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8.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theme/themeOverride1.xml" ContentType="application/vnd.openxmlformats-officedocument.themeOverride+xml"/>
  <Override PartName="/ppt/charts/chart5.xml" ContentType="application/vnd.openxmlformats-officedocument.drawingml.chart+xml"/>
  <Override PartName="/ppt/notesSlides/notesSlide9.xml" ContentType="application/vnd.openxmlformats-officedocument.presentationml.notesSlide+xml"/>
  <Override PartName="/ppt/charts/chart6.xml" ContentType="application/vnd.openxmlformats-officedocument.drawingml.chart+xml"/>
  <Override PartName="/ppt/drawings/drawing1.xml" ContentType="application/vnd.openxmlformats-officedocument.drawingml.chartshapes+xml"/>
  <Override PartName="/ppt/notesSlides/notesSlide10.xml" ContentType="application/vnd.openxmlformats-officedocument.presentationml.notesSlide+xml"/>
  <Override PartName="/ppt/charts/chart7.xml" ContentType="application/vnd.openxmlformats-officedocument.drawingml.chart+xml"/>
  <Override PartName="/ppt/drawings/drawing2.xml" ContentType="application/vnd.openxmlformats-officedocument.drawingml.chartshapes+xml"/>
  <Override PartName="/ppt/charts/chart8.xml" ContentType="application/vnd.openxmlformats-officedocument.drawingml.chart+xml"/>
  <Override PartName="/ppt/drawings/drawing3.xml" ContentType="application/vnd.openxmlformats-officedocument.drawingml.chartshapes+xml"/>
  <Override PartName="/ppt/notesSlides/notesSlide11.xml" ContentType="application/vnd.openxmlformats-officedocument.presentationml.notesSlide+xml"/>
  <Override PartName="/ppt/charts/chart9.xml" ContentType="application/vnd.openxmlformats-officedocument.drawingml.chart+xml"/>
  <Override PartName="/ppt/drawings/drawing4.xml" ContentType="application/vnd.openxmlformats-officedocument.drawingml.chartshapes+xml"/>
  <Override PartName="/ppt/charts/chart10.xml" ContentType="application/vnd.openxmlformats-officedocument.drawingml.chart+xml"/>
  <Override PartName="/ppt/drawings/drawing5.xml" ContentType="application/vnd.openxmlformats-officedocument.drawingml.chartshapes+xml"/>
  <Override PartName="/ppt/charts/chart11.xml" ContentType="application/vnd.openxmlformats-officedocument.drawingml.chart+xml"/>
  <Override PartName="/ppt/drawings/drawing6.xml" ContentType="application/vnd.openxmlformats-officedocument.drawingml.chartshapes+xml"/>
  <Override PartName="/ppt/charts/chart12.xml" ContentType="application/vnd.openxmlformats-officedocument.drawingml.chart+xml"/>
  <Override PartName="/ppt/drawings/drawing7.xml" ContentType="application/vnd.openxmlformats-officedocument.drawingml.chartshapes+xml"/>
  <Override PartName="/ppt/notesSlides/notesSlide12.xml" ContentType="application/vnd.openxmlformats-officedocument.presentationml.notesSlide+xml"/>
  <Override PartName="/ppt/charts/chart13.xml" ContentType="application/vnd.openxmlformats-officedocument.drawingml.chart+xml"/>
  <Override PartName="/ppt/charts/chart14.xml" ContentType="application/vnd.openxmlformats-officedocument.drawingml.chart+xml"/>
  <Override PartName="/ppt/notesSlides/notesSlide13.xml" ContentType="application/vnd.openxmlformats-officedocument.presentationml.notesSlide+xml"/>
  <Override PartName="/ppt/charts/chart15.xml" ContentType="application/vnd.openxmlformats-officedocument.drawingml.chart+xml"/>
  <Override PartName="/ppt/drawings/drawing8.xml" ContentType="application/vnd.openxmlformats-officedocument.drawingml.chartshapes+xml"/>
  <Override PartName="/ppt/charts/chart16.xml" ContentType="application/vnd.openxmlformats-officedocument.drawingml.chart+xml"/>
  <Override PartName="/ppt/drawings/drawing9.xml" ContentType="application/vnd.openxmlformats-officedocument.drawingml.chartshapes+xml"/>
  <Override PartName="/ppt/notesSlides/notesSlide14.xml" ContentType="application/vnd.openxmlformats-officedocument.presentationml.notesSlide+xml"/>
  <Override PartName="/ppt/charts/chart17.xml" ContentType="application/vnd.openxmlformats-officedocument.drawingml.chart+xml"/>
  <Override PartName="/ppt/drawings/drawing10.xml" ContentType="application/vnd.openxmlformats-officedocument.drawingml.chartshape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18.xml" ContentType="application/vnd.openxmlformats-officedocument.drawingml.chart+xml"/>
  <Override PartName="/ppt/charts/chart19.xml" ContentType="application/vnd.openxmlformats-officedocument.drawingml.chart+xml"/>
  <Override PartName="/ppt/drawings/drawing11.xml" ContentType="application/vnd.openxmlformats-officedocument.drawingml.chartshapes+xml"/>
  <Override PartName="/ppt/charts/chart20.xml" ContentType="application/vnd.openxmlformats-officedocument.drawingml.chart+xml"/>
  <Override PartName="/ppt/drawings/drawing12.xml" ContentType="application/vnd.openxmlformats-officedocument.drawingml.chartshapes+xml"/>
  <Override PartName="/ppt/charts/chart21.xml" ContentType="application/vnd.openxmlformats-officedocument.drawingml.chart+xml"/>
  <Override PartName="/ppt/drawings/drawing13.xml" ContentType="application/vnd.openxmlformats-officedocument.drawingml.chartshapes+xml"/>
  <Override PartName="/ppt/charts/chart22.xml" ContentType="application/vnd.openxmlformats-officedocument.drawingml.chart+xml"/>
  <Override PartName="/ppt/drawings/drawing14.xml" ContentType="application/vnd.openxmlformats-officedocument.drawingml.chartshapes+xml"/>
  <Override PartName="/ppt/charts/chart23.xml" ContentType="application/vnd.openxmlformats-officedocument.drawingml.chart+xml"/>
  <Override PartName="/ppt/drawings/drawing15.xml" ContentType="application/vnd.openxmlformats-officedocument.drawingml.chartshapes+xml"/>
  <Override PartName="/ppt/charts/chart24.xml" ContentType="application/vnd.openxmlformats-officedocument.drawingml.chart+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25.xml" ContentType="application/vnd.openxmlformats-officedocument.drawingml.chart+xml"/>
  <Override PartName="/ppt/drawings/drawing16.xml" ContentType="application/vnd.openxmlformats-officedocument.drawingml.chartshapes+xml"/>
  <Override PartName="/ppt/charts/chart26.xml" ContentType="application/vnd.openxmlformats-officedocument.drawingml.chart+xml"/>
  <Override PartName="/ppt/charts/chart27.xml" ContentType="application/vnd.openxmlformats-officedocument.drawingml.chart+xml"/>
  <Override PartName="/ppt/notesSlides/notesSlide21.xml" ContentType="application/vnd.openxmlformats-officedocument.presentationml.notesSlide+xml"/>
  <Override PartName="/ppt/charts/chart28.xml" ContentType="application/vnd.openxmlformats-officedocument.drawingml.chart+xml"/>
  <Override PartName="/ppt/drawings/drawing17.xml" ContentType="application/vnd.openxmlformats-officedocument.drawingml.chartshapes+xml"/>
  <Override PartName="/ppt/notesSlides/notesSlide22.xml" ContentType="application/vnd.openxmlformats-officedocument.presentationml.notesSlide+xml"/>
  <Override PartName="/ppt/charts/chart29.xml" ContentType="application/vnd.openxmlformats-officedocument.drawingml.chart+xml"/>
  <Override PartName="/ppt/notesSlides/notesSlide23.xml" ContentType="application/vnd.openxmlformats-officedocument.presentationml.notesSlide+xml"/>
  <Override PartName="/ppt/charts/chart30.xml" ContentType="application/vnd.openxmlformats-officedocument.drawingml.chart+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rts/chart31.xml" ContentType="application/vnd.openxmlformats-officedocument.drawingml.chart+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rts/chart32.xml" ContentType="application/vnd.openxmlformats-officedocument.drawingml.chart+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rts/chart33.xml" ContentType="application/vnd.openxmlformats-officedocument.drawingml.chart+xml"/>
  <Override PartName="/ppt/notesSlides/notesSlide30.xml" ContentType="application/vnd.openxmlformats-officedocument.presentationml.notesSlide+xml"/>
  <Override PartName="/ppt/charts/chart34.xml" ContentType="application/vnd.openxmlformats-officedocument.drawingml.chart+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rts/chart35.xml" ContentType="application/vnd.openxmlformats-officedocument.drawingml.chart+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harts/chart36.xml" ContentType="application/vnd.openxmlformats-officedocument.drawingml.chart+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harts/chart37.xml" ContentType="application/vnd.openxmlformats-officedocument.drawingml.chart+xml"/>
  <Override PartName="/ppt/notesSlides/notesSlide37.xml" ContentType="application/vnd.openxmlformats-officedocument.presentationml.notesSlide+xml"/>
  <Override PartName="/ppt/charts/chart38.xml" ContentType="application/vnd.openxmlformats-officedocument.drawingml.chart+xml"/>
  <Override PartName="/ppt/notesSlides/notesSlide38.xml" ContentType="application/vnd.openxmlformats-officedocument.presentationml.notesSlide+xml"/>
  <Override PartName="/ppt/charts/chart39.xml" ContentType="application/vnd.openxmlformats-officedocument.drawingml.chart+xml"/>
  <Override PartName="/ppt/notesSlides/notesSlide39.xml" ContentType="application/vnd.openxmlformats-officedocument.presentationml.notesSlide+xml"/>
  <Override PartName="/ppt/charts/chart40.xml" ContentType="application/vnd.openxmlformats-officedocument.drawingml.chart+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charts/chart41.xml" ContentType="application/vnd.openxmlformats-officedocument.drawingml.chart+xml"/>
  <Override PartName="/ppt/notesSlides/notesSlide42.xml" ContentType="application/vnd.openxmlformats-officedocument.presentationml.notesSlide+xml"/>
  <Override PartName="/ppt/charts/chart42.xml" ContentType="application/vnd.openxmlformats-officedocument.drawingml.chart+xml"/>
  <Override PartName="/ppt/charts/chart43.xml" ContentType="application/vnd.openxmlformats-officedocument.drawingml.chart+xml"/>
  <Override PartName="/ppt/charts/chart44.xml" ContentType="application/vnd.openxmlformats-officedocument.drawingml.chart+xml"/>
  <Override PartName="/ppt/charts/chart45.xml" ContentType="application/vnd.openxmlformats-officedocument.drawingml.chart+xml"/>
  <Override PartName="/ppt/charts/chart46.xml" ContentType="application/vnd.openxmlformats-officedocument.drawingml.chart+xml"/>
  <Override PartName="/ppt/notesSlides/notesSlide43.xml" ContentType="application/vnd.openxmlformats-officedocument.presentationml.notesSlide+xml"/>
  <Override PartName="/ppt/charts/chart47.xml" ContentType="application/vnd.openxmlformats-officedocument.drawingml.chart+xml"/>
  <Override PartName="/ppt/charts/chart48.xml" ContentType="application/vnd.openxmlformats-officedocument.drawingml.chart+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charts/chart49.xml" ContentType="application/vnd.openxmlformats-officedocument.drawingml.chart+xml"/>
  <Override PartName="/ppt/notesSlides/notesSlide46.xml" ContentType="application/vnd.openxmlformats-officedocument.presentationml.notesSlide+xml"/>
  <Override PartName="/ppt/charts/chart50.xml" ContentType="application/vnd.openxmlformats-officedocument.drawingml.chart+xml"/>
  <Override PartName="/ppt/charts/chart51.xml" ContentType="application/vnd.openxmlformats-officedocument.drawingml.chart+xml"/>
  <Override PartName="/ppt/notesSlides/notesSlide47.xml" ContentType="application/vnd.openxmlformats-officedocument.presentationml.notesSlide+xml"/>
  <Override PartName="/ppt/charts/chart52.xml" ContentType="application/vnd.openxmlformats-officedocument.drawingml.chart+xml"/>
  <Override PartName="/ppt/charts/chart53.xml" ContentType="application/vnd.openxmlformats-officedocument.drawingml.chart+xml"/>
  <Override PartName="/ppt/charts/chart54.xml" ContentType="application/vnd.openxmlformats-officedocument.drawingml.chart+xml"/>
  <Override PartName="/ppt/charts/chart55.xml" ContentType="application/vnd.openxmlformats-officedocument.drawingml.chart+xml"/>
  <Override PartName="/ppt/notesSlides/notesSlide48.xml" ContentType="application/vnd.openxmlformats-officedocument.presentationml.notesSlide+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1"/>
  </p:sldMasterIdLst>
  <p:notesMasterIdLst>
    <p:notesMasterId r:id="rId91"/>
  </p:notesMasterIdLst>
  <p:handoutMasterIdLst>
    <p:handoutMasterId r:id="rId92"/>
  </p:handoutMasterIdLst>
  <p:sldIdLst>
    <p:sldId id="611" r:id="rId2"/>
    <p:sldId id="808" r:id="rId3"/>
    <p:sldId id="437" r:id="rId4"/>
    <p:sldId id="438" r:id="rId5"/>
    <p:sldId id="649" r:id="rId6"/>
    <p:sldId id="442" r:id="rId7"/>
    <p:sldId id="397" r:id="rId8"/>
    <p:sldId id="396" r:id="rId9"/>
    <p:sldId id="1298" r:id="rId10"/>
    <p:sldId id="1299" r:id="rId11"/>
    <p:sldId id="1300" r:id="rId12"/>
    <p:sldId id="1301" r:id="rId13"/>
    <p:sldId id="1302" r:id="rId14"/>
    <p:sldId id="1303" r:id="rId15"/>
    <p:sldId id="1363" r:id="rId16"/>
    <p:sldId id="1364" r:id="rId17"/>
    <p:sldId id="1312" r:id="rId18"/>
    <p:sldId id="1313" r:id="rId19"/>
    <p:sldId id="1314" r:id="rId20"/>
    <p:sldId id="1315" r:id="rId21"/>
    <p:sldId id="1316" r:id="rId22"/>
    <p:sldId id="1317" r:id="rId23"/>
    <p:sldId id="1318" r:id="rId24"/>
    <p:sldId id="1304" r:id="rId25"/>
    <p:sldId id="1305" r:id="rId26"/>
    <p:sldId id="1306" r:id="rId27"/>
    <p:sldId id="1365" r:id="rId28"/>
    <p:sldId id="1359" r:id="rId29"/>
    <p:sldId id="1360" r:id="rId30"/>
    <p:sldId id="1366" r:id="rId31"/>
    <p:sldId id="1367" r:id="rId32"/>
    <p:sldId id="1346" r:id="rId33"/>
    <p:sldId id="1361" r:id="rId34"/>
    <p:sldId id="1362" r:id="rId35"/>
    <p:sldId id="1310" r:id="rId36"/>
    <p:sldId id="1311" r:id="rId37"/>
    <p:sldId id="1307" r:id="rId38"/>
    <p:sldId id="1308" r:id="rId39"/>
    <p:sldId id="1309" r:id="rId40"/>
    <p:sldId id="1340" r:id="rId41"/>
    <p:sldId id="1341" r:id="rId42"/>
    <p:sldId id="1342" r:id="rId43"/>
    <p:sldId id="1343" r:id="rId44"/>
    <p:sldId id="1375" r:id="rId45"/>
    <p:sldId id="1376" r:id="rId46"/>
    <p:sldId id="1344" r:id="rId47"/>
    <p:sldId id="1345" r:id="rId48"/>
    <p:sldId id="1351" r:id="rId49"/>
    <p:sldId id="1352" r:id="rId50"/>
    <p:sldId id="1353" r:id="rId51"/>
    <p:sldId id="1354" r:id="rId52"/>
    <p:sldId id="1355" r:id="rId53"/>
    <p:sldId id="1356" r:id="rId54"/>
    <p:sldId id="1347" r:id="rId55"/>
    <p:sldId id="1348" r:id="rId56"/>
    <p:sldId id="1357" r:id="rId57"/>
    <p:sldId id="1358" r:id="rId58"/>
    <p:sldId id="1349" r:id="rId59"/>
    <p:sldId id="1350" r:id="rId60"/>
    <p:sldId id="1336" r:id="rId61"/>
    <p:sldId id="1337" r:id="rId62"/>
    <p:sldId id="1338" r:id="rId63"/>
    <p:sldId id="1339" r:id="rId64"/>
    <p:sldId id="1325" r:id="rId65"/>
    <p:sldId id="1326" r:id="rId66"/>
    <p:sldId id="1327" r:id="rId67"/>
    <p:sldId id="1328" r:id="rId68"/>
    <p:sldId id="1329" r:id="rId69"/>
    <p:sldId id="1330" r:id="rId70"/>
    <p:sldId id="1331" r:id="rId71"/>
    <p:sldId id="1332" r:id="rId72"/>
    <p:sldId id="1333" r:id="rId73"/>
    <p:sldId id="1334" r:id="rId74"/>
    <p:sldId id="1319" r:id="rId75"/>
    <p:sldId id="1320" r:id="rId76"/>
    <p:sldId id="1321" r:id="rId77"/>
    <p:sldId id="1322" r:id="rId78"/>
    <p:sldId id="1323" r:id="rId79"/>
    <p:sldId id="1324" r:id="rId80"/>
    <p:sldId id="1373" r:id="rId81"/>
    <p:sldId id="1374" r:id="rId82"/>
    <p:sldId id="1368" r:id="rId83"/>
    <p:sldId id="1369" r:id="rId84"/>
    <p:sldId id="1370" r:id="rId85"/>
    <p:sldId id="1371" r:id="rId86"/>
    <p:sldId id="1372" r:id="rId87"/>
    <p:sldId id="893" r:id="rId88"/>
    <p:sldId id="1056" r:id="rId89"/>
    <p:sldId id="1055" r:id="rId90"/>
  </p:sldIdLst>
  <p:sldSz cx="9144000" cy="6858000" type="screen4x3"/>
  <p:notesSz cx="9926638" cy="6797675"/>
  <p:defaultTex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Раздел по умолчанию" id="{2970262E-9062-49A0-ABFF-45BF8EA6919B}">
          <p14:sldIdLst>
            <p14:sldId id="611"/>
            <p14:sldId id="808"/>
            <p14:sldId id="437"/>
            <p14:sldId id="438"/>
            <p14:sldId id="649"/>
            <p14:sldId id="442"/>
            <p14:sldId id="397"/>
            <p14:sldId id="396"/>
            <p14:sldId id="1298"/>
            <p14:sldId id="1299"/>
            <p14:sldId id="1300"/>
            <p14:sldId id="1301"/>
            <p14:sldId id="1302"/>
            <p14:sldId id="1303"/>
            <p14:sldId id="1363"/>
            <p14:sldId id="1364"/>
            <p14:sldId id="1312"/>
            <p14:sldId id="1313"/>
            <p14:sldId id="1314"/>
            <p14:sldId id="1315"/>
            <p14:sldId id="1316"/>
            <p14:sldId id="1317"/>
            <p14:sldId id="1318"/>
            <p14:sldId id="1304"/>
            <p14:sldId id="1305"/>
            <p14:sldId id="1306"/>
            <p14:sldId id="1365"/>
            <p14:sldId id="1359"/>
            <p14:sldId id="1360"/>
            <p14:sldId id="1366"/>
            <p14:sldId id="1367"/>
            <p14:sldId id="1346"/>
            <p14:sldId id="1361"/>
            <p14:sldId id="1362"/>
            <p14:sldId id="1310"/>
            <p14:sldId id="1311"/>
            <p14:sldId id="1307"/>
            <p14:sldId id="1308"/>
            <p14:sldId id="1309"/>
            <p14:sldId id="1340"/>
            <p14:sldId id="1341"/>
            <p14:sldId id="1342"/>
            <p14:sldId id="1343"/>
            <p14:sldId id="1375"/>
            <p14:sldId id="1376"/>
            <p14:sldId id="1344"/>
            <p14:sldId id="1345"/>
            <p14:sldId id="1351"/>
            <p14:sldId id="1352"/>
            <p14:sldId id="1353"/>
            <p14:sldId id="1354"/>
            <p14:sldId id="1355"/>
            <p14:sldId id="1356"/>
            <p14:sldId id="1347"/>
            <p14:sldId id="1348"/>
            <p14:sldId id="1357"/>
            <p14:sldId id="1358"/>
            <p14:sldId id="1349"/>
            <p14:sldId id="1350"/>
            <p14:sldId id="1336"/>
            <p14:sldId id="1337"/>
            <p14:sldId id="1338"/>
            <p14:sldId id="1339"/>
            <p14:sldId id="1325"/>
            <p14:sldId id="1326"/>
            <p14:sldId id="1327"/>
            <p14:sldId id="1328"/>
            <p14:sldId id="1329"/>
            <p14:sldId id="1330"/>
            <p14:sldId id="1331"/>
            <p14:sldId id="1332"/>
            <p14:sldId id="1333"/>
            <p14:sldId id="1334"/>
            <p14:sldId id="1319"/>
            <p14:sldId id="1320"/>
            <p14:sldId id="1321"/>
            <p14:sldId id="1322"/>
            <p14:sldId id="1323"/>
            <p14:sldId id="1324"/>
            <p14:sldId id="1373"/>
            <p14:sldId id="1374"/>
            <p14:sldId id="1368"/>
            <p14:sldId id="1369"/>
            <p14:sldId id="1370"/>
            <p14:sldId id="1371"/>
            <p14:sldId id="1372"/>
            <p14:sldId id="893"/>
            <p14:sldId id="1056"/>
            <p14:sldId id="1055"/>
          </p14:sldIdLst>
        </p14:section>
        <p14:section name="Раздел без заголовка" id="{60EB5735-7ACC-4E21-98EB-55B00BEF2465}">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AFAE0"/>
    <a:srgbClr val="D5F6C0"/>
    <a:srgbClr val="BEF397"/>
    <a:srgbClr val="E9FCF6"/>
    <a:srgbClr val="BBEEC5"/>
    <a:srgbClr val="8DE7A0"/>
    <a:srgbClr val="DEF6E3"/>
    <a:srgbClr val="D4FAEE"/>
    <a:srgbClr val="BBF8E6"/>
    <a:srgbClr val="333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Стиль из темы 1 - акцент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E8B1032C-EA38-4F05-BA0D-38AFFFC7BED3}" styleName="Светлый стиль 3 - акцент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Средний стиль 2 - акцент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5DA37D80-6434-44D0-A028-1B22A696006F}" styleName="Светлый стиль 3 - акцент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905" autoAdjust="0"/>
    <p:restoredTop sz="96390" autoAdjust="0"/>
  </p:normalViewPr>
  <p:slideViewPr>
    <p:cSldViewPr>
      <p:cViewPr varScale="1">
        <p:scale>
          <a:sx n="74" d="100"/>
          <a:sy n="74" d="100"/>
        </p:scale>
        <p:origin x="-1104" y="-6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6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theme" Target="theme/theme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notesMaster" Target="notesMasters/notesMaster1.xml"/><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handoutMaster" Target="handoutMasters/handoutMaster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1.xml"/></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6.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6.xlsx"/></Relationships>
</file>

<file path=ppt/charts/_rels/chart7.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package" Target="../embeddings/Microsoft_Excel_Worksheet7.xlsx"/></Relationships>
</file>

<file path=ppt/charts/_rels/chart8.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package" Target="../embeddings/Microsoft_Excel_Worksheet8.xlsx"/></Relationships>
</file>

<file path=ppt/charts/_rels/chart9.xml.rels><?xml version="1.0" encoding="UTF-8" standalone="yes"?>
<Relationships xmlns="http://schemas.openxmlformats.org/package/2006/relationships"><Relationship Id="rId2" Type="http://schemas.openxmlformats.org/officeDocument/2006/relationships/chartUserShapes" Target="../drawings/drawing4.xml"/><Relationship Id="rId1" Type="http://schemas.openxmlformats.org/officeDocument/2006/relationships/package" Target="../embeddings/Microsoft_Excel_Worksheet9.xlsx"/></Relationships>
</file>

<file path=ppt/charts/_rels/chart10.xml.rels><?xml version="1.0" encoding="UTF-8" standalone="yes"?>
<Relationships xmlns="http://schemas.openxmlformats.org/package/2006/relationships"><Relationship Id="rId2" Type="http://schemas.openxmlformats.org/officeDocument/2006/relationships/chartUserShapes" Target="../drawings/drawing5.xml"/><Relationship Id="rId1" Type="http://schemas.openxmlformats.org/officeDocument/2006/relationships/package" Target="../embeddings/Microsoft_Excel_Worksheet10.xlsx"/></Relationships>
</file>

<file path=ppt/charts/_rels/chart11.xml.rels><?xml version="1.0" encoding="UTF-8" standalone="yes"?>
<Relationships xmlns="http://schemas.openxmlformats.org/package/2006/relationships"><Relationship Id="rId2" Type="http://schemas.openxmlformats.org/officeDocument/2006/relationships/chartUserShapes" Target="../drawings/drawing6.xml"/><Relationship Id="rId1" Type="http://schemas.openxmlformats.org/officeDocument/2006/relationships/package" Target="../embeddings/Microsoft_Excel_Worksheet11.xlsx"/></Relationships>
</file>

<file path=ppt/charts/_rels/chart12.xml.rels><?xml version="1.0" encoding="UTF-8" standalone="yes"?>
<Relationships xmlns="http://schemas.openxmlformats.org/package/2006/relationships"><Relationship Id="rId2" Type="http://schemas.openxmlformats.org/officeDocument/2006/relationships/chartUserShapes" Target="../drawings/drawing7.xml"/><Relationship Id="rId1" Type="http://schemas.openxmlformats.org/officeDocument/2006/relationships/package" Target="../embeddings/Microsoft_Excel_Worksheet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Worksheet13.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Worksheet14.xlsx"/></Relationships>
</file>

<file path=ppt/charts/_rels/chart15.xml.rels><?xml version="1.0" encoding="UTF-8" standalone="yes"?>
<Relationships xmlns="http://schemas.openxmlformats.org/package/2006/relationships"><Relationship Id="rId2" Type="http://schemas.openxmlformats.org/officeDocument/2006/relationships/chartUserShapes" Target="../drawings/drawing8.xml"/><Relationship Id="rId1" Type="http://schemas.openxmlformats.org/officeDocument/2006/relationships/package" Target="../embeddings/Microsoft_Excel_Worksheet15.xlsx"/></Relationships>
</file>

<file path=ppt/charts/_rels/chart16.xml.rels><?xml version="1.0" encoding="UTF-8" standalone="yes"?>
<Relationships xmlns="http://schemas.openxmlformats.org/package/2006/relationships"><Relationship Id="rId2" Type="http://schemas.openxmlformats.org/officeDocument/2006/relationships/chartUserShapes" Target="../drawings/drawing9.xml"/><Relationship Id="rId1" Type="http://schemas.openxmlformats.org/officeDocument/2006/relationships/package" Target="../embeddings/Microsoft_Excel_Worksheet16.xlsx"/></Relationships>
</file>

<file path=ppt/charts/_rels/chart17.xml.rels><?xml version="1.0" encoding="UTF-8" standalone="yes"?>
<Relationships xmlns="http://schemas.openxmlformats.org/package/2006/relationships"><Relationship Id="rId2" Type="http://schemas.openxmlformats.org/officeDocument/2006/relationships/chartUserShapes" Target="../drawings/drawing10.xml"/><Relationship Id="rId1" Type="http://schemas.openxmlformats.org/officeDocument/2006/relationships/package" Target="../embeddings/Microsoft_Excel_Worksheet17.xlsx"/></Relationships>
</file>

<file path=ppt/charts/_rels/chart18.xml.rels><?xml version="1.0" encoding="UTF-8" standalone="yes"?>
<Relationships xmlns="http://schemas.openxmlformats.org/package/2006/relationships"><Relationship Id="rId1" Type="http://schemas.openxmlformats.org/officeDocument/2006/relationships/package" Target="../embeddings/Microsoft_Excel_Worksheet18.xlsx"/></Relationships>
</file>

<file path=ppt/charts/_rels/chart19.xml.rels><?xml version="1.0" encoding="UTF-8" standalone="yes"?>
<Relationships xmlns="http://schemas.openxmlformats.org/package/2006/relationships"><Relationship Id="rId2" Type="http://schemas.openxmlformats.org/officeDocument/2006/relationships/chartUserShapes" Target="../drawings/drawing11.xml"/><Relationship Id="rId1" Type="http://schemas.openxmlformats.org/officeDocument/2006/relationships/package" Target="../embeddings/Microsoft_Excel_Worksheet19.xlsx"/></Relationships>
</file>

<file path=ppt/charts/_rels/chart20.xml.rels><?xml version="1.0" encoding="UTF-8" standalone="yes"?>
<Relationships xmlns="http://schemas.openxmlformats.org/package/2006/relationships"><Relationship Id="rId2" Type="http://schemas.openxmlformats.org/officeDocument/2006/relationships/chartUserShapes" Target="../drawings/drawing12.xml"/><Relationship Id="rId1" Type="http://schemas.openxmlformats.org/officeDocument/2006/relationships/package" Target="../embeddings/Microsoft_Excel_Worksheet20.xlsx"/></Relationships>
</file>

<file path=ppt/charts/_rels/chart21.xml.rels><?xml version="1.0" encoding="UTF-8" standalone="yes"?>
<Relationships xmlns="http://schemas.openxmlformats.org/package/2006/relationships"><Relationship Id="rId2" Type="http://schemas.openxmlformats.org/officeDocument/2006/relationships/chartUserShapes" Target="../drawings/drawing13.xml"/><Relationship Id="rId1" Type="http://schemas.openxmlformats.org/officeDocument/2006/relationships/package" Target="../embeddings/Microsoft_Excel_Worksheet21.xlsx"/></Relationships>
</file>

<file path=ppt/charts/_rels/chart22.xml.rels><?xml version="1.0" encoding="UTF-8" standalone="yes"?>
<Relationships xmlns="http://schemas.openxmlformats.org/package/2006/relationships"><Relationship Id="rId2" Type="http://schemas.openxmlformats.org/officeDocument/2006/relationships/chartUserShapes" Target="../drawings/drawing14.xml"/><Relationship Id="rId1" Type="http://schemas.openxmlformats.org/officeDocument/2006/relationships/package" Target="../embeddings/Microsoft_Excel_Worksheet22.xlsx"/></Relationships>
</file>

<file path=ppt/charts/_rels/chart23.xml.rels><?xml version="1.0" encoding="UTF-8" standalone="yes"?>
<Relationships xmlns="http://schemas.openxmlformats.org/package/2006/relationships"><Relationship Id="rId2" Type="http://schemas.openxmlformats.org/officeDocument/2006/relationships/chartUserShapes" Target="../drawings/drawing15.xml"/><Relationship Id="rId1" Type="http://schemas.openxmlformats.org/officeDocument/2006/relationships/package" Target="../embeddings/Microsoft_Excel_Worksheet23.xlsx"/></Relationships>
</file>

<file path=ppt/charts/_rels/chart24.xml.rels><?xml version="1.0" encoding="UTF-8" standalone="yes"?>
<Relationships xmlns="http://schemas.openxmlformats.org/package/2006/relationships"><Relationship Id="rId1" Type="http://schemas.openxmlformats.org/officeDocument/2006/relationships/package" Target="../embeddings/Microsoft_Excel_Worksheet24.xlsx"/></Relationships>
</file>

<file path=ppt/charts/_rels/chart25.xml.rels><?xml version="1.0" encoding="UTF-8" standalone="yes"?>
<Relationships xmlns="http://schemas.openxmlformats.org/package/2006/relationships"><Relationship Id="rId2" Type="http://schemas.openxmlformats.org/officeDocument/2006/relationships/chartUserShapes" Target="../drawings/drawing16.xml"/><Relationship Id="rId1" Type="http://schemas.openxmlformats.org/officeDocument/2006/relationships/package" Target="../embeddings/Microsoft_Excel_Worksheet25.xlsx"/></Relationships>
</file>

<file path=ppt/charts/_rels/chart26.xml.rels><?xml version="1.0" encoding="UTF-8" standalone="yes"?>
<Relationships xmlns="http://schemas.openxmlformats.org/package/2006/relationships"><Relationship Id="rId1" Type="http://schemas.openxmlformats.org/officeDocument/2006/relationships/package" Target="../embeddings/Microsoft_Excel_Worksheet26.xlsx"/></Relationships>
</file>

<file path=ppt/charts/_rels/chart27.xml.rels><?xml version="1.0" encoding="UTF-8" standalone="yes"?>
<Relationships xmlns="http://schemas.openxmlformats.org/package/2006/relationships"><Relationship Id="rId1" Type="http://schemas.openxmlformats.org/officeDocument/2006/relationships/package" Target="../embeddings/Microsoft_Excel_Worksheet27.xlsx"/></Relationships>
</file>

<file path=ppt/charts/_rels/chart28.xml.rels><?xml version="1.0" encoding="UTF-8" standalone="yes"?>
<Relationships xmlns="http://schemas.openxmlformats.org/package/2006/relationships"><Relationship Id="rId2" Type="http://schemas.openxmlformats.org/officeDocument/2006/relationships/chartUserShapes" Target="../drawings/drawing17.xml"/><Relationship Id="rId1" Type="http://schemas.openxmlformats.org/officeDocument/2006/relationships/package" Target="../embeddings/Microsoft_Excel_Worksheet28.xlsx"/></Relationships>
</file>

<file path=ppt/charts/_rels/chart29.xml.rels><?xml version="1.0" encoding="UTF-8" standalone="yes"?>
<Relationships xmlns="http://schemas.openxmlformats.org/package/2006/relationships"><Relationship Id="rId1" Type="http://schemas.openxmlformats.org/officeDocument/2006/relationships/package" Target="../embeddings/Microsoft_Excel_Worksheet29.xlsx"/></Relationships>
</file>

<file path=ppt/charts/_rels/chart30.xml.rels><?xml version="1.0" encoding="UTF-8" standalone="yes"?>
<Relationships xmlns="http://schemas.openxmlformats.org/package/2006/relationships"><Relationship Id="rId1" Type="http://schemas.openxmlformats.org/officeDocument/2006/relationships/package" Target="../embeddings/Microsoft_Excel_Worksheet30.xlsx"/></Relationships>
</file>

<file path=ppt/charts/_rels/chart31.xml.rels><?xml version="1.0" encoding="UTF-8" standalone="yes"?>
<Relationships xmlns="http://schemas.openxmlformats.org/package/2006/relationships"><Relationship Id="rId1" Type="http://schemas.openxmlformats.org/officeDocument/2006/relationships/package" Target="../embeddings/Microsoft_Excel_Worksheet31.xlsx"/></Relationships>
</file>

<file path=ppt/charts/_rels/chart32.xml.rels><?xml version="1.0" encoding="UTF-8" standalone="yes"?>
<Relationships xmlns="http://schemas.openxmlformats.org/package/2006/relationships"><Relationship Id="rId1" Type="http://schemas.openxmlformats.org/officeDocument/2006/relationships/package" Target="../embeddings/Microsoft_Excel_Worksheet32.xlsx"/></Relationships>
</file>

<file path=ppt/charts/_rels/chart33.xml.rels><?xml version="1.0" encoding="UTF-8" standalone="yes"?>
<Relationships xmlns="http://schemas.openxmlformats.org/package/2006/relationships"><Relationship Id="rId1" Type="http://schemas.openxmlformats.org/officeDocument/2006/relationships/package" Target="../embeddings/Microsoft_Excel_Worksheet33.xlsx"/></Relationships>
</file>

<file path=ppt/charts/_rels/chart34.xml.rels><?xml version="1.0" encoding="UTF-8" standalone="yes"?>
<Relationships xmlns="http://schemas.openxmlformats.org/package/2006/relationships"><Relationship Id="rId1" Type="http://schemas.openxmlformats.org/officeDocument/2006/relationships/package" Target="../embeddings/Microsoft_Excel_Worksheet34.xlsx"/></Relationships>
</file>

<file path=ppt/charts/_rels/chart35.xml.rels><?xml version="1.0" encoding="UTF-8" standalone="yes"?>
<Relationships xmlns="http://schemas.openxmlformats.org/package/2006/relationships"><Relationship Id="rId1" Type="http://schemas.openxmlformats.org/officeDocument/2006/relationships/package" Target="../embeddings/Microsoft_Excel_Worksheet35.xlsx"/></Relationships>
</file>

<file path=ppt/charts/_rels/chart36.xml.rels><?xml version="1.0" encoding="UTF-8" standalone="yes"?>
<Relationships xmlns="http://schemas.openxmlformats.org/package/2006/relationships"><Relationship Id="rId1" Type="http://schemas.openxmlformats.org/officeDocument/2006/relationships/package" Target="../embeddings/Microsoft_Excel_Worksheet36.xlsx"/></Relationships>
</file>

<file path=ppt/charts/_rels/chart37.xml.rels><?xml version="1.0" encoding="UTF-8" standalone="yes"?>
<Relationships xmlns="http://schemas.openxmlformats.org/package/2006/relationships"><Relationship Id="rId1" Type="http://schemas.openxmlformats.org/officeDocument/2006/relationships/package" Target="../embeddings/Microsoft_Excel_Worksheet37.xlsx"/></Relationships>
</file>

<file path=ppt/charts/_rels/chart38.xml.rels><?xml version="1.0" encoding="UTF-8" standalone="yes"?>
<Relationships xmlns="http://schemas.openxmlformats.org/package/2006/relationships"><Relationship Id="rId1" Type="http://schemas.openxmlformats.org/officeDocument/2006/relationships/package" Target="../embeddings/Microsoft_Excel_Worksheet38.xlsx"/></Relationships>
</file>

<file path=ppt/charts/_rels/chart39.xml.rels><?xml version="1.0" encoding="UTF-8" standalone="yes"?>
<Relationships xmlns="http://schemas.openxmlformats.org/package/2006/relationships"><Relationship Id="rId1" Type="http://schemas.openxmlformats.org/officeDocument/2006/relationships/package" Target="../embeddings/Microsoft_Excel_Worksheet39.xlsx"/></Relationships>
</file>

<file path=ppt/charts/_rels/chart40.xml.rels><?xml version="1.0" encoding="UTF-8" standalone="yes"?>
<Relationships xmlns="http://schemas.openxmlformats.org/package/2006/relationships"><Relationship Id="rId1" Type="http://schemas.openxmlformats.org/officeDocument/2006/relationships/package" Target="../embeddings/Microsoft_Excel_Worksheet40.xlsx"/></Relationships>
</file>

<file path=ppt/charts/_rels/chart41.xml.rels><?xml version="1.0" encoding="UTF-8" standalone="yes"?>
<Relationships xmlns="http://schemas.openxmlformats.org/package/2006/relationships"><Relationship Id="rId1" Type="http://schemas.openxmlformats.org/officeDocument/2006/relationships/package" Target="../embeddings/Microsoft_Excel_Worksheet41.xlsx"/></Relationships>
</file>

<file path=ppt/charts/_rels/chart42.xml.rels><?xml version="1.0" encoding="UTF-8" standalone="yes"?>
<Relationships xmlns="http://schemas.openxmlformats.org/package/2006/relationships"><Relationship Id="rId1" Type="http://schemas.openxmlformats.org/officeDocument/2006/relationships/package" Target="../embeddings/Microsoft_Excel_Worksheet42.xlsx"/></Relationships>
</file>

<file path=ppt/charts/_rels/chart43.xml.rels><?xml version="1.0" encoding="UTF-8" standalone="yes"?>
<Relationships xmlns="http://schemas.openxmlformats.org/package/2006/relationships"><Relationship Id="rId1" Type="http://schemas.openxmlformats.org/officeDocument/2006/relationships/package" Target="../embeddings/Microsoft_Excel_Worksheet43.xlsx"/></Relationships>
</file>

<file path=ppt/charts/_rels/chart44.xml.rels><?xml version="1.0" encoding="UTF-8" standalone="yes"?>
<Relationships xmlns="http://schemas.openxmlformats.org/package/2006/relationships"><Relationship Id="rId1" Type="http://schemas.openxmlformats.org/officeDocument/2006/relationships/package" Target="../embeddings/Microsoft_Excel_Worksheet44.xlsx"/></Relationships>
</file>

<file path=ppt/charts/_rels/chart45.xml.rels><?xml version="1.0" encoding="UTF-8" standalone="yes"?>
<Relationships xmlns="http://schemas.openxmlformats.org/package/2006/relationships"><Relationship Id="rId1" Type="http://schemas.openxmlformats.org/officeDocument/2006/relationships/package" Target="../embeddings/Microsoft_Excel_Worksheet45.xlsx"/></Relationships>
</file>

<file path=ppt/charts/_rels/chart46.xml.rels><?xml version="1.0" encoding="UTF-8" standalone="yes"?>
<Relationships xmlns="http://schemas.openxmlformats.org/package/2006/relationships"><Relationship Id="rId1" Type="http://schemas.openxmlformats.org/officeDocument/2006/relationships/package" Target="../embeddings/Microsoft_Excel_Worksheet46.xlsx"/></Relationships>
</file>

<file path=ppt/charts/_rels/chart47.xml.rels><?xml version="1.0" encoding="UTF-8" standalone="yes"?>
<Relationships xmlns="http://schemas.openxmlformats.org/package/2006/relationships"><Relationship Id="rId1" Type="http://schemas.openxmlformats.org/officeDocument/2006/relationships/package" Target="../embeddings/Microsoft_Excel_Worksheet47.xlsx"/></Relationships>
</file>

<file path=ppt/charts/_rels/chart48.xml.rels><?xml version="1.0" encoding="UTF-8" standalone="yes"?>
<Relationships xmlns="http://schemas.openxmlformats.org/package/2006/relationships"><Relationship Id="rId2" Type="http://schemas.openxmlformats.org/officeDocument/2006/relationships/package" Target="../embeddings/Microsoft_Excel_Worksheet48.xlsx"/><Relationship Id="rId1" Type="http://schemas.openxmlformats.org/officeDocument/2006/relationships/image" Target="../media/image99.png"/></Relationships>
</file>

<file path=ppt/charts/_rels/chart49.xml.rels><?xml version="1.0" encoding="UTF-8" standalone="yes"?>
<Relationships xmlns="http://schemas.openxmlformats.org/package/2006/relationships"><Relationship Id="rId1" Type="http://schemas.openxmlformats.org/officeDocument/2006/relationships/package" Target="../embeddings/Microsoft_Excel_Worksheet49.xlsx"/></Relationships>
</file>

<file path=ppt/charts/_rels/chart50.xml.rels><?xml version="1.0" encoding="UTF-8" standalone="yes"?>
<Relationships xmlns="http://schemas.openxmlformats.org/package/2006/relationships"><Relationship Id="rId1" Type="http://schemas.openxmlformats.org/officeDocument/2006/relationships/package" Target="../embeddings/Microsoft_Excel_Worksheet50.xlsx"/></Relationships>
</file>

<file path=ppt/charts/_rels/chart51.xml.rels><?xml version="1.0" encoding="UTF-8" standalone="yes"?>
<Relationships xmlns="http://schemas.openxmlformats.org/package/2006/relationships"><Relationship Id="rId1" Type="http://schemas.openxmlformats.org/officeDocument/2006/relationships/package" Target="../embeddings/Microsoft_Excel_Worksheet51.xlsx"/></Relationships>
</file>

<file path=ppt/charts/_rels/chart52.xml.rels><?xml version="1.0" encoding="UTF-8" standalone="yes"?>
<Relationships xmlns="http://schemas.openxmlformats.org/package/2006/relationships"><Relationship Id="rId1" Type="http://schemas.openxmlformats.org/officeDocument/2006/relationships/package" Target="../embeddings/Microsoft_Excel_Worksheet52.xlsx"/></Relationships>
</file>

<file path=ppt/charts/_rels/chart53.xml.rels><?xml version="1.0" encoding="UTF-8" standalone="yes"?>
<Relationships xmlns="http://schemas.openxmlformats.org/package/2006/relationships"><Relationship Id="rId1" Type="http://schemas.openxmlformats.org/officeDocument/2006/relationships/package" Target="../embeddings/Microsoft_Excel_Worksheet53.xlsx"/></Relationships>
</file>

<file path=ppt/charts/_rels/chart55.xml.rels><?xml version="1.0" encoding="UTF-8" standalone="yes"?>
<Relationships xmlns="http://schemas.openxmlformats.org/package/2006/relationships"><Relationship Id="rId1" Type="http://schemas.openxmlformats.org/officeDocument/2006/relationships/package" Target="../embeddings/Microsoft_Excel_Worksheet5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5077593771177767"/>
          <c:y val="3.4779968866227966E-2"/>
          <c:w val="0.51539580281010078"/>
          <c:h val="0.85615685135675068"/>
        </c:manualLayout>
      </c:layout>
      <c:barChart>
        <c:barDir val="bar"/>
        <c:grouping val="clustered"/>
        <c:varyColors val="0"/>
        <c:ser>
          <c:idx val="0"/>
          <c:order val="0"/>
          <c:tx>
            <c:strRef>
              <c:f>Лист1!$B$5</c:f>
              <c:strCache>
                <c:ptCount val="1"/>
                <c:pt idx="0">
                  <c:v>план</c:v>
                </c:pt>
              </c:strCache>
            </c:strRef>
          </c:tx>
          <c:invertIfNegative val="0"/>
          <c:dLbls>
            <c:dLblPos val="outEnd"/>
            <c:showLegendKey val="0"/>
            <c:showVal val="1"/>
            <c:showCatName val="0"/>
            <c:showSerName val="0"/>
            <c:showPercent val="0"/>
            <c:showBubbleSize val="0"/>
            <c:showLeaderLines val="0"/>
          </c:dLbls>
          <c:cat>
            <c:strRef>
              <c:f>Лист1!$A$6:$A$10</c:f>
              <c:strCache>
                <c:ptCount val="5"/>
                <c:pt idx="0">
                  <c:v>Дефицит/профицит     </c:v>
                </c:pt>
                <c:pt idx="1">
                  <c:v>Расходы бюджета</c:v>
                </c:pt>
                <c:pt idx="2">
                  <c:v>Безвозмездные поступления</c:v>
                </c:pt>
                <c:pt idx="3">
                  <c:v>Налоговые и неналоговые доходы</c:v>
                </c:pt>
                <c:pt idx="4">
                  <c:v>Доходы бюджета</c:v>
                </c:pt>
              </c:strCache>
            </c:strRef>
          </c:cat>
          <c:val>
            <c:numRef>
              <c:f>Лист1!$B$6:$B$10</c:f>
              <c:numCache>
                <c:formatCode>#,##0</c:formatCode>
                <c:ptCount val="5"/>
                <c:pt idx="0">
                  <c:v>-13133</c:v>
                </c:pt>
                <c:pt idx="1">
                  <c:v>119643</c:v>
                </c:pt>
                <c:pt idx="2">
                  <c:v>36976</c:v>
                </c:pt>
                <c:pt idx="3">
                  <c:v>69534</c:v>
                </c:pt>
                <c:pt idx="4">
                  <c:v>106510</c:v>
                </c:pt>
              </c:numCache>
            </c:numRef>
          </c:val>
        </c:ser>
        <c:ser>
          <c:idx val="1"/>
          <c:order val="1"/>
          <c:tx>
            <c:strRef>
              <c:f>Лист1!$C$5</c:f>
              <c:strCache>
                <c:ptCount val="1"/>
                <c:pt idx="0">
                  <c:v>факт</c:v>
                </c:pt>
              </c:strCache>
            </c:strRef>
          </c:tx>
          <c:invertIfNegative val="0"/>
          <c:dLbls>
            <c:dLbl>
              <c:idx val="1"/>
              <c:layout>
                <c:manualLayout>
                  <c:x val="0"/>
                  <c:y val="0"/>
                </c:manualLayout>
              </c:layout>
              <c:showLegendKey val="0"/>
              <c:showVal val="1"/>
              <c:showCatName val="0"/>
              <c:showSerName val="0"/>
              <c:showPercent val="0"/>
              <c:showBubbleSize val="0"/>
            </c:dLbl>
            <c:showLegendKey val="0"/>
            <c:showVal val="1"/>
            <c:showCatName val="0"/>
            <c:showSerName val="0"/>
            <c:showPercent val="0"/>
            <c:showBubbleSize val="0"/>
            <c:showLeaderLines val="0"/>
          </c:dLbls>
          <c:cat>
            <c:strRef>
              <c:f>Лист1!$A$6:$A$10</c:f>
              <c:strCache>
                <c:ptCount val="5"/>
                <c:pt idx="0">
                  <c:v>Дефицит/профицит     </c:v>
                </c:pt>
                <c:pt idx="1">
                  <c:v>Расходы бюджета</c:v>
                </c:pt>
                <c:pt idx="2">
                  <c:v>Безвозмездные поступления</c:v>
                </c:pt>
                <c:pt idx="3">
                  <c:v>Налоговые и неналоговые доходы</c:v>
                </c:pt>
                <c:pt idx="4">
                  <c:v>Доходы бюджета</c:v>
                </c:pt>
              </c:strCache>
            </c:strRef>
          </c:cat>
          <c:val>
            <c:numRef>
              <c:f>Лист1!$C$6:$C$10</c:f>
              <c:numCache>
                <c:formatCode>#,##0</c:formatCode>
                <c:ptCount val="5"/>
                <c:pt idx="0">
                  <c:v>5505</c:v>
                </c:pt>
                <c:pt idx="1">
                  <c:v>113106</c:v>
                </c:pt>
                <c:pt idx="2">
                  <c:v>37003</c:v>
                </c:pt>
                <c:pt idx="3">
                  <c:v>81607</c:v>
                </c:pt>
                <c:pt idx="4">
                  <c:v>118611</c:v>
                </c:pt>
              </c:numCache>
            </c:numRef>
          </c:val>
        </c:ser>
        <c:dLbls>
          <c:showLegendKey val="0"/>
          <c:showVal val="0"/>
          <c:showCatName val="0"/>
          <c:showSerName val="0"/>
          <c:showPercent val="0"/>
          <c:showBubbleSize val="0"/>
        </c:dLbls>
        <c:gapWidth val="150"/>
        <c:axId val="185223168"/>
        <c:axId val="52979968"/>
      </c:barChart>
      <c:catAx>
        <c:axId val="185223168"/>
        <c:scaling>
          <c:orientation val="minMax"/>
        </c:scaling>
        <c:delete val="0"/>
        <c:axPos val="l"/>
        <c:numFmt formatCode="General" sourceLinked="0"/>
        <c:majorTickMark val="out"/>
        <c:minorTickMark val="none"/>
        <c:tickLblPos val="nextTo"/>
        <c:txPr>
          <a:bodyPr/>
          <a:lstStyle/>
          <a:p>
            <a:pPr>
              <a:defRPr>
                <a:latin typeface="Times New Roman" panose="02020603050405020304" pitchFamily="18" charset="0"/>
                <a:cs typeface="Times New Roman" panose="02020603050405020304" pitchFamily="18" charset="0"/>
              </a:defRPr>
            </a:pPr>
            <a:endParaRPr lang="ru-RU"/>
          </a:p>
        </c:txPr>
        <c:crossAx val="52979968"/>
        <c:crosses val="autoZero"/>
        <c:auto val="1"/>
        <c:lblAlgn val="ctr"/>
        <c:lblOffset val="100"/>
        <c:noMultiLvlLbl val="0"/>
      </c:catAx>
      <c:valAx>
        <c:axId val="52979968"/>
        <c:scaling>
          <c:orientation val="minMax"/>
        </c:scaling>
        <c:delete val="1"/>
        <c:axPos val="b"/>
        <c:numFmt formatCode="#,##0" sourceLinked="1"/>
        <c:majorTickMark val="out"/>
        <c:minorTickMark val="none"/>
        <c:tickLblPos val="nextTo"/>
        <c:crossAx val="185223168"/>
        <c:crosses val="autoZero"/>
        <c:crossBetween val="between"/>
      </c:valAx>
    </c:plotArea>
    <c:legend>
      <c:legendPos val="b"/>
      <c:layout/>
      <c:overlay val="0"/>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789387700091611"/>
          <c:y val="4.7569830888626916E-2"/>
          <c:w val="0.53652107437797913"/>
          <c:h val="0.86523828989329621"/>
        </c:manualLayout>
      </c:layout>
      <c:barChart>
        <c:barDir val="bar"/>
        <c:grouping val="clustered"/>
        <c:varyColors val="0"/>
        <c:ser>
          <c:idx val="0"/>
          <c:order val="0"/>
          <c:tx>
            <c:strRef>
              <c:f>'Лист1 (2)'!$B$5</c:f>
              <c:strCache>
                <c:ptCount val="1"/>
                <c:pt idx="0">
                  <c:v>план</c:v>
                </c:pt>
              </c:strCache>
            </c:strRef>
          </c:tx>
          <c:spPr>
            <a:solidFill>
              <a:srgbClr val="7030A0"/>
            </a:solidFill>
          </c:spPr>
          <c:invertIfNegative val="0"/>
          <c:dLbls>
            <c:showLegendKey val="0"/>
            <c:showVal val="1"/>
            <c:showCatName val="0"/>
            <c:showSerName val="0"/>
            <c:showPercent val="0"/>
            <c:showBubbleSize val="0"/>
            <c:showLeaderLines val="0"/>
          </c:dLbls>
          <c:cat>
            <c:strRef>
              <c:f>'Лист1 (2)'!$A$6:$A$10</c:f>
              <c:strCache>
                <c:ptCount val="5"/>
                <c:pt idx="0">
                  <c:v>Дефицит/профицит     </c:v>
                </c:pt>
                <c:pt idx="1">
                  <c:v>Расходы бюджета</c:v>
                </c:pt>
                <c:pt idx="2">
                  <c:v>Безвозмездные поступления</c:v>
                </c:pt>
                <c:pt idx="3">
                  <c:v>Налоговые и неналоговые доходы</c:v>
                </c:pt>
                <c:pt idx="4">
                  <c:v>Доходы бюджета</c:v>
                </c:pt>
              </c:strCache>
            </c:strRef>
          </c:cat>
          <c:val>
            <c:numRef>
              <c:f>'Лист1 (2)'!$B$6:$B$10</c:f>
              <c:numCache>
                <c:formatCode>#,##0</c:formatCode>
                <c:ptCount val="5"/>
                <c:pt idx="0">
                  <c:v>-15842</c:v>
                </c:pt>
                <c:pt idx="1">
                  <c:v>138687</c:v>
                </c:pt>
                <c:pt idx="2">
                  <c:v>36843</c:v>
                </c:pt>
                <c:pt idx="3">
                  <c:v>86002</c:v>
                </c:pt>
                <c:pt idx="4">
                  <c:v>122845</c:v>
                </c:pt>
              </c:numCache>
            </c:numRef>
          </c:val>
        </c:ser>
        <c:ser>
          <c:idx val="1"/>
          <c:order val="1"/>
          <c:tx>
            <c:strRef>
              <c:f>'Лист1 (2)'!$C$5</c:f>
              <c:strCache>
                <c:ptCount val="1"/>
                <c:pt idx="0">
                  <c:v>факт</c:v>
                </c:pt>
              </c:strCache>
            </c:strRef>
          </c:tx>
          <c:spPr>
            <a:solidFill>
              <a:schemeClr val="accent4">
                <a:lumMod val="75000"/>
              </a:schemeClr>
            </a:solidFill>
          </c:spPr>
          <c:invertIfNegative val="0"/>
          <c:dLbls>
            <c:showLegendKey val="0"/>
            <c:showVal val="1"/>
            <c:showCatName val="0"/>
            <c:showSerName val="0"/>
            <c:showPercent val="0"/>
            <c:showBubbleSize val="0"/>
            <c:showLeaderLines val="0"/>
          </c:dLbls>
          <c:cat>
            <c:strRef>
              <c:f>'Лист1 (2)'!$A$6:$A$10</c:f>
              <c:strCache>
                <c:ptCount val="5"/>
                <c:pt idx="0">
                  <c:v>Дефицит/профицит     </c:v>
                </c:pt>
                <c:pt idx="1">
                  <c:v>Расходы бюджета</c:v>
                </c:pt>
                <c:pt idx="2">
                  <c:v>Безвозмездные поступления</c:v>
                </c:pt>
                <c:pt idx="3">
                  <c:v>Налоговые и неналоговые доходы</c:v>
                </c:pt>
                <c:pt idx="4">
                  <c:v>Доходы бюджета</c:v>
                </c:pt>
              </c:strCache>
            </c:strRef>
          </c:cat>
          <c:val>
            <c:numRef>
              <c:f>'Лист1 (2)'!$C$6:$C$10</c:f>
              <c:numCache>
                <c:formatCode>#,##0</c:formatCode>
                <c:ptCount val="5"/>
                <c:pt idx="0">
                  <c:v>5259</c:v>
                </c:pt>
                <c:pt idx="1">
                  <c:v>130183</c:v>
                </c:pt>
                <c:pt idx="2">
                  <c:v>36784</c:v>
                </c:pt>
                <c:pt idx="3">
                  <c:v>98658</c:v>
                </c:pt>
                <c:pt idx="4">
                  <c:v>135442</c:v>
                </c:pt>
              </c:numCache>
            </c:numRef>
          </c:val>
        </c:ser>
        <c:dLbls>
          <c:showLegendKey val="0"/>
          <c:showVal val="0"/>
          <c:showCatName val="0"/>
          <c:showSerName val="0"/>
          <c:showPercent val="0"/>
          <c:showBubbleSize val="0"/>
        </c:dLbls>
        <c:gapWidth val="150"/>
        <c:axId val="185563648"/>
        <c:axId val="52983424"/>
      </c:barChart>
      <c:catAx>
        <c:axId val="185563648"/>
        <c:scaling>
          <c:orientation val="minMax"/>
        </c:scaling>
        <c:delete val="0"/>
        <c:axPos val="l"/>
        <c:numFmt formatCode="General" sourceLinked="0"/>
        <c:majorTickMark val="out"/>
        <c:minorTickMark val="none"/>
        <c:tickLblPos val="nextTo"/>
        <c:txPr>
          <a:bodyPr/>
          <a:lstStyle/>
          <a:p>
            <a:pPr>
              <a:defRPr>
                <a:latin typeface="Times New Roman" panose="02020603050405020304" pitchFamily="18" charset="0"/>
                <a:cs typeface="Times New Roman" panose="02020603050405020304" pitchFamily="18" charset="0"/>
              </a:defRPr>
            </a:pPr>
            <a:endParaRPr lang="ru-RU"/>
          </a:p>
        </c:txPr>
        <c:crossAx val="52983424"/>
        <c:crosses val="autoZero"/>
        <c:auto val="1"/>
        <c:lblAlgn val="ctr"/>
        <c:lblOffset val="100"/>
        <c:noMultiLvlLbl val="0"/>
      </c:catAx>
      <c:valAx>
        <c:axId val="52983424"/>
        <c:scaling>
          <c:orientation val="minMax"/>
        </c:scaling>
        <c:delete val="1"/>
        <c:axPos val="b"/>
        <c:numFmt formatCode="#,##0" sourceLinked="1"/>
        <c:majorTickMark val="out"/>
        <c:minorTickMark val="none"/>
        <c:tickLblPos val="nextTo"/>
        <c:crossAx val="185563648"/>
        <c:crosses val="autoZero"/>
        <c:crossBetween val="between"/>
      </c:valAx>
    </c:plotArea>
    <c:legend>
      <c:legendPos val="b"/>
      <c:layout/>
      <c:overlay val="0"/>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129839647883912"/>
          <c:y val="3.8603029828480954E-2"/>
          <c:w val="0.68639343427859034"/>
          <c:h val="0.92279409123339895"/>
        </c:manualLayout>
      </c:layout>
      <c:barChart>
        <c:barDir val="bar"/>
        <c:grouping val="clustered"/>
        <c:varyColors val="0"/>
        <c:ser>
          <c:idx val="0"/>
          <c:order val="0"/>
          <c:spPr>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5400000" scaled="1"/>
              <a:tileRect/>
            </a:gradFill>
          </c:spPr>
          <c:invertIfNegative val="0"/>
          <c:dLbls>
            <c:txPr>
              <a:bodyPr/>
              <a:lstStyle/>
              <a:p>
                <a:pPr>
                  <a:defRPr sz="1100" b="1">
                    <a:latin typeface="Times New Roman" panose="02020603050405020304" pitchFamily="18" charset="0"/>
                    <a:cs typeface="Times New Roman" panose="02020603050405020304" pitchFamily="18" charset="0"/>
                  </a:defRPr>
                </a:pPr>
                <a:endParaRPr lang="ru-RU"/>
              </a:p>
            </c:txPr>
            <c:dLblPos val="outEnd"/>
            <c:showLegendKey val="0"/>
            <c:showVal val="1"/>
            <c:showCatName val="0"/>
            <c:showSerName val="0"/>
            <c:showPercent val="0"/>
            <c:showBubbleSize val="0"/>
            <c:showLeaderLines val="0"/>
          </c:dLbls>
          <c:cat>
            <c:numRef>
              <c:f>Лист1!$A$8:$A$16</c:f>
              <c:numCache>
                <c:formatCode>General</c:formatCode>
                <c:ptCount val="9"/>
                <c:pt idx="0">
                  <c:v>2028</c:v>
                </c:pt>
                <c:pt idx="1">
                  <c:v>2027</c:v>
                </c:pt>
                <c:pt idx="2">
                  <c:v>2026</c:v>
                </c:pt>
                <c:pt idx="3">
                  <c:v>2025</c:v>
                </c:pt>
                <c:pt idx="4">
                  <c:v>2024</c:v>
                </c:pt>
                <c:pt idx="5">
                  <c:v>2023</c:v>
                </c:pt>
                <c:pt idx="6">
                  <c:v>2022</c:v>
                </c:pt>
                <c:pt idx="7">
                  <c:v>2021</c:v>
                </c:pt>
                <c:pt idx="8">
                  <c:v>2020</c:v>
                </c:pt>
              </c:numCache>
            </c:numRef>
          </c:cat>
          <c:val>
            <c:numRef>
              <c:f>Лист1!$B$8:$B$16</c:f>
              <c:numCache>
                <c:formatCode>_-* #,##0\ _₽_-;\-* #,##0\ _₽_-;_-* "-"??\ _₽_-;_-@_-</c:formatCode>
                <c:ptCount val="9"/>
                <c:pt idx="0">
                  <c:v>104705</c:v>
                </c:pt>
                <c:pt idx="1">
                  <c:v>107050</c:v>
                </c:pt>
                <c:pt idx="2">
                  <c:v>118904</c:v>
                </c:pt>
                <c:pt idx="3">
                  <c:v>118611</c:v>
                </c:pt>
                <c:pt idx="4">
                  <c:v>107119</c:v>
                </c:pt>
                <c:pt idx="5">
                  <c:v>94089</c:v>
                </c:pt>
                <c:pt idx="6">
                  <c:v>82817</c:v>
                </c:pt>
                <c:pt idx="7">
                  <c:v>77388</c:v>
                </c:pt>
                <c:pt idx="8">
                  <c:v>70244</c:v>
                </c:pt>
              </c:numCache>
            </c:numRef>
          </c:val>
        </c:ser>
        <c:dLbls>
          <c:dLblPos val="outEnd"/>
          <c:showLegendKey val="0"/>
          <c:showVal val="1"/>
          <c:showCatName val="0"/>
          <c:showSerName val="0"/>
          <c:showPercent val="0"/>
          <c:showBubbleSize val="0"/>
        </c:dLbls>
        <c:gapWidth val="150"/>
        <c:axId val="186388480"/>
        <c:axId val="58002816"/>
      </c:barChart>
      <c:catAx>
        <c:axId val="186388480"/>
        <c:scaling>
          <c:orientation val="minMax"/>
        </c:scaling>
        <c:delete val="0"/>
        <c:axPos val="l"/>
        <c:numFmt formatCode="General" sourceLinked="1"/>
        <c:majorTickMark val="out"/>
        <c:minorTickMark val="none"/>
        <c:tickLblPos val="nextTo"/>
        <c:txPr>
          <a:bodyPr/>
          <a:lstStyle/>
          <a:p>
            <a:pPr>
              <a:defRPr>
                <a:latin typeface="Times New Roman" panose="02020603050405020304" pitchFamily="18" charset="0"/>
                <a:cs typeface="Times New Roman" panose="02020603050405020304" pitchFamily="18" charset="0"/>
              </a:defRPr>
            </a:pPr>
            <a:endParaRPr lang="ru-RU"/>
          </a:p>
        </c:txPr>
        <c:crossAx val="58002816"/>
        <c:crosses val="autoZero"/>
        <c:auto val="1"/>
        <c:lblAlgn val="ctr"/>
        <c:lblOffset val="100"/>
        <c:noMultiLvlLbl val="0"/>
      </c:catAx>
      <c:valAx>
        <c:axId val="58002816"/>
        <c:scaling>
          <c:orientation val="minMax"/>
        </c:scaling>
        <c:delete val="1"/>
        <c:axPos val="b"/>
        <c:numFmt formatCode="_-* #,##0\ _₽_-;\-* #,##0\ _₽_-;_-* &quot;-&quot;??\ _₽_-;_-@_-" sourceLinked="1"/>
        <c:majorTickMark val="out"/>
        <c:minorTickMark val="none"/>
        <c:tickLblPos val="nextTo"/>
        <c:crossAx val="186388480"/>
        <c:crosses val="autoZero"/>
        <c:crossBetween val="between"/>
      </c:valAx>
      <c:spPr>
        <a:noFill/>
        <a:ln w="25400">
          <a:noFill/>
        </a:ln>
      </c:spPr>
    </c:plotArea>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7791615337019517"/>
          <c:y val="3.1686566416367683E-2"/>
          <c:w val="0.73528853415260853"/>
          <c:h val="0.92279409123339895"/>
        </c:manualLayout>
      </c:layout>
      <c:barChart>
        <c:barDir val="bar"/>
        <c:grouping val="clustered"/>
        <c:varyColors val="0"/>
        <c:ser>
          <c:idx val="0"/>
          <c:order val="0"/>
          <c:spPr>
            <a:gradFill flip="none" rotWithShape="1">
              <a:gsLst>
                <a:gs pos="0">
                  <a:srgbClr val="7030A0">
                    <a:shade val="30000"/>
                    <a:satMod val="115000"/>
                  </a:srgbClr>
                </a:gs>
                <a:gs pos="50000">
                  <a:srgbClr val="7030A0">
                    <a:shade val="67500"/>
                    <a:satMod val="115000"/>
                  </a:srgbClr>
                </a:gs>
                <a:gs pos="100000">
                  <a:srgbClr val="7030A0">
                    <a:shade val="100000"/>
                    <a:satMod val="115000"/>
                  </a:srgbClr>
                </a:gs>
              </a:gsLst>
              <a:lin ang="5400000" scaled="1"/>
              <a:tileRect/>
            </a:gradFill>
          </c:spPr>
          <c:invertIfNegative val="0"/>
          <c:dLbls>
            <c:dLbl>
              <c:idx val="0"/>
              <c:layout/>
              <c:tx>
                <c:rich>
                  <a:bodyPr/>
                  <a:lstStyle/>
                  <a:p>
                    <a:r>
                      <a:rPr lang="en-US" dirty="0" smtClean="0"/>
                      <a:t>104 034</a:t>
                    </a:r>
                    <a:endParaRPr lang="en-US" dirty="0"/>
                  </a:p>
                </c:rich>
              </c:tx>
              <c:dLblPos val="outEnd"/>
              <c:showLegendKey val="0"/>
              <c:showVal val="1"/>
              <c:showCatName val="0"/>
              <c:showSerName val="0"/>
              <c:showPercent val="0"/>
              <c:showBubbleSize val="0"/>
            </c:dLbl>
            <c:dLbl>
              <c:idx val="1"/>
              <c:layout/>
              <c:tx>
                <c:rich>
                  <a:bodyPr/>
                  <a:lstStyle/>
                  <a:p>
                    <a:r>
                      <a:rPr lang="en-US" dirty="0" smtClean="0"/>
                      <a:t>109 842</a:t>
                    </a:r>
                    <a:endParaRPr lang="en-US" dirty="0"/>
                  </a:p>
                </c:rich>
              </c:tx>
              <c:dLblPos val="outEnd"/>
              <c:showLegendKey val="0"/>
              <c:showVal val="1"/>
              <c:showCatName val="0"/>
              <c:showSerName val="0"/>
              <c:showPercent val="0"/>
              <c:showBubbleSize val="0"/>
            </c:dLbl>
            <c:dLbl>
              <c:idx val="2"/>
              <c:layout>
                <c:manualLayout>
                  <c:x val="-1.3923891497435958E-2"/>
                  <c:y val="-3.4582214176638324E-3"/>
                </c:manualLayout>
              </c:layout>
              <c:tx>
                <c:rich>
                  <a:bodyPr/>
                  <a:lstStyle/>
                  <a:p>
                    <a:r>
                      <a:rPr lang="en-US" dirty="0" smtClean="0"/>
                      <a:t>137 464</a:t>
                    </a:r>
                    <a:endParaRPr lang="en-US" dirty="0"/>
                  </a:p>
                </c:rich>
              </c:tx>
              <c:dLblPos val="outEnd"/>
              <c:showLegendKey val="0"/>
              <c:showVal val="1"/>
              <c:showCatName val="0"/>
              <c:showSerName val="0"/>
              <c:showPercent val="0"/>
              <c:showBubbleSize val="0"/>
            </c:dLbl>
            <c:dLbl>
              <c:idx val="3"/>
              <c:layout/>
              <c:tx>
                <c:rich>
                  <a:bodyPr/>
                  <a:lstStyle/>
                  <a:p>
                    <a:r>
                      <a:rPr lang="ru-RU" dirty="0" smtClean="0"/>
                      <a:t>113 106</a:t>
                    </a:r>
                    <a:endParaRPr lang="en-US" dirty="0"/>
                  </a:p>
                </c:rich>
              </c:tx>
              <c:dLblPos val="outEnd"/>
              <c:showLegendKey val="0"/>
              <c:showVal val="1"/>
              <c:showCatName val="0"/>
              <c:showSerName val="0"/>
              <c:showPercent val="0"/>
              <c:showBubbleSize val="0"/>
            </c:dLbl>
            <c:dLbl>
              <c:idx val="4"/>
              <c:layout/>
              <c:tx>
                <c:rich>
                  <a:bodyPr/>
                  <a:lstStyle/>
                  <a:p>
                    <a:r>
                      <a:rPr lang="ru-RU" dirty="0" smtClean="0"/>
                      <a:t>102 596</a:t>
                    </a:r>
                    <a:endParaRPr lang="en-US" dirty="0"/>
                  </a:p>
                </c:rich>
              </c:tx>
              <c:dLblPos val="outEnd"/>
              <c:showLegendKey val="0"/>
              <c:showVal val="1"/>
              <c:showCatName val="0"/>
              <c:showSerName val="0"/>
              <c:showPercent val="0"/>
              <c:showBubbleSize val="0"/>
            </c:dLbl>
            <c:dLbl>
              <c:idx val="5"/>
              <c:layout/>
              <c:tx>
                <c:rich>
                  <a:bodyPr/>
                  <a:lstStyle/>
                  <a:p>
                    <a:r>
                      <a:rPr lang="ru-RU" dirty="0" smtClean="0"/>
                      <a:t>94 984</a:t>
                    </a:r>
                    <a:endParaRPr lang="en-US" dirty="0"/>
                  </a:p>
                </c:rich>
              </c:tx>
              <c:dLblPos val="outEnd"/>
              <c:showLegendKey val="0"/>
              <c:showVal val="1"/>
              <c:showCatName val="0"/>
              <c:showSerName val="0"/>
              <c:showPercent val="0"/>
              <c:showBubbleSize val="0"/>
            </c:dLbl>
            <c:dLbl>
              <c:idx val="6"/>
              <c:layout/>
              <c:tx>
                <c:rich>
                  <a:bodyPr/>
                  <a:lstStyle/>
                  <a:p>
                    <a:r>
                      <a:rPr lang="ru-RU" dirty="0" smtClean="0"/>
                      <a:t>80 428</a:t>
                    </a:r>
                    <a:endParaRPr lang="en-US" dirty="0"/>
                  </a:p>
                </c:rich>
              </c:tx>
              <c:dLblPos val="outEnd"/>
              <c:showLegendKey val="0"/>
              <c:showVal val="1"/>
              <c:showCatName val="0"/>
              <c:showSerName val="0"/>
              <c:showPercent val="0"/>
              <c:showBubbleSize val="0"/>
            </c:dLbl>
            <c:dLbl>
              <c:idx val="7"/>
              <c:layout/>
              <c:tx>
                <c:rich>
                  <a:bodyPr/>
                  <a:lstStyle/>
                  <a:p>
                    <a:r>
                      <a:rPr lang="ru-RU" dirty="0" smtClean="0"/>
                      <a:t>76 526</a:t>
                    </a:r>
                    <a:endParaRPr lang="en-US" dirty="0"/>
                  </a:p>
                </c:rich>
              </c:tx>
              <c:dLblPos val="outEnd"/>
              <c:showLegendKey val="0"/>
              <c:showVal val="1"/>
              <c:showCatName val="0"/>
              <c:showSerName val="0"/>
              <c:showPercent val="0"/>
              <c:showBubbleSize val="0"/>
            </c:dLbl>
            <c:dLbl>
              <c:idx val="8"/>
              <c:layout/>
              <c:tx>
                <c:rich>
                  <a:bodyPr/>
                  <a:lstStyle/>
                  <a:p>
                    <a:r>
                      <a:rPr lang="ru-RU" dirty="0" smtClean="0"/>
                      <a:t>69 521</a:t>
                    </a:r>
                    <a:endParaRPr lang="en-US" dirty="0"/>
                  </a:p>
                </c:rich>
              </c:tx>
              <c:dLblPos val="outEnd"/>
              <c:showLegendKey val="0"/>
              <c:showVal val="1"/>
              <c:showCatName val="0"/>
              <c:showSerName val="0"/>
              <c:showPercent val="0"/>
              <c:showBubbleSize val="0"/>
            </c:dLbl>
            <c:txPr>
              <a:bodyPr/>
              <a:lstStyle/>
              <a:p>
                <a:pPr>
                  <a:defRPr sz="1100" b="1">
                    <a:latin typeface="Times New Roman" panose="02020603050405020304" pitchFamily="18" charset="0"/>
                    <a:cs typeface="Times New Roman" panose="02020603050405020304" pitchFamily="18" charset="0"/>
                  </a:defRPr>
                </a:pPr>
                <a:endParaRPr lang="ru-RU"/>
              </a:p>
            </c:txPr>
            <c:dLblPos val="outEnd"/>
            <c:showLegendKey val="0"/>
            <c:showVal val="1"/>
            <c:showCatName val="0"/>
            <c:showSerName val="0"/>
            <c:showPercent val="0"/>
            <c:showBubbleSize val="0"/>
            <c:showLeaderLines val="0"/>
          </c:dLbls>
          <c:cat>
            <c:numRef>
              <c:f>Лист1!$D$8:$D$16</c:f>
              <c:numCache>
                <c:formatCode>General</c:formatCode>
                <c:ptCount val="9"/>
                <c:pt idx="0">
                  <c:v>2028</c:v>
                </c:pt>
                <c:pt idx="1">
                  <c:v>2027</c:v>
                </c:pt>
                <c:pt idx="2">
                  <c:v>2026</c:v>
                </c:pt>
                <c:pt idx="3">
                  <c:v>2025</c:v>
                </c:pt>
                <c:pt idx="4">
                  <c:v>2024</c:v>
                </c:pt>
                <c:pt idx="5">
                  <c:v>2023</c:v>
                </c:pt>
                <c:pt idx="6">
                  <c:v>2022</c:v>
                </c:pt>
                <c:pt idx="7">
                  <c:v>2021</c:v>
                </c:pt>
                <c:pt idx="8">
                  <c:v>2020</c:v>
                </c:pt>
              </c:numCache>
            </c:numRef>
          </c:cat>
          <c:val>
            <c:numRef>
              <c:f>Лист1!$E$8:$E$16</c:f>
              <c:numCache>
                <c:formatCode>General</c:formatCode>
                <c:ptCount val="9"/>
                <c:pt idx="0">
                  <c:v>104034</c:v>
                </c:pt>
                <c:pt idx="1">
                  <c:v>109842</c:v>
                </c:pt>
                <c:pt idx="2">
                  <c:v>137464</c:v>
                </c:pt>
                <c:pt idx="3">
                  <c:v>113106</c:v>
                </c:pt>
                <c:pt idx="4">
                  <c:v>102596</c:v>
                </c:pt>
                <c:pt idx="5">
                  <c:v>94984</c:v>
                </c:pt>
                <c:pt idx="6">
                  <c:v>80428</c:v>
                </c:pt>
                <c:pt idx="7">
                  <c:v>76526</c:v>
                </c:pt>
                <c:pt idx="8">
                  <c:v>69521</c:v>
                </c:pt>
              </c:numCache>
            </c:numRef>
          </c:val>
        </c:ser>
        <c:dLbls>
          <c:dLblPos val="outEnd"/>
          <c:showLegendKey val="0"/>
          <c:showVal val="1"/>
          <c:showCatName val="0"/>
          <c:showSerName val="0"/>
          <c:showPercent val="0"/>
          <c:showBubbleSize val="0"/>
        </c:dLbls>
        <c:gapWidth val="150"/>
        <c:axId val="184877056"/>
        <c:axId val="200581120"/>
      </c:barChart>
      <c:catAx>
        <c:axId val="184877056"/>
        <c:scaling>
          <c:orientation val="minMax"/>
        </c:scaling>
        <c:delete val="0"/>
        <c:axPos val="l"/>
        <c:numFmt formatCode="General" sourceLinked="1"/>
        <c:majorTickMark val="out"/>
        <c:minorTickMark val="none"/>
        <c:tickLblPos val="nextTo"/>
        <c:txPr>
          <a:bodyPr/>
          <a:lstStyle/>
          <a:p>
            <a:pPr>
              <a:defRPr>
                <a:latin typeface="Times New Roman" panose="02020603050405020304" pitchFamily="18" charset="0"/>
                <a:cs typeface="Times New Roman" panose="02020603050405020304" pitchFamily="18" charset="0"/>
              </a:defRPr>
            </a:pPr>
            <a:endParaRPr lang="ru-RU"/>
          </a:p>
        </c:txPr>
        <c:crossAx val="200581120"/>
        <c:crosses val="autoZero"/>
        <c:auto val="1"/>
        <c:lblAlgn val="ctr"/>
        <c:lblOffset val="100"/>
        <c:noMultiLvlLbl val="0"/>
      </c:catAx>
      <c:valAx>
        <c:axId val="200581120"/>
        <c:scaling>
          <c:orientation val="minMax"/>
        </c:scaling>
        <c:delete val="1"/>
        <c:axPos val="b"/>
        <c:numFmt formatCode="General" sourceLinked="1"/>
        <c:majorTickMark val="out"/>
        <c:minorTickMark val="none"/>
        <c:tickLblPos val="nextTo"/>
        <c:crossAx val="184877056"/>
        <c:crosses val="autoZero"/>
        <c:crossBetween val="between"/>
      </c:valAx>
      <c:spPr>
        <a:noFill/>
        <a:ln w="25400">
          <a:noFill/>
        </a:ln>
      </c:spPr>
    </c:plotArea>
    <c:plotVisOnly val="1"/>
    <c:dispBlanksAs val="gap"/>
    <c:showDLblsOverMax val="0"/>
  </c:chart>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8269482839662335"/>
          <c:y val="3.1686566416367683E-2"/>
          <c:w val="0.61681138799077684"/>
          <c:h val="0.91577537225461692"/>
        </c:manualLayout>
      </c:layout>
      <c:barChart>
        <c:barDir val="bar"/>
        <c:grouping val="clustered"/>
        <c:varyColors val="0"/>
        <c:ser>
          <c:idx val="0"/>
          <c:order val="0"/>
          <c:spPr>
            <a:solidFill>
              <a:srgbClr val="FF0000"/>
            </a:solidFill>
          </c:spPr>
          <c:invertIfNegative val="0"/>
          <c:dPt>
            <c:idx val="0"/>
            <c:invertIfNegative val="0"/>
            <c:bubble3D val="0"/>
            <c:spPr>
              <a:solidFill>
                <a:srgbClr val="00B050"/>
              </a:solidFill>
            </c:spPr>
          </c:dPt>
          <c:dPt>
            <c:idx val="1"/>
            <c:invertIfNegative val="0"/>
            <c:bubble3D val="0"/>
          </c:dPt>
          <c:dPt>
            <c:idx val="2"/>
            <c:invertIfNegative val="0"/>
            <c:bubble3D val="0"/>
          </c:dPt>
          <c:dPt>
            <c:idx val="3"/>
            <c:invertIfNegative val="0"/>
            <c:bubble3D val="0"/>
            <c:spPr>
              <a:solidFill>
                <a:srgbClr val="00B050"/>
              </a:solidFill>
            </c:spPr>
          </c:dPt>
          <c:dPt>
            <c:idx val="4"/>
            <c:invertIfNegative val="0"/>
            <c:bubble3D val="0"/>
            <c:spPr>
              <a:solidFill>
                <a:srgbClr val="00B050"/>
              </a:solidFill>
            </c:spPr>
          </c:dPt>
          <c:dPt>
            <c:idx val="5"/>
            <c:invertIfNegative val="0"/>
            <c:bubble3D val="0"/>
          </c:dPt>
          <c:dPt>
            <c:idx val="6"/>
            <c:invertIfNegative val="0"/>
            <c:bubble3D val="0"/>
            <c:spPr>
              <a:solidFill>
                <a:srgbClr val="00B050"/>
              </a:solidFill>
            </c:spPr>
          </c:dPt>
          <c:dPt>
            <c:idx val="7"/>
            <c:invertIfNegative val="0"/>
            <c:bubble3D val="0"/>
            <c:spPr>
              <a:solidFill>
                <a:srgbClr val="00B050"/>
              </a:solidFill>
            </c:spPr>
          </c:dPt>
          <c:dPt>
            <c:idx val="8"/>
            <c:invertIfNegative val="0"/>
            <c:bubble3D val="0"/>
            <c:spPr>
              <a:solidFill>
                <a:srgbClr val="00B050"/>
              </a:solidFill>
            </c:spPr>
          </c:dPt>
          <c:dLbls>
            <c:dLbl>
              <c:idx val="0"/>
              <c:layout/>
              <c:tx>
                <c:rich>
                  <a:bodyPr/>
                  <a:lstStyle/>
                  <a:p>
                    <a:r>
                      <a:rPr lang="en-US" dirty="0" smtClean="0"/>
                      <a:t>671</a:t>
                    </a:r>
                    <a:endParaRPr lang="en-US" dirty="0"/>
                  </a:p>
                </c:rich>
              </c:tx>
              <c:dLblPos val="outEnd"/>
              <c:showLegendKey val="0"/>
              <c:showVal val="1"/>
              <c:showCatName val="0"/>
              <c:showSerName val="0"/>
              <c:showPercent val="0"/>
              <c:showBubbleSize val="0"/>
            </c:dLbl>
            <c:dLbl>
              <c:idx val="1"/>
              <c:layout>
                <c:manualLayout>
                  <c:x val="7.2799880769950975E-2"/>
                  <c:y val="-6.9164428353276648E-3"/>
                </c:manualLayout>
              </c:layout>
              <c:tx>
                <c:rich>
                  <a:bodyPr/>
                  <a:lstStyle/>
                  <a:p>
                    <a:r>
                      <a:rPr lang="en-US" dirty="0" smtClean="0"/>
                      <a:t>-2 792</a:t>
                    </a:r>
                    <a:endParaRPr lang="en-US" dirty="0"/>
                  </a:p>
                </c:rich>
              </c:tx>
              <c:dLblPos val="outEnd"/>
              <c:showLegendKey val="0"/>
              <c:showVal val="1"/>
              <c:showCatName val="0"/>
              <c:showSerName val="0"/>
              <c:showPercent val="0"/>
              <c:showBubbleSize val="0"/>
            </c:dLbl>
            <c:dLbl>
              <c:idx val="2"/>
              <c:layout>
                <c:manualLayout>
                  <c:x val="-4.8525101364649053E-3"/>
                  <c:y val="-3.4582214176638324E-3"/>
                </c:manualLayout>
              </c:layout>
              <c:tx>
                <c:rich>
                  <a:bodyPr/>
                  <a:lstStyle/>
                  <a:p>
                    <a:r>
                      <a:rPr lang="en-US" dirty="0" smtClean="0"/>
                      <a:t>-18 560</a:t>
                    </a:r>
                    <a:endParaRPr lang="en-US" dirty="0"/>
                  </a:p>
                </c:rich>
              </c:tx>
              <c:dLblPos val="outEnd"/>
              <c:showLegendKey val="0"/>
              <c:showVal val="1"/>
              <c:showCatName val="0"/>
              <c:showSerName val="0"/>
              <c:showPercent val="0"/>
              <c:showBubbleSize val="0"/>
            </c:dLbl>
            <c:dLbl>
              <c:idx val="3"/>
              <c:layout>
                <c:manualLayout>
                  <c:x val="4.3679087737265886E-2"/>
                  <c:y val="0"/>
                </c:manualLayout>
              </c:layout>
              <c:tx>
                <c:rich>
                  <a:bodyPr/>
                  <a:lstStyle/>
                  <a:p>
                    <a:r>
                      <a:rPr lang="ru-RU" dirty="0" smtClean="0"/>
                      <a:t> 5</a:t>
                    </a:r>
                    <a:r>
                      <a:rPr lang="ru-RU" baseline="0" dirty="0" smtClean="0"/>
                      <a:t> 505</a:t>
                    </a:r>
                    <a:endParaRPr lang="en-US" dirty="0"/>
                  </a:p>
                </c:rich>
              </c:tx>
              <c:dLblPos val="outEnd"/>
              <c:showLegendKey val="0"/>
              <c:showVal val="1"/>
              <c:showCatName val="0"/>
              <c:showSerName val="0"/>
              <c:showPercent val="0"/>
              <c:showBubbleSize val="0"/>
            </c:dLbl>
            <c:dLbl>
              <c:idx val="4"/>
              <c:layout>
                <c:manualLayout>
                  <c:x val="4.0271095502505065E-2"/>
                  <c:y val="-2.7230089902864824E-7"/>
                </c:manualLayout>
              </c:layout>
              <c:tx>
                <c:rich>
                  <a:bodyPr/>
                  <a:lstStyle/>
                  <a:p>
                    <a:r>
                      <a:rPr lang="ru-RU" dirty="0" smtClean="0"/>
                      <a:t> </a:t>
                    </a:r>
                    <a:r>
                      <a:rPr lang="en-US" dirty="0" smtClean="0"/>
                      <a:t>4</a:t>
                    </a:r>
                    <a:r>
                      <a:rPr lang="ru-RU" dirty="0" smtClean="0"/>
                      <a:t> </a:t>
                    </a:r>
                    <a:r>
                      <a:rPr lang="en-US" dirty="0" smtClean="0"/>
                      <a:t>523</a:t>
                    </a:r>
                    <a:endParaRPr lang="en-US" dirty="0"/>
                  </a:p>
                </c:rich>
              </c:tx>
              <c:dLblPos val="outEnd"/>
              <c:showLegendKey val="0"/>
              <c:showVal val="1"/>
              <c:showCatName val="0"/>
              <c:showSerName val="0"/>
              <c:showPercent val="0"/>
              <c:showBubbleSize val="0"/>
            </c:dLbl>
            <c:dLbl>
              <c:idx val="5"/>
              <c:layout>
                <c:manualLayout>
                  <c:x val="9.2214124939334063E-2"/>
                  <c:y val="3.4582214176638324E-3"/>
                </c:manualLayout>
              </c:layout>
              <c:tx>
                <c:rich>
                  <a:bodyPr/>
                  <a:lstStyle/>
                  <a:p>
                    <a:r>
                      <a:rPr lang="ru-RU" dirty="0" smtClean="0"/>
                      <a:t>-895</a:t>
                    </a:r>
                    <a:endParaRPr lang="en-US" dirty="0"/>
                  </a:p>
                </c:rich>
              </c:tx>
              <c:dLblPos val="outEnd"/>
              <c:showLegendKey val="0"/>
              <c:showVal val="1"/>
              <c:showCatName val="0"/>
              <c:showSerName val="0"/>
              <c:showPercent val="0"/>
              <c:showBubbleSize val="0"/>
            </c:dLbl>
            <c:dLbl>
              <c:idx val="6"/>
              <c:layout/>
              <c:tx>
                <c:rich>
                  <a:bodyPr/>
                  <a:lstStyle/>
                  <a:p>
                    <a:r>
                      <a:rPr lang="en-US" smtClean="0"/>
                      <a:t>2</a:t>
                    </a:r>
                    <a:r>
                      <a:rPr lang="ru-RU" smtClean="0"/>
                      <a:t> </a:t>
                    </a:r>
                    <a:r>
                      <a:rPr lang="en-US" smtClean="0"/>
                      <a:t>389</a:t>
                    </a:r>
                    <a:endParaRPr lang="en-US"/>
                  </a:p>
                </c:rich>
              </c:tx>
              <c:dLblPos val="outEnd"/>
              <c:showLegendKey val="0"/>
              <c:showVal val="1"/>
              <c:showCatName val="0"/>
              <c:showSerName val="0"/>
              <c:showPercent val="0"/>
              <c:showBubbleSize val="0"/>
            </c:dLbl>
            <c:dLbl>
              <c:idx val="8"/>
              <c:layout>
                <c:manualLayout>
                  <c:x val="-1.0902803651666584E-2"/>
                  <c:y val="-3.4582214176638324E-3"/>
                </c:manualLayout>
              </c:layout>
              <c:tx>
                <c:rich>
                  <a:bodyPr/>
                  <a:lstStyle/>
                  <a:p>
                    <a:r>
                      <a:rPr lang="ru-RU" dirty="0" smtClean="0"/>
                      <a:t>72</a:t>
                    </a:r>
                    <a:r>
                      <a:rPr lang="en-US" dirty="0" smtClean="0"/>
                      <a:t>3</a:t>
                    </a:r>
                    <a:endParaRPr lang="en-US" dirty="0"/>
                  </a:p>
                </c:rich>
              </c:tx>
              <c:dLblPos val="outEnd"/>
              <c:showLegendKey val="0"/>
              <c:showVal val="1"/>
              <c:showCatName val="0"/>
              <c:showSerName val="0"/>
              <c:showPercent val="0"/>
              <c:showBubbleSize val="0"/>
            </c:dLbl>
            <c:spPr>
              <a:effectLst>
                <a:glow rad="127000">
                  <a:srgbClr val="FF0000"/>
                </a:glow>
              </a:effectLst>
            </c:spPr>
            <c:txPr>
              <a:bodyPr/>
              <a:lstStyle/>
              <a:p>
                <a:pPr>
                  <a:defRPr sz="1100" b="1">
                    <a:latin typeface="Times New Roman" panose="02020603050405020304" pitchFamily="18" charset="0"/>
                    <a:cs typeface="Times New Roman" panose="02020603050405020304" pitchFamily="18" charset="0"/>
                  </a:defRPr>
                </a:pPr>
                <a:endParaRPr lang="ru-RU"/>
              </a:p>
            </c:txPr>
            <c:dLblPos val="outEnd"/>
            <c:showLegendKey val="0"/>
            <c:showVal val="1"/>
            <c:showCatName val="0"/>
            <c:showSerName val="0"/>
            <c:showPercent val="0"/>
            <c:showBubbleSize val="0"/>
            <c:showLeaderLines val="0"/>
          </c:dLbls>
          <c:cat>
            <c:numRef>
              <c:f>Лист1!$G$8:$G$16</c:f>
              <c:numCache>
                <c:formatCode>General</c:formatCode>
                <c:ptCount val="9"/>
                <c:pt idx="0">
                  <c:v>2028</c:v>
                </c:pt>
                <c:pt idx="1">
                  <c:v>2027</c:v>
                </c:pt>
                <c:pt idx="2">
                  <c:v>2026</c:v>
                </c:pt>
                <c:pt idx="3">
                  <c:v>2025</c:v>
                </c:pt>
                <c:pt idx="4">
                  <c:v>2024</c:v>
                </c:pt>
                <c:pt idx="5">
                  <c:v>2023</c:v>
                </c:pt>
                <c:pt idx="6">
                  <c:v>2022</c:v>
                </c:pt>
                <c:pt idx="7">
                  <c:v>2021</c:v>
                </c:pt>
                <c:pt idx="8">
                  <c:v>2020</c:v>
                </c:pt>
              </c:numCache>
            </c:numRef>
          </c:cat>
          <c:val>
            <c:numRef>
              <c:f>Лист1!$H$8:$H$16</c:f>
              <c:numCache>
                <c:formatCode>General</c:formatCode>
                <c:ptCount val="9"/>
                <c:pt idx="0">
                  <c:v>671</c:v>
                </c:pt>
                <c:pt idx="1">
                  <c:v>-2792</c:v>
                </c:pt>
                <c:pt idx="2">
                  <c:v>-18560</c:v>
                </c:pt>
                <c:pt idx="3">
                  <c:v>5505</c:v>
                </c:pt>
                <c:pt idx="4">
                  <c:v>4523</c:v>
                </c:pt>
                <c:pt idx="5">
                  <c:v>-895</c:v>
                </c:pt>
                <c:pt idx="6">
                  <c:v>2389</c:v>
                </c:pt>
                <c:pt idx="7">
                  <c:v>862</c:v>
                </c:pt>
                <c:pt idx="8">
                  <c:v>723</c:v>
                </c:pt>
              </c:numCache>
            </c:numRef>
          </c:val>
        </c:ser>
        <c:dLbls>
          <c:dLblPos val="outEnd"/>
          <c:showLegendKey val="0"/>
          <c:showVal val="1"/>
          <c:showCatName val="0"/>
          <c:showSerName val="0"/>
          <c:showPercent val="0"/>
          <c:showBubbleSize val="0"/>
        </c:dLbls>
        <c:gapWidth val="150"/>
        <c:axId val="184879104"/>
        <c:axId val="200581696"/>
      </c:barChart>
      <c:catAx>
        <c:axId val="184879104"/>
        <c:scaling>
          <c:orientation val="minMax"/>
        </c:scaling>
        <c:delete val="0"/>
        <c:axPos val="l"/>
        <c:numFmt formatCode="General" sourceLinked="1"/>
        <c:majorTickMark val="out"/>
        <c:minorTickMark val="none"/>
        <c:tickLblPos val="nextTo"/>
        <c:txPr>
          <a:bodyPr/>
          <a:lstStyle/>
          <a:p>
            <a:pPr>
              <a:defRPr sz="900">
                <a:latin typeface="Times New Roman" panose="02020603050405020304" pitchFamily="18" charset="0"/>
                <a:cs typeface="Times New Roman" panose="02020603050405020304" pitchFamily="18" charset="0"/>
              </a:defRPr>
            </a:pPr>
            <a:endParaRPr lang="ru-RU"/>
          </a:p>
        </c:txPr>
        <c:crossAx val="200581696"/>
        <c:crosses val="autoZero"/>
        <c:auto val="1"/>
        <c:lblAlgn val="ctr"/>
        <c:lblOffset val="100"/>
        <c:noMultiLvlLbl val="0"/>
      </c:catAx>
      <c:valAx>
        <c:axId val="200581696"/>
        <c:scaling>
          <c:orientation val="minMax"/>
        </c:scaling>
        <c:delete val="1"/>
        <c:axPos val="b"/>
        <c:numFmt formatCode="General" sourceLinked="1"/>
        <c:majorTickMark val="out"/>
        <c:minorTickMark val="none"/>
        <c:tickLblPos val="nextTo"/>
        <c:crossAx val="184879104"/>
        <c:crosses val="autoZero"/>
        <c:crossBetween val="between"/>
      </c:valAx>
      <c:spPr>
        <a:noFill/>
        <a:ln w="25400">
          <a:noFill/>
        </a:ln>
      </c:spPr>
    </c:plotArea>
    <c:plotVisOnly val="1"/>
    <c:dispBlanksAs val="gap"/>
    <c:showDLblsOverMax val="0"/>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6.7846814919946291E-2"/>
          <c:y val="4.8500415502001966E-2"/>
          <c:w val="0.68069081398130937"/>
          <c:h val="0.58097919913773322"/>
        </c:manualLayout>
      </c:layout>
      <c:barChart>
        <c:barDir val="col"/>
        <c:grouping val="stacked"/>
        <c:varyColors val="0"/>
        <c:ser>
          <c:idx val="0"/>
          <c:order val="0"/>
          <c:tx>
            <c:strRef>
              <c:f>Лист1!$B$1</c:f>
              <c:strCache>
                <c:ptCount val="1"/>
                <c:pt idx="0">
                  <c:v>Ценные бумаги/расходы на обслуживание долга</c:v>
                </c:pt>
              </c:strCache>
            </c:strRef>
          </c:tx>
          <c:spPr>
            <a:solidFill>
              <a:srgbClr val="92D050"/>
            </a:solidFill>
            <a:ln>
              <a:solidFill>
                <a:schemeClr val="bg1"/>
              </a:solidFill>
            </a:ln>
            <a:scene3d>
              <a:camera prst="orthographicFront"/>
              <a:lightRig rig="threePt" dir="t"/>
            </a:scene3d>
            <a:sp3d>
              <a:bevelT/>
            </a:sp3d>
          </c:spPr>
          <c:invertIfNegative val="0"/>
          <c:dPt>
            <c:idx val="1"/>
            <c:invertIfNegative val="0"/>
            <c:bubble3D val="0"/>
            <c:spPr>
              <a:solidFill>
                <a:srgbClr val="FFFF00"/>
              </a:solidFill>
              <a:ln>
                <a:solidFill>
                  <a:schemeClr val="bg1"/>
                </a:solidFill>
              </a:ln>
              <a:scene3d>
                <a:camera prst="orthographicFront"/>
                <a:lightRig rig="threePt" dir="t"/>
              </a:scene3d>
              <a:sp3d>
                <a:bevelT/>
              </a:sp3d>
            </c:spPr>
          </c:dPt>
          <c:dPt>
            <c:idx val="3"/>
            <c:invertIfNegative val="0"/>
            <c:bubble3D val="0"/>
            <c:spPr>
              <a:solidFill>
                <a:srgbClr val="FFFF00"/>
              </a:solidFill>
              <a:ln>
                <a:solidFill>
                  <a:schemeClr val="bg1"/>
                </a:solidFill>
              </a:ln>
              <a:scene3d>
                <a:camera prst="orthographicFront"/>
                <a:lightRig rig="threePt" dir="t"/>
              </a:scene3d>
              <a:sp3d>
                <a:bevelT/>
              </a:sp3d>
            </c:spPr>
          </c:dPt>
          <c:dPt>
            <c:idx val="5"/>
            <c:invertIfNegative val="0"/>
            <c:bubble3D val="0"/>
            <c:spPr>
              <a:solidFill>
                <a:srgbClr val="FFFF00"/>
              </a:solidFill>
              <a:ln>
                <a:solidFill>
                  <a:schemeClr val="bg1"/>
                </a:solidFill>
              </a:ln>
              <a:scene3d>
                <a:camera prst="orthographicFront"/>
                <a:lightRig rig="threePt" dir="t"/>
              </a:scene3d>
              <a:sp3d>
                <a:bevelT/>
              </a:sp3d>
            </c:spPr>
          </c:dPt>
          <c:dPt>
            <c:idx val="7"/>
            <c:invertIfNegative val="0"/>
            <c:bubble3D val="0"/>
            <c:spPr>
              <a:solidFill>
                <a:srgbClr val="FFFF00"/>
              </a:solidFill>
              <a:ln>
                <a:solidFill>
                  <a:schemeClr val="bg1"/>
                </a:solidFill>
              </a:ln>
              <a:scene3d>
                <a:camera prst="orthographicFront"/>
                <a:lightRig rig="threePt" dir="t"/>
              </a:scene3d>
              <a:sp3d>
                <a:bevelT/>
              </a:sp3d>
            </c:spPr>
          </c:dPt>
          <c:dPt>
            <c:idx val="9"/>
            <c:invertIfNegative val="0"/>
            <c:bubble3D val="0"/>
            <c:spPr>
              <a:solidFill>
                <a:srgbClr val="FFFF00"/>
              </a:solidFill>
              <a:ln>
                <a:solidFill>
                  <a:schemeClr val="bg1"/>
                </a:solidFill>
              </a:ln>
              <a:scene3d>
                <a:camera prst="orthographicFront"/>
                <a:lightRig rig="threePt" dir="t"/>
              </a:scene3d>
              <a:sp3d>
                <a:bevelT/>
              </a:sp3d>
            </c:spPr>
          </c:dPt>
          <c:dPt>
            <c:idx val="11"/>
            <c:invertIfNegative val="0"/>
            <c:bubble3D val="0"/>
            <c:spPr>
              <a:solidFill>
                <a:srgbClr val="FFFF00"/>
              </a:solidFill>
              <a:ln>
                <a:solidFill>
                  <a:schemeClr val="bg1"/>
                </a:solidFill>
              </a:ln>
              <a:scene3d>
                <a:camera prst="orthographicFront"/>
                <a:lightRig rig="threePt" dir="t"/>
              </a:scene3d>
              <a:sp3d>
                <a:bevelT/>
              </a:sp3d>
            </c:spPr>
          </c:dPt>
          <c:dPt>
            <c:idx val="13"/>
            <c:invertIfNegative val="0"/>
            <c:bubble3D val="0"/>
            <c:spPr>
              <a:solidFill>
                <a:srgbClr val="FFFF00"/>
              </a:solidFill>
              <a:ln>
                <a:solidFill>
                  <a:schemeClr val="bg1"/>
                </a:solidFill>
              </a:ln>
              <a:scene3d>
                <a:camera prst="orthographicFront"/>
                <a:lightRig rig="threePt" dir="t"/>
              </a:scene3d>
              <a:sp3d>
                <a:bevelT/>
              </a:sp3d>
            </c:spPr>
          </c:dPt>
          <c:dLbls>
            <c:dLbl>
              <c:idx val="1"/>
              <c:layout>
                <c:manualLayout>
                  <c:x val="-1.1029491647421123E-7"/>
                  <c:y val="-2.4317746409049622E-2"/>
                </c:manualLayout>
              </c:layout>
              <c:dLblPos val="ctr"/>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0"/>
                  <c:y val="-2.2106725701488101E-2"/>
                </c:manualLayout>
              </c:layout>
              <c:dLblPos val="ctr"/>
              <c:showLegendKey val="0"/>
              <c:showVal val="1"/>
              <c:showCatName val="0"/>
              <c:showSerName val="0"/>
              <c:showPercent val="0"/>
              <c:showBubbleSize val="0"/>
              <c:extLst>
                <c:ext xmlns:c15="http://schemas.microsoft.com/office/drawing/2012/chart" uri="{CE6537A1-D6FC-4f65-9D91-7224C49458BB}">
                  <c15:layout/>
                </c:ext>
              </c:extLst>
            </c:dLbl>
            <c:dLbl>
              <c:idx val="5"/>
              <c:layout>
                <c:manualLayout>
                  <c:x val="-1.4008557341389568E-3"/>
                  <c:y val="-2.2106725701488184E-2"/>
                </c:manualLayout>
              </c:layout>
              <c:dLblPos val="ctr"/>
              <c:showLegendKey val="0"/>
              <c:showVal val="1"/>
              <c:showCatName val="0"/>
              <c:showSerName val="0"/>
              <c:showPercent val="0"/>
              <c:showBubbleSize val="0"/>
              <c:extLst>
                <c:ext xmlns:c15="http://schemas.microsoft.com/office/drawing/2012/chart" uri="{CE6537A1-D6FC-4f65-9D91-7224C49458BB}">
                  <c15:layout/>
                </c:ext>
              </c:extLst>
            </c:dLbl>
            <c:dLbl>
              <c:idx val="6"/>
              <c:tx>
                <c:rich>
                  <a:bodyPr/>
                  <a:lstStyle/>
                  <a:p>
                    <a:pPr>
                      <a:defRPr sz="1100" b="1">
                        <a:solidFill>
                          <a:schemeClr val="tx1"/>
                        </a:solidFill>
                        <a:latin typeface="Times New Roman" panose="02020603050405020304" pitchFamily="18" charset="0"/>
                        <a:cs typeface="Times New Roman" panose="02020603050405020304" pitchFamily="18" charset="0"/>
                      </a:defRPr>
                    </a:pPr>
                    <a:r>
                      <a:rPr lang="en-US" b="1" dirty="0">
                        <a:solidFill>
                          <a:schemeClr val="tx1"/>
                        </a:solidFill>
                      </a:rPr>
                      <a:t>375</a:t>
                    </a:r>
                    <a:endParaRPr lang="en-US" dirty="0">
                      <a:solidFill>
                        <a:schemeClr val="accent1">
                          <a:lumMod val="75000"/>
                        </a:schemeClr>
                      </a:solidFill>
                    </a:endParaRPr>
                  </a:p>
                </c:rich>
              </c:tx>
              <c:spPr/>
              <c:dLblPos val="ctr"/>
              <c:showLegendKey val="0"/>
              <c:showVal val="1"/>
              <c:showCatName val="0"/>
              <c:showSerName val="0"/>
              <c:showPercent val="0"/>
              <c:showBubbleSize val="0"/>
              <c:extLst>
                <c:ext xmlns:c15="http://schemas.microsoft.com/office/drawing/2012/chart" uri="{CE6537A1-D6FC-4f65-9D91-7224C49458BB}"/>
              </c:extLst>
            </c:dLbl>
            <c:dLbl>
              <c:idx val="7"/>
              <c:layout>
                <c:manualLayout>
                  <c:x val="4.2022363176674477E-3"/>
                  <c:y val="-2.2106899770194494E-2"/>
                </c:manualLayout>
              </c:layout>
              <c:spPr/>
              <c:txPr>
                <a:bodyPr/>
                <a:lstStyle/>
                <a:p>
                  <a:pPr>
                    <a:defRPr sz="1100" b="1">
                      <a:solidFill>
                        <a:schemeClr val="tx1"/>
                      </a:solidFill>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extLst>
                <c:ext xmlns:c15="http://schemas.microsoft.com/office/drawing/2012/chart" uri="{CE6537A1-D6FC-4f65-9D91-7224C49458BB}">
                  <c15:layout/>
                </c:ext>
              </c:extLst>
            </c:dLbl>
            <c:dLbl>
              <c:idx val="9"/>
              <c:layout>
                <c:manualLayout>
                  <c:x val="-4.2022363176674477E-3"/>
                  <c:y val="-2.2106725701488264E-2"/>
                </c:manualLayout>
              </c:layout>
              <c:spPr>
                <a:noFill/>
                <a:ln>
                  <a:noFill/>
                </a:ln>
                <a:effectLst/>
              </c:spPr>
              <c:txPr>
                <a:bodyPr/>
                <a:lstStyle/>
                <a:p>
                  <a:pPr>
                    <a:defRPr sz="1100" b="1" i="1">
                      <a:solidFill>
                        <a:schemeClr val="tx1"/>
                      </a:solidFill>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extLst>
                <c:ext xmlns:c15="http://schemas.microsoft.com/office/drawing/2012/chart" uri="{CE6537A1-D6FC-4f65-9D91-7224C49458BB}">
                  <c15:layout/>
                </c:ext>
              </c:extLst>
            </c:dLbl>
            <c:dLbl>
              <c:idx val="10"/>
              <c:spPr>
                <a:noFill/>
                <a:ln>
                  <a:noFill/>
                </a:ln>
                <a:effectLst/>
              </c:spPr>
              <c:txPr>
                <a:bodyPr/>
                <a:lstStyle/>
                <a:p>
                  <a:pPr>
                    <a:defRPr sz="1100" b="0">
                      <a:solidFill>
                        <a:schemeClr val="tx1"/>
                      </a:solidFill>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dLbl>
            <c:dLbl>
              <c:idx val="11"/>
              <c:layout>
                <c:manualLayout>
                  <c:x val="2.801490878444965E-3"/>
                  <c:y val="-2.2106725701488184E-2"/>
                </c:manualLayout>
              </c:layout>
              <c:dLblPos val="ctr"/>
              <c:showLegendKey val="0"/>
              <c:showVal val="1"/>
              <c:showCatName val="0"/>
              <c:showSerName val="0"/>
              <c:showPercent val="0"/>
              <c:showBubbleSize val="0"/>
              <c:extLst>
                <c:ext xmlns:c15="http://schemas.microsoft.com/office/drawing/2012/chart" uri="{CE6537A1-D6FC-4f65-9D91-7224C49458BB}">
                  <c15:layout/>
                </c:ext>
              </c:extLst>
            </c:dLbl>
            <c:dLbl>
              <c:idx val="12"/>
              <c:spPr>
                <a:noFill/>
                <a:ln>
                  <a:noFill/>
                </a:ln>
                <a:effectLst/>
              </c:spPr>
              <c:txPr>
                <a:bodyPr/>
                <a:lstStyle/>
                <a:p>
                  <a:pPr>
                    <a:defRPr sz="1100" b="0">
                      <a:solidFill>
                        <a:schemeClr val="tx1"/>
                      </a:solidFill>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dLbl>
            <c:dLbl>
              <c:idx val="13"/>
              <c:layout>
                <c:manualLayout>
                  <c:x val="-7.0037271961124132E-3"/>
                  <c:y val="-2.2106899770194494E-2"/>
                </c:manualLayout>
              </c:layout>
              <c:dLblPos val="ct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a:lstStyle/>
              <a:p>
                <a:pPr>
                  <a:defRPr sz="1100" b="1">
                    <a:solidFill>
                      <a:schemeClr val="tx1"/>
                    </a:solidFill>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Лист1!$A$2:$A$15</c:f>
              <c:strCache>
                <c:ptCount val="14"/>
                <c:pt idx="0">
                  <c:v>Госдолг на 01.01.2020</c:v>
                </c:pt>
                <c:pt idx="1">
                  <c:v>Расходы на обслуживание 2019 год</c:v>
                </c:pt>
                <c:pt idx="2">
                  <c:v>Госдолг на 01.01.2021</c:v>
                </c:pt>
                <c:pt idx="3">
                  <c:v>Расходы на обслуживание 2020 год</c:v>
                </c:pt>
                <c:pt idx="4">
                  <c:v>Госдолг на 01.01.2022</c:v>
                </c:pt>
                <c:pt idx="5">
                  <c:v>Расходы на обслуживание 2021 год</c:v>
                </c:pt>
                <c:pt idx="6">
                  <c:v>Госдолг на 01.01.2023</c:v>
                </c:pt>
                <c:pt idx="7">
                  <c:v>Расходы на обслуживание 2022 год</c:v>
                </c:pt>
                <c:pt idx="8">
                  <c:v>Госдолг на 01.01.2024</c:v>
                </c:pt>
                <c:pt idx="9">
                  <c:v>Расходы на обслуживание 2023 год</c:v>
                </c:pt>
                <c:pt idx="10">
                  <c:v>Госдолг на 01.01.2025</c:v>
                </c:pt>
                <c:pt idx="11">
                  <c:v>Расходы на обслуживание 2024 год</c:v>
                </c:pt>
                <c:pt idx="12">
                  <c:v>Госдолг на 01.01.2026</c:v>
                </c:pt>
                <c:pt idx="13">
                  <c:v>Расходы на обслуживание 2025 год</c:v>
                </c:pt>
              </c:strCache>
            </c:strRef>
          </c:cat>
          <c:val>
            <c:numRef>
              <c:f>Лист1!$B$2:$B$15</c:f>
              <c:numCache>
                <c:formatCode>#,##0</c:formatCode>
                <c:ptCount val="14"/>
                <c:pt idx="1">
                  <c:v>20.100000000000001</c:v>
                </c:pt>
                <c:pt idx="3">
                  <c:v>12.8</c:v>
                </c:pt>
                <c:pt idx="5">
                  <c:v>9.3000000000000007</c:v>
                </c:pt>
                <c:pt idx="7">
                  <c:v>30.9</c:v>
                </c:pt>
                <c:pt idx="9">
                  <c:v>73.599999999999994</c:v>
                </c:pt>
                <c:pt idx="11">
                  <c:v>115.7</c:v>
                </c:pt>
                <c:pt idx="13">
                  <c:v>117.92400000000001</c:v>
                </c:pt>
              </c:numCache>
            </c:numRef>
          </c:val>
        </c:ser>
        <c:ser>
          <c:idx val="1"/>
          <c:order val="1"/>
          <c:tx>
            <c:strRef>
              <c:f>Лист1!$C$1</c:f>
              <c:strCache>
                <c:ptCount val="1"/>
                <c:pt idx="0">
                  <c:v>Бюджетные кредиты из федерального бюджета</c:v>
                </c:pt>
              </c:strCache>
            </c:strRef>
          </c:tx>
          <c:spPr>
            <a:solidFill>
              <a:schemeClr val="accent5">
                <a:lumMod val="60000"/>
                <a:lumOff val="40000"/>
              </a:schemeClr>
            </a:solidFill>
            <a:ln>
              <a:solidFill>
                <a:schemeClr val="bg1"/>
              </a:solidFill>
            </a:ln>
            <a:scene3d>
              <a:camera prst="orthographicFront"/>
              <a:lightRig rig="threePt" dir="t"/>
            </a:scene3d>
            <a:sp3d>
              <a:bevelT/>
            </a:sp3d>
          </c:spPr>
          <c:invertIfNegative val="0"/>
          <c:dLbls>
            <c:dLbl>
              <c:idx val="6"/>
              <c:spPr/>
              <c:txPr>
                <a:bodyPr/>
                <a:lstStyle/>
                <a:p>
                  <a:pPr>
                    <a:defRPr sz="1100" b="0" i="0">
                      <a:solidFill>
                        <a:schemeClr val="tx1"/>
                      </a:solidFill>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dLbl>
            <c:dLbl>
              <c:idx val="8"/>
              <c:layout/>
              <c:tx>
                <c:rich>
                  <a:bodyPr/>
                  <a:lstStyle/>
                  <a:p>
                    <a:r>
                      <a:rPr lang="en-US" i="0" dirty="0"/>
                      <a:t>13 230</a:t>
                    </a:r>
                  </a:p>
                </c:rich>
              </c:tx>
              <c:dLblPos val="ctr"/>
              <c:showLegendKey val="0"/>
              <c:showVal val="1"/>
              <c:showCatName val="0"/>
              <c:showSerName val="0"/>
              <c:showPercent val="0"/>
              <c:showBubbleSize val="0"/>
            </c:dLbl>
            <c:spPr>
              <a:noFill/>
              <a:ln>
                <a:noFill/>
              </a:ln>
              <a:effectLst/>
            </c:spPr>
            <c:txPr>
              <a:bodyPr/>
              <a:lstStyle/>
              <a:p>
                <a:pPr>
                  <a:defRPr sz="1100" b="0" i="0">
                    <a:solidFill>
                      <a:schemeClr val="tx1"/>
                    </a:solidFill>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Лист1!$A$2:$A$15</c:f>
              <c:strCache>
                <c:ptCount val="14"/>
                <c:pt idx="0">
                  <c:v>Госдолг на 01.01.2020</c:v>
                </c:pt>
                <c:pt idx="1">
                  <c:v>Расходы на обслуживание 2019 год</c:v>
                </c:pt>
                <c:pt idx="2">
                  <c:v>Госдолг на 01.01.2021</c:v>
                </c:pt>
                <c:pt idx="3">
                  <c:v>Расходы на обслуживание 2020 год</c:v>
                </c:pt>
                <c:pt idx="4">
                  <c:v>Госдолг на 01.01.2022</c:v>
                </c:pt>
                <c:pt idx="5">
                  <c:v>Расходы на обслуживание 2021 год</c:v>
                </c:pt>
                <c:pt idx="6">
                  <c:v>Госдолг на 01.01.2023</c:v>
                </c:pt>
                <c:pt idx="7">
                  <c:v>Расходы на обслуживание 2022 год</c:v>
                </c:pt>
                <c:pt idx="8">
                  <c:v>Госдолг на 01.01.2024</c:v>
                </c:pt>
                <c:pt idx="9">
                  <c:v>Расходы на обслуживание 2023 год</c:v>
                </c:pt>
                <c:pt idx="10">
                  <c:v>Госдолг на 01.01.2025</c:v>
                </c:pt>
                <c:pt idx="11">
                  <c:v>Расходы на обслуживание 2024 год</c:v>
                </c:pt>
                <c:pt idx="12">
                  <c:v>Госдолг на 01.01.2026</c:v>
                </c:pt>
                <c:pt idx="13">
                  <c:v>Расходы на обслуживание 2025 год</c:v>
                </c:pt>
              </c:strCache>
            </c:strRef>
          </c:cat>
          <c:val>
            <c:numRef>
              <c:f>Лист1!$C$2:$C$15</c:f>
              <c:numCache>
                <c:formatCode>General</c:formatCode>
                <c:ptCount val="14"/>
                <c:pt idx="0" formatCode="#,##0">
                  <c:v>6973</c:v>
                </c:pt>
                <c:pt idx="2" formatCode="#,##0">
                  <c:v>8346.1</c:v>
                </c:pt>
                <c:pt idx="4" formatCode="#,##0">
                  <c:v>7941.3</c:v>
                </c:pt>
                <c:pt idx="6" formatCode="#,##0">
                  <c:v>10611.3</c:v>
                </c:pt>
                <c:pt idx="8" formatCode="#,##0">
                  <c:v>13230</c:v>
                </c:pt>
                <c:pt idx="10" formatCode="#,##0">
                  <c:v>12194.7</c:v>
                </c:pt>
                <c:pt idx="12" formatCode="#,##0">
                  <c:v>7831.12</c:v>
                </c:pt>
              </c:numCache>
            </c:numRef>
          </c:val>
        </c:ser>
        <c:ser>
          <c:idx val="2"/>
          <c:order val="2"/>
          <c:tx>
            <c:strRef>
              <c:f>Лист1!$D$1</c:f>
              <c:strCache>
                <c:ptCount val="1"/>
                <c:pt idx="0">
                  <c:v>Государственные гарантии</c:v>
                </c:pt>
              </c:strCache>
            </c:strRef>
          </c:tx>
          <c:spPr>
            <a:solidFill>
              <a:schemeClr val="accent2">
                <a:lumMod val="60000"/>
                <a:lumOff val="40000"/>
              </a:schemeClr>
            </a:solidFill>
            <a:ln>
              <a:solidFill>
                <a:schemeClr val="bg1"/>
              </a:solidFill>
            </a:ln>
            <a:scene3d>
              <a:camera prst="orthographicFront"/>
              <a:lightRig rig="threePt" dir="t"/>
            </a:scene3d>
            <a:sp3d>
              <a:bevelT/>
            </a:sp3d>
          </c:spPr>
          <c:invertIfNegative val="0"/>
          <c:dPt>
            <c:idx val="0"/>
            <c:invertIfNegative val="0"/>
            <c:bubble3D val="0"/>
          </c:dPt>
          <c:dLbls>
            <c:dLbl>
              <c:idx val="4"/>
              <c:layout>
                <c:manualLayout>
                  <c:x val="2.801490878444965E-3"/>
                  <c:y val="1.1053362850744092E-2"/>
                </c:manualLayout>
              </c:layout>
              <c:dLblPos val="ctr"/>
              <c:showLegendKey val="0"/>
              <c:showVal val="1"/>
              <c:showCatName val="0"/>
              <c:showSerName val="0"/>
              <c:showPercent val="0"/>
              <c:showBubbleSize val="0"/>
              <c:extLst>
                <c:ext xmlns:c15="http://schemas.microsoft.com/office/drawing/2012/chart" uri="{CE6537A1-D6FC-4f65-9D91-7224C49458BB}">
                  <c15:layout/>
                </c:ext>
              </c:extLst>
            </c:dLbl>
            <c:dLbl>
              <c:idx val="6"/>
              <c:spPr/>
              <c:txPr>
                <a:bodyPr/>
                <a:lstStyle/>
                <a:p>
                  <a:pPr>
                    <a:defRPr sz="1100" b="0">
                      <a:solidFill>
                        <a:schemeClr val="tx1"/>
                      </a:solidFill>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dLbl>
            <c:dLbl>
              <c:idx val="8"/>
              <c:layout>
                <c:manualLayout>
                  <c:x val="-1.0272014557776156E-16"/>
                  <c:y val="1.3264035420892909E-2"/>
                </c:manualLayout>
              </c:layout>
              <c:tx>
                <c:rich>
                  <a:bodyPr/>
                  <a:lstStyle/>
                  <a:p>
                    <a:pPr>
                      <a:defRPr sz="1100" b="0" i="1">
                        <a:solidFill>
                          <a:schemeClr val="tx1"/>
                        </a:solidFill>
                        <a:latin typeface="Times New Roman" panose="02020603050405020304" pitchFamily="18" charset="0"/>
                        <a:cs typeface="Times New Roman" panose="02020603050405020304" pitchFamily="18" charset="0"/>
                      </a:defRPr>
                    </a:pPr>
                    <a:r>
                      <a:rPr lang="en-US" i="0" dirty="0"/>
                      <a:t>4 039</a:t>
                    </a:r>
                  </a:p>
                </c:rich>
              </c:tx>
              <c:spPr>
                <a:noFill/>
                <a:ln>
                  <a:noFill/>
                </a:ln>
                <a:effectLst/>
              </c:spPr>
              <c:dLblPos val="ctr"/>
              <c:showLegendKey val="0"/>
              <c:showVal val="1"/>
              <c:showCatName val="0"/>
              <c:showSerName val="0"/>
              <c:showPercent val="0"/>
              <c:showBubbleSize val="0"/>
              <c:extLst>
                <c:ext xmlns:c15="http://schemas.microsoft.com/office/drawing/2012/chart" uri="{CE6537A1-D6FC-4f65-9D91-7224C49458BB}"/>
              </c:extLst>
            </c:dLbl>
            <c:dLbl>
              <c:idx val="10"/>
              <c:layout>
                <c:manualLayout>
                  <c:x val="4.2022363176674477E-3"/>
                  <c:y val="-4.4213451402976365E-3"/>
                </c:manualLayout>
              </c:layout>
              <c:dLblPos val="ctr"/>
              <c:showLegendKey val="0"/>
              <c:showVal val="1"/>
              <c:showCatName val="0"/>
              <c:showSerName val="0"/>
              <c:showPercent val="0"/>
              <c:showBubbleSize val="0"/>
              <c:extLst>
                <c:ext xmlns:c15="http://schemas.microsoft.com/office/drawing/2012/chart" uri="{CE6537A1-D6FC-4f65-9D91-7224C49458BB}">
                  <c15:layout/>
                </c:ext>
              </c:extLst>
            </c:dLbl>
            <c:dLbl>
              <c:idx val="12"/>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a:lstStyle/>
              <a:p>
                <a:pPr>
                  <a:defRPr sz="1100" b="0">
                    <a:solidFill>
                      <a:schemeClr val="tx1"/>
                    </a:solidFill>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Лист1!$A$2:$A$15</c:f>
              <c:strCache>
                <c:ptCount val="14"/>
                <c:pt idx="0">
                  <c:v>Госдолг на 01.01.2020</c:v>
                </c:pt>
                <c:pt idx="1">
                  <c:v>Расходы на обслуживание 2019 год</c:v>
                </c:pt>
                <c:pt idx="2">
                  <c:v>Госдолг на 01.01.2021</c:v>
                </c:pt>
                <c:pt idx="3">
                  <c:v>Расходы на обслуживание 2020 год</c:v>
                </c:pt>
                <c:pt idx="4">
                  <c:v>Госдолг на 01.01.2022</c:v>
                </c:pt>
                <c:pt idx="5">
                  <c:v>Расходы на обслуживание 2021 год</c:v>
                </c:pt>
                <c:pt idx="6">
                  <c:v>Госдолг на 01.01.2023</c:v>
                </c:pt>
                <c:pt idx="7">
                  <c:v>Расходы на обслуживание 2022 год</c:v>
                </c:pt>
                <c:pt idx="8">
                  <c:v>Госдолг на 01.01.2024</c:v>
                </c:pt>
                <c:pt idx="9">
                  <c:v>Расходы на обслуживание 2023 год</c:v>
                </c:pt>
                <c:pt idx="10">
                  <c:v>Госдолг на 01.01.2025</c:v>
                </c:pt>
                <c:pt idx="11">
                  <c:v>Расходы на обслуживание 2024 год</c:v>
                </c:pt>
                <c:pt idx="12">
                  <c:v>Госдолг на 01.01.2026</c:v>
                </c:pt>
                <c:pt idx="13">
                  <c:v>Расходы на обслуживание 2025 год</c:v>
                </c:pt>
              </c:strCache>
            </c:strRef>
          </c:cat>
          <c:val>
            <c:numRef>
              <c:f>Лист1!$D$2:$D$15</c:f>
              <c:numCache>
                <c:formatCode>General</c:formatCode>
                <c:ptCount val="14"/>
                <c:pt idx="0" formatCode="#,##0">
                  <c:v>77</c:v>
                </c:pt>
                <c:pt idx="2" formatCode="#,##0">
                  <c:v>49.6</c:v>
                </c:pt>
                <c:pt idx="4" formatCode="#,##0">
                  <c:v>26.5</c:v>
                </c:pt>
                <c:pt idx="8" formatCode="#,##0">
                  <c:v>4039</c:v>
                </c:pt>
                <c:pt idx="10" formatCode="#,##0">
                  <c:v>3988.2</c:v>
                </c:pt>
                <c:pt idx="12" formatCode="#,##0">
                  <c:v>3742.203</c:v>
                </c:pt>
              </c:numCache>
            </c:numRef>
          </c:val>
        </c:ser>
        <c:ser>
          <c:idx val="3"/>
          <c:order val="3"/>
          <c:tx>
            <c:strRef>
              <c:f>Лист1!$E$1</c:f>
              <c:strCache>
                <c:ptCount val="1"/>
                <c:pt idx="0">
                  <c:v>Кредиты кредитных организаций</c:v>
                </c:pt>
              </c:strCache>
            </c:strRef>
          </c:tx>
          <c:spPr>
            <a:solidFill>
              <a:schemeClr val="accent4">
                <a:lumMod val="40000"/>
                <a:lumOff val="60000"/>
              </a:schemeClr>
            </a:solidFill>
            <a:ln>
              <a:solidFill>
                <a:schemeClr val="bg1"/>
              </a:solidFill>
            </a:ln>
            <a:scene3d>
              <a:camera prst="orthographicFront"/>
              <a:lightRig rig="threePt" dir="t"/>
            </a:scene3d>
            <a:sp3d>
              <a:bevelT/>
            </a:sp3d>
          </c:spPr>
          <c:invertIfNegative val="0"/>
          <c:dPt>
            <c:idx val="0"/>
            <c:invertIfNegative val="0"/>
            <c:bubble3D val="0"/>
          </c:dPt>
          <c:dLbls>
            <c:dLbl>
              <c:idx val="4"/>
              <c:layout>
                <c:manualLayout>
                  <c:x val="-2.2058983294842246E-7"/>
                  <c:y val="-1.7685380561190546E-2"/>
                </c:manualLayout>
              </c:layout>
              <c:dLblPos val="ctr"/>
              <c:showLegendKey val="0"/>
              <c:showVal val="1"/>
              <c:showCatName val="0"/>
              <c:showSerName val="0"/>
              <c:showPercent val="0"/>
              <c:showBubbleSize val="0"/>
              <c:extLst>
                <c:ext xmlns:c15="http://schemas.microsoft.com/office/drawing/2012/chart" uri="{CE6537A1-D6FC-4f65-9D91-7224C49458BB}">
                  <c15:layout/>
                </c:ext>
              </c:extLst>
            </c:dLbl>
            <c:dLbl>
              <c:idx val="6"/>
              <c:layout>
                <c:manualLayout>
                  <c:x val="1.4007454392224825E-3"/>
                  <c:y val="-6.6320177104464547E-3"/>
                </c:manualLayout>
              </c:layout>
              <c:spPr/>
              <c:txPr>
                <a:bodyPr/>
                <a:lstStyle/>
                <a:p>
                  <a:pPr>
                    <a:defRPr sz="1100" b="0">
                      <a:solidFill>
                        <a:schemeClr val="tx1"/>
                      </a:solidFill>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extLst>
                <c:ext xmlns:c15="http://schemas.microsoft.com/office/drawing/2012/chart" uri="{CE6537A1-D6FC-4f65-9D91-7224C49458BB}"/>
              </c:extLst>
            </c:dLbl>
            <c:dLbl>
              <c:idx val="8"/>
              <c:layout>
                <c:manualLayout>
                  <c:x val="1.4007454392224825E-3"/>
                  <c:y val="-6.632191779152685E-3"/>
                </c:manualLayout>
              </c:layout>
              <c:spPr>
                <a:noFill/>
                <a:ln>
                  <a:noFill/>
                </a:ln>
                <a:effectLst/>
              </c:spPr>
              <c:txPr>
                <a:bodyPr/>
                <a:lstStyle/>
                <a:p>
                  <a:pPr>
                    <a:defRPr sz="1100" b="0" i="1">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extLst>
                <c:ext xmlns:c15="http://schemas.microsoft.com/office/drawing/2012/chart" uri="{CE6537A1-D6FC-4f65-9D91-7224C49458BB}"/>
              </c:extLst>
            </c:dLbl>
            <c:dLbl>
              <c:idx val="12"/>
              <c:layout>
                <c:manualLayout>
                  <c:x val="-1.0272014557776156E-16"/>
                  <c:y val="-1.9896053131339363E-2"/>
                </c:manualLayout>
              </c:layout>
              <c:dLblPos val="ctr"/>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100" b="0">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Лист1!$A$2:$A$15</c:f>
              <c:strCache>
                <c:ptCount val="14"/>
                <c:pt idx="0">
                  <c:v>Госдолг на 01.01.2020</c:v>
                </c:pt>
                <c:pt idx="1">
                  <c:v>Расходы на обслуживание 2019 год</c:v>
                </c:pt>
                <c:pt idx="2">
                  <c:v>Госдолг на 01.01.2021</c:v>
                </c:pt>
                <c:pt idx="3">
                  <c:v>Расходы на обслуживание 2020 год</c:v>
                </c:pt>
                <c:pt idx="4">
                  <c:v>Госдолг на 01.01.2022</c:v>
                </c:pt>
                <c:pt idx="5">
                  <c:v>Расходы на обслуживание 2021 год</c:v>
                </c:pt>
                <c:pt idx="6">
                  <c:v>Госдолг на 01.01.2023</c:v>
                </c:pt>
                <c:pt idx="7">
                  <c:v>Расходы на обслуживание 2022 год</c:v>
                </c:pt>
                <c:pt idx="8">
                  <c:v>Госдолг на 01.01.2024</c:v>
                </c:pt>
                <c:pt idx="9">
                  <c:v>Расходы на обслуживание 2023 год</c:v>
                </c:pt>
                <c:pt idx="10">
                  <c:v>Госдолг на 01.01.2025</c:v>
                </c:pt>
                <c:pt idx="11">
                  <c:v>Расходы на обслуживание 2024 год</c:v>
                </c:pt>
                <c:pt idx="12">
                  <c:v>Госдолг на 01.01.2026</c:v>
                </c:pt>
                <c:pt idx="13">
                  <c:v>Расходы на обслуживание 2025 год</c:v>
                </c:pt>
              </c:strCache>
            </c:strRef>
          </c:cat>
          <c:val>
            <c:numRef>
              <c:f>Лист1!$E$2:$E$15</c:f>
              <c:numCache>
                <c:formatCode>General</c:formatCode>
                <c:ptCount val="14"/>
                <c:pt idx="0" formatCode="#,##0">
                  <c:v>3300</c:v>
                </c:pt>
                <c:pt idx="2" formatCode="#,##0">
                  <c:v>500</c:v>
                </c:pt>
              </c:numCache>
            </c:numRef>
          </c:val>
        </c:ser>
        <c:ser>
          <c:idx val="4"/>
          <c:order val="4"/>
          <c:tx>
            <c:strRef>
              <c:f>Лист1!$F$1</c:f>
              <c:strCache>
                <c:ptCount val="1"/>
                <c:pt idx="0">
                  <c:v>Кредиты международных финансовых организаций</c:v>
                </c:pt>
              </c:strCache>
            </c:strRef>
          </c:tx>
          <c:spPr>
            <a:solidFill>
              <a:schemeClr val="accent6">
                <a:lumMod val="40000"/>
                <a:lumOff val="60000"/>
              </a:schemeClr>
            </a:solidFill>
            <a:ln>
              <a:solidFill>
                <a:schemeClr val="bg1"/>
              </a:solidFill>
            </a:ln>
            <a:scene3d>
              <a:camera prst="orthographicFront"/>
              <a:lightRig rig="threePt" dir="t"/>
            </a:scene3d>
            <a:sp3d>
              <a:bevelT/>
            </a:sp3d>
          </c:spPr>
          <c:invertIfNegative val="0"/>
          <c:dPt>
            <c:idx val="0"/>
            <c:invertIfNegative val="0"/>
            <c:bubble3D val="0"/>
          </c:dPt>
          <c:dLbls>
            <c:dLbl>
              <c:idx val="6"/>
              <c:spPr/>
              <c:txPr>
                <a:bodyPr/>
                <a:lstStyle/>
                <a:p>
                  <a:pPr>
                    <a:defRPr sz="1100" b="1">
                      <a:solidFill>
                        <a:schemeClr val="accent1">
                          <a:lumMod val="50000"/>
                        </a:schemeClr>
                      </a:solidFill>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dLbl>
            <c:spPr>
              <a:noFill/>
              <a:ln>
                <a:noFill/>
              </a:ln>
              <a:effectLst/>
            </c:spPr>
            <c:txPr>
              <a:bodyPr/>
              <a:lstStyle/>
              <a:p>
                <a:pPr>
                  <a:defRPr sz="1100" b="0">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Лист1!$A$2:$A$15</c:f>
              <c:strCache>
                <c:ptCount val="14"/>
                <c:pt idx="0">
                  <c:v>Госдолг на 01.01.2020</c:v>
                </c:pt>
                <c:pt idx="1">
                  <c:v>Расходы на обслуживание 2019 год</c:v>
                </c:pt>
                <c:pt idx="2">
                  <c:v>Госдолг на 01.01.2021</c:v>
                </c:pt>
                <c:pt idx="3">
                  <c:v>Расходы на обслуживание 2020 год</c:v>
                </c:pt>
                <c:pt idx="4">
                  <c:v>Госдолг на 01.01.2022</c:v>
                </c:pt>
                <c:pt idx="5">
                  <c:v>Расходы на обслуживание 2021 год</c:v>
                </c:pt>
                <c:pt idx="6">
                  <c:v>Госдолг на 01.01.2023</c:v>
                </c:pt>
                <c:pt idx="7">
                  <c:v>Расходы на обслуживание 2022 год</c:v>
                </c:pt>
                <c:pt idx="8">
                  <c:v>Госдолг на 01.01.2024</c:v>
                </c:pt>
                <c:pt idx="9">
                  <c:v>Расходы на обслуживание 2023 год</c:v>
                </c:pt>
                <c:pt idx="10">
                  <c:v>Госдолг на 01.01.2025</c:v>
                </c:pt>
                <c:pt idx="11">
                  <c:v>Расходы на обслуживание 2024 год</c:v>
                </c:pt>
                <c:pt idx="12">
                  <c:v>Госдолг на 01.01.2026</c:v>
                </c:pt>
                <c:pt idx="13">
                  <c:v>Расходы на обслуживание 2025 год</c:v>
                </c:pt>
              </c:strCache>
            </c:strRef>
          </c:cat>
          <c:val>
            <c:numRef>
              <c:f>Лист1!$F$2:$F$15</c:f>
              <c:numCache>
                <c:formatCode>General</c:formatCode>
                <c:ptCount val="14"/>
              </c:numCache>
            </c:numRef>
          </c:val>
        </c:ser>
        <c:dLbls>
          <c:showLegendKey val="0"/>
          <c:showVal val="0"/>
          <c:showCatName val="0"/>
          <c:showSerName val="0"/>
          <c:showPercent val="0"/>
          <c:showBubbleSize val="0"/>
        </c:dLbls>
        <c:gapWidth val="0"/>
        <c:overlap val="100"/>
        <c:axId val="186141696"/>
        <c:axId val="200584576"/>
      </c:barChart>
      <c:lineChart>
        <c:grouping val="standard"/>
        <c:varyColors val="0"/>
        <c:ser>
          <c:idx val="6"/>
          <c:order val="6"/>
          <c:tx>
            <c:strRef>
              <c:f>Лист1!$H$1</c:f>
              <c:strCache>
                <c:ptCount val="1"/>
                <c:pt idx="0">
                  <c:v>Доля расходов на обслуживание госдолга к расходам бюджета без учета расходов за счет субвенций</c:v>
                </c:pt>
              </c:strCache>
            </c:strRef>
          </c:tx>
          <c:spPr>
            <a:ln>
              <a:solidFill>
                <a:schemeClr val="accent6">
                  <a:lumMod val="75000"/>
                </a:schemeClr>
              </a:solidFill>
            </a:ln>
          </c:spPr>
          <c:marker>
            <c:symbol val="circle"/>
            <c:size val="7"/>
            <c:spPr>
              <a:solidFill>
                <a:schemeClr val="accent6">
                  <a:lumMod val="75000"/>
                </a:schemeClr>
              </a:solidFill>
            </c:spPr>
          </c:marker>
          <c:dPt>
            <c:idx val="0"/>
            <c:marker>
              <c:symbol val="none"/>
            </c:marker>
            <c:bubble3D val="0"/>
          </c:dPt>
          <c:dPt>
            <c:idx val="2"/>
            <c:marker>
              <c:symbol val="none"/>
            </c:marker>
            <c:bubble3D val="0"/>
          </c:dPt>
          <c:dPt>
            <c:idx val="4"/>
            <c:marker>
              <c:symbol val="none"/>
            </c:marker>
            <c:bubble3D val="0"/>
          </c:dPt>
          <c:dPt>
            <c:idx val="6"/>
            <c:marker>
              <c:symbol val="none"/>
            </c:marker>
            <c:bubble3D val="0"/>
          </c:dPt>
          <c:dPt>
            <c:idx val="8"/>
            <c:marker>
              <c:symbol val="none"/>
            </c:marker>
            <c:bubble3D val="0"/>
          </c:dPt>
          <c:dPt>
            <c:idx val="10"/>
            <c:marker>
              <c:symbol val="none"/>
            </c:marker>
            <c:bubble3D val="0"/>
          </c:dPt>
          <c:dPt>
            <c:idx val="12"/>
            <c:marker>
              <c:symbol val="none"/>
            </c:marker>
            <c:bubble3D val="0"/>
          </c:dPt>
          <c:dLbls>
            <c:dLbl>
              <c:idx val="0"/>
              <c:delete val="1"/>
              <c:extLst>
                <c:ext xmlns:c15="http://schemas.microsoft.com/office/drawing/2012/chart" uri="{CE6537A1-D6FC-4f65-9D91-7224C49458BB}"/>
              </c:extLst>
            </c:dLbl>
            <c:dLbl>
              <c:idx val="1"/>
              <c:layout/>
              <c:tx>
                <c:rich>
                  <a:bodyPr/>
                  <a:lstStyle/>
                  <a:p>
                    <a:r>
                      <a:rPr lang="en-US" sz="1200" b="1" dirty="0" smtClean="0">
                        <a:latin typeface="Times New Roman" panose="02020603050405020304" pitchFamily="18" charset="0"/>
                        <a:cs typeface="Times New Roman" panose="02020603050405020304" pitchFamily="18" charset="0"/>
                      </a:rPr>
                      <a:t>0,04%**</a:t>
                    </a:r>
                    <a:endParaRPr lang="en-US" dirty="0"/>
                  </a:p>
                </c:rich>
              </c:tx>
              <c:dLblPos val="t"/>
              <c:showLegendKey val="0"/>
              <c:showVal val="0"/>
              <c:showCatName val="0"/>
              <c:showSerName val="0"/>
              <c:showPercent val="0"/>
              <c:showBubbleSize val="0"/>
              <c:extLst>
                <c:ext xmlns:c15="http://schemas.microsoft.com/office/drawing/2012/chart" uri="{CE6537A1-D6FC-4f65-9D91-7224C49458BB}">
                  <c15:layout/>
                </c:ext>
              </c:extLst>
            </c:dLbl>
            <c:dLbl>
              <c:idx val="2"/>
              <c:delete val="1"/>
              <c:extLst>
                <c:ext xmlns:c15="http://schemas.microsoft.com/office/drawing/2012/chart" uri="{CE6537A1-D6FC-4f65-9D91-7224C49458BB}"/>
              </c:extLst>
            </c:dLbl>
            <c:dLbl>
              <c:idx val="3"/>
              <c:layout/>
              <c:tx>
                <c:rich>
                  <a:bodyPr/>
                  <a:lstStyle/>
                  <a:p>
                    <a:r>
                      <a:rPr lang="en-US" sz="1200" b="1" dirty="0" smtClean="0">
                        <a:latin typeface="Times New Roman" panose="02020603050405020304" pitchFamily="18" charset="0"/>
                        <a:cs typeface="Times New Roman" panose="02020603050405020304" pitchFamily="18" charset="0"/>
                      </a:rPr>
                      <a:t>0,02%**</a:t>
                    </a:r>
                    <a:endParaRPr lang="en-US" dirty="0"/>
                  </a:p>
                </c:rich>
              </c:tx>
              <c:dLblPos val="t"/>
              <c:showLegendKey val="0"/>
              <c:showVal val="0"/>
              <c:showCatName val="0"/>
              <c:showSerName val="0"/>
              <c:showPercent val="0"/>
              <c:showBubbleSize val="0"/>
              <c:extLst>
                <c:ext xmlns:c15="http://schemas.microsoft.com/office/drawing/2012/chart" uri="{CE6537A1-D6FC-4f65-9D91-7224C49458BB}">
                  <c15:layout/>
                </c:ext>
              </c:extLst>
            </c:dLbl>
            <c:dLbl>
              <c:idx val="4"/>
              <c:delete val="1"/>
              <c:extLst>
                <c:ext xmlns:c15="http://schemas.microsoft.com/office/drawing/2012/chart" uri="{CE6537A1-D6FC-4f65-9D91-7224C49458BB}"/>
              </c:extLst>
            </c:dLbl>
            <c:dLbl>
              <c:idx val="5"/>
              <c:layout/>
              <c:tx>
                <c:rich>
                  <a:bodyPr/>
                  <a:lstStyle/>
                  <a:p>
                    <a:r>
                      <a:rPr lang="en-US" sz="1200" b="1" dirty="0" smtClean="0">
                        <a:latin typeface="Times New Roman" panose="02020603050405020304" pitchFamily="18" charset="0"/>
                        <a:cs typeface="Times New Roman" panose="02020603050405020304" pitchFamily="18" charset="0"/>
                      </a:rPr>
                      <a:t>0,01%**</a:t>
                    </a:r>
                    <a:endParaRPr lang="en-US" dirty="0"/>
                  </a:p>
                </c:rich>
              </c:tx>
              <c:dLblPos val="t"/>
              <c:showLegendKey val="0"/>
              <c:showVal val="0"/>
              <c:showCatName val="0"/>
              <c:showSerName val="0"/>
              <c:showPercent val="0"/>
              <c:showBubbleSize val="0"/>
              <c:extLst>
                <c:ext xmlns:c15="http://schemas.microsoft.com/office/drawing/2012/chart" uri="{CE6537A1-D6FC-4f65-9D91-7224C49458BB}">
                  <c15:layout/>
                </c:ext>
              </c:extLst>
            </c:dLbl>
            <c:dLbl>
              <c:idx val="6"/>
              <c:delete val="1"/>
              <c:extLst>
                <c:ext xmlns:c15="http://schemas.microsoft.com/office/drawing/2012/chart" uri="{CE6537A1-D6FC-4f65-9D91-7224C49458BB}"/>
              </c:extLst>
            </c:dLbl>
            <c:dLbl>
              <c:idx val="7"/>
              <c:layout/>
              <c:tx>
                <c:rich>
                  <a:bodyPr/>
                  <a:lstStyle/>
                  <a:p>
                    <a:r>
                      <a:rPr lang="en-US" sz="1200" b="1" dirty="0" smtClean="0">
                        <a:latin typeface="Times New Roman" panose="02020603050405020304" pitchFamily="18" charset="0"/>
                        <a:cs typeface="Times New Roman" panose="02020603050405020304" pitchFamily="18" charset="0"/>
                      </a:rPr>
                      <a:t>0,04%**</a:t>
                    </a:r>
                    <a:endParaRPr lang="en-US" dirty="0"/>
                  </a:p>
                </c:rich>
              </c:tx>
              <c:dLblPos val="t"/>
              <c:showLegendKey val="0"/>
              <c:showVal val="0"/>
              <c:showCatName val="0"/>
              <c:showSerName val="0"/>
              <c:showPercent val="0"/>
              <c:showBubbleSize val="0"/>
              <c:extLst>
                <c:ext xmlns:c15="http://schemas.microsoft.com/office/drawing/2012/chart" uri="{CE6537A1-D6FC-4f65-9D91-7224C49458BB}">
                  <c15:layout/>
                </c:ext>
              </c:extLst>
            </c:dLbl>
            <c:dLbl>
              <c:idx val="8"/>
              <c:delete val="1"/>
              <c:extLst>
                <c:ext xmlns:c15="http://schemas.microsoft.com/office/drawing/2012/chart" uri="{CE6537A1-D6FC-4f65-9D91-7224C49458BB}"/>
              </c:extLst>
            </c:dLbl>
            <c:dLbl>
              <c:idx val="9"/>
              <c:layout/>
              <c:tx>
                <c:rich>
                  <a:bodyPr/>
                  <a:lstStyle/>
                  <a:p>
                    <a:r>
                      <a:rPr lang="en-US" sz="1200" b="1" dirty="0" smtClean="0">
                        <a:latin typeface="Times New Roman" panose="02020603050405020304" pitchFamily="18" charset="0"/>
                        <a:cs typeface="Times New Roman" panose="02020603050405020304" pitchFamily="18" charset="0"/>
                      </a:rPr>
                      <a:t>0,08%**</a:t>
                    </a:r>
                    <a:endParaRPr lang="en-US" dirty="0"/>
                  </a:p>
                </c:rich>
              </c:tx>
              <c:dLblPos val="t"/>
              <c:showLegendKey val="0"/>
              <c:showVal val="0"/>
              <c:showCatName val="0"/>
              <c:showSerName val="0"/>
              <c:showPercent val="0"/>
              <c:showBubbleSize val="0"/>
              <c:extLst>
                <c:ext xmlns:c15="http://schemas.microsoft.com/office/drawing/2012/chart" uri="{CE6537A1-D6FC-4f65-9D91-7224C49458BB}">
                  <c15:layout/>
                </c:ext>
              </c:extLst>
            </c:dLbl>
            <c:dLbl>
              <c:idx val="10"/>
              <c:delete val="1"/>
              <c:extLst>
                <c:ext xmlns:c15="http://schemas.microsoft.com/office/drawing/2012/chart" uri="{CE6537A1-D6FC-4f65-9D91-7224C49458BB}"/>
              </c:extLst>
            </c:dLbl>
            <c:dLbl>
              <c:idx val="11"/>
              <c:layout>
                <c:manualLayout>
                  <c:x val="-4.0621728032368576E-2"/>
                  <c:y val="-3.7360366435515026E-2"/>
                </c:manualLayout>
              </c:layout>
              <c:tx>
                <c:rich>
                  <a:bodyPr/>
                  <a:lstStyle/>
                  <a:p>
                    <a:r>
                      <a:rPr lang="en-US" sz="1200" b="1" dirty="0" smtClean="0">
                        <a:latin typeface="Times New Roman" panose="02020603050405020304" pitchFamily="18" charset="0"/>
                        <a:cs typeface="Times New Roman" panose="02020603050405020304" pitchFamily="18" charset="0"/>
                      </a:rPr>
                      <a:t>0,11%**</a:t>
                    </a:r>
                    <a:endParaRPr lang="en-US" dirty="0"/>
                  </a:p>
                </c:rich>
              </c:tx>
              <c:dLblPos val="r"/>
              <c:showLegendKey val="0"/>
              <c:showVal val="0"/>
              <c:showCatName val="0"/>
              <c:showSerName val="0"/>
              <c:showPercent val="0"/>
              <c:showBubbleSize val="0"/>
            </c:dLbl>
            <c:dLbl>
              <c:idx val="12"/>
              <c:delete val="1"/>
              <c:extLst>
                <c:ext xmlns:c15="http://schemas.microsoft.com/office/drawing/2012/chart" uri="{CE6537A1-D6FC-4f65-9D91-7224C49458BB}"/>
              </c:extLst>
            </c:dLbl>
            <c:dLbl>
              <c:idx val="13"/>
              <c:layout>
                <c:manualLayout>
                  <c:x val="-3.081639966289472E-2"/>
                  <c:y val="-2.6307177653477249E-2"/>
                </c:manualLayout>
              </c:layout>
              <c:tx>
                <c:rich>
                  <a:bodyPr/>
                  <a:lstStyle/>
                  <a:p>
                    <a:r>
                      <a:rPr lang="en-US" sz="1200" b="1" dirty="0" smtClean="0">
                        <a:latin typeface="Times New Roman" panose="02020603050405020304" pitchFamily="18" charset="0"/>
                        <a:cs typeface="Times New Roman" panose="02020603050405020304" pitchFamily="18" charset="0"/>
                      </a:rPr>
                      <a:t>0,11%**</a:t>
                    </a:r>
                    <a:endParaRPr lang="en-US" dirty="0"/>
                  </a:p>
                </c:rich>
              </c:tx>
              <c:dLblPos val="r"/>
              <c:showLegendKey val="0"/>
              <c:showVal val="0"/>
              <c:showCatName val="0"/>
              <c:showSerName val="0"/>
              <c:showPercent val="0"/>
              <c:showBubbleSize val="0"/>
              <c:extLst>
                <c:ext xmlns:c15="http://schemas.microsoft.com/office/drawing/2012/chart" uri="{CE6537A1-D6FC-4f65-9D91-7224C49458BB}">
                  <c15:layout/>
                </c:ext>
              </c:extLst>
            </c:dLbl>
            <c:spPr>
              <a:noFill/>
              <a:ln>
                <a:noFill/>
              </a:ln>
              <a:effectLst/>
            </c:spPr>
            <c:txPr>
              <a:bodyPr/>
              <a:lstStyle/>
              <a:p>
                <a:pPr>
                  <a:defRPr sz="1200" b="1">
                    <a:latin typeface="Times New Roman" panose="02020603050405020304" pitchFamily="18" charset="0"/>
                    <a:cs typeface="Times New Roman" panose="02020603050405020304" pitchFamily="18" charset="0"/>
                  </a:defRPr>
                </a:pPr>
                <a:endParaRPr lang="ru-RU"/>
              </a:p>
            </c:txPr>
            <c:dLblPos val="t"/>
            <c:showLegendKey val="0"/>
            <c:showVal val="0"/>
            <c:showCatName val="0"/>
            <c:showSerName val="0"/>
            <c:showPercent val="0"/>
            <c:showBubbleSize val="0"/>
            <c:extLst>
              <c:ext xmlns:c15="http://schemas.microsoft.com/office/drawing/2012/chart" uri="{CE6537A1-D6FC-4f65-9D91-7224C49458BB}">
                <c15:showLeaderLines val="0"/>
              </c:ext>
            </c:extLst>
          </c:dLbls>
          <c:cat>
            <c:strRef>
              <c:f>Лист1!$A$2:$A$15</c:f>
              <c:strCache>
                <c:ptCount val="14"/>
                <c:pt idx="0">
                  <c:v>Госдолг на 01.01.2020</c:v>
                </c:pt>
                <c:pt idx="1">
                  <c:v>Расходы на обслуживание 2019 год</c:v>
                </c:pt>
                <c:pt idx="2">
                  <c:v>Госдолг на 01.01.2021</c:v>
                </c:pt>
                <c:pt idx="3">
                  <c:v>Расходы на обслуживание 2020 год</c:v>
                </c:pt>
                <c:pt idx="4">
                  <c:v>Госдолг на 01.01.2022</c:v>
                </c:pt>
                <c:pt idx="5">
                  <c:v>Расходы на обслуживание 2021 год</c:v>
                </c:pt>
                <c:pt idx="6">
                  <c:v>Госдолг на 01.01.2023</c:v>
                </c:pt>
                <c:pt idx="7">
                  <c:v>Расходы на обслуживание 2022 год</c:v>
                </c:pt>
                <c:pt idx="8">
                  <c:v>Госдолг на 01.01.2024</c:v>
                </c:pt>
                <c:pt idx="9">
                  <c:v>Расходы на обслуживание 2023 год</c:v>
                </c:pt>
                <c:pt idx="10">
                  <c:v>Госдолг на 01.01.2025</c:v>
                </c:pt>
                <c:pt idx="11">
                  <c:v>Расходы на обслуживание 2024 год</c:v>
                </c:pt>
                <c:pt idx="12">
                  <c:v>Госдолг на 01.01.2026</c:v>
                </c:pt>
                <c:pt idx="13">
                  <c:v>Расходы на обслуживание 2025 год</c:v>
                </c:pt>
              </c:strCache>
            </c:strRef>
          </c:cat>
          <c:val>
            <c:numRef>
              <c:f>Лист1!$H$2:$H$15</c:f>
              <c:numCache>
                <c:formatCode>0.00</c:formatCode>
                <c:ptCount val="14"/>
                <c:pt idx="1">
                  <c:v>21000</c:v>
                </c:pt>
                <c:pt idx="2">
                  <c:v>20500</c:v>
                </c:pt>
                <c:pt idx="3">
                  <c:v>20000</c:v>
                </c:pt>
                <c:pt idx="4">
                  <c:v>19500</c:v>
                </c:pt>
                <c:pt idx="5">
                  <c:v>19000</c:v>
                </c:pt>
                <c:pt idx="6">
                  <c:v>20000</c:v>
                </c:pt>
                <c:pt idx="7">
                  <c:v>21000</c:v>
                </c:pt>
                <c:pt idx="8">
                  <c:v>21500</c:v>
                </c:pt>
                <c:pt idx="9">
                  <c:v>22000</c:v>
                </c:pt>
                <c:pt idx="10">
                  <c:v>22500</c:v>
                </c:pt>
                <c:pt idx="11">
                  <c:v>23000</c:v>
                </c:pt>
                <c:pt idx="12">
                  <c:v>23000</c:v>
                </c:pt>
                <c:pt idx="13">
                  <c:v>23000</c:v>
                </c:pt>
              </c:numCache>
            </c:numRef>
          </c:val>
          <c:smooth val="0"/>
        </c:ser>
        <c:dLbls>
          <c:showLegendKey val="0"/>
          <c:showVal val="0"/>
          <c:showCatName val="0"/>
          <c:showSerName val="0"/>
          <c:showPercent val="0"/>
          <c:showBubbleSize val="0"/>
        </c:dLbls>
        <c:marker val="1"/>
        <c:smooth val="0"/>
        <c:axId val="186141696"/>
        <c:axId val="200584576"/>
      </c:lineChart>
      <c:lineChart>
        <c:grouping val="standard"/>
        <c:varyColors val="0"/>
        <c:ser>
          <c:idx val="5"/>
          <c:order val="5"/>
          <c:tx>
            <c:strRef>
              <c:f>Лист1!$G$1</c:f>
              <c:strCache>
                <c:ptCount val="1"/>
                <c:pt idx="0">
                  <c:v>Отношение государственного долга к собственным доходам</c:v>
                </c:pt>
              </c:strCache>
            </c:strRef>
          </c:tx>
          <c:spPr>
            <a:ln>
              <a:solidFill>
                <a:srgbClr val="FF0000"/>
              </a:solidFill>
            </a:ln>
          </c:spPr>
          <c:marker>
            <c:spPr>
              <a:solidFill>
                <a:srgbClr val="FF0000"/>
              </a:solidFill>
            </c:spPr>
          </c:marker>
          <c:dPt>
            <c:idx val="1"/>
            <c:marker>
              <c:symbol val="none"/>
            </c:marker>
            <c:bubble3D val="0"/>
          </c:dPt>
          <c:dPt>
            <c:idx val="3"/>
            <c:marker>
              <c:symbol val="none"/>
            </c:marker>
            <c:bubble3D val="0"/>
          </c:dPt>
          <c:dPt>
            <c:idx val="5"/>
            <c:marker>
              <c:symbol val="none"/>
            </c:marker>
            <c:bubble3D val="0"/>
          </c:dPt>
          <c:dPt>
            <c:idx val="7"/>
            <c:marker>
              <c:symbol val="none"/>
            </c:marker>
            <c:bubble3D val="0"/>
          </c:dPt>
          <c:dPt>
            <c:idx val="9"/>
            <c:marker>
              <c:symbol val="none"/>
            </c:marker>
            <c:bubble3D val="0"/>
          </c:dPt>
          <c:dPt>
            <c:idx val="11"/>
            <c:marker>
              <c:symbol val="none"/>
            </c:marker>
            <c:bubble3D val="0"/>
          </c:dPt>
          <c:dPt>
            <c:idx val="13"/>
            <c:marker>
              <c:symbol val="none"/>
            </c:marker>
            <c:bubble3D val="0"/>
          </c:dPt>
          <c:dLbls>
            <c:dLbl>
              <c:idx val="0"/>
              <c:layout>
                <c:manualLayout>
                  <c:x val="-3.5018635980562075E-2"/>
                  <c:y val="-3.7581433692529913E-2"/>
                </c:manualLayout>
              </c:layout>
              <c:tx>
                <c:rich>
                  <a:bodyPr/>
                  <a:lstStyle/>
                  <a:p>
                    <a:r>
                      <a:rPr lang="en-US" dirty="0" smtClean="0"/>
                      <a:t>33,8%*</a:t>
                    </a:r>
                    <a:endParaRPr lang="en-US" dirty="0"/>
                  </a:p>
                </c:rich>
              </c:tx>
              <c:dLblPos val="r"/>
              <c:showLegendKey val="0"/>
              <c:showVal val="1"/>
              <c:showCatName val="0"/>
              <c:showSerName val="0"/>
              <c:showPercent val="0"/>
              <c:showBubbleSize val="0"/>
              <c:extLst>
                <c:ext xmlns:c15="http://schemas.microsoft.com/office/drawing/2012/chart" uri="{CE6537A1-D6FC-4f65-9D91-7224C49458BB}">
                  <c15:layout/>
                </c:ext>
              </c:extLst>
            </c:dLbl>
            <c:dLbl>
              <c:idx val="1"/>
              <c:delete val="1"/>
              <c:extLst>
                <c:ext xmlns:c15="http://schemas.microsoft.com/office/drawing/2012/chart" uri="{CE6537A1-D6FC-4f65-9D91-7224C49458BB}"/>
              </c:extLst>
            </c:dLbl>
            <c:dLbl>
              <c:idx val="2"/>
              <c:layout/>
              <c:tx>
                <c:rich>
                  <a:bodyPr/>
                  <a:lstStyle/>
                  <a:p>
                    <a:r>
                      <a:rPr lang="en-US" dirty="0" smtClean="0"/>
                      <a:t>28,4%*</a:t>
                    </a:r>
                    <a:endParaRPr lang="en-US" dirty="0"/>
                  </a:p>
                </c:rich>
              </c:tx>
              <c:dLblPos val="t"/>
              <c:showLegendKey val="0"/>
              <c:showVal val="1"/>
              <c:showCatName val="0"/>
              <c:showSerName val="0"/>
              <c:showPercent val="0"/>
              <c:showBubbleSize val="0"/>
              <c:extLst>
                <c:ext xmlns:c15="http://schemas.microsoft.com/office/drawing/2012/chart" uri="{CE6537A1-D6FC-4f65-9D91-7224C49458BB}">
                  <c15:layout/>
                </c:ext>
              </c:extLst>
            </c:dLbl>
            <c:dLbl>
              <c:idx val="3"/>
              <c:delete val="1"/>
              <c:extLst>
                <c:ext xmlns:c15="http://schemas.microsoft.com/office/drawing/2012/chart" uri="{CE6537A1-D6FC-4f65-9D91-7224C49458BB}"/>
              </c:extLst>
            </c:dLbl>
            <c:dLbl>
              <c:idx val="4"/>
              <c:layout/>
              <c:tx>
                <c:rich>
                  <a:bodyPr/>
                  <a:lstStyle/>
                  <a:p>
                    <a:r>
                      <a:rPr lang="en-US" dirty="0" smtClean="0"/>
                      <a:t>21,9%*</a:t>
                    </a:r>
                    <a:endParaRPr lang="en-US" dirty="0"/>
                  </a:p>
                </c:rich>
              </c:tx>
              <c:dLblPos val="t"/>
              <c:showLegendKey val="0"/>
              <c:showVal val="1"/>
              <c:showCatName val="0"/>
              <c:showSerName val="0"/>
              <c:showPercent val="0"/>
              <c:showBubbleSize val="0"/>
              <c:extLst>
                <c:ext xmlns:c15="http://schemas.microsoft.com/office/drawing/2012/chart" uri="{CE6537A1-D6FC-4f65-9D91-7224C49458BB}">
                  <c15:layout/>
                </c:ext>
              </c:extLst>
            </c:dLbl>
            <c:dLbl>
              <c:idx val="5"/>
              <c:delete val="1"/>
              <c:extLst>
                <c:ext xmlns:c15="http://schemas.microsoft.com/office/drawing/2012/chart" uri="{CE6537A1-D6FC-4f65-9D91-7224C49458BB}"/>
              </c:extLst>
            </c:dLbl>
            <c:dLbl>
              <c:idx val="6"/>
              <c:layout/>
              <c:tx>
                <c:rich>
                  <a:bodyPr/>
                  <a:lstStyle/>
                  <a:p>
                    <a:r>
                      <a:rPr lang="en-US" dirty="0" smtClean="0"/>
                      <a:t>24,2%*</a:t>
                    </a:r>
                    <a:endParaRPr lang="en-US" dirty="0"/>
                  </a:p>
                </c:rich>
              </c:tx>
              <c:dLblPos val="t"/>
              <c:showLegendKey val="0"/>
              <c:showVal val="1"/>
              <c:showCatName val="0"/>
              <c:showSerName val="0"/>
              <c:showPercent val="0"/>
              <c:showBubbleSize val="0"/>
              <c:extLst>
                <c:ext xmlns:c15="http://schemas.microsoft.com/office/drawing/2012/chart" uri="{CE6537A1-D6FC-4f65-9D91-7224C49458BB}">
                  <c15:layout/>
                </c:ext>
              </c:extLst>
            </c:dLbl>
            <c:dLbl>
              <c:idx val="7"/>
              <c:delete val="1"/>
              <c:extLst>
                <c:ext xmlns:c15="http://schemas.microsoft.com/office/drawing/2012/chart" uri="{CE6537A1-D6FC-4f65-9D91-7224C49458BB}"/>
              </c:extLst>
            </c:dLbl>
            <c:dLbl>
              <c:idx val="8"/>
              <c:layout/>
              <c:tx>
                <c:rich>
                  <a:bodyPr/>
                  <a:lstStyle/>
                  <a:p>
                    <a:r>
                      <a:rPr lang="en-US" dirty="0" smtClean="0"/>
                      <a:t>31,4%*</a:t>
                    </a:r>
                    <a:endParaRPr lang="en-US" dirty="0"/>
                  </a:p>
                </c:rich>
              </c:tx>
              <c:dLblPos val="t"/>
              <c:showLegendKey val="0"/>
              <c:showVal val="1"/>
              <c:showCatName val="0"/>
              <c:showSerName val="0"/>
              <c:showPercent val="0"/>
              <c:showBubbleSize val="0"/>
              <c:extLst>
                <c:ext xmlns:c15="http://schemas.microsoft.com/office/drawing/2012/chart" uri="{CE6537A1-D6FC-4f65-9D91-7224C49458BB}">
                  <c15:layout/>
                </c:ext>
              </c:extLst>
            </c:dLbl>
            <c:dLbl>
              <c:idx val="9"/>
              <c:delete val="1"/>
              <c:extLst>
                <c:ext xmlns:c15="http://schemas.microsoft.com/office/drawing/2012/chart" uri="{CE6537A1-D6FC-4f65-9D91-7224C49458BB}"/>
              </c:extLst>
            </c:dLbl>
            <c:dLbl>
              <c:idx val="10"/>
              <c:layout/>
              <c:tx>
                <c:rich>
                  <a:bodyPr/>
                  <a:lstStyle/>
                  <a:p>
                    <a:r>
                      <a:rPr lang="en-US" dirty="0" smtClean="0"/>
                      <a:t>24,2%*</a:t>
                    </a:r>
                    <a:endParaRPr lang="en-US" dirty="0"/>
                  </a:p>
                </c:rich>
              </c:tx>
              <c:dLblPos val="t"/>
              <c:showLegendKey val="0"/>
              <c:showVal val="1"/>
              <c:showCatName val="0"/>
              <c:showSerName val="0"/>
              <c:showPercent val="0"/>
              <c:showBubbleSize val="0"/>
              <c:extLst>
                <c:ext xmlns:c15="http://schemas.microsoft.com/office/drawing/2012/chart" uri="{CE6537A1-D6FC-4f65-9D91-7224C49458BB}">
                  <c15:layout/>
                </c:ext>
              </c:extLst>
            </c:dLbl>
            <c:dLbl>
              <c:idx val="11"/>
              <c:delete val="1"/>
              <c:extLst>
                <c:ext xmlns:c15="http://schemas.microsoft.com/office/drawing/2012/chart" uri="{CE6537A1-D6FC-4f65-9D91-7224C49458BB}"/>
              </c:extLst>
            </c:dLbl>
            <c:dLbl>
              <c:idx val="12"/>
              <c:layout/>
              <c:tx>
                <c:rich>
                  <a:bodyPr/>
                  <a:lstStyle/>
                  <a:p>
                    <a:r>
                      <a:rPr lang="en-US" dirty="0" smtClean="0"/>
                      <a:t>14,2%*</a:t>
                    </a:r>
                    <a:endParaRPr lang="en-US" dirty="0"/>
                  </a:p>
                </c:rich>
              </c:tx>
              <c:dLblPos val="t"/>
              <c:showLegendKey val="0"/>
              <c:showVal val="1"/>
              <c:showCatName val="0"/>
              <c:showSerName val="0"/>
              <c:showPercent val="0"/>
              <c:showBubbleSize val="0"/>
              <c:extLst>
                <c:ext xmlns:c15="http://schemas.microsoft.com/office/drawing/2012/chart" uri="{CE6537A1-D6FC-4f65-9D91-7224C49458BB}">
                  <c15:layout/>
                </c:ext>
              </c:extLst>
            </c:dLbl>
            <c:dLbl>
              <c:idx val="13"/>
              <c:delete val="1"/>
              <c:extLst>
                <c:ext xmlns:c15="http://schemas.microsoft.com/office/drawing/2012/chart" uri="{CE6537A1-D6FC-4f65-9D91-7224C49458BB}"/>
              </c:extLst>
            </c:dLbl>
            <c:spPr>
              <a:noFill/>
              <a:ln>
                <a:noFill/>
              </a:ln>
              <a:effectLst/>
            </c:spPr>
            <c:txPr>
              <a:bodyPr/>
              <a:lstStyle/>
              <a:p>
                <a:pPr>
                  <a:defRPr sz="1200" b="1">
                    <a:latin typeface="Times New Roman" panose="02020603050405020304" pitchFamily="18" charset="0"/>
                    <a:cs typeface="Times New Roman" panose="02020603050405020304" pitchFamily="18" charset="0"/>
                  </a:defRPr>
                </a:pPr>
                <a:endParaRPr lang="ru-RU"/>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Лист1!$A$2:$A$15</c:f>
              <c:strCache>
                <c:ptCount val="14"/>
                <c:pt idx="0">
                  <c:v>Госдолг на 01.01.2020</c:v>
                </c:pt>
                <c:pt idx="1">
                  <c:v>Расходы на обслуживание 2019 год</c:v>
                </c:pt>
                <c:pt idx="2">
                  <c:v>Госдолг на 01.01.2021</c:v>
                </c:pt>
                <c:pt idx="3">
                  <c:v>Расходы на обслуживание 2020 год</c:v>
                </c:pt>
                <c:pt idx="4">
                  <c:v>Госдолг на 01.01.2022</c:v>
                </c:pt>
                <c:pt idx="5">
                  <c:v>Расходы на обслуживание 2021 год</c:v>
                </c:pt>
                <c:pt idx="6">
                  <c:v>Госдолг на 01.01.2023</c:v>
                </c:pt>
                <c:pt idx="7">
                  <c:v>Расходы на обслуживание 2022 год</c:v>
                </c:pt>
                <c:pt idx="8">
                  <c:v>Госдолг на 01.01.2024</c:v>
                </c:pt>
                <c:pt idx="9">
                  <c:v>Расходы на обслуживание 2023 год</c:v>
                </c:pt>
                <c:pt idx="10">
                  <c:v>Госдолг на 01.01.2025</c:v>
                </c:pt>
                <c:pt idx="11">
                  <c:v>Расходы на обслуживание 2024 год</c:v>
                </c:pt>
                <c:pt idx="12">
                  <c:v>Госдолг на 01.01.2026</c:v>
                </c:pt>
                <c:pt idx="13">
                  <c:v>Расходы на обслуживание 2025 год</c:v>
                </c:pt>
              </c:strCache>
            </c:strRef>
          </c:cat>
          <c:val>
            <c:numRef>
              <c:f>Лист1!$G$2:$G$15</c:f>
              <c:numCache>
                <c:formatCode>0.0%</c:formatCode>
                <c:ptCount val="14"/>
                <c:pt idx="0">
                  <c:v>0.33800000000000002</c:v>
                </c:pt>
                <c:pt idx="1">
                  <c:v>0.311</c:v>
                </c:pt>
                <c:pt idx="2">
                  <c:v>0.28399999999999997</c:v>
                </c:pt>
                <c:pt idx="3">
                  <c:v>0.33</c:v>
                </c:pt>
                <c:pt idx="4">
                  <c:v>0.219</c:v>
                </c:pt>
                <c:pt idx="5">
                  <c:v>0.23049999999999998</c:v>
                </c:pt>
                <c:pt idx="6">
                  <c:v>0.24199999999999999</c:v>
                </c:pt>
                <c:pt idx="7">
                  <c:v>0.27800000000000002</c:v>
                </c:pt>
                <c:pt idx="8">
                  <c:v>0.314</c:v>
                </c:pt>
                <c:pt idx="9">
                  <c:v>0.27800000000000002</c:v>
                </c:pt>
                <c:pt idx="10">
                  <c:v>0.24199999999999999</c:v>
                </c:pt>
                <c:pt idx="11">
                  <c:v>0.192</c:v>
                </c:pt>
                <c:pt idx="12">
                  <c:v>0.14199999999999999</c:v>
                </c:pt>
                <c:pt idx="13">
                  <c:v>7.0999999999999994E-2</c:v>
                </c:pt>
              </c:numCache>
            </c:numRef>
          </c:val>
          <c:smooth val="0"/>
        </c:ser>
        <c:dLbls>
          <c:showLegendKey val="0"/>
          <c:showVal val="0"/>
          <c:showCatName val="0"/>
          <c:showSerName val="0"/>
          <c:showPercent val="0"/>
          <c:showBubbleSize val="0"/>
        </c:dLbls>
        <c:marker val="1"/>
        <c:smooth val="0"/>
        <c:axId val="186389504"/>
        <c:axId val="200585152"/>
      </c:lineChart>
      <c:catAx>
        <c:axId val="186141696"/>
        <c:scaling>
          <c:orientation val="minMax"/>
        </c:scaling>
        <c:delete val="0"/>
        <c:axPos val="b"/>
        <c:numFmt formatCode="General" sourceLinked="1"/>
        <c:majorTickMark val="out"/>
        <c:minorTickMark val="none"/>
        <c:tickLblPos val="nextTo"/>
        <c:txPr>
          <a:bodyPr/>
          <a:lstStyle/>
          <a:p>
            <a:pPr>
              <a:defRPr sz="900" b="1">
                <a:latin typeface="Times New Roman" panose="02020603050405020304" pitchFamily="18" charset="0"/>
                <a:cs typeface="Times New Roman" panose="02020603050405020304" pitchFamily="18" charset="0"/>
              </a:defRPr>
            </a:pPr>
            <a:endParaRPr lang="ru-RU"/>
          </a:p>
        </c:txPr>
        <c:crossAx val="200584576"/>
        <c:crosses val="autoZero"/>
        <c:auto val="1"/>
        <c:lblAlgn val="ctr"/>
        <c:lblOffset val="100"/>
        <c:noMultiLvlLbl val="0"/>
      </c:catAx>
      <c:valAx>
        <c:axId val="200584576"/>
        <c:scaling>
          <c:orientation val="minMax"/>
          <c:max val="30000"/>
          <c:min val="0"/>
        </c:scaling>
        <c:delete val="0"/>
        <c:axPos val="l"/>
        <c:majorGridlines>
          <c:spPr>
            <a:ln>
              <a:noFill/>
            </a:ln>
          </c:spPr>
        </c:majorGridlines>
        <c:title>
          <c:tx>
            <c:rich>
              <a:bodyPr rot="-5400000" vert="horz" anchor="t" anchorCtr="1"/>
              <a:lstStyle/>
              <a:p>
                <a:pPr>
                  <a:defRPr sz="1400" b="0">
                    <a:latin typeface="Times New Roman" panose="02020603050405020304" pitchFamily="18" charset="0"/>
                    <a:cs typeface="Times New Roman" panose="02020603050405020304" pitchFamily="18" charset="0"/>
                  </a:defRPr>
                </a:pPr>
                <a:r>
                  <a:rPr lang="ru-RU" sz="1400" b="0" dirty="0" smtClean="0">
                    <a:latin typeface="Times New Roman" panose="02020603050405020304" pitchFamily="18" charset="0"/>
                    <a:cs typeface="Times New Roman" panose="02020603050405020304" pitchFamily="18" charset="0"/>
                  </a:rPr>
                  <a:t>млн. рублей</a:t>
                </a:r>
                <a:endParaRPr lang="ru-RU" sz="1400" b="0" dirty="0">
                  <a:latin typeface="Times New Roman" panose="02020603050405020304" pitchFamily="18" charset="0"/>
                  <a:cs typeface="Times New Roman" panose="02020603050405020304" pitchFamily="18" charset="0"/>
                </a:endParaRPr>
              </a:p>
            </c:rich>
          </c:tx>
          <c:layout>
            <c:manualLayout>
              <c:xMode val="edge"/>
              <c:yMode val="edge"/>
              <c:x val="2.6484545358920572E-2"/>
              <c:y val="2.223031448296894E-2"/>
            </c:manualLayout>
          </c:layout>
          <c:overlay val="0"/>
        </c:title>
        <c:numFmt formatCode="#,##0" sourceLinked="1"/>
        <c:majorTickMark val="none"/>
        <c:minorTickMark val="none"/>
        <c:tickLblPos val="none"/>
        <c:txPr>
          <a:bodyPr/>
          <a:lstStyle/>
          <a:p>
            <a:pPr>
              <a:defRPr sz="1600"/>
            </a:pPr>
            <a:endParaRPr lang="ru-RU"/>
          </a:p>
        </c:txPr>
        <c:crossAx val="186141696"/>
        <c:crosses val="autoZero"/>
        <c:crossBetween val="between"/>
      </c:valAx>
      <c:valAx>
        <c:axId val="200585152"/>
        <c:scaling>
          <c:orientation val="minMax"/>
          <c:max val="0.70000000000000007"/>
          <c:min val="-4"/>
        </c:scaling>
        <c:delete val="0"/>
        <c:axPos val="r"/>
        <c:numFmt formatCode="0.0%" sourceLinked="1"/>
        <c:majorTickMark val="none"/>
        <c:minorTickMark val="none"/>
        <c:tickLblPos val="none"/>
        <c:spPr>
          <a:noFill/>
          <a:ln>
            <a:noFill/>
          </a:ln>
        </c:spPr>
        <c:crossAx val="186389504"/>
        <c:crosses val="max"/>
        <c:crossBetween val="between"/>
      </c:valAx>
      <c:catAx>
        <c:axId val="186389504"/>
        <c:scaling>
          <c:orientation val="minMax"/>
        </c:scaling>
        <c:delete val="1"/>
        <c:axPos val="b"/>
        <c:numFmt formatCode="General" sourceLinked="1"/>
        <c:majorTickMark val="out"/>
        <c:minorTickMark val="none"/>
        <c:tickLblPos val="nextTo"/>
        <c:crossAx val="200585152"/>
        <c:crosses val="autoZero"/>
        <c:auto val="1"/>
        <c:lblAlgn val="ctr"/>
        <c:lblOffset val="100"/>
        <c:noMultiLvlLbl val="0"/>
      </c:catAx>
      <c:spPr>
        <a:noFill/>
        <a:ln>
          <a:noFill/>
        </a:ln>
      </c:spPr>
    </c:plotArea>
    <c:legend>
      <c:legendPos val="b"/>
      <c:layout>
        <c:manualLayout>
          <c:xMode val="edge"/>
          <c:yMode val="edge"/>
          <c:x val="0.75515179282732303"/>
          <c:y val="0.47212150413465398"/>
          <c:w val="0.23504298909811958"/>
          <c:h val="0.49913975245341136"/>
        </c:manualLayout>
      </c:layout>
      <c:overlay val="0"/>
      <c:txPr>
        <a:bodyPr/>
        <a:lstStyle/>
        <a:p>
          <a:pPr algn="l">
            <a:defRPr sz="900" b="1" i="0">
              <a:latin typeface="Times New Roman" panose="02020603050405020304" pitchFamily="18" charset="0"/>
              <a:cs typeface="Times New Roman" panose="02020603050405020304" pitchFamily="18" charset="0"/>
            </a:defRPr>
          </a:pPr>
          <a:endParaRPr lang="ru-RU"/>
        </a:p>
      </c:txPr>
    </c:legend>
    <c:plotVisOnly val="1"/>
    <c:dispBlanksAs val="gap"/>
    <c:showDLblsOverMax val="0"/>
  </c:chart>
  <c:txPr>
    <a:bodyPr/>
    <a:lstStyle/>
    <a:p>
      <a:pPr>
        <a:defRPr sz="1800"/>
      </a:pPr>
      <a:endParaRPr lang="ru-RU"/>
    </a:p>
  </c:txPr>
  <c:externalData r:id="rId1">
    <c:autoUpdate val="0"/>
  </c:externalData>
  <c:userShapes r:id="rId2"/>
</c:chartSpace>
</file>

<file path=ppt/charts/chart7.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view3D>
      <c:rotX val="5"/>
      <c:rotY val="10"/>
      <c:depthPercent val="100"/>
      <c:rAngAx val="1"/>
    </c:view3D>
    <c:floor>
      <c:thickness val="0"/>
    </c:floor>
    <c:sideWall>
      <c:thickness val="0"/>
    </c:sideWall>
    <c:backWall>
      <c:thickness val="0"/>
    </c:backWall>
    <c:plotArea>
      <c:layout>
        <c:manualLayout>
          <c:layoutTarget val="inner"/>
          <c:xMode val="edge"/>
          <c:yMode val="edge"/>
          <c:x val="1.1983131817745298E-3"/>
          <c:y val="0.14098976408054581"/>
          <c:w val="0.99880172044376025"/>
          <c:h val="0.69865505506507197"/>
        </c:manualLayout>
      </c:layout>
      <c:bar3DChart>
        <c:barDir val="col"/>
        <c:grouping val="stacked"/>
        <c:varyColors val="0"/>
        <c:ser>
          <c:idx val="1"/>
          <c:order val="0"/>
          <c:tx>
            <c:strRef>
              <c:f>Лист1!$A$2</c:f>
              <c:strCache>
                <c:ptCount val="1"/>
                <c:pt idx="0">
                  <c:v>Безвозмездные поступления</c:v>
                </c:pt>
              </c:strCache>
            </c:strRef>
          </c:tx>
          <c:spPr>
            <a:solidFill>
              <a:srgbClr val="F97F88"/>
            </a:solidFill>
          </c:spPr>
          <c:invertIfNegative val="0"/>
          <c:dLbls>
            <c:spPr>
              <a:noFill/>
              <a:ln>
                <a:noFill/>
              </a:ln>
              <a:effectLst/>
            </c:spPr>
            <c:txPr>
              <a:bodyPr/>
              <a:lstStyle/>
              <a:p>
                <a:pPr>
                  <a:defRPr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Лист1!$B$1:$C$1</c:f>
              <c:strCache>
                <c:ptCount val="2"/>
                <c:pt idx="0">
                  <c:v>за 2024 год</c:v>
                </c:pt>
                <c:pt idx="1">
                  <c:v>за 2025 год</c:v>
                </c:pt>
              </c:strCache>
            </c:strRef>
          </c:cat>
          <c:val>
            <c:numRef>
              <c:f>Лист1!$B$2:$C$2</c:f>
              <c:numCache>
                <c:formatCode>_-* #,##0.0\ _₽_-;\-* #,##0.0\ _₽_-;_-* "-"??\ _₽_-;_-@_-</c:formatCode>
                <c:ptCount val="2"/>
                <c:pt idx="0">
                  <c:v>40142.300000000003</c:v>
                </c:pt>
                <c:pt idx="1">
                  <c:v>37003.599999999999</c:v>
                </c:pt>
              </c:numCache>
            </c:numRef>
          </c:val>
        </c:ser>
        <c:ser>
          <c:idx val="2"/>
          <c:order val="1"/>
          <c:tx>
            <c:strRef>
              <c:f>Лист1!$A$3</c:f>
              <c:strCache>
                <c:ptCount val="1"/>
                <c:pt idx="0">
                  <c:v>Собственные доходы (налоговые и неналоговые доходы)</c:v>
                </c:pt>
              </c:strCache>
            </c:strRef>
          </c:tx>
          <c:spPr>
            <a:solidFill>
              <a:srgbClr val="CCFF66"/>
            </a:solidFill>
          </c:spPr>
          <c:invertIfNegative val="0"/>
          <c:dLbls>
            <c:spPr>
              <a:noFill/>
              <a:ln>
                <a:noFill/>
              </a:ln>
              <a:effectLst/>
            </c:spPr>
            <c:txPr>
              <a:bodyPr/>
              <a:lstStyle/>
              <a:p>
                <a:pPr>
                  <a:defRPr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Лист1!$B$1:$C$1</c:f>
              <c:strCache>
                <c:ptCount val="2"/>
                <c:pt idx="0">
                  <c:v>за 2024 год</c:v>
                </c:pt>
                <c:pt idx="1">
                  <c:v>за 2025 год</c:v>
                </c:pt>
              </c:strCache>
            </c:strRef>
          </c:cat>
          <c:val>
            <c:numRef>
              <c:f>Лист1!$B$3:$C$3</c:f>
              <c:numCache>
                <c:formatCode>_-* #,##0.0\ _₽_-;\-* #,##0.0\ _₽_-;_-* "-"??\ _₽_-;_-@_-</c:formatCode>
                <c:ptCount val="2"/>
                <c:pt idx="0">
                  <c:v>66976.600000000006</c:v>
                </c:pt>
                <c:pt idx="1">
                  <c:v>81607.100000000006</c:v>
                </c:pt>
              </c:numCache>
            </c:numRef>
          </c:val>
        </c:ser>
        <c:dLbls>
          <c:showLegendKey val="0"/>
          <c:showVal val="0"/>
          <c:showCatName val="0"/>
          <c:showSerName val="0"/>
          <c:showPercent val="0"/>
          <c:showBubbleSize val="0"/>
        </c:dLbls>
        <c:gapWidth val="157"/>
        <c:gapDepth val="250"/>
        <c:shape val="cylinder"/>
        <c:axId val="200147968"/>
        <c:axId val="53307648"/>
        <c:axId val="0"/>
      </c:bar3DChart>
      <c:catAx>
        <c:axId val="200147968"/>
        <c:scaling>
          <c:orientation val="minMax"/>
        </c:scaling>
        <c:delete val="0"/>
        <c:axPos val="b"/>
        <c:numFmt formatCode="General" sourceLinked="1"/>
        <c:majorTickMark val="none"/>
        <c:minorTickMark val="none"/>
        <c:tickLblPos val="nextTo"/>
        <c:txPr>
          <a:bodyPr/>
          <a:lstStyle/>
          <a:p>
            <a:pPr>
              <a:defRPr>
                <a:latin typeface="Times New Roman" panose="02020603050405020304" pitchFamily="18" charset="0"/>
                <a:cs typeface="Times New Roman" panose="02020603050405020304" pitchFamily="18" charset="0"/>
              </a:defRPr>
            </a:pPr>
            <a:endParaRPr lang="ru-RU"/>
          </a:p>
        </c:txPr>
        <c:crossAx val="53307648"/>
        <c:crosses val="autoZero"/>
        <c:auto val="1"/>
        <c:lblAlgn val="ctr"/>
        <c:lblOffset val="100"/>
        <c:noMultiLvlLbl val="0"/>
      </c:catAx>
      <c:valAx>
        <c:axId val="53307648"/>
        <c:scaling>
          <c:orientation val="minMax"/>
          <c:min val="0"/>
        </c:scaling>
        <c:delete val="1"/>
        <c:axPos val="l"/>
        <c:majorGridlines/>
        <c:numFmt formatCode="_-* #,##0.0\ _₽_-;\-* #,##0.0\ _₽_-;_-* &quot;-&quot;??\ _₽_-;_-@_-" sourceLinked="1"/>
        <c:majorTickMark val="none"/>
        <c:minorTickMark val="none"/>
        <c:tickLblPos val="nextTo"/>
        <c:crossAx val="200147968"/>
        <c:crosses val="autoZero"/>
        <c:crossBetween val="between"/>
      </c:valAx>
      <c:spPr>
        <a:noFill/>
        <a:ln w="25409">
          <a:noFill/>
        </a:ln>
      </c:spPr>
    </c:plotArea>
    <c:legend>
      <c:legendPos val="b"/>
      <c:layout>
        <c:manualLayout>
          <c:xMode val="edge"/>
          <c:yMode val="edge"/>
          <c:x val="0"/>
          <c:y val="0.90905233507645478"/>
          <c:w val="0.98177580080556026"/>
          <c:h val="7.6914808036443724E-2"/>
        </c:manualLayout>
      </c:layout>
      <c:overlay val="0"/>
      <c:txPr>
        <a:bodyPr/>
        <a:lstStyle/>
        <a:p>
          <a:pPr>
            <a:defRPr>
              <a:latin typeface="Times New Roman" panose="02020603050405020304" pitchFamily="18" charset="0"/>
              <a:cs typeface="Times New Roman" panose="02020603050405020304" pitchFamily="18" charset="0"/>
            </a:defRPr>
          </a:pPr>
          <a:endParaRPr lang="ru-RU"/>
        </a:p>
      </c:txPr>
    </c:legend>
    <c:plotVisOnly val="1"/>
    <c:dispBlanksAs val="gap"/>
    <c:showDLblsOverMax val="0"/>
  </c:chart>
  <c:txPr>
    <a:bodyPr/>
    <a:lstStyle/>
    <a:p>
      <a:pPr>
        <a:defRPr sz="1200">
          <a:latin typeface="TimesET" pitchFamily="2" charset="0"/>
        </a:defRPr>
      </a:pPr>
      <a:endParaRPr lang="ru-RU"/>
    </a:p>
  </c:txPr>
  <c:externalData r:id="rId1">
    <c:autoUpdate val="0"/>
  </c:externalData>
  <c:userShapes r:id="rId2"/>
</c:chartSpace>
</file>

<file path=ppt/charts/chart8.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4580271427296"/>
          <c:y val="0.20675252500965896"/>
          <c:w val="0.69770138851426877"/>
          <c:h val="0.61389758517710302"/>
        </c:manualLayout>
      </c:layout>
      <c:doughnutChart>
        <c:varyColors val="1"/>
        <c:ser>
          <c:idx val="0"/>
          <c:order val="0"/>
          <c:tx>
            <c:strRef>
              <c:f>Лист1!$B$1</c:f>
              <c:strCache>
                <c:ptCount val="1"/>
                <c:pt idx="0">
                  <c:v>Собств</c:v>
                </c:pt>
              </c:strCache>
            </c:strRef>
          </c:tx>
          <c:spPr>
            <a:ln>
              <a:noFill/>
              <a:round/>
            </a:ln>
            <a:effectLst/>
            <a:scene3d>
              <a:camera prst="orthographicFront"/>
              <a:lightRig rig="flood" dir="t"/>
            </a:scene3d>
            <a:sp3d prstMaterial="softEdge">
              <a:bevelT w="63500" h="25400"/>
            </a:sp3d>
          </c:spPr>
          <c:dPt>
            <c:idx val="0"/>
            <c:bubble3D val="0"/>
            <c:spPr>
              <a:solidFill>
                <a:srgbClr val="3BCB27"/>
              </a:solidFill>
              <a:ln>
                <a:solidFill>
                  <a:srgbClr val="3BCB27"/>
                </a:solidFill>
              </a:ln>
              <a:scene3d>
                <a:camera prst="orthographicFront"/>
                <a:lightRig rig="flood" dir="t"/>
              </a:scene3d>
              <a:sp3d prstMaterial="softEdge">
                <a:bevelT w="63500" h="25400"/>
              </a:sp3d>
            </c:spPr>
          </c:dPt>
          <c:dPt>
            <c:idx val="1"/>
            <c:bubble3D val="0"/>
            <c:spPr>
              <a:solidFill>
                <a:srgbClr val="E76FBC"/>
              </a:solidFill>
              <a:ln>
                <a:noFill/>
                <a:round/>
              </a:ln>
              <a:effectLst/>
              <a:scene3d>
                <a:camera prst="orthographicFront"/>
                <a:lightRig rig="flood" dir="t"/>
              </a:scene3d>
              <a:sp3d prstMaterial="softEdge">
                <a:bevelT w="63500" h="25400"/>
              </a:sp3d>
            </c:spPr>
          </c:dPt>
          <c:dPt>
            <c:idx val="2"/>
            <c:bubble3D val="0"/>
            <c:spPr>
              <a:solidFill>
                <a:srgbClr val="FFFF00"/>
              </a:solidFill>
              <a:ln>
                <a:noFill/>
                <a:round/>
              </a:ln>
              <a:effectLst/>
              <a:scene3d>
                <a:camera prst="orthographicFront"/>
                <a:lightRig rig="flood" dir="t"/>
              </a:scene3d>
              <a:sp3d prstMaterial="softEdge">
                <a:bevelT w="63500" h="25400"/>
              </a:sp3d>
            </c:spPr>
          </c:dPt>
          <c:dPt>
            <c:idx val="3"/>
            <c:bubble3D val="0"/>
            <c:spPr>
              <a:solidFill>
                <a:srgbClr val="FF3300"/>
              </a:solidFill>
              <a:ln>
                <a:noFill/>
                <a:round/>
              </a:ln>
              <a:effectLst/>
              <a:scene3d>
                <a:camera prst="orthographicFront"/>
                <a:lightRig rig="flood" dir="t"/>
              </a:scene3d>
              <a:sp3d prstMaterial="softEdge">
                <a:bevelT w="63500" h="25400"/>
              </a:sp3d>
            </c:spPr>
          </c:dPt>
          <c:dPt>
            <c:idx val="4"/>
            <c:bubble3D val="0"/>
            <c:spPr>
              <a:solidFill>
                <a:schemeClr val="tx2">
                  <a:lumMod val="60000"/>
                  <a:lumOff val="40000"/>
                </a:schemeClr>
              </a:solidFill>
              <a:ln>
                <a:noFill/>
                <a:round/>
              </a:ln>
              <a:effectLst/>
              <a:scene3d>
                <a:camera prst="orthographicFront"/>
                <a:lightRig rig="flood" dir="t"/>
              </a:scene3d>
              <a:sp3d prstMaterial="softEdge">
                <a:bevelT w="63500" h="25400"/>
              </a:sp3d>
            </c:spPr>
          </c:dPt>
          <c:dPt>
            <c:idx val="5"/>
            <c:bubble3D val="0"/>
            <c:spPr>
              <a:solidFill>
                <a:srgbClr val="F7633B"/>
              </a:solidFill>
              <a:ln>
                <a:noFill/>
                <a:round/>
              </a:ln>
              <a:effectLst/>
              <a:scene3d>
                <a:camera prst="orthographicFront"/>
                <a:lightRig rig="flood" dir="t"/>
              </a:scene3d>
              <a:sp3d prstMaterial="softEdge">
                <a:bevelT w="63500" h="25400"/>
              </a:sp3d>
            </c:spPr>
          </c:dPt>
          <c:dLbls>
            <c:dLbl>
              <c:idx val="0"/>
              <c:layout>
                <c:manualLayout>
                  <c:x val="0.23933785327397319"/>
                  <c:y val="-6.5809644699510977E-2"/>
                </c:manualLayout>
              </c:layout>
              <c:tx>
                <c:rich>
                  <a:bodyPr/>
                  <a:lstStyle/>
                  <a:p>
                    <a:r>
                      <a:rPr lang="ru-RU" sz="1000" dirty="0" smtClean="0"/>
                      <a:t>Налог на доходы физических лиц
 23 225,8   
28,5%</a:t>
                    </a:r>
                    <a:endParaRPr lang="ru-RU" dirty="0"/>
                  </a:p>
                </c:rich>
              </c:tx>
              <c:showLegendKey val="0"/>
              <c:showVal val="1"/>
              <c:showCatName val="1"/>
              <c:showSerName val="0"/>
              <c:showPercent val="1"/>
              <c:showBubbleSize val="0"/>
              <c:separator>
</c:separator>
            </c:dLbl>
            <c:dLbl>
              <c:idx val="1"/>
              <c:layout>
                <c:manualLayout>
                  <c:x val="0.17789415932614078"/>
                  <c:y val="0.12108915758945524"/>
                </c:manualLayout>
              </c:layout>
              <c:tx>
                <c:rich>
                  <a:bodyPr/>
                  <a:lstStyle/>
                  <a:p>
                    <a:r>
                      <a:rPr lang="ru-RU" sz="1000" dirty="0"/>
                      <a:t>Налог на прибыль организаций
 28 518,9   
</a:t>
                    </a:r>
                    <a:r>
                      <a:rPr lang="ru-RU" sz="1000" dirty="0" smtClean="0"/>
                      <a:t>34,9%</a:t>
                    </a:r>
                    <a:endParaRPr lang="ru-RU" dirty="0"/>
                  </a:p>
                </c:rich>
              </c:tx>
              <c:showLegendKey val="0"/>
              <c:showVal val="1"/>
              <c:showCatName val="1"/>
              <c:showSerName val="0"/>
              <c:showPercent val="1"/>
              <c:showBubbleSize val="0"/>
              <c:separator>
</c:separator>
            </c:dLbl>
            <c:dLbl>
              <c:idx val="2"/>
              <c:layout>
                <c:manualLayout>
                  <c:x val="-0.11536726376733626"/>
                  <c:y val="0.14478055506270449"/>
                </c:manualLayout>
              </c:layout>
              <c:tx>
                <c:rich>
                  <a:bodyPr/>
                  <a:lstStyle/>
                  <a:p>
                    <a:r>
                      <a:rPr lang="ru-RU" sz="1000" dirty="0" smtClean="0"/>
                      <a:t>Налоги на совокупный доход
 7 067,1   
8,7%</a:t>
                    </a:r>
                    <a:endParaRPr lang="ru-RU" dirty="0"/>
                  </a:p>
                </c:rich>
              </c:tx>
              <c:showLegendKey val="0"/>
              <c:showVal val="1"/>
              <c:showCatName val="1"/>
              <c:showSerName val="0"/>
              <c:showPercent val="1"/>
              <c:showBubbleSize val="0"/>
              <c:separator>
</c:separator>
            </c:dLbl>
            <c:dLbl>
              <c:idx val="3"/>
              <c:layout>
                <c:manualLayout>
                  <c:x val="-0.19639732485824768"/>
                  <c:y val="6.3177059928664639E-2"/>
                </c:manualLayout>
              </c:layout>
              <c:tx>
                <c:rich>
                  <a:bodyPr/>
                  <a:lstStyle/>
                  <a:p>
                    <a:r>
                      <a:rPr lang="ru-RU" sz="1000" dirty="0"/>
                      <a:t>Налоги на имущество
 4 856,2   
</a:t>
                    </a:r>
                    <a:r>
                      <a:rPr lang="ru-RU" sz="1000" dirty="0" smtClean="0"/>
                      <a:t>5,9%</a:t>
                    </a:r>
                    <a:endParaRPr lang="ru-RU" dirty="0"/>
                  </a:p>
                </c:rich>
              </c:tx>
              <c:showLegendKey val="0"/>
              <c:showVal val="1"/>
              <c:showCatName val="1"/>
              <c:showSerName val="0"/>
              <c:showPercent val="1"/>
              <c:showBubbleSize val="0"/>
              <c:separator>
</c:separator>
            </c:dLbl>
            <c:dLbl>
              <c:idx val="4"/>
              <c:layout>
                <c:manualLayout>
                  <c:x val="-0.17237979607646181"/>
                  <c:y val="-7.8971324910830799E-3"/>
                </c:manualLayout>
              </c:layout>
              <c:tx>
                <c:rich>
                  <a:bodyPr/>
                  <a:lstStyle/>
                  <a:p>
                    <a:r>
                      <a:rPr lang="ru-RU" sz="1000" dirty="0" smtClean="0"/>
                      <a:t>Акцизы по подакцизным товарам
 7 719,7   
9,5%</a:t>
                    </a:r>
                    <a:endParaRPr lang="ru-RU" dirty="0"/>
                  </a:p>
                </c:rich>
              </c:tx>
              <c:showLegendKey val="0"/>
              <c:showVal val="1"/>
              <c:showCatName val="1"/>
              <c:showSerName val="0"/>
              <c:showPercent val="1"/>
              <c:showBubbleSize val="0"/>
              <c:separator>
</c:separator>
            </c:dLbl>
            <c:dLbl>
              <c:idx val="5"/>
              <c:layout>
                <c:manualLayout>
                  <c:x val="-0.155569771328949"/>
                  <c:y val="-0.10003055216087102"/>
                </c:manualLayout>
              </c:layout>
              <c:tx>
                <c:rich>
                  <a:bodyPr/>
                  <a:lstStyle/>
                  <a:p>
                    <a:r>
                      <a:rPr lang="ru-RU" sz="1000" dirty="0"/>
                      <a:t>Другие налоги
 185,9   
</a:t>
                    </a:r>
                    <a:r>
                      <a:rPr lang="ru-RU" sz="1000" dirty="0" smtClean="0"/>
                      <a:t>0,2%</a:t>
                    </a:r>
                    <a:endParaRPr lang="ru-RU" dirty="0"/>
                  </a:p>
                </c:rich>
              </c:tx>
              <c:showLegendKey val="0"/>
              <c:showVal val="1"/>
              <c:showCatName val="1"/>
              <c:showSerName val="0"/>
              <c:showPercent val="1"/>
              <c:showBubbleSize val="0"/>
              <c:separator>
</c:separator>
            </c:dLbl>
            <c:dLbl>
              <c:idx val="6"/>
              <c:layout>
                <c:manualLayout>
                  <c:x val="-7.4793152763424423E-2"/>
                  <c:y val="-0.17900166979788318"/>
                </c:manualLayout>
              </c:layout>
              <c:tx>
                <c:rich>
                  <a:bodyPr/>
                  <a:lstStyle/>
                  <a:p>
                    <a:r>
                      <a:rPr lang="ru-RU" dirty="0"/>
                      <a:t>Неналоговые доходы
 10 033,5   
</a:t>
                    </a:r>
                    <a:r>
                      <a:rPr lang="ru-RU" dirty="0" smtClean="0"/>
                      <a:t>12,3%</a:t>
                    </a:r>
                    <a:endParaRPr lang="ru-RU" dirty="0"/>
                  </a:p>
                </c:rich>
              </c:tx>
              <c:showLegendKey val="0"/>
              <c:showVal val="1"/>
              <c:showCatName val="1"/>
              <c:showSerName val="0"/>
              <c:showPercent val="1"/>
              <c:showBubbleSize val="0"/>
              <c:separator>
</c:separator>
            </c:dLbl>
            <c:spPr>
              <a:noFill/>
              <a:ln>
                <a:noFill/>
              </a:ln>
              <a:effectLst/>
            </c:spPr>
            <c:txPr>
              <a:bodyPr/>
              <a:lstStyle/>
              <a:p>
                <a:pPr>
                  <a:defRPr sz="1000" b="1">
                    <a:latin typeface="Times New Roman" panose="02020603050405020304" pitchFamily="18" charset="0"/>
                    <a:cs typeface="Times New Roman" panose="02020603050405020304" pitchFamily="18" charset="0"/>
                  </a:defRPr>
                </a:pPr>
                <a:endParaRPr lang="ru-RU"/>
              </a:p>
            </c:txPr>
            <c:showLegendKey val="0"/>
            <c:showVal val="1"/>
            <c:showCatName val="1"/>
            <c:showSerName val="0"/>
            <c:showPercent val="1"/>
            <c:showBubbleSize val="0"/>
            <c:separator>
</c:separator>
            <c:showLeaderLines val="1"/>
            <c:extLst>
              <c:ext xmlns:c15="http://schemas.microsoft.com/office/drawing/2012/chart" uri="{CE6537A1-D6FC-4f65-9D91-7224C49458BB}"/>
            </c:extLst>
          </c:dLbls>
          <c:cat>
            <c:strRef>
              <c:f>Лист1!$A$2:$A$8</c:f>
              <c:strCache>
                <c:ptCount val="7"/>
                <c:pt idx="0">
                  <c:v>Налог на доходы физических лиц</c:v>
                </c:pt>
                <c:pt idx="1">
                  <c:v>Налог на прибыль организаций</c:v>
                </c:pt>
                <c:pt idx="2">
                  <c:v>Налоги на совокупный доход</c:v>
                </c:pt>
                <c:pt idx="3">
                  <c:v>Налоги на имущество</c:v>
                </c:pt>
                <c:pt idx="4">
                  <c:v>Акцизы по подакцизным товарам</c:v>
                </c:pt>
                <c:pt idx="5">
                  <c:v>Другие налоги</c:v>
                </c:pt>
                <c:pt idx="6">
                  <c:v>Неналоговые доходы</c:v>
                </c:pt>
              </c:strCache>
            </c:strRef>
          </c:cat>
          <c:val>
            <c:numRef>
              <c:f>Лист1!$B$2:$B$8</c:f>
              <c:numCache>
                <c:formatCode>_-* #,##0.0\ _₽_-;\-* #,##0.0\ _₽_-;_-* "-"??\ _₽_-;_-@_-</c:formatCode>
                <c:ptCount val="7"/>
                <c:pt idx="0">
                  <c:v>23225.8</c:v>
                </c:pt>
                <c:pt idx="1">
                  <c:v>28518.9</c:v>
                </c:pt>
                <c:pt idx="2">
                  <c:v>7067.1</c:v>
                </c:pt>
                <c:pt idx="3">
                  <c:v>4856.2</c:v>
                </c:pt>
                <c:pt idx="4">
                  <c:v>7719.7</c:v>
                </c:pt>
                <c:pt idx="5">
                  <c:v>185.9</c:v>
                </c:pt>
                <c:pt idx="6">
                  <c:v>10033.5</c:v>
                </c:pt>
              </c:numCache>
            </c:numRef>
          </c:val>
        </c:ser>
        <c:dLbls>
          <c:showLegendKey val="0"/>
          <c:showVal val="1"/>
          <c:showCatName val="1"/>
          <c:showSerName val="0"/>
          <c:showPercent val="0"/>
          <c:showBubbleSize val="0"/>
          <c:showLeaderLines val="1"/>
        </c:dLbls>
        <c:firstSliceAng val="341"/>
        <c:holeSize val="44"/>
      </c:doughnutChart>
      <c:spPr>
        <a:effectLst>
          <a:glow rad="139700">
            <a:schemeClr val="accent1">
              <a:satMod val="175000"/>
              <a:alpha val="40000"/>
            </a:schemeClr>
          </a:glow>
        </a:effectLst>
      </c:spPr>
    </c:plotArea>
    <c:plotVisOnly val="1"/>
    <c:dispBlanksAs val="zero"/>
    <c:showDLblsOverMax val="0"/>
  </c:chart>
  <c:txPr>
    <a:bodyPr/>
    <a:lstStyle/>
    <a:p>
      <a:pPr>
        <a:defRPr sz="1800"/>
      </a:pPr>
      <a:endParaRPr lang="ru-RU"/>
    </a:p>
  </c:txPr>
  <c:externalData r:id="rId1">
    <c:autoUpdate val="0"/>
  </c:externalData>
  <c:userShapes r:id="rId2"/>
</c:chartSpace>
</file>

<file path=ppt/charts/chart9.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0910870516185476"/>
          <c:y val="2.5527134411966041E-2"/>
          <c:w val="0.64278707349081365"/>
          <c:h val="0.8427952728169058"/>
        </c:manualLayout>
      </c:layout>
      <c:barChart>
        <c:barDir val="bar"/>
        <c:grouping val="clustered"/>
        <c:varyColors val="0"/>
        <c:ser>
          <c:idx val="0"/>
          <c:order val="0"/>
          <c:tx>
            <c:strRef>
              <c:f>Лист1!$B$1</c:f>
              <c:strCache>
                <c:ptCount val="1"/>
                <c:pt idx="0">
                  <c:v>Факт</c:v>
                </c:pt>
              </c:strCache>
            </c:strRef>
          </c:tx>
          <c:spPr>
            <a:scene3d>
              <a:camera prst="orthographicFront"/>
              <a:lightRig rig="threePt" dir="t"/>
            </a:scene3d>
            <a:sp3d prstMaterial="dkEdge"/>
          </c:spPr>
          <c:invertIfNegative val="0"/>
          <c:dLbls>
            <c:spPr>
              <a:noFill/>
              <a:ln w="25372">
                <a:noFill/>
              </a:ln>
            </c:spPr>
            <c:txPr>
              <a:bodyPr/>
              <a:lstStyle/>
              <a:p>
                <a:pPr>
                  <a:defRPr sz="1100">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Лист1!$A$2:$A$9</c:f>
              <c:strCache>
                <c:ptCount val="8"/>
                <c:pt idx="0">
                  <c:v>Неналоговые доходы</c:v>
                </c:pt>
                <c:pt idx="1">
                  <c:v>Налоги на имущество</c:v>
                </c:pt>
                <c:pt idx="2">
                  <c:v>Налоги на совокупный доход
</c:v>
                </c:pt>
                <c:pt idx="3">
                  <c:v>Акцизы</c:v>
                </c:pt>
                <c:pt idx="4">
                  <c:v>Налог на прибыль 
организаций</c:v>
                </c:pt>
                <c:pt idx="5">
                  <c:v>Налог на доходы 
физических лиц</c:v>
                </c:pt>
                <c:pt idx="6">
                  <c:v>Налоговые доходы</c:v>
                </c:pt>
                <c:pt idx="7">
                  <c:v>Доходы бюджета</c:v>
                </c:pt>
              </c:strCache>
            </c:strRef>
          </c:cat>
          <c:val>
            <c:numRef>
              <c:f>Лист1!$B$2:$B$9</c:f>
              <c:numCache>
                <c:formatCode>#,##0.0</c:formatCode>
                <c:ptCount val="8"/>
                <c:pt idx="0">
                  <c:v>10033.5</c:v>
                </c:pt>
                <c:pt idx="1">
                  <c:v>4856.2</c:v>
                </c:pt>
                <c:pt idx="2">
                  <c:v>7067.1</c:v>
                </c:pt>
                <c:pt idx="3">
                  <c:v>7719.7</c:v>
                </c:pt>
                <c:pt idx="4">
                  <c:v>28518.9</c:v>
                </c:pt>
                <c:pt idx="5">
                  <c:v>23225.8</c:v>
                </c:pt>
                <c:pt idx="6">
                  <c:v>71573.600000000006</c:v>
                </c:pt>
                <c:pt idx="7">
                  <c:v>118610.7</c:v>
                </c:pt>
              </c:numCache>
            </c:numRef>
          </c:val>
        </c:ser>
        <c:ser>
          <c:idx val="1"/>
          <c:order val="1"/>
          <c:tx>
            <c:strRef>
              <c:f>Лист1!$C$1</c:f>
              <c:strCache>
                <c:ptCount val="1"/>
                <c:pt idx="0">
                  <c:v>План</c:v>
                </c:pt>
              </c:strCache>
            </c:strRef>
          </c:tx>
          <c:spPr>
            <a:scene3d>
              <a:camera prst="orthographicFront"/>
              <a:lightRig rig="threePt" dir="t"/>
            </a:scene3d>
            <a:sp3d prstMaterial="matte"/>
          </c:spPr>
          <c:invertIfNegative val="0"/>
          <c:dLbls>
            <c:spPr>
              <a:noFill/>
              <a:ln w="25372">
                <a:noFill/>
              </a:ln>
            </c:spPr>
            <c:txPr>
              <a:bodyPr/>
              <a:lstStyle/>
              <a:p>
                <a:pPr>
                  <a:defRPr sz="1100">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Лист1!$A$2:$A$9</c:f>
              <c:strCache>
                <c:ptCount val="8"/>
                <c:pt idx="0">
                  <c:v>Неналоговые доходы</c:v>
                </c:pt>
                <c:pt idx="1">
                  <c:v>Налоги на имущество</c:v>
                </c:pt>
                <c:pt idx="2">
                  <c:v>Налоги на совокупный доход
</c:v>
                </c:pt>
                <c:pt idx="3">
                  <c:v>Акцизы</c:v>
                </c:pt>
                <c:pt idx="4">
                  <c:v>Налог на прибыль 
организаций</c:v>
                </c:pt>
                <c:pt idx="5">
                  <c:v>Налог на доходы 
физических лиц</c:v>
                </c:pt>
                <c:pt idx="6">
                  <c:v>Налоговые доходы</c:v>
                </c:pt>
                <c:pt idx="7">
                  <c:v>Доходы бюджета</c:v>
                </c:pt>
              </c:strCache>
            </c:strRef>
          </c:cat>
          <c:val>
            <c:numRef>
              <c:f>Лист1!$C$2:$C$9</c:f>
              <c:numCache>
                <c:formatCode>#,##0.0</c:formatCode>
                <c:ptCount val="8"/>
                <c:pt idx="0">
                  <c:v>9416.7999999999993</c:v>
                </c:pt>
                <c:pt idx="1">
                  <c:v>4800.3999999999996</c:v>
                </c:pt>
                <c:pt idx="2">
                  <c:v>7120</c:v>
                </c:pt>
                <c:pt idx="3">
                  <c:v>7622.9</c:v>
                </c:pt>
                <c:pt idx="4">
                  <c:v>17205.900000000001</c:v>
                </c:pt>
                <c:pt idx="5">
                  <c:v>23194.400000000001</c:v>
                </c:pt>
                <c:pt idx="6">
                  <c:v>60116.6</c:v>
                </c:pt>
                <c:pt idx="7">
                  <c:v>106509.7</c:v>
                </c:pt>
              </c:numCache>
            </c:numRef>
          </c:val>
        </c:ser>
        <c:dLbls>
          <c:showLegendKey val="0"/>
          <c:showVal val="0"/>
          <c:showCatName val="0"/>
          <c:showSerName val="0"/>
          <c:showPercent val="0"/>
          <c:showBubbleSize val="0"/>
        </c:dLbls>
        <c:gapWidth val="75"/>
        <c:overlap val="-25"/>
        <c:axId val="200500736"/>
        <c:axId val="53311680"/>
      </c:barChart>
      <c:catAx>
        <c:axId val="200500736"/>
        <c:scaling>
          <c:orientation val="minMax"/>
        </c:scaling>
        <c:delete val="0"/>
        <c:axPos val="l"/>
        <c:numFmt formatCode="General" sourceLinked="1"/>
        <c:majorTickMark val="none"/>
        <c:minorTickMark val="none"/>
        <c:tickLblPos val="low"/>
        <c:txPr>
          <a:bodyPr/>
          <a:lstStyle/>
          <a:p>
            <a:pPr>
              <a:defRPr>
                <a:latin typeface="Times New Roman" panose="02020603050405020304" pitchFamily="18" charset="0"/>
                <a:cs typeface="Times New Roman" panose="02020603050405020304" pitchFamily="18" charset="0"/>
              </a:defRPr>
            </a:pPr>
            <a:endParaRPr lang="ru-RU"/>
          </a:p>
        </c:txPr>
        <c:crossAx val="53311680"/>
        <c:crosses val="autoZero"/>
        <c:auto val="1"/>
        <c:lblAlgn val="ctr"/>
        <c:lblOffset val="100"/>
        <c:noMultiLvlLbl val="0"/>
      </c:catAx>
      <c:valAx>
        <c:axId val="53311680"/>
        <c:scaling>
          <c:orientation val="minMax"/>
        </c:scaling>
        <c:delete val="1"/>
        <c:axPos val="b"/>
        <c:numFmt formatCode="#,##0.0" sourceLinked="1"/>
        <c:majorTickMark val="out"/>
        <c:minorTickMark val="none"/>
        <c:tickLblPos val="nextTo"/>
        <c:crossAx val="200500736"/>
        <c:crosses val="autoZero"/>
        <c:crossBetween val="between"/>
      </c:valAx>
      <c:spPr>
        <a:noFill/>
        <a:ln w="25372">
          <a:noFill/>
        </a:ln>
      </c:spPr>
    </c:plotArea>
    <c:legend>
      <c:legendPos val="r"/>
      <c:layout>
        <c:manualLayout>
          <c:xMode val="edge"/>
          <c:yMode val="edge"/>
          <c:x val="6.6388888888888886E-2"/>
          <c:y val="0.91811040141852007"/>
          <c:w val="0.31805555555555554"/>
          <c:h val="4.467805519053876E-2"/>
        </c:manualLayout>
      </c:layout>
      <c:overlay val="0"/>
    </c:legend>
    <c:plotVisOnly val="1"/>
    <c:dispBlanksAs val="gap"/>
    <c:showDLblsOverMax val="0"/>
  </c:chart>
  <c:txPr>
    <a:bodyPr/>
    <a:lstStyle/>
    <a:p>
      <a:pPr>
        <a:defRPr sz="1199">
          <a:latin typeface="TimesET" pitchFamily="2" charset="0"/>
        </a:defRPr>
      </a:pPr>
      <a:endParaRPr lang="ru-RU"/>
    </a:p>
  </c:txPr>
  <c:externalData r:id="rId1">
    <c:autoUpdate val="0"/>
  </c:externalData>
  <c:userShapes r:id="rId2"/>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latin typeface="Times New Roman" panose="02020603050405020304" pitchFamily="18" charset="0"/>
                <a:cs typeface="Times New Roman" panose="02020603050405020304" pitchFamily="18" charset="0"/>
              </a:defRPr>
            </a:pPr>
            <a:r>
              <a:rPr lang="ru-RU" dirty="0" smtClean="0">
                <a:latin typeface="Times New Roman" panose="02020603050405020304" pitchFamily="18" charset="0"/>
                <a:cs typeface="Times New Roman" panose="02020603050405020304" pitchFamily="18" charset="0"/>
              </a:rPr>
              <a:t>Налог </a:t>
            </a:r>
            <a:r>
              <a:rPr lang="ru-RU" dirty="0">
                <a:latin typeface="Times New Roman" panose="02020603050405020304" pitchFamily="18" charset="0"/>
                <a:cs typeface="Times New Roman" panose="02020603050405020304" pitchFamily="18" charset="0"/>
              </a:rPr>
              <a:t>на </a:t>
            </a:r>
            <a:r>
              <a:rPr lang="ru-RU" dirty="0" smtClean="0">
                <a:latin typeface="Times New Roman" panose="02020603050405020304" pitchFamily="18" charset="0"/>
                <a:cs typeface="Times New Roman" panose="02020603050405020304" pitchFamily="18" charset="0"/>
              </a:rPr>
              <a:t>прибыль</a:t>
            </a:r>
            <a:r>
              <a:rPr lang="ru-RU" baseline="0" dirty="0" smtClean="0">
                <a:latin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cs typeface="Times New Roman" panose="02020603050405020304" pitchFamily="18" charset="0"/>
              </a:rPr>
              <a:t>организаций</a:t>
            </a:r>
            <a:endParaRPr lang="ru-RU" dirty="0">
              <a:latin typeface="Times New Roman" panose="02020603050405020304" pitchFamily="18" charset="0"/>
              <a:cs typeface="Times New Roman" panose="02020603050405020304" pitchFamily="18" charset="0"/>
            </a:endParaRPr>
          </a:p>
        </c:rich>
      </c:tx>
      <c:overlay val="0"/>
    </c:title>
    <c:autoTitleDeleted val="0"/>
    <c:view3D>
      <c:rotX val="5"/>
      <c:rotY val="5"/>
      <c:depthPercent val="100"/>
      <c:rAngAx val="1"/>
    </c:view3D>
    <c:floor>
      <c:thickness val="0"/>
    </c:floor>
    <c:sideWall>
      <c:thickness val="0"/>
    </c:sideWall>
    <c:backWall>
      <c:thickness val="0"/>
    </c:backWall>
    <c:plotArea>
      <c:layout/>
      <c:bar3DChart>
        <c:barDir val="col"/>
        <c:grouping val="stacked"/>
        <c:varyColors val="0"/>
        <c:ser>
          <c:idx val="0"/>
          <c:order val="0"/>
          <c:tx>
            <c:strRef>
              <c:f>Лист1!$B$1</c:f>
              <c:strCache>
                <c:ptCount val="1"/>
                <c:pt idx="0">
                  <c:v>Поступление налога на прибыль организаций</c:v>
                </c:pt>
              </c:strCache>
            </c:strRef>
          </c:tx>
          <c:spPr>
            <a:gradFill>
              <a:gsLst>
                <a:gs pos="0">
                  <a:schemeClr val="accent6">
                    <a:lumMod val="40000"/>
                    <a:lumOff val="60000"/>
                  </a:schemeClr>
                </a:gs>
                <a:gs pos="9000">
                  <a:schemeClr val="accent6">
                    <a:lumMod val="40000"/>
                    <a:lumOff val="60000"/>
                  </a:schemeClr>
                </a:gs>
                <a:gs pos="45000">
                  <a:schemeClr val="accent6">
                    <a:lumMod val="75000"/>
                  </a:schemeClr>
                </a:gs>
                <a:gs pos="100000">
                  <a:schemeClr val="accent6">
                    <a:lumMod val="50000"/>
                  </a:schemeClr>
                </a:gs>
              </a:gsLst>
              <a:lin ang="5400000" scaled="1"/>
            </a:gradFill>
          </c:spPr>
          <c:invertIfNegative val="0"/>
          <c:dLbls>
            <c:dLbl>
              <c:idx val="0"/>
              <c:layout>
                <c:manualLayout>
                  <c:x val="1.2906165311653117E-2"/>
                  <c:y val="-0.30712583659286902"/>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8.6043360433604339E-3"/>
                  <c:y val="-0.3801062334070161"/>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b="1">
                    <a:solidFill>
                      <a:schemeClr val="tx1"/>
                    </a:solidFill>
                    <a:effectLst/>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Лист1!$A$2:$A$3</c:f>
              <c:strCache>
                <c:ptCount val="2"/>
                <c:pt idx="0">
                  <c:v>2024 год</c:v>
                </c:pt>
                <c:pt idx="1">
                  <c:v>2025 год</c:v>
                </c:pt>
              </c:strCache>
            </c:strRef>
          </c:cat>
          <c:val>
            <c:numRef>
              <c:f>Лист1!$B$2:$B$3</c:f>
              <c:numCache>
                <c:formatCode>#,##0</c:formatCode>
                <c:ptCount val="2"/>
                <c:pt idx="0">
                  <c:v>20200</c:v>
                </c:pt>
                <c:pt idx="1">
                  <c:v>28519</c:v>
                </c:pt>
              </c:numCache>
            </c:numRef>
          </c:val>
        </c:ser>
        <c:dLbls>
          <c:showLegendKey val="0"/>
          <c:showVal val="0"/>
          <c:showCatName val="0"/>
          <c:showSerName val="0"/>
          <c:showPercent val="0"/>
          <c:showBubbleSize val="0"/>
        </c:dLbls>
        <c:gapWidth val="150"/>
        <c:shape val="cylinder"/>
        <c:axId val="201305600"/>
        <c:axId val="200586880"/>
        <c:axId val="0"/>
      </c:bar3DChart>
      <c:catAx>
        <c:axId val="201305600"/>
        <c:scaling>
          <c:orientation val="minMax"/>
        </c:scaling>
        <c:delete val="0"/>
        <c:axPos val="b"/>
        <c:numFmt formatCode="General" sourceLinked="1"/>
        <c:majorTickMark val="out"/>
        <c:minorTickMark val="none"/>
        <c:tickLblPos val="nextTo"/>
        <c:txPr>
          <a:bodyPr/>
          <a:lstStyle/>
          <a:p>
            <a:pPr>
              <a:defRPr b="1">
                <a:latin typeface="Times New Roman" panose="02020603050405020304" pitchFamily="18" charset="0"/>
                <a:cs typeface="Times New Roman" panose="02020603050405020304" pitchFamily="18" charset="0"/>
              </a:defRPr>
            </a:pPr>
            <a:endParaRPr lang="ru-RU"/>
          </a:p>
        </c:txPr>
        <c:crossAx val="200586880"/>
        <c:crosses val="autoZero"/>
        <c:auto val="1"/>
        <c:lblAlgn val="ctr"/>
        <c:lblOffset val="100"/>
        <c:noMultiLvlLbl val="0"/>
      </c:catAx>
      <c:valAx>
        <c:axId val="200586880"/>
        <c:scaling>
          <c:orientation val="minMax"/>
          <c:min val="0"/>
        </c:scaling>
        <c:delete val="0"/>
        <c:axPos val="l"/>
        <c:majorGridlines/>
        <c:numFmt formatCode="#,##0" sourceLinked="1"/>
        <c:majorTickMark val="out"/>
        <c:minorTickMark val="none"/>
        <c:tickLblPos val="nextTo"/>
        <c:txPr>
          <a:bodyPr/>
          <a:lstStyle/>
          <a:p>
            <a:pPr>
              <a:defRPr>
                <a:latin typeface="Times New Roman" panose="02020603050405020304" pitchFamily="18" charset="0"/>
                <a:cs typeface="Times New Roman" panose="02020603050405020304" pitchFamily="18" charset="0"/>
              </a:defRPr>
            </a:pPr>
            <a:endParaRPr lang="ru-RU"/>
          </a:p>
        </c:txPr>
        <c:crossAx val="201305600"/>
        <c:crosses val="autoZero"/>
        <c:crossBetween val="between"/>
      </c:valAx>
      <c:spPr>
        <a:noFill/>
        <a:ln w="25390">
          <a:noFill/>
        </a:ln>
      </c:spPr>
    </c:plotArea>
    <c:plotVisOnly val="1"/>
    <c:dispBlanksAs val="gap"/>
    <c:showDLblsOverMax val="0"/>
  </c:chart>
  <c:txPr>
    <a:bodyPr/>
    <a:lstStyle/>
    <a:p>
      <a:pPr>
        <a:defRPr sz="1200">
          <a:latin typeface="TimesET" pitchFamily="2" charset="0"/>
        </a:defRPr>
      </a:pPr>
      <a:endParaRPr lang="ru-RU"/>
    </a:p>
  </c:txPr>
  <c:externalData r:id="rId1">
    <c:autoUpdate val="0"/>
  </c:externalData>
  <c:userShapes r:id="rId2"/>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xPr>
        <a:bodyPr/>
        <a:lstStyle/>
        <a:p>
          <a:pPr>
            <a:defRPr sz="1400">
              <a:latin typeface="Times New Roman" panose="02020603050405020304" pitchFamily="18" charset="0"/>
              <a:cs typeface="Times New Roman" panose="02020603050405020304" pitchFamily="18" charset="0"/>
            </a:defRPr>
          </a:pPr>
          <a:endParaRPr lang="ru-RU"/>
        </a:p>
      </c:txPr>
    </c:title>
    <c:autoTitleDeleted val="0"/>
    <c:view3D>
      <c:rotX val="5"/>
      <c:rotY val="5"/>
      <c:depthPercent val="100"/>
      <c:rAngAx val="1"/>
    </c:view3D>
    <c:floor>
      <c:thickness val="0"/>
    </c:floor>
    <c:sideWall>
      <c:thickness val="0"/>
    </c:sideWall>
    <c:backWall>
      <c:thickness val="0"/>
    </c:backWall>
    <c:plotArea>
      <c:layout/>
      <c:bar3DChart>
        <c:barDir val="col"/>
        <c:grouping val="stacked"/>
        <c:varyColors val="0"/>
        <c:ser>
          <c:idx val="0"/>
          <c:order val="0"/>
          <c:tx>
            <c:strRef>
              <c:f>Лист1!$B$1</c:f>
              <c:strCache>
                <c:ptCount val="1"/>
                <c:pt idx="0">
                  <c:v>Налог на доходы физических лиц</c:v>
                </c:pt>
              </c:strCache>
            </c:strRef>
          </c:tx>
          <c:spPr>
            <a:gradFill>
              <a:gsLst>
                <a:gs pos="0">
                  <a:srgbClr val="3399FF"/>
                </a:gs>
                <a:gs pos="81000">
                  <a:srgbClr val="1170FF"/>
                </a:gs>
                <a:gs pos="100000">
                  <a:srgbClr val="006699"/>
                </a:gs>
              </a:gsLst>
              <a:lin ang="5400000" scaled="0"/>
            </a:gradFill>
          </c:spPr>
          <c:invertIfNegative val="0"/>
          <c:dLbls>
            <c:dLbl>
              <c:idx val="0"/>
              <c:layout>
                <c:manualLayout>
                  <c:x val="0"/>
                  <c:y val="-0.35882028433622315"/>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8.6043360433604339E-3"/>
                  <c:y val="-0.37706538353975994"/>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b="1">
                    <a:solidFill>
                      <a:schemeClr val="tx1"/>
                    </a:solidFill>
                    <a:effectLst/>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Лист1!$A$2:$A$3</c:f>
              <c:strCache>
                <c:ptCount val="2"/>
                <c:pt idx="0">
                  <c:v>2024 год</c:v>
                </c:pt>
                <c:pt idx="1">
                  <c:v>2025 год</c:v>
                </c:pt>
              </c:strCache>
            </c:strRef>
          </c:cat>
          <c:val>
            <c:numRef>
              <c:f>Лист1!$B$2:$B$3</c:f>
              <c:numCache>
                <c:formatCode>#,##0</c:formatCode>
                <c:ptCount val="2"/>
                <c:pt idx="0">
                  <c:v>21279</c:v>
                </c:pt>
                <c:pt idx="1">
                  <c:v>23226</c:v>
                </c:pt>
              </c:numCache>
            </c:numRef>
          </c:val>
        </c:ser>
        <c:dLbls>
          <c:showLegendKey val="0"/>
          <c:showVal val="0"/>
          <c:showCatName val="0"/>
          <c:showSerName val="0"/>
          <c:showPercent val="0"/>
          <c:showBubbleSize val="0"/>
        </c:dLbls>
        <c:gapWidth val="150"/>
        <c:shape val="cylinder"/>
        <c:axId val="200667136"/>
        <c:axId val="200588608"/>
        <c:axId val="0"/>
      </c:bar3DChart>
      <c:catAx>
        <c:axId val="200667136"/>
        <c:scaling>
          <c:orientation val="minMax"/>
        </c:scaling>
        <c:delete val="0"/>
        <c:axPos val="b"/>
        <c:numFmt formatCode="General" sourceLinked="1"/>
        <c:majorTickMark val="out"/>
        <c:minorTickMark val="none"/>
        <c:tickLblPos val="nextTo"/>
        <c:txPr>
          <a:bodyPr/>
          <a:lstStyle/>
          <a:p>
            <a:pPr>
              <a:defRPr b="1">
                <a:latin typeface="Times New Roman" panose="02020603050405020304" pitchFamily="18" charset="0"/>
                <a:cs typeface="Times New Roman" panose="02020603050405020304" pitchFamily="18" charset="0"/>
              </a:defRPr>
            </a:pPr>
            <a:endParaRPr lang="ru-RU"/>
          </a:p>
        </c:txPr>
        <c:crossAx val="200588608"/>
        <c:crosses val="autoZero"/>
        <c:auto val="1"/>
        <c:lblAlgn val="ctr"/>
        <c:lblOffset val="100"/>
        <c:noMultiLvlLbl val="0"/>
      </c:catAx>
      <c:valAx>
        <c:axId val="200588608"/>
        <c:scaling>
          <c:orientation val="minMax"/>
          <c:min val="0"/>
        </c:scaling>
        <c:delete val="0"/>
        <c:axPos val="l"/>
        <c:majorGridlines/>
        <c:numFmt formatCode="#,##0" sourceLinked="1"/>
        <c:majorTickMark val="out"/>
        <c:minorTickMark val="none"/>
        <c:tickLblPos val="nextTo"/>
        <c:txPr>
          <a:bodyPr/>
          <a:lstStyle/>
          <a:p>
            <a:pPr>
              <a:defRPr>
                <a:latin typeface="Times New Roman" panose="02020603050405020304" pitchFamily="18" charset="0"/>
                <a:cs typeface="Times New Roman" panose="02020603050405020304" pitchFamily="18" charset="0"/>
              </a:defRPr>
            </a:pPr>
            <a:endParaRPr lang="ru-RU"/>
          </a:p>
        </c:txPr>
        <c:crossAx val="200667136"/>
        <c:crosses val="autoZero"/>
        <c:crossBetween val="between"/>
      </c:valAx>
      <c:spPr>
        <a:noFill/>
        <a:ln w="25390">
          <a:noFill/>
        </a:ln>
      </c:spPr>
    </c:plotArea>
    <c:plotVisOnly val="1"/>
    <c:dispBlanksAs val="gap"/>
    <c:showDLblsOverMax val="0"/>
  </c:chart>
  <c:txPr>
    <a:bodyPr/>
    <a:lstStyle/>
    <a:p>
      <a:pPr>
        <a:defRPr sz="1200">
          <a:latin typeface="TimesET" pitchFamily="2" charset="0"/>
        </a:defRPr>
      </a:pPr>
      <a:endParaRPr lang="ru-RU"/>
    </a:p>
  </c:txPr>
  <c:externalData r:id="rId1">
    <c:autoUpdate val="0"/>
  </c:externalData>
  <c:userShapes r:id="rId2"/>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ru-RU" dirty="0" smtClean="0"/>
              <a:t>Налог, взимаемый в связи с применением УСН</a:t>
            </a:r>
            <a:endParaRPr lang="ru-RU" dirty="0"/>
          </a:p>
        </c:rich>
      </c:tx>
      <c:overlay val="0"/>
    </c:title>
    <c:autoTitleDeleted val="0"/>
    <c:view3D>
      <c:rotX val="5"/>
      <c:rotY val="5"/>
      <c:depthPercent val="100"/>
      <c:rAngAx val="1"/>
    </c:view3D>
    <c:floor>
      <c:thickness val="0"/>
    </c:floor>
    <c:sideWall>
      <c:thickness val="0"/>
    </c:sideWall>
    <c:backWall>
      <c:thickness val="0"/>
    </c:backWall>
    <c:plotArea>
      <c:layout/>
      <c:bar3DChart>
        <c:barDir val="col"/>
        <c:grouping val="stacked"/>
        <c:varyColors val="0"/>
        <c:ser>
          <c:idx val="0"/>
          <c:order val="0"/>
          <c:tx>
            <c:strRef>
              <c:f>Лист1!$B$1</c:f>
              <c:strCache>
                <c:ptCount val="1"/>
                <c:pt idx="0">
                  <c:v>УСН</c:v>
                </c:pt>
              </c:strCache>
            </c:strRef>
          </c:tx>
          <c:spPr>
            <a:gradFill>
              <a:gsLst>
                <a:gs pos="0">
                  <a:srgbClr val="DDEBCF"/>
                </a:gs>
                <a:gs pos="50000">
                  <a:srgbClr val="9CB86E"/>
                </a:gs>
                <a:gs pos="100000">
                  <a:srgbClr val="156B13"/>
                </a:gs>
              </a:gsLst>
              <a:lin ang="5400000" scaled="0"/>
            </a:gradFill>
          </c:spPr>
          <c:invertIfNegative val="0"/>
          <c:dLbls>
            <c:dLbl>
              <c:idx val="0"/>
              <c:layout>
                <c:manualLayout>
                  <c:x val="4.302168021680217E-3"/>
                  <c:y val="-0.3466954022988506"/>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1.2906504065040729E-2"/>
                  <c:y val="-0.37102490421455941"/>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nchor="t" anchorCtr="0"/>
              <a:lstStyle/>
              <a:p>
                <a:pPr>
                  <a:defRPr b="1"/>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Лист1!$A$2:$A$3</c:f>
              <c:strCache>
                <c:ptCount val="2"/>
                <c:pt idx="0">
                  <c:v>2024 год</c:v>
                </c:pt>
                <c:pt idx="1">
                  <c:v>2025 год</c:v>
                </c:pt>
              </c:strCache>
            </c:strRef>
          </c:cat>
          <c:val>
            <c:numRef>
              <c:f>Лист1!$B$2:$B$3</c:f>
              <c:numCache>
                <c:formatCode>#,##0</c:formatCode>
                <c:ptCount val="2"/>
                <c:pt idx="0">
                  <c:v>6115</c:v>
                </c:pt>
                <c:pt idx="1">
                  <c:v>6591</c:v>
                </c:pt>
              </c:numCache>
            </c:numRef>
          </c:val>
        </c:ser>
        <c:dLbls>
          <c:showLegendKey val="0"/>
          <c:showVal val="0"/>
          <c:showCatName val="0"/>
          <c:showSerName val="0"/>
          <c:showPercent val="0"/>
          <c:showBubbleSize val="0"/>
        </c:dLbls>
        <c:gapWidth val="150"/>
        <c:shape val="cylinder"/>
        <c:axId val="200667648"/>
        <c:axId val="201008256"/>
        <c:axId val="0"/>
      </c:bar3DChart>
      <c:catAx>
        <c:axId val="200667648"/>
        <c:scaling>
          <c:orientation val="minMax"/>
        </c:scaling>
        <c:delete val="0"/>
        <c:axPos val="b"/>
        <c:numFmt formatCode="General" sourceLinked="1"/>
        <c:majorTickMark val="out"/>
        <c:minorTickMark val="none"/>
        <c:tickLblPos val="nextTo"/>
        <c:txPr>
          <a:bodyPr/>
          <a:lstStyle/>
          <a:p>
            <a:pPr>
              <a:defRPr b="1"/>
            </a:pPr>
            <a:endParaRPr lang="ru-RU"/>
          </a:p>
        </c:txPr>
        <c:crossAx val="201008256"/>
        <c:crosses val="autoZero"/>
        <c:auto val="1"/>
        <c:lblAlgn val="ctr"/>
        <c:lblOffset val="100"/>
        <c:noMultiLvlLbl val="0"/>
      </c:catAx>
      <c:valAx>
        <c:axId val="201008256"/>
        <c:scaling>
          <c:orientation val="minMax"/>
          <c:min val="0"/>
        </c:scaling>
        <c:delete val="0"/>
        <c:axPos val="l"/>
        <c:majorGridlines/>
        <c:numFmt formatCode="#,##0" sourceLinked="1"/>
        <c:majorTickMark val="out"/>
        <c:minorTickMark val="none"/>
        <c:tickLblPos val="nextTo"/>
        <c:crossAx val="200667648"/>
        <c:crosses val="autoZero"/>
        <c:crossBetween val="between"/>
      </c:valAx>
      <c:spPr>
        <a:noFill/>
        <a:ln w="25390">
          <a:noFill/>
        </a:ln>
      </c:spPr>
    </c:plotArea>
    <c:plotVisOnly val="1"/>
    <c:dispBlanksAs val="gap"/>
    <c:showDLblsOverMax val="0"/>
  </c:chart>
  <c:txPr>
    <a:bodyPr/>
    <a:lstStyle/>
    <a:p>
      <a:pPr>
        <a:defRPr sz="1200">
          <a:latin typeface="Times New Roman" panose="02020603050405020304" pitchFamily="18" charset="0"/>
          <a:cs typeface="Times New Roman" panose="02020603050405020304" pitchFamily="18" charset="0"/>
        </a:defRPr>
      </a:pPr>
      <a:endParaRPr lang="ru-RU"/>
    </a:p>
  </c:txPr>
  <c:externalData r:id="rId1">
    <c:autoUpdate val="0"/>
  </c:externalData>
  <c:userShapes r:id="rId2"/>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1"/>
    <c:view3D>
      <c:rotX val="5"/>
      <c:rotY val="10"/>
      <c:depthPercent val="100"/>
      <c:rAngAx val="1"/>
    </c:view3D>
    <c:floor>
      <c:thickness val="0"/>
    </c:floor>
    <c:sideWall>
      <c:thickness val="0"/>
    </c:sideWall>
    <c:backWall>
      <c:thickness val="0"/>
    </c:backWall>
    <c:plotArea>
      <c:layout>
        <c:manualLayout>
          <c:layoutTarget val="inner"/>
          <c:xMode val="edge"/>
          <c:yMode val="edge"/>
          <c:x val="1.1982795562397847E-3"/>
          <c:y val="9.4985381028124233E-2"/>
          <c:w val="0.99880172044376025"/>
          <c:h val="0.72769393560643214"/>
        </c:manualLayout>
      </c:layout>
      <c:bar3DChart>
        <c:barDir val="col"/>
        <c:grouping val="stacked"/>
        <c:varyColors val="0"/>
        <c:ser>
          <c:idx val="1"/>
          <c:order val="0"/>
          <c:tx>
            <c:strRef>
              <c:f>Лист1!$A$2</c:f>
              <c:strCache>
                <c:ptCount val="1"/>
                <c:pt idx="0">
                  <c:v>Безвозмездные поступления</c:v>
                </c:pt>
              </c:strCache>
            </c:strRef>
          </c:tx>
          <c:spPr>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c:spPr>
          <c:invertIfNegative val="0"/>
          <c:dPt>
            <c:idx val="1"/>
            <c:invertIfNegative val="0"/>
            <c:bubble3D val="0"/>
            <c:spPr>
              <a:solidFill>
                <a:srgbClr val="00B050"/>
              </a:soli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c:spPr>
          </c:dPt>
          <c:dLbls>
            <c:dLbl>
              <c:idx val="0"/>
              <c:layout>
                <c:manualLayout>
                  <c:x val="2.1670641857821138E-2"/>
                  <c:y val="-0.43728887480970585"/>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1.7922390456801687E-2"/>
                  <c:y val="-0.43515322621810792"/>
                </c:manualLayout>
              </c:layout>
              <c:showLegendKey val="0"/>
              <c:showVal val="1"/>
              <c:showCatName val="0"/>
              <c:showSerName val="0"/>
              <c:showPercent val="0"/>
              <c:showBubbleSize val="0"/>
              <c:extLst>
                <c:ext xmlns:c15="http://schemas.microsoft.com/office/drawing/2012/chart" uri="{CE6537A1-D6FC-4f65-9D91-7224C49458BB}"/>
              </c:extLst>
            </c:dLbl>
            <c:numFmt formatCode="#,##0.0" sourceLinked="0"/>
            <c:spPr>
              <a:noFill/>
              <a:ln>
                <a:noFill/>
              </a:ln>
              <a:effectLst/>
            </c:spPr>
            <c:txPr>
              <a:bodyPr/>
              <a:lstStyle/>
              <a:p>
                <a:pPr>
                  <a:defRPr b="1"/>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Лист1!$B$1:$C$1</c:f>
              <c:strCache>
                <c:ptCount val="2"/>
                <c:pt idx="0">
                  <c:v>План</c:v>
                </c:pt>
                <c:pt idx="1">
                  <c:v>Факт</c:v>
                </c:pt>
              </c:strCache>
            </c:strRef>
          </c:cat>
          <c:val>
            <c:numRef>
              <c:f>Лист1!$B$2:$C$2</c:f>
              <c:numCache>
                <c:formatCode>0.0</c:formatCode>
                <c:ptCount val="2"/>
                <c:pt idx="0">
                  <c:v>36976.300000000003</c:v>
                </c:pt>
                <c:pt idx="1">
                  <c:v>37003.599999999999</c:v>
                </c:pt>
              </c:numCache>
            </c:numRef>
          </c:val>
        </c:ser>
        <c:dLbls>
          <c:showLegendKey val="0"/>
          <c:showVal val="0"/>
          <c:showCatName val="0"/>
          <c:showSerName val="0"/>
          <c:showPercent val="0"/>
          <c:showBubbleSize val="0"/>
        </c:dLbls>
        <c:gapWidth val="217"/>
        <c:gapDepth val="260"/>
        <c:shape val="cylinder"/>
        <c:axId val="200669696"/>
        <c:axId val="201010560"/>
        <c:axId val="0"/>
      </c:bar3DChart>
      <c:catAx>
        <c:axId val="200669696"/>
        <c:scaling>
          <c:orientation val="minMax"/>
        </c:scaling>
        <c:delete val="0"/>
        <c:axPos val="b"/>
        <c:numFmt formatCode="General" sourceLinked="1"/>
        <c:majorTickMark val="none"/>
        <c:minorTickMark val="none"/>
        <c:tickLblPos val="nextTo"/>
        <c:crossAx val="201010560"/>
        <c:crosses val="autoZero"/>
        <c:auto val="1"/>
        <c:lblAlgn val="ctr"/>
        <c:lblOffset val="100"/>
        <c:noMultiLvlLbl val="0"/>
      </c:catAx>
      <c:valAx>
        <c:axId val="201010560"/>
        <c:scaling>
          <c:orientation val="minMax"/>
          <c:min val="0"/>
        </c:scaling>
        <c:delete val="1"/>
        <c:axPos val="l"/>
        <c:majorGridlines/>
        <c:numFmt formatCode="0.0" sourceLinked="1"/>
        <c:majorTickMark val="none"/>
        <c:minorTickMark val="none"/>
        <c:tickLblPos val="nextTo"/>
        <c:crossAx val="200669696"/>
        <c:crosses val="autoZero"/>
        <c:crossBetween val="between"/>
      </c:valAx>
      <c:spPr>
        <a:noFill/>
        <a:ln w="25409">
          <a:noFill/>
        </a:ln>
      </c:spPr>
    </c:plotArea>
    <c:plotVisOnly val="1"/>
    <c:dispBlanksAs val="gap"/>
    <c:showDLblsOverMax val="0"/>
  </c:chart>
  <c:txPr>
    <a:bodyPr/>
    <a:lstStyle/>
    <a:p>
      <a:pPr>
        <a:defRPr sz="1809">
          <a:latin typeface="Times New Roman" panose="02020603050405020304" pitchFamily="18" charset="0"/>
          <a:cs typeface="Times New Roman" panose="02020603050405020304" pitchFamily="18" charset="0"/>
        </a:defRPr>
      </a:pPr>
      <a:endParaRPr lang="ru-RU"/>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Лист1!$B$1</c:f>
              <c:strCache>
                <c:ptCount val="1"/>
                <c:pt idx="0">
                  <c:v>План</c:v>
                </c:pt>
              </c:strCache>
            </c:strRef>
          </c:tx>
          <c:invertIfNegative val="0"/>
          <c:dLbls>
            <c:dLbl>
              <c:idx val="0"/>
              <c:layout>
                <c:manualLayout>
                  <c:x val="-6.6975680620577818E-3"/>
                  <c:y val="-2.0508057244285519E-2"/>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6.6975680620578433E-3"/>
                  <c:y val="-4.1016114488571037E-2"/>
                </c:manualLayout>
              </c:layout>
              <c:showLegendKey val="0"/>
              <c:showVal val="1"/>
              <c:showCatName val="0"/>
              <c:showSerName val="0"/>
              <c:showPercent val="0"/>
              <c:showBubbleSize val="0"/>
            </c:dLbl>
            <c:dLbl>
              <c:idx val="2"/>
              <c:layout>
                <c:manualLayout>
                  <c:x val="-8.9300907494104034E-3"/>
                  <c:y val="-4.1016114488571037E-2"/>
                </c:manualLayout>
              </c:layout>
              <c:showLegendKey val="0"/>
              <c:showVal val="1"/>
              <c:showCatName val="0"/>
              <c:showSerName val="0"/>
              <c:showPercent val="0"/>
              <c:showBubbleSize val="0"/>
            </c:dLbl>
            <c:dLbl>
              <c:idx val="3"/>
              <c:layout>
                <c:manualLayout>
                  <c:x val="-1.7578918798051976E-7"/>
                  <c:y val="-8.2032228977142081E-3"/>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1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Лист1!$A$2:$A$5</c:f>
              <c:strCache>
                <c:ptCount val="4"/>
                <c:pt idx="0">
                  <c:v>Дотации</c:v>
                </c:pt>
                <c:pt idx="1">
                  <c:v>Субсидии</c:v>
                </c:pt>
                <c:pt idx="2">
                  <c:v>Субвенции</c:v>
                </c:pt>
                <c:pt idx="3">
                  <c:v>Иные межбюджетные трансферты</c:v>
                </c:pt>
              </c:strCache>
            </c:strRef>
          </c:cat>
          <c:val>
            <c:numRef>
              <c:f>Лист1!$B$2:$B$5</c:f>
              <c:numCache>
                <c:formatCode>#,##0</c:formatCode>
                <c:ptCount val="4"/>
                <c:pt idx="0">
                  <c:v>19909.2</c:v>
                </c:pt>
                <c:pt idx="1">
                  <c:v>13230.8</c:v>
                </c:pt>
                <c:pt idx="2">
                  <c:v>1703.1</c:v>
                </c:pt>
                <c:pt idx="3">
                  <c:v>1216.0999999999999</c:v>
                </c:pt>
              </c:numCache>
            </c:numRef>
          </c:val>
        </c:ser>
        <c:ser>
          <c:idx val="1"/>
          <c:order val="1"/>
          <c:tx>
            <c:strRef>
              <c:f>Лист1!$C$1</c:f>
              <c:strCache>
                <c:ptCount val="1"/>
                <c:pt idx="0">
                  <c:v>Факт</c:v>
                </c:pt>
              </c:strCache>
            </c:strRef>
          </c:tx>
          <c:invertIfNegative val="0"/>
          <c:dLbls>
            <c:dLbl>
              <c:idx val="0"/>
              <c:layout>
                <c:manualLayout>
                  <c:x val="4.9115499121757215E-2"/>
                  <c:y val="-2.0508380205816922E-2"/>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4.2417931059699494E-2"/>
                  <c:y val="-4.5117725937428105E-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1.7860181498820807E-2"/>
                  <c:y val="-4.1016437450102521E-2"/>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3.1255317622936409E-2"/>
                  <c:y val="-8.2032228977142081E-3"/>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1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Лист1!$A$2:$A$5</c:f>
              <c:strCache>
                <c:ptCount val="4"/>
                <c:pt idx="0">
                  <c:v>Дотации</c:v>
                </c:pt>
                <c:pt idx="1">
                  <c:v>Субсидии</c:v>
                </c:pt>
                <c:pt idx="2">
                  <c:v>Субвенции</c:v>
                </c:pt>
                <c:pt idx="3">
                  <c:v>Иные межбюджетные трансферты</c:v>
                </c:pt>
              </c:strCache>
            </c:strRef>
          </c:cat>
          <c:val>
            <c:numRef>
              <c:f>Лист1!$C$2:$C$5</c:f>
              <c:numCache>
                <c:formatCode>#,##0</c:formatCode>
                <c:ptCount val="4"/>
                <c:pt idx="0">
                  <c:v>19909.2</c:v>
                </c:pt>
                <c:pt idx="1">
                  <c:v>13141.7</c:v>
                </c:pt>
                <c:pt idx="2">
                  <c:v>1695.9</c:v>
                </c:pt>
                <c:pt idx="3">
                  <c:v>1228.5</c:v>
                </c:pt>
              </c:numCache>
            </c:numRef>
          </c:val>
        </c:ser>
        <c:dLbls>
          <c:showLegendKey val="0"/>
          <c:showVal val="0"/>
          <c:showCatName val="0"/>
          <c:showSerName val="0"/>
          <c:showPercent val="0"/>
          <c:showBubbleSize val="0"/>
        </c:dLbls>
        <c:gapWidth val="150"/>
        <c:shape val="box"/>
        <c:axId val="45531648"/>
        <c:axId val="201012288"/>
        <c:axId val="0"/>
      </c:bar3DChart>
      <c:catAx>
        <c:axId val="45531648"/>
        <c:scaling>
          <c:orientation val="minMax"/>
        </c:scaling>
        <c:delete val="0"/>
        <c:axPos val="b"/>
        <c:numFmt formatCode="General" sourceLinked="0"/>
        <c:majorTickMark val="out"/>
        <c:minorTickMark val="none"/>
        <c:tickLblPos val="nextTo"/>
        <c:txPr>
          <a:bodyPr/>
          <a:lstStyle/>
          <a:p>
            <a:pPr>
              <a:defRPr b="1">
                <a:latin typeface="Times New Roman" panose="02020603050405020304" pitchFamily="18" charset="0"/>
                <a:cs typeface="Times New Roman" panose="02020603050405020304" pitchFamily="18" charset="0"/>
              </a:defRPr>
            </a:pPr>
            <a:endParaRPr lang="ru-RU"/>
          </a:p>
        </c:txPr>
        <c:crossAx val="201012288"/>
        <c:crosses val="autoZero"/>
        <c:auto val="1"/>
        <c:lblAlgn val="ctr"/>
        <c:lblOffset val="100"/>
        <c:noMultiLvlLbl val="0"/>
      </c:catAx>
      <c:valAx>
        <c:axId val="201012288"/>
        <c:scaling>
          <c:orientation val="minMax"/>
        </c:scaling>
        <c:delete val="0"/>
        <c:axPos val="l"/>
        <c:majorGridlines/>
        <c:numFmt formatCode="#,##0" sourceLinked="1"/>
        <c:majorTickMark val="out"/>
        <c:minorTickMark val="none"/>
        <c:tickLblPos val="nextTo"/>
        <c:txPr>
          <a:bodyPr/>
          <a:lstStyle/>
          <a:p>
            <a:pPr>
              <a:defRPr>
                <a:latin typeface="Times New Roman" panose="02020603050405020304" pitchFamily="18" charset="0"/>
                <a:cs typeface="Times New Roman" panose="02020603050405020304" pitchFamily="18" charset="0"/>
              </a:defRPr>
            </a:pPr>
            <a:endParaRPr lang="ru-RU"/>
          </a:p>
        </c:txPr>
        <c:crossAx val="45531648"/>
        <c:crosses val="autoZero"/>
        <c:crossBetween val="between"/>
      </c:valAx>
    </c:plotArea>
    <c:legend>
      <c:legendPos val="r"/>
      <c:overlay val="0"/>
    </c:legend>
    <c:plotVisOnly val="1"/>
    <c:dispBlanksAs val="gap"/>
    <c:showDLblsOverMax val="0"/>
  </c:chart>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58481349622176071"/>
          <c:y val="2.882904447488541E-2"/>
          <c:w val="0.36949216636862003"/>
          <c:h val="0.89426182497286377"/>
        </c:manualLayout>
      </c:layout>
      <c:barChart>
        <c:barDir val="bar"/>
        <c:grouping val="clustered"/>
        <c:varyColors val="0"/>
        <c:ser>
          <c:idx val="0"/>
          <c:order val="0"/>
          <c:spPr>
            <a:gradFill flip="none" rotWithShape="1">
              <a:gsLst>
                <a:gs pos="0">
                  <a:srgbClr val="00C350">
                    <a:shade val="30000"/>
                    <a:satMod val="115000"/>
                  </a:srgbClr>
                </a:gs>
                <a:gs pos="50000">
                  <a:srgbClr val="00C350">
                    <a:shade val="67500"/>
                    <a:satMod val="115000"/>
                  </a:srgbClr>
                </a:gs>
                <a:gs pos="100000">
                  <a:srgbClr val="00C350">
                    <a:shade val="100000"/>
                    <a:satMod val="115000"/>
                  </a:srgbClr>
                </a:gs>
              </a:gsLst>
              <a:lin ang="5400000" scaled="1"/>
              <a:tileRect/>
            </a:gradFill>
          </c:spPr>
          <c:invertIfNegative val="0"/>
          <c:dPt>
            <c:idx val="1"/>
            <c:invertIfNegative val="0"/>
            <c:bubble3D val="0"/>
          </c:dPt>
          <c:dPt>
            <c:idx val="4"/>
            <c:invertIfNegative val="0"/>
            <c:bubble3D val="0"/>
          </c:dPt>
          <c:dPt>
            <c:idx val="5"/>
            <c:invertIfNegative val="0"/>
            <c:bubble3D val="0"/>
          </c:dPt>
          <c:dPt>
            <c:idx val="6"/>
            <c:invertIfNegative val="0"/>
            <c:bubble3D val="0"/>
          </c:dPt>
          <c:dPt>
            <c:idx val="9"/>
            <c:invertIfNegative val="0"/>
            <c:bubble3D val="0"/>
          </c:dPt>
          <c:dPt>
            <c:idx val="10"/>
            <c:invertIfNegative val="0"/>
            <c:bubble3D val="0"/>
          </c:dPt>
          <c:dPt>
            <c:idx val="11"/>
            <c:invertIfNegative val="0"/>
            <c:bubble3D val="0"/>
          </c:dPt>
          <c:dPt>
            <c:idx val="12"/>
            <c:invertIfNegative val="0"/>
            <c:bubble3D val="0"/>
          </c:dPt>
          <c:dPt>
            <c:idx val="13"/>
            <c:invertIfNegative val="0"/>
            <c:bubble3D val="0"/>
            <c:spPr>
              <a:gradFill flip="none" rotWithShape="1">
                <a:gsLst>
                  <a:gs pos="0">
                    <a:srgbClr val="E4DF02"/>
                  </a:gs>
                  <a:gs pos="50000">
                    <a:srgbClr val="FFFF00"/>
                  </a:gs>
                  <a:gs pos="100000">
                    <a:srgbClr val="FEFAA8"/>
                  </a:gs>
                </a:gsLst>
                <a:lin ang="5400000" scaled="1"/>
                <a:tileRect/>
              </a:gradFill>
            </c:spPr>
          </c:dPt>
          <c:dLbls>
            <c:spPr>
              <a:noFill/>
              <a:ln>
                <a:noFill/>
              </a:ln>
              <a:effectLst/>
            </c:spPr>
            <c:txPr>
              <a:bodyPr/>
              <a:lstStyle/>
              <a:p>
                <a:pPr>
                  <a:defRPr sz="12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Лист1!$A$8:$A$21</c:f>
              <c:strCache>
                <c:ptCount val="14"/>
                <c:pt idx="0">
                  <c:v>Оренбургская область</c:v>
                </c:pt>
                <c:pt idx="1">
                  <c:v>Саратовская область</c:v>
                </c:pt>
                <c:pt idx="2">
                  <c:v>Республика Татарстан </c:v>
                </c:pt>
                <c:pt idx="3">
                  <c:v>Пермский край</c:v>
                </c:pt>
                <c:pt idx="4">
                  <c:v>Самарская область</c:v>
                </c:pt>
                <c:pt idx="5">
                  <c:v>Нижегородская область</c:v>
                </c:pt>
                <c:pt idx="6">
                  <c:v>Республика Марий Эл</c:v>
                </c:pt>
                <c:pt idx="7">
                  <c:v>Республика Башкортостан</c:v>
                </c:pt>
                <c:pt idx="8">
                  <c:v>Кировская область</c:v>
                </c:pt>
                <c:pt idx="9">
                  <c:v>Пензенская область</c:v>
                </c:pt>
                <c:pt idx="10">
                  <c:v>Ульяновская область</c:v>
                </c:pt>
                <c:pt idx="11">
                  <c:v>Республика Мордовия</c:v>
                </c:pt>
                <c:pt idx="12">
                  <c:v>Удмуртская Республика</c:v>
                </c:pt>
                <c:pt idx="13">
                  <c:v>Чувашская Республика</c:v>
                </c:pt>
              </c:strCache>
            </c:strRef>
          </c:cat>
          <c:val>
            <c:numRef>
              <c:f>Лист1!$B$8:$B$21</c:f>
              <c:numCache>
                <c:formatCode>0.0</c:formatCode>
                <c:ptCount val="14"/>
                <c:pt idx="0">
                  <c:v>97</c:v>
                </c:pt>
                <c:pt idx="1">
                  <c:v>98.9</c:v>
                </c:pt>
                <c:pt idx="2">
                  <c:v>101.4</c:v>
                </c:pt>
                <c:pt idx="3">
                  <c:v>101.5</c:v>
                </c:pt>
                <c:pt idx="4">
                  <c:v>102.3</c:v>
                </c:pt>
                <c:pt idx="5">
                  <c:v>102.5</c:v>
                </c:pt>
                <c:pt idx="6">
                  <c:v>104.7</c:v>
                </c:pt>
                <c:pt idx="7">
                  <c:v>106.8</c:v>
                </c:pt>
                <c:pt idx="8">
                  <c:v>107.3</c:v>
                </c:pt>
                <c:pt idx="9">
                  <c:v>107.4</c:v>
                </c:pt>
                <c:pt idx="10">
                  <c:v>109.6</c:v>
                </c:pt>
                <c:pt idx="11">
                  <c:v>115.3</c:v>
                </c:pt>
                <c:pt idx="12">
                  <c:v>115.9</c:v>
                </c:pt>
                <c:pt idx="13">
                  <c:v>119.9</c:v>
                </c:pt>
              </c:numCache>
            </c:numRef>
          </c:val>
        </c:ser>
        <c:dLbls>
          <c:showLegendKey val="0"/>
          <c:showVal val="0"/>
          <c:showCatName val="0"/>
          <c:showSerName val="0"/>
          <c:showPercent val="0"/>
          <c:showBubbleSize val="0"/>
        </c:dLbls>
        <c:gapWidth val="150"/>
        <c:axId val="200996352"/>
        <c:axId val="201014592"/>
      </c:barChart>
      <c:catAx>
        <c:axId val="200996352"/>
        <c:scaling>
          <c:orientation val="minMax"/>
        </c:scaling>
        <c:delete val="0"/>
        <c:axPos val="l"/>
        <c:numFmt formatCode="General" sourceLinked="1"/>
        <c:majorTickMark val="out"/>
        <c:minorTickMark val="none"/>
        <c:tickLblPos val="nextTo"/>
        <c:txPr>
          <a:bodyPr/>
          <a:lstStyle/>
          <a:p>
            <a:pPr>
              <a:defRPr sz="1100" b="1">
                <a:latin typeface="TimesET" pitchFamily="2" charset="0"/>
                <a:cs typeface="Arial" panose="020B0604020202020204" pitchFamily="34" charset="0"/>
              </a:defRPr>
            </a:pPr>
            <a:endParaRPr lang="ru-RU"/>
          </a:p>
        </c:txPr>
        <c:crossAx val="201014592"/>
        <c:crosses val="autoZero"/>
        <c:auto val="1"/>
        <c:lblAlgn val="ctr"/>
        <c:lblOffset val="100"/>
        <c:noMultiLvlLbl val="0"/>
      </c:catAx>
      <c:valAx>
        <c:axId val="201014592"/>
        <c:scaling>
          <c:orientation val="minMax"/>
        </c:scaling>
        <c:delete val="0"/>
        <c:axPos val="b"/>
        <c:numFmt formatCode="0" sourceLinked="0"/>
        <c:majorTickMark val="out"/>
        <c:minorTickMark val="none"/>
        <c:tickLblPos val="nextTo"/>
        <c:txPr>
          <a:bodyPr/>
          <a:lstStyle/>
          <a:p>
            <a:pPr>
              <a:defRPr sz="1100">
                <a:latin typeface="Arial" panose="020B0604020202020204" pitchFamily="34" charset="0"/>
                <a:cs typeface="Arial" panose="020B0604020202020204" pitchFamily="34" charset="0"/>
              </a:defRPr>
            </a:pPr>
            <a:endParaRPr lang="ru-RU"/>
          </a:p>
        </c:txPr>
        <c:crossAx val="200996352"/>
        <c:crosses val="autoZero"/>
        <c:crossBetween val="between"/>
      </c:valAx>
      <c:spPr>
        <a:noFill/>
        <a:ln w="25396">
          <a:noFill/>
        </a:ln>
      </c:spPr>
    </c:plotArea>
    <c:plotVisOnly val="1"/>
    <c:dispBlanksAs val="gap"/>
    <c:showDLblsOverMax val="0"/>
  </c:chart>
  <c:txPr>
    <a:bodyPr/>
    <a:lstStyle/>
    <a:p>
      <a:pPr>
        <a:defRPr sz="1800"/>
      </a:pPr>
      <a:endParaRPr lang="ru-RU"/>
    </a:p>
  </c:txPr>
  <c:externalData r:id="rId1">
    <c:autoUpdate val="0"/>
  </c:externalData>
  <c:userShapes r:id="rId2"/>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4877628456108004E-2"/>
          <c:y val="0.15096743786144304"/>
          <c:w val="0.86740056898377582"/>
          <c:h val="0.55275651556690319"/>
        </c:manualLayout>
      </c:layout>
      <c:barChart>
        <c:barDir val="col"/>
        <c:grouping val="clustered"/>
        <c:varyColors val="0"/>
        <c:ser>
          <c:idx val="1"/>
          <c:order val="0"/>
          <c:tx>
            <c:strRef>
              <c:f>Лист1!$B$1</c:f>
              <c:strCache>
                <c:ptCount val="1"/>
                <c:pt idx="0">
                  <c:v>Объем собственных доходов Чувашской Республики, млн. рублей </c:v>
                </c:pt>
              </c:strCache>
            </c:strRef>
          </c:tx>
          <c:spPr>
            <a:solidFill>
              <a:srgbClr val="6699FF"/>
            </a:solidFill>
            <a:effectLst>
              <a:outerShdw blurRad="50800" dist="38100" dir="18900000" algn="bl" rotWithShape="0">
                <a:prstClr val="black">
                  <a:alpha val="40000"/>
                </a:prstClr>
              </a:outerShdw>
            </a:effectLst>
            <a:scene3d>
              <a:camera prst="orthographicFront"/>
              <a:lightRig rig="threePt" dir="t"/>
            </a:scene3d>
            <a:sp3d>
              <a:bevelT/>
            </a:sp3d>
          </c:spPr>
          <c:invertIfNegative val="0"/>
          <c:dLbls>
            <c:dLbl>
              <c:idx val="0"/>
              <c:layout>
                <c:manualLayout>
                  <c:x val="2.6178393590704733E-3"/>
                  <c:y val="-0.12676542884123987"/>
                </c:manualLayout>
              </c:layout>
              <c:dLblPos val="outEnd"/>
              <c:showLegendKey val="0"/>
              <c:showVal val="1"/>
              <c:showCatName val="0"/>
              <c:showSerName val="0"/>
              <c:showPercent val="0"/>
              <c:showBubbleSize val="0"/>
              <c:extLst>
                <c:ext xmlns:c15="http://schemas.microsoft.com/office/drawing/2012/chart" uri="{CE6537A1-D6FC-4f65-9D91-7224C49458BB}"/>
              </c:extLst>
            </c:dLbl>
            <c:dLbl>
              <c:idx val="1"/>
              <c:layout>
                <c:manualLayout>
                  <c:x val="-5.2356787181409466E-3"/>
                  <c:y val="-0.13503273941784247"/>
                </c:manualLayout>
              </c:layout>
              <c:dLblPos val="outEnd"/>
              <c:showLegendKey val="0"/>
              <c:showVal val="1"/>
              <c:showCatName val="0"/>
              <c:showSerName val="0"/>
              <c:showPercent val="0"/>
              <c:showBubbleSize val="0"/>
              <c:extLst>
                <c:ext xmlns:c15="http://schemas.microsoft.com/office/drawing/2012/chart" uri="{CE6537A1-D6FC-4f65-9D91-7224C49458BB}"/>
              </c:extLst>
            </c:dLbl>
            <c:dLbl>
              <c:idx val="2"/>
              <c:layout>
                <c:manualLayout>
                  <c:x val="-7.8535180772114199E-3"/>
                  <c:y val="-0.12952141602321965"/>
                </c:manualLayout>
              </c:layout>
              <c:dLblPos val="outEnd"/>
              <c:showLegendKey val="0"/>
              <c:showVal val="1"/>
              <c:showCatName val="0"/>
              <c:showSerName val="0"/>
              <c:showPercent val="0"/>
              <c:showBubbleSize val="0"/>
              <c:extLst>
                <c:ext xmlns:c15="http://schemas.microsoft.com/office/drawing/2012/chart" uri="{CE6537A1-D6FC-4f65-9D91-7224C49458BB}"/>
              </c:extLst>
            </c:dLbl>
            <c:dLbl>
              <c:idx val="3"/>
              <c:layout>
                <c:manualLayout>
                  <c:x val="0"/>
                  <c:y val="-0.11849811826463726"/>
                </c:manualLayout>
              </c:layout>
              <c:dLblPos val="outEnd"/>
              <c:showLegendKey val="0"/>
              <c:showVal val="1"/>
              <c:showCatName val="0"/>
              <c:showSerName val="0"/>
              <c:showPercent val="0"/>
              <c:showBubbleSize val="0"/>
            </c:dLbl>
            <c:dLbl>
              <c:idx val="4"/>
              <c:layout>
                <c:manualLayout>
                  <c:x val="-5.2356787181409466E-3"/>
                  <c:y val="-0.11849833525441618"/>
                </c:manualLayout>
              </c:layout>
              <c:dLblPos val="outEnd"/>
              <c:showLegendKey val="0"/>
              <c:showVal val="1"/>
              <c:showCatName val="0"/>
              <c:showSerName val="0"/>
              <c:showPercent val="0"/>
              <c:showBubbleSize val="0"/>
            </c:dLbl>
            <c:spPr>
              <a:noFill/>
              <a:ln>
                <a:noFill/>
              </a:ln>
              <a:effectLst/>
            </c:spPr>
            <c:txPr>
              <a:bodyPr/>
              <a:lstStyle/>
              <a:p>
                <a:pPr>
                  <a:defRPr sz="1300" b="1">
                    <a:latin typeface="Times New Roman" panose="02020603050405020304" pitchFamily="18" charset="0"/>
                    <a:cs typeface="Times New Roman" panose="02020603050405020304" pitchFamily="18" charset="0"/>
                  </a:defRPr>
                </a:pPr>
                <a:endParaRPr lang="ru-RU"/>
              </a:p>
            </c:txPr>
            <c:dLblPos val="outEnd"/>
            <c:showLegendKey val="0"/>
            <c:showVal val="0"/>
            <c:showCatName val="0"/>
            <c:showSerName val="0"/>
            <c:showPercent val="0"/>
            <c:showBubbleSize val="0"/>
            <c:extLst>
              <c:ext xmlns:c15="http://schemas.microsoft.com/office/drawing/2012/chart" uri="{CE6537A1-D6FC-4f65-9D91-7224C49458BB}">
                <c15:showLeaderLines val="1"/>
              </c:ext>
            </c:extLst>
          </c:dLbls>
          <c:cat>
            <c:strRef>
              <c:f>Лист1!$A$2:$A$6</c:f>
              <c:strCache>
                <c:ptCount val="5"/>
                <c:pt idx="0">
                  <c:v>2021 год</c:v>
                </c:pt>
                <c:pt idx="1">
                  <c:v>2022 год</c:v>
                </c:pt>
                <c:pt idx="2">
                  <c:v>2023 год</c:v>
                </c:pt>
                <c:pt idx="3">
                  <c:v>2024 год</c:v>
                </c:pt>
                <c:pt idx="4">
                  <c:v>2025 год</c:v>
                </c:pt>
              </c:strCache>
            </c:strRef>
          </c:cat>
          <c:val>
            <c:numRef>
              <c:f>Лист1!$B$2:$B$6</c:f>
              <c:numCache>
                <c:formatCode>#,##0.0</c:formatCode>
                <c:ptCount val="5"/>
                <c:pt idx="0">
                  <c:v>46050</c:v>
                </c:pt>
                <c:pt idx="1">
                  <c:v>55225.5</c:v>
                </c:pt>
                <c:pt idx="2">
                  <c:v>67751.899999999994</c:v>
                </c:pt>
                <c:pt idx="3">
                  <c:v>82312.7</c:v>
                </c:pt>
                <c:pt idx="4">
                  <c:v>98657.5</c:v>
                </c:pt>
              </c:numCache>
            </c:numRef>
          </c:val>
        </c:ser>
        <c:dLbls>
          <c:showLegendKey val="0"/>
          <c:showVal val="0"/>
          <c:showCatName val="0"/>
          <c:showSerName val="0"/>
          <c:showPercent val="0"/>
          <c:showBubbleSize val="0"/>
        </c:dLbls>
        <c:gapWidth val="150"/>
        <c:axId val="201303552"/>
        <c:axId val="45458560"/>
      </c:barChart>
      <c:lineChart>
        <c:grouping val="standard"/>
        <c:varyColors val="0"/>
        <c:ser>
          <c:idx val="2"/>
          <c:order val="1"/>
          <c:tx>
            <c:strRef>
              <c:f>Лист1!$C$1</c:f>
              <c:strCache>
                <c:ptCount val="1"/>
                <c:pt idx="0">
                  <c:v>Собственные доходы на 1 жителя, тыс. рублей</c:v>
                </c:pt>
              </c:strCache>
            </c:strRef>
          </c:tx>
          <c:spPr>
            <a:ln w="25394">
              <a:solidFill>
                <a:srgbClr val="CC99FF"/>
              </a:solidFill>
            </a:ln>
            <a:effectLst>
              <a:outerShdw blurRad="50800" dist="38100" dir="5400000" algn="t" rotWithShape="0">
                <a:prstClr val="black">
                  <a:alpha val="40000"/>
                </a:prstClr>
              </a:outerShdw>
            </a:effectLst>
          </c:spPr>
          <c:marker>
            <c:symbol val="diamond"/>
            <c:size val="48"/>
            <c:spPr>
              <a:solidFill>
                <a:srgbClr val="EC9CC4"/>
              </a:solidFill>
              <a:ln>
                <a:noFill/>
              </a:ln>
              <a:effectLst>
                <a:outerShdw blurRad="50800" dist="38100" dir="5400000" algn="t" rotWithShape="0">
                  <a:prstClr val="black">
                    <a:alpha val="40000"/>
                  </a:prstClr>
                </a:outerShdw>
              </a:effectLst>
            </c:spPr>
          </c:marker>
          <c:dLbls>
            <c:dLbl>
              <c:idx val="0"/>
              <c:spPr/>
              <c:txPr>
                <a:bodyPr/>
                <a:lstStyle/>
                <a:p>
                  <a:pPr>
                    <a:defRPr sz="1100" b="1">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dLbl>
            <c:dLbl>
              <c:idx val="1"/>
              <c:spPr/>
              <c:txPr>
                <a:bodyPr/>
                <a:lstStyle/>
                <a:p>
                  <a:pPr>
                    <a:defRPr sz="1100" b="1">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dLbl>
            <c:dLbl>
              <c:idx val="2"/>
              <c:layout>
                <c:manualLayout>
                  <c:x val="-0.110931045905153"/>
                  <c:y val="-5.5117573741806465E-3"/>
                </c:manualLayout>
              </c:layout>
              <c:spPr/>
              <c:txPr>
                <a:bodyPr/>
                <a:lstStyle/>
                <a:p>
                  <a:pPr>
                    <a:defRPr sz="1100" b="1">
                      <a:latin typeface="Times New Roman" panose="02020603050405020304" pitchFamily="18" charset="0"/>
                      <a:cs typeface="Times New Roman" panose="02020603050405020304" pitchFamily="18" charset="0"/>
                    </a:defRPr>
                  </a:pPr>
                  <a:endParaRPr lang="ru-RU"/>
                </a:p>
              </c:txPr>
              <c:dLblPos val="r"/>
              <c:showLegendKey val="0"/>
              <c:showVal val="1"/>
              <c:showCatName val="0"/>
              <c:showSerName val="0"/>
              <c:showPercent val="0"/>
              <c:showBubbleSize val="0"/>
            </c:dLbl>
            <c:spPr>
              <a:noFill/>
              <a:ln>
                <a:noFill/>
              </a:ln>
              <a:effectLst/>
            </c:spPr>
            <c:txPr>
              <a:bodyPr/>
              <a:lstStyle/>
              <a:p>
                <a:pPr>
                  <a:defRPr sz="1100" b="1">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Лист1!$A$2:$A$6</c:f>
              <c:strCache>
                <c:ptCount val="5"/>
                <c:pt idx="0">
                  <c:v>2021 год</c:v>
                </c:pt>
                <c:pt idx="1">
                  <c:v>2022 год</c:v>
                </c:pt>
                <c:pt idx="2">
                  <c:v>2023 год</c:v>
                </c:pt>
                <c:pt idx="3">
                  <c:v>2024 год</c:v>
                </c:pt>
                <c:pt idx="4">
                  <c:v>2025 год</c:v>
                </c:pt>
              </c:strCache>
            </c:strRef>
          </c:cat>
          <c:val>
            <c:numRef>
              <c:f>Лист1!$C$2:$C$6</c:f>
              <c:numCache>
                <c:formatCode>0.00</c:formatCode>
                <c:ptCount val="5"/>
                <c:pt idx="0">
                  <c:v>38.542015400066958</c:v>
                </c:pt>
                <c:pt idx="1">
                  <c:v>46.647098572514565</c:v>
                </c:pt>
                <c:pt idx="2">
                  <c:v>57.749659052165015</c:v>
                </c:pt>
                <c:pt idx="3">
                  <c:v>70.527546911147297</c:v>
                </c:pt>
                <c:pt idx="4">
                  <c:v>85.064235212967759</c:v>
                </c:pt>
              </c:numCache>
            </c:numRef>
          </c:val>
          <c:smooth val="0"/>
        </c:ser>
        <c:dLbls>
          <c:showLegendKey val="0"/>
          <c:showVal val="0"/>
          <c:showCatName val="0"/>
          <c:showSerName val="0"/>
          <c:showPercent val="0"/>
          <c:showBubbleSize val="0"/>
        </c:dLbls>
        <c:hiLowLines/>
        <c:marker val="1"/>
        <c:smooth val="0"/>
        <c:axId val="201921536"/>
        <c:axId val="45459136"/>
      </c:lineChart>
      <c:catAx>
        <c:axId val="201303552"/>
        <c:scaling>
          <c:orientation val="minMax"/>
        </c:scaling>
        <c:delete val="0"/>
        <c:axPos val="b"/>
        <c:numFmt formatCode="dd/mm/yyyy" sourceLinked="0"/>
        <c:majorTickMark val="out"/>
        <c:minorTickMark val="none"/>
        <c:tickLblPos val="nextTo"/>
        <c:txPr>
          <a:bodyPr/>
          <a:lstStyle/>
          <a:p>
            <a:pPr>
              <a:defRPr sz="1050" b="1">
                <a:latin typeface="Times New Roman" panose="02020603050405020304" pitchFamily="18" charset="0"/>
                <a:cs typeface="Times New Roman" panose="02020603050405020304" pitchFamily="18" charset="0"/>
              </a:defRPr>
            </a:pPr>
            <a:endParaRPr lang="ru-RU"/>
          </a:p>
        </c:txPr>
        <c:crossAx val="45458560"/>
        <c:crosses val="autoZero"/>
        <c:auto val="1"/>
        <c:lblAlgn val="ctr"/>
        <c:lblOffset val="100"/>
        <c:noMultiLvlLbl val="1"/>
      </c:catAx>
      <c:valAx>
        <c:axId val="45458560"/>
        <c:scaling>
          <c:orientation val="minMax"/>
          <c:max val="125000"/>
          <c:min val="0"/>
        </c:scaling>
        <c:delete val="0"/>
        <c:axPos val="l"/>
        <c:majorGridlines/>
        <c:numFmt formatCode="#,##0.0" sourceLinked="1"/>
        <c:majorTickMark val="none"/>
        <c:minorTickMark val="none"/>
        <c:tickLblPos val="none"/>
        <c:txPr>
          <a:bodyPr/>
          <a:lstStyle/>
          <a:p>
            <a:pPr>
              <a:defRPr sz="1200" b="1"/>
            </a:pPr>
            <a:endParaRPr lang="ru-RU"/>
          </a:p>
        </c:txPr>
        <c:crossAx val="201303552"/>
        <c:crosses val="autoZero"/>
        <c:crossBetween val="between"/>
      </c:valAx>
      <c:valAx>
        <c:axId val="45459136"/>
        <c:scaling>
          <c:orientation val="minMax"/>
          <c:max val="95"/>
          <c:min val="-20"/>
        </c:scaling>
        <c:delete val="0"/>
        <c:axPos val="r"/>
        <c:numFmt formatCode="0.00" sourceLinked="1"/>
        <c:majorTickMark val="none"/>
        <c:minorTickMark val="none"/>
        <c:tickLblPos val="none"/>
        <c:spPr>
          <a:noFill/>
          <a:ln>
            <a:noFill/>
          </a:ln>
        </c:spPr>
        <c:crossAx val="201921536"/>
        <c:crosses val="max"/>
        <c:crossBetween val="between"/>
      </c:valAx>
      <c:catAx>
        <c:axId val="201921536"/>
        <c:scaling>
          <c:orientation val="minMax"/>
        </c:scaling>
        <c:delete val="1"/>
        <c:axPos val="b"/>
        <c:numFmt formatCode="General" sourceLinked="1"/>
        <c:majorTickMark val="out"/>
        <c:minorTickMark val="none"/>
        <c:tickLblPos val="nextTo"/>
        <c:crossAx val="45459136"/>
        <c:crosses val="autoZero"/>
        <c:auto val="1"/>
        <c:lblAlgn val="ctr"/>
        <c:lblOffset val="100"/>
        <c:noMultiLvlLbl val="0"/>
      </c:catAx>
      <c:spPr>
        <a:noFill/>
        <a:ln w="25394">
          <a:noFill/>
        </a:ln>
      </c:spPr>
    </c:plotArea>
    <c:legend>
      <c:legendPos val="r"/>
      <c:legendEntry>
        <c:idx val="0"/>
        <c:txPr>
          <a:bodyPr/>
          <a:lstStyle/>
          <a:p>
            <a:pPr>
              <a:defRPr sz="1100" b="0">
                <a:latin typeface="Times New Roman" panose="02020603050405020304" pitchFamily="18" charset="0"/>
                <a:cs typeface="Times New Roman" panose="02020603050405020304" pitchFamily="18" charset="0"/>
              </a:defRPr>
            </a:pPr>
            <a:endParaRPr lang="ru-RU"/>
          </a:p>
        </c:txPr>
      </c:legendEntry>
      <c:legendEntry>
        <c:idx val="1"/>
        <c:txPr>
          <a:bodyPr/>
          <a:lstStyle/>
          <a:p>
            <a:pPr>
              <a:defRPr sz="1100" b="0">
                <a:latin typeface="Times New Roman" panose="02020603050405020304" pitchFamily="18" charset="0"/>
                <a:cs typeface="Times New Roman" panose="02020603050405020304" pitchFamily="18" charset="0"/>
              </a:defRPr>
            </a:pPr>
            <a:endParaRPr lang="ru-RU"/>
          </a:p>
        </c:txPr>
      </c:legendEntry>
      <c:layout>
        <c:manualLayout>
          <c:xMode val="edge"/>
          <c:yMode val="edge"/>
          <c:x val="3.1894831521821293E-2"/>
          <c:y val="0.79955938055493847"/>
          <c:w val="0.90331164924085749"/>
          <c:h val="0.15359252617764693"/>
        </c:manualLayout>
      </c:layout>
      <c:overlay val="0"/>
      <c:txPr>
        <a:bodyPr/>
        <a:lstStyle/>
        <a:p>
          <a:pPr>
            <a:defRPr sz="1100" b="0">
              <a:latin typeface="Times New Roman" panose="02020603050405020304" pitchFamily="18" charset="0"/>
              <a:cs typeface="Times New Roman" panose="02020603050405020304" pitchFamily="18" charset="0"/>
            </a:defRPr>
          </a:pPr>
          <a:endParaRPr lang="ru-RU"/>
        </a:p>
      </c:txPr>
    </c:legend>
    <c:plotVisOnly val="1"/>
    <c:dispBlanksAs val="zero"/>
    <c:showDLblsOverMax val="0"/>
  </c:chart>
  <c:txPr>
    <a:bodyPr/>
    <a:lstStyle/>
    <a:p>
      <a:pPr>
        <a:defRPr sz="1800">
          <a:latin typeface="Arial Cyr" pitchFamily="34" charset="0"/>
          <a:cs typeface="Arial Cyr" pitchFamily="34" charset="0"/>
        </a:defRPr>
      </a:pPr>
      <a:endParaRPr lang="ru-RU"/>
    </a:p>
  </c:txPr>
  <c:externalData r:id="rId1">
    <c:autoUpdate val="0"/>
  </c:externalData>
  <c:userShapes r:id="rId2"/>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20"/>
      <c:rAngAx val="0"/>
      <c:perspective val="30"/>
    </c:view3D>
    <c:floor>
      <c:thickness val="0"/>
    </c:floor>
    <c:sideWall>
      <c:thickness val="0"/>
    </c:sideWall>
    <c:backWall>
      <c:thickness val="0"/>
    </c:backWall>
    <c:plotArea>
      <c:layout>
        <c:manualLayout>
          <c:layoutTarget val="inner"/>
          <c:xMode val="edge"/>
          <c:yMode val="edge"/>
          <c:x val="0"/>
          <c:y val="4.6960851724520351E-2"/>
          <c:w val="0.94708581869639474"/>
          <c:h val="0.94785185671840377"/>
        </c:manualLayout>
      </c:layout>
      <c:pie3DChart>
        <c:varyColors val="1"/>
        <c:ser>
          <c:idx val="0"/>
          <c:order val="0"/>
          <c:tx>
            <c:strRef>
              <c:f>Лист1!$B$1</c:f>
              <c:strCache>
                <c:ptCount val="1"/>
                <c:pt idx="0">
                  <c:v>% в собственных доходах</c:v>
                </c:pt>
              </c:strCache>
            </c:strRef>
          </c:tx>
          <c:explosion val="25"/>
          <c:dPt>
            <c:idx val="0"/>
            <c:bubble3D val="0"/>
            <c:explosion val="8"/>
            <c:spPr>
              <a:solidFill>
                <a:srgbClr val="1DD526"/>
              </a:solidFill>
            </c:spPr>
          </c:dPt>
          <c:dPt>
            <c:idx val="1"/>
            <c:bubble3D val="0"/>
            <c:spPr>
              <a:solidFill>
                <a:srgbClr val="FF0066"/>
              </a:solidFill>
            </c:spPr>
          </c:dPt>
          <c:cat>
            <c:strRef>
              <c:f>Лист1!$A$2:$A$3</c:f>
              <c:strCache>
                <c:ptCount val="2"/>
                <c:pt idx="0">
                  <c:v>10 крупных</c:v>
                </c:pt>
                <c:pt idx="1">
                  <c:v>остальные</c:v>
                </c:pt>
              </c:strCache>
            </c:strRef>
          </c:cat>
          <c:val>
            <c:numRef>
              <c:f>Лист1!$B$2:$B$3</c:f>
              <c:numCache>
                <c:formatCode>General</c:formatCode>
                <c:ptCount val="2"/>
                <c:pt idx="0">
                  <c:v>25.6</c:v>
                </c:pt>
                <c:pt idx="1">
                  <c:v>74.400000000000006</c:v>
                </c:pt>
              </c:numCache>
            </c:numRef>
          </c:val>
        </c:ser>
        <c:dLbls>
          <c:showLegendKey val="0"/>
          <c:showVal val="0"/>
          <c:showCatName val="0"/>
          <c:showSerName val="0"/>
          <c:showPercent val="0"/>
          <c:showBubbleSize val="0"/>
          <c:showLeaderLines val="1"/>
        </c:dLbls>
      </c:pie3DChart>
      <c:spPr>
        <a:noFill/>
        <a:ln w="25373">
          <a:noFill/>
        </a:ln>
      </c:spPr>
    </c:plotArea>
    <c:plotVisOnly val="1"/>
    <c:dispBlanksAs val="zero"/>
    <c:showDLblsOverMax val="0"/>
  </c:chart>
  <c:txPr>
    <a:bodyPr/>
    <a:lstStyle/>
    <a:p>
      <a:pPr>
        <a:defRPr sz="1798"/>
      </a:pPr>
      <a:endParaRPr lang="ru-RU"/>
    </a:p>
  </c:txPr>
  <c:externalData r:id="rId1">
    <c:autoUpdate val="0"/>
  </c:externalData>
  <c:userShapes r:id="rId2"/>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Лист1!$B$1</c:f>
              <c:strCache>
                <c:ptCount val="1"/>
                <c:pt idx="0">
                  <c:v>Столбец1</c:v>
                </c:pt>
              </c:strCache>
            </c:strRef>
          </c:tx>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Лист1!$A$2:$A$5</c:f>
              <c:strCache>
                <c:ptCount val="4"/>
                <c:pt idx="0">
                  <c:v>ФБ</c:v>
                </c:pt>
                <c:pt idx="1">
                  <c:v>РБ</c:v>
                </c:pt>
                <c:pt idx="2">
                  <c:v>МБ</c:v>
                </c:pt>
                <c:pt idx="3">
                  <c:v>Внебюджетные фонды</c:v>
                </c:pt>
              </c:strCache>
            </c:strRef>
          </c:cat>
          <c:val>
            <c:numRef>
              <c:f>Лист1!$B$2:$B$5</c:f>
              <c:numCache>
                <c:formatCode>0.0%</c:formatCode>
                <c:ptCount val="4"/>
                <c:pt idx="0">
                  <c:v>0.65342932396839326</c:v>
                </c:pt>
                <c:pt idx="1">
                  <c:v>0.31131870061457412</c:v>
                </c:pt>
                <c:pt idx="2">
                  <c:v>1.8978050921861278E-2</c:v>
                </c:pt>
                <c:pt idx="3">
                  <c:v>1.6273924495171201E-2</c:v>
                </c:pt>
              </c:numCache>
            </c:numRef>
          </c:val>
        </c:ser>
        <c:dLbls>
          <c:showLegendKey val="0"/>
          <c:showVal val="0"/>
          <c:showCatName val="0"/>
          <c:showSerName val="0"/>
          <c:showPercent val="0"/>
          <c:showBubbleSize val="0"/>
          <c:showLeaderLines val="1"/>
        </c:dLbls>
        <c:firstSliceAng val="185"/>
        <c:holeSize val="55"/>
      </c:doughnutChart>
      <c:spPr>
        <a:noFill/>
        <a:ln>
          <a:noFill/>
        </a:ln>
        <a:effectLst/>
      </c:spPr>
    </c:plotArea>
    <c:plotVisOnly val="1"/>
    <c:dispBlanksAs val="gap"/>
    <c:showDLblsOverMax val="0"/>
  </c:chart>
  <c:spPr>
    <a:noFill/>
    <a:ln>
      <a:noFill/>
    </a:ln>
    <a:effectLst/>
  </c:spPr>
  <c:txPr>
    <a:bodyPr/>
    <a:lstStyle/>
    <a:p>
      <a:pPr>
        <a:defRPr/>
      </a:pPr>
      <a:endParaRPr lang="ru-RU"/>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latin typeface="Times New Roman" panose="02020603050405020304" pitchFamily="18" charset="0"/>
                <a:cs typeface="Times New Roman" panose="02020603050405020304" pitchFamily="18" charset="0"/>
              </a:defRPr>
            </a:pPr>
            <a:r>
              <a:rPr lang="ru-RU" sz="1200" dirty="0" smtClean="0"/>
              <a:t>Динамика</a:t>
            </a:r>
            <a:r>
              <a:rPr lang="ru-RU" sz="1200" baseline="0" dirty="0" smtClean="0"/>
              <a:t> инвестиционных расходов республиканского бюджета</a:t>
            </a:r>
            <a:endParaRPr lang="ru-RU" sz="1200" dirty="0"/>
          </a:p>
        </c:rich>
      </c:tx>
      <c:layout>
        <c:manualLayout>
          <c:xMode val="edge"/>
          <c:yMode val="edge"/>
          <c:x val="0.17059383468834691"/>
          <c:y val="2.8206437064294758E-2"/>
        </c:manualLayout>
      </c:layout>
      <c:overlay val="0"/>
    </c:title>
    <c:autoTitleDeleted val="0"/>
    <c:view3D>
      <c:rotX val="5"/>
      <c:rotY val="5"/>
      <c:depthPercent val="100"/>
      <c:rAngAx val="1"/>
    </c:view3D>
    <c:floor>
      <c:thickness val="0"/>
    </c:floor>
    <c:sideWall>
      <c:thickness val="0"/>
    </c:sideWall>
    <c:backWall>
      <c:thickness val="0"/>
    </c:backWall>
    <c:plotArea>
      <c:layout/>
      <c:bar3DChart>
        <c:barDir val="col"/>
        <c:grouping val="stacked"/>
        <c:varyColors val="0"/>
        <c:ser>
          <c:idx val="0"/>
          <c:order val="0"/>
          <c:tx>
            <c:strRef>
              <c:f>Лист1!$B$1</c:f>
              <c:strCache>
                <c:ptCount val="1"/>
                <c:pt idx="0">
                  <c:v>Столбец1</c:v>
                </c:pt>
              </c:strCache>
            </c:strRef>
          </c:tx>
          <c:spPr>
            <a:gradFill>
              <a:gsLst>
                <a:gs pos="0">
                  <a:srgbClr val="3399FF"/>
                </a:gs>
                <a:gs pos="81000">
                  <a:srgbClr val="1170FF"/>
                </a:gs>
                <a:gs pos="100000">
                  <a:srgbClr val="006699"/>
                </a:gs>
              </a:gsLst>
              <a:lin ang="5400000" scaled="0"/>
            </a:gradFill>
          </c:spPr>
          <c:invertIfNegative val="0"/>
          <c:dLbls>
            <c:dLbl>
              <c:idx val="0"/>
              <c:layout>
                <c:manualLayout>
                  <c:x val="2.1507452574526138E-3"/>
                  <c:y val="-0.30864553159628094"/>
                </c:manualLayout>
              </c:layout>
              <c:showLegendKey val="0"/>
              <c:showVal val="1"/>
              <c:showCatName val="0"/>
              <c:showSerName val="0"/>
              <c:showPercent val="0"/>
              <c:showBubbleSize val="0"/>
              <c:extLst>
                <c:ext xmlns:c15="http://schemas.microsoft.com/office/drawing/2012/chart" uri="{CE6537A1-D6FC-4f65-9D91-7224C49458BB}">
                  <c15:layout>
                    <c:manualLayout>
                      <c:w val="0.21510840108401083"/>
                      <c:h val="0.13889032839117452"/>
                    </c:manualLayout>
                  </c15:layout>
                </c:ext>
              </c:extLst>
            </c:dLbl>
            <c:dLbl>
              <c:idx val="1"/>
              <c:layout>
                <c:manualLayout>
                  <c:x val="3.4417344173441812E-2"/>
                  <c:y val="-0.25417909354243245"/>
                </c:manualLayout>
              </c:layout>
              <c:showLegendKey val="0"/>
              <c:showVal val="1"/>
              <c:showCatName val="0"/>
              <c:showSerName val="0"/>
              <c:showPercent val="0"/>
              <c:showBubbleSize val="0"/>
              <c:extLst>
                <c:ext xmlns:c15="http://schemas.microsoft.com/office/drawing/2012/chart" uri="{CE6537A1-D6FC-4f65-9D91-7224C49458BB}">
                  <c15:layout>
                    <c:manualLayout>
                      <c:w val="0.25382791327913279"/>
                      <c:h val="0.13889032839117452"/>
                    </c:manualLayout>
                  </c15:layout>
                </c:ext>
              </c:extLst>
            </c:dLbl>
            <c:spPr>
              <a:noFill/>
              <a:ln>
                <a:noFill/>
              </a:ln>
              <a:effectLst/>
            </c:spPr>
            <c:txPr>
              <a:bodyPr/>
              <a:lstStyle/>
              <a:p>
                <a:pPr>
                  <a:defRPr sz="11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Лист1!$A$2:$A$3</c:f>
              <c:strCache>
                <c:ptCount val="2"/>
                <c:pt idx="0">
                  <c:v>2024 год</c:v>
                </c:pt>
                <c:pt idx="1">
                  <c:v>2025 год</c:v>
                </c:pt>
              </c:strCache>
            </c:strRef>
          </c:cat>
          <c:val>
            <c:numRef>
              <c:f>Лист1!$B$2:$B$3</c:f>
              <c:numCache>
                <c:formatCode>#\ ##0.0</c:formatCode>
                <c:ptCount val="2"/>
                <c:pt idx="0">
                  <c:v>12737.8</c:v>
                </c:pt>
                <c:pt idx="1">
                  <c:v>8536.2000000000007</c:v>
                </c:pt>
              </c:numCache>
            </c:numRef>
          </c:val>
        </c:ser>
        <c:dLbls>
          <c:showLegendKey val="0"/>
          <c:showVal val="0"/>
          <c:showCatName val="0"/>
          <c:showSerName val="0"/>
          <c:showPercent val="0"/>
          <c:showBubbleSize val="0"/>
        </c:dLbls>
        <c:gapWidth val="150"/>
        <c:shape val="cylinder"/>
        <c:axId val="206304256"/>
        <c:axId val="45468480"/>
        <c:axId val="0"/>
      </c:bar3DChart>
      <c:catAx>
        <c:axId val="206304256"/>
        <c:scaling>
          <c:orientation val="minMax"/>
        </c:scaling>
        <c:delete val="0"/>
        <c:axPos val="b"/>
        <c:numFmt formatCode="General" sourceLinked="1"/>
        <c:majorTickMark val="out"/>
        <c:minorTickMark val="none"/>
        <c:tickLblPos val="nextTo"/>
        <c:txPr>
          <a:bodyPr/>
          <a:lstStyle/>
          <a:p>
            <a:pPr>
              <a:defRPr b="1">
                <a:latin typeface="Times New Roman" panose="02020603050405020304" pitchFamily="18" charset="0"/>
                <a:cs typeface="Times New Roman" panose="02020603050405020304" pitchFamily="18" charset="0"/>
              </a:defRPr>
            </a:pPr>
            <a:endParaRPr lang="ru-RU"/>
          </a:p>
        </c:txPr>
        <c:crossAx val="45468480"/>
        <c:crosses val="autoZero"/>
        <c:auto val="1"/>
        <c:lblAlgn val="ctr"/>
        <c:lblOffset val="100"/>
        <c:noMultiLvlLbl val="0"/>
      </c:catAx>
      <c:valAx>
        <c:axId val="45468480"/>
        <c:scaling>
          <c:orientation val="minMax"/>
          <c:min val="0"/>
        </c:scaling>
        <c:delete val="0"/>
        <c:axPos val="l"/>
        <c:majorGridlines/>
        <c:numFmt formatCode="#\ ##0.0" sourceLinked="1"/>
        <c:majorTickMark val="out"/>
        <c:minorTickMark val="none"/>
        <c:tickLblPos val="nextTo"/>
        <c:txPr>
          <a:bodyPr/>
          <a:lstStyle/>
          <a:p>
            <a:pPr>
              <a:defRPr>
                <a:latin typeface="Times New Roman" panose="02020603050405020304" pitchFamily="18" charset="0"/>
                <a:cs typeface="Times New Roman" panose="02020603050405020304" pitchFamily="18" charset="0"/>
              </a:defRPr>
            </a:pPr>
            <a:endParaRPr lang="ru-RU"/>
          </a:p>
        </c:txPr>
        <c:crossAx val="206304256"/>
        <c:crosses val="autoZero"/>
        <c:crossBetween val="between"/>
      </c:valAx>
      <c:spPr>
        <a:noFill/>
        <a:ln w="25390">
          <a:noFill/>
        </a:ln>
      </c:spPr>
    </c:plotArea>
    <c:plotVisOnly val="1"/>
    <c:dispBlanksAs val="gap"/>
    <c:showDLblsOverMax val="0"/>
  </c:chart>
  <c:spPr>
    <a:noFill/>
  </c:spPr>
  <c:txPr>
    <a:bodyPr/>
    <a:lstStyle/>
    <a:p>
      <a:pPr>
        <a:defRPr sz="1200">
          <a:latin typeface="TimesET" pitchFamily="2" charset="0"/>
        </a:defRPr>
      </a:pPr>
      <a:endParaRPr lang="ru-RU"/>
    </a:p>
  </c:txPr>
  <c:externalData r:id="rId1">
    <c:autoUpdate val="0"/>
  </c:externalData>
  <c:userShapes r:id="rId2"/>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latin typeface="Times New Roman" panose="02020603050405020304" pitchFamily="18" charset="0"/>
                <a:cs typeface="Times New Roman" panose="02020603050405020304" pitchFamily="18" charset="0"/>
              </a:defRPr>
            </a:pPr>
            <a:r>
              <a:rPr lang="ru-RU" sz="1200" dirty="0" smtClean="0"/>
              <a:t>Динамика</a:t>
            </a:r>
            <a:r>
              <a:rPr lang="ru-RU" sz="1200" baseline="0" dirty="0" smtClean="0"/>
              <a:t> инвестиционных расходов консолидированного бюджета</a:t>
            </a:r>
            <a:endParaRPr lang="ru-RU" sz="1200" dirty="0"/>
          </a:p>
        </c:rich>
      </c:tx>
      <c:layout>
        <c:manualLayout>
          <c:xMode val="edge"/>
          <c:yMode val="edge"/>
          <c:x val="0.17059383468834691"/>
          <c:y val="2.8206437064294758E-2"/>
        </c:manualLayout>
      </c:layout>
      <c:overlay val="0"/>
    </c:title>
    <c:autoTitleDeleted val="0"/>
    <c:view3D>
      <c:rotX val="5"/>
      <c:rotY val="5"/>
      <c:depthPercent val="100"/>
      <c:rAngAx val="1"/>
    </c:view3D>
    <c:floor>
      <c:thickness val="0"/>
    </c:floor>
    <c:sideWall>
      <c:thickness val="0"/>
    </c:sideWall>
    <c:backWall>
      <c:thickness val="0"/>
    </c:backWall>
    <c:plotArea>
      <c:layout/>
      <c:bar3DChart>
        <c:barDir val="col"/>
        <c:grouping val="stacked"/>
        <c:varyColors val="0"/>
        <c:ser>
          <c:idx val="0"/>
          <c:order val="0"/>
          <c:tx>
            <c:strRef>
              <c:f>Лист1!$B$1</c:f>
              <c:strCache>
                <c:ptCount val="1"/>
                <c:pt idx="0">
                  <c:v>Налог на доходы физических лиц</c:v>
                </c:pt>
              </c:strCache>
            </c:strRef>
          </c:tx>
          <c:spPr>
            <a:gradFill>
              <a:gsLst>
                <a:gs pos="0">
                  <a:schemeClr val="accent4">
                    <a:lumMod val="60000"/>
                    <a:lumOff val="40000"/>
                  </a:schemeClr>
                </a:gs>
                <a:gs pos="81000">
                  <a:schemeClr val="accent4">
                    <a:lumMod val="75000"/>
                  </a:schemeClr>
                </a:gs>
                <a:gs pos="100000">
                  <a:schemeClr val="accent4">
                    <a:lumMod val="50000"/>
                  </a:schemeClr>
                </a:gs>
              </a:gsLst>
              <a:lin ang="5400000" scaled="0"/>
            </a:gradFill>
          </c:spPr>
          <c:invertIfNegative val="0"/>
          <c:dLbls>
            <c:dLbl>
              <c:idx val="0"/>
              <c:layout>
                <c:manualLayout>
                  <c:x val="1.0755420054200581E-2"/>
                  <c:y val="-0.32903270755966474"/>
                </c:manualLayout>
              </c:layout>
              <c:showLegendKey val="0"/>
              <c:showVal val="1"/>
              <c:showCatName val="0"/>
              <c:showSerName val="0"/>
              <c:showPercent val="0"/>
              <c:showBubbleSize val="0"/>
              <c:extLst>
                <c:ext xmlns:c15="http://schemas.microsoft.com/office/drawing/2012/chart" uri="{CE6537A1-D6FC-4f65-9D91-7224C49458BB}">
                  <c15:layout>
                    <c:manualLayout>
                      <c:w val="0.26673441734417347"/>
                      <c:h val="0.13605947096386137"/>
                    </c:manualLayout>
                  </c15:layout>
                </c:ext>
              </c:extLst>
            </c:dLbl>
            <c:dLbl>
              <c:idx val="1"/>
              <c:layout>
                <c:manualLayout>
                  <c:x val="8.6036585365852868E-3"/>
                  <c:y val="-0.32458631961966927"/>
                </c:manualLayout>
              </c:layout>
              <c:showLegendKey val="0"/>
              <c:showVal val="1"/>
              <c:showCatName val="0"/>
              <c:showSerName val="0"/>
              <c:showPercent val="0"/>
              <c:showBubbleSize val="0"/>
              <c:extLst>
                <c:ext xmlns:c15="http://schemas.microsoft.com/office/drawing/2012/chart" uri="{CE6537A1-D6FC-4f65-9D91-7224C49458BB}">
                  <c15:layout>
                    <c:manualLayout>
                      <c:w val="0.21941056910569107"/>
                      <c:h val="0.13605947096386137"/>
                    </c:manualLayout>
                  </c15:layout>
                </c:ext>
              </c:extLst>
            </c:dLbl>
            <c:spPr>
              <a:noFill/>
              <a:ln>
                <a:noFill/>
              </a:ln>
              <a:effectLst/>
            </c:spPr>
            <c:txPr>
              <a:bodyPr/>
              <a:lstStyle/>
              <a:p>
                <a:pPr>
                  <a:defRPr sz="1100" b="1">
                    <a:solidFill>
                      <a:schemeClr val="tx1"/>
                    </a:solidFill>
                    <a:effectLst/>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Лист1!$A$2:$A$3</c:f>
              <c:strCache>
                <c:ptCount val="2"/>
                <c:pt idx="0">
                  <c:v>2024 год</c:v>
                </c:pt>
                <c:pt idx="1">
                  <c:v>2025 год</c:v>
                </c:pt>
              </c:strCache>
            </c:strRef>
          </c:cat>
          <c:val>
            <c:numRef>
              <c:f>Лист1!$B$2:$B$3</c:f>
              <c:numCache>
                <c:formatCode>#\ ##0.0</c:formatCode>
                <c:ptCount val="2"/>
                <c:pt idx="0">
                  <c:v>13877.7</c:v>
                </c:pt>
                <c:pt idx="1">
                  <c:v>10650.8</c:v>
                </c:pt>
              </c:numCache>
            </c:numRef>
          </c:val>
        </c:ser>
        <c:dLbls>
          <c:showLegendKey val="0"/>
          <c:showVal val="0"/>
          <c:showCatName val="0"/>
          <c:showSerName val="0"/>
          <c:showPercent val="0"/>
          <c:showBubbleSize val="0"/>
        </c:dLbls>
        <c:gapWidth val="150"/>
        <c:shape val="cylinder"/>
        <c:axId val="205951488"/>
        <c:axId val="204515008"/>
        <c:axId val="0"/>
      </c:bar3DChart>
      <c:catAx>
        <c:axId val="205951488"/>
        <c:scaling>
          <c:orientation val="minMax"/>
        </c:scaling>
        <c:delete val="0"/>
        <c:axPos val="b"/>
        <c:numFmt formatCode="General" sourceLinked="1"/>
        <c:majorTickMark val="out"/>
        <c:minorTickMark val="none"/>
        <c:tickLblPos val="nextTo"/>
        <c:txPr>
          <a:bodyPr/>
          <a:lstStyle/>
          <a:p>
            <a:pPr>
              <a:defRPr b="1">
                <a:latin typeface="Times New Roman" panose="02020603050405020304" pitchFamily="18" charset="0"/>
                <a:cs typeface="Times New Roman" panose="02020603050405020304" pitchFamily="18" charset="0"/>
              </a:defRPr>
            </a:pPr>
            <a:endParaRPr lang="ru-RU"/>
          </a:p>
        </c:txPr>
        <c:crossAx val="204515008"/>
        <c:crosses val="autoZero"/>
        <c:auto val="1"/>
        <c:lblAlgn val="ctr"/>
        <c:lblOffset val="100"/>
        <c:noMultiLvlLbl val="0"/>
      </c:catAx>
      <c:valAx>
        <c:axId val="204515008"/>
        <c:scaling>
          <c:orientation val="minMax"/>
          <c:min val="0"/>
        </c:scaling>
        <c:delete val="0"/>
        <c:axPos val="l"/>
        <c:majorGridlines/>
        <c:numFmt formatCode="#\ ##0.0" sourceLinked="1"/>
        <c:majorTickMark val="out"/>
        <c:minorTickMark val="none"/>
        <c:tickLblPos val="nextTo"/>
        <c:txPr>
          <a:bodyPr/>
          <a:lstStyle/>
          <a:p>
            <a:pPr>
              <a:defRPr>
                <a:latin typeface="Times New Roman" panose="02020603050405020304" pitchFamily="18" charset="0"/>
                <a:cs typeface="Times New Roman" panose="02020603050405020304" pitchFamily="18" charset="0"/>
              </a:defRPr>
            </a:pPr>
            <a:endParaRPr lang="ru-RU"/>
          </a:p>
        </c:txPr>
        <c:crossAx val="205951488"/>
        <c:crosses val="autoZero"/>
        <c:crossBetween val="between"/>
      </c:valAx>
      <c:spPr>
        <a:noFill/>
        <a:ln w="25390">
          <a:noFill/>
        </a:ln>
      </c:spPr>
    </c:plotArea>
    <c:plotVisOnly val="1"/>
    <c:dispBlanksAs val="gap"/>
    <c:showDLblsOverMax val="0"/>
  </c:chart>
  <c:spPr>
    <a:noFill/>
  </c:spPr>
  <c:txPr>
    <a:bodyPr/>
    <a:lstStyle/>
    <a:p>
      <a:pPr>
        <a:defRPr sz="1200">
          <a:latin typeface="TimesET" pitchFamily="2" charset="0"/>
        </a:defRPr>
      </a:pPr>
      <a:endParaRPr lang="ru-RU"/>
    </a:p>
  </c:txPr>
  <c:externalData r:id="rId1">
    <c:autoUpdate val="0"/>
  </c:externalData>
  <c:userShapes r:id="rId2"/>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1"/>
    <c:plotArea>
      <c:layout>
        <c:manualLayout>
          <c:layoutTarget val="inner"/>
          <c:xMode val="edge"/>
          <c:yMode val="edge"/>
          <c:x val="0.27682721633080193"/>
          <c:y val="0.18946228196867015"/>
          <c:w val="0.38821828936569774"/>
          <c:h val="0.6017383485168315"/>
        </c:manualLayout>
      </c:layout>
      <c:pieChart>
        <c:varyColors val="1"/>
        <c:ser>
          <c:idx val="0"/>
          <c:order val="0"/>
          <c:tx>
            <c:strRef>
              <c:f>Лист1!$B$1</c:f>
              <c:strCache>
                <c:ptCount val="1"/>
                <c:pt idx="0">
                  <c:v>2025</c:v>
                </c:pt>
              </c:strCache>
            </c:strRef>
          </c:tx>
          <c:dPt>
            <c:idx val="5"/>
            <c:bubble3D val="0"/>
            <c:spPr>
              <a:solidFill>
                <a:srgbClr val="9966FF"/>
              </a:solidFill>
            </c:spPr>
          </c:dPt>
          <c:dLbls>
            <c:dLbl>
              <c:idx val="0"/>
              <c:layout>
                <c:manualLayout>
                  <c:x val="7.4625742541877135E-2"/>
                  <c:y val="-1.946720180363401E-2"/>
                </c:manualLayout>
              </c:layout>
              <c:showLegendKey val="1"/>
              <c:showVal val="1"/>
              <c:showCatName val="1"/>
              <c:showSerName val="0"/>
              <c:showPercent val="0"/>
              <c:showBubbleSize val="0"/>
              <c:separator>
</c:separator>
              <c:extLst>
                <c:ext xmlns:c15="http://schemas.microsoft.com/office/drawing/2012/chart" uri="{CE6537A1-D6FC-4f65-9D91-7224C49458BB}"/>
              </c:extLst>
            </c:dLbl>
            <c:dLbl>
              <c:idx val="1"/>
              <c:layout>
                <c:manualLayout>
                  <c:x val="0.10153878811351591"/>
                  <c:y val="8.1942488416319709E-2"/>
                </c:manualLayout>
              </c:layout>
              <c:showLegendKey val="1"/>
              <c:showVal val="1"/>
              <c:showCatName val="1"/>
              <c:showSerName val="0"/>
              <c:showPercent val="0"/>
              <c:showBubbleSize val="0"/>
              <c:separator>
</c:separator>
              <c:extLst>
                <c:ext xmlns:c15="http://schemas.microsoft.com/office/drawing/2012/chart" uri="{CE6537A1-D6FC-4f65-9D91-7224C49458BB}"/>
              </c:extLst>
            </c:dLbl>
            <c:dLbl>
              <c:idx val="2"/>
              <c:layout>
                <c:manualLayout>
                  <c:x val="1.7476855041229797E-2"/>
                  <c:y val="5.9780539871751845E-2"/>
                </c:manualLayout>
              </c:layout>
              <c:showLegendKey val="1"/>
              <c:showVal val="1"/>
              <c:showCatName val="1"/>
              <c:showSerName val="0"/>
              <c:showPercent val="0"/>
              <c:showBubbleSize val="0"/>
              <c:separator>
</c:separator>
              <c:extLst>
                <c:ext xmlns:c15="http://schemas.microsoft.com/office/drawing/2012/chart" uri="{CE6537A1-D6FC-4f65-9D91-7224C49458BB}"/>
              </c:extLst>
            </c:dLbl>
            <c:dLbl>
              <c:idx val="3"/>
              <c:layout>
                <c:manualLayout>
                  <c:x val="1.9815803283672554E-2"/>
                  <c:y val="4.2148373756863498E-2"/>
                </c:manualLayout>
              </c:layout>
              <c:showLegendKey val="1"/>
              <c:showVal val="1"/>
              <c:showCatName val="1"/>
              <c:showSerName val="0"/>
              <c:showPercent val="0"/>
              <c:showBubbleSize val="0"/>
              <c:separator>
</c:separator>
              <c:extLst>
                <c:ext xmlns:c15="http://schemas.microsoft.com/office/drawing/2012/chart" uri="{CE6537A1-D6FC-4f65-9D91-7224C49458BB}"/>
              </c:extLst>
            </c:dLbl>
            <c:dLbl>
              <c:idx val="4"/>
              <c:layout>
                <c:manualLayout>
                  <c:x val="-3.0318056383672302E-2"/>
                  <c:y val="3.0615470830038494E-3"/>
                </c:manualLayout>
              </c:layout>
              <c:showLegendKey val="1"/>
              <c:showVal val="1"/>
              <c:showCatName val="1"/>
              <c:showSerName val="0"/>
              <c:showPercent val="0"/>
              <c:showBubbleSize val="0"/>
              <c:separator>
</c:separator>
              <c:extLst>
                <c:ext xmlns:c15="http://schemas.microsoft.com/office/drawing/2012/chart" uri="{CE6537A1-D6FC-4f65-9D91-7224C49458BB}"/>
              </c:extLst>
            </c:dLbl>
            <c:dLbl>
              <c:idx val="5"/>
              <c:layout>
                <c:manualLayout>
                  <c:x val="-5.084653634893329E-2"/>
                  <c:y val="-6.672114046151735E-2"/>
                </c:manualLayout>
              </c:layout>
              <c:showLegendKey val="1"/>
              <c:showVal val="1"/>
              <c:showCatName val="1"/>
              <c:showSerName val="0"/>
              <c:showPercent val="0"/>
              <c:showBubbleSize val="0"/>
              <c:separator>
</c:separator>
              <c:extLst>
                <c:ext xmlns:c15="http://schemas.microsoft.com/office/drawing/2012/chart" uri="{CE6537A1-D6FC-4f65-9D91-7224C49458BB}"/>
              </c:extLst>
            </c:dLbl>
            <c:dLbl>
              <c:idx val="6"/>
              <c:layout>
                <c:manualLayout>
                  <c:x val="-7.2153403996379539E-2"/>
                  <c:y val="-0.10630470505930951"/>
                </c:manualLayout>
              </c:layout>
              <c:showLegendKey val="1"/>
              <c:showVal val="1"/>
              <c:showCatName val="1"/>
              <c:showSerName val="0"/>
              <c:showPercent val="0"/>
              <c:showBubbleSize val="0"/>
              <c:separator>
</c:separator>
              <c:extLst>
                <c:ext xmlns:c15="http://schemas.microsoft.com/office/drawing/2012/chart" uri="{CE6537A1-D6FC-4f65-9D91-7224C49458BB}"/>
              </c:extLst>
            </c:dLbl>
            <c:dLbl>
              <c:idx val="7"/>
              <c:layout>
                <c:manualLayout>
                  <c:x val="7.1494477096385317E-2"/>
                  <c:y val="-7.6684497750977298E-2"/>
                </c:manualLayout>
              </c:layout>
              <c:showLegendKey val="1"/>
              <c:showVal val="1"/>
              <c:showCatName val="1"/>
              <c:showSerName val="0"/>
              <c:showPercent val="0"/>
              <c:showBubbleSize val="0"/>
              <c:separator>
</c:separator>
              <c:extLst>
                <c:ext xmlns:c15="http://schemas.microsoft.com/office/drawing/2012/chart" uri="{CE6537A1-D6FC-4f65-9D91-7224C49458BB}"/>
              </c:extLst>
            </c:dLbl>
            <c:dLbl>
              <c:idx val="8"/>
              <c:layout>
                <c:manualLayout>
                  <c:x val="0.16175201879637427"/>
                  <c:y val="-9.2186624110847937E-2"/>
                </c:manualLayout>
              </c:layout>
              <c:showLegendKey val="1"/>
              <c:showVal val="1"/>
              <c:showCatName val="1"/>
              <c:showSerName val="0"/>
              <c:showPercent val="0"/>
              <c:showBubbleSize val="0"/>
              <c:separator>
</c:separator>
              <c:extLst>
                <c:ext xmlns:c15="http://schemas.microsoft.com/office/drawing/2012/chart" uri="{CE6537A1-D6FC-4f65-9D91-7224C49458BB}"/>
              </c:extLst>
            </c:dLbl>
            <c:dLbl>
              <c:idx val="9"/>
              <c:layout>
                <c:manualLayout>
                  <c:x val="0.1882265872764729"/>
                  <c:y val="-7.8515035803230854E-2"/>
                </c:manualLayout>
              </c:layout>
              <c:showLegendKey val="1"/>
              <c:showVal val="1"/>
              <c:showCatName val="1"/>
              <c:showSerName val="0"/>
              <c:showPercent val="0"/>
              <c:showBubbleSize val="0"/>
              <c:separator>
</c:separator>
              <c:extLst>
                <c:ext xmlns:c15="http://schemas.microsoft.com/office/drawing/2012/chart" uri="{CE6537A1-D6FC-4f65-9D91-7224C49458BB}"/>
              </c:extLst>
            </c:dLbl>
            <c:dLbl>
              <c:idx val="10"/>
              <c:layout>
                <c:manualLayout>
                  <c:x val="0.15351467550726924"/>
                  <c:y val="-0.13237949051412587"/>
                </c:manualLayout>
              </c:layout>
              <c:showLegendKey val="1"/>
              <c:showVal val="1"/>
              <c:showCatName val="1"/>
              <c:showSerName val="0"/>
              <c:showPercent val="0"/>
              <c:showBubbleSize val="0"/>
              <c:separator>
</c:separator>
              <c:extLst>
                <c:ext xmlns:c15="http://schemas.microsoft.com/office/drawing/2012/chart" uri="{CE6537A1-D6FC-4f65-9D91-7224C49458BB}"/>
              </c:extLst>
            </c:dLbl>
            <c:numFmt formatCode="#,##0.0" sourceLinked="0"/>
            <c:spPr>
              <a:noFill/>
              <a:ln>
                <a:noFill/>
              </a:ln>
              <a:effectLst/>
            </c:spPr>
            <c:txPr>
              <a:bodyPr/>
              <a:lstStyle/>
              <a:p>
                <a:pPr>
                  <a:defRPr sz="1200"/>
                </a:pPr>
                <a:endParaRPr lang="ru-RU"/>
              </a:p>
            </c:txPr>
            <c:showLegendKey val="1"/>
            <c:showVal val="1"/>
            <c:showCatName val="1"/>
            <c:showSerName val="0"/>
            <c:showPercent val="0"/>
            <c:showBubbleSize val="0"/>
            <c:separator>
</c:separator>
            <c:showLeaderLines val="1"/>
            <c:extLst>
              <c:ext xmlns:c15="http://schemas.microsoft.com/office/drawing/2012/chart" uri="{CE6537A1-D6FC-4f65-9D91-7224C49458BB}"/>
            </c:extLst>
          </c:dLbls>
          <c:cat>
            <c:strRef>
              <c:f>Лист1!$A$2:$A$11</c:f>
              <c:strCache>
                <c:ptCount val="10"/>
                <c:pt idx="0">
                  <c:v>Образование</c:v>
                </c:pt>
                <c:pt idx="1">
                  <c:v>Культура</c:v>
                </c:pt>
                <c:pt idx="2">
                  <c:v>ЖКХ</c:v>
                </c:pt>
                <c:pt idx="3">
                  <c:v>Здравоохранение</c:v>
                </c:pt>
                <c:pt idx="4">
                  <c:v>Физическая культура и спорт</c:v>
                </c:pt>
                <c:pt idx="5">
                  <c:v>Дорожное хозяйство</c:v>
                </c:pt>
                <c:pt idx="6">
                  <c:v>Экология</c:v>
                </c:pt>
                <c:pt idx="7">
                  <c:v>Социальная политика</c:v>
                </c:pt>
                <c:pt idx="8">
                  <c:v>Туризм</c:v>
                </c:pt>
                <c:pt idx="9">
                  <c:v>Прочие</c:v>
                </c:pt>
              </c:strCache>
            </c:strRef>
          </c:cat>
          <c:val>
            <c:numRef>
              <c:f>Лист1!$B$2:$B$11</c:f>
              <c:numCache>
                <c:formatCode>#,##0</c:formatCode>
                <c:ptCount val="10"/>
                <c:pt idx="0">
                  <c:v>1363.2</c:v>
                </c:pt>
                <c:pt idx="1">
                  <c:v>663.4</c:v>
                </c:pt>
                <c:pt idx="2">
                  <c:v>2707.3</c:v>
                </c:pt>
                <c:pt idx="3">
                  <c:v>645</c:v>
                </c:pt>
                <c:pt idx="4">
                  <c:v>1163.5</c:v>
                </c:pt>
                <c:pt idx="5">
                  <c:v>1177.5</c:v>
                </c:pt>
                <c:pt idx="6">
                  <c:v>145.6</c:v>
                </c:pt>
                <c:pt idx="7">
                  <c:v>4</c:v>
                </c:pt>
                <c:pt idx="8">
                  <c:v>433</c:v>
                </c:pt>
                <c:pt idx="9">
                  <c:v>233.7</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txPr>
    <a:bodyPr/>
    <a:lstStyle/>
    <a:p>
      <a:pPr>
        <a:defRPr sz="1800">
          <a:latin typeface="Times New Roman" panose="02020603050405020304" pitchFamily="18" charset="0"/>
          <a:cs typeface="Times New Roman" panose="02020603050405020304" pitchFamily="18" charset="0"/>
        </a:defRPr>
      </a:pPr>
      <a:endParaRPr lang="ru-RU"/>
    </a:p>
  </c:txPr>
  <c:externalData r:id="rId1">
    <c:autoUpdate val="0"/>
  </c:externalData>
  <c:userShapes r:id="rId2"/>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26"/>
    </mc:Choice>
    <mc:Fallback>
      <c:style val="26"/>
    </mc:Fallback>
  </mc:AlternateContent>
  <c:chart>
    <c:title>
      <c:tx>
        <c:rich>
          <a:bodyPr/>
          <a:lstStyle/>
          <a:p>
            <a:pPr>
              <a:defRPr/>
            </a:pPr>
            <a:r>
              <a:rPr lang="ru-RU" sz="1700"/>
              <a:t>Расходы дорожного фонда Чувашской Республики</a:t>
            </a:r>
            <a:endParaRPr lang="ru-RU"/>
          </a:p>
        </c:rich>
      </c:tx>
      <c:layout>
        <c:manualLayout>
          <c:xMode val="edge"/>
          <c:yMode val="edge"/>
          <c:x val="0.17177000000000001"/>
          <c:y val="1.7354999999999999E-2"/>
        </c:manualLayout>
      </c:layout>
      <c:overlay val="0"/>
    </c:title>
    <c:autoTitleDeleted val="0"/>
    <c:view3D>
      <c:rotX val="5"/>
      <c:rotY val="10"/>
      <c:depthPercent val="100"/>
      <c:rAngAx val="1"/>
    </c:view3D>
    <c:floor>
      <c:thickness val="0"/>
    </c:floor>
    <c:sideWall>
      <c:thickness val="0"/>
    </c:sideWall>
    <c:backWall>
      <c:thickness val="0"/>
    </c:backWall>
    <c:plotArea>
      <c:layout>
        <c:manualLayout>
          <c:layoutTarget val="inner"/>
          <c:xMode val="edge"/>
          <c:yMode val="edge"/>
          <c:x val="1.1980000000000001E-3"/>
          <c:y val="0.133579"/>
          <c:w val="0.99880199999999997"/>
          <c:h val="0.70782100000000003"/>
        </c:manualLayout>
      </c:layout>
      <c:bar3DChart>
        <c:barDir val="col"/>
        <c:grouping val="stacked"/>
        <c:varyColors val="0"/>
        <c:ser>
          <c:idx val="1"/>
          <c:order val="0"/>
          <c:tx>
            <c:strRef>
              <c:f>Лист1!$A$2</c:f>
              <c:strCache>
                <c:ptCount val="1"/>
                <c:pt idx="0">
                  <c:v>Собственные средства</c:v>
                </c:pt>
              </c:strCache>
            </c:strRef>
          </c:tx>
          <c:spPr>
            <a:solidFill>
              <a:schemeClr val="accent2"/>
            </a:solidFill>
            <a:ln w="25400" cap="flat" cmpd="sng" algn="ctr">
              <a:solidFill>
                <a:schemeClr val="accent2">
                  <a:shade val="50000"/>
                </a:schemeClr>
              </a:solidFill>
              <a:prstDash val="solid"/>
            </a:ln>
            <a:effectLst/>
          </c:spPr>
          <c:invertIfNegative val="0"/>
          <c:dLbls>
            <c:dLbl>
              <c:idx val="0"/>
              <c:layout>
                <c:manualLayout>
                  <c:x val="1.0772E-2"/>
                  <c:y val="0"/>
                </c:manualLayout>
              </c:layout>
              <c:showLegendKey val="0"/>
              <c:showVal val="1"/>
              <c:showCatName val="0"/>
              <c:showSerName val="0"/>
              <c:showPercent val="0"/>
              <c:showBubbleSize val="0"/>
            </c:dLbl>
            <c:dLbl>
              <c:idx val="1"/>
              <c:layout>
                <c:manualLayout>
                  <c:x val="1.3465E-2"/>
                  <c:y val="-2.6319999999999998E-3"/>
                </c:manualLayout>
              </c:layout>
              <c:showLegendKey val="0"/>
              <c:showVal val="1"/>
              <c:showCatName val="0"/>
              <c:showSerName val="0"/>
              <c:showPercent val="0"/>
              <c:showBubbleSize val="0"/>
            </c:dLbl>
            <c:spPr>
              <a:noFill/>
              <a:ln>
                <a:noFill/>
              </a:ln>
              <a:effectLst/>
            </c:spPr>
            <c:txPr>
              <a:bodyPr/>
              <a:lstStyle/>
              <a:p>
                <a:pPr>
                  <a:defRPr sz="1600"/>
                </a:pPr>
                <a:endParaRPr lang="ru-RU"/>
              </a:p>
            </c:txPr>
            <c:showLegendKey val="0"/>
            <c:showVal val="1"/>
            <c:showCatName val="0"/>
            <c:showSerName val="0"/>
            <c:showPercent val="0"/>
            <c:showBubbleSize val="0"/>
            <c:showLeaderLines val="0"/>
          </c:dLbls>
          <c:cat>
            <c:strRef>
              <c:f>Лист1!$B$1:$C$1</c:f>
              <c:strCache>
                <c:ptCount val="2"/>
                <c:pt idx="0">
                  <c:v>2024 год (факт)</c:v>
                </c:pt>
                <c:pt idx="1">
                  <c:v>2025 год (факт)</c:v>
                </c:pt>
              </c:strCache>
            </c:strRef>
          </c:cat>
          <c:val>
            <c:numRef>
              <c:f>Лист1!$B$2:$C$2</c:f>
              <c:numCache>
                <c:formatCode>_-* #,##0.0\ _₽_-;\-* #,##0.0\ _₽_-;_-* "-"??\ _₽_-;_-@_-</c:formatCode>
                <c:ptCount val="2"/>
                <c:pt idx="0">
                  <c:v>8090</c:v>
                </c:pt>
                <c:pt idx="1">
                  <c:v>7280.9</c:v>
                </c:pt>
              </c:numCache>
            </c:numRef>
          </c:val>
        </c:ser>
        <c:ser>
          <c:idx val="0"/>
          <c:order val="1"/>
          <c:tx>
            <c:strRef>
              <c:f>Лист1!$A$3</c:f>
              <c:strCache>
                <c:ptCount val="1"/>
                <c:pt idx="0">
                  <c:v>Средства федерального бюджета</c:v>
                </c:pt>
              </c:strCache>
            </c:strRef>
          </c:tx>
          <c:spPr>
            <a:solidFill>
              <a:schemeClr val="accent1"/>
            </a:solidFill>
            <a:ln w="25400" cap="flat" cmpd="sng" algn="ctr">
              <a:solidFill>
                <a:schemeClr val="accent1">
                  <a:shade val="50000"/>
                </a:schemeClr>
              </a:solidFill>
              <a:prstDash val="solid"/>
            </a:ln>
            <a:effectLst/>
          </c:spPr>
          <c:invertIfNegative val="0"/>
          <c:dLbls>
            <c:dLbl>
              <c:idx val="0"/>
              <c:layout>
                <c:manualLayout>
                  <c:x val="2.1544000000000001E-2"/>
                  <c:y val="0"/>
                </c:manualLayout>
              </c:layout>
              <c:showLegendKey val="0"/>
              <c:showVal val="1"/>
              <c:showCatName val="0"/>
              <c:showSerName val="0"/>
              <c:showPercent val="0"/>
              <c:showBubbleSize val="0"/>
            </c:dLbl>
            <c:dLbl>
              <c:idx val="1"/>
              <c:layout>
                <c:manualLayout>
                  <c:x val="2.9621999999999999E-2"/>
                  <c:y val="0"/>
                </c:manualLayout>
              </c:layout>
              <c:showLegendKey val="0"/>
              <c:showVal val="1"/>
              <c:showCatName val="0"/>
              <c:showSerName val="0"/>
              <c:showPercent val="0"/>
              <c:showBubbleSize val="0"/>
            </c:dLbl>
            <c:spPr>
              <a:noFill/>
              <a:ln>
                <a:noFill/>
              </a:ln>
              <a:effectLst/>
            </c:spPr>
            <c:txPr>
              <a:bodyPr/>
              <a:lstStyle/>
              <a:p>
                <a:pPr>
                  <a:defRPr sz="1600"/>
                </a:pPr>
                <a:endParaRPr lang="ru-RU"/>
              </a:p>
            </c:txPr>
            <c:showLegendKey val="0"/>
            <c:showVal val="1"/>
            <c:showCatName val="0"/>
            <c:showSerName val="0"/>
            <c:showPercent val="0"/>
            <c:showBubbleSize val="0"/>
            <c:showLeaderLines val="0"/>
          </c:dLbls>
          <c:cat>
            <c:strRef>
              <c:f>Лист1!$B$1:$C$1</c:f>
              <c:strCache>
                <c:ptCount val="2"/>
                <c:pt idx="0">
                  <c:v>2024 год (факт)</c:v>
                </c:pt>
                <c:pt idx="1">
                  <c:v>2025 год (факт)</c:v>
                </c:pt>
              </c:strCache>
            </c:strRef>
          </c:cat>
          <c:val>
            <c:numRef>
              <c:f>Лист1!$B$3:$C$3</c:f>
              <c:numCache>
                <c:formatCode>_-* #,##0.0\ _₽_-;\-* #,##0.0\ _₽_-;_-* "-"??\ _₽_-;_-@_-</c:formatCode>
                <c:ptCount val="2"/>
                <c:pt idx="0">
                  <c:v>643.81778910000003</c:v>
                </c:pt>
                <c:pt idx="1">
                  <c:v>1460.1</c:v>
                </c:pt>
              </c:numCache>
            </c:numRef>
          </c:val>
        </c:ser>
        <c:dLbls>
          <c:showLegendKey val="0"/>
          <c:showVal val="0"/>
          <c:showCatName val="0"/>
          <c:showSerName val="0"/>
          <c:showPercent val="0"/>
          <c:showBubbleSize val="0"/>
        </c:dLbls>
        <c:gapWidth val="87"/>
        <c:gapDepth val="250"/>
        <c:shape val="cylinder"/>
        <c:axId val="205958144"/>
        <c:axId val="53298304"/>
        <c:axId val="0"/>
      </c:bar3DChart>
      <c:catAx>
        <c:axId val="205958144"/>
        <c:scaling>
          <c:orientation val="minMax"/>
        </c:scaling>
        <c:delete val="0"/>
        <c:axPos val="b"/>
        <c:numFmt formatCode="General" sourceLinked="1"/>
        <c:majorTickMark val="none"/>
        <c:minorTickMark val="none"/>
        <c:tickLblPos val="nextTo"/>
        <c:txPr>
          <a:bodyPr/>
          <a:lstStyle/>
          <a:p>
            <a:pPr>
              <a:defRPr sz="1300"/>
            </a:pPr>
            <a:endParaRPr lang="ru-RU"/>
          </a:p>
        </c:txPr>
        <c:crossAx val="53298304"/>
        <c:crosses val="autoZero"/>
        <c:auto val="1"/>
        <c:lblAlgn val="ctr"/>
        <c:lblOffset val="100"/>
        <c:noMultiLvlLbl val="0"/>
      </c:catAx>
      <c:valAx>
        <c:axId val="53298304"/>
        <c:scaling>
          <c:orientation val="minMax"/>
          <c:min val="0"/>
        </c:scaling>
        <c:delete val="0"/>
        <c:axPos val="l"/>
        <c:numFmt formatCode="_-* #,##0.0\ _₽_-;\-* #,##0.0\ _₽_-;_-* &quot;-&quot;??\ _₽_-;_-@_-" sourceLinked="1"/>
        <c:majorTickMark val="none"/>
        <c:minorTickMark val="none"/>
        <c:tickLblPos val="none"/>
        <c:crossAx val="205958144"/>
        <c:crosses val="autoZero"/>
        <c:crossBetween val="between"/>
      </c:valAx>
      <c:spPr>
        <a:noFill/>
        <a:ln w="25409">
          <a:noFill/>
        </a:ln>
      </c:spPr>
    </c:plotArea>
    <c:legend>
      <c:legendPos val="b"/>
      <c:overlay val="0"/>
      <c:txPr>
        <a:bodyPr/>
        <a:lstStyle/>
        <a:p>
          <a:pPr>
            <a:defRPr sz="1300"/>
          </a:pPr>
          <a:endParaRPr lang="ru-RU"/>
        </a:p>
      </c:txPr>
    </c:legend>
    <c:plotVisOnly val="1"/>
    <c:dispBlanksAs val="gap"/>
    <c:showDLblsOverMax val="0"/>
  </c:chart>
  <c:txPr>
    <a:bodyPr/>
    <a:lstStyle/>
    <a:p>
      <a:pPr>
        <a:defRPr sz="1800">
          <a:latin typeface="Times New Roman"/>
          <a:cs typeface="Times New Roman"/>
        </a:defRPr>
      </a:pPr>
      <a:endParaRPr lang="ru-RU"/>
    </a:p>
  </c:txPr>
  <c:externalData r:id="rId1">
    <c:autoUpdate val="0"/>
  </c:externalData>
  <c:userShapes r:id="rId2"/>
</c:chartSpace>
</file>

<file path=ppt/charts/chart2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607"/>
          <c:y val="0.207866"/>
          <c:w val="0.57891400000000004"/>
          <c:h val="0.57406999999999997"/>
        </c:manualLayout>
      </c:layout>
      <c:doughnutChart>
        <c:varyColors val="1"/>
        <c:ser>
          <c:idx val="0"/>
          <c:order val="0"/>
          <c:tx>
            <c:strRef>
              <c:f>Лист1!$B$1</c:f>
              <c:strCache>
                <c:ptCount val="1"/>
                <c:pt idx="0">
                  <c:v>Столбец1</c:v>
                </c:pt>
              </c:strCache>
            </c:strRef>
          </c:tx>
          <c:dPt>
            <c:idx val="0"/>
            <c:bubble3D val="0"/>
          </c:dPt>
          <c:dPt>
            <c:idx val="1"/>
            <c:bubble3D val="0"/>
          </c:dPt>
          <c:dPt>
            <c:idx val="2"/>
            <c:bubble3D val="0"/>
          </c:dPt>
          <c:dPt>
            <c:idx val="3"/>
            <c:bubble3D val="0"/>
          </c:dPt>
          <c:dPt>
            <c:idx val="4"/>
            <c:bubble3D val="0"/>
          </c:dPt>
          <c:dLbls>
            <c:dLbl>
              <c:idx val="3"/>
              <c:layout>
                <c:manualLayout>
                  <c:x val="-2.2759999999999998E-3"/>
                  <c:y val="1.3374E-2"/>
                </c:manualLayout>
              </c:layout>
              <c:showLegendKey val="0"/>
              <c:showVal val="1"/>
              <c:showCatName val="0"/>
              <c:showSerName val="0"/>
              <c:showPercent val="0"/>
              <c:showBubbleSize val="0"/>
            </c:dLbl>
            <c:dLbl>
              <c:idx val="4"/>
              <c:layout>
                <c:manualLayout>
                  <c:x val="-4.5518999999999997E-2"/>
                  <c:y val="5.3497000000000003E-2"/>
                </c:manualLayout>
              </c:layout>
              <c:showLegendKey val="0"/>
              <c:showVal val="1"/>
              <c:showCatName val="0"/>
              <c:showSerName val="0"/>
              <c:showPercent val="0"/>
              <c:showBubbleSize val="0"/>
            </c:dLbl>
            <c:dLbl>
              <c:idx val="5"/>
              <c:layout>
                <c:manualLayout>
                  <c:x val="-1.5932000000000002E-2"/>
                  <c:y val="8.9160000000000003E-3"/>
                </c:manualLayout>
              </c:layout>
              <c:showLegendKey val="0"/>
              <c:showVal val="1"/>
              <c:showCatName val="0"/>
              <c:showSerName val="0"/>
              <c:showPercent val="0"/>
              <c:showBubbleSize val="0"/>
            </c:dLbl>
            <c:dLbl>
              <c:idx val="6"/>
              <c:layout>
                <c:manualLayout>
                  <c:x val="2.2759395732667064E-2"/>
                  <c:y val="2.2290540877341648E-3"/>
                </c:manualLayout>
              </c:layout>
              <c:showLegendKey val="0"/>
              <c:showVal val="1"/>
              <c:showCatName val="0"/>
              <c:showSerName val="0"/>
              <c:showPercent val="0"/>
              <c:showBubbleSize val="0"/>
            </c:dLbl>
            <c:dLbl>
              <c:idx val="7"/>
              <c:layout>
                <c:manualLayout>
                  <c:x val="-2.0483814575081187E-2"/>
                  <c:y val="-2.2288785716642646E-3"/>
                </c:manualLayout>
              </c:layout>
              <c:showLegendKey val="0"/>
              <c:showVal val="1"/>
              <c:showCatName val="0"/>
              <c:showSerName val="0"/>
              <c:showPercent val="0"/>
              <c:showBubbleSize val="0"/>
            </c:dLbl>
            <c:dLbl>
              <c:idx val="8"/>
              <c:layout>
                <c:manualLayout>
                  <c:x val="-2.2759999999999999E-2"/>
                  <c:y val="-1.3375E-2"/>
                </c:manualLayout>
              </c:layout>
              <c:showLegendKey val="0"/>
              <c:showVal val="1"/>
              <c:showCatName val="0"/>
              <c:showSerName val="0"/>
              <c:showPercent val="0"/>
              <c:showBubbleSize val="0"/>
            </c:dLbl>
            <c:spPr>
              <a:noFill/>
              <a:ln>
                <a:noFill/>
              </a:ln>
              <a:effectLst/>
            </c:spPr>
            <c:txPr>
              <a:bodyPr/>
              <a:lstStyle/>
              <a:p>
                <a:pPr>
                  <a:defRPr sz="1600" b="1"/>
                </a:pPr>
                <a:endParaRPr lang="ru-RU"/>
              </a:p>
            </c:txPr>
            <c:showLegendKey val="0"/>
            <c:showVal val="1"/>
            <c:showCatName val="0"/>
            <c:showSerName val="0"/>
            <c:showPercent val="0"/>
            <c:showBubbleSize val="0"/>
            <c:showLeaderLines val="1"/>
          </c:dLbls>
          <c:cat>
            <c:strRef>
              <c:f>Лист1!$A$2:$A$10</c:f>
              <c:strCache>
                <c:ptCount val="9"/>
                <c:pt idx="0">
                  <c:v>Капитальный ремонт, ремонт и содержание автодорог местного значения</c:v>
                </c:pt>
                <c:pt idx="1">
                  <c:v>Обеспечение деятельности казенных учреждений Минтранса Чувашии</c:v>
                </c:pt>
                <c:pt idx="2">
                  <c:v>Капитальный ремонт, ремонт и содержание автомобильных дорог регионального (межмуниципального) значения</c:v>
                </c:pt>
                <c:pt idx="3">
                  <c:v>Внедрение автоматических пунктов  весового и габаритного контроля</c:v>
                </c:pt>
                <c:pt idx="4">
                  <c:v>Проектирование, строительство, реконструкция автодорог регионального (межмуниципального) значения</c:v>
                </c:pt>
                <c:pt idx="5">
                  <c:v>Строительство и реконструкция автодорог местного значения</c:v>
                </c:pt>
                <c:pt idx="6">
                  <c:v>Внедрение камер фото- и видеофиксации нарушений ПДД</c:v>
                </c:pt>
                <c:pt idx="7">
                  <c:v>Внедрение интеллектуальных транспортных систем, предусматривающих автоматизацию процессов управления дорожным движением</c:v>
                </c:pt>
                <c:pt idx="8">
                  <c:v>Реализация проектов развития общественной инфраструктуры, основанных на местных инициативах</c:v>
                </c:pt>
              </c:strCache>
            </c:strRef>
          </c:cat>
          <c:val>
            <c:numRef>
              <c:f>Лист1!$B$2:$B$10</c:f>
              <c:numCache>
                <c:formatCode>#,##0.0</c:formatCode>
                <c:ptCount val="9"/>
                <c:pt idx="0">
                  <c:v>3164.9688515799999</c:v>
                </c:pt>
                <c:pt idx="1">
                  <c:v>145.30000000000001</c:v>
                </c:pt>
                <c:pt idx="2">
                  <c:v>3535.7487680099998</c:v>
                </c:pt>
                <c:pt idx="3">
                  <c:v>78.259263259999997</c:v>
                </c:pt>
                <c:pt idx="4">
                  <c:v>398.02189878000001</c:v>
                </c:pt>
                <c:pt idx="5">
                  <c:v>782.94177835000005</c:v>
                </c:pt>
                <c:pt idx="6">
                  <c:v>258.51027913000001</c:v>
                </c:pt>
                <c:pt idx="7">
                  <c:v>40.083289000000001</c:v>
                </c:pt>
                <c:pt idx="8">
                  <c:v>337.22628205000001</c:v>
                </c:pt>
              </c:numCache>
            </c:numRef>
          </c:val>
        </c:ser>
        <c:dLbls>
          <c:showLegendKey val="0"/>
          <c:showVal val="0"/>
          <c:showCatName val="0"/>
          <c:showSerName val="0"/>
          <c:showPercent val="0"/>
          <c:showBubbleSize val="0"/>
          <c:showLeaderLines val="1"/>
        </c:dLbls>
        <c:firstSliceAng val="289"/>
        <c:holeSize val="50"/>
      </c:doughnutChart>
    </c:plotArea>
    <c:plotVisOnly val="1"/>
    <c:dispBlanksAs val="zero"/>
    <c:showDLblsOverMax val="0"/>
  </c:chart>
  <c:txPr>
    <a:bodyPr/>
    <a:lstStyle/>
    <a:p>
      <a:pPr>
        <a:defRPr sz="1800">
          <a:latin typeface="Times New Roman"/>
          <a:cs typeface="Times New Roman"/>
        </a:defRPr>
      </a:pPr>
      <a:endParaRPr lang="ru-RU"/>
    </a:p>
  </c:txPr>
  <c:externalData r:id="rId1">
    <c:autoUpdate val="0"/>
  </c:externalData>
  <c:userShapes r:id="rId2"/>
</c:chartSpace>
</file>

<file path=ppt/charts/chart24.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88427"/>
          <c:y val="3.4971000000000002E-2"/>
          <c:w val="0.38304199999999999"/>
          <c:h val="0.93607300000000004"/>
        </c:manualLayout>
      </c:layout>
      <c:barChart>
        <c:barDir val="bar"/>
        <c:grouping val="clustered"/>
        <c:varyColors val="0"/>
        <c:ser>
          <c:idx val="0"/>
          <c:order val="0"/>
          <c:spPr>
            <a:solidFill>
              <a:schemeClr val="accent6">
                <a:lumMod val="60000"/>
                <a:lumOff val="40000"/>
              </a:schemeClr>
            </a:solidFill>
            <a:ln>
              <a:noFill/>
            </a:ln>
          </c:spPr>
          <c:invertIfNegative val="0"/>
          <c:dPt>
            <c:idx val="5"/>
            <c:invertIfNegative val="0"/>
            <c:bubble3D val="0"/>
          </c:dPt>
          <c:dPt>
            <c:idx val="6"/>
            <c:invertIfNegative val="0"/>
            <c:bubble3D val="0"/>
          </c:dPt>
          <c:dPt>
            <c:idx val="7"/>
            <c:invertIfNegative val="0"/>
            <c:bubble3D val="0"/>
          </c:dPt>
          <c:dPt>
            <c:idx val="8"/>
            <c:invertIfNegative val="0"/>
            <c:bubble3D val="0"/>
          </c:dPt>
          <c:dPt>
            <c:idx val="10"/>
            <c:invertIfNegative val="0"/>
            <c:bubble3D val="0"/>
          </c:dPt>
          <c:dPt>
            <c:idx val="11"/>
            <c:invertIfNegative val="0"/>
            <c:bubble3D val="0"/>
          </c:dPt>
          <c:dPt>
            <c:idx val="12"/>
            <c:invertIfNegative val="0"/>
            <c:bubble3D val="0"/>
          </c:dPt>
          <c:dPt>
            <c:idx val="13"/>
            <c:invertIfNegative val="0"/>
            <c:bubble3D val="0"/>
            <c:spPr>
              <a:solidFill>
                <a:schemeClr val="bg2">
                  <a:lumMod val="75000"/>
                </a:schemeClr>
              </a:solidFill>
              <a:ln>
                <a:noFill/>
              </a:ln>
            </c:spPr>
          </c:dPt>
          <c:dPt>
            <c:idx val="14"/>
            <c:invertIfNegative val="0"/>
            <c:bubble3D val="0"/>
            <c:spPr>
              <a:solidFill>
                <a:schemeClr val="accent6">
                  <a:lumMod val="50000"/>
                </a:schemeClr>
              </a:solidFill>
              <a:ln>
                <a:noFill/>
              </a:ln>
            </c:spPr>
          </c:dPt>
          <c:dLbls>
            <c:dLbl>
              <c:idx val="0"/>
              <c:tx>
                <c:rich>
                  <a:bodyPr/>
                  <a:lstStyle/>
                  <a:p>
                    <a:r>
                      <a:rPr lang="ru-RU"/>
                      <a:t>29</a:t>
                    </a:r>
                    <a:endParaRPr lang="en-US"/>
                  </a:p>
                </c:rich>
              </c:tx>
              <c:showLegendKey val="0"/>
              <c:showVal val="1"/>
              <c:showCatName val="0"/>
              <c:showSerName val="0"/>
              <c:showPercent val="0"/>
              <c:showBubbleSize val="0"/>
            </c:dLbl>
            <c:dLbl>
              <c:idx val="1"/>
              <c:tx>
                <c:rich>
                  <a:bodyPr/>
                  <a:lstStyle/>
                  <a:p>
                    <a:r>
                      <a:rPr lang="ru-RU"/>
                      <a:t>71</a:t>
                    </a:r>
                  </a:p>
                </c:rich>
              </c:tx>
              <c:showLegendKey val="0"/>
              <c:showVal val="1"/>
              <c:showCatName val="0"/>
              <c:showSerName val="0"/>
              <c:showPercent val="0"/>
              <c:showBubbleSize val="0"/>
            </c:dLbl>
            <c:spPr>
              <a:noFill/>
              <a:ln>
                <a:noFill/>
              </a:ln>
              <a:effectLst/>
            </c:spPr>
            <c:showLegendKey val="0"/>
            <c:showVal val="1"/>
            <c:showCatName val="0"/>
            <c:showSerName val="0"/>
            <c:showPercent val="0"/>
            <c:showBubbleSize val="0"/>
            <c:showLeaderLines val="0"/>
          </c:dLbls>
          <c:cat>
            <c:strRef>
              <c:f>Лист1!$C$5:$C$18</c:f>
              <c:strCache>
                <c:ptCount val="14"/>
                <c:pt idx="0">
                  <c:v>Самарская область</c:v>
                </c:pt>
                <c:pt idx="1">
                  <c:v>Пензенская область</c:v>
                </c:pt>
                <c:pt idx="2">
                  <c:v>Пермский край </c:v>
                </c:pt>
                <c:pt idx="3">
                  <c:v>Республика Марий Эл</c:v>
                </c:pt>
                <c:pt idx="4">
                  <c:v>Саратовская область </c:v>
                </c:pt>
                <c:pt idx="5">
                  <c:v>Удмуртская Республика</c:v>
                </c:pt>
                <c:pt idx="6">
                  <c:v>Республика Башкортостан</c:v>
                </c:pt>
                <c:pt idx="7">
                  <c:v>Республика Мордовия</c:v>
                </c:pt>
                <c:pt idx="8">
                  <c:v>Ульяновская область</c:v>
                </c:pt>
                <c:pt idx="9">
                  <c:v>Оренбургская область</c:v>
                </c:pt>
                <c:pt idx="10">
                  <c:v>Республика Татарстан</c:v>
                </c:pt>
                <c:pt idx="11">
                  <c:v>Нижегородская область</c:v>
                </c:pt>
                <c:pt idx="12">
                  <c:v>Кировская область </c:v>
                </c:pt>
                <c:pt idx="13">
                  <c:v>Чувашская Республика</c:v>
                </c:pt>
              </c:strCache>
            </c:strRef>
          </c:cat>
          <c:val>
            <c:numRef>
              <c:f>Лист1!$D$5:$D$18</c:f>
              <c:numCache>
                <c:formatCode>#,##0</c:formatCode>
                <c:ptCount val="14"/>
                <c:pt idx="0">
                  <c:v>1</c:v>
                </c:pt>
                <c:pt idx="1">
                  <c:v>41</c:v>
                </c:pt>
                <c:pt idx="2">
                  <c:v>100</c:v>
                </c:pt>
                <c:pt idx="3">
                  <c:v>105</c:v>
                </c:pt>
                <c:pt idx="4">
                  <c:v>108</c:v>
                </c:pt>
                <c:pt idx="5">
                  <c:v>151</c:v>
                </c:pt>
                <c:pt idx="6">
                  <c:v>156</c:v>
                </c:pt>
                <c:pt idx="7">
                  <c:v>167</c:v>
                </c:pt>
                <c:pt idx="8">
                  <c:v>180</c:v>
                </c:pt>
                <c:pt idx="9">
                  <c:v>187</c:v>
                </c:pt>
                <c:pt idx="10">
                  <c:v>337</c:v>
                </c:pt>
                <c:pt idx="11">
                  <c:v>395</c:v>
                </c:pt>
                <c:pt idx="12">
                  <c:v>502</c:v>
                </c:pt>
                <c:pt idx="13">
                  <c:v>1301</c:v>
                </c:pt>
              </c:numCache>
            </c:numRef>
          </c:val>
        </c:ser>
        <c:dLbls>
          <c:showLegendKey val="0"/>
          <c:showVal val="0"/>
          <c:showCatName val="0"/>
          <c:showSerName val="0"/>
          <c:showPercent val="0"/>
          <c:showBubbleSize val="0"/>
        </c:dLbls>
        <c:gapWidth val="150"/>
        <c:axId val="207328768"/>
        <c:axId val="53304640"/>
      </c:barChart>
      <c:catAx>
        <c:axId val="207328768"/>
        <c:scaling>
          <c:orientation val="minMax"/>
        </c:scaling>
        <c:delete val="0"/>
        <c:axPos val="l"/>
        <c:numFmt formatCode="General" sourceLinked="0"/>
        <c:majorTickMark val="none"/>
        <c:minorTickMark val="none"/>
        <c:tickLblPos val="nextTo"/>
        <c:txPr>
          <a:bodyPr/>
          <a:lstStyle/>
          <a:p>
            <a:pPr>
              <a:defRPr sz="950"/>
            </a:pPr>
            <a:endParaRPr lang="ru-RU"/>
          </a:p>
        </c:txPr>
        <c:crossAx val="53304640"/>
        <c:crosses val="autoZero"/>
        <c:auto val="1"/>
        <c:lblAlgn val="ctr"/>
        <c:lblOffset val="100"/>
        <c:noMultiLvlLbl val="0"/>
      </c:catAx>
      <c:valAx>
        <c:axId val="53304640"/>
        <c:scaling>
          <c:orientation val="minMax"/>
        </c:scaling>
        <c:delete val="1"/>
        <c:axPos val="b"/>
        <c:numFmt formatCode="#,##0" sourceLinked="1"/>
        <c:majorTickMark val="none"/>
        <c:minorTickMark val="none"/>
        <c:tickLblPos val="nextTo"/>
        <c:crossAx val="207328768"/>
        <c:crosses val="autoZero"/>
        <c:crossBetween val="between"/>
      </c:valAx>
      <c:spPr>
        <a:noFill/>
        <a:ln w="26066">
          <a:noFill/>
          <a:round/>
        </a:ln>
      </c:spPr>
    </c:plotArea>
    <c:plotVisOnly val="1"/>
    <c:dispBlanksAs val="gap"/>
    <c:showDLblsOverMax val="0"/>
  </c:chart>
  <c:txPr>
    <a:bodyPr/>
    <a:lstStyle/>
    <a:p>
      <a:pPr>
        <a:defRPr sz="1000" b="1" i="1">
          <a:latin typeface="Century Gothic"/>
          <a:cs typeface="Times New Roman"/>
        </a:defRPr>
      </a:pPr>
      <a:endParaRPr lang="ru-RU"/>
    </a:p>
  </c:txPr>
  <c:externalData r:id="rId1">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1"/>
    <c:view3D>
      <c:rotX val="60"/>
      <c:rotY val="150"/>
      <c:rAngAx val="1"/>
    </c:view3D>
    <c:floor>
      <c:thickness val="0"/>
    </c:floor>
    <c:sideWall>
      <c:thickness val="0"/>
    </c:sideWall>
    <c:backWall>
      <c:thickness val="0"/>
    </c:backWall>
    <c:plotArea>
      <c:layout>
        <c:manualLayout>
          <c:layoutTarget val="inner"/>
          <c:xMode val="edge"/>
          <c:yMode val="edge"/>
          <c:x val="1.4514248025329827E-2"/>
          <c:y val="0"/>
          <c:w val="0.93186343442388353"/>
          <c:h val="1"/>
        </c:manualLayout>
      </c:layout>
      <c:pie3DChart>
        <c:varyColors val="1"/>
        <c:ser>
          <c:idx val="0"/>
          <c:order val="0"/>
          <c:tx>
            <c:strRef>
              <c:f>Лист1!$B$1</c:f>
              <c:strCache>
                <c:ptCount val="1"/>
                <c:pt idx="0">
                  <c:v>Продажи</c:v>
                </c:pt>
              </c:strCache>
            </c:strRef>
          </c:tx>
          <c:explosion val="4"/>
          <c:dLbls>
            <c:dLbl>
              <c:idx val="0"/>
              <c:layout>
                <c:manualLayout>
                  <c:x val="0.18171857914670136"/>
                  <c:y val="0.25536468170203308"/>
                </c:manualLayout>
              </c:layout>
              <c:tx>
                <c:rich>
                  <a:bodyPr/>
                  <a:lstStyle/>
                  <a:p>
                    <a:r>
                      <a:rPr lang="ru-RU" sz="1200" i="1" dirty="0" smtClean="0">
                        <a:latin typeface="Times New Roman" panose="02020603050405020304" pitchFamily="18" charset="0"/>
                        <a:cs typeface="Times New Roman" panose="02020603050405020304" pitchFamily="18" charset="0"/>
                      </a:rPr>
                      <a:t>25 185,6</a:t>
                    </a:r>
                  </a:p>
                  <a:p>
                    <a:r>
                      <a:rPr lang="ru-RU" sz="1200" i="1" dirty="0" smtClean="0">
                        <a:latin typeface="Times New Roman" panose="02020603050405020304" pitchFamily="18" charset="0"/>
                        <a:cs typeface="Times New Roman" panose="02020603050405020304" pitchFamily="18" charset="0"/>
                      </a:rPr>
                      <a:t>млн. рублей -                    72,5%</a:t>
                    </a:r>
                    <a:endParaRPr lang="ru-RU" sz="1200" dirty="0"/>
                  </a:p>
                </c:rich>
              </c:tx>
              <c:showLegendKey val="0"/>
              <c:showVal val="1"/>
              <c:showCatName val="0"/>
              <c:showSerName val="0"/>
              <c:showPercent val="1"/>
              <c:showBubbleSize val="0"/>
              <c:extLst>
                <c:ext xmlns:c15="http://schemas.microsoft.com/office/drawing/2012/chart" uri="{CE6537A1-D6FC-4f65-9D91-7224C49458BB}">
                  <c15:layout/>
                </c:ext>
              </c:extLst>
            </c:dLbl>
            <c:dLbl>
              <c:idx val="1"/>
              <c:layout>
                <c:manualLayout>
                  <c:x val="-0.15248220876108884"/>
                  <c:y val="5.7123282598229826E-3"/>
                </c:manualLayout>
              </c:layout>
              <c:tx>
                <c:rich>
                  <a:bodyPr/>
                  <a:lstStyle/>
                  <a:p>
                    <a:r>
                      <a:rPr lang="ru-RU" sz="1200" i="1" baseline="0" dirty="0" smtClean="0">
                        <a:latin typeface="Times New Roman" panose="02020603050405020304" pitchFamily="18" charset="0"/>
                        <a:cs typeface="Times New Roman" panose="02020603050405020304" pitchFamily="18" charset="0"/>
                      </a:rPr>
                      <a:t>9 554,7 </a:t>
                    </a:r>
                    <a:r>
                      <a:rPr lang="ru-RU" sz="1200" i="1" dirty="0" smtClean="0">
                        <a:latin typeface="Times New Roman" panose="02020603050405020304" pitchFamily="18" charset="0"/>
                        <a:cs typeface="Times New Roman" panose="02020603050405020304" pitchFamily="18" charset="0"/>
                      </a:rPr>
                      <a:t>млн. рублей -                    27,5%</a:t>
                    </a:r>
                    <a:endParaRPr lang="ru-RU" dirty="0"/>
                  </a:p>
                </c:rich>
              </c:tx>
              <c:showLegendKey val="0"/>
              <c:showVal val="1"/>
              <c:showCatName val="0"/>
              <c:showSerName val="0"/>
              <c:showPercent val="1"/>
              <c:showBubbleSize val="0"/>
              <c:separator>
</c:separator>
              <c:extLst>
                <c:ext xmlns:c15="http://schemas.microsoft.com/office/drawing/2012/chart" uri="{CE6537A1-D6FC-4f65-9D91-7224C49458BB}">
                  <c15:layout/>
                </c:ext>
              </c:extLst>
            </c:dLbl>
            <c:spPr>
              <a:noFill/>
              <a:ln>
                <a:noFill/>
              </a:ln>
              <a:effectLst/>
            </c:spPr>
            <c:txPr>
              <a:bodyPr/>
              <a:lstStyle/>
              <a:p>
                <a:pPr>
                  <a:defRPr sz="1200" i="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1"/>
            <c:showBubbleSize val="0"/>
            <c:showLeaderLines val="1"/>
            <c:extLst>
              <c:ext xmlns:c15="http://schemas.microsoft.com/office/drawing/2012/chart" uri="{CE6537A1-D6FC-4f65-9D91-7224C49458BB}"/>
            </c:extLst>
          </c:dLbls>
          <c:cat>
            <c:strRef>
              <c:f>Лист1!$A$2:$A$3</c:f>
              <c:strCache>
                <c:ptCount val="2"/>
                <c:pt idx="0">
                  <c:v>Бюджет ТФОМС</c:v>
                </c:pt>
                <c:pt idx="1">
                  <c:v>Республиканский бюджет</c:v>
                </c:pt>
              </c:strCache>
            </c:strRef>
          </c:cat>
          <c:val>
            <c:numRef>
              <c:f>Лист1!$B$2:$B$3</c:f>
              <c:numCache>
                <c:formatCode>#,##0.00</c:formatCode>
                <c:ptCount val="2"/>
                <c:pt idx="0">
                  <c:v>25185.599999999999</c:v>
                </c:pt>
                <c:pt idx="1">
                  <c:v>9554.7000000000007</c:v>
                </c:pt>
              </c:numCache>
            </c:numRef>
          </c:val>
        </c:ser>
        <c:dLbls>
          <c:showLegendKey val="0"/>
          <c:showVal val="0"/>
          <c:showCatName val="1"/>
          <c:showSerName val="0"/>
          <c:showPercent val="0"/>
          <c:showBubbleSize val="0"/>
          <c:showLeaderLines val="1"/>
        </c:dLbls>
      </c:pie3DChart>
    </c:plotArea>
    <c:plotVisOnly val="1"/>
    <c:dispBlanksAs val="zero"/>
    <c:showDLblsOverMax val="0"/>
  </c:chart>
  <c:spPr>
    <a:scene3d>
      <a:camera prst="orthographicFront"/>
      <a:lightRig rig="threePt" dir="t"/>
    </a:scene3d>
  </c:spPr>
  <c:txPr>
    <a:bodyPr/>
    <a:lstStyle/>
    <a:p>
      <a:pPr>
        <a:defRPr sz="1800"/>
      </a:pPr>
      <a:endParaRPr lang="ru-RU"/>
    </a:p>
  </c:txPr>
  <c:externalData r:id="rId1">
    <c:autoUpdate val="0"/>
  </c:externalData>
  <c:userShapes r:id="rId2"/>
</c:chartSpace>
</file>

<file path=ppt/charts/chart26.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1"/>
    <c:view3D>
      <c:rotX val="75"/>
      <c:rotY val="160"/>
      <c:rAngAx val="0"/>
      <c:perspective val="30"/>
    </c:view3D>
    <c:floor>
      <c:thickness val="0"/>
    </c:floor>
    <c:sideWall>
      <c:thickness val="0"/>
    </c:sideWall>
    <c:backWall>
      <c:thickness val="0"/>
    </c:backWall>
    <c:plotArea>
      <c:layout>
        <c:manualLayout>
          <c:layoutTarget val="inner"/>
          <c:xMode val="edge"/>
          <c:yMode val="edge"/>
          <c:x val="0.15782804079454082"/>
          <c:y val="0.19381511508960125"/>
          <c:w val="0.59238092844274493"/>
          <c:h val="0.51446985728042549"/>
        </c:manualLayout>
      </c:layout>
      <c:pie3DChart>
        <c:varyColors val="1"/>
        <c:ser>
          <c:idx val="0"/>
          <c:order val="0"/>
          <c:tx>
            <c:strRef>
              <c:f>Лист1!$B$1</c:f>
              <c:strCache>
                <c:ptCount val="1"/>
                <c:pt idx="0">
                  <c:v>Продажи</c:v>
                </c:pt>
              </c:strCache>
            </c:strRef>
          </c:tx>
          <c:dPt>
            <c:idx val="0"/>
            <c:bubble3D val="0"/>
            <c:spPr>
              <a:solidFill>
                <a:srgbClr val="F97F88"/>
              </a:solidFill>
            </c:spPr>
          </c:dPt>
          <c:dPt>
            <c:idx val="1"/>
            <c:bubble3D val="0"/>
            <c:spPr>
              <a:solidFill>
                <a:srgbClr val="9DFFE5"/>
              </a:solidFill>
            </c:spPr>
          </c:dPt>
          <c:dPt>
            <c:idx val="2"/>
            <c:bubble3D val="0"/>
            <c:spPr>
              <a:solidFill>
                <a:srgbClr val="FFC000"/>
              </a:solidFill>
            </c:spPr>
          </c:dPt>
          <c:dPt>
            <c:idx val="3"/>
            <c:bubble3D val="0"/>
            <c:spPr>
              <a:solidFill>
                <a:srgbClr val="7030A0"/>
              </a:solidFill>
            </c:spPr>
          </c:dPt>
          <c:dPt>
            <c:idx val="4"/>
            <c:bubble3D val="0"/>
            <c:spPr>
              <a:solidFill>
                <a:srgbClr val="99FF66"/>
              </a:solidFill>
            </c:spPr>
          </c:dPt>
          <c:dPt>
            <c:idx val="5"/>
            <c:bubble3D val="0"/>
            <c:spPr>
              <a:solidFill>
                <a:srgbClr val="0000FF"/>
              </a:solidFill>
            </c:spPr>
          </c:dPt>
          <c:dPt>
            <c:idx val="6"/>
            <c:bubble3D val="0"/>
            <c:spPr>
              <a:solidFill>
                <a:srgbClr val="9999FF"/>
              </a:solidFill>
            </c:spPr>
          </c:dPt>
          <c:dLbls>
            <c:dLbl>
              <c:idx val="0"/>
              <c:layout>
                <c:manualLayout>
                  <c:x val="0.16801014698201894"/>
                  <c:y val="-0.14712899950424571"/>
                </c:manualLayout>
              </c:layout>
              <c:tx>
                <c:rich>
                  <a:bodyPr/>
                  <a:lstStyle/>
                  <a:p>
                    <a:r>
                      <a:rPr lang="ru-RU" sz="1100" b="0" i="1" dirty="0" smtClean="0">
                        <a:solidFill>
                          <a:schemeClr val="tx1"/>
                        </a:solidFill>
                        <a:latin typeface="Times New Roman" panose="02020603050405020304" pitchFamily="18" charset="0"/>
                        <a:cs typeface="Times New Roman" panose="02020603050405020304" pitchFamily="18" charset="0"/>
                      </a:rPr>
                      <a:t>3 170,3 млн. рублей</a:t>
                    </a:r>
                    <a:r>
                      <a:rPr lang="ru-RU" sz="1100" b="0" i="1" baseline="0" dirty="0" smtClean="0">
                        <a:solidFill>
                          <a:schemeClr val="tx1"/>
                        </a:solidFill>
                        <a:latin typeface="Times New Roman" panose="02020603050405020304" pitchFamily="18" charset="0"/>
                        <a:cs typeface="Times New Roman" panose="02020603050405020304" pitchFamily="18" charset="0"/>
                      </a:rPr>
                      <a:t> </a:t>
                    </a:r>
                    <a:r>
                      <a:rPr lang="ru-RU" sz="1100" b="0" i="1" dirty="0" smtClean="0">
                        <a:solidFill>
                          <a:schemeClr val="tx1"/>
                        </a:solidFill>
                        <a:latin typeface="Times New Roman" panose="02020603050405020304" pitchFamily="18" charset="0"/>
                        <a:cs typeface="Times New Roman" panose="02020603050405020304" pitchFamily="18" charset="0"/>
                      </a:rPr>
                      <a:t>–</a:t>
                    </a:r>
                    <a:r>
                      <a:rPr lang="ru-RU" sz="1100" b="0" i="1" baseline="0" dirty="0" smtClean="0">
                        <a:solidFill>
                          <a:schemeClr val="tx1"/>
                        </a:solidFill>
                        <a:latin typeface="Times New Roman" panose="02020603050405020304" pitchFamily="18" charset="0"/>
                        <a:cs typeface="Times New Roman" panose="02020603050405020304" pitchFamily="18" charset="0"/>
                      </a:rPr>
                      <a:t> 33,2</a:t>
                    </a:r>
                    <a:r>
                      <a:rPr lang="ru-RU" sz="1100" b="0" i="1" dirty="0" smtClean="0">
                        <a:solidFill>
                          <a:schemeClr val="tx1"/>
                        </a:solidFill>
                        <a:latin typeface="Times New Roman" panose="02020603050405020304" pitchFamily="18" charset="0"/>
                        <a:cs typeface="Times New Roman" panose="02020603050405020304" pitchFamily="18" charset="0"/>
                      </a:rPr>
                      <a:t>%</a:t>
                    </a:r>
                    <a:endParaRPr lang="ru-RU" sz="1200" b="0" dirty="0"/>
                  </a:p>
                </c:rich>
              </c:tx>
              <c:showLegendKey val="0"/>
              <c:showVal val="1"/>
              <c:showCatName val="0"/>
              <c:showSerName val="0"/>
              <c:showPercent val="1"/>
              <c:showBubbleSize val="0"/>
              <c:extLst>
                <c:ext xmlns:c15="http://schemas.microsoft.com/office/drawing/2012/chart" uri="{CE6537A1-D6FC-4f65-9D91-7224C49458BB}">
                  <c15:layout/>
                </c:ext>
              </c:extLst>
            </c:dLbl>
            <c:dLbl>
              <c:idx val="1"/>
              <c:layout>
                <c:manualLayout>
                  <c:x val="0.13579072423510236"/>
                  <c:y val="0.15944142998408209"/>
                </c:manualLayout>
              </c:layout>
              <c:tx>
                <c:rich>
                  <a:bodyPr/>
                  <a:lstStyle/>
                  <a:p>
                    <a:r>
                      <a:rPr lang="ru-RU" sz="1100" b="0" i="1" dirty="0" smtClean="0">
                        <a:solidFill>
                          <a:schemeClr val="tx1"/>
                        </a:solidFill>
                        <a:latin typeface="Times New Roman" panose="02020603050405020304" pitchFamily="18" charset="0"/>
                        <a:cs typeface="Times New Roman" panose="02020603050405020304" pitchFamily="18" charset="0"/>
                      </a:rPr>
                      <a:t>3 200,0 млн. рублей - </a:t>
                    </a:r>
                    <a:r>
                      <a:rPr lang="ru-RU" sz="1100" b="0" i="1" baseline="0" dirty="0" smtClean="0">
                        <a:solidFill>
                          <a:schemeClr val="tx1"/>
                        </a:solidFill>
                        <a:latin typeface="Times New Roman" panose="02020603050405020304" pitchFamily="18" charset="0"/>
                        <a:cs typeface="Times New Roman" panose="02020603050405020304" pitchFamily="18" charset="0"/>
                      </a:rPr>
                      <a:t> 33,5</a:t>
                    </a:r>
                    <a:r>
                      <a:rPr lang="ru-RU" sz="1100" b="0" i="1" dirty="0" smtClean="0">
                        <a:solidFill>
                          <a:schemeClr val="tx1"/>
                        </a:solidFill>
                        <a:latin typeface="Times New Roman" panose="02020603050405020304" pitchFamily="18" charset="0"/>
                        <a:cs typeface="Times New Roman" panose="02020603050405020304" pitchFamily="18" charset="0"/>
                      </a:rPr>
                      <a:t>%</a:t>
                    </a:r>
                    <a:endParaRPr lang="ru-RU" b="0" dirty="0"/>
                  </a:p>
                </c:rich>
              </c:tx>
              <c:showLegendKey val="0"/>
              <c:showVal val="1"/>
              <c:showCatName val="0"/>
              <c:showSerName val="0"/>
              <c:showPercent val="1"/>
              <c:showBubbleSize val="0"/>
              <c:separator>
</c:separator>
              <c:extLst>
                <c:ext xmlns:c15="http://schemas.microsoft.com/office/drawing/2012/chart" uri="{CE6537A1-D6FC-4f65-9D91-7224C49458BB}">
                  <c15:layout/>
                </c:ext>
              </c:extLst>
            </c:dLbl>
            <c:dLbl>
              <c:idx val="2"/>
              <c:layout>
                <c:manualLayout>
                  <c:x val="-0.20638617071952903"/>
                  <c:y val="-4.3549873296720484E-2"/>
                </c:manualLayout>
              </c:layout>
              <c:tx>
                <c:rich>
                  <a:bodyPr/>
                  <a:lstStyle/>
                  <a:p>
                    <a:r>
                      <a:rPr lang="ru-RU" sz="1100" b="0" dirty="0" smtClean="0">
                        <a:solidFill>
                          <a:schemeClr val="tx1"/>
                        </a:solidFill>
                        <a:latin typeface="Times New Roman" panose="02020603050405020304" pitchFamily="18" charset="0"/>
                        <a:cs typeface="Times New Roman" panose="02020603050405020304" pitchFamily="18" charset="0"/>
                      </a:rPr>
                      <a:t>3 184,4 млн.</a:t>
                    </a:r>
                    <a:r>
                      <a:rPr lang="ru-RU" sz="1100" b="0" baseline="0" dirty="0" smtClean="0">
                        <a:solidFill>
                          <a:schemeClr val="tx1"/>
                        </a:solidFill>
                        <a:latin typeface="Times New Roman" panose="02020603050405020304" pitchFamily="18" charset="0"/>
                        <a:cs typeface="Times New Roman" panose="02020603050405020304" pitchFamily="18" charset="0"/>
                      </a:rPr>
                      <a:t> рублей-33,3</a:t>
                    </a:r>
                    <a:r>
                      <a:rPr lang="ru-RU" sz="1100" b="0" dirty="0" smtClean="0">
                        <a:solidFill>
                          <a:schemeClr val="tx1"/>
                        </a:solidFill>
                        <a:latin typeface="Times New Roman" panose="02020603050405020304" pitchFamily="18" charset="0"/>
                        <a:cs typeface="Times New Roman" panose="02020603050405020304" pitchFamily="18" charset="0"/>
                      </a:rPr>
                      <a:t>%</a:t>
                    </a:r>
                    <a:endParaRPr lang="ru-RU" b="0" dirty="0"/>
                  </a:p>
                </c:rich>
              </c:tx>
              <c:showLegendKey val="0"/>
              <c:showVal val="1"/>
              <c:showCatName val="0"/>
              <c:showSerName val="0"/>
              <c:showPercent val="1"/>
              <c:showBubbleSize val="0"/>
              <c:extLst>
                <c:ext xmlns:c15="http://schemas.microsoft.com/office/drawing/2012/chart" uri="{CE6537A1-D6FC-4f65-9D91-7224C49458BB}">
                  <c15:layout/>
                </c:ext>
              </c:extLst>
            </c:dLbl>
            <c:dLbl>
              <c:idx val="3"/>
              <c:layout>
                <c:manualLayout>
                  <c:x val="9.6737010657774666E-2"/>
                  <c:y val="9.2598869649953546E-3"/>
                </c:manualLayout>
              </c:layout>
              <c:tx>
                <c:rich>
                  <a:bodyPr/>
                  <a:lstStyle/>
                  <a:p>
                    <a:r>
                      <a:rPr lang="ru-RU" sz="1100" b="0" dirty="0" smtClean="0">
                        <a:solidFill>
                          <a:schemeClr val="tx1"/>
                        </a:solidFill>
                        <a:latin typeface="Times New Roman" panose="02020603050405020304" pitchFamily="18" charset="0"/>
                        <a:cs typeface="Times New Roman" panose="02020603050405020304" pitchFamily="18" charset="0"/>
                      </a:rPr>
                      <a:t>18,9 млн.</a:t>
                    </a:r>
                    <a:r>
                      <a:rPr lang="ru-RU" sz="1100" b="0" baseline="0" dirty="0" smtClean="0">
                        <a:solidFill>
                          <a:schemeClr val="tx1"/>
                        </a:solidFill>
                        <a:latin typeface="Times New Roman" panose="02020603050405020304" pitchFamily="18" charset="0"/>
                        <a:cs typeface="Times New Roman" panose="02020603050405020304" pitchFamily="18" charset="0"/>
                      </a:rPr>
                      <a:t> рублей-1,1</a:t>
                    </a:r>
                    <a:r>
                      <a:rPr lang="ru-RU" sz="1100" b="0" dirty="0" smtClean="0">
                        <a:solidFill>
                          <a:schemeClr val="tx1"/>
                        </a:solidFill>
                        <a:latin typeface="Times New Roman" panose="02020603050405020304" pitchFamily="18" charset="0"/>
                        <a:cs typeface="Times New Roman" panose="02020603050405020304" pitchFamily="18" charset="0"/>
                      </a:rPr>
                      <a:t>%</a:t>
                    </a:r>
                    <a:endParaRPr lang="ru-RU" b="0" dirty="0"/>
                  </a:p>
                </c:rich>
              </c:tx>
              <c:showLegendKey val="0"/>
              <c:showVal val="1"/>
              <c:showCatName val="0"/>
              <c:showSerName val="0"/>
              <c:showPercent val="1"/>
              <c:showBubbleSize val="0"/>
              <c:extLst>
                <c:ext xmlns:c15="http://schemas.microsoft.com/office/drawing/2012/chart" uri="{CE6537A1-D6FC-4f65-9D91-7224C49458BB}"/>
              </c:extLst>
            </c:dLbl>
            <c:dLbl>
              <c:idx val="4"/>
              <c:layout>
                <c:manualLayout>
                  <c:x val="0.13861374319182274"/>
                  <c:y val="4.7609074461989205E-2"/>
                </c:manualLayout>
              </c:layout>
              <c:tx>
                <c:rich>
                  <a:bodyPr/>
                  <a:lstStyle/>
                  <a:p>
                    <a:r>
                      <a:rPr lang="ru-RU" sz="1100" b="0" dirty="0" smtClean="0">
                        <a:solidFill>
                          <a:schemeClr val="tx1"/>
                        </a:solidFill>
                        <a:latin typeface="Times New Roman" panose="02020603050405020304" pitchFamily="18" charset="0"/>
                        <a:cs typeface="Times New Roman" panose="02020603050405020304" pitchFamily="18" charset="0"/>
                      </a:rPr>
                      <a:t>89,7</a:t>
                    </a:r>
                    <a:r>
                      <a:rPr lang="ru-RU" sz="1100" b="0" baseline="0" dirty="0" smtClean="0">
                        <a:solidFill>
                          <a:schemeClr val="tx1"/>
                        </a:solidFill>
                        <a:latin typeface="Times New Roman" panose="02020603050405020304" pitchFamily="18" charset="0"/>
                        <a:cs typeface="Times New Roman" panose="02020603050405020304" pitchFamily="18" charset="0"/>
                      </a:rPr>
                      <a:t> </a:t>
                    </a:r>
                    <a:r>
                      <a:rPr lang="ru-RU" sz="1100" b="0" dirty="0" smtClean="0">
                        <a:solidFill>
                          <a:schemeClr val="tx1"/>
                        </a:solidFill>
                        <a:latin typeface="Times New Roman" panose="02020603050405020304" pitchFamily="18" charset="0"/>
                        <a:cs typeface="Times New Roman" panose="02020603050405020304" pitchFamily="18" charset="0"/>
                      </a:rPr>
                      <a:t>млн. рублей- 5,4%</a:t>
                    </a:r>
                    <a:endParaRPr lang="ru-RU" b="0" dirty="0"/>
                  </a:p>
                </c:rich>
              </c:tx>
              <c:showLegendKey val="0"/>
              <c:showVal val="1"/>
              <c:showCatName val="0"/>
              <c:showSerName val="0"/>
              <c:showPercent val="1"/>
              <c:showBubbleSize val="0"/>
              <c:extLst>
                <c:ext xmlns:c15="http://schemas.microsoft.com/office/drawing/2012/chart" uri="{CE6537A1-D6FC-4f65-9D91-7224C49458BB}"/>
              </c:extLst>
            </c:dLbl>
            <c:dLbl>
              <c:idx val="5"/>
              <c:layout>
                <c:manualLayout>
                  <c:x val="7.6005716286250607E-2"/>
                  <c:y val="7.2450567542069993E-2"/>
                </c:manualLayout>
              </c:layout>
              <c:tx>
                <c:rich>
                  <a:bodyPr/>
                  <a:lstStyle/>
                  <a:p>
                    <a:r>
                      <a:rPr lang="ru-RU" sz="1100" b="0" dirty="0" smtClean="0">
                        <a:solidFill>
                          <a:schemeClr val="tx1"/>
                        </a:solidFill>
                        <a:latin typeface="Times New Roman" panose="02020603050405020304" pitchFamily="18" charset="0"/>
                        <a:cs typeface="Times New Roman" panose="02020603050405020304" pitchFamily="18" charset="0"/>
                      </a:rPr>
                      <a:t>54,4 млн. рублей- 3,2%</a:t>
                    </a:r>
                    <a:endParaRPr lang="ru-RU" b="0" dirty="0"/>
                  </a:p>
                </c:rich>
              </c:tx>
              <c:showLegendKey val="0"/>
              <c:showVal val="1"/>
              <c:showCatName val="0"/>
              <c:showSerName val="0"/>
              <c:showPercent val="1"/>
              <c:showBubbleSize val="0"/>
              <c:extLst>
                <c:ext xmlns:c15="http://schemas.microsoft.com/office/drawing/2012/chart" uri="{CE6537A1-D6FC-4f65-9D91-7224C49458BB}"/>
              </c:extLst>
            </c:dLbl>
            <c:dLbl>
              <c:idx val="6"/>
              <c:layout>
                <c:manualLayout>
                  <c:x val="-0.19195220358243567"/>
                  <c:y val="-9.1593158818233905E-2"/>
                </c:manualLayout>
              </c:layout>
              <c:tx>
                <c:rich>
                  <a:bodyPr/>
                  <a:lstStyle/>
                  <a:p>
                    <a:r>
                      <a:rPr lang="ru-RU" sz="1100" b="0" dirty="0" smtClean="0">
                        <a:solidFill>
                          <a:schemeClr val="tx1"/>
                        </a:solidFill>
                        <a:latin typeface="Times New Roman" panose="02020603050405020304" pitchFamily="18" charset="0"/>
                        <a:cs typeface="Times New Roman" panose="02020603050405020304" pitchFamily="18" charset="0"/>
                      </a:rPr>
                      <a:t>370,6  млн. рублей – 22,1%</a:t>
                    </a:r>
                    <a:endParaRPr lang="ru-RU" b="0" dirty="0"/>
                  </a:p>
                </c:rich>
              </c:tx>
              <c:showLegendKey val="0"/>
              <c:showVal val="1"/>
              <c:showCatName val="0"/>
              <c:showSerName val="0"/>
              <c:showPercent val="1"/>
              <c:showBubbleSize val="0"/>
              <c:extLst>
                <c:ext xmlns:c15="http://schemas.microsoft.com/office/drawing/2012/chart" uri="{CE6537A1-D6FC-4f65-9D91-7224C49458BB}"/>
              </c:extLst>
            </c:dLbl>
            <c:spPr>
              <a:noFill/>
              <a:ln>
                <a:noFill/>
              </a:ln>
              <a:effectLst/>
            </c:spPr>
            <c:txPr>
              <a:bodyPr/>
              <a:lstStyle/>
              <a:p>
                <a:pPr>
                  <a:defRPr sz="1100" b="1" i="1">
                    <a:solidFill>
                      <a:schemeClr val="tx1"/>
                    </a:solidFill>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1"/>
            <c:showBubbleSize val="0"/>
            <c:showLeaderLines val="1"/>
            <c:extLst>
              <c:ext xmlns:c15="http://schemas.microsoft.com/office/drawing/2012/chart" uri="{CE6537A1-D6FC-4f65-9D91-7224C49458BB}"/>
            </c:extLst>
          </c:dLbls>
          <c:cat>
            <c:strRef>
              <c:f>Лист1!$A$2:$A$4</c:f>
              <c:strCache>
                <c:ptCount val="3"/>
                <c:pt idx="0">
                  <c:v>Стационарная медицинская помощь</c:v>
                </c:pt>
                <c:pt idx="1">
                  <c:v>Амбулаторная помощь</c:v>
                </c:pt>
                <c:pt idx="2">
                  <c:v>Медицинская помощь в дневных стационарах всех типов, скорая медицинская помощь, санаторно-оздоровительная помощь, заготовка, переработка, хранение и обеспечение безопасности донорской крови и ее компонентов, другие вопросы в области здравоохранения</c:v>
                </c:pt>
              </c:strCache>
            </c:strRef>
          </c:cat>
          <c:val>
            <c:numRef>
              <c:f>Лист1!$B$2:$B$4</c:f>
              <c:numCache>
                <c:formatCode>0.0</c:formatCode>
                <c:ptCount val="3"/>
                <c:pt idx="0">
                  <c:v>3170.3</c:v>
                </c:pt>
                <c:pt idx="1">
                  <c:v>3200</c:v>
                </c:pt>
                <c:pt idx="2">
                  <c:v>3184.4</c:v>
                </c:pt>
              </c:numCache>
            </c:numRef>
          </c:val>
        </c:ser>
        <c:dLbls>
          <c:showLegendKey val="0"/>
          <c:showVal val="0"/>
          <c:showCatName val="1"/>
          <c:showSerName val="0"/>
          <c:showPercent val="0"/>
          <c:showBubbleSize val="0"/>
          <c:showLeaderLines val="1"/>
        </c:dLbls>
      </c:pie3DChart>
    </c:plotArea>
    <c:legend>
      <c:legendPos val="b"/>
      <c:layout>
        <c:manualLayout>
          <c:xMode val="edge"/>
          <c:yMode val="edge"/>
          <c:x val="6.1406458944323616E-2"/>
          <c:y val="0.68645606136294179"/>
          <c:w val="0.89344704687239929"/>
          <c:h val="0.31354393863705826"/>
        </c:manualLayout>
      </c:layout>
      <c:overlay val="0"/>
      <c:txPr>
        <a:bodyPr/>
        <a:lstStyle/>
        <a:p>
          <a:pPr>
            <a:defRPr sz="900" b="1">
              <a:latin typeface="Times New Roman" panose="02020603050405020304" pitchFamily="18" charset="0"/>
              <a:cs typeface="Times New Roman" panose="02020603050405020304" pitchFamily="18" charset="0"/>
            </a:defRPr>
          </a:pPr>
          <a:endParaRPr lang="ru-RU"/>
        </a:p>
      </c:txPr>
    </c:legend>
    <c:plotVisOnly val="1"/>
    <c:dispBlanksAs val="zero"/>
    <c:showDLblsOverMax val="0"/>
  </c:chart>
  <c:txPr>
    <a:bodyPr/>
    <a:lstStyle/>
    <a:p>
      <a:pPr>
        <a:defRPr sz="1800"/>
      </a:pPr>
      <a:endParaRPr lang="ru-RU"/>
    </a:p>
  </c:txPr>
  <c:externalData r:id="rId1">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Лист1!$B$1</c:f>
              <c:strCache>
                <c:ptCount val="1"/>
                <c:pt idx="0">
                  <c:v>Ряд 1</c:v>
                </c:pt>
              </c:strCache>
            </c:strRef>
          </c:tx>
          <c:spPr>
            <a:solidFill>
              <a:schemeClr val="accent1">
                <a:lumMod val="75000"/>
              </a:schemeClr>
            </a:solidFill>
          </c:spPr>
          <c:invertIfNegative val="0"/>
          <c:dLbls>
            <c:dLbl>
              <c:idx val="0"/>
              <c:layout>
                <c:manualLayout>
                  <c:x val="4.3452360626643916E-3"/>
                  <c:y val="9.9362981577946746E-3"/>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1.6782432041148826E-3"/>
                  <c:y val="-1.2029179856385284E-4"/>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3.1082172756023594E-3"/>
                  <c:y val="-4.865870166472731E-3"/>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0"/>
                  <c:y val="5.6218168741484862E-3"/>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1.485287919689438E-3"/>
                  <c:y val="4.9007712593337582E-4"/>
                </c:manualLayout>
              </c:layout>
              <c:showLegendKey val="0"/>
              <c:showVal val="1"/>
              <c:showCatName val="0"/>
              <c:showSerName val="0"/>
              <c:showPercent val="0"/>
              <c:showBubbleSize val="0"/>
              <c:extLst>
                <c:ext xmlns:c15="http://schemas.microsoft.com/office/drawing/2012/chart" uri="{CE6537A1-D6FC-4f65-9D91-7224C49458BB}"/>
              </c:extLst>
            </c:dLbl>
            <c:dLbl>
              <c:idx val="6"/>
              <c:layout>
                <c:manualLayout>
                  <c:x val="-2.9151450485802935E-3"/>
                  <c:y val="0"/>
                </c:manualLayout>
              </c:layout>
              <c:showLegendKey val="0"/>
              <c:showVal val="1"/>
              <c:showCatName val="0"/>
              <c:showSerName val="0"/>
              <c:showPercent val="0"/>
              <c:showBubbleSize val="0"/>
              <c:extLst>
                <c:ext xmlns:c15="http://schemas.microsoft.com/office/drawing/2012/chart" uri="{CE6537A1-D6FC-4f65-9D91-7224C49458BB}"/>
              </c:extLst>
            </c:dLbl>
            <c:dLbl>
              <c:idx val="7"/>
              <c:layout>
                <c:manualLayout>
                  <c:x val="2.9703419541856329E-3"/>
                  <c:y val="4.967953482476908E-3"/>
                </c:manualLayout>
              </c:layout>
              <c:showLegendKey val="0"/>
              <c:showVal val="1"/>
              <c:showCatName val="0"/>
              <c:showSerName val="0"/>
              <c:showPercent val="0"/>
              <c:showBubbleSize val="0"/>
              <c:extLst>
                <c:ext xmlns:c15="http://schemas.microsoft.com/office/drawing/2012/chart" uri="{CE6537A1-D6FC-4f65-9D91-7224C49458BB}"/>
              </c:extLst>
            </c:dLbl>
            <c:dLbl>
              <c:idx val="8"/>
              <c:layout>
                <c:manualLayout>
                  <c:x val="-1.4851709770928164E-3"/>
                  <c:y val="5.1315570199802363E-3"/>
                </c:manualLayout>
              </c:layout>
              <c:showLegendKey val="0"/>
              <c:showVal val="1"/>
              <c:showCatName val="0"/>
              <c:showSerName val="0"/>
              <c:showPercent val="0"/>
              <c:showBubbleSize val="0"/>
              <c:extLst>
                <c:ext xmlns:c15="http://schemas.microsoft.com/office/drawing/2012/chart" uri="{CE6537A1-D6FC-4f65-9D91-7224C49458BB}"/>
              </c:extLst>
            </c:dLbl>
            <c:dLbl>
              <c:idx val="9"/>
              <c:layout>
                <c:manualLayout>
                  <c:x val="-1.4851709770928164E-3"/>
                  <c:y val="5.4582751039358203E-3"/>
                </c:manualLayout>
              </c:layout>
              <c:showLegendKey val="0"/>
              <c:showVal val="1"/>
              <c:showCatName val="0"/>
              <c:showSerName val="0"/>
              <c:showPercent val="0"/>
              <c:showBubbleSize val="0"/>
              <c:extLst>
                <c:ext xmlns:c15="http://schemas.microsoft.com/office/drawing/2012/chart" uri="{CE6537A1-D6FC-4f65-9D91-7224C49458BB}"/>
              </c:extLst>
            </c:dLbl>
            <c:dLbl>
              <c:idx val="10"/>
              <c:layout>
                <c:manualLayout>
                  <c:x val="5.4455640083868805E-17"/>
                  <c:y val="4.9681490788974284E-3"/>
                </c:manualLayout>
              </c:layout>
              <c:showLegendKey val="0"/>
              <c:showVal val="1"/>
              <c:showCatName val="0"/>
              <c:showSerName val="0"/>
              <c:showPercent val="0"/>
              <c:showBubbleSize val="0"/>
              <c:extLst>
                <c:ext xmlns:c15="http://schemas.microsoft.com/office/drawing/2012/chart" uri="{CE6537A1-D6FC-4f65-9D91-7224C49458BB}"/>
              </c:extLst>
            </c:dLbl>
            <c:dLbl>
              <c:idx val="11"/>
              <c:layout>
                <c:manualLayout>
                  <c:x val="0"/>
                  <c:y val="2.4840745394485776E-3"/>
                </c:manualLayout>
              </c:layout>
              <c:showLegendKey val="0"/>
              <c:showVal val="1"/>
              <c:showCatName val="0"/>
              <c:showSerName val="0"/>
              <c:showPercent val="0"/>
              <c:showBubbleSize val="0"/>
              <c:extLst>
                <c:ext xmlns:c15="http://schemas.microsoft.com/office/drawing/2012/chart" uri="{CE6537A1-D6FC-4f65-9D91-7224C49458BB}"/>
              </c:extLst>
            </c:dLbl>
            <c:dLbl>
              <c:idx val="12"/>
              <c:layout>
                <c:manualLayout>
                  <c:x val="-1.4851709770928164E-3"/>
                  <c:y val="2.4840745394486686E-3"/>
                </c:manualLayout>
              </c:layout>
              <c:showLegendKey val="0"/>
              <c:showVal val="1"/>
              <c:showCatName val="0"/>
              <c:showSerName val="0"/>
              <c:showPercent val="0"/>
              <c:showBubbleSize val="0"/>
              <c:extLst>
                <c:ext xmlns:c15="http://schemas.microsoft.com/office/drawing/2012/chart" uri="{CE6537A1-D6FC-4f65-9D91-7224C49458BB}"/>
              </c:extLst>
            </c:dLbl>
            <c:dLbl>
              <c:idx val="13"/>
              <c:layout>
                <c:manualLayout>
                  <c:x val="-1.4851709770928164E-3"/>
                  <c:y val="5.2949160619580283E-3"/>
                </c:manualLayout>
              </c:layout>
              <c:showLegendKey val="0"/>
              <c:showVal val="1"/>
              <c:showCatName val="0"/>
              <c:showSerName val="0"/>
              <c:showPercent val="0"/>
              <c:showBubbleSize val="0"/>
              <c:extLst>
                <c:ext xmlns:c15="http://schemas.microsoft.com/office/drawing/2012/chart" uri="{CE6537A1-D6FC-4f65-9D91-7224C49458BB}"/>
              </c:extLst>
            </c:dLbl>
            <c:dLbl>
              <c:idx val="14"/>
              <c:layout>
                <c:manualLayout>
                  <c:x val="5.8304070397572081E-3"/>
                  <c:y val="0"/>
                </c:manualLayout>
              </c:layout>
              <c:showLegendKey val="0"/>
              <c:showVal val="1"/>
              <c:showCatName val="0"/>
              <c:showSerName val="0"/>
              <c:showPercent val="0"/>
              <c:showBubbleSize val="0"/>
              <c:extLst>
                <c:ext xmlns:c15="http://schemas.microsoft.com/office/drawing/2012/chart" uri="{CE6537A1-D6FC-4f65-9D91-7224C49458BB}"/>
              </c:extLst>
            </c:dLbl>
            <c:dLbl>
              <c:idx val="15"/>
              <c:layout>
                <c:manualLayout>
                  <c:x val="2.9703419541856329E-3"/>
                  <c:y val="4.9681490788972462E-3"/>
                </c:manualLayout>
              </c:layout>
              <c:showLegendKey val="0"/>
              <c:showVal val="1"/>
              <c:showCatName val="0"/>
              <c:showSerName val="0"/>
              <c:showPercent val="0"/>
              <c:showBubbleSize val="0"/>
              <c:extLst>
                <c:ext xmlns:c15="http://schemas.microsoft.com/office/drawing/2012/chart" uri="{CE6537A1-D6FC-4f65-9D91-7224C49458BB}"/>
              </c:extLst>
            </c:dLbl>
            <c:dLbl>
              <c:idx val="16"/>
              <c:layout>
                <c:manualLayout>
                  <c:x val="3.0530203699970205E-3"/>
                  <c:y val="5.4584578321706942E-3"/>
                </c:manualLayout>
              </c:layout>
              <c:showLegendKey val="0"/>
              <c:showVal val="1"/>
              <c:showCatName val="0"/>
              <c:showSerName val="0"/>
              <c:showPercent val="0"/>
              <c:showBubbleSize val="0"/>
              <c:extLst>
                <c:ext xmlns:c15="http://schemas.microsoft.com/office/drawing/2012/chart" uri="{CE6537A1-D6FC-4f65-9D91-7224C49458BB}"/>
              </c:extLst>
            </c:dLbl>
            <c:dLbl>
              <c:idx val="17"/>
              <c:layout>
                <c:manualLayout>
                  <c:x val="0"/>
                  <c:y val="9.9362981577946746E-3"/>
                </c:manualLayout>
              </c:layout>
              <c:showLegendKey val="0"/>
              <c:showVal val="1"/>
              <c:showCatName val="0"/>
              <c:showSerName val="0"/>
              <c:showPercent val="0"/>
              <c:showBubbleSize val="0"/>
              <c:extLst>
                <c:ext xmlns:c15="http://schemas.microsoft.com/office/drawing/2012/chart" uri="{CE6537A1-D6FC-4f65-9D91-7224C49458BB}"/>
              </c:extLst>
            </c:dLbl>
            <c:dLbl>
              <c:idx val="18"/>
              <c:layout>
                <c:manualLayout>
                  <c:x val="0"/>
                  <c:y val="7.4522236183460055E-3"/>
                </c:manualLayout>
              </c:layout>
              <c:showLegendKey val="0"/>
              <c:showVal val="1"/>
              <c:showCatName val="0"/>
              <c:showSerName val="0"/>
              <c:showPercent val="0"/>
              <c:showBubbleSize val="0"/>
              <c:extLst>
                <c:ext xmlns:c15="http://schemas.microsoft.com/office/drawing/2012/chart" uri="{CE6537A1-D6FC-4f65-9D91-7224C49458BB}"/>
              </c:extLst>
            </c:dLbl>
            <c:dLbl>
              <c:idx val="19"/>
              <c:layout>
                <c:manualLayout>
                  <c:x val="0"/>
                  <c:y val="2.4840745394486686E-3"/>
                </c:manualLayout>
              </c:layout>
              <c:showLegendKey val="0"/>
              <c:showVal val="1"/>
              <c:showCatName val="0"/>
              <c:showSerName val="0"/>
              <c:showPercent val="0"/>
              <c:showBubbleSize val="0"/>
              <c:extLst>
                <c:ext xmlns:c15="http://schemas.microsoft.com/office/drawing/2012/chart" uri="{CE6537A1-D6FC-4f65-9D91-7224C49458BB}"/>
              </c:extLst>
            </c:dLbl>
            <c:dLbl>
              <c:idx val="20"/>
              <c:layout>
                <c:manualLayout>
                  <c:x val="-1.4851709770928164E-3"/>
                  <c:y val="9.9362981577946746E-3"/>
                </c:manualLayout>
              </c:layout>
              <c:showLegendKey val="0"/>
              <c:showVal val="1"/>
              <c:showCatName val="0"/>
              <c:showSerName val="0"/>
              <c:showPercent val="0"/>
              <c:showBubbleSize val="0"/>
              <c:extLst>
                <c:ext xmlns:c15="http://schemas.microsoft.com/office/drawing/2012/chart" uri="{CE6537A1-D6FC-4f65-9D91-7224C49458BB}"/>
              </c:extLst>
            </c:dLbl>
            <c:dLbl>
              <c:idx val="21"/>
              <c:layout>
                <c:manualLayout>
                  <c:x val="4.2504310722476183E-3"/>
                  <c:y val="1.2671939404763747E-2"/>
                </c:manualLayout>
              </c:layout>
              <c:showLegendKey val="0"/>
              <c:showVal val="1"/>
              <c:showCatName val="0"/>
              <c:showSerName val="0"/>
              <c:showPercent val="0"/>
              <c:showBubbleSize val="0"/>
              <c:extLst>
                <c:ext xmlns:c15="http://schemas.microsoft.com/office/drawing/2012/chart" uri="{CE6537A1-D6FC-4f65-9D91-7224C49458BB}"/>
              </c:extLst>
            </c:dLbl>
            <c:dLbl>
              <c:idx val="22"/>
              <c:layout>
                <c:manualLayout>
                  <c:x val="4.4555129312784493E-3"/>
                  <c:y val="9.9362981577947648E-3"/>
                </c:manualLayout>
              </c:layout>
              <c:showLegendKey val="0"/>
              <c:showVal val="1"/>
              <c:showCatName val="0"/>
              <c:showSerName val="0"/>
              <c:showPercent val="0"/>
              <c:showBubbleSize val="0"/>
              <c:extLst>
                <c:ext xmlns:c15="http://schemas.microsoft.com/office/drawing/2012/chart" uri="{CE6537A1-D6FC-4f65-9D91-7224C49458BB}"/>
              </c:extLst>
            </c:dLbl>
            <c:dLbl>
              <c:idx val="25"/>
              <c:tx>
                <c:rich>
                  <a:bodyPr/>
                  <a:lstStyle/>
                  <a:p>
                    <a:r>
                      <a:rPr lang="ru-RU" sz="1000" dirty="0" smtClean="0"/>
                      <a:t>10 162</a:t>
                    </a:r>
                    <a:endParaRPr lang="en-US" dirty="0"/>
                  </a:p>
                </c:rich>
              </c:tx>
              <c:showLegendKey val="0"/>
              <c:showVal val="1"/>
              <c:showCatName val="0"/>
              <c:showSerName val="0"/>
              <c:showPercent val="0"/>
              <c:showBubbleSize val="0"/>
            </c:dLbl>
            <c:spPr>
              <a:noFill/>
              <a:ln>
                <a:noFill/>
              </a:ln>
              <a:effectLst/>
            </c:spPr>
            <c:txPr>
              <a:bodyPr/>
              <a:lstStyle/>
              <a:p>
                <a:pPr>
                  <a:defRPr sz="10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Лист1!$A$2:$A$24</c:f>
              <c:strCache>
                <c:ptCount val="23"/>
                <c:pt idx="0">
                  <c:v>Порецкий</c:v>
                </c:pt>
                <c:pt idx="1">
                  <c:v>Яльчикский</c:v>
                </c:pt>
                <c:pt idx="2">
                  <c:v>Шемуршинский</c:v>
                </c:pt>
                <c:pt idx="3">
                  <c:v>Янтиковский</c:v>
                </c:pt>
                <c:pt idx="4">
                  <c:v>Козловский</c:v>
                </c:pt>
                <c:pt idx="5">
                  <c:v>Аликовский</c:v>
                </c:pt>
                <c:pt idx="6">
                  <c:v>Ибресинский</c:v>
                </c:pt>
                <c:pt idx="7">
                  <c:v>Марпосадский</c:v>
                </c:pt>
                <c:pt idx="8">
                  <c:v>Красноармейский</c:v>
                </c:pt>
                <c:pt idx="9">
                  <c:v>Урмарский</c:v>
                </c:pt>
                <c:pt idx="10">
                  <c:v>Комсомольский</c:v>
                </c:pt>
                <c:pt idx="11">
                  <c:v>Красночетайский</c:v>
                </c:pt>
                <c:pt idx="12">
                  <c:v>Ядринский</c:v>
                </c:pt>
                <c:pt idx="13">
                  <c:v>Вурнарский</c:v>
                </c:pt>
                <c:pt idx="14">
                  <c:v>Шумерлинский</c:v>
                </c:pt>
                <c:pt idx="15">
                  <c:v>Моргаушский</c:v>
                </c:pt>
                <c:pt idx="16">
                  <c:v>Цивильский</c:v>
                </c:pt>
                <c:pt idx="17">
                  <c:v>Батыревский</c:v>
                </c:pt>
                <c:pt idx="18">
                  <c:v>Алатырский</c:v>
                </c:pt>
                <c:pt idx="19">
                  <c:v>Чебоксарский</c:v>
                </c:pt>
                <c:pt idx="20">
                  <c:v>Канашский</c:v>
                </c:pt>
                <c:pt idx="21">
                  <c:v>г. Новочебоксарск</c:v>
                </c:pt>
                <c:pt idx="22">
                  <c:v>г. Чебоксары</c:v>
                </c:pt>
              </c:strCache>
            </c:strRef>
          </c:cat>
          <c:val>
            <c:numRef>
              <c:f>Лист1!$B$2:$B$24</c:f>
              <c:numCache>
                <c:formatCode>#,##0</c:formatCode>
                <c:ptCount val="23"/>
                <c:pt idx="0">
                  <c:v>529.60411572999999</c:v>
                </c:pt>
                <c:pt idx="1">
                  <c:v>531.92784015999996</c:v>
                </c:pt>
                <c:pt idx="2">
                  <c:v>545.07492300000013</c:v>
                </c:pt>
                <c:pt idx="3">
                  <c:v>604.68380561000004</c:v>
                </c:pt>
                <c:pt idx="4">
                  <c:v>642.39069807999988</c:v>
                </c:pt>
                <c:pt idx="5">
                  <c:v>699.78874846999997</c:v>
                </c:pt>
                <c:pt idx="6">
                  <c:v>722.28303234999987</c:v>
                </c:pt>
                <c:pt idx="7">
                  <c:v>779.90775842999994</c:v>
                </c:pt>
                <c:pt idx="8">
                  <c:v>817.27589404000003</c:v>
                </c:pt>
                <c:pt idx="9">
                  <c:v>857.37952835999988</c:v>
                </c:pt>
                <c:pt idx="10">
                  <c:v>897.58662861000005</c:v>
                </c:pt>
                <c:pt idx="11">
                  <c:v>955.81480084000009</c:v>
                </c:pt>
                <c:pt idx="12">
                  <c:v>1072.2538039300002</c:v>
                </c:pt>
                <c:pt idx="13">
                  <c:v>1077.1335302800001</c:v>
                </c:pt>
                <c:pt idx="14">
                  <c:v>1233.8086582599999</c:v>
                </c:pt>
                <c:pt idx="15">
                  <c:v>1235.8746411299999</c:v>
                </c:pt>
                <c:pt idx="16">
                  <c:v>1322.0021437999999</c:v>
                </c:pt>
                <c:pt idx="17">
                  <c:v>1382.9459841300002</c:v>
                </c:pt>
                <c:pt idx="18">
                  <c:v>1498.4250435399997</c:v>
                </c:pt>
                <c:pt idx="19">
                  <c:v>1868.4879232400003</c:v>
                </c:pt>
                <c:pt idx="20">
                  <c:v>2425.5978250100002</c:v>
                </c:pt>
                <c:pt idx="21">
                  <c:v>3064.2911652900007</c:v>
                </c:pt>
                <c:pt idx="22">
                  <c:v>11459.64660702</c:v>
                </c:pt>
              </c:numCache>
            </c:numRef>
          </c:val>
        </c:ser>
        <c:ser>
          <c:idx val="1"/>
          <c:order val="1"/>
          <c:tx>
            <c:strRef>
              <c:f>Лист1!$C$1</c:f>
              <c:strCache>
                <c:ptCount val="1"/>
                <c:pt idx="0">
                  <c:v>Ряд 2</c:v>
                </c:pt>
              </c:strCache>
            </c:strRef>
          </c:tx>
          <c:invertIfNegative val="0"/>
          <c:cat>
            <c:strRef>
              <c:f>Лист1!$A$2:$A$24</c:f>
              <c:strCache>
                <c:ptCount val="23"/>
                <c:pt idx="0">
                  <c:v>Порецкий</c:v>
                </c:pt>
                <c:pt idx="1">
                  <c:v>Яльчикский</c:v>
                </c:pt>
                <c:pt idx="2">
                  <c:v>Шемуршинский</c:v>
                </c:pt>
                <c:pt idx="3">
                  <c:v>Янтиковский</c:v>
                </c:pt>
                <c:pt idx="4">
                  <c:v>Козловский</c:v>
                </c:pt>
                <c:pt idx="5">
                  <c:v>Аликовский</c:v>
                </c:pt>
                <c:pt idx="6">
                  <c:v>Ибресинский</c:v>
                </c:pt>
                <c:pt idx="7">
                  <c:v>Марпосадский</c:v>
                </c:pt>
                <c:pt idx="8">
                  <c:v>Красноармейский</c:v>
                </c:pt>
                <c:pt idx="9">
                  <c:v>Урмарский</c:v>
                </c:pt>
                <c:pt idx="10">
                  <c:v>Комсомольский</c:v>
                </c:pt>
                <c:pt idx="11">
                  <c:v>Красночетайский</c:v>
                </c:pt>
                <c:pt idx="12">
                  <c:v>Ядринский</c:v>
                </c:pt>
                <c:pt idx="13">
                  <c:v>Вурнарский</c:v>
                </c:pt>
                <c:pt idx="14">
                  <c:v>Шумерлинский</c:v>
                </c:pt>
                <c:pt idx="15">
                  <c:v>Моргаушский</c:v>
                </c:pt>
                <c:pt idx="16">
                  <c:v>Цивильский</c:v>
                </c:pt>
                <c:pt idx="17">
                  <c:v>Батыревский</c:v>
                </c:pt>
                <c:pt idx="18">
                  <c:v>Алатырский</c:v>
                </c:pt>
                <c:pt idx="19">
                  <c:v>Чебоксарский</c:v>
                </c:pt>
                <c:pt idx="20">
                  <c:v>Канашский</c:v>
                </c:pt>
                <c:pt idx="21">
                  <c:v>г. Новочебоксарск</c:v>
                </c:pt>
                <c:pt idx="22">
                  <c:v>г. Чебоксары</c:v>
                </c:pt>
              </c:strCache>
            </c:strRef>
          </c:cat>
          <c:val>
            <c:numRef>
              <c:f>Лист1!$C$2:$C$24</c:f>
              <c:numCache>
                <c:formatCode>General</c:formatCode>
                <c:ptCount val="23"/>
                <c:pt idx="5">
                  <c:v>2.8</c:v>
                </c:pt>
                <c:pt idx="17">
                  <c:v>2.4</c:v>
                </c:pt>
                <c:pt idx="21">
                  <c:v>1.8</c:v>
                </c:pt>
              </c:numCache>
            </c:numRef>
          </c:val>
        </c:ser>
        <c:ser>
          <c:idx val="2"/>
          <c:order val="2"/>
          <c:tx>
            <c:strRef>
              <c:f>Лист1!$D$1</c:f>
              <c:strCache>
                <c:ptCount val="1"/>
                <c:pt idx="0">
                  <c:v>Ряд 3</c:v>
                </c:pt>
              </c:strCache>
            </c:strRef>
          </c:tx>
          <c:invertIfNegative val="0"/>
          <c:cat>
            <c:strRef>
              <c:f>Лист1!$A$2:$A$24</c:f>
              <c:strCache>
                <c:ptCount val="23"/>
                <c:pt idx="0">
                  <c:v>Порецкий</c:v>
                </c:pt>
                <c:pt idx="1">
                  <c:v>Яльчикский</c:v>
                </c:pt>
                <c:pt idx="2">
                  <c:v>Шемуршинский</c:v>
                </c:pt>
                <c:pt idx="3">
                  <c:v>Янтиковский</c:v>
                </c:pt>
                <c:pt idx="4">
                  <c:v>Козловский</c:v>
                </c:pt>
                <c:pt idx="5">
                  <c:v>Аликовский</c:v>
                </c:pt>
                <c:pt idx="6">
                  <c:v>Ибресинский</c:v>
                </c:pt>
                <c:pt idx="7">
                  <c:v>Марпосадский</c:v>
                </c:pt>
                <c:pt idx="8">
                  <c:v>Красноармейский</c:v>
                </c:pt>
                <c:pt idx="9">
                  <c:v>Урмарский</c:v>
                </c:pt>
                <c:pt idx="10">
                  <c:v>Комсомольский</c:v>
                </c:pt>
                <c:pt idx="11">
                  <c:v>Красночетайский</c:v>
                </c:pt>
                <c:pt idx="12">
                  <c:v>Ядринский</c:v>
                </c:pt>
                <c:pt idx="13">
                  <c:v>Вурнарский</c:v>
                </c:pt>
                <c:pt idx="14">
                  <c:v>Шумерлинский</c:v>
                </c:pt>
                <c:pt idx="15">
                  <c:v>Моргаушский</c:v>
                </c:pt>
                <c:pt idx="16">
                  <c:v>Цивильский</c:v>
                </c:pt>
                <c:pt idx="17">
                  <c:v>Батыревский</c:v>
                </c:pt>
                <c:pt idx="18">
                  <c:v>Алатырский</c:v>
                </c:pt>
                <c:pt idx="19">
                  <c:v>Чебоксарский</c:v>
                </c:pt>
                <c:pt idx="20">
                  <c:v>Канашский</c:v>
                </c:pt>
                <c:pt idx="21">
                  <c:v>г. Новочебоксарск</c:v>
                </c:pt>
                <c:pt idx="22">
                  <c:v>г. Чебоксары</c:v>
                </c:pt>
              </c:strCache>
            </c:strRef>
          </c:cat>
          <c:val>
            <c:numRef>
              <c:f>Лист1!$D$2:$D$24</c:f>
              <c:numCache>
                <c:formatCode>General</c:formatCode>
                <c:ptCount val="23"/>
                <c:pt idx="5">
                  <c:v>5</c:v>
                </c:pt>
                <c:pt idx="17">
                  <c:v>2</c:v>
                </c:pt>
                <c:pt idx="21">
                  <c:v>3</c:v>
                </c:pt>
              </c:numCache>
            </c:numRef>
          </c:val>
        </c:ser>
        <c:dLbls>
          <c:showLegendKey val="0"/>
          <c:showVal val="0"/>
          <c:showCatName val="0"/>
          <c:showSerName val="0"/>
          <c:showPercent val="0"/>
          <c:showBubbleSize val="0"/>
        </c:dLbls>
        <c:gapWidth val="262"/>
        <c:overlap val="100"/>
        <c:axId val="212145664"/>
        <c:axId val="206763648"/>
      </c:barChart>
      <c:catAx>
        <c:axId val="212145664"/>
        <c:scaling>
          <c:orientation val="minMax"/>
        </c:scaling>
        <c:delete val="0"/>
        <c:axPos val="b"/>
        <c:numFmt formatCode="General" sourceLinked="0"/>
        <c:majorTickMark val="out"/>
        <c:minorTickMark val="none"/>
        <c:tickLblPos val="nextTo"/>
        <c:txPr>
          <a:bodyPr rot="-4500000"/>
          <a:lstStyle/>
          <a:p>
            <a:pPr>
              <a:defRPr sz="1100">
                <a:solidFill>
                  <a:schemeClr val="tx1"/>
                </a:solidFill>
                <a:latin typeface="Times New Roman" panose="02020603050405020304" pitchFamily="18" charset="0"/>
                <a:cs typeface="Times New Roman" panose="02020603050405020304" pitchFamily="18" charset="0"/>
              </a:defRPr>
            </a:pPr>
            <a:endParaRPr lang="ru-RU"/>
          </a:p>
        </c:txPr>
        <c:crossAx val="206763648"/>
        <c:crosses val="autoZero"/>
        <c:auto val="1"/>
        <c:lblAlgn val="ctr"/>
        <c:lblOffset val="10"/>
        <c:tickMarkSkip val="1"/>
        <c:noMultiLvlLbl val="0"/>
      </c:catAx>
      <c:valAx>
        <c:axId val="206763648"/>
        <c:scaling>
          <c:orientation val="minMax"/>
          <c:max val="12000"/>
          <c:min val="0"/>
        </c:scaling>
        <c:delete val="0"/>
        <c:axPos val="l"/>
        <c:majorGridlines>
          <c:spPr>
            <a:ln>
              <a:noFill/>
            </a:ln>
          </c:spPr>
        </c:majorGridlines>
        <c:numFmt formatCode="#,##0" sourceLinked="1"/>
        <c:majorTickMark val="out"/>
        <c:minorTickMark val="none"/>
        <c:tickLblPos val="nextTo"/>
        <c:txPr>
          <a:bodyPr/>
          <a:lstStyle/>
          <a:p>
            <a:pPr>
              <a:defRPr sz="1200">
                <a:solidFill>
                  <a:schemeClr val="tx1"/>
                </a:solidFill>
                <a:latin typeface="Times New Roman" panose="02020603050405020304" pitchFamily="18" charset="0"/>
                <a:cs typeface="Times New Roman" panose="02020603050405020304" pitchFamily="18" charset="0"/>
              </a:defRPr>
            </a:pPr>
            <a:endParaRPr lang="ru-RU"/>
          </a:p>
        </c:txPr>
        <c:crossAx val="212145664"/>
        <c:crosses val="autoZero"/>
        <c:crossBetween val="between"/>
        <c:majorUnit val="1000"/>
        <c:minorUnit val="200"/>
      </c:valAx>
      <c:spPr>
        <a:noFill/>
        <a:ln>
          <a:noFill/>
        </a:ln>
      </c:spPr>
    </c:plotArea>
    <c:plotVisOnly val="1"/>
    <c:dispBlanksAs val="gap"/>
    <c:showDLblsOverMax val="0"/>
  </c:chart>
  <c:txPr>
    <a:bodyPr/>
    <a:lstStyle/>
    <a:p>
      <a:pPr>
        <a:defRPr sz="1800"/>
      </a:pPr>
      <a:endParaRPr lang="ru-RU"/>
    </a:p>
  </c:txPr>
  <c:externalData r:id="rId1">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9220313457753813E-2"/>
          <c:y val="0.41842413132547562"/>
          <c:w val="0.41550258307905036"/>
          <c:h val="0.33364339989159453"/>
        </c:manualLayout>
      </c:layout>
      <c:doughnutChart>
        <c:varyColors val="1"/>
        <c:ser>
          <c:idx val="0"/>
          <c:order val="0"/>
          <c:tx>
            <c:strRef>
              <c:f>Лист1!$B$1</c:f>
              <c:strCache>
                <c:ptCount val="1"/>
                <c:pt idx="0">
                  <c:v>объем финансирования</c:v>
                </c:pt>
              </c:strCache>
            </c:strRef>
          </c:tx>
          <c:spPr>
            <a:ln>
              <a:noFill/>
            </a:ln>
            <a:effectLst/>
            <a:scene3d>
              <a:camera prst="orthographicFront"/>
              <a:lightRig rig="threePt" dir="t">
                <a:rot lat="0" lon="0" rev="1200000"/>
              </a:lightRig>
            </a:scene3d>
            <a:sp3d>
              <a:bevelT w="63500" h="25400"/>
            </a:sp3d>
          </c:spPr>
          <c:dPt>
            <c:idx val="0"/>
            <c:bubble3D val="0"/>
            <c:spPr>
              <a:solidFill>
                <a:srgbClr val="00B050"/>
              </a:solidFill>
              <a:ln>
                <a:noFill/>
              </a:ln>
              <a:scene3d>
                <a:camera prst="orthographicFront"/>
                <a:lightRig rig="threePt" dir="t">
                  <a:rot lat="0" lon="0" rev="1200000"/>
                </a:lightRig>
              </a:scene3d>
              <a:sp3d>
                <a:bevelT w="63500" h="25400"/>
              </a:sp3d>
            </c:spPr>
          </c:dPt>
          <c:dPt>
            <c:idx val="1"/>
            <c:bubble3D val="0"/>
            <c:spPr>
              <a:solidFill>
                <a:srgbClr val="F97F88"/>
              </a:solidFill>
              <a:ln>
                <a:noFill/>
              </a:ln>
              <a:effectLst/>
              <a:scene3d>
                <a:camera prst="orthographicFront"/>
                <a:lightRig rig="threePt" dir="t">
                  <a:rot lat="0" lon="0" rev="1200000"/>
                </a:lightRig>
              </a:scene3d>
              <a:sp3d>
                <a:bevelT w="63500" h="25400"/>
              </a:sp3d>
            </c:spPr>
          </c:dPt>
          <c:dPt>
            <c:idx val="3"/>
            <c:bubble3D val="0"/>
            <c:spPr>
              <a:solidFill>
                <a:schemeClr val="bg2">
                  <a:lumMod val="50000"/>
                </a:schemeClr>
              </a:solidFill>
              <a:ln>
                <a:noFill/>
              </a:ln>
              <a:effectLst/>
              <a:scene3d>
                <a:camera prst="orthographicFront"/>
                <a:lightRig rig="threePt" dir="t">
                  <a:rot lat="0" lon="0" rev="1200000"/>
                </a:lightRig>
              </a:scene3d>
              <a:sp3d>
                <a:bevelT w="63500" h="25400"/>
              </a:sp3d>
            </c:spPr>
          </c:dPt>
          <c:dPt>
            <c:idx val="18"/>
            <c:bubble3D val="0"/>
            <c:spPr>
              <a:solidFill>
                <a:srgbClr val="78D6BB"/>
              </a:solidFill>
              <a:ln>
                <a:noFill/>
              </a:ln>
              <a:effectLst/>
              <a:scene3d>
                <a:camera prst="orthographicFront"/>
                <a:lightRig rig="threePt" dir="t">
                  <a:rot lat="0" lon="0" rev="1200000"/>
                </a:lightRig>
              </a:scene3d>
              <a:sp3d>
                <a:bevelT w="63500" h="25400"/>
              </a:sp3d>
            </c:spPr>
          </c:dPt>
          <c:dPt>
            <c:idx val="20"/>
            <c:bubble3D val="0"/>
            <c:spPr>
              <a:ln>
                <a:noFill/>
              </a:ln>
              <a:effectLst>
                <a:softEdge rad="0"/>
              </a:effectLst>
              <a:scene3d>
                <a:camera prst="orthographicFront"/>
                <a:lightRig rig="threePt" dir="t">
                  <a:rot lat="0" lon="0" rev="1200000"/>
                </a:lightRig>
              </a:scene3d>
              <a:sp3d>
                <a:bevelT w="63500" h="25400"/>
              </a:sp3d>
            </c:spPr>
          </c:dPt>
          <c:dPt>
            <c:idx val="21"/>
            <c:bubble3D val="0"/>
            <c:spPr>
              <a:solidFill>
                <a:srgbClr val="BBEEC5"/>
              </a:solidFill>
              <a:ln>
                <a:noFill/>
              </a:ln>
              <a:effectLst/>
              <a:scene3d>
                <a:camera prst="orthographicFront"/>
                <a:lightRig rig="threePt" dir="t">
                  <a:rot lat="0" lon="0" rev="1200000"/>
                </a:lightRig>
              </a:scene3d>
              <a:sp3d>
                <a:bevelT w="63500" h="25400"/>
              </a:sp3d>
            </c:spPr>
          </c:dPt>
          <c:dLbls>
            <c:dLbl>
              <c:idx val="0"/>
              <c:layout>
                <c:manualLayout>
                  <c:x val="5.3246394967502927E-3"/>
                  <c:y val="-5.5583049694815055E-2"/>
                </c:manualLayout>
              </c:layout>
              <c:showLegendKey val="1"/>
              <c:showVal val="1"/>
              <c:showCatName val="0"/>
              <c:showSerName val="0"/>
              <c:showPercent val="0"/>
              <c:showBubbleSize val="0"/>
              <c:extLst>
                <c:ext xmlns:c15="http://schemas.microsoft.com/office/drawing/2012/chart" uri="{CE6537A1-D6FC-4f65-9D91-7224C49458BB}">
                  <c15:layout/>
                </c:ext>
              </c:extLst>
            </c:dLbl>
            <c:dLbl>
              <c:idx val="1"/>
              <c:layout>
                <c:manualLayout>
                  <c:x val="4.2597115974002342E-2"/>
                  <c:y val="-4.7031811280228125E-2"/>
                </c:manualLayout>
              </c:layout>
              <c:showLegendKey val="1"/>
              <c:showVal val="1"/>
              <c:showCatName val="0"/>
              <c:showSerName val="0"/>
              <c:showPercent val="0"/>
              <c:showBubbleSize val="0"/>
              <c:extLst>
                <c:ext xmlns:c15="http://schemas.microsoft.com/office/drawing/2012/chart" uri="{CE6537A1-D6FC-4f65-9D91-7224C49458BB}">
                  <c15:layout/>
                </c:ext>
              </c:extLst>
            </c:dLbl>
            <c:dLbl>
              <c:idx val="2"/>
              <c:layout>
                <c:manualLayout>
                  <c:x val="4.6590490780826985E-2"/>
                  <c:y val="-4.4894085842313816E-2"/>
                </c:manualLayout>
              </c:layout>
              <c:showLegendKey val="1"/>
              <c:showVal val="1"/>
              <c:showCatName val="0"/>
              <c:showSerName val="0"/>
              <c:showPercent val="0"/>
              <c:showBubbleSize val="0"/>
              <c:extLst>
                <c:ext xmlns:c15="http://schemas.microsoft.com/office/drawing/2012/chart" uri="{CE6537A1-D6FC-4f65-9D91-7224C49458BB}">
                  <c15:layout/>
                </c:ext>
              </c:extLst>
            </c:dLbl>
            <c:dLbl>
              <c:idx val="3"/>
              <c:layout>
                <c:manualLayout>
                  <c:x val="7.9869592451254495E-2"/>
                  <c:y val="5.3444398433844052E-3"/>
                </c:manualLayout>
              </c:layout>
              <c:showLegendKey val="1"/>
              <c:showVal val="1"/>
              <c:showCatName val="0"/>
              <c:showSerName val="0"/>
              <c:showPercent val="0"/>
              <c:showBubbleSize val="0"/>
              <c:extLst>
                <c:ext xmlns:c15="http://schemas.microsoft.com/office/drawing/2012/chart" uri="{CE6537A1-D6FC-4f65-9D91-7224C49458BB}">
                  <c15:layout/>
                </c:ext>
              </c:extLst>
            </c:dLbl>
            <c:dLbl>
              <c:idx val="4"/>
              <c:layout>
                <c:manualLayout>
                  <c:x val="7.4544952954504098E-2"/>
                  <c:y val="1.6033487861618071E-2"/>
                </c:manualLayout>
              </c:layout>
              <c:showLegendKey val="1"/>
              <c:showVal val="1"/>
              <c:showCatName val="0"/>
              <c:showSerName val="0"/>
              <c:showPercent val="0"/>
              <c:showBubbleSize val="0"/>
              <c:extLst>
                <c:ext xmlns:c15="http://schemas.microsoft.com/office/drawing/2012/chart" uri="{CE6537A1-D6FC-4f65-9D91-7224C49458BB}">
                  <c15:layout/>
                </c:ext>
              </c:extLst>
            </c:dLbl>
            <c:dLbl>
              <c:idx val="5"/>
              <c:layout>
                <c:manualLayout>
                  <c:x val="7.7207272702879248E-2"/>
                  <c:y val="2.3515905640114063E-2"/>
                </c:manualLayout>
              </c:layout>
              <c:showLegendKey val="1"/>
              <c:showVal val="1"/>
              <c:showCatName val="0"/>
              <c:showSerName val="0"/>
              <c:showPercent val="0"/>
              <c:showBubbleSize val="0"/>
              <c:extLst>
                <c:ext xmlns:c15="http://schemas.microsoft.com/office/drawing/2012/chart" uri="{CE6537A1-D6FC-4f65-9D91-7224C49458BB}">
                  <c15:layout/>
                </c:ext>
              </c:extLst>
            </c:dLbl>
            <c:dLbl>
              <c:idx val="6"/>
              <c:layout>
                <c:manualLayout>
                  <c:x val="7.4544743323027851E-2"/>
                  <c:y val="3.4204869492615302E-2"/>
                </c:manualLayout>
              </c:layout>
              <c:showLegendKey val="1"/>
              <c:showVal val="1"/>
              <c:showCatName val="0"/>
              <c:showSerName val="0"/>
              <c:showPercent val="0"/>
              <c:showBubbleSize val="0"/>
              <c:extLst>
                <c:ext xmlns:c15="http://schemas.microsoft.com/office/drawing/2012/chart" uri="{CE6537A1-D6FC-4f65-9D91-7224C49458BB}">
                  <c15:layout/>
                </c:ext>
              </c:extLst>
            </c:dLbl>
            <c:dLbl>
              <c:idx val="7"/>
              <c:layout>
                <c:manualLayout>
                  <c:x val="7.587600801295355E-2"/>
                  <c:y val="4.5962906478404598E-2"/>
                </c:manualLayout>
              </c:layout>
              <c:showLegendKey val="1"/>
              <c:showVal val="1"/>
              <c:showCatName val="0"/>
              <c:showSerName val="0"/>
              <c:showPercent val="0"/>
              <c:showBubbleSize val="0"/>
              <c:extLst>
                <c:ext xmlns:c15="http://schemas.microsoft.com/office/drawing/2012/chart" uri="{CE6537A1-D6FC-4f65-9D91-7224C49458BB}">
                  <c15:layout/>
                </c:ext>
              </c:extLst>
            </c:dLbl>
            <c:dLbl>
              <c:idx val="8"/>
              <c:layout>
                <c:manualLayout>
                  <c:x val="-6.8857860635317542E-2"/>
                  <c:y val="4.7031727114495693E-2"/>
                </c:manualLayout>
              </c:layout>
              <c:showLegendKey val="1"/>
              <c:showVal val="1"/>
              <c:showCatName val="0"/>
              <c:showSerName val="0"/>
              <c:showPercent val="0"/>
              <c:showBubbleSize val="0"/>
              <c:extLst>
                <c:ext xmlns:c15="http://schemas.microsoft.com/office/drawing/2012/chart" uri="{CE6537A1-D6FC-4f65-9D91-7224C49458BB}">
                  <c15:layout/>
                </c:ext>
              </c:extLst>
            </c:dLbl>
            <c:dLbl>
              <c:idx val="9"/>
              <c:layout>
                <c:manualLayout>
                  <c:x val="-7.9869697266992515E-2"/>
                  <c:y val="3.8480572865641188E-2"/>
                </c:manualLayout>
              </c:layout>
              <c:showLegendKey val="1"/>
              <c:showVal val="1"/>
              <c:showCatName val="0"/>
              <c:showSerName val="0"/>
              <c:showPercent val="0"/>
              <c:showBubbleSize val="0"/>
              <c:extLst>
                <c:ext xmlns:c15="http://schemas.microsoft.com/office/drawing/2012/chart" uri="{CE6537A1-D6FC-4f65-9D91-7224C49458BB}">
                  <c15:layout/>
                </c:ext>
              </c:extLst>
            </c:dLbl>
            <c:dLbl>
              <c:idx val="10"/>
              <c:layout>
                <c:manualLayout>
                  <c:x val="-9.012298240185683E-2"/>
                  <c:y val="1.9240286432820594E-2"/>
                </c:manualLayout>
              </c:layout>
              <c:showLegendKey val="1"/>
              <c:showVal val="1"/>
              <c:showCatName val="0"/>
              <c:showSerName val="0"/>
              <c:showPercent val="0"/>
              <c:showBubbleSize val="0"/>
              <c:extLst>
                <c:ext xmlns:c15="http://schemas.microsoft.com/office/drawing/2012/chart" uri="{CE6537A1-D6FC-4f65-9D91-7224C49458BB}">
                  <c15:layout/>
                </c:ext>
              </c:extLst>
            </c:dLbl>
            <c:dLbl>
              <c:idx val="11"/>
              <c:layout>
                <c:manualLayout>
                  <c:x val="-8.9187816386305532E-2"/>
                  <c:y val="-3.2067144054700992E-3"/>
                </c:manualLayout>
              </c:layout>
              <c:showLegendKey val="1"/>
              <c:showVal val="1"/>
              <c:showCatName val="0"/>
              <c:showSerName val="0"/>
              <c:showPercent val="0"/>
              <c:showBubbleSize val="0"/>
              <c:extLst>
                <c:ext xmlns:c15="http://schemas.microsoft.com/office/drawing/2012/chart" uri="{CE6537A1-D6FC-4f65-9D91-7224C49458BB}">
                  <c15:layout/>
                </c:ext>
              </c:extLst>
            </c:dLbl>
            <c:dLbl>
              <c:idx val="12"/>
              <c:layout>
                <c:manualLayout>
                  <c:x val="-8.5194651210957192E-2"/>
                  <c:y val="-2.0309191234643961E-2"/>
                </c:manualLayout>
              </c:layout>
              <c:showLegendKey val="1"/>
              <c:showVal val="1"/>
              <c:showCatName val="0"/>
              <c:showSerName val="0"/>
              <c:showPercent val="0"/>
              <c:showBubbleSize val="0"/>
              <c:extLst>
                <c:ext xmlns:c15="http://schemas.microsoft.com/office/drawing/2012/chart" uri="{CE6537A1-D6FC-4f65-9D91-7224C49458BB}">
                  <c15:layout/>
                </c:ext>
              </c:extLst>
            </c:dLbl>
            <c:dLbl>
              <c:idx val="13"/>
              <c:layout>
                <c:manualLayout>
                  <c:x val="-6.655820334085491E-2"/>
                  <c:y val="-3.206731238616585E-2"/>
                </c:manualLayout>
              </c:layout>
              <c:showLegendKey val="1"/>
              <c:showVal val="1"/>
              <c:showCatName val="0"/>
              <c:showSerName val="0"/>
              <c:showPercent val="0"/>
              <c:showBubbleSize val="0"/>
              <c:extLst>
                <c:ext xmlns:c15="http://schemas.microsoft.com/office/drawing/2012/chart" uri="{CE6537A1-D6FC-4f65-9D91-7224C49458BB}">
                  <c15:layout/>
                </c:ext>
              </c:extLst>
            </c:dLbl>
            <c:dLbl>
              <c:idx val="14"/>
              <c:layout>
                <c:manualLayout>
                  <c:x val="-6.7889258399304361E-2"/>
                  <c:y val="-3.6342763261994461E-2"/>
                </c:manualLayout>
              </c:layout>
              <c:showLegendKey val="1"/>
              <c:showVal val="1"/>
              <c:showCatName val="0"/>
              <c:showSerName val="0"/>
              <c:showPercent val="0"/>
              <c:showBubbleSize val="0"/>
              <c:extLst>
                <c:ext xmlns:c15="http://schemas.microsoft.com/office/drawing/2012/chart" uri="{CE6537A1-D6FC-4f65-9D91-7224C49458BB}">
                  <c15:layout/>
                </c:ext>
              </c:extLst>
            </c:dLbl>
            <c:dLbl>
              <c:idx val="15"/>
              <c:delete val="1"/>
            </c:dLbl>
            <c:dLbl>
              <c:idx val="16"/>
              <c:delete val="1"/>
              <c:extLst>
                <c:ext xmlns:c15="http://schemas.microsoft.com/office/drawing/2012/chart" uri="{CE6537A1-D6FC-4f65-9D91-7224C49458BB}"/>
              </c:extLst>
            </c:dLbl>
            <c:dLbl>
              <c:idx val="17"/>
              <c:delete val="1"/>
              <c:extLst>
                <c:ext xmlns:c15="http://schemas.microsoft.com/office/drawing/2012/chart" uri="{CE6537A1-D6FC-4f65-9D91-7224C49458BB}"/>
              </c:extLst>
            </c:dLbl>
            <c:dLbl>
              <c:idx val="18"/>
              <c:layout>
                <c:manualLayout>
                  <c:x val="-7.5876427275906044E-2"/>
                  <c:y val="-3.8480572865641188E-2"/>
                </c:manualLayout>
              </c:layout>
              <c:tx>
                <c:rich>
                  <a:bodyPr/>
                  <a:lstStyle/>
                  <a:p>
                    <a:r>
                      <a:rPr lang="ru-RU" dirty="0" smtClean="0"/>
                      <a:t>1</a:t>
                    </a:r>
                    <a:r>
                      <a:rPr lang="en-US" dirty="0" smtClean="0"/>
                      <a:t>,</a:t>
                    </a:r>
                    <a:r>
                      <a:rPr lang="ru-RU" dirty="0" smtClean="0"/>
                      <a:t>3</a:t>
                    </a:r>
                    <a:r>
                      <a:rPr lang="en-US" dirty="0" smtClean="0"/>
                      <a:t>%</a:t>
                    </a:r>
                    <a:endParaRPr lang="en-US" dirty="0"/>
                  </a:p>
                </c:rich>
              </c:tx>
              <c:showLegendKey val="1"/>
              <c:showVal val="1"/>
              <c:showCatName val="0"/>
              <c:showSerName val="0"/>
              <c:showPercent val="0"/>
              <c:showBubbleSize val="0"/>
              <c:extLst>
                <c:ext xmlns:c15="http://schemas.microsoft.com/office/drawing/2012/chart" uri="{CE6537A1-D6FC-4f65-9D91-7224C49458BB}">
                  <c15:layout/>
                </c:ext>
              </c:extLst>
            </c:dLbl>
            <c:dLbl>
              <c:idx val="19"/>
              <c:layout>
                <c:manualLayout>
                  <c:x val="-3.4610471176091277E-2"/>
                  <c:y val="-5.1307430487521587E-2"/>
                </c:manualLayout>
              </c:layout>
              <c:showLegendKey val="1"/>
              <c:showVal val="1"/>
              <c:showCatName val="0"/>
              <c:showSerName val="0"/>
              <c:showPercent val="0"/>
              <c:showBubbleSize val="0"/>
              <c:extLst>
                <c:ext xmlns:c15="http://schemas.microsoft.com/office/drawing/2012/chart" uri="{CE6537A1-D6FC-4f65-9D91-7224C49458BB}">
                  <c15:layout/>
                </c:ext>
              </c:extLst>
            </c:dLbl>
            <c:dLbl>
              <c:idx val="20"/>
              <c:delete val="1"/>
              <c:extLst>
                <c:ext xmlns:c15="http://schemas.microsoft.com/office/drawing/2012/chart" uri="{CE6537A1-D6FC-4f65-9D91-7224C49458BB}"/>
              </c:extLst>
            </c:dLbl>
            <c:dLbl>
              <c:idx val="21"/>
              <c:layout>
                <c:manualLayout>
                  <c:x val="-5.4577659657428626E-2"/>
                  <c:y val="-4.7031811280228202E-2"/>
                </c:manualLayout>
              </c:layout>
              <c:tx>
                <c:rich>
                  <a:bodyPr/>
                  <a:lstStyle/>
                  <a:p>
                    <a:r>
                      <a:rPr lang="ru-RU" dirty="0" smtClean="0"/>
                      <a:t>4</a:t>
                    </a:r>
                    <a:r>
                      <a:rPr lang="en-US" dirty="0" smtClean="0"/>
                      <a:t>,</a:t>
                    </a:r>
                    <a:r>
                      <a:rPr lang="ru-RU" dirty="0" smtClean="0"/>
                      <a:t>5</a:t>
                    </a:r>
                    <a:r>
                      <a:rPr lang="en-US" dirty="0" smtClean="0"/>
                      <a:t>%</a:t>
                    </a:r>
                    <a:endParaRPr lang="en-US" dirty="0"/>
                  </a:p>
                </c:rich>
              </c:tx>
              <c:showLegendKey val="1"/>
              <c:showVal val="1"/>
              <c:showCatName val="0"/>
              <c:showSerName val="0"/>
              <c:showPercent val="0"/>
              <c:showBubbleSize val="0"/>
            </c:dLbl>
            <c:dLbl>
              <c:idx val="22"/>
              <c:layout>
                <c:manualLayout>
                  <c:x val="-1.3311598741875732E-2"/>
                  <c:y val="-4.7031811280228125E-2"/>
                </c:manualLayout>
              </c:layout>
              <c:showLegendKey val="1"/>
              <c:showVal val="1"/>
              <c:showCatName val="0"/>
              <c:showSerName val="0"/>
              <c:showPercent val="0"/>
              <c:showBubbleSize val="0"/>
            </c:dLbl>
            <c:dLbl>
              <c:idx val="23"/>
              <c:delete val="1"/>
            </c:dLbl>
            <c:spPr>
              <a:noFill/>
              <a:ln>
                <a:noFill/>
              </a:ln>
              <a:effectLst/>
            </c:spPr>
            <c:txPr>
              <a:bodyPr/>
              <a:lstStyle/>
              <a:p>
                <a:pPr>
                  <a:defRPr sz="1100" b="1">
                    <a:latin typeface="Times New Roman" panose="02020603050405020304" pitchFamily="18" charset="0"/>
                    <a:cs typeface="Times New Roman" panose="02020603050405020304" pitchFamily="18" charset="0"/>
                  </a:defRPr>
                </a:pPr>
                <a:endParaRPr lang="ru-RU"/>
              </a:p>
            </c:txPr>
            <c:showLegendKey val="1"/>
            <c:showVal val="1"/>
            <c:showCatName val="0"/>
            <c:showSerName val="0"/>
            <c:showPercent val="0"/>
            <c:showBubbleSize val="0"/>
            <c:showLeaderLines val="0"/>
            <c:extLst>
              <c:ext xmlns:c15="http://schemas.microsoft.com/office/drawing/2012/chart" uri="{CE6537A1-D6FC-4f65-9D91-7224C49458BB}"/>
            </c:extLst>
          </c:dLbls>
          <c:cat>
            <c:strRef>
              <c:f>Лист1!$A$2:$A$25</c:f>
              <c:strCache>
                <c:ptCount val="24"/>
                <c:pt idx="0">
                  <c:v>"Формирование современной городской среды на территории
Чувашской Республики"
</c:v>
                </c:pt>
                <c:pt idx="1">
                  <c:v>"Развитие туризма и индустрии гостеприимства"</c:v>
                </c:pt>
                <c:pt idx="2">
                  <c:v>"Развитие здравоохранения"</c:v>
                </c:pt>
                <c:pt idx="3">
                  <c:v>"Социальная поддержка граждан"</c:v>
                </c:pt>
                <c:pt idx="4">
                  <c:v>"Развитие культуры"</c:v>
                </c:pt>
                <c:pt idx="5">
                  <c:v>"Развитие физической культуры и спорта"</c:v>
                </c:pt>
                <c:pt idx="6">
                  <c:v>"Содействие занятости населения"</c:v>
                </c:pt>
                <c:pt idx="7">
                  <c:v>"Развитие образования"</c:v>
                </c:pt>
                <c:pt idx="8">
                  <c:v>"Повышение безопасности жизнедеятельности населения и территорий Чувашской Республики"</c:v>
                </c:pt>
                <c:pt idx="9">
                  <c:v>"Развитие сельского хозяйства и регулирование рынка сельскохозяйственной продукции, сырья и продовольствия Чувашской Республики"</c:v>
                </c:pt>
                <c:pt idx="10">
                  <c:v>"Экономическое развитие Чувашской Республики"</c:v>
                </c:pt>
                <c:pt idx="11">
                  <c:v>"Развитие транспортной системы Чувашской Республики"</c:v>
                </c:pt>
                <c:pt idx="12">
                  <c:v>"Развитие потенциала природно-сырьевых ресурсов и обеспечение экологической безопасности"</c:v>
                </c:pt>
                <c:pt idx="13">
                  <c:v>"Управление общественными финансами и государственным долгом Чувашской Республики"</c:v>
                </c:pt>
                <c:pt idx="14">
                  <c:v>"Развитие потенциала государственного управления"</c:v>
                </c:pt>
                <c:pt idx="15">
                  <c:v>"Цифровое общество Чувашии"</c:v>
                </c:pt>
                <c:pt idx="16">
                  <c:v>"Развитие промышленности и инновационная экономика"</c:v>
                </c:pt>
                <c:pt idx="17">
                  <c:v>"Доступная среда"</c:v>
                </c:pt>
                <c:pt idx="18">
                  <c:v>"Молодежь Чувашской Республики"
</c:v>
                </c:pt>
                <c:pt idx="19">
                  <c:v>"Модернизация и развитие сферы жилищно-коммунального хозяйства"
</c:v>
                </c:pt>
                <c:pt idx="20">
                  <c:v>"Обеспечение граждан в Чувашской Республике доступным и комфортным жильем"
</c:v>
                </c:pt>
                <c:pt idx="21">
                  <c:v>"Обеспечение общественного порядка и противодействие преступности"
</c:v>
                </c:pt>
                <c:pt idx="22">
                  <c:v>"Комплексное развитие сельских территорий Чувашской Республики"</c:v>
                </c:pt>
                <c:pt idx="23">
                  <c:v>"Развитие земельных и имущественных отношений"</c:v>
                </c:pt>
              </c:strCache>
            </c:strRef>
          </c:cat>
          <c:val>
            <c:numRef>
              <c:f>Лист1!$B$2:$B$25</c:f>
              <c:numCache>
                <c:formatCode>0.0%</c:formatCode>
                <c:ptCount val="24"/>
                <c:pt idx="0">
                  <c:v>8.633545944193053E-3</c:v>
                </c:pt>
                <c:pt idx="1">
                  <c:v>1.7144849182106714E-3</c:v>
                </c:pt>
                <c:pt idx="2">
                  <c:v>0.16777221208051071</c:v>
                </c:pt>
                <c:pt idx="3">
                  <c:v>0.16469423102349934</c:v>
                </c:pt>
                <c:pt idx="4">
                  <c:v>3.1335537902975025E-2</c:v>
                </c:pt>
                <c:pt idx="5">
                  <c:v>2.6592805515090558E-2</c:v>
                </c:pt>
                <c:pt idx="6">
                  <c:v>6.7282479256021207E-3</c:v>
                </c:pt>
                <c:pt idx="7">
                  <c:v>0.26447866515722163</c:v>
                </c:pt>
                <c:pt idx="8">
                  <c:v>7.7482522101188535E-3</c:v>
                </c:pt>
                <c:pt idx="9">
                  <c:v>4.3227854900851674E-2</c:v>
                </c:pt>
                <c:pt idx="10">
                  <c:v>1.8507727522365753E-2</c:v>
                </c:pt>
                <c:pt idx="11">
                  <c:v>7.8186969915408647E-2</c:v>
                </c:pt>
                <c:pt idx="12">
                  <c:v>6.3483662516672229E-3</c:v>
                </c:pt>
                <c:pt idx="13">
                  <c:v>3.7078462241326576E-2</c:v>
                </c:pt>
                <c:pt idx="14">
                  <c:v>1.7915822283528275E-2</c:v>
                </c:pt>
                <c:pt idx="15">
                  <c:v>1.8077061020493432E-2</c:v>
                </c:pt>
                <c:pt idx="16">
                  <c:v>4.799953723016892E-3</c:v>
                </c:pt>
                <c:pt idx="17">
                  <c:v>2.5176527440996446E-4</c:v>
                </c:pt>
                <c:pt idx="18">
                  <c:v>4.3438409489620095E-3</c:v>
                </c:pt>
                <c:pt idx="19">
                  <c:v>2.8809337528665564E-2</c:v>
                </c:pt>
                <c:pt idx="20">
                  <c:v>3.9352983986952021E-2</c:v>
                </c:pt>
                <c:pt idx="21">
                  <c:v>4.3877469829238725E-4</c:v>
                </c:pt>
                <c:pt idx="22">
                  <c:v>2.0709362333725213E-2</c:v>
                </c:pt>
                <c:pt idx="23">
                  <c:v>1.1066687415086636E-3</c:v>
                </c:pt>
              </c:numCache>
            </c:numRef>
          </c:val>
        </c:ser>
        <c:dLbls>
          <c:showLegendKey val="0"/>
          <c:showVal val="0"/>
          <c:showCatName val="0"/>
          <c:showSerName val="0"/>
          <c:showPercent val="0"/>
          <c:showBubbleSize val="0"/>
          <c:showLeaderLines val="0"/>
        </c:dLbls>
        <c:firstSliceAng val="0"/>
        <c:holeSize val="50"/>
      </c:doughnutChart>
    </c:plotArea>
    <c:legend>
      <c:legendPos val="r"/>
      <c:legendEntry>
        <c:idx val="10"/>
        <c:txPr>
          <a:bodyPr/>
          <a:lstStyle/>
          <a:p>
            <a:pPr>
              <a:lnSpc>
                <a:spcPct val="100000"/>
              </a:lnSpc>
              <a:defRPr sz="700" b="1">
                <a:latin typeface="Times New Roman" panose="02020603050405020304" pitchFamily="18" charset="0"/>
                <a:cs typeface="Times New Roman" panose="02020603050405020304" pitchFamily="18" charset="0"/>
              </a:defRPr>
            </a:pPr>
            <a:endParaRPr lang="ru-RU"/>
          </a:p>
        </c:txPr>
      </c:legendEntry>
      <c:layout>
        <c:manualLayout>
          <c:xMode val="edge"/>
          <c:yMode val="edge"/>
          <c:x val="0.540980228397686"/>
          <c:y val="0.33748295643918358"/>
          <c:w val="0.41908497537668676"/>
          <c:h val="0.52035270491830876"/>
        </c:manualLayout>
      </c:layout>
      <c:overlay val="0"/>
      <c:txPr>
        <a:bodyPr/>
        <a:lstStyle/>
        <a:p>
          <a:pPr>
            <a:lnSpc>
              <a:spcPct val="100000"/>
            </a:lnSpc>
            <a:defRPr sz="700" b="1">
              <a:latin typeface="Times New Roman" panose="02020603050405020304" pitchFamily="18" charset="0"/>
              <a:cs typeface="Times New Roman" panose="02020603050405020304" pitchFamily="18" charset="0"/>
            </a:defRPr>
          </a:pPr>
          <a:endParaRPr lang="ru-RU"/>
        </a:p>
      </c:txPr>
    </c:legend>
    <c:plotVisOnly val="1"/>
    <c:dispBlanksAs val="zero"/>
    <c:showDLblsOverMax val="0"/>
  </c:chart>
  <c:txPr>
    <a:bodyPr/>
    <a:lstStyle/>
    <a:p>
      <a:pPr>
        <a:defRPr sz="1800"/>
      </a:pPr>
      <a:endParaRPr lang="ru-RU"/>
    </a:p>
  </c:txPr>
  <c:externalData r:id="rId1">
    <c:autoUpdate val="0"/>
  </c:externalData>
  <c:userShapes r:id="rId2"/>
</c:chartSpace>
</file>

<file path=ppt/charts/chart29.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8DE7A0"/>
                  </a:gs>
                  <a:gs pos="50000">
                    <a:srgbClr val="BBEEC5"/>
                  </a:gs>
                  <a:gs pos="100000">
                    <a:srgbClr val="DEF6E3"/>
                  </a:gs>
                </a:gsLst>
                <a:lin ang="5400000" scaled="1"/>
                <a:tileRect/>
              </a:gradFill>
              <a:scene3d>
                <a:camera prst="orthographicFront"/>
                <a:lightRig rig="threePt" dir="t"/>
              </a:scene3d>
              <a:sp3d/>
            </c:spPr>
          </c:dPt>
          <c:dPt>
            <c:idx val="1"/>
            <c:invertIfNegative val="0"/>
            <c:bubble3D val="0"/>
            <c:spPr>
              <a:gradFill flip="none" rotWithShape="1">
                <a:gsLst>
                  <a:gs pos="50000">
                    <a:srgbClr val="CFC0E2"/>
                  </a:gs>
                  <a:gs pos="0">
                    <a:srgbClr val="B196D2"/>
                  </a:gs>
                  <a:gs pos="100000">
                    <a:srgbClr val="E7E1F0"/>
                  </a:gs>
                </a:gsLst>
                <a:lin ang="5400000" scaled="1"/>
                <a:tileRect/>
              </a:gradFill>
              <a:scene3d>
                <a:camera prst="orthographicFront"/>
                <a:lightRig rig="threePt" dir="t"/>
              </a:scene3d>
              <a:sp3d/>
            </c:spPr>
          </c:dPt>
          <c:dPt>
            <c:idx val="2"/>
            <c:invertIfNegative val="0"/>
            <c:bubble3D val="0"/>
            <c:spPr>
              <a:gradFill flip="none" rotWithShape="1">
                <a:gsLst>
                  <a:gs pos="0">
                    <a:srgbClr val="8CADEA"/>
                  </a:gs>
                  <a:gs pos="50000">
                    <a:srgbClr val="BACCF0"/>
                  </a:gs>
                  <a:gs pos="100000">
                    <a:srgbClr val="DEE6F7"/>
                  </a:gs>
                </a:gsLst>
                <a:lin ang="5400000" scaled="1"/>
                <a:tileRect/>
              </a:gradFill>
              <a:scene3d>
                <a:camera prst="orthographicFront"/>
                <a:lightRig rig="threePt" dir="t"/>
              </a:scene3d>
              <a:sp3d/>
            </c:spPr>
          </c:dPt>
          <c:dPt>
            <c:idx val="3"/>
            <c:invertIfNegative val="0"/>
            <c:bubble3D val="0"/>
            <c:spPr>
              <a:gradFill flip="none" rotWithShape="1">
                <a:gsLst>
                  <a:gs pos="0">
                    <a:srgbClr val="8CADEA"/>
                  </a:gs>
                  <a:gs pos="50000">
                    <a:srgbClr val="BACCF0"/>
                  </a:gs>
                  <a:gs pos="100000">
                    <a:srgbClr val="DEE6F7"/>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1.7464536336155828E-2"/>
                  <c:y val="-0.25480015348146789"/>
                </c:manualLayout>
              </c:layou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2.053687405374913E-2"/>
                  <c:y val="-0.21288318503535114"/>
                </c:manualLayout>
              </c:layout>
              <c:tx>
                <c:rich>
                  <a:bodyPr/>
                  <a:lstStyle/>
                  <a:p>
                    <a:pPr algn="ctr" rtl="0">
                      <a:defRPr lang="en-US" sz="1300" b="1" i="0" u="none" strike="noStrike" kern="1200" baseline="0" dirty="0">
                        <a:solidFill>
                          <a:prstClr val="black"/>
                        </a:solidFill>
                        <a:latin typeface="Times New Roman" panose="02020603050405020304" pitchFamily="18" charset="0"/>
                        <a:ea typeface="+mn-ea"/>
                        <a:cs typeface="Times New Roman" panose="02020603050405020304" pitchFamily="18" charset="0"/>
                      </a:defRPr>
                    </a:pPr>
                    <a:r>
                      <a:rPr lang="ru-RU" sz="1300" b="1" i="0" u="none" strike="noStrike" kern="1200" baseline="0" dirty="0" smtClean="0">
                        <a:solidFill>
                          <a:prstClr val="black"/>
                        </a:solidFill>
                        <a:latin typeface="Times New Roman" panose="02020603050405020304" pitchFamily="18" charset="0"/>
                        <a:ea typeface="+mn-ea"/>
                        <a:cs typeface="Times New Roman" panose="02020603050405020304" pitchFamily="18" charset="0"/>
                      </a:rPr>
                      <a:t>4 194</a:t>
                    </a:r>
                    <a:endParaRPr lang="en-US" sz="1300" b="1" i="0" u="none" strike="noStrike" kern="1200" baseline="0" dirty="0" smtClean="0">
                      <a:solidFill>
                        <a:prstClr val="black"/>
                      </a:solidFill>
                      <a:latin typeface="Times New Roman" panose="02020603050405020304" pitchFamily="18" charset="0"/>
                      <a:ea typeface="+mn-ea"/>
                      <a:cs typeface="Times New Roman" panose="02020603050405020304" pitchFamily="18" charset="0"/>
                    </a:endParaRPr>
                  </a:p>
                </c:rich>
              </c:tx>
              <c:spPr/>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2.6121116681963444E-2"/>
                  <c:y val="-0.40471650333829051"/>
                </c:manualLayout>
              </c:layout>
              <c:tx>
                <c:rich>
                  <a:bodyPr/>
                  <a:lstStyle/>
                  <a:p>
                    <a:r>
                      <a:rPr lang="en-US" baseline="0" dirty="0" smtClean="0"/>
                      <a:t>9 801</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2.0537363942566413E-2"/>
                  <c:y val="-0.34428746159962942"/>
                </c:manualLayout>
              </c:layout>
              <c:tx>
                <c:rich>
                  <a:bodyPr/>
                  <a:lstStyle/>
                  <a:p>
                    <a:r>
                      <a:rPr lang="en-US" baseline="0" dirty="0" smtClean="0"/>
                      <a:t>8 103</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9.7181694128609039E-3"/>
                  <c:y val="-0.33925027937673358"/>
                </c:manualLayout>
              </c:layout>
              <c:tx>
                <c:rich>
                  <a:bodyPr/>
                  <a:lstStyle/>
                  <a:p>
                    <a:r>
                      <a:rPr lang="en-US" baseline="0" dirty="0" smtClean="0"/>
                      <a:t>8 132</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dLbl>
              <c:idx val="5"/>
              <c:layout>
                <c:manualLayout>
                  <c:x val="9.3323819692501687E-3"/>
                  <c:y val="-0.14370885429650385"/>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3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2025 план</c:v>
                </c:pt>
                <c:pt idx="1">
                  <c:v>2025 факт</c:v>
                </c:pt>
                <c:pt idx="2">
                  <c:v>2026</c:v>
                </c:pt>
                <c:pt idx="3">
                  <c:v>2027</c:v>
                </c:pt>
                <c:pt idx="4">
                  <c:v>2028</c:v>
                </c:pt>
              </c:strCache>
            </c:strRef>
          </c:cat>
          <c:val>
            <c:numRef>
              <c:f>'Лист1 (2)'!$C$8:$C$12</c:f>
              <c:numCache>
                <c:formatCode>#,##0</c:formatCode>
                <c:ptCount val="5"/>
                <c:pt idx="0">
                  <c:v>4796.3999999999996</c:v>
                </c:pt>
                <c:pt idx="1">
                  <c:v>4193.8</c:v>
                </c:pt>
                <c:pt idx="2">
                  <c:v>9801</c:v>
                </c:pt>
                <c:pt idx="3">
                  <c:v>8103</c:v>
                </c:pt>
                <c:pt idx="4">
                  <c:v>8132</c:v>
                </c:pt>
              </c:numCache>
            </c:numRef>
          </c:val>
        </c:ser>
        <c:dLbls>
          <c:showLegendKey val="0"/>
          <c:showVal val="1"/>
          <c:showCatName val="0"/>
          <c:showSerName val="0"/>
          <c:showPercent val="0"/>
          <c:showBubbleSize val="0"/>
        </c:dLbls>
        <c:gapWidth val="150"/>
        <c:shape val="box"/>
        <c:axId val="210311168"/>
        <c:axId val="206762496"/>
        <c:axId val="0"/>
      </c:bar3DChart>
      <c:catAx>
        <c:axId val="210311168"/>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206762496"/>
        <c:crosses val="autoZero"/>
        <c:auto val="1"/>
        <c:lblAlgn val="ctr"/>
        <c:lblOffset val="100"/>
        <c:noMultiLvlLbl val="0"/>
      </c:catAx>
      <c:valAx>
        <c:axId val="206762496"/>
        <c:scaling>
          <c:orientation val="minMax"/>
        </c:scaling>
        <c:delete val="0"/>
        <c:axPos val="l"/>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210311168"/>
        <c:crosses val="autoZero"/>
        <c:crossBetween val="between"/>
      </c:valAx>
    </c:plotArea>
    <c:plotVisOnly val="1"/>
    <c:dispBlanksAs val="gap"/>
    <c:showDLblsOverMax val="0"/>
  </c:chart>
  <c:externalData r:id="rId1">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00C459">
                      <a:tint val="66000"/>
                      <a:satMod val="160000"/>
                    </a:srgbClr>
                  </a:gs>
                  <a:gs pos="50000">
                    <a:srgbClr val="00C459">
                      <a:tint val="44500"/>
                      <a:satMod val="160000"/>
                    </a:srgbClr>
                  </a:gs>
                  <a:gs pos="100000">
                    <a:srgbClr val="00C459">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scene3d>
                <a:camera prst="orthographicFront"/>
                <a:lightRig rig="threePt" dir="t"/>
              </a:scene3d>
              <a:sp3d/>
            </c:spPr>
          </c:dPt>
          <c:dPt>
            <c:idx val="2"/>
            <c:invertIfNegative val="0"/>
            <c:bubble3D val="0"/>
            <c:spPr>
              <a:gradFill flip="none" rotWithShape="1">
                <a:gsLst>
                  <a:gs pos="0">
                    <a:schemeClr val="bg2">
                      <a:lumMod val="50000"/>
                      <a:tint val="66000"/>
                      <a:satMod val="160000"/>
                    </a:schemeClr>
                  </a:gs>
                  <a:gs pos="50000">
                    <a:schemeClr val="bg2">
                      <a:lumMod val="50000"/>
                      <a:tint val="44500"/>
                      <a:satMod val="160000"/>
                    </a:schemeClr>
                  </a:gs>
                  <a:gs pos="100000">
                    <a:schemeClr val="bg2">
                      <a:lumMod val="50000"/>
                      <a:tint val="23500"/>
                      <a:satMod val="160000"/>
                    </a:schemeClr>
                  </a:gs>
                </a:gsLst>
                <a:lin ang="5400000" scaled="1"/>
                <a:tileRect/>
              </a:gradFill>
              <a:scene3d>
                <a:camera prst="orthographicFront"/>
                <a:lightRig rig="threePt" dir="t"/>
              </a:scene3d>
              <a:sp3d/>
            </c:spPr>
          </c:dPt>
          <c:dPt>
            <c:idx val="3"/>
            <c:invertIfNegative val="0"/>
            <c:bubble3D val="0"/>
            <c:spPr>
              <a:gradFill flip="none" rotWithShape="1">
                <a:gsLst>
                  <a:gs pos="0">
                    <a:schemeClr val="bg2">
                      <a:lumMod val="50000"/>
                      <a:tint val="66000"/>
                      <a:satMod val="160000"/>
                    </a:schemeClr>
                  </a:gs>
                  <a:gs pos="50000">
                    <a:schemeClr val="bg2">
                      <a:lumMod val="50000"/>
                      <a:tint val="44500"/>
                      <a:satMod val="160000"/>
                    </a:schemeClr>
                  </a:gs>
                  <a:gs pos="100000">
                    <a:schemeClr val="bg2">
                      <a:lumMod val="50000"/>
                      <a:tint val="23500"/>
                      <a:satMod val="160000"/>
                    </a:schemeClr>
                  </a:gs>
                </a:gsLst>
                <a:lin ang="5400000" scaled="1"/>
                <a:tileRect/>
              </a:gradFill>
              <a:scene3d>
                <a:camera prst="orthographicFront"/>
                <a:lightRig rig="threePt" dir="t"/>
              </a:scene3d>
              <a:sp3d/>
            </c:spPr>
          </c:dPt>
          <c:dPt>
            <c:idx val="4"/>
            <c:invertIfNegative val="0"/>
            <c:bubble3D val="0"/>
            <c:spPr>
              <a:gradFill flip="none" rotWithShape="1">
                <a:gsLst>
                  <a:gs pos="0">
                    <a:schemeClr val="bg2">
                      <a:lumMod val="50000"/>
                      <a:tint val="66000"/>
                      <a:satMod val="160000"/>
                    </a:schemeClr>
                  </a:gs>
                  <a:gs pos="50000">
                    <a:schemeClr val="bg2">
                      <a:lumMod val="50000"/>
                      <a:tint val="44500"/>
                      <a:satMod val="160000"/>
                    </a:schemeClr>
                  </a:gs>
                  <a:gs pos="100000">
                    <a:schemeClr val="bg2">
                      <a:lumMod val="50000"/>
                      <a:tint val="23500"/>
                      <a:satMod val="160000"/>
                    </a:schemeClr>
                  </a:gs>
                </a:gsLst>
                <a:lin ang="5400000" scaled="1"/>
                <a:tileRect/>
              </a:gradFill>
              <a:scene3d>
                <a:camera prst="orthographicFront"/>
                <a:lightRig rig="threePt" dir="t"/>
              </a:scene3d>
              <a:sp3d/>
            </c:spPr>
          </c:dPt>
          <c:dLbls>
            <c:dLbl>
              <c:idx val="0"/>
              <c:layout>
                <c:manualLayout>
                  <c:x val="2.0515737472289769E-2"/>
                  <c:y val="-0.3207985476828541"/>
                </c:manualLayout>
              </c:layout>
              <c:tx>
                <c:rich>
                  <a:bodyPr/>
                  <a:lstStyle/>
                  <a:p>
                    <a:r>
                      <a:rPr lang="ru-RU" dirty="0" smtClean="0"/>
                      <a:t>2 089</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1"/>
              <c:layout>
                <c:manualLayout>
                  <c:x val="1.7753998589275326E-2"/>
                  <c:y val="-0.30312670503421763"/>
                </c:manualLayout>
              </c:layout>
              <c:tx>
                <c:rich>
                  <a:bodyPr/>
                  <a:lstStyle/>
                  <a:p>
                    <a:r>
                      <a:rPr lang="ru-RU" dirty="0" smtClean="0"/>
                      <a:t>2 026</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2"/>
              <c:layout>
                <c:manualLayout>
                  <c:x val="2.485332828831462E-2"/>
                  <c:y val="-0.39137143628596427"/>
                </c:manualLayout>
              </c:layout>
              <c:tx>
                <c:rich>
                  <a:bodyPr/>
                  <a:lstStyle/>
                  <a:p>
                    <a:r>
                      <a:rPr lang="ru-RU" dirty="0" smtClean="0"/>
                      <a:t>2 577</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3"/>
              <c:layout>
                <c:manualLayout>
                  <c:x val="1.1328113946262259E-2"/>
                  <c:y val="-0.26246919423891524"/>
                </c:manualLayout>
              </c:layout>
              <c:tx>
                <c:rich>
                  <a:bodyPr/>
                  <a:lstStyle/>
                  <a:p>
                    <a:r>
                      <a:rPr lang="ru-RU" dirty="0" smtClean="0"/>
                      <a:t>1 636</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4"/>
              <c:layout>
                <c:manualLayout>
                  <c:x val="4.5312455785048548E-3"/>
                  <c:y val="-0.27278308350965308"/>
                </c:manualLayout>
              </c:layout>
              <c:tx>
                <c:rich>
                  <a:bodyPr/>
                  <a:lstStyle/>
                  <a:p>
                    <a:r>
                      <a:rPr lang="ru-RU" dirty="0" smtClean="0"/>
                      <a:t>1 639</a:t>
                    </a:r>
                    <a:endParaRPr lang="en-US" dirty="0"/>
                  </a:p>
                </c:rich>
              </c:tx>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3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2025 план</c:v>
                </c:pt>
                <c:pt idx="1">
                  <c:v>2025 факт</c:v>
                </c:pt>
                <c:pt idx="2">
                  <c:v>2026</c:v>
                </c:pt>
                <c:pt idx="3">
                  <c:v>2027</c:v>
                </c:pt>
                <c:pt idx="4">
                  <c:v>2028</c:v>
                </c:pt>
              </c:strCache>
            </c:strRef>
          </c:cat>
          <c:val>
            <c:numRef>
              <c:f>'Лист1 (2)'!$C$8:$C$12</c:f>
              <c:numCache>
                <c:formatCode>#,##0</c:formatCode>
                <c:ptCount val="5"/>
                <c:pt idx="0">
                  <c:v>2089</c:v>
                </c:pt>
                <c:pt idx="1">
                  <c:v>2026</c:v>
                </c:pt>
                <c:pt idx="2">
                  <c:v>2577</c:v>
                </c:pt>
                <c:pt idx="3">
                  <c:v>1636</c:v>
                </c:pt>
                <c:pt idx="4">
                  <c:v>1639</c:v>
                </c:pt>
              </c:numCache>
            </c:numRef>
          </c:val>
        </c:ser>
        <c:dLbls>
          <c:showLegendKey val="0"/>
          <c:showVal val="1"/>
          <c:showCatName val="0"/>
          <c:showSerName val="0"/>
          <c:showPercent val="0"/>
          <c:showBubbleSize val="0"/>
        </c:dLbls>
        <c:gapWidth val="150"/>
        <c:shape val="box"/>
        <c:axId val="209182720"/>
        <c:axId val="134600320"/>
        <c:axId val="0"/>
      </c:bar3DChart>
      <c:catAx>
        <c:axId val="209182720"/>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134600320"/>
        <c:crosses val="autoZero"/>
        <c:auto val="1"/>
        <c:lblAlgn val="ctr"/>
        <c:lblOffset val="100"/>
        <c:noMultiLvlLbl val="0"/>
      </c:catAx>
      <c:valAx>
        <c:axId val="134600320"/>
        <c:scaling>
          <c:orientation val="minMax"/>
        </c:scaling>
        <c:delete val="0"/>
        <c:axPos val="l"/>
        <c:majorGridlines/>
        <c:numFmt formatCode="#,##0" sourceLinked="1"/>
        <c:majorTickMark val="out"/>
        <c:minorTickMark val="none"/>
        <c:tickLblPos val="nextTo"/>
        <c:txPr>
          <a:bodyPr/>
          <a:lstStyle/>
          <a:p>
            <a:pPr>
              <a:defRPr>
                <a:latin typeface="Times New Roman" panose="02020603050405020304" pitchFamily="18" charset="0"/>
                <a:cs typeface="Times New Roman" panose="02020603050405020304" pitchFamily="18" charset="0"/>
              </a:defRPr>
            </a:pPr>
            <a:endParaRPr lang="ru-RU"/>
          </a:p>
        </c:txPr>
        <c:crossAx val="209182720"/>
        <c:crosses val="autoZero"/>
        <c:crossBetween val="between"/>
      </c:valAx>
    </c:plotArea>
    <c:plotVisOnly val="1"/>
    <c:dispBlanksAs val="gap"/>
    <c:showDLblsOverMax val="0"/>
  </c:chart>
  <c:externalData r:id="rId1">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00BC55">
                      <a:tint val="66000"/>
                      <a:satMod val="160000"/>
                    </a:srgbClr>
                  </a:gs>
                  <a:gs pos="50000">
                    <a:srgbClr val="00BC55">
                      <a:tint val="44500"/>
                      <a:satMod val="160000"/>
                    </a:srgbClr>
                  </a:gs>
                  <a:gs pos="100000">
                    <a:srgbClr val="00BC55">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3.7784535987466592E-3"/>
                  <c:y val="-0.33984010338427295"/>
                </c:manualLayout>
              </c:layout>
              <c:tx>
                <c:rich>
                  <a:bodyPr/>
                  <a:lstStyle/>
                  <a:p>
                    <a:r>
                      <a:rPr lang="ru-RU" dirty="0" smtClean="0"/>
                      <a:t>31</a:t>
                    </a:r>
                    <a:r>
                      <a:rPr lang="ru-RU" baseline="0" dirty="0" smtClean="0"/>
                      <a:t> 254</a:t>
                    </a:r>
                    <a:endParaRPr lang="ru-RU" dirty="0" smtClean="0"/>
                  </a:p>
                </c:rich>
              </c:tx>
              <c:showLegendKey val="0"/>
              <c:showVal val="1"/>
              <c:showCatName val="0"/>
              <c:showSerName val="0"/>
              <c:showPercent val="0"/>
              <c:showBubbleSize val="0"/>
              <c:extLst>
                <c:ext xmlns:c15="http://schemas.microsoft.com/office/drawing/2012/chart" uri="{CE6537A1-D6FC-4f65-9D91-7224C49458BB}"/>
              </c:extLst>
            </c:dLbl>
            <c:dLbl>
              <c:idx val="1"/>
              <c:layout>
                <c:manualLayout>
                  <c:x val="3.1990536387874628E-2"/>
                  <c:y val="-0.33519348552168665"/>
                </c:manualLayout>
              </c:layout>
              <c:tx>
                <c:rich>
                  <a:bodyPr/>
                  <a:lstStyle/>
                  <a:p>
                    <a:r>
                      <a:rPr lang="ru-RU" dirty="0" smtClean="0"/>
                      <a:t>29 914</a:t>
                    </a:r>
                    <a:endParaRPr lang="en-US" dirty="0" smtClean="0"/>
                  </a:p>
                </c:rich>
              </c:tx>
              <c:showLegendKey val="0"/>
              <c:showVal val="1"/>
              <c:showCatName val="0"/>
              <c:showSerName val="0"/>
              <c:showPercent val="0"/>
              <c:showBubbleSize val="0"/>
              <c:extLst>
                <c:ext xmlns:c15="http://schemas.microsoft.com/office/drawing/2012/chart" uri="{CE6537A1-D6FC-4f65-9D91-7224C49458BB}"/>
              </c:extLst>
            </c:dLbl>
            <c:dLbl>
              <c:idx val="2"/>
              <c:layout>
                <c:manualLayout>
                  <c:x val="2.0943299891847459E-2"/>
                  <c:y val="-0.38633404395784088"/>
                </c:manualLayout>
              </c:layout>
              <c:tx>
                <c:rich>
                  <a:bodyPr/>
                  <a:lstStyle/>
                  <a:p>
                    <a:r>
                      <a:rPr lang="ru-RU" dirty="0" smtClean="0"/>
                      <a:t>38 015</a:t>
                    </a:r>
                    <a:endParaRPr lang="en-US" dirty="0" smtClean="0"/>
                  </a:p>
                </c:rich>
              </c:tx>
              <c:showLegendKey val="0"/>
              <c:showVal val="1"/>
              <c:showCatName val="0"/>
              <c:showSerName val="0"/>
              <c:showPercent val="0"/>
              <c:showBubbleSize val="0"/>
              <c:extLst>
                <c:ext xmlns:c15="http://schemas.microsoft.com/office/drawing/2012/chart" uri="{CE6537A1-D6FC-4f65-9D91-7224C49458BB}"/>
              </c:extLst>
            </c:dLbl>
            <c:dLbl>
              <c:idx val="3"/>
              <c:layout>
                <c:manualLayout>
                  <c:x val="2.9873564277671322E-2"/>
                  <c:y val="-0.33570784424510081"/>
                </c:manualLayout>
              </c:layout>
              <c:tx>
                <c:rich>
                  <a:bodyPr/>
                  <a:lstStyle/>
                  <a:p>
                    <a:r>
                      <a:rPr lang="ru-RU" dirty="0" smtClean="0"/>
                      <a:t>30 384</a:t>
                    </a:r>
                    <a:endParaRPr lang="ru-RU" dirty="0"/>
                  </a:p>
                </c:rich>
              </c:tx>
              <c:showLegendKey val="0"/>
              <c:showVal val="1"/>
              <c:showCatName val="0"/>
              <c:showSerName val="0"/>
              <c:showPercent val="0"/>
              <c:showBubbleSize val="0"/>
              <c:extLst>
                <c:ext xmlns:c15="http://schemas.microsoft.com/office/drawing/2012/chart" uri="{CE6537A1-D6FC-4f65-9D91-7224C49458BB}"/>
              </c:extLst>
            </c:dLbl>
            <c:dLbl>
              <c:idx val="4"/>
              <c:layout>
                <c:manualLayout>
                  <c:x val="3.3072591434445894E-2"/>
                  <c:y val="-0.29102971809725103"/>
                </c:manualLayout>
              </c:layout>
              <c:tx>
                <c:rich>
                  <a:bodyPr/>
                  <a:lstStyle/>
                  <a:p>
                    <a:r>
                      <a:rPr lang="ru-RU" dirty="0" smtClean="0"/>
                      <a:t>25 048</a:t>
                    </a:r>
                  </a:p>
                </c:rich>
              </c:tx>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nchor="t" anchorCtr="0"/>
              <a:lstStyle/>
              <a:p>
                <a:pPr>
                  <a:defRPr sz="12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2025 план</c:v>
                </c:pt>
                <c:pt idx="1">
                  <c:v>2025 факт</c:v>
                </c:pt>
                <c:pt idx="2">
                  <c:v>2026</c:v>
                </c:pt>
                <c:pt idx="3">
                  <c:v>2027</c:v>
                </c:pt>
                <c:pt idx="4">
                  <c:v>2028</c:v>
                </c:pt>
              </c:strCache>
            </c:strRef>
          </c:cat>
          <c:val>
            <c:numRef>
              <c:f>'Лист1 (2)'!$C$8:$C$12</c:f>
              <c:numCache>
                <c:formatCode>#,##0</c:formatCode>
                <c:ptCount val="5"/>
                <c:pt idx="0">
                  <c:v>31254.1</c:v>
                </c:pt>
                <c:pt idx="1">
                  <c:v>29914.1</c:v>
                </c:pt>
                <c:pt idx="2">
                  <c:v>38014.800000000003</c:v>
                </c:pt>
                <c:pt idx="3">
                  <c:v>30384.3</c:v>
                </c:pt>
                <c:pt idx="4">
                  <c:v>25047.5</c:v>
                </c:pt>
              </c:numCache>
            </c:numRef>
          </c:val>
        </c:ser>
        <c:dLbls>
          <c:showLegendKey val="0"/>
          <c:showVal val="1"/>
          <c:showCatName val="0"/>
          <c:showSerName val="0"/>
          <c:showPercent val="0"/>
          <c:showBubbleSize val="0"/>
        </c:dLbls>
        <c:gapWidth val="150"/>
        <c:shape val="box"/>
        <c:axId val="211190784"/>
        <c:axId val="208598080"/>
        <c:axId val="0"/>
      </c:bar3DChart>
      <c:catAx>
        <c:axId val="211190784"/>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208598080"/>
        <c:crosses val="autoZero"/>
        <c:auto val="1"/>
        <c:lblAlgn val="ctr"/>
        <c:lblOffset val="100"/>
        <c:noMultiLvlLbl val="0"/>
      </c:catAx>
      <c:valAx>
        <c:axId val="208598080"/>
        <c:scaling>
          <c:orientation val="minMax"/>
          <c:min val="0"/>
        </c:scaling>
        <c:delete val="0"/>
        <c:axPos val="l"/>
        <c:majorGridlines/>
        <c:numFmt formatCode="#,##0" sourceLinked="1"/>
        <c:majorTickMark val="out"/>
        <c:minorTickMark val="none"/>
        <c:tickLblPos val="nextTo"/>
        <c:txPr>
          <a:bodyPr/>
          <a:lstStyle/>
          <a:p>
            <a:pPr>
              <a:defRPr sz="1100">
                <a:latin typeface="Times New Roman" panose="02020603050405020304" pitchFamily="18" charset="0"/>
                <a:cs typeface="Times New Roman" panose="02020603050405020304" pitchFamily="18" charset="0"/>
              </a:defRPr>
            </a:pPr>
            <a:endParaRPr lang="ru-RU"/>
          </a:p>
        </c:txPr>
        <c:crossAx val="211190784"/>
        <c:crosses val="autoZero"/>
        <c:crossBetween val="between"/>
      </c:valAx>
    </c:plotArea>
    <c:plotVisOnly val="1"/>
    <c:dispBlanksAs val="gap"/>
    <c:showDLblsOverMax val="0"/>
  </c:chart>
  <c:externalData r:id="rId1">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00BC55">
                      <a:tint val="66000"/>
                      <a:satMod val="160000"/>
                    </a:srgbClr>
                  </a:gs>
                  <a:gs pos="50000">
                    <a:srgbClr val="00BC55">
                      <a:tint val="44500"/>
                      <a:satMod val="160000"/>
                    </a:srgbClr>
                  </a:gs>
                  <a:gs pos="100000">
                    <a:srgbClr val="00BC55">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2.3957747418798202E-2"/>
                  <c:y val="-0.38633373888149247"/>
                </c:manualLayout>
              </c:layout>
              <c:tx>
                <c:rich>
                  <a:bodyPr/>
                  <a:lstStyle/>
                  <a:p>
                    <a:r>
                      <a:rPr lang="en-US" dirty="0" smtClean="0"/>
                      <a:t>539</a:t>
                    </a:r>
                    <a:endParaRPr lang="ru-RU" dirty="0" smtClean="0"/>
                  </a:p>
                </c:rich>
              </c:tx>
              <c:showLegendKey val="0"/>
              <c:showVal val="1"/>
              <c:showCatName val="0"/>
              <c:showSerName val="0"/>
              <c:showPercent val="0"/>
              <c:showBubbleSize val="0"/>
              <c:extLst>
                <c:ext xmlns:c15="http://schemas.microsoft.com/office/drawing/2012/chart" uri="{CE6537A1-D6FC-4f65-9D91-7224C49458BB}"/>
              </c:extLst>
            </c:dLbl>
            <c:dLbl>
              <c:idx val="1"/>
              <c:layout>
                <c:manualLayout>
                  <c:x val="2.5264105114524114E-2"/>
                  <c:y val="-0.36231446781871629"/>
                </c:manualLayout>
              </c:layout>
              <c:tx>
                <c:rich>
                  <a:bodyPr/>
                  <a:lstStyle/>
                  <a:p>
                    <a:r>
                      <a:rPr lang="en-US" dirty="0" smtClean="0"/>
                      <a:t>491</a:t>
                    </a:r>
                  </a:p>
                </c:rich>
              </c:tx>
              <c:showLegendKey val="0"/>
              <c:showVal val="1"/>
              <c:showCatName val="0"/>
              <c:showSerName val="0"/>
              <c:showPercent val="0"/>
              <c:showBubbleSize val="0"/>
              <c:extLst>
                <c:ext xmlns:c15="http://schemas.microsoft.com/office/drawing/2012/chart" uri="{CE6537A1-D6FC-4f65-9D91-7224C49458BB}"/>
              </c:extLst>
            </c:dLbl>
            <c:dLbl>
              <c:idx val="2"/>
              <c:layout>
                <c:manualLayout>
                  <c:x val="1.7580084255172202E-2"/>
                  <c:y val="-0.33209177428743319"/>
                </c:manualLayout>
              </c:layout>
              <c:tx>
                <c:rich>
                  <a:bodyPr/>
                  <a:lstStyle/>
                  <a:p>
                    <a:r>
                      <a:rPr lang="en-US" dirty="0" smtClean="0"/>
                      <a:t>459</a:t>
                    </a:r>
                  </a:p>
                </c:rich>
              </c:tx>
              <c:showLegendKey val="0"/>
              <c:showVal val="1"/>
              <c:showCatName val="0"/>
              <c:showSerName val="0"/>
              <c:showPercent val="0"/>
              <c:showBubbleSize val="0"/>
              <c:extLst>
                <c:ext xmlns:c15="http://schemas.microsoft.com/office/drawing/2012/chart" uri="{CE6537A1-D6FC-4f65-9D91-7224C49458BB}"/>
              </c:extLst>
            </c:dLbl>
            <c:dLbl>
              <c:idx val="3"/>
              <c:layout>
                <c:manualLayout>
                  <c:x val="2.6510348640996061E-2"/>
                  <c:y val="-0.37057807086801542"/>
                </c:manualLayout>
              </c:layout>
              <c:tx>
                <c:rich>
                  <a:bodyPr/>
                  <a:lstStyle/>
                  <a:p>
                    <a:r>
                      <a:rPr lang="en-US" dirty="0" smtClean="0"/>
                      <a:t>522</a:t>
                    </a:r>
                    <a:endParaRPr lang="ru-RU" dirty="0"/>
                  </a:p>
                </c:rich>
              </c:tx>
              <c:showLegendKey val="0"/>
              <c:showVal val="1"/>
              <c:showCatName val="0"/>
              <c:showSerName val="0"/>
              <c:showPercent val="0"/>
              <c:showBubbleSize val="0"/>
              <c:extLst>
                <c:ext xmlns:c15="http://schemas.microsoft.com/office/drawing/2012/chart" uri="{CE6537A1-D6FC-4f65-9D91-7224C49458BB}"/>
              </c:extLst>
            </c:dLbl>
            <c:dLbl>
              <c:idx val="4"/>
              <c:layout>
                <c:manualLayout>
                  <c:x val="3.3072591434445894E-2"/>
                  <c:y val="-0.19029350785327542"/>
                </c:manualLayout>
              </c:layout>
              <c:tx>
                <c:rich>
                  <a:bodyPr/>
                  <a:lstStyle/>
                  <a:p>
                    <a:r>
                      <a:rPr lang="en-US" dirty="0" smtClean="0"/>
                      <a:t>195</a:t>
                    </a:r>
                    <a:endParaRPr lang="ru-RU" dirty="0" smtClean="0"/>
                  </a:p>
                </c:rich>
              </c:tx>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nchor="t" anchorCtr="0"/>
              <a:lstStyle/>
              <a:p>
                <a:pPr>
                  <a:defRPr sz="12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2025 план</c:v>
                </c:pt>
                <c:pt idx="1">
                  <c:v>2025 факт</c:v>
                </c:pt>
                <c:pt idx="2">
                  <c:v>2026</c:v>
                </c:pt>
                <c:pt idx="3">
                  <c:v>2027</c:v>
                </c:pt>
                <c:pt idx="4">
                  <c:v>2028</c:v>
                </c:pt>
              </c:strCache>
            </c:strRef>
          </c:cat>
          <c:val>
            <c:numRef>
              <c:f>'Лист1 (2)'!$C$8:$C$12</c:f>
              <c:numCache>
                <c:formatCode>#,##0</c:formatCode>
                <c:ptCount val="5"/>
                <c:pt idx="0">
                  <c:v>538.79999999999995</c:v>
                </c:pt>
                <c:pt idx="1">
                  <c:v>491.3</c:v>
                </c:pt>
                <c:pt idx="2">
                  <c:v>458.7</c:v>
                </c:pt>
                <c:pt idx="3">
                  <c:v>522.4</c:v>
                </c:pt>
                <c:pt idx="4">
                  <c:v>194.6</c:v>
                </c:pt>
              </c:numCache>
            </c:numRef>
          </c:val>
        </c:ser>
        <c:dLbls>
          <c:showLegendKey val="0"/>
          <c:showVal val="1"/>
          <c:showCatName val="0"/>
          <c:showSerName val="0"/>
          <c:showPercent val="0"/>
          <c:showBubbleSize val="0"/>
        </c:dLbls>
        <c:gapWidth val="150"/>
        <c:shape val="box"/>
        <c:axId val="156759040"/>
        <c:axId val="92790784"/>
        <c:axId val="0"/>
      </c:bar3DChart>
      <c:catAx>
        <c:axId val="156759040"/>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92790784"/>
        <c:crosses val="autoZero"/>
        <c:auto val="1"/>
        <c:lblAlgn val="ctr"/>
        <c:lblOffset val="100"/>
        <c:noMultiLvlLbl val="0"/>
      </c:catAx>
      <c:valAx>
        <c:axId val="92790784"/>
        <c:scaling>
          <c:orientation val="minMax"/>
          <c:min val="0"/>
        </c:scaling>
        <c:delete val="0"/>
        <c:axPos val="l"/>
        <c:majorGridlines/>
        <c:numFmt formatCode="#,##0" sourceLinked="1"/>
        <c:majorTickMark val="out"/>
        <c:minorTickMark val="none"/>
        <c:tickLblPos val="nextTo"/>
        <c:txPr>
          <a:bodyPr/>
          <a:lstStyle/>
          <a:p>
            <a:pPr>
              <a:defRPr sz="1100">
                <a:latin typeface="Times New Roman" panose="02020603050405020304" pitchFamily="18" charset="0"/>
                <a:cs typeface="Times New Roman" panose="02020603050405020304" pitchFamily="18" charset="0"/>
              </a:defRPr>
            </a:pPr>
            <a:endParaRPr lang="ru-RU"/>
          </a:p>
        </c:txPr>
        <c:crossAx val="156759040"/>
        <c:crosses val="autoZero"/>
        <c:crossBetween val="between"/>
      </c:valAx>
    </c:plotArea>
    <c:plotVisOnly val="1"/>
    <c:dispBlanksAs val="gap"/>
    <c:showDLblsOverMax val="0"/>
  </c:chart>
  <c:externalData r:id="rId1">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00BC55">
                      <a:tint val="66000"/>
                      <a:satMod val="160000"/>
                    </a:srgbClr>
                  </a:gs>
                  <a:gs pos="50000">
                    <a:srgbClr val="00BC55">
                      <a:tint val="44500"/>
                      <a:satMod val="160000"/>
                    </a:srgbClr>
                  </a:gs>
                  <a:gs pos="100000">
                    <a:srgbClr val="00BC55">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1.9430350388692733E-2"/>
                  <c:y val="-0.36757893612503129"/>
                </c:manualLayout>
              </c:layout>
              <c:tx>
                <c:rich>
                  <a:bodyPr/>
                  <a:lstStyle/>
                  <a:p>
                    <a:r>
                      <a:rPr lang="ru-RU" sz="1200" dirty="0" smtClean="0"/>
                      <a:t>19 851</a:t>
                    </a:r>
                  </a:p>
                </c:rich>
              </c:tx>
              <c:showLegendKey val="0"/>
              <c:showVal val="1"/>
              <c:showCatName val="0"/>
              <c:showSerName val="0"/>
              <c:showPercent val="0"/>
              <c:showBubbleSize val="0"/>
              <c:extLst>
                <c:ext xmlns:c15="http://schemas.microsoft.com/office/drawing/2012/chart" uri="{CE6537A1-D6FC-4f65-9D91-7224C49458BB}"/>
              </c:extLst>
            </c:dLbl>
            <c:dLbl>
              <c:idx val="1"/>
              <c:layout>
                <c:manualLayout>
                  <c:x val="2.1651934498480442E-2"/>
                  <c:y val="-0.3491388901957842"/>
                </c:manualLayout>
              </c:layout>
              <c:tx>
                <c:rich>
                  <a:bodyPr/>
                  <a:lstStyle/>
                  <a:p>
                    <a:r>
                      <a:rPr lang="ru-RU" sz="1200" dirty="0" smtClean="0"/>
                      <a:t>18 976</a:t>
                    </a:r>
                    <a:endParaRPr lang="en-US" sz="1200" dirty="0"/>
                  </a:p>
                </c:rich>
              </c:tx>
              <c:showLegendKey val="0"/>
              <c:showVal val="1"/>
              <c:showCatName val="0"/>
              <c:showSerName val="0"/>
              <c:showPercent val="0"/>
              <c:showBubbleSize val="0"/>
              <c:extLst>
                <c:ext xmlns:c15="http://schemas.microsoft.com/office/drawing/2012/chart" uri="{CE6537A1-D6FC-4f65-9D91-7224C49458BB}"/>
              </c:extLst>
            </c:dLbl>
            <c:dLbl>
              <c:idx val="2"/>
              <c:layout>
                <c:manualLayout>
                  <c:x val="1.7523462542439108E-2"/>
                  <c:y val="-0.37403884912394919"/>
                </c:manualLayout>
              </c:layout>
              <c:tx>
                <c:rich>
                  <a:bodyPr/>
                  <a:lstStyle/>
                  <a:p>
                    <a:pPr>
                      <a:defRPr sz="1200" b="1">
                        <a:solidFill>
                          <a:schemeClr val="tx1"/>
                        </a:solidFill>
                        <a:latin typeface="Times New Roman" panose="02020603050405020304" pitchFamily="18" charset="0"/>
                        <a:cs typeface="Times New Roman" panose="02020603050405020304" pitchFamily="18" charset="0"/>
                      </a:defRPr>
                    </a:pPr>
                    <a:r>
                      <a:rPr lang="ru-RU" sz="1200" dirty="0" smtClean="0"/>
                      <a:t>19 632</a:t>
                    </a:r>
                    <a:endParaRPr lang="en-US" sz="1200" dirty="0"/>
                  </a:p>
                </c:rich>
              </c:tx>
              <c:spPr>
                <a:noFill/>
                <a:ln>
                  <a:noFill/>
                </a:ln>
                <a:effectLst/>
              </c:spPr>
              <c:showLegendKey val="0"/>
              <c:showVal val="1"/>
              <c:showCatName val="0"/>
              <c:showSerName val="0"/>
              <c:showPercent val="0"/>
              <c:showBubbleSize val="0"/>
              <c:extLst>
                <c:ext xmlns:c15="http://schemas.microsoft.com/office/drawing/2012/chart" uri="{CE6537A1-D6FC-4f65-9D91-7224C49458BB}"/>
              </c:extLst>
            </c:dLbl>
            <c:dLbl>
              <c:idx val="3"/>
              <c:layout>
                <c:manualLayout>
                  <c:x val="1.0732935653579443E-2"/>
                  <c:y val="-0.31508455330246798"/>
                </c:manualLayout>
              </c:layout>
              <c:tx>
                <c:rich>
                  <a:bodyPr/>
                  <a:lstStyle/>
                  <a:p>
                    <a:pPr>
                      <a:defRPr sz="1200" b="1">
                        <a:solidFill>
                          <a:schemeClr val="tx1"/>
                        </a:solidFill>
                        <a:latin typeface="Times New Roman" panose="02020603050405020304" pitchFamily="18" charset="0"/>
                        <a:cs typeface="Times New Roman" panose="02020603050405020304" pitchFamily="18" charset="0"/>
                      </a:defRPr>
                    </a:pPr>
                    <a:r>
                      <a:rPr lang="ru-RU" sz="1200" dirty="0" smtClean="0"/>
                      <a:t>16 725</a:t>
                    </a:r>
                    <a:endParaRPr lang="en-US" sz="1200" dirty="0"/>
                  </a:p>
                </c:rich>
              </c:tx>
              <c:spPr>
                <a:noFill/>
                <a:ln>
                  <a:noFill/>
                </a:ln>
                <a:effectLst/>
              </c:spPr>
              <c:showLegendKey val="0"/>
              <c:showVal val="1"/>
              <c:showCatName val="0"/>
              <c:showSerName val="0"/>
              <c:showPercent val="0"/>
              <c:showBubbleSize val="0"/>
              <c:extLst>
                <c:ext xmlns:c15="http://schemas.microsoft.com/office/drawing/2012/chart" uri="{CE6537A1-D6FC-4f65-9D91-7224C49458BB}"/>
              </c:extLst>
            </c:dLbl>
            <c:dLbl>
              <c:idx val="4"/>
              <c:layout>
                <c:manualLayout>
                  <c:x val="1.7075715505222633E-2"/>
                  <c:y val="-0.35041936505231891"/>
                </c:manualLayout>
              </c:layout>
              <c:tx>
                <c:rich>
                  <a:bodyPr/>
                  <a:lstStyle/>
                  <a:p>
                    <a:pPr>
                      <a:defRPr sz="1200" b="1">
                        <a:solidFill>
                          <a:schemeClr val="tx1"/>
                        </a:solidFill>
                        <a:latin typeface="Times New Roman" panose="02020603050405020304" pitchFamily="18" charset="0"/>
                        <a:cs typeface="Times New Roman" panose="02020603050405020304" pitchFamily="18" charset="0"/>
                      </a:defRPr>
                    </a:pPr>
                    <a:r>
                      <a:rPr lang="ru-RU" sz="1200" dirty="0" smtClean="0"/>
                      <a:t>18 189</a:t>
                    </a:r>
                    <a:endParaRPr lang="en-US" sz="1200" dirty="0"/>
                  </a:p>
                </c:rich>
              </c:tx>
              <c:spPr>
                <a:noFill/>
                <a:ln>
                  <a:noFill/>
                </a:ln>
                <a:effectLst/>
              </c:spPr>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300" b="1">
                    <a:solidFill>
                      <a:schemeClr val="tx1"/>
                    </a:solidFill>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2025 план</c:v>
                </c:pt>
                <c:pt idx="1">
                  <c:v>2025 факт</c:v>
                </c:pt>
                <c:pt idx="2">
                  <c:v>2026</c:v>
                </c:pt>
                <c:pt idx="3">
                  <c:v>2027</c:v>
                </c:pt>
                <c:pt idx="4">
                  <c:v>2028</c:v>
                </c:pt>
              </c:strCache>
            </c:strRef>
          </c:cat>
          <c:val>
            <c:numRef>
              <c:f>'Лист1 (2)'!$C$8:$C$12</c:f>
              <c:numCache>
                <c:formatCode>#,##0</c:formatCode>
                <c:ptCount val="5"/>
                <c:pt idx="0">
                  <c:v>19851.3</c:v>
                </c:pt>
                <c:pt idx="1">
                  <c:v>18976</c:v>
                </c:pt>
                <c:pt idx="2">
                  <c:v>19631.5</c:v>
                </c:pt>
                <c:pt idx="3">
                  <c:v>16725</c:v>
                </c:pt>
                <c:pt idx="4">
                  <c:v>18188.5</c:v>
                </c:pt>
              </c:numCache>
            </c:numRef>
          </c:val>
        </c:ser>
        <c:dLbls>
          <c:showLegendKey val="0"/>
          <c:showVal val="1"/>
          <c:showCatName val="0"/>
          <c:showSerName val="0"/>
          <c:showPercent val="0"/>
          <c:showBubbleSize val="0"/>
        </c:dLbls>
        <c:gapWidth val="150"/>
        <c:shape val="box"/>
        <c:axId val="213325824"/>
        <c:axId val="206747840"/>
        <c:axId val="0"/>
      </c:bar3DChart>
      <c:catAx>
        <c:axId val="213325824"/>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206747840"/>
        <c:crosses val="autoZero"/>
        <c:auto val="1"/>
        <c:lblAlgn val="ctr"/>
        <c:lblOffset val="100"/>
        <c:noMultiLvlLbl val="0"/>
      </c:catAx>
      <c:valAx>
        <c:axId val="206747840"/>
        <c:scaling>
          <c:orientation val="minMax"/>
          <c:max val="25000"/>
          <c:min val="0"/>
        </c:scaling>
        <c:delete val="0"/>
        <c:axPos val="l"/>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213325824"/>
        <c:crosses val="autoZero"/>
        <c:crossBetween val="between"/>
      </c:valAx>
    </c:plotArea>
    <c:plotVisOnly val="1"/>
    <c:dispBlanksAs val="gap"/>
    <c:showDLblsOverMax val="0"/>
  </c:chart>
  <c:externalData r:id="rId1">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manualLayout>
          <c:layoutTarget val="inner"/>
          <c:xMode val="edge"/>
          <c:yMode val="edge"/>
          <c:x val="0.16485597877444561"/>
          <c:y val="4.4657723365617068E-2"/>
          <c:w val="0.81979716041989004"/>
          <c:h val="0.80151119764663115"/>
        </c:manualLayout>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00BC55">
                      <a:tint val="66000"/>
                      <a:satMod val="160000"/>
                    </a:srgbClr>
                  </a:gs>
                  <a:gs pos="50000">
                    <a:srgbClr val="00BC55">
                      <a:tint val="44500"/>
                      <a:satMod val="160000"/>
                    </a:srgbClr>
                  </a:gs>
                  <a:gs pos="100000">
                    <a:srgbClr val="00BC55">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1.8618521510015067E-2"/>
                  <c:y val="-0.39381787722115497"/>
                </c:manualLayout>
              </c:layout>
              <c:tx>
                <c:rich>
                  <a:bodyPr/>
                  <a:lstStyle/>
                  <a:p>
                    <a:r>
                      <a:rPr lang="ru-RU" sz="1200" dirty="0" smtClean="0">
                        <a:latin typeface="Times New Roman" panose="02020603050405020304" pitchFamily="18" charset="0"/>
                        <a:cs typeface="Times New Roman" panose="02020603050405020304" pitchFamily="18" charset="0"/>
                      </a:rPr>
                      <a:t>18 760</a:t>
                    </a:r>
                    <a:endParaRPr lang="ru-RU" dirty="0"/>
                  </a:p>
                </c:rich>
              </c:tx>
              <c:showLegendKey val="0"/>
              <c:showVal val="1"/>
              <c:showCatName val="0"/>
              <c:showSerName val="0"/>
              <c:showPercent val="0"/>
              <c:showBubbleSize val="0"/>
            </c:dLbl>
            <c:dLbl>
              <c:idx val="1"/>
              <c:layout>
                <c:manualLayout>
                  <c:x val="8.3733439287093613E-3"/>
                  <c:y val="-0.37943876186030162"/>
                </c:manualLayout>
              </c:layout>
              <c:tx>
                <c:rich>
                  <a:bodyPr/>
                  <a:lstStyle/>
                  <a:p>
                    <a:r>
                      <a:rPr lang="ru-RU" sz="1200" dirty="0" smtClean="0">
                        <a:latin typeface="Times New Roman" panose="02020603050405020304" pitchFamily="18" charset="0"/>
                        <a:cs typeface="Times New Roman" panose="02020603050405020304" pitchFamily="18" charset="0"/>
                      </a:rPr>
                      <a:t>18 62</a:t>
                    </a:r>
                    <a:r>
                      <a:rPr lang="en-US" sz="1200" dirty="0" smtClean="0">
                        <a:latin typeface="Times New Roman" panose="02020603050405020304" pitchFamily="18" charset="0"/>
                        <a:cs typeface="Times New Roman" panose="02020603050405020304" pitchFamily="18" charset="0"/>
                      </a:rPr>
                      <a:t>8</a:t>
                    </a:r>
                    <a:endParaRPr lang="ru-RU" dirty="0"/>
                  </a:p>
                </c:rich>
              </c:tx>
              <c:showLegendKey val="0"/>
              <c:showVal val="1"/>
              <c:showCatName val="0"/>
              <c:showSerName val="0"/>
              <c:showPercent val="0"/>
              <c:showBubbleSize val="0"/>
              <c:extLst>
                <c:ext xmlns:c15="http://schemas.microsoft.com/office/drawing/2012/chart" uri="{CE6537A1-D6FC-4f65-9D91-7224C49458BB}"/>
              </c:extLst>
            </c:dLbl>
            <c:dLbl>
              <c:idx val="2"/>
              <c:layout>
                <c:manualLayout>
                  <c:x val="1.2606418999752034E-2"/>
                  <c:y val="-0.40151910904381405"/>
                </c:manualLayout>
              </c:layout>
              <c:tx>
                <c:rich>
                  <a:bodyPr/>
                  <a:lstStyle/>
                  <a:p>
                    <a:r>
                      <a:rPr lang="ru-RU" dirty="0" smtClean="0"/>
                      <a:t>19 188</a:t>
                    </a:r>
                    <a:endParaRPr lang="ru-RU" dirty="0"/>
                  </a:p>
                </c:rich>
              </c:tx>
              <c:showLegendKey val="0"/>
              <c:showVal val="1"/>
              <c:showCatName val="0"/>
              <c:showSerName val="0"/>
              <c:showPercent val="0"/>
              <c:showBubbleSize val="0"/>
            </c:dLbl>
            <c:dLbl>
              <c:idx val="3"/>
              <c:layout>
                <c:manualLayout>
                  <c:x val="1.4738545078926368E-2"/>
                  <c:y val="-0.22443244784064151"/>
                </c:manualLayout>
              </c:layout>
              <c:tx>
                <c:rich>
                  <a:bodyPr/>
                  <a:lstStyle/>
                  <a:p>
                    <a:r>
                      <a:rPr lang="ru-RU" sz="1200" dirty="0" smtClean="0">
                        <a:latin typeface="Times New Roman" panose="02020603050405020304" pitchFamily="18" charset="0"/>
                        <a:cs typeface="Times New Roman" panose="02020603050405020304" pitchFamily="18" charset="0"/>
                      </a:rPr>
                      <a:t>9 43</a:t>
                    </a:r>
                    <a:r>
                      <a:rPr lang="en-US" sz="1200" dirty="0" smtClean="0">
                        <a:latin typeface="Times New Roman" panose="02020603050405020304" pitchFamily="18" charset="0"/>
                        <a:cs typeface="Times New Roman" panose="02020603050405020304" pitchFamily="18" charset="0"/>
                      </a:rPr>
                      <a:t>7</a:t>
                    </a:r>
                    <a:endParaRPr lang="ru-RU" dirty="0"/>
                  </a:p>
                </c:rich>
              </c:tx>
              <c:showLegendKey val="0"/>
              <c:showVal val="1"/>
              <c:showCatName val="0"/>
              <c:showSerName val="0"/>
              <c:showPercent val="0"/>
              <c:showBubbleSize val="0"/>
              <c:extLst>
                <c:ext xmlns:c15="http://schemas.microsoft.com/office/drawing/2012/chart" uri="{CE6537A1-D6FC-4f65-9D91-7224C49458BB}"/>
              </c:extLst>
            </c:dLbl>
            <c:dLbl>
              <c:idx val="4"/>
              <c:layout>
                <c:manualLayout>
                  <c:x val="3.0372766790069929E-2"/>
                  <c:y val="-0.25583525934586637"/>
                </c:manualLayout>
              </c:layout>
              <c:tx>
                <c:rich>
                  <a:bodyPr/>
                  <a:lstStyle/>
                  <a:p>
                    <a:r>
                      <a:rPr lang="ru-RU" sz="1200" dirty="0" smtClean="0">
                        <a:latin typeface="Times New Roman" panose="02020603050405020304" pitchFamily="18" charset="0"/>
                        <a:cs typeface="Times New Roman" panose="02020603050405020304" pitchFamily="18" charset="0"/>
                      </a:rPr>
                      <a:t>9 958</a:t>
                    </a:r>
                  </a:p>
                </c:rich>
              </c:tx>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2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2025 план</c:v>
                </c:pt>
                <c:pt idx="1">
                  <c:v>2025 факт</c:v>
                </c:pt>
                <c:pt idx="2">
                  <c:v>2026</c:v>
                </c:pt>
                <c:pt idx="3">
                  <c:v>2027</c:v>
                </c:pt>
                <c:pt idx="4">
                  <c:v>2028</c:v>
                </c:pt>
              </c:strCache>
            </c:strRef>
          </c:cat>
          <c:val>
            <c:numRef>
              <c:f>'Лист1 (2)'!$C$8:$C$12</c:f>
              <c:numCache>
                <c:formatCode>#,##0.0</c:formatCode>
                <c:ptCount val="5"/>
                <c:pt idx="0">
                  <c:v>18760</c:v>
                </c:pt>
                <c:pt idx="1">
                  <c:v>18627.900000000001</c:v>
                </c:pt>
                <c:pt idx="2">
                  <c:v>19188</c:v>
                </c:pt>
                <c:pt idx="3">
                  <c:v>9436.5</c:v>
                </c:pt>
                <c:pt idx="4">
                  <c:v>9958.2999999999993</c:v>
                </c:pt>
              </c:numCache>
            </c:numRef>
          </c:val>
        </c:ser>
        <c:dLbls>
          <c:showLegendKey val="0"/>
          <c:showVal val="1"/>
          <c:showCatName val="0"/>
          <c:showSerName val="0"/>
          <c:showPercent val="0"/>
          <c:showBubbleSize val="0"/>
        </c:dLbls>
        <c:gapWidth val="150"/>
        <c:gapDepth val="374"/>
        <c:shape val="box"/>
        <c:axId val="215553536"/>
        <c:axId val="204529664"/>
        <c:axId val="0"/>
      </c:bar3DChart>
      <c:catAx>
        <c:axId val="215553536"/>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204529664"/>
        <c:crosses val="autoZero"/>
        <c:auto val="1"/>
        <c:lblAlgn val="ctr"/>
        <c:lblOffset val="100"/>
        <c:noMultiLvlLbl val="0"/>
      </c:catAx>
      <c:valAx>
        <c:axId val="204529664"/>
        <c:scaling>
          <c:orientation val="minMax"/>
          <c:max val="20000"/>
          <c:min val="0"/>
        </c:scaling>
        <c:delete val="0"/>
        <c:axPos val="l"/>
        <c:majorGridlines/>
        <c:numFmt formatCode="#,##0.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215553536"/>
        <c:crosses val="autoZero"/>
        <c:crossBetween val="between"/>
        <c:majorUnit val="5000"/>
      </c:valAx>
    </c:plotArea>
    <c:plotVisOnly val="1"/>
    <c:dispBlanksAs val="gap"/>
    <c:showDLblsOverMax val="0"/>
  </c:chart>
  <c:externalData r:id="rId1">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00BC55">
                      <a:tint val="66000"/>
                      <a:satMod val="160000"/>
                    </a:srgbClr>
                  </a:gs>
                  <a:gs pos="50000">
                    <a:srgbClr val="00BC55">
                      <a:tint val="44500"/>
                      <a:satMod val="160000"/>
                    </a:srgbClr>
                  </a:gs>
                  <a:gs pos="100000">
                    <a:srgbClr val="00BC55">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2.2035633020994743E-2"/>
                  <c:y val="-0.36621060038087483"/>
                </c:manualLayout>
              </c:layout>
              <c:tx>
                <c:rich>
                  <a:bodyPr/>
                  <a:lstStyle/>
                  <a:p>
                    <a:r>
                      <a:rPr lang="ru-RU" dirty="0" smtClean="0">
                        <a:solidFill>
                          <a:schemeClr val="tx1"/>
                        </a:solidFill>
                      </a:rPr>
                      <a:t>763</a:t>
                    </a:r>
                    <a:endParaRPr lang="en-US" dirty="0">
                      <a:solidFill>
                        <a:schemeClr val="tx1"/>
                      </a:solidFill>
                    </a:endParaRPr>
                  </a:p>
                </c:rich>
              </c:tx>
              <c:showLegendKey val="0"/>
              <c:showVal val="1"/>
              <c:showCatName val="0"/>
              <c:showSerName val="0"/>
              <c:showPercent val="0"/>
              <c:showBubbleSize val="0"/>
              <c:extLst>
                <c:ext xmlns:c15="http://schemas.microsoft.com/office/drawing/2012/chart" uri="{CE6537A1-D6FC-4f65-9D91-7224C49458BB}"/>
              </c:extLst>
            </c:dLbl>
            <c:dLbl>
              <c:idx val="1"/>
              <c:layout>
                <c:manualLayout>
                  <c:x val="1.806594259818587E-2"/>
                  <c:y val="-0.35228106955849198"/>
                </c:manualLayout>
              </c:layout>
              <c:tx>
                <c:rich>
                  <a:bodyPr/>
                  <a:lstStyle/>
                  <a:p>
                    <a:r>
                      <a:rPr lang="ru-RU" dirty="0" smtClean="0">
                        <a:solidFill>
                          <a:schemeClr val="tx1"/>
                        </a:solidFill>
                      </a:rPr>
                      <a:t>761</a:t>
                    </a:r>
                  </a:p>
                </c:rich>
              </c:tx>
              <c:showLegendKey val="0"/>
              <c:showVal val="1"/>
              <c:showCatName val="0"/>
              <c:showSerName val="0"/>
              <c:showPercent val="0"/>
              <c:showBubbleSize val="0"/>
              <c:extLst>
                <c:ext xmlns:c15="http://schemas.microsoft.com/office/drawing/2012/chart" uri="{CE6537A1-D6FC-4f65-9D91-7224C49458BB}"/>
              </c:extLst>
            </c:dLbl>
            <c:dLbl>
              <c:idx val="2"/>
              <c:layout>
                <c:manualLayout>
                  <c:x val="1.7905457126055735E-2"/>
                  <c:y val="-0.38669706782686941"/>
                </c:manualLayout>
              </c:layout>
              <c:tx>
                <c:rich>
                  <a:bodyPr/>
                  <a:lstStyle/>
                  <a:p>
                    <a:r>
                      <a:rPr lang="ru-RU" dirty="0" smtClean="0"/>
                      <a:t>799</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3"/>
              <c:layout>
                <c:manualLayout>
                  <c:x val="2.3026684465530915E-2"/>
                  <c:y val="-0.3946107940738855"/>
                </c:manualLayout>
              </c:layout>
              <c:tx>
                <c:rich>
                  <a:bodyPr/>
                  <a:lstStyle/>
                  <a:p>
                    <a:r>
                      <a:rPr lang="en-US" dirty="0" smtClean="0">
                        <a:solidFill>
                          <a:schemeClr val="tx1"/>
                        </a:solidFill>
                      </a:rPr>
                      <a:t>800</a:t>
                    </a:r>
                    <a:endParaRPr lang="en-US" dirty="0">
                      <a:solidFill>
                        <a:schemeClr val="tx1"/>
                      </a:solidFill>
                    </a:endParaRPr>
                  </a:p>
                </c:rich>
              </c:tx>
              <c:showLegendKey val="0"/>
              <c:showVal val="1"/>
              <c:showCatName val="0"/>
              <c:showSerName val="0"/>
              <c:showPercent val="0"/>
              <c:showBubbleSize val="0"/>
              <c:extLst>
                <c:ext xmlns:c15="http://schemas.microsoft.com/office/drawing/2012/chart" uri="{CE6537A1-D6FC-4f65-9D91-7224C49458BB}"/>
              </c:extLst>
            </c:dLbl>
            <c:dLbl>
              <c:idx val="4"/>
              <c:layout>
                <c:manualLayout>
                  <c:x val="2.535360458001203E-2"/>
                  <c:y val="-0.38293700665695074"/>
                </c:manualLayout>
              </c:layout>
              <c:tx>
                <c:rich>
                  <a:bodyPr/>
                  <a:lstStyle/>
                  <a:p>
                    <a:r>
                      <a:rPr lang="ru-RU" dirty="0" smtClean="0"/>
                      <a:t>77</a:t>
                    </a:r>
                    <a:r>
                      <a:rPr lang="en-US" dirty="0" smtClean="0"/>
                      <a:t>4</a:t>
                    </a:r>
                    <a:endParaRPr lang="en-US" dirty="0"/>
                  </a:p>
                </c:rich>
              </c:tx>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300" b="1">
                    <a:solidFill>
                      <a:schemeClr val="tx1"/>
                    </a:solidFill>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2025 план</c:v>
                </c:pt>
                <c:pt idx="1">
                  <c:v>2025 факт</c:v>
                </c:pt>
                <c:pt idx="2">
                  <c:v>2026</c:v>
                </c:pt>
                <c:pt idx="3">
                  <c:v>2027</c:v>
                </c:pt>
                <c:pt idx="4">
                  <c:v>2028</c:v>
                </c:pt>
              </c:strCache>
            </c:strRef>
          </c:cat>
          <c:val>
            <c:numRef>
              <c:f>'Лист1 (2)'!$C$8:$C$12</c:f>
              <c:numCache>
                <c:formatCode>#,##0.0</c:formatCode>
                <c:ptCount val="5"/>
                <c:pt idx="0">
                  <c:v>763.2</c:v>
                </c:pt>
                <c:pt idx="1">
                  <c:v>761</c:v>
                </c:pt>
                <c:pt idx="2">
                  <c:v>799.4</c:v>
                </c:pt>
                <c:pt idx="3">
                  <c:v>799.7</c:v>
                </c:pt>
                <c:pt idx="4">
                  <c:v>773.5</c:v>
                </c:pt>
              </c:numCache>
            </c:numRef>
          </c:val>
        </c:ser>
        <c:dLbls>
          <c:showLegendKey val="0"/>
          <c:showVal val="1"/>
          <c:showCatName val="0"/>
          <c:showSerName val="0"/>
          <c:showPercent val="0"/>
          <c:showBubbleSize val="0"/>
        </c:dLbls>
        <c:gapWidth val="150"/>
        <c:shape val="box"/>
        <c:axId val="217190400"/>
        <c:axId val="204536000"/>
        <c:axId val="0"/>
      </c:bar3DChart>
      <c:catAx>
        <c:axId val="217190400"/>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204536000"/>
        <c:crosses val="autoZero"/>
        <c:auto val="1"/>
        <c:lblAlgn val="ctr"/>
        <c:lblOffset val="100"/>
        <c:noMultiLvlLbl val="0"/>
      </c:catAx>
      <c:valAx>
        <c:axId val="204536000"/>
        <c:scaling>
          <c:orientation val="minMax"/>
          <c:max val="1000"/>
          <c:min val="0"/>
        </c:scaling>
        <c:delete val="0"/>
        <c:axPos val="l"/>
        <c:majorGridlines/>
        <c:numFmt formatCode="#,##0.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217190400"/>
        <c:crosses val="autoZero"/>
        <c:crossBetween val="between"/>
        <c:majorUnit val="200"/>
      </c:valAx>
    </c:plotArea>
    <c:plotVisOnly val="1"/>
    <c:dispBlanksAs val="gap"/>
    <c:showDLblsOverMax val="0"/>
  </c:chart>
  <c:externalData r:id="rId1">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00BC55">
                      <a:tint val="66000"/>
                      <a:satMod val="160000"/>
                    </a:srgbClr>
                  </a:gs>
                  <a:gs pos="50000">
                    <a:srgbClr val="00BC55">
                      <a:tint val="44500"/>
                      <a:satMod val="160000"/>
                    </a:srgbClr>
                  </a:gs>
                  <a:gs pos="100000">
                    <a:srgbClr val="00BC55">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9.3617631618371222E-3"/>
                  <c:y val="-0.34275626561987188"/>
                </c:manualLayout>
              </c:layout>
              <c:tx>
                <c:rich>
                  <a:bodyPr/>
                  <a:lstStyle/>
                  <a:p>
                    <a:r>
                      <a:rPr lang="en-US" dirty="0" smtClean="0"/>
                      <a:t>30</a:t>
                    </a:r>
                    <a:endParaRPr lang="ru-RU" dirty="0"/>
                  </a:p>
                </c:rich>
              </c:tx>
              <c:showLegendKey val="0"/>
              <c:showVal val="1"/>
              <c:showCatName val="0"/>
              <c:showSerName val="0"/>
              <c:showPercent val="0"/>
              <c:showBubbleSize val="0"/>
              <c:extLst>
                <c:ext xmlns:c15="http://schemas.microsoft.com/office/drawing/2012/chart" uri="{CE6537A1-D6FC-4f65-9D91-7224C49458BB}"/>
              </c:extLst>
            </c:dLbl>
            <c:dLbl>
              <c:idx val="1"/>
              <c:layout>
                <c:manualLayout>
                  <c:x val="2.5902953822328628E-2"/>
                  <c:y val="-0.35228018966898261"/>
                </c:manualLayout>
              </c:layout>
              <c:tx>
                <c:rich>
                  <a:bodyPr/>
                  <a:lstStyle/>
                  <a:p>
                    <a:r>
                      <a:rPr lang="ru-RU" dirty="0" smtClean="0"/>
                      <a:t>2</a:t>
                    </a:r>
                    <a:r>
                      <a:rPr lang="en-US" dirty="0" smtClean="0"/>
                      <a:t>9</a:t>
                    </a:r>
                    <a:endParaRPr lang="ru-RU" dirty="0" smtClean="0"/>
                  </a:p>
                </c:rich>
              </c:tx>
              <c:showLegendKey val="0"/>
              <c:showVal val="1"/>
              <c:showCatName val="0"/>
              <c:showSerName val="0"/>
              <c:showPercent val="0"/>
              <c:showBubbleSize val="0"/>
              <c:extLst>
                <c:ext xmlns:c15="http://schemas.microsoft.com/office/drawing/2012/chart" uri="{CE6537A1-D6FC-4f65-9D91-7224C49458BB}">
                  <c15:layout>
                    <c:manualLayout>
                      <c:w val="8.6088570117440005E-2"/>
                      <c:h val="6.6842859652637213E-2"/>
                    </c:manualLayout>
                  </c15:layout>
                </c:ext>
              </c:extLst>
            </c:dLbl>
            <c:dLbl>
              <c:idx val="2"/>
              <c:layout>
                <c:manualLayout>
                  <c:x val="2.710424653272521E-2"/>
                  <c:y val="-0.3472742049538366"/>
                </c:manualLayout>
              </c:layout>
              <c:tx>
                <c:rich>
                  <a:bodyPr/>
                  <a:lstStyle/>
                  <a:p>
                    <a:r>
                      <a:rPr lang="ru-RU" dirty="0" smtClean="0"/>
                      <a:t>29</a:t>
                    </a:r>
                    <a:endParaRPr lang="ru-RU" dirty="0"/>
                  </a:p>
                </c:rich>
              </c:tx>
              <c:showLegendKey val="0"/>
              <c:showVal val="1"/>
              <c:showCatName val="0"/>
              <c:showSerName val="0"/>
              <c:showPercent val="0"/>
              <c:showBubbleSize val="0"/>
              <c:extLst>
                <c:ext xmlns:c15="http://schemas.microsoft.com/office/drawing/2012/chart" uri="{CE6537A1-D6FC-4f65-9D91-7224C49458BB}"/>
              </c:extLst>
            </c:dLbl>
            <c:dLbl>
              <c:idx val="3"/>
              <c:layout>
                <c:manualLayout>
                  <c:x val="3.0139762890799761E-2"/>
                  <c:y val="-0.31266199132487604"/>
                </c:manualLayout>
              </c:layout>
              <c:tx>
                <c:rich>
                  <a:bodyPr/>
                  <a:lstStyle/>
                  <a:p>
                    <a:r>
                      <a:rPr lang="en-US" dirty="0" smtClean="0"/>
                      <a:t>27</a:t>
                    </a:r>
                    <a:endParaRPr lang="en-US" dirty="0"/>
                  </a:p>
                </c:rich>
              </c:tx>
              <c:showLegendKey val="0"/>
              <c:showVal val="1"/>
              <c:showCatName val="0"/>
              <c:showSerName val="0"/>
              <c:showPercent val="0"/>
              <c:showBubbleSize val="0"/>
            </c:dLbl>
            <c:dLbl>
              <c:idx val="4"/>
              <c:layout>
                <c:manualLayout>
                  <c:x val="3.9147799327204622E-2"/>
                  <c:y val="-0.28609079462528297"/>
                </c:manualLayout>
              </c:layout>
              <c:tx>
                <c:rich>
                  <a:bodyPr/>
                  <a:lstStyle/>
                  <a:p>
                    <a:r>
                      <a:rPr lang="ru-RU" dirty="0" smtClean="0"/>
                      <a:t>23</a:t>
                    </a:r>
                  </a:p>
                </c:rich>
              </c:tx>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3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2025 план</c:v>
                </c:pt>
                <c:pt idx="1">
                  <c:v>2025 факт</c:v>
                </c:pt>
                <c:pt idx="2">
                  <c:v>2026</c:v>
                </c:pt>
                <c:pt idx="3">
                  <c:v>2027</c:v>
                </c:pt>
                <c:pt idx="4">
                  <c:v>2028</c:v>
                </c:pt>
              </c:strCache>
            </c:strRef>
          </c:cat>
          <c:val>
            <c:numRef>
              <c:f>'Лист1 (2)'!$C$8:$C$12</c:f>
              <c:numCache>
                <c:formatCode>#,##0.0</c:formatCode>
                <c:ptCount val="5"/>
                <c:pt idx="0">
                  <c:v>29.8</c:v>
                </c:pt>
                <c:pt idx="1">
                  <c:v>28.5</c:v>
                </c:pt>
                <c:pt idx="2">
                  <c:v>28.9</c:v>
                </c:pt>
                <c:pt idx="3">
                  <c:v>26.5</c:v>
                </c:pt>
                <c:pt idx="4">
                  <c:v>23.4</c:v>
                </c:pt>
              </c:numCache>
            </c:numRef>
          </c:val>
        </c:ser>
        <c:dLbls>
          <c:showLegendKey val="0"/>
          <c:showVal val="1"/>
          <c:showCatName val="0"/>
          <c:showSerName val="0"/>
          <c:showPercent val="0"/>
          <c:showBubbleSize val="0"/>
        </c:dLbls>
        <c:gapWidth val="150"/>
        <c:shape val="box"/>
        <c:axId val="218076672"/>
        <c:axId val="216955072"/>
        <c:axId val="0"/>
      </c:bar3DChart>
      <c:catAx>
        <c:axId val="218076672"/>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216955072"/>
        <c:crosses val="autoZero"/>
        <c:auto val="1"/>
        <c:lblAlgn val="ctr"/>
        <c:lblOffset val="100"/>
        <c:noMultiLvlLbl val="0"/>
      </c:catAx>
      <c:valAx>
        <c:axId val="216955072"/>
        <c:scaling>
          <c:orientation val="minMax"/>
          <c:max val="40"/>
          <c:min val="0"/>
        </c:scaling>
        <c:delete val="0"/>
        <c:axPos val="l"/>
        <c:majorGridlines/>
        <c:numFmt formatCode="#,##0.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218076672"/>
        <c:crosses val="autoZero"/>
        <c:crossBetween val="between"/>
        <c:majorUnit val="10"/>
      </c:valAx>
    </c:plotArea>
    <c:plotVisOnly val="1"/>
    <c:dispBlanksAs val="gap"/>
    <c:showDLblsOverMax val="0"/>
  </c:chart>
  <c:externalData r:id="rId1">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00BC55">
                      <a:tint val="66000"/>
                      <a:satMod val="160000"/>
                    </a:srgbClr>
                  </a:gs>
                  <a:gs pos="50000">
                    <a:srgbClr val="00BC55">
                      <a:tint val="44500"/>
                      <a:satMod val="160000"/>
                    </a:srgbClr>
                  </a:gs>
                  <a:gs pos="100000">
                    <a:srgbClr val="00BC55">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1.586672409038543E-2"/>
                  <c:y val="-0.34270613204317762"/>
                </c:manualLayout>
              </c:layout>
              <c:tx>
                <c:rich>
                  <a:bodyPr/>
                  <a:lstStyle/>
                  <a:p>
                    <a:r>
                      <a:rPr lang="en-US" dirty="0" smtClean="0"/>
                      <a:t>3 560</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0.16728383166140412"/>
                  <c:y val="-0.4085771012574454"/>
                </c:manualLayout>
              </c:layout>
              <c:tx>
                <c:rich>
                  <a:bodyPr/>
                  <a:lstStyle/>
                  <a:p>
                    <a:r>
                      <a:rPr lang="en-US" dirty="0" smtClean="0"/>
                      <a:t>4 002</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0.13847810658507895"/>
                  <c:y val="-0.29616072175692432"/>
                </c:manualLayout>
              </c:layout>
              <c:tx>
                <c:rich>
                  <a:bodyPr/>
                  <a:lstStyle/>
                  <a:p>
                    <a:r>
                      <a:rPr lang="en-US" dirty="0" smtClean="0"/>
                      <a:t>3 544</a:t>
                    </a:r>
                  </a:p>
                </c:rich>
              </c:tx>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1.0585203998071982E-2"/>
                  <c:y val="-0.33104574119293761"/>
                </c:manualLayout>
              </c:layout>
              <c:tx>
                <c:rich>
                  <a:bodyPr/>
                  <a:lstStyle/>
                  <a:p>
                    <a:r>
                      <a:rPr lang="en-US" dirty="0" smtClean="0"/>
                      <a:t>3 412</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1.5281832718734675E-2"/>
                  <c:y val="-0.26230630548392248"/>
                </c:manualLayout>
              </c:layout>
              <c:tx>
                <c:rich>
                  <a:bodyPr/>
                  <a:lstStyle/>
                  <a:p>
                    <a:r>
                      <a:rPr lang="en-US" dirty="0" smtClean="0"/>
                      <a:t>2 622</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a:lstStyle/>
              <a:p>
                <a:pPr>
                  <a:defRPr sz="13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2025 план</c:v>
                </c:pt>
                <c:pt idx="1">
                  <c:v>2025 факт</c:v>
                </c:pt>
                <c:pt idx="2">
                  <c:v>2026</c:v>
                </c:pt>
                <c:pt idx="3">
                  <c:v>2027</c:v>
                </c:pt>
                <c:pt idx="4">
                  <c:v>2028</c:v>
                </c:pt>
              </c:strCache>
            </c:strRef>
          </c:cat>
          <c:val>
            <c:numRef>
              <c:f>'Лист1 (2)'!$C$8:$C$12</c:f>
              <c:numCache>
                <c:formatCode>#,##0</c:formatCode>
                <c:ptCount val="5"/>
                <c:pt idx="0">
                  <c:v>3559.55</c:v>
                </c:pt>
                <c:pt idx="1">
                  <c:v>3544.23</c:v>
                </c:pt>
                <c:pt idx="2">
                  <c:v>4001.7</c:v>
                </c:pt>
                <c:pt idx="3">
                  <c:v>3411.5</c:v>
                </c:pt>
                <c:pt idx="4">
                  <c:v>2622.4</c:v>
                </c:pt>
              </c:numCache>
            </c:numRef>
          </c:val>
        </c:ser>
        <c:dLbls>
          <c:showLegendKey val="0"/>
          <c:showVal val="1"/>
          <c:showCatName val="0"/>
          <c:showSerName val="0"/>
          <c:showPercent val="0"/>
          <c:showBubbleSize val="0"/>
        </c:dLbls>
        <c:gapWidth val="150"/>
        <c:shape val="box"/>
        <c:axId val="219351552"/>
        <c:axId val="216952192"/>
        <c:axId val="0"/>
      </c:bar3DChart>
      <c:catAx>
        <c:axId val="219351552"/>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216952192"/>
        <c:crosses val="autoZero"/>
        <c:auto val="1"/>
        <c:lblAlgn val="ctr"/>
        <c:lblOffset val="100"/>
        <c:noMultiLvlLbl val="0"/>
      </c:catAx>
      <c:valAx>
        <c:axId val="216952192"/>
        <c:scaling>
          <c:orientation val="minMax"/>
        </c:scaling>
        <c:delete val="0"/>
        <c:axPos val="l"/>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219351552"/>
        <c:crosses val="autoZero"/>
        <c:crossBetween val="between"/>
      </c:valAx>
    </c:plotArea>
    <c:plotVisOnly val="1"/>
    <c:dispBlanksAs val="gap"/>
    <c:showDLblsOverMax val="0"/>
  </c:chart>
  <c:externalData r:id="rId1">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manualLayout>
          <c:layoutTarget val="inner"/>
          <c:xMode val="edge"/>
          <c:yMode val="edge"/>
          <c:x val="9.2060000000000003E-2"/>
          <c:y val="8.2809999999999995E-2"/>
          <c:w val="0.87402999999999997"/>
          <c:h val="0.76141999999999999"/>
        </c:manualLayout>
      </c:layout>
      <c:bar3DChart>
        <c:barDir val="col"/>
        <c:grouping val="stacked"/>
        <c:varyColors val="0"/>
        <c:ser>
          <c:idx val="0"/>
          <c:order val="0"/>
          <c:invertIfNegative val="0"/>
          <c:dPt>
            <c:idx val="0"/>
            <c:invertIfNegative val="0"/>
            <c:bubble3D val="0"/>
            <c:spPr>
              <a:gradFill>
                <a:gsLst>
                  <a:gs pos="0">
                    <a:srgbClr val="00BC55">
                      <a:tint val="66000"/>
                      <a:satMod val="160000"/>
                    </a:srgbClr>
                  </a:gs>
                  <a:gs pos="50000">
                    <a:srgbClr val="00BC55">
                      <a:tint val="44500"/>
                      <a:satMod val="160000"/>
                    </a:srgbClr>
                  </a:gs>
                  <a:gs pos="100000">
                    <a:srgbClr val="00BC55">
                      <a:tint val="23500"/>
                      <a:satMod val="160000"/>
                    </a:srgbClr>
                  </a:gs>
                </a:gsLst>
                <a:lin ang="5400000" scaled="1"/>
              </a:gradFill>
            </c:spPr>
          </c:dPt>
          <c:dPt>
            <c:idx val="1"/>
            <c:invertIfNegative val="0"/>
            <c:bubble3D val="0"/>
            <c:spPr>
              <a:gradFill>
                <a:gsLst>
                  <a:gs pos="0">
                    <a:srgbClr val="7030A0">
                      <a:tint val="66000"/>
                      <a:satMod val="160000"/>
                    </a:srgbClr>
                  </a:gs>
                  <a:gs pos="50000">
                    <a:srgbClr val="7030A0">
                      <a:tint val="44500"/>
                      <a:satMod val="160000"/>
                    </a:srgbClr>
                  </a:gs>
                  <a:gs pos="100000">
                    <a:srgbClr val="7030A0">
                      <a:tint val="23500"/>
                      <a:satMod val="160000"/>
                    </a:srgbClr>
                  </a:gs>
                </a:gsLst>
                <a:lin ang="5400000" scaled="1"/>
              </a:gradFill>
            </c:spPr>
          </c:dPt>
          <c:dPt>
            <c:idx val="2"/>
            <c:invertIfNegative val="0"/>
            <c:bubble3D val="0"/>
            <c:spPr>
              <a:gradFill>
                <a:gsLst>
                  <a:gs pos="0">
                    <a:srgbClr val="0070C0">
                      <a:tint val="66000"/>
                      <a:satMod val="160000"/>
                    </a:srgbClr>
                  </a:gs>
                  <a:gs pos="50000">
                    <a:srgbClr val="0070C0">
                      <a:tint val="44500"/>
                      <a:satMod val="160000"/>
                    </a:srgbClr>
                  </a:gs>
                  <a:gs pos="100000">
                    <a:srgbClr val="0070C0">
                      <a:tint val="23500"/>
                      <a:satMod val="160000"/>
                    </a:srgbClr>
                  </a:gs>
                </a:gsLst>
                <a:lin ang="5400000" scaled="1"/>
              </a:gradFill>
            </c:spPr>
          </c:dPt>
          <c:dPt>
            <c:idx val="3"/>
            <c:invertIfNegative val="0"/>
            <c:bubble3D val="0"/>
            <c:spPr>
              <a:gradFill>
                <a:gsLst>
                  <a:gs pos="0">
                    <a:srgbClr val="0070C0">
                      <a:tint val="66000"/>
                      <a:satMod val="160000"/>
                    </a:srgbClr>
                  </a:gs>
                  <a:gs pos="50000">
                    <a:srgbClr val="0070C0">
                      <a:tint val="44500"/>
                      <a:satMod val="160000"/>
                    </a:srgbClr>
                  </a:gs>
                  <a:gs pos="100000">
                    <a:srgbClr val="0070C0">
                      <a:tint val="23500"/>
                      <a:satMod val="160000"/>
                    </a:srgbClr>
                  </a:gs>
                </a:gsLst>
                <a:lin ang="5400000" scaled="1"/>
              </a:gradFill>
            </c:spPr>
          </c:dPt>
          <c:dPt>
            <c:idx val="4"/>
            <c:invertIfNegative val="0"/>
            <c:bubble3D val="0"/>
            <c:spPr>
              <a:gradFill>
                <a:gsLst>
                  <a:gs pos="0">
                    <a:srgbClr val="0070C0">
                      <a:tint val="66000"/>
                      <a:satMod val="160000"/>
                    </a:srgbClr>
                  </a:gs>
                  <a:gs pos="50000">
                    <a:srgbClr val="0070C0">
                      <a:tint val="44500"/>
                      <a:satMod val="160000"/>
                    </a:srgbClr>
                  </a:gs>
                  <a:gs pos="100000">
                    <a:srgbClr val="0070C0">
                      <a:tint val="23500"/>
                      <a:satMod val="160000"/>
                    </a:srgbClr>
                  </a:gs>
                </a:gsLst>
                <a:lin ang="5400000" scaled="1"/>
              </a:gradFill>
            </c:spPr>
          </c:dPt>
          <c:dLbls>
            <c:dLbl>
              <c:idx val="0"/>
              <c:layout>
                <c:manualLayout>
                  <c:x val="1.508E-2"/>
                  <c:y val="-0.26828000000000002"/>
                </c:manualLayout>
              </c:layout>
              <c:tx>
                <c:rich>
                  <a:bodyPr/>
                  <a:lstStyle/>
                  <a:p>
                    <a:r>
                      <a:rPr lang="en-US"/>
                      <a:t>214</a:t>
                    </a:r>
                  </a:p>
                </c:rich>
              </c:tx>
              <c:showLegendKey val="0"/>
              <c:showVal val="1"/>
              <c:showCatName val="0"/>
              <c:showSerName val="0"/>
              <c:showPercent val="0"/>
              <c:showBubbleSize val="0"/>
            </c:dLbl>
            <c:dLbl>
              <c:idx val="1"/>
              <c:layout>
                <c:manualLayout>
                  <c:x val="1.5089999999999999E-2"/>
                  <c:y val="-0.26255000000000001"/>
                </c:manualLayout>
              </c:layout>
              <c:tx>
                <c:rich>
                  <a:bodyPr/>
                  <a:lstStyle/>
                  <a:p>
                    <a:r>
                      <a:rPr lang="en-US"/>
                      <a:t>194</a:t>
                    </a:r>
                  </a:p>
                </c:rich>
              </c:tx>
              <c:showLegendKey val="0"/>
              <c:showVal val="1"/>
              <c:showCatName val="0"/>
              <c:showSerName val="0"/>
              <c:showPercent val="0"/>
              <c:showBubbleSize val="0"/>
            </c:dLbl>
            <c:dLbl>
              <c:idx val="2"/>
              <c:layout>
                <c:manualLayout>
                  <c:x val="1.84E-2"/>
                  <c:y val="-0.36373"/>
                </c:manualLayout>
              </c:layout>
              <c:showLegendKey val="0"/>
              <c:showVal val="1"/>
              <c:showCatName val="0"/>
              <c:showSerName val="0"/>
              <c:showPercent val="0"/>
              <c:showBubbleSize val="0"/>
            </c:dLbl>
            <c:dLbl>
              <c:idx val="3"/>
              <c:layout>
                <c:manualLayout>
                  <c:x val="2.0740000000000001E-2"/>
                  <c:y val="-0.29281000000000001"/>
                </c:manualLayout>
              </c:layout>
              <c:tx>
                <c:rich>
                  <a:bodyPr/>
                  <a:lstStyle/>
                  <a:p>
                    <a:r>
                      <a:rPr lang="ru-RU"/>
                      <a:t>232</a:t>
                    </a:r>
                  </a:p>
                </c:rich>
              </c:tx>
              <c:showLegendKey val="0"/>
              <c:showVal val="1"/>
              <c:showCatName val="0"/>
              <c:showSerName val="0"/>
              <c:showPercent val="0"/>
              <c:showBubbleSize val="0"/>
            </c:dLbl>
            <c:dLbl>
              <c:idx val="4"/>
              <c:layout>
                <c:manualLayout>
                  <c:x val="1.6140000000000002E-2"/>
                  <c:y val="-8.9450000000000002E-2"/>
                </c:manualLayout>
              </c:layout>
              <c:showLegendKey val="0"/>
              <c:showVal val="1"/>
              <c:showCatName val="0"/>
              <c:showSerName val="0"/>
              <c:showPercent val="0"/>
              <c:showBubbleSize val="0"/>
            </c:dLbl>
            <c:spPr>
              <a:noFill/>
              <a:ln>
                <a:noFill/>
              </a:ln>
              <a:effectLst/>
            </c:spPr>
            <c:txPr>
              <a:bodyPr/>
              <a:lstStyle/>
              <a:p>
                <a:pPr>
                  <a:defRPr sz="1300" b="1">
                    <a:latin typeface="Times New Roman"/>
                    <a:cs typeface="Times New Roman"/>
                  </a:defRPr>
                </a:pPr>
                <a:endParaRPr lang="ru-RU"/>
              </a:p>
            </c:txPr>
            <c:showLegendKey val="0"/>
            <c:showVal val="1"/>
            <c:showCatName val="0"/>
            <c:showSerName val="0"/>
            <c:showPercent val="0"/>
            <c:showBubbleSize val="0"/>
            <c:showLeaderLines val="0"/>
          </c:dLbls>
          <c:cat>
            <c:strRef>
              <c:f>'Лист1 (2)'!$B$8:$B$12</c:f>
              <c:strCache>
                <c:ptCount val="5"/>
                <c:pt idx="0">
                  <c:v>2025
план</c:v>
                </c:pt>
                <c:pt idx="1">
                  <c:v>2025
факт</c:v>
                </c:pt>
                <c:pt idx="2">
                  <c:v>2026</c:v>
                </c:pt>
                <c:pt idx="3">
                  <c:v>2027</c:v>
                </c:pt>
                <c:pt idx="4">
                  <c:v>2028</c:v>
                </c:pt>
              </c:strCache>
            </c:strRef>
          </c:cat>
          <c:val>
            <c:numRef>
              <c:f>'Лист1 (2)'!$C$8:$C$12</c:f>
              <c:numCache>
                <c:formatCode>#,##0</c:formatCode>
                <c:ptCount val="5"/>
                <c:pt idx="0">
                  <c:v>214</c:v>
                </c:pt>
                <c:pt idx="1">
                  <c:v>194</c:v>
                </c:pt>
                <c:pt idx="2">
                  <c:v>315</c:v>
                </c:pt>
                <c:pt idx="3">
                  <c:v>232</c:v>
                </c:pt>
                <c:pt idx="4">
                  <c:v>15</c:v>
                </c:pt>
              </c:numCache>
            </c:numRef>
          </c:val>
        </c:ser>
        <c:dLbls>
          <c:showLegendKey val="0"/>
          <c:showVal val="1"/>
          <c:showCatName val="0"/>
          <c:showSerName val="0"/>
          <c:showPercent val="0"/>
          <c:showBubbleSize val="0"/>
        </c:dLbls>
        <c:gapWidth val="150"/>
        <c:shape val="box"/>
        <c:axId val="214091776"/>
        <c:axId val="219129536"/>
        <c:axId val="0"/>
      </c:bar3DChart>
      <c:catAx>
        <c:axId val="214091776"/>
        <c:scaling>
          <c:orientation val="minMax"/>
        </c:scaling>
        <c:delete val="0"/>
        <c:axPos val="b"/>
        <c:numFmt formatCode="General" sourceLinked="0"/>
        <c:majorTickMark val="out"/>
        <c:minorTickMark val="none"/>
        <c:tickLblPos val="nextTo"/>
        <c:txPr>
          <a:bodyPr/>
          <a:lstStyle/>
          <a:p>
            <a:pPr>
              <a:defRPr sz="1300" b="1">
                <a:latin typeface="Times New Roman"/>
                <a:cs typeface="Times New Roman"/>
              </a:defRPr>
            </a:pPr>
            <a:endParaRPr lang="ru-RU"/>
          </a:p>
        </c:txPr>
        <c:crossAx val="219129536"/>
        <c:crosses val="autoZero"/>
        <c:auto val="1"/>
        <c:lblAlgn val="ctr"/>
        <c:lblOffset val="100"/>
        <c:noMultiLvlLbl val="0"/>
      </c:catAx>
      <c:valAx>
        <c:axId val="219129536"/>
        <c:scaling>
          <c:orientation val="minMax"/>
        </c:scaling>
        <c:delete val="0"/>
        <c:axPos val="l"/>
        <c:majorGridlines/>
        <c:numFmt formatCode="#,##0" sourceLinked="1"/>
        <c:majorTickMark val="out"/>
        <c:minorTickMark val="none"/>
        <c:tickLblPos val="nextTo"/>
        <c:txPr>
          <a:bodyPr/>
          <a:lstStyle/>
          <a:p>
            <a:pPr>
              <a:defRPr sz="1200">
                <a:latin typeface="Times New Roman"/>
                <a:cs typeface="Times New Roman"/>
              </a:defRPr>
            </a:pPr>
            <a:endParaRPr lang="ru-RU"/>
          </a:p>
        </c:txPr>
        <c:crossAx val="214091776"/>
        <c:crosses val="autoZero"/>
        <c:crossBetween val="between"/>
        <c:majorUnit val="50"/>
      </c:valAx>
    </c:plotArea>
    <c:plotVisOnly val="1"/>
    <c:dispBlanksAs val="gap"/>
    <c:showDLblsOverMax val="0"/>
  </c:chart>
  <c:externalData r:id="rId1">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manualLayout>
          <c:layoutTarget val="inner"/>
          <c:xMode val="edge"/>
          <c:yMode val="edge"/>
          <c:x val="0.14544792843269264"/>
          <c:y val="5.4122204319140096E-2"/>
          <c:w val="0.81794884089332842"/>
          <c:h val="0.76134794593306643"/>
        </c:manualLayout>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00BC55">
                      <a:tint val="66000"/>
                      <a:satMod val="160000"/>
                    </a:srgbClr>
                  </a:gs>
                  <a:gs pos="50000">
                    <a:srgbClr val="00BC55">
                      <a:tint val="44500"/>
                      <a:satMod val="160000"/>
                    </a:srgbClr>
                  </a:gs>
                  <a:gs pos="100000">
                    <a:srgbClr val="00BC55">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0.15099762799536656"/>
                  <c:y val="-0.33384919373782318"/>
                </c:manualLayout>
              </c:layout>
              <c:tx>
                <c:rich>
                  <a:bodyPr/>
                  <a:lstStyle/>
                  <a:p>
                    <a:r>
                      <a:rPr lang="en-US" dirty="0" smtClean="0"/>
                      <a:t>3 008</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0.14389864494682836"/>
                  <c:y val="-0.37282080714853105"/>
                </c:manualLayout>
              </c:layout>
              <c:tx>
                <c:rich>
                  <a:bodyPr/>
                  <a:lstStyle/>
                  <a:p>
                    <a:r>
                      <a:rPr lang="en-US" dirty="0" smtClean="0"/>
                      <a:t>3 117</a:t>
                    </a:r>
                  </a:p>
                </c:rich>
              </c:tx>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1.0352137751817458E-2"/>
                  <c:y val="-0.31244862599929696"/>
                </c:manualLayout>
              </c:layout>
              <c:tx>
                <c:rich>
                  <a:bodyPr/>
                  <a:lstStyle/>
                  <a:p>
                    <a:r>
                      <a:rPr lang="en-US" dirty="0" smtClean="0"/>
                      <a:t>2 681</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4.8805180942319646E-3"/>
                  <c:y val="-0.35097032196227368"/>
                </c:manualLayout>
              </c:layout>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1.1239838149265198E-2"/>
                  <c:y val="-0.25252669931460892"/>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a:lstStyle/>
              <a:p>
                <a:pPr>
                  <a:defRPr sz="11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2025 план</c:v>
                </c:pt>
                <c:pt idx="1">
                  <c:v>2025 факт</c:v>
                </c:pt>
                <c:pt idx="2">
                  <c:v>2026</c:v>
                </c:pt>
                <c:pt idx="3">
                  <c:v>2027</c:v>
                </c:pt>
                <c:pt idx="4">
                  <c:v>2028</c:v>
                </c:pt>
              </c:strCache>
            </c:strRef>
          </c:cat>
          <c:val>
            <c:numRef>
              <c:f>'Лист1 (2)'!$C$8:$C$12</c:f>
              <c:numCache>
                <c:formatCode>#,##0</c:formatCode>
                <c:ptCount val="5"/>
                <c:pt idx="0">
                  <c:v>3116.9</c:v>
                </c:pt>
                <c:pt idx="1">
                  <c:v>3007.8</c:v>
                </c:pt>
                <c:pt idx="2">
                  <c:v>2680.9</c:v>
                </c:pt>
                <c:pt idx="3">
                  <c:v>3110.16</c:v>
                </c:pt>
                <c:pt idx="4">
                  <c:v>2124.2199999999998</c:v>
                </c:pt>
              </c:numCache>
            </c:numRef>
          </c:val>
        </c:ser>
        <c:dLbls>
          <c:showLegendKey val="0"/>
          <c:showVal val="1"/>
          <c:showCatName val="0"/>
          <c:showSerName val="0"/>
          <c:showPercent val="0"/>
          <c:showBubbleSize val="0"/>
        </c:dLbls>
        <c:gapWidth val="150"/>
        <c:shape val="box"/>
        <c:axId val="214686208"/>
        <c:axId val="219131840"/>
        <c:axId val="0"/>
      </c:bar3DChart>
      <c:catAx>
        <c:axId val="214686208"/>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219131840"/>
        <c:crosses val="autoZero"/>
        <c:auto val="1"/>
        <c:lblAlgn val="ctr"/>
        <c:lblOffset val="100"/>
        <c:noMultiLvlLbl val="0"/>
      </c:catAx>
      <c:valAx>
        <c:axId val="219131840"/>
        <c:scaling>
          <c:orientation val="minMax"/>
        </c:scaling>
        <c:delete val="0"/>
        <c:axPos val="l"/>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214686208"/>
        <c:crosses val="autoZero"/>
        <c:crossBetween val="between"/>
      </c:valAx>
    </c:plotArea>
    <c:plotVisOnly val="1"/>
    <c:dispBlanksAs val="gap"/>
    <c:showDLblsOverMax val="0"/>
  </c:chart>
  <c:externalData r:id="rId1">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00BC55">
                      <a:tint val="66000"/>
                      <a:satMod val="160000"/>
                    </a:srgbClr>
                  </a:gs>
                  <a:gs pos="50000">
                    <a:srgbClr val="00BC55">
                      <a:tint val="44500"/>
                      <a:satMod val="160000"/>
                    </a:srgbClr>
                  </a:gs>
                  <a:gs pos="100000">
                    <a:srgbClr val="00BC55">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B196D2"/>
                  </a:gs>
                  <a:gs pos="50000">
                    <a:srgbClr val="CFC0E2"/>
                  </a:gs>
                  <a:gs pos="100000">
                    <a:srgbClr val="E7E1F0"/>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1.0963167948580399E-2"/>
                  <c:y val="-0.33135009828031486"/>
                </c:manualLayout>
              </c:layout>
              <c:tx>
                <c:rich>
                  <a:bodyPr/>
                  <a:lstStyle/>
                  <a:p>
                    <a:r>
                      <a:rPr lang="ru-RU" sz="1300" b="1" dirty="0" smtClean="0">
                        <a:latin typeface="Times New Roman" panose="02020603050405020304" pitchFamily="18" charset="0"/>
                        <a:cs typeface="Times New Roman" panose="02020603050405020304" pitchFamily="18" charset="0"/>
                      </a:rPr>
                      <a:t>882</a:t>
                    </a:r>
                  </a:p>
                </c:rich>
              </c:tx>
              <c:showLegendKey val="0"/>
              <c:showVal val="1"/>
              <c:showCatName val="0"/>
              <c:showSerName val="0"/>
              <c:showPercent val="0"/>
              <c:showBubbleSize val="0"/>
              <c:extLst>
                <c:ext xmlns:c15="http://schemas.microsoft.com/office/drawing/2012/chart" uri="{CE6537A1-D6FC-4f65-9D91-7224C49458BB}">
                  <c15:layout>
                    <c:manualLayout>
                      <c:w val="0.14097055483002158"/>
                      <c:h val="0.10135300702505928"/>
                    </c:manualLayout>
                  </c15:layout>
                </c:ext>
              </c:extLst>
            </c:dLbl>
            <c:dLbl>
              <c:idx val="1"/>
              <c:layout>
                <c:manualLayout>
                  <c:x val="1.8794002197566398E-2"/>
                  <c:y val="-0.31120007756652651"/>
                </c:manualLayout>
              </c:layout>
              <c:tx>
                <c:rich>
                  <a:bodyPr/>
                  <a:lstStyle/>
                  <a:p>
                    <a:pPr algn="ctr" rtl="0">
                      <a:defRPr lang="en-US" sz="1300" b="1" i="0" u="none" strike="noStrike" kern="1200" baseline="0">
                        <a:solidFill>
                          <a:prstClr val="black"/>
                        </a:solidFill>
                        <a:latin typeface="Times New Roman" panose="02020603050405020304" pitchFamily="18" charset="0"/>
                        <a:ea typeface="+mn-ea"/>
                        <a:cs typeface="Times New Roman" panose="02020603050405020304" pitchFamily="18" charset="0"/>
                      </a:defRPr>
                    </a:pPr>
                    <a:r>
                      <a:rPr lang="ru-RU" sz="1300" b="1" dirty="0" smtClean="0">
                        <a:latin typeface="Times New Roman" panose="02020603050405020304" pitchFamily="18" charset="0"/>
                        <a:cs typeface="Times New Roman" panose="02020603050405020304" pitchFamily="18" charset="0"/>
                      </a:rPr>
                      <a:t>876</a:t>
                    </a:r>
                    <a:endParaRPr lang="en-US" sz="1300" dirty="0" smtClean="0"/>
                  </a:p>
                </c:rich>
              </c:tx>
              <c:spPr/>
              <c:showLegendKey val="0"/>
              <c:showVal val="1"/>
              <c:showCatName val="0"/>
              <c:showSerName val="0"/>
              <c:showPercent val="0"/>
              <c:showBubbleSize val="0"/>
              <c:extLst>
                <c:ext xmlns:c15="http://schemas.microsoft.com/office/drawing/2012/chart" uri="{CE6537A1-D6FC-4f65-9D91-7224C49458BB}">
                  <c15:layout>
                    <c:manualLayout>
                      <c:w val="0.1104147629107026"/>
                      <c:h val="7.5874871089721546E-2"/>
                    </c:manualLayout>
                  </c15:layout>
                </c:ext>
              </c:extLst>
            </c:dLbl>
            <c:dLbl>
              <c:idx val="2"/>
              <c:layout>
                <c:manualLayout>
                  <c:x val="9.3967544583344123E-3"/>
                  <c:y val="-0.38060554776952166"/>
                </c:manualLayout>
              </c:layout>
              <c:tx>
                <c:rich>
                  <a:bodyPr/>
                  <a:lstStyle/>
                  <a:p>
                    <a:pPr algn="ctr" rtl="0">
                      <a:defRPr lang="en-US" sz="1300" b="1" i="0" u="none" strike="noStrike" kern="1200" baseline="0">
                        <a:solidFill>
                          <a:prstClr val="black"/>
                        </a:solidFill>
                        <a:latin typeface="Times New Roman" panose="02020603050405020304" pitchFamily="18" charset="0"/>
                        <a:ea typeface="+mn-ea"/>
                        <a:cs typeface="Times New Roman" panose="02020603050405020304" pitchFamily="18" charset="0"/>
                      </a:defRPr>
                    </a:pPr>
                    <a:r>
                      <a:rPr lang="ru-RU" sz="1300" b="1" dirty="0" smtClean="0">
                        <a:latin typeface="Times New Roman" panose="02020603050405020304" pitchFamily="18" charset="0"/>
                        <a:cs typeface="Times New Roman" panose="02020603050405020304" pitchFamily="18" charset="0"/>
                      </a:rPr>
                      <a:t>1073</a:t>
                    </a:r>
                    <a:endParaRPr lang="en-US" dirty="0" smtClean="0"/>
                  </a:p>
                </c:rich>
              </c:tx>
              <c:spPr/>
              <c:showLegendKey val="0"/>
              <c:showVal val="1"/>
              <c:showCatName val="0"/>
              <c:showSerName val="0"/>
              <c:showPercent val="0"/>
              <c:showBubbleSize val="0"/>
              <c:extLst>
                <c:ext xmlns:c15="http://schemas.microsoft.com/office/drawing/2012/chart" uri="{CE6537A1-D6FC-4f65-9D91-7224C49458BB}"/>
              </c:extLst>
            </c:dLbl>
            <c:dLbl>
              <c:idx val="3"/>
              <c:layout>
                <c:manualLayout>
                  <c:x val="1.2529088157928811E-2"/>
                  <c:y val="-0.25075177830076423"/>
                </c:manualLayout>
              </c:layout>
              <c:tx>
                <c:rich>
                  <a:bodyPr/>
                  <a:lstStyle/>
                  <a:p>
                    <a:pPr algn="ctr" rtl="0">
                      <a:defRPr lang="en-US" sz="1300" b="1" i="0" u="none" strike="noStrike" kern="1200" baseline="0">
                        <a:solidFill>
                          <a:prstClr val="black"/>
                        </a:solidFill>
                        <a:latin typeface="Times New Roman" panose="02020603050405020304" pitchFamily="18" charset="0"/>
                        <a:ea typeface="+mn-ea"/>
                        <a:cs typeface="Times New Roman" panose="02020603050405020304" pitchFamily="18" charset="0"/>
                      </a:defRPr>
                    </a:pPr>
                    <a:r>
                      <a:rPr lang="ru-RU" sz="1300" b="1" dirty="0" smtClean="0">
                        <a:latin typeface="Times New Roman" panose="02020603050405020304" pitchFamily="18" charset="0"/>
                        <a:cs typeface="Times New Roman" panose="02020603050405020304" pitchFamily="18" charset="0"/>
                      </a:rPr>
                      <a:t>590</a:t>
                    </a:r>
                    <a:endParaRPr lang="en-US" dirty="0"/>
                  </a:p>
                </c:rich>
              </c:tx>
              <c:spPr/>
              <c:showLegendKey val="0"/>
              <c:showVal val="1"/>
              <c:showCatName val="0"/>
              <c:showSerName val="0"/>
              <c:showPercent val="0"/>
              <c:showBubbleSize val="0"/>
              <c:extLst>
                <c:ext xmlns:c15="http://schemas.microsoft.com/office/drawing/2012/chart" uri="{CE6537A1-D6FC-4f65-9D91-7224C49458BB}"/>
              </c:extLst>
            </c:dLbl>
            <c:dLbl>
              <c:idx val="4"/>
              <c:layout>
                <c:manualLayout>
                  <c:x val="1.8794002197566398E-2"/>
                  <c:y val="-0.24179637023913411"/>
                </c:manualLayout>
              </c:layout>
              <c:tx>
                <c:rich>
                  <a:bodyPr/>
                  <a:lstStyle/>
                  <a:p>
                    <a:pPr algn="ctr" rtl="0">
                      <a:defRPr lang="en-US" sz="1300" b="1" i="0" u="none" strike="noStrike" kern="1200" baseline="0">
                        <a:solidFill>
                          <a:prstClr val="black"/>
                        </a:solidFill>
                        <a:latin typeface="Times New Roman" panose="02020603050405020304" pitchFamily="18" charset="0"/>
                        <a:ea typeface="+mn-ea"/>
                        <a:cs typeface="Times New Roman" panose="02020603050405020304" pitchFamily="18" charset="0"/>
                      </a:defRPr>
                    </a:pPr>
                    <a:r>
                      <a:rPr lang="ru-RU" sz="1300" b="1" dirty="0" smtClean="0">
                        <a:latin typeface="Times New Roman" panose="02020603050405020304" pitchFamily="18" charset="0"/>
                        <a:cs typeface="Times New Roman" panose="02020603050405020304" pitchFamily="18" charset="0"/>
                      </a:rPr>
                      <a:t>574</a:t>
                    </a:r>
                    <a:endParaRPr lang="en-US" dirty="0"/>
                  </a:p>
                </c:rich>
              </c:tx>
              <c:spPr/>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3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2025 план</c:v>
                </c:pt>
                <c:pt idx="1">
                  <c:v>2025 факт</c:v>
                </c:pt>
                <c:pt idx="2">
                  <c:v>2026</c:v>
                </c:pt>
                <c:pt idx="3">
                  <c:v>2027</c:v>
                </c:pt>
                <c:pt idx="4">
                  <c:v>2028</c:v>
                </c:pt>
              </c:strCache>
            </c:strRef>
          </c:cat>
          <c:val>
            <c:numRef>
              <c:f>'Лист1 (2)'!$C$8:$C$12</c:f>
              <c:numCache>
                <c:formatCode>#,##0.0</c:formatCode>
                <c:ptCount val="5"/>
                <c:pt idx="0">
                  <c:v>882.1</c:v>
                </c:pt>
                <c:pt idx="1">
                  <c:v>876.4</c:v>
                </c:pt>
                <c:pt idx="2">
                  <c:v>1073.2</c:v>
                </c:pt>
                <c:pt idx="3">
                  <c:v>589.6</c:v>
                </c:pt>
                <c:pt idx="4">
                  <c:v>574.29999999999995</c:v>
                </c:pt>
              </c:numCache>
            </c:numRef>
          </c:val>
        </c:ser>
        <c:dLbls>
          <c:showLegendKey val="0"/>
          <c:showVal val="1"/>
          <c:showCatName val="0"/>
          <c:showSerName val="0"/>
          <c:showPercent val="0"/>
          <c:showBubbleSize val="0"/>
        </c:dLbls>
        <c:gapWidth val="150"/>
        <c:gapDepth val="374"/>
        <c:shape val="box"/>
        <c:axId val="215333888"/>
        <c:axId val="213592320"/>
        <c:axId val="0"/>
      </c:bar3DChart>
      <c:catAx>
        <c:axId val="215333888"/>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213592320"/>
        <c:crosses val="autoZero"/>
        <c:auto val="1"/>
        <c:lblAlgn val="ctr"/>
        <c:lblOffset val="100"/>
        <c:noMultiLvlLbl val="0"/>
      </c:catAx>
      <c:valAx>
        <c:axId val="213592320"/>
        <c:scaling>
          <c:orientation val="minMax"/>
          <c:max val="1200"/>
          <c:min val="0"/>
        </c:scaling>
        <c:delete val="0"/>
        <c:axPos val="l"/>
        <c:majorGridlines/>
        <c:numFmt formatCode="#,##0.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215333888"/>
        <c:crosses val="autoZero"/>
        <c:crossBetween val="between"/>
        <c:majorUnit val="200"/>
      </c:valAx>
    </c:plotArea>
    <c:plotVisOnly val="1"/>
    <c:dispBlanksAs val="gap"/>
    <c:showDLblsOverMax val="0"/>
  </c:chart>
  <c:externalData r:id="rId1">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manualLayout>
          <c:layoutTarget val="inner"/>
          <c:xMode val="edge"/>
          <c:yMode val="edge"/>
          <c:x val="9.7374097062266685E-2"/>
          <c:y val="5.2768705002344214E-2"/>
          <c:w val="0.90262590293773337"/>
          <c:h val="0.79489204130667934"/>
        </c:manualLayout>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8DE7A0"/>
                  </a:gs>
                  <a:gs pos="50000">
                    <a:srgbClr val="BBEEC5"/>
                  </a:gs>
                  <a:gs pos="100000">
                    <a:srgbClr val="DEF6E3"/>
                  </a:gs>
                </a:gsLst>
                <a:lin ang="5400000" scaled="1"/>
                <a:tileRect/>
              </a:gradFill>
              <a:scene3d>
                <a:camera prst="orthographicFront"/>
                <a:lightRig rig="threePt" dir="t"/>
              </a:scene3d>
              <a:sp3d/>
            </c:spPr>
          </c:dPt>
          <c:dPt>
            <c:idx val="1"/>
            <c:invertIfNegative val="0"/>
            <c:bubble3D val="0"/>
            <c:spPr>
              <a:gradFill flip="none" rotWithShape="1">
                <a:gsLst>
                  <a:gs pos="0">
                    <a:srgbClr val="B196D2"/>
                  </a:gs>
                  <a:gs pos="50000">
                    <a:srgbClr val="CFC0E2"/>
                  </a:gs>
                  <a:gs pos="100000">
                    <a:srgbClr val="E7E1F0"/>
                  </a:gs>
                </a:gsLst>
                <a:lin ang="5400000" scaled="1"/>
                <a:tileRect/>
              </a:gradFill>
              <a:scene3d>
                <a:camera prst="orthographicFront"/>
                <a:lightRig rig="threePt" dir="t"/>
              </a:scene3d>
              <a:sp3d/>
            </c:spPr>
          </c:dPt>
          <c:dPt>
            <c:idx val="2"/>
            <c:invertIfNegative val="0"/>
            <c:bubble3D val="0"/>
            <c:spPr>
              <a:gradFill flip="none" rotWithShape="1">
                <a:gsLst>
                  <a:gs pos="0">
                    <a:srgbClr val="8CADEA"/>
                  </a:gs>
                  <a:gs pos="50000">
                    <a:srgbClr val="BACCF0"/>
                  </a:gs>
                  <a:gs pos="100000">
                    <a:srgbClr val="DEE6F7"/>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2.1786126735823655E-2"/>
                  <c:y val="-0.27640344160482627"/>
                </c:manualLayout>
              </c:layout>
              <c:tx>
                <c:rich>
                  <a:bodyPr/>
                  <a:lstStyle/>
                  <a:p>
                    <a:r>
                      <a:rPr lang="en-US" dirty="0" smtClean="0"/>
                      <a:t>50</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1"/>
              <c:layout>
                <c:manualLayout>
                  <c:x val="6.5283930078457817E-3"/>
                  <c:y val="-0.2854666625752949"/>
                </c:manualLayout>
              </c:layout>
              <c:tx>
                <c:rich>
                  <a:bodyPr/>
                  <a:lstStyle/>
                  <a:p>
                    <a:r>
                      <a:rPr lang="en-US" dirty="0"/>
                      <a:t> </a:t>
                    </a:r>
                    <a:r>
                      <a:rPr lang="en-US" dirty="0" smtClean="0"/>
                      <a:t>50</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2"/>
              <c:layout>
                <c:manualLayout>
                  <c:x val="2.8586578181216158E-2"/>
                  <c:y val="-0.31322971220767803"/>
                </c:manualLayout>
              </c:layout>
              <c:tx>
                <c:rich>
                  <a:bodyPr/>
                  <a:lstStyle/>
                  <a:p>
                    <a:r>
                      <a:rPr lang="en-US" dirty="0" smtClean="0"/>
                      <a:t>55</a:t>
                    </a:r>
                  </a:p>
                </c:rich>
              </c:tx>
              <c:showLegendKey val="0"/>
              <c:showVal val="1"/>
              <c:showCatName val="0"/>
              <c:showSerName val="0"/>
              <c:showPercent val="0"/>
              <c:showBubbleSize val="0"/>
              <c:extLst>
                <c:ext xmlns:c15="http://schemas.microsoft.com/office/drawing/2012/chart" uri="{CE6537A1-D6FC-4f65-9D91-7224C49458BB}"/>
              </c:extLst>
            </c:dLbl>
            <c:dLbl>
              <c:idx val="3"/>
              <c:layout>
                <c:manualLayout>
                  <c:x val="1.7922038853377158E-2"/>
                  <c:y val="-0.32759791996563248"/>
                </c:manualLayout>
              </c:layout>
              <c:tx>
                <c:rich>
                  <a:bodyPr/>
                  <a:lstStyle/>
                  <a:p>
                    <a:r>
                      <a:rPr lang="en-US" dirty="0" smtClean="0"/>
                      <a:t>57</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4"/>
              <c:layout>
                <c:manualLayout>
                  <c:x val="2.4351249146978299E-2"/>
                  <c:y val="-0.33495632341722786"/>
                </c:manualLayout>
              </c:layout>
              <c:tx>
                <c:rich>
                  <a:bodyPr/>
                  <a:lstStyle/>
                  <a:p>
                    <a:r>
                      <a:rPr lang="en-US" dirty="0" smtClean="0"/>
                      <a:t>57</a:t>
                    </a:r>
                  </a:p>
                </c:rich>
              </c:tx>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3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2025 план</c:v>
                </c:pt>
                <c:pt idx="1">
                  <c:v>2025 факт</c:v>
                </c:pt>
                <c:pt idx="2">
                  <c:v>2026</c:v>
                </c:pt>
                <c:pt idx="3">
                  <c:v>2027</c:v>
                </c:pt>
                <c:pt idx="4">
                  <c:v>2028</c:v>
                </c:pt>
              </c:strCache>
            </c:strRef>
          </c:cat>
          <c:val>
            <c:numRef>
              <c:f>'Лист1 (2)'!$C$8:$C$12</c:f>
              <c:numCache>
                <c:formatCode>#,##0.0</c:formatCode>
                <c:ptCount val="5"/>
                <c:pt idx="0">
                  <c:v>49.7</c:v>
                </c:pt>
                <c:pt idx="1">
                  <c:v>49.6</c:v>
                </c:pt>
                <c:pt idx="2">
                  <c:v>55.2</c:v>
                </c:pt>
                <c:pt idx="3">
                  <c:v>56.6</c:v>
                </c:pt>
                <c:pt idx="4">
                  <c:v>56.6</c:v>
                </c:pt>
              </c:numCache>
            </c:numRef>
          </c:val>
        </c:ser>
        <c:dLbls>
          <c:showLegendKey val="0"/>
          <c:showVal val="1"/>
          <c:showCatName val="0"/>
          <c:showSerName val="0"/>
          <c:showPercent val="0"/>
          <c:showBubbleSize val="0"/>
        </c:dLbls>
        <c:gapWidth val="150"/>
        <c:shape val="box"/>
        <c:axId val="220179456"/>
        <c:axId val="219135296"/>
        <c:axId val="0"/>
      </c:bar3DChart>
      <c:catAx>
        <c:axId val="220179456"/>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219135296"/>
        <c:crosses val="autoZero"/>
        <c:auto val="1"/>
        <c:lblAlgn val="ctr"/>
        <c:lblOffset val="100"/>
        <c:noMultiLvlLbl val="0"/>
      </c:catAx>
      <c:valAx>
        <c:axId val="219135296"/>
        <c:scaling>
          <c:orientation val="minMax"/>
          <c:max val="80"/>
          <c:min val="0"/>
        </c:scaling>
        <c:delete val="0"/>
        <c:axPos val="l"/>
        <c:majorGridlines/>
        <c:numFmt formatCode="#,##0.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220179456"/>
        <c:crosses val="autoZero"/>
        <c:crossBetween val="between"/>
        <c:majorUnit val="20"/>
      </c:valAx>
    </c:plotArea>
    <c:plotVisOnly val="1"/>
    <c:dispBlanksAs val="gap"/>
    <c:showDLblsOverMax val="0"/>
  </c:chart>
  <c:externalData r:id="rId1">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manualLayout>
          <c:layoutTarget val="inner"/>
          <c:xMode val="edge"/>
          <c:yMode val="edge"/>
          <c:x val="0.11602999999999999"/>
          <c:y val="2.6411E-2"/>
          <c:w val="0.85477000000000003"/>
          <c:h val="0.80223199999999995"/>
        </c:manualLayout>
      </c:layout>
      <c:bar3DChart>
        <c:barDir val="col"/>
        <c:grouping val="stacked"/>
        <c:varyColors val="0"/>
        <c:ser>
          <c:idx val="0"/>
          <c:order val="0"/>
          <c:invertIfNegative val="0"/>
          <c:dPt>
            <c:idx val="0"/>
            <c:invertIfNegative val="0"/>
            <c:bubble3D val="0"/>
            <c:spPr>
              <a:gradFill>
                <a:gsLst>
                  <a:gs pos="0">
                    <a:srgbClr val="00BC55">
                      <a:tint val="66000"/>
                      <a:satMod val="160000"/>
                    </a:srgbClr>
                  </a:gs>
                  <a:gs pos="50000">
                    <a:srgbClr val="00BC55">
                      <a:tint val="44500"/>
                      <a:satMod val="160000"/>
                    </a:srgbClr>
                  </a:gs>
                  <a:gs pos="100000">
                    <a:srgbClr val="00BC55">
                      <a:tint val="23500"/>
                      <a:satMod val="160000"/>
                    </a:srgbClr>
                  </a:gs>
                </a:gsLst>
                <a:lin ang="5400000" scaled="1"/>
              </a:gradFill>
            </c:spPr>
          </c:dPt>
          <c:dPt>
            <c:idx val="1"/>
            <c:invertIfNegative val="0"/>
            <c:bubble3D val="0"/>
            <c:spPr>
              <a:gradFill>
                <a:gsLst>
                  <a:gs pos="0">
                    <a:srgbClr val="7030A0">
                      <a:tint val="66000"/>
                      <a:satMod val="160000"/>
                    </a:srgbClr>
                  </a:gs>
                  <a:gs pos="50000">
                    <a:srgbClr val="7030A0">
                      <a:tint val="44500"/>
                      <a:satMod val="160000"/>
                    </a:srgbClr>
                  </a:gs>
                  <a:gs pos="100000">
                    <a:srgbClr val="7030A0">
                      <a:tint val="23500"/>
                      <a:satMod val="160000"/>
                    </a:srgbClr>
                  </a:gs>
                </a:gsLst>
                <a:lin ang="5400000" scaled="1"/>
              </a:gradFill>
            </c:spPr>
          </c:dPt>
          <c:dPt>
            <c:idx val="2"/>
            <c:invertIfNegative val="0"/>
            <c:bubble3D val="0"/>
            <c:spPr>
              <a:gradFill>
                <a:gsLst>
                  <a:gs pos="0">
                    <a:srgbClr val="0070C0">
                      <a:tint val="66000"/>
                      <a:satMod val="160000"/>
                    </a:srgbClr>
                  </a:gs>
                  <a:gs pos="50000">
                    <a:srgbClr val="0070C0">
                      <a:tint val="44500"/>
                      <a:satMod val="160000"/>
                    </a:srgbClr>
                  </a:gs>
                  <a:gs pos="100000">
                    <a:srgbClr val="0070C0">
                      <a:tint val="23500"/>
                      <a:satMod val="160000"/>
                    </a:srgbClr>
                  </a:gs>
                </a:gsLst>
                <a:lin ang="5400000" scaled="1"/>
              </a:gradFill>
            </c:spPr>
          </c:dPt>
          <c:dPt>
            <c:idx val="3"/>
            <c:invertIfNegative val="0"/>
            <c:bubble3D val="0"/>
            <c:spPr>
              <a:gradFill>
                <a:gsLst>
                  <a:gs pos="0">
                    <a:srgbClr val="0070C0">
                      <a:tint val="66000"/>
                      <a:satMod val="160000"/>
                    </a:srgbClr>
                  </a:gs>
                  <a:gs pos="50000">
                    <a:srgbClr val="0070C0">
                      <a:tint val="44500"/>
                      <a:satMod val="160000"/>
                    </a:srgbClr>
                  </a:gs>
                  <a:gs pos="100000">
                    <a:srgbClr val="0070C0">
                      <a:tint val="23500"/>
                      <a:satMod val="160000"/>
                    </a:srgbClr>
                  </a:gs>
                </a:gsLst>
                <a:lin ang="5400000" scaled="1"/>
              </a:gradFill>
            </c:spPr>
          </c:dPt>
          <c:dPt>
            <c:idx val="4"/>
            <c:invertIfNegative val="0"/>
            <c:bubble3D val="0"/>
            <c:spPr>
              <a:gradFill>
                <a:gsLst>
                  <a:gs pos="0">
                    <a:srgbClr val="0070C0">
                      <a:tint val="66000"/>
                      <a:satMod val="160000"/>
                    </a:srgbClr>
                  </a:gs>
                  <a:gs pos="50000">
                    <a:srgbClr val="0070C0">
                      <a:tint val="44500"/>
                      <a:satMod val="160000"/>
                    </a:srgbClr>
                  </a:gs>
                  <a:gs pos="100000">
                    <a:srgbClr val="0070C0">
                      <a:tint val="23500"/>
                      <a:satMod val="160000"/>
                    </a:srgbClr>
                  </a:gs>
                </a:gsLst>
                <a:lin ang="5400000" scaled="1"/>
              </a:gradFill>
            </c:spPr>
          </c:dPt>
          <c:dLbls>
            <c:dLbl>
              <c:idx val="0"/>
              <c:layout>
                <c:manualLayout>
                  <c:x val="2.2220991334083014E-2"/>
                  <c:y val="-0.34231918628468705"/>
                </c:manualLayout>
              </c:layout>
              <c:tx>
                <c:rich>
                  <a:bodyPr/>
                  <a:lstStyle/>
                  <a:p>
                    <a:r>
                      <a:rPr lang="ru-RU"/>
                      <a:t>2 188</a:t>
                    </a:r>
                  </a:p>
                </c:rich>
              </c:tx>
              <c:showLegendKey val="0"/>
              <c:showVal val="1"/>
              <c:showCatName val="0"/>
              <c:showSerName val="0"/>
              <c:showPercent val="0"/>
              <c:showBubbleSize val="0"/>
            </c:dLbl>
            <c:dLbl>
              <c:idx val="1"/>
              <c:layout>
                <c:manualLayout>
                  <c:x val="2.4753880432919616E-2"/>
                  <c:y val="-0.33039486824320202"/>
                </c:manualLayout>
              </c:layout>
              <c:tx>
                <c:rich>
                  <a:bodyPr/>
                  <a:lstStyle/>
                  <a:p>
                    <a:r>
                      <a:rPr lang="ru-RU"/>
                      <a:t>2 045</a:t>
                    </a:r>
                  </a:p>
                </c:rich>
              </c:tx>
              <c:showLegendKey val="0"/>
              <c:showVal val="1"/>
              <c:showCatName val="0"/>
              <c:showSerName val="0"/>
              <c:showPercent val="0"/>
              <c:showBubbleSize val="0"/>
            </c:dLbl>
            <c:dLbl>
              <c:idx val="2"/>
              <c:layout>
                <c:manualLayout>
                  <c:x val="2.0705000000000001E-2"/>
                  <c:y val="-0.39757999999999999"/>
                </c:manualLayout>
              </c:layout>
              <c:tx>
                <c:rich>
                  <a:bodyPr/>
                  <a:lstStyle/>
                  <a:p>
                    <a:r>
                      <a:rPr lang="ru-RU"/>
                      <a:t>2 718</a:t>
                    </a:r>
                  </a:p>
                </c:rich>
              </c:tx>
              <c:showLegendKey val="0"/>
              <c:showVal val="1"/>
              <c:showCatName val="0"/>
              <c:showSerName val="0"/>
              <c:showPercent val="0"/>
              <c:showBubbleSize val="0"/>
            </c:dLbl>
            <c:dLbl>
              <c:idx val="3"/>
              <c:layout>
                <c:manualLayout>
                  <c:x val="1.7922102895745633E-2"/>
                  <c:y val="-0.26200764305535684"/>
                </c:manualLayout>
              </c:layout>
              <c:tx>
                <c:rich>
                  <a:bodyPr/>
                  <a:lstStyle/>
                  <a:p>
                    <a:r>
                      <a:rPr lang="ru-RU"/>
                      <a:t>1 375</a:t>
                    </a:r>
                  </a:p>
                </c:rich>
              </c:tx>
              <c:showLegendKey val="0"/>
              <c:showVal val="1"/>
              <c:showCatName val="0"/>
              <c:showSerName val="0"/>
              <c:showPercent val="0"/>
              <c:showBubbleSize val="0"/>
            </c:dLbl>
            <c:dLbl>
              <c:idx val="4"/>
              <c:layout>
                <c:manualLayout>
                  <c:x val="2.7692000000000001E-2"/>
                  <c:y val="-0.26141700000000001"/>
                </c:manualLayout>
              </c:layout>
              <c:tx>
                <c:rich>
                  <a:bodyPr/>
                  <a:lstStyle/>
                  <a:p>
                    <a:r>
                      <a:rPr lang="ru-RU"/>
                      <a:t>1 423</a:t>
                    </a:r>
                  </a:p>
                </c:rich>
              </c:tx>
              <c:showLegendKey val="0"/>
              <c:showVal val="1"/>
              <c:showCatName val="0"/>
              <c:showSerName val="0"/>
              <c:showPercent val="0"/>
              <c:showBubbleSize val="0"/>
            </c:dLbl>
            <c:spPr>
              <a:noFill/>
              <a:ln>
                <a:noFill/>
              </a:ln>
              <a:effectLst/>
            </c:spPr>
            <c:txPr>
              <a:bodyPr/>
              <a:lstStyle/>
              <a:p>
                <a:pPr>
                  <a:defRPr sz="1300" b="1">
                    <a:latin typeface="Times New Roman"/>
                    <a:cs typeface="Times New Roman"/>
                  </a:defRPr>
                </a:pPr>
                <a:endParaRPr lang="ru-RU"/>
              </a:p>
            </c:txPr>
            <c:showLegendKey val="0"/>
            <c:showVal val="1"/>
            <c:showCatName val="0"/>
            <c:showSerName val="0"/>
            <c:showPercent val="0"/>
            <c:showBubbleSize val="0"/>
            <c:showLeaderLines val="0"/>
          </c:dLbls>
          <c:cat>
            <c:strRef>
              <c:f>'Лист1 (2)'!$B$8:$B$12</c:f>
              <c:strCache>
                <c:ptCount val="5"/>
                <c:pt idx="0">
                  <c:v>2025 план</c:v>
                </c:pt>
                <c:pt idx="1">
                  <c:v>2025 факт</c:v>
                </c:pt>
                <c:pt idx="2">
                  <c:v>2026</c:v>
                </c:pt>
                <c:pt idx="3">
                  <c:v>2027</c:v>
                </c:pt>
                <c:pt idx="4">
                  <c:v>2028</c:v>
                </c:pt>
              </c:strCache>
            </c:strRef>
          </c:cat>
          <c:val>
            <c:numRef>
              <c:f>'Лист1 (2)'!$C$8:$C$12</c:f>
              <c:numCache>
                <c:formatCode>#,##0</c:formatCode>
                <c:ptCount val="5"/>
                <c:pt idx="0">
                  <c:v>2187.6</c:v>
                </c:pt>
                <c:pt idx="1">
                  <c:v>2044.6</c:v>
                </c:pt>
                <c:pt idx="2">
                  <c:v>2717.8</c:v>
                </c:pt>
                <c:pt idx="3">
                  <c:v>1375</c:v>
                </c:pt>
                <c:pt idx="4">
                  <c:v>1422.8</c:v>
                </c:pt>
              </c:numCache>
            </c:numRef>
          </c:val>
        </c:ser>
        <c:dLbls>
          <c:showLegendKey val="0"/>
          <c:showVal val="1"/>
          <c:showCatName val="0"/>
          <c:showSerName val="0"/>
          <c:showPercent val="0"/>
          <c:showBubbleSize val="0"/>
        </c:dLbls>
        <c:gapWidth val="150"/>
        <c:shape val="box"/>
        <c:axId val="220472832"/>
        <c:axId val="219811776"/>
        <c:axId val="0"/>
      </c:bar3DChart>
      <c:catAx>
        <c:axId val="220472832"/>
        <c:scaling>
          <c:orientation val="minMax"/>
        </c:scaling>
        <c:delete val="0"/>
        <c:axPos val="b"/>
        <c:numFmt formatCode="General" sourceLinked="0"/>
        <c:majorTickMark val="out"/>
        <c:minorTickMark val="none"/>
        <c:tickLblPos val="nextTo"/>
        <c:txPr>
          <a:bodyPr/>
          <a:lstStyle/>
          <a:p>
            <a:pPr>
              <a:defRPr sz="1300" b="1">
                <a:latin typeface="Times New Roman"/>
                <a:cs typeface="Times New Roman"/>
              </a:defRPr>
            </a:pPr>
            <a:endParaRPr lang="ru-RU"/>
          </a:p>
        </c:txPr>
        <c:crossAx val="219811776"/>
        <c:crosses val="autoZero"/>
        <c:auto val="1"/>
        <c:lblAlgn val="ctr"/>
        <c:lblOffset val="100"/>
        <c:noMultiLvlLbl val="0"/>
      </c:catAx>
      <c:valAx>
        <c:axId val="219811776"/>
        <c:scaling>
          <c:orientation val="minMax"/>
          <c:max val="3000"/>
        </c:scaling>
        <c:delete val="0"/>
        <c:axPos val="l"/>
        <c:majorGridlines/>
        <c:numFmt formatCode="#,##0" sourceLinked="1"/>
        <c:majorTickMark val="out"/>
        <c:minorTickMark val="none"/>
        <c:tickLblPos val="nextTo"/>
        <c:txPr>
          <a:bodyPr/>
          <a:lstStyle/>
          <a:p>
            <a:pPr>
              <a:defRPr sz="1200">
                <a:latin typeface="Times New Roman"/>
                <a:cs typeface="Times New Roman"/>
              </a:defRPr>
            </a:pPr>
            <a:endParaRPr lang="ru-RU"/>
          </a:p>
        </c:txPr>
        <c:crossAx val="220472832"/>
        <c:crosses val="autoZero"/>
        <c:crossBetween val="between"/>
        <c:majorUnit val="500"/>
      </c:valAx>
    </c:plotArea>
    <c:plotVisOnly val="1"/>
    <c:dispBlanksAs val="gap"/>
    <c:showDLblsOverMax val="0"/>
  </c:chart>
  <c:externalData r:id="rId1">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manualLayout>
          <c:layoutTarget val="inner"/>
          <c:xMode val="edge"/>
          <c:yMode val="edge"/>
          <c:x val="0.12540699999999999"/>
          <c:y val="2.5536E-2"/>
          <c:w val="0.82275799999999999"/>
          <c:h val="0.75498200000000004"/>
        </c:manualLayout>
      </c:layout>
      <c:bar3DChart>
        <c:barDir val="col"/>
        <c:grouping val="stacked"/>
        <c:varyColors val="0"/>
        <c:ser>
          <c:idx val="0"/>
          <c:order val="0"/>
          <c:invertIfNegative val="0"/>
          <c:dPt>
            <c:idx val="0"/>
            <c:invertIfNegative val="0"/>
            <c:bubble3D val="0"/>
            <c:spPr>
              <a:gradFill>
                <a:gsLst>
                  <a:gs pos="0">
                    <a:srgbClr val="00BC55">
                      <a:tint val="66000"/>
                      <a:satMod val="160000"/>
                    </a:srgbClr>
                  </a:gs>
                  <a:gs pos="50000">
                    <a:srgbClr val="00BC55">
                      <a:tint val="44500"/>
                      <a:satMod val="160000"/>
                    </a:srgbClr>
                  </a:gs>
                  <a:gs pos="100000">
                    <a:srgbClr val="00BC55">
                      <a:tint val="23500"/>
                      <a:satMod val="160000"/>
                    </a:srgbClr>
                  </a:gs>
                </a:gsLst>
                <a:lin ang="5400000" scaled="1"/>
              </a:gradFill>
            </c:spPr>
          </c:dPt>
          <c:dPt>
            <c:idx val="1"/>
            <c:invertIfNegative val="0"/>
            <c:bubble3D val="0"/>
            <c:spPr>
              <a:gradFill>
                <a:gsLst>
                  <a:gs pos="0">
                    <a:srgbClr val="7030A0">
                      <a:tint val="66000"/>
                      <a:satMod val="160000"/>
                    </a:srgbClr>
                  </a:gs>
                  <a:gs pos="50000">
                    <a:srgbClr val="7030A0">
                      <a:tint val="44500"/>
                      <a:satMod val="160000"/>
                    </a:srgbClr>
                  </a:gs>
                  <a:gs pos="100000">
                    <a:srgbClr val="7030A0">
                      <a:tint val="23500"/>
                      <a:satMod val="160000"/>
                    </a:srgbClr>
                  </a:gs>
                </a:gsLst>
                <a:lin ang="5400000" scaled="1"/>
              </a:gradFill>
            </c:spPr>
          </c:dPt>
          <c:dPt>
            <c:idx val="2"/>
            <c:invertIfNegative val="0"/>
            <c:bubble3D val="0"/>
            <c:spPr>
              <a:gradFill>
                <a:gsLst>
                  <a:gs pos="0">
                    <a:srgbClr val="0070C0">
                      <a:tint val="66000"/>
                      <a:satMod val="160000"/>
                    </a:srgbClr>
                  </a:gs>
                  <a:gs pos="50000">
                    <a:srgbClr val="0070C0">
                      <a:tint val="44500"/>
                      <a:satMod val="160000"/>
                    </a:srgbClr>
                  </a:gs>
                  <a:gs pos="100000">
                    <a:srgbClr val="0070C0">
                      <a:tint val="23500"/>
                      <a:satMod val="160000"/>
                    </a:srgbClr>
                  </a:gs>
                </a:gsLst>
                <a:lin ang="5400000" scaled="1"/>
              </a:gradFill>
            </c:spPr>
          </c:dPt>
          <c:dPt>
            <c:idx val="3"/>
            <c:invertIfNegative val="0"/>
            <c:bubble3D val="0"/>
            <c:spPr>
              <a:gradFill>
                <a:gsLst>
                  <a:gs pos="0">
                    <a:srgbClr val="0070C0">
                      <a:tint val="66000"/>
                      <a:satMod val="160000"/>
                    </a:srgbClr>
                  </a:gs>
                  <a:gs pos="50000">
                    <a:srgbClr val="0070C0">
                      <a:tint val="44500"/>
                      <a:satMod val="160000"/>
                    </a:srgbClr>
                  </a:gs>
                  <a:gs pos="100000">
                    <a:srgbClr val="0070C0">
                      <a:tint val="23500"/>
                      <a:satMod val="160000"/>
                    </a:srgbClr>
                  </a:gs>
                </a:gsLst>
                <a:lin ang="5400000" scaled="1"/>
              </a:gradFill>
            </c:spPr>
          </c:dPt>
          <c:dPt>
            <c:idx val="4"/>
            <c:invertIfNegative val="0"/>
            <c:bubble3D val="0"/>
            <c:spPr>
              <a:gradFill>
                <a:gsLst>
                  <a:gs pos="0">
                    <a:srgbClr val="0070C0">
                      <a:tint val="66000"/>
                      <a:satMod val="160000"/>
                    </a:srgbClr>
                  </a:gs>
                  <a:gs pos="50000">
                    <a:srgbClr val="0070C0">
                      <a:tint val="44500"/>
                      <a:satMod val="160000"/>
                    </a:srgbClr>
                  </a:gs>
                  <a:gs pos="100000">
                    <a:srgbClr val="0070C0">
                      <a:tint val="23500"/>
                      <a:satMod val="160000"/>
                    </a:srgbClr>
                  </a:gs>
                </a:gsLst>
                <a:lin ang="5400000" scaled="1"/>
              </a:gradFill>
            </c:spPr>
          </c:dPt>
          <c:dLbls>
            <c:dLbl>
              <c:idx val="0"/>
              <c:layout>
                <c:manualLayout>
                  <c:x val="1.7123561709604794E-2"/>
                  <c:y val="-0.30182214631879117"/>
                </c:manualLayout>
              </c:layout>
              <c:tx>
                <c:rich>
                  <a:bodyPr/>
                  <a:lstStyle/>
                  <a:p>
                    <a:r>
                      <a:rPr lang="ru-RU" sz="1200">
                        <a:latin typeface="Times New Roman"/>
                        <a:cs typeface="Times New Roman"/>
                      </a:rPr>
                      <a:t>8 960</a:t>
                    </a:r>
                    <a:endParaRPr lang="en-US"/>
                  </a:p>
                </c:rich>
              </c:tx>
              <c:showLegendKey val="0"/>
              <c:showVal val="1"/>
              <c:showCatName val="0"/>
              <c:showSerName val="0"/>
              <c:showPercent val="0"/>
              <c:showBubbleSize val="0"/>
            </c:dLbl>
            <c:dLbl>
              <c:idx val="1"/>
              <c:layout>
                <c:manualLayout>
                  <c:x val="1.1443E-2"/>
                  <c:y val="-0.27398099999999997"/>
                </c:manualLayout>
              </c:layout>
              <c:tx>
                <c:rich>
                  <a:bodyPr/>
                  <a:lstStyle/>
                  <a:p>
                    <a:r>
                      <a:rPr lang="ru-RU" sz="1200">
                        <a:latin typeface="Times New Roman"/>
                        <a:cs typeface="Times New Roman"/>
                      </a:rPr>
                      <a:t>8 843</a:t>
                    </a:r>
                    <a:endParaRPr lang="en-US" sz="1200">
                      <a:latin typeface="Times New Roman"/>
                      <a:cs typeface="Times New Roman"/>
                    </a:endParaRPr>
                  </a:p>
                </c:rich>
              </c:tx>
              <c:showLegendKey val="0"/>
              <c:showVal val="1"/>
              <c:showCatName val="0"/>
              <c:showSerName val="0"/>
              <c:showPercent val="0"/>
              <c:showBubbleSize val="0"/>
            </c:dLbl>
            <c:dLbl>
              <c:idx val="2"/>
              <c:layout>
                <c:manualLayout>
                  <c:x val="1.9126000000000001E-2"/>
                  <c:y val="-0.33539099999999999"/>
                </c:manualLayout>
              </c:layout>
              <c:tx>
                <c:rich>
                  <a:bodyPr/>
                  <a:lstStyle/>
                  <a:p>
                    <a:r>
                      <a:rPr lang="ru-RU" sz="1200" dirty="0"/>
                      <a:t>11 </a:t>
                    </a:r>
                    <a:r>
                      <a:rPr lang="ru-RU" sz="1200" dirty="0" smtClean="0"/>
                      <a:t>200</a:t>
                    </a:r>
                    <a:endParaRPr lang="en-US" sz="1200" dirty="0"/>
                  </a:p>
                </c:rich>
              </c:tx>
              <c:showLegendKey val="0"/>
              <c:showVal val="1"/>
              <c:showCatName val="0"/>
              <c:showSerName val="0"/>
              <c:showPercent val="0"/>
              <c:showBubbleSize val="0"/>
            </c:dLbl>
            <c:dLbl>
              <c:idx val="3"/>
              <c:layout>
                <c:manualLayout>
                  <c:x val="2.4257999999999998E-2"/>
                  <c:y val="-0.36116799999999999"/>
                </c:manualLayout>
              </c:layout>
              <c:tx>
                <c:rich>
                  <a:bodyPr/>
                  <a:lstStyle/>
                  <a:p>
                    <a:r>
                      <a:rPr lang="ru-RU" sz="1200" dirty="0">
                        <a:latin typeface="Times New Roman"/>
                        <a:cs typeface="Times New Roman"/>
                      </a:rPr>
                      <a:t>12 </a:t>
                    </a:r>
                    <a:r>
                      <a:rPr lang="ru-RU" sz="1200" dirty="0" smtClean="0">
                        <a:latin typeface="Times New Roman"/>
                        <a:cs typeface="Times New Roman"/>
                      </a:rPr>
                      <a:t>306</a:t>
                    </a:r>
                    <a:endParaRPr lang="en-US" dirty="0"/>
                  </a:p>
                </c:rich>
              </c:tx>
              <c:showLegendKey val="0"/>
              <c:showVal val="1"/>
              <c:showCatName val="0"/>
              <c:showSerName val="0"/>
              <c:showPercent val="0"/>
              <c:showBubbleSize val="0"/>
            </c:dLbl>
            <c:dLbl>
              <c:idx val="4"/>
              <c:layout>
                <c:manualLayout>
                  <c:x val="3.0854802412853058E-2"/>
                  <c:y val="-0.35711804462863533"/>
                </c:manualLayout>
              </c:layout>
              <c:tx>
                <c:rich>
                  <a:bodyPr/>
                  <a:lstStyle/>
                  <a:p>
                    <a:r>
                      <a:rPr lang="ru-RU" sz="1200" dirty="0">
                        <a:latin typeface="Times New Roman"/>
                        <a:cs typeface="Times New Roman"/>
                      </a:rPr>
                      <a:t>12 </a:t>
                    </a:r>
                    <a:r>
                      <a:rPr lang="ru-RU" sz="1200" dirty="0" smtClean="0">
                        <a:latin typeface="Times New Roman"/>
                        <a:cs typeface="Times New Roman"/>
                      </a:rPr>
                      <a:t>083</a:t>
                    </a:r>
                    <a:endParaRPr lang="en-US" sz="1200" dirty="0">
                      <a:latin typeface="Times New Roman"/>
                      <a:cs typeface="Times New Roman"/>
                    </a:endParaRPr>
                  </a:p>
                </c:rich>
              </c:tx>
              <c:showLegendKey val="0"/>
              <c:showVal val="1"/>
              <c:showCatName val="0"/>
              <c:showSerName val="0"/>
              <c:showPercent val="0"/>
              <c:showBubbleSize val="0"/>
            </c:dLbl>
            <c:spPr>
              <a:noFill/>
              <a:ln>
                <a:noFill/>
              </a:ln>
              <a:effectLst/>
            </c:spPr>
            <c:txPr>
              <a:bodyPr/>
              <a:lstStyle/>
              <a:p>
                <a:pPr>
                  <a:defRPr sz="1200" b="1">
                    <a:latin typeface="Times New Roman"/>
                    <a:cs typeface="Times New Roman"/>
                  </a:defRPr>
                </a:pPr>
                <a:endParaRPr lang="ru-RU"/>
              </a:p>
            </c:txPr>
            <c:showLegendKey val="0"/>
            <c:showVal val="1"/>
            <c:showCatName val="0"/>
            <c:showSerName val="0"/>
            <c:showPercent val="0"/>
            <c:showBubbleSize val="0"/>
            <c:showLeaderLines val="0"/>
          </c:dLbls>
          <c:cat>
            <c:strRef>
              <c:f>'Лист1 (2)'!$B$8:$B$12</c:f>
              <c:strCache>
                <c:ptCount val="5"/>
                <c:pt idx="0">
                  <c:v>2025 план</c:v>
                </c:pt>
                <c:pt idx="1">
                  <c:v>2025 факт</c:v>
                </c:pt>
                <c:pt idx="2">
                  <c:v>2026</c:v>
                </c:pt>
                <c:pt idx="3">
                  <c:v>2027</c:v>
                </c:pt>
                <c:pt idx="4">
                  <c:v>2028</c:v>
                </c:pt>
              </c:strCache>
            </c:strRef>
          </c:cat>
          <c:val>
            <c:numRef>
              <c:f>'Лист1 (2)'!$C$8:$C$12</c:f>
              <c:numCache>
                <c:formatCode>#,##0</c:formatCode>
                <c:ptCount val="5"/>
                <c:pt idx="0">
                  <c:v>8960.5</c:v>
                </c:pt>
                <c:pt idx="1">
                  <c:v>8843.4</c:v>
                </c:pt>
                <c:pt idx="2">
                  <c:v>10597.8</c:v>
                </c:pt>
                <c:pt idx="3">
                  <c:v>11704.617</c:v>
                </c:pt>
                <c:pt idx="4">
                  <c:v>11398.124</c:v>
                </c:pt>
              </c:numCache>
            </c:numRef>
          </c:val>
        </c:ser>
        <c:dLbls>
          <c:showLegendKey val="0"/>
          <c:showVal val="1"/>
          <c:showCatName val="0"/>
          <c:showSerName val="0"/>
          <c:showPercent val="0"/>
          <c:showBubbleSize val="0"/>
        </c:dLbls>
        <c:gapWidth val="150"/>
        <c:gapDepth val="374"/>
        <c:shape val="box"/>
        <c:axId val="57832960"/>
        <c:axId val="57762368"/>
        <c:axId val="0"/>
      </c:bar3DChart>
      <c:catAx>
        <c:axId val="57832960"/>
        <c:scaling>
          <c:orientation val="minMax"/>
        </c:scaling>
        <c:delete val="0"/>
        <c:axPos val="b"/>
        <c:numFmt formatCode="General" sourceLinked="0"/>
        <c:majorTickMark val="out"/>
        <c:minorTickMark val="none"/>
        <c:tickLblPos val="nextTo"/>
        <c:txPr>
          <a:bodyPr/>
          <a:lstStyle/>
          <a:p>
            <a:pPr>
              <a:defRPr sz="1300" b="1">
                <a:latin typeface="Times New Roman"/>
                <a:cs typeface="Times New Roman"/>
              </a:defRPr>
            </a:pPr>
            <a:endParaRPr lang="ru-RU"/>
          </a:p>
        </c:txPr>
        <c:crossAx val="57762368"/>
        <c:crosses val="autoZero"/>
        <c:auto val="1"/>
        <c:lblAlgn val="ctr"/>
        <c:lblOffset val="100"/>
        <c:noMultiLvlLbl val="0"/>
      </c:catAx>
      <c:valAx>
        <c:axId val="57762368"/>
        <c:scaling>
          <c:orientation val="minMax"/>
          <c:max val="13000"/>
          <c:min val="0"/>
        </c:scaling>
        <c:delete val="0"/>
        <c:axPos val="l"/>
        <c:majorGridlines/>
        <c:numFmt formatCode="#,##0" sourceLinked="1"/>
        <c:majorTickMark val="out"/>
        <c:minorTickMark val="none"/>
        <c:tickLblPos val="nextTo"/>
        <c:txPr>
          <a:bodyPr/>
          <a:lstStyle/>
          <a:p>
            <a:pPr>
              <a:defRPr sz="1200">
                <a:latin typeface="Times New Roman"/>
                <a:cs typeface="Times New Roman"/>
              </a:defRPr>
            </a:pPr>
            <a:endParaRPr lang="ru-RU"/>
          </a:p>
        </c:txPr>
        <c:crossAx val="57832960"/>
        <c:crosses val="autoZero"/>
        <c:crossBetween val="between"/>
      </c:valAx>
    </c:plotArea>
    <c:plotVisOnly val="1"/>
    <c:dispBlanksAs val="gap"/>
    <c:showDLblsOverMax val="0"/>
  </c:chart>
  <c:externalData r:id="rId1">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invertIfNegative val="0"/>
          <c:dPt>
            <c:idx val="0"/>
            <c:invertIfNegative val="0"/>
            <c:bubble3D val="0"/>
            <c:spPr>
              <a:gradFill>
                <a:gsLst>
                  <a:gs pos="0">
                    <a:srgbClr val="00BC55">
                      <a:tint val="66000"/>
                      <a:satMod val="160000"/>
                    </a:srgbClr>
                  </a:gs>
                  <a:gs pos="50000">
                    <a:srgbClr val="00BC55">
                      <a:tint val="44500"/>
                      <a:satMod val="160000"/>
                    </a:srgbClr>
                  </a:gs>
                  <a:gs pos="100000">
                    <a:srgbClr val="00BC55">
                      <a:tint val="23500"/>
                      <a:satMod val="160000"/>
                    </a:srgbClr>
                  </a:gs>
                </a:gsLst>
                <a:lin ang="5400000" scaled="1"/>
              </a:gradFill>
            </c:spPr>
          </c:dPt>
          <c:dPt>
            <c:idx val="1"/>
            <c:invertIfNegative val="0"/>
            <c:bubble3D val="0"/>
            <c:spPr>
              <a:gradFill>
                <a:gsLst>
                  <a:gs pos="0">
                    <a:srgbClr val="7030A0">
                      <a:tint val="66000"/>
                      <a:satMod val="160000"/>
                    </a:srgbClr>
                  </a:gs>
                  <a:gs pos="50000">
                    <a:srgbClr val="7030A0">
                      <a:tint val="44500"/>
                      <a:satMod val="160000"/>
                    </a:srgbClr>
                  </a:gs>
                  <a:gs pos="100000">
                    <a:srgbClr val="7030A0">
                      <a:tint val="23500"/>
                      <a:satMod val="160000"/>
                    </a:srgbClr>
                  </a:gs>
                </a:gsLst>
                <a:lin ang="5400000" scaled="1"/>
              </a:gradFill>
            </c:spPr>
          </c:dPt>
          <c:dPt>
            <c:idx val="2"/>
            <c:invertIfNegative val="0"/>
            <c:bubble3D val="0"/>
            <c:spPr>
              <a:gradFill>
                <a:gsLst>
                  <a:gs pos="0">
                    <a:srgbClr val="0070C0">
                      <a:tint val="66000"/>
                      <a:satMod val="160000"/>
                    </a:srgbClr>
                  </a:gs>
                  <a:gs pos="50000">
                    <a:srgbClr val="0070C0">
                      <a:tint val="44500"/>
                      <a:satMod val="160000"/>
                    </a:srgbClr>
                  </a:gs>
                  <a:gs pos="100000">
                    <a:srgbClr val="0070C0">
                      <a:tint val="23500"/>
                      <a:satMod val="160000"/>
                    </a:srgbClr>
                  </a:gs>
                </a:gsLst>
                <a:lin ang="5400000" scaled="1"/>
              </a:gradFill>
            </c:spPr>
          </c:dPt>
          <c:dPt>
            <c:idx val="3"/>
            <c:invertIfNegative val="0"/>
            <c:bubble3D val="0"/>
            <c:spPr>
              <a:gradFill>
                <a:gsLst>
                  <a:gs pos="0">
                    <a:srgbClr val="0070C0">
                      <a:tint val="66000"/>
                      <a:satMod val="160000"/>
                    </a:srgbClr>
                  </a:gs>
                  <a:gs pos="50000">
                    <a:srgbClr val="0070C0">
                      <a:tint val="44500"/>
                      <a:satMod val="160000"/>
                    </a:srgbClr>
                  </a:gs>
                  <a:gs pos="100000">
                    <a:srgbClr val="0070C0">
                      <a:tint val="23500"/>
                      <a:satMod val="160000"/>
                    </a:srgbClr>
                  </a:gs>
                </a:gsLst>
                <a:lin ang="5400000" scaled="1"/>
              </a:gradFill>
            </c:spPr>
          </c:dPt>
          <c:dPt>
            <c:idx val="4"/>
            <c:invertIfNegative val="0"/>
            <c:bubble3D val="0"/>
            <c:spPr>
              <a:gradFill>
                <a:gsLst>
                  <a:gs pos="0">
                    <a:srgbClr val="0070C0">
                      <a:tint val="66000"/>
                      <a:satMod val="160000"/>
                    </a:srgbClr>
                  </a:gs>
                  <a:gs pos="50000">
                    <a:srgbClr val="0070C0">
                      <a:tint val="44500"/>
                      <a:satMod val="160000"/>
                    </a:srgbClr>
                  </a:gs>
                  <a:gs pos="100000">
                    <a:srgbClr val="0070C0">
                      <a:tint val="23500"/>
                      <a:satMod val="160000"/>
                    </a:srgbClr>
                  </a:gs>
                </a:gsLst>
                <a:lin ang="5400000" scaled="1"/>
              </a:gradFill>
            </c:spPr>
          </c:dPt>
          <c:dLbls>
            <c:dLbl>
              <c:idx val="0"/>
              <c:layout>
                <c:manualLayout>
                  <c:x val="2.0528999999999999E-2"/>
                  <c:y val="-0.31690499999999999"/>
                </c:manualLayout>
              </c:layout>
              <c:showLegendKey val="0"/>
              <c:showVal val="1"/>
              <c:showCatName val="0"/>
              <c:showSerName val="0"/>
              <c:showPercent val="0"/>
              <c:showBubbleSize val="0"/>
            </c:dLbl>
            <c:dLbl>
              <c:idx val="1"/>
              <c:layout>
                <c:manualLayout>
                  <c:x val="2.7168000000000001E-2"/>
                  <c:y val="-0.32519199999999998"/>
                </c:manualLayout>
              </c:layout>
              <c:showLegendKey val="0"/>
              <c:showVal val="1"/>
              <c:showCatName val="0"/>
              <c:showSerName val="0"/>
              <c:showPercent val="0"/>
              <c:showBubbleSize val="0"/>
            </c:dLbl>
            <c:dLbl>
              <c:idx val="2"/>
              <c:layout>
                <c:manualLayout>
                  <c:x val="1.9144000000000001E-2"/>
                  <c:y val="-0.40085300000000001"/>
                </c:manualLayout>
              </c:layout>
              <c:showLegendKey val="0"/>
              <c:showVal val="1"/>
              <c:showCatName val="0"/>
              <c:showSerName val="0"/>
              <c:showPercent val="0"/>
              <c:showBubbleSize val="0"/>
            </c:dLbl>
            <c:dLbl>
              <c:idx val="3"/>
              <c:layout>
                <c:manualLayout>
                  <c:x val="2.6009999999999998E-2"/>
                  <c:y val="-0.18315300000000001"/>
                </c:manualLayout>
              </c:layout>
              <c:showLegendKey val="0"/>
              <c:showVal val="1"/>
              <c:showCatName val="0"/>
              <c:showSerName val="0"/>
              <c:showPercent val="0"/>
              <c:showBubbleSize val="0"/>
            </c:dLbl>
            <c:dLbl>
              <c:idx val="4"/>
              <c:layout>
                <c:manualLayout>
                  <c:x val="2.6172000000000001E-2"/>
                  <c:y val="-0.18379799999999999"/>
                </c:manualLayout>
              </c:layout>
              <c:showLegendKey val="0"/>
              <c:showVal val="1"/>
              <c:showCatName val="0"/>
              <c:showSerName val="0"/>
              <c:showPercent val="0"/>
              <c:showBubbleSize val="0"/>
            </c:dLbl>
            <c:spPr>
              <a:noFill/>
              <a:ln>
                <a:noFill/>
              </a:ln>
              <a:effectLst/>
            </c:spPr>
            <c:txPr>
              <a:bodyPr/>
              <a:lstStyle/>
              <a:p>
                <a:pPr>
                  <a:defRPr sz="1400" b="1">
                    <a:latin typeface="Times New Roman"/>
                    <a:cs typeface="Times New Roman"/>
                  </a:defRPr>
                </a:pPr>
                <a:endParaRPr lang="ru-RU"/>
              </a:p>
            </c:txPr>
            <c:showLegendKey val="0"/>
            <c:showVal val="1"/>
            <c:showCatName val="0"/>
            <c:showSerName val="0"/>
            <c:showPercent val="0"/>
            <c:showBubbleSize val="0"/>
            <c:showLeaderLines val="0"/>
          </c:dLbls>
          <c:cat>
            <c:strRef>
              <c:f>'Лист1 (2)'!$B$8:$B$12</c:f>
              <c:strCache>
                <c:ptCount val="5"/>
                <c:pt idx="0">
                  <c:v>2025 план</c:v>
                </c:pt>
                <c:pt idx="1">
                  <c:v>2025 факт</c:v>
                </c:pt>
                <c:pt idx="2">
                  <c:v>2026</c:v>
                </c:pt>
                <c:pt idx="3">
                  <c:v>2027</c:v>
                </c:pt>
                <c:pt idx="4">
                  <c:v>2028</c:v>
                </c:pt>
              </c:strCache>
            </c:strRef>
          </c:cat>
          <c:val>
            <c:numRef>
              <c:f>'Лист1 (2)'!$C$8:$C$12</c:f>
              <c:numCache>
                <c:formatCode>#,##0</c:formatCode>
                <c:ptCount val="5"/>
                <c:pt idx="0">
                  <c:v>1042.346</c:v>
                </c:pt>
                <c:pt idx="1">
                  <c:v>976.50469999999996</c:v>
                </c:pt>
                <c:pt idx="2">
                  <c:v>1480.0063</c:v>
                </c:pt>
                <c:pt idx="3">
                  <c:v>355.89690000000002</c:v>
                </c:pt>
                <c:pt idx="4">
                  <c:v>354.28769999999997</c:v>
                </c:pt>
              </c:numCache>
            </c:numRef>
          </c:val>
        </c:ser>
        <c:dLbls>
          <c:showLegendKey val="0"/>
          <c:showVal val="1"/>
          <c:showCatName val="0"/>
          <c:showSerName val="0"/>
          <c:showPercent val="0"/>
          <c:showBubbleSize val="0"/>
        </c:dLbls>
        <c:gapWidth val="150"/>
        <c:shape val="box"/>
        <c:axId val="172383744"/>
        <c:axId val="57765824"/>
        <c:axId val="0"/>
      </c:bar3DChart>
      <c:catAx>
        <c:axId val="172383744"/>
        <c:scaling>
          <c:orientation val="minMax"/>
        </c:scaling>
        <c:delete val="0"/>
        <c:axPos val="b"/>
        <c:numFmt formatCode="General" sourceLinked="0"/>
        <c:majorTickMark val="out"/>
        <c:minorTickMark val="none"/>
        <c:tickLblPos val="nextTo"/>
        <c:txPr>
          <a:bodyPr/>
          <a:lstStyle/>
          <a:p>
            <a:pPr>
              <a:defRPr sz="1300" b="1">
                <a:latin typeface="Times New Roman"/>
                <a:cs typeface="Times New Roman"/>
              </a:defRPr>
            </a:pPr>
            <a:endParaRPr lang="ru-RU"/>
          </a:p>
        </c:txPr>
        <c:crossAx val="57765824"/>
        <c:crosses val="autoZero"/>
        <c:auto val="1"/>
        <c:lblAlgn val="ctr"/>
        <c:lblOffset val="100"/>
        <c:noMultiLvlLbl val="0"/>
      </c:catAx>
      <c:valAx>
        <c:axId val="57765824"/>
        <c:scaling>
          <c:orientation val="minMax"/>
          <c:min val="0"/>
        </c:scaling>
        <c:delete val="0"/>
        <c:axPos val="l"/>
        <c:majorGridlines/>
        <c:numFmt formatCode="#,##0" sourceLinked="1"/>
        <c:majorTickMark val="out"/>
        <c:minorTickMark val="none"/>
        <c:tickLblPos val="nextTo"/>
        <c:txPr>
          <a:bodyPr/>
          <a:lstStyle/>
          <a:p>
            <a:pPr>
              <a:defRPr sz="1200">
                <a:latin typeface="Times New Roman"/>
                <a:cs typeface="Times New Roman"/>
              </a:defRPr>
            </a:pPr>
            <a:endParaRPr lang="ru-RU"/>
          </a:p>
        </c:txPr>
        <c:crossAx val="172383744"/>
        <c:crosses val="autoZero"/>
        <c:crossBetween val="between"/>
      </c:valAx>
    </c:plotArea>
    <c:plotVisOnly val="1"/>
    <c:dispBlanksAs val="gap"/>
    <c:showDLblsOverMax val="0"/>
  </c:chart>
  <c:externalData r:id="rId1">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manualLayout>
          <c:layoutTarget val="inner"/>
          <c:xMode val="edge"/>
          <c:yMode val="edge"/>
          <c:x val="0.11681999999999999"/>
          <c:y val="9.2880000000000004E-2"/>
          <c:w val="0.84926999999999997"/>
          <c:h val="0.74870999999999999"/>
        </c:manualLayout>
      </c:layout>
      <c:bar3DChart>
        <c:barDir val="col"/>
        <c:grouping val="stacked"/>
        <c:varyColors val="0"/>
        <c:ser>
          <c:idx val="0"/>
          <c:order val="0"/>
          <c:invertIfNegative val="0"/>
          <c:dPt>
            <c:idx val="0"/>
            <c:invertIfNegative val="0"/>
            <c:bubble3D val="0"/>
            <c:spPr>
              <a:gradFill>
                <a:gsLst>
                  <a:gs pos="0">
                    <a:srgbClr val="00BC55">
                      <a:tint val="66000"/>
                      <a:satMod val="160000"/>
                    </a:srgbClr>
                  </a:gs>
                  <a:gs pos="50000">
                    <a:srgbClr val="00BC55">
                      <a:tint val="44500"/>
                      <a:satMod val="160000"/>
                    </a:srgbClr>
                  </a:gs>
                  <a:gs pos="100000">
                    <a:srgbClr val="00BC55">
                      <a:tint val="23500"/>
                      <a:satMod val="160000"/>
                    </a:srgbClr>
                  </a:gs>
                </a:gsLst>
                <a:lin ang="5400000" scaled="1"/>
              </a:gradFill>
            </c:spPr>
          </c:dPt>
          <c:dPt>
            <c:idx val="1"/>
            <c:invertIfNegative val="0"/>
            <c:bubble3D val="0"/>
            <c:spPr>
              <a:gradFill>
                <a:gsLst>
                  <a:gs pos="0">
                    <a:srgbClr val="7030A0">
                      <a:tint val="66000"/>
                      <a:satMod val="160000"/>
                    </a:srgbClr>
                  </a:gs>
                  <a:gs pos="50000">
                    <a:srgbClr val="7030A0">
                      <a:tint val="44500"/>
                      <a:satMod val="160000"/>
                    </a:srgbClr>
                  </a:gs>
                  <a:gs pos="100000">
                    <a:srgbClr val="7030A0">
                      <a:tint val="23500"/>
                      <a:satMod val="160000"/>
                    </a:srgbClr>
                  </a:gs>
                </a:gsLst>
                <a:lin ang="5400000" scaled="1"/>
              </a:gradFill>
            </c:spPr>
          </c:dPt>
          <c:dPt>
            <c:idx val="2"/>
            <c:invertIfNegative val="0"/>
            <c:bubble3D val="0"/>
            <c:spPr>
              <a:gradFill>
                <a:gsLst>
                  <a:gs pos="0">
                    <a:srgbClr val="0070C0">
                      <a:tint val="66000"/>
                      <a:satMod val="160000"/>
                    </a:srgbClr>
                  </a:gs>
                  <a:gs pos="50000">
                    <a:srgbClr val="0070C0">
                      <a:tint val="44500"/>
                      <a:satMod val="160000"/>
                    </a:srgbClr>
                  </a:gs>
                  <a:gs pos="100000">
                    <a:srgbClr val="0070C0">
                      <a:tint val="23500"/>
                      <a:satMod val="160000"/>
                    </a:srgbClr>
                  </a:gs>
                </a:gsLst>
                <a:lin ang="5400000" scaled="1"/>
              </a:gradFill>
            </c:spPr>
          </c:dPt>
          <c:dPt>
            <c:idx val="3"/>
            <c:invertIfNegative val="0"/>
            <c:bubble3D val="0"/>
            <c:spPr>
              <a:gradFill>
                <a:gsLst>
                  <a:gs pos="0">
                    <a:srgbClr val="0070C0">
                      <a:tint val="66000"/>
                      <a:satMod val="160000"/>
                    </a:srgbClr>
                  </a:gs>
                  <a:gs pos="50000">
                    <a:srgbClr val="0070C0">
                      <a:tint val="44500"/>
                      <a:satMod val="160000"/>
                    </a:srgbClr>
                  </a:gs>
                  <a:gs pos="100000">
                    <a:srgbClr val="0070C0">
                      <a:tint val="23500"/>
                      <a:satMod val="160000"/>
                    </a:srgbClr>
                  </a:gs>
                </a:gsLst>
                <a:lin ang="5400000" scaled="1"/>
              </a:gradFill>
            </c:spPr>
          </c:dPt>
          <c:dPt>
            <c:idx val="4"/>
            <c:invertIfNegative val="0"/>
            <c:bubble3D val="0"/>
            <c:spPr>
              <a:gradFill>
                <a:gsLst>
                  <a:gs pos="0">
                    <a:srgbClr val="0070C0">
                      <a:tint val="66000"/>
                      <a:satMod val="160000"/>
                    </a:srgbClr>
                  </a:gs>
                  <a:gs pos="50000">
                    <a:srgbClr val="0070C0">
                      <a:tint val="44500"/>
                      <a:satMod val="160000"/>
                    </a:srgbClr>
                  </a:gs>
                  <a:gs pos="100000">
                    <a:srgbClr val="0070C0">
                      <a:tint val="23500"/>
                      <a:satMod val="160000"/>
                    </a:srgbClr>
                  </a:gs>
                </a:gsLst>
                <a:lin ang="5400000" scaled="1"/>
              </a:gradFill>
            </c:spPr>
          </c:dPt>
          <c:dLbls>
            <c:dLbl>
              <c:idx val="0"/>
              <c:layout>
                <c:manualLayout>
                  <c:x val="1.252E-2"/>
                  <c:y val="-0.35827999999999999"/>
                </c:manualLayout>
              </c:layout>
              <c:tx>
                <c:rich>
                  <a:bodyPr/>
                  <a:lstStyle/>
                  <a:p>
                    <a:r>
                      <a:rPr lang="en-US"/>
                      <a:t>543</a:t>
                    </a:r>
                  </a:p>
                </c:rich>
              </c:tx>
              <c:showLegendKey val="0"/>
              <c:showVal val="1"/>
              <c:showCatName val="0"/>
              <c:showSerName val="0"/>
              <c:showPercent val="0"/>
              <c:showBubbleSize val="0"/>
            </c:dLbl>
            <c:dLbl>
              <c:idx val="1"/>
              <c:layout>
                <c:manualLayout>
                  <c:x val="1.8859999999999998E-2"/>
                  <c:y val="-0.35857"/>
                </c:manualLayout>
              </c:layout>
              <c:tx>
                <c:rich>
                  <a:bodyPr/>
                  <a:lstStyle/>
                  <a:p>
                    <a:r>
                      <a:rPr lang="en-US"/>
                      <a:t>543</a:t>
                    </a:r>
                  </a:p>
                </c:rich>
              </c:tx>
              <c:showLegendKey val="0"/>
              <c:showVal val="1"/>
              <c:showCatName val="0"/>
              <c:showSerName val="0"/>
              <c:showPercent val="0"/>
              <c:showBubbleSize val="0"/>
            </c:dLbl>
            <c:dLbl>
              <c:idx val="2"/>
              <c:layout>
                <c:manualLayout>
                  <c:x val="1.4E-2"/>
                  <c:y val="-0.18992000000000001"/>
                </c:manualLayout>
              </c:layout>
              <c:showLegendKey val="0"/>
              <c:showVal val="1"/>
              <c:showCatName val="0"/>
              <c:showSerName val="0"/>
              <c:showPercent val="0"/>
              <c:showBubbleSize val="0"/>
            </c:dLbl>
            <c:dLbl>
              <c:idx val="3"/>
              <c:layout>
                <c:manualLayout>
                  <c:x val="1.3129999999999999E-2"/>
                  <c:y val="-0.14792"/>
                </c:manualLayout>
              </c:layout>
              <c:showLegendKey val="0"/>
              <c:showVal val="1"/>
              <c:showCatName val="0"/>
              <c:showSerName val="0"/>
              <c:showPercent val="0"/>
              <c:showBubbleSize val="0"/>
            </c:dLbl>
            <c:dLbl>
              <c:idx val="4"/>
              <c:layout>
                <c:manualLayout>
                  <c:x val="1.3820000000000001E-2"/>
                  <c:y val="-0.10629"/>
                </c:manualLayout>
              </c:layout>
              <c:showLegendKey val="0"/>
              <c:showVal val="1"/>
              <c:showCatName val="0"/>
              <c:showSerName val="0"/>
              <c:showPercent val="0"/>
              <c:showBubbleSize val="0"/>
            </c:dLbl>
            <c:spPr>
              <a:noFill/>
              <a:ln>
                <a:noFill/>
              </a:ln>
              <a:effectLst/>
            </c:spPr>
            <c:txPr>
              <a:bodyPr/>
              <a:lstStyle/>
              <a:p>
                <a:pPr>
                  <a:defRPr sz="1300" b="1">
                    <a:latin typeface="Times New Roman"/>
                    <a:cs typeface="Times New Roman"/>
                  </a:defRPr>
                </a:pPr>
                <a:endParaRPr lang="ru-RU"/>
              </a:p>
            </c:txPr>
            <c:showLegendKey val="0"/>
            <c:showVal val="1"/>
            <c:showCatName val="0"/>
            <c:showSerName val="0"/>
            <c:showPercent val="0"/>
            <c:showBubbleSize val="0"/>
            <c:showLeaderLines val="0"/>
          </c:dLbls>
          <c:cat>
            <c:strRef>
              <c:f>'Лист1 (2)'!$B$8:$B$12</c:f>
              <c:strCache>
                <c:ptCount val="5"/>
                <c:pt idx="0">
                  <c:v>2025 план</c:v>
                </c:pt>
                <c:pt idx="1">
                  <c:v>2025 факт</c:v>
                </c:pt>
                <c:pt idx="2">
                  <c:v>2026</c:v>
                </c:pt>
                <c:pt idx="3">
                  <c:v>2027</c:v>
                </c:pt>
                <c:pt idx="4">
                  <c:v>2028</c:v>
                </c:pt>
              </c:strCache>
            </c:strRef>
          </c:cat>
          <c:val>
            <c:numRef>
              <c:f>'Лист1 (2)'!$C$8:$C$12</c:f>
              <c:numCache>
                <c:formatCode>0</c:formatCode>
                <c:ptCount val="5"/>
                <c:pt idx="0">
                  <c:v>543</c:v>
                </c:pt>
                <c:pt idx="1">
                  <c:v>543</c:v>
                </c:pt>
                <c:pt idx="2">
                  <c:v>249</c:v>
                </c:pt>
                <c:pt idx="3">
                  <c:v>172</c:v>
                </c:pt>
                <c:pt idx="4">
                  <c:v>93</c:v>
                </c:pt>
              </c:numCache>
            </c:numRef>
          </c:val>
        </c:ser>
        <c:dLbls>
          <c:showLegendKey val="0"/>
          <c:showVal val="1"/>
          <c:showCatName val="0"/>
          <c:showSerName val="0"/>
          <c:showPercent val="0"/>
          <c:showBubbleSize val="0"/>
        </c:dLbls>
        <c:gapWidth val="150"/>
        <c:shape val="box"/>
        <c:axId val="206426112"/>
        <c:axId val="57745408"/>
        <c:axId val="0"/>
      </c:bar3DChart>
      <c:catAx>
        <c:axId val="206426112"/>
        <c:scaling>
          <c:orientation val="minMax"/>
        </c:scaling>
        <c:delete val="0"/>
        <c:axPos val="b"/>
        <c:numFmt formatCode="General" sourceLinked="0"/>
        <c:majorTickMark val="out"/>
        <c:minorTickMark val="none"/>
        <c:tickLblPos val="nextTo"/>
        <c:txPr>
          <a:bodyPr/>
          <a:lstStyle/>
          <a:p>
            <a:pPr>
              <a:defRPr sz="1300" b="1">
                <a:latin typeface="Times New Roman"/>
                <a:cs typeface="Times New Roman"/>
              </a:defRPr>
            </a:pPr>
            <a:endParaRPr lang="ru-RU"/>
          </a:p>
        </c:txPr>
        <c:crossAx val="57745408"/>
        <c:crosses val="autoZero"/>
        <c:auto val="1"/>
        <c:lblAlgn val="ctr"/>
        <c:lblOffset val="100"/>
        <c:noMultiLvlLbl val="0"/>
      </c:catAx>
      <c:valAx>
        <c:axId val="57745408"/>
        <c:scaling>
          <c:orientation val="minMax"/>
        </c:scaling>
        <c:delete val="0"/>
        <c:axPos val="l"/>
        <c:majorGridlines/>
        <c:numFmt formatCode="0" sourceLinked="1"/>
        <c:majorTickMark val="out"/>
        <c:minorTickMark val="none"/>
        <c:tickLblPos val="nextTo"/>
        <c:txPr>
          <a:bodyPr/>
          <a:lstStyle/>
          <a:p>
            <a:pPr>
              <a:defRPr sz="1200">
                <a:latin typeface="Times New Roman"/>
                <a:cs typeface="Times New Roman"/>
              </a:defRPr>
            </a:pPr>
            <a:endParaRPr lang="ru-RU"/>
          </a:p>
        </c:txPr>
        <c:crossAx val="206426112"/>
        <c:crosses val="autoZero"/>
        <c:crossBetween val="between"/>
      </c:valAx>
    </c:plotArea>
    <c:plotVisOnly val="1"/>
    <c:dispBlanksAs val="gap"/>
    <c:showDLblsOverMax val="0"/>
  </c:chart>
  <c:externalData r:id="rId1">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manualLayout>
          <c:layoutTarget val="inner"/>
          <c:xMode val="edge"/>
          <c:yMode val="edge"/>
          <c:x val="7.886E-2"/>
          <c:y val="6.615E-2"/>
          <c:w val="0.87866"/>
          <c:h val="0.77837999999999996"/>
        </c:manualLayout>
      </c:layout>
      <c:bar3DChart>
        <c:barDir val="col"/>
        <c:grouping val="stacked"/>
        <c:varyColors val="0"/>
        <c:ser>
          <c:idx val="0"/>
          <c:order val="0"/>
          <c:invertIfNegative val="0"/>
          <c:dPt>
            <c:idx val="0"/>
            <c:invertIfNegative val="0"/>
            <c:bubble3D val="0"/>
            <c:spPr>
              <a:gradFill>
                <a:gsLst>
                  <a:gs pos="0">
                    <a:srgbClr val="00BC55">
                      <a:tint val="66000"/>
                      <a:satMod val="160000"/>
                    </a:srgbClr>
                  </a:gs>
                  <a:gs pos="50000">
                    <a:srgbClr val="00BC55">
                      <a:tint val="44500"/>
                      <a:satMod val="160000"/>
                    </a:srgbClr>
                  </a:gs>
                  <a:gs pos="100000">
                    <a:srgbClr val="00BC55">
                      <a:tint val="23500"/>
                      <a:satMod val="160000"/>
                    </a:srgbClr>
                  </a:gs>
                </a:gsLst>
                <a:lin ang="5400000" scaled="1"/>
              </a:gradFill>
            </c:spPr>
          </c:dPt>
          <c:dPt>
            <c:idx val="1"/>
            <c:invertIfNegative val="0"/>
            <c:bubble3D val="0"/>
            <c:spPr>
              <a:gradFill>
                <a:gsLst>
                  <a:gs pos="0">
                    <a:srgbClr val="7030A0">
                      <a:tint val="66000"/>
                      <a:satMod val="160000"/>
                    </a:srgbClr>
                  </a:gs>
                  <a:gs pos="50000">
                    <a:srgbClr val="7030A0">
                      <a:tint val="44500"/>
                      <a:satMod val="160000"/>
                    </a:srgbClr>
                  </a:gs>
                  <a:gs pos="100000">
                    <a:srgbClr val="7030A0">
                      <a:tint val="23500"/>
                      <a:satMod val="160000"/>
                    </a:srgbClr>
                  </a:gs>
                </a:gsLst>
                <a:lin ang="5400000" scaled="1"/>
              </a:gradFill>
            </c:spPr>
          </c:dPt>
          <c:dPt>
            <c:idx val="2"/>
            <c:invertIfNegative val="0"/>
            <c:bubble3D val="0"/>
            <c:spPr>
              <a:gradFill>
                <a:gsLst>
                  <a:gs pos="0">
                    <a:srgbClr val="0070C0">
                      <a:tint val="66000"/>
                      <a:satMod val="160000"/>
                    </a:srgbClr>
                  </a:gs>
                  <a:gs pos="50000">
                    <a:srgbClr val="0070C0">
                      <a:tint val="44500"/>
                      <a:satMod val="160000"/>
                    </a:srgbClr>
                  </a:gs>
                  <a:gs pos="100000">
                    <a:srgbClr val="0070C0">
                      <a:tint val="23500"/>
                      <a:satMod val="160000"/>
                    </a:srgbClr>
                  </a:gs>
                </a:gsLst>
                <a:lin ang="5400000" scaled="1"/>
              </a:gradFill>
            </c:spPr>
          </c:dPt>
          <c:dPt>
            <c:idx val="3"/>
            <c:invertIfNegative val="0"/>
            <c:bubble3D val="0"/>
            <c:spPr>
              <a:gradFill>
                <a:gsLst>
                  <a:gs pos="0">
                    <a:srgbClr val="0070C0">
                      <a:tint val="66000"/>
                      <a:satMod val="160000"/>
                    </a:srgbClr>
                  </a:gs>
                  <a:gs pos="50000">
                    <a:srgbClr val="0070C0">
                      <a:tint val="44500"/>
                      <a:satMod val="160000"/>
                    </a:srgbClr>
                  </a:gs>
                  <a:gs pos="100000">
                    <a:srgbClr val="0070C0">
                      <a:tint val="23500"/>
                      <a:satMod val="160000"/>
                    </a:srgbClr>
                  </a:gs>
                </a:gsLst>
                <a:lin ang="5400000" scaled="1"/>
              </a:gradFill>
            </c:spPr>
          </c:dPt>
          <c:dPt>
            <c:idx val="4"/>
            <c:invertIfNegative val="0"/>
            <c:bubble3D val="0"/>
            <c:spPr>
              <a:gradFill>
                <a:gsLst>
                  <a:gs pos="0">
                    <a:srgbClr val="0070C0">
                      <a:tint val="66000"/>
                      <a:satMod val="160000"/>
                    </a:srgbClr>
                  </a:gs>
                  <a:gs pos="50000">
                    <a:srgbClr val="0070C0">
                      <a:tint val="44500"/>
                      <a:satMod val="160000"/>
                    </a:srgbClr>
                  </a:gs>
                  <a:gs pos="100000">
                    <a:srgbClr val="0070C0">
                      <a:tint val="23500"/>
                      <a:satMod val="160000"/>
                    </a:srgbClr>
                  </a:gs>
                </a:gsLst>
                <a:lin ang="5400000" scaled="1"/>
              </a:gradFill>
            </c:spPr>
          </c:dPt>
          <c:dLbls>
            <c:dLbl>
              <c:idx val="0"/>
              <c:layout>
                <c:manualLayout>
                  <c:x val="1.3010000000000001E-2"/>
                  <c:y val="-0.21065"/>
                </c:manualLayout>
              </c:layout>
              <c:tx>
                <c:rich>
                  <a:bodyPr/>
                  <a:lstStyle/>
                  <a:p>
                    <a:r>
                      <a:rPr lang="en-US"/>
                      <a:t>46</a:t>
                    </a:r>
                    <a:endParaRPr lang="ru-RU"/>
                  </a:p>
                </c:rich>
              </c:tx>
              <c:showLegendKey val="0"/>
              <c:showVal val="1"/>
              <c:showCatName val="0"/>
              <c:showSerName val="0"/>
              <c:showPercent val="0"/>
              <c:showBubbleSize val="0"/>
            </c:dLbl>
            <c:dLbl>
              <c:idx val="1"/>
              <c:layout>
                <c:manualLayout>
                  <c:x val="1.9570000000000001E-2"/>
                  <c:y val="-0.38627"/>
                </c:manualLayout>
              </c:layout>
              <c:showLegendKey val="0"/>
              <c:showVal val="1"/>
              <c:showCatName val="0"/>
              <c:showSerName val="0"/>
              <c:showPercent val="0"/>
              <c:showBubbleSize val="0"/>
            </c:dLbl>
            <c:dLbl>
              <c:idx val="2"/>
              <c:layout>
                <c:manualLayout>
                  <c:x val="1.7299999999999999E-2"/>
                  <c:y val="-0.34766999999999998"/>
                </c:manualLayout>
              </c:layout>
              <c:tx>
                <c:rich>
                  <a:bodyPr/>
                  <a:lstStyle/>
                  <a:p>
                    <a:r>
                      <a:rPr lang="en-US"/>
                      <a:t>111</a:t>
                    </a:r>
                    <a:endParaRPr lang="ru-RU"/>
                  </a:p>
                </c:rich>
              </c:tx>
              <c:showLegendKey val="0"/>
              <c:showVal val="1"/>
              <c:showCatName val="0"/>
              <c:showSerName val="0"/>
              <c:showPercent val="0"/>
              <c:showBubbleSize val="0"/>
            </c:dLbl>
            <c:dLbl>
              <c:idx val="3"/>
              <c:layout>
                <c:manualLayout>
                  <c:x val="1.393E-2"/>
                  <c:y val="-0.23710000000000001"/>
                </c:manualLayout>
              </c:layout>
              <c:showLegendKey val="0"/>
              <c:showVal val="1"/>
              <c:showCatName val="0"/>
              <c:showSerName val="0"/>
              <c:showPercent val="0"/>
              <c:showBubbleSize val="0"/>
            </c:dLbl>
            <c:dLbl>
              <c:idx val="4"/>
              <c:layout>
                <c:manualLayout>
                  <c:x val="1.7899999999999999E-2"/>
                  <c:y val="-0.23738999999999999"/>
                </c:manualLayout>
              </c:layout>
              <c:showLegendKey val="0"/>
              <c:showVal val="1"/>
              <c:showCatName val="0"/>
              <c:showSerName val="0"/>
              <c:showPercent val="0"/>
              <c:showBubbleSize val="0"/>
            </c:dLbl>
            <c:spPr>
              <a:noFill/>
              <a:ln>
                <a:noFill/>
              </a:ln>
              <a:effectLst/>
            </c:spPr>
            <c:txPr>
              <a:bodyPr/>
              <a:lstStyle/>
              <a:p>
                <a:pPr>
                  <a:defRPr sz="1300" b="1">
                    <a:latin typeface="Times New Roman"/>
                    <a:cs typeface="Times New Roman"/>
                  </a:defRPr>
                </a:pPr>
                <a:endParaRPr lang="ru-RU"/>
              </a:p>
            </c:txPr>
            <c:showLegendKey val="0"/>
            <c:showVal val="1"/>
            <c:showCatName val="0"/>
            <c:showSerName val="0"/>
            <c:showPercent val="0"/>
            <c:showBubbleSize val="0"/>
            <c:showLeaderLines val="0"/>
          </c:dLbls>
          <c:cat>
            <c:strRef>
              <c:f>'Лист1 (2)'!$B$8:$B$12</c:f>
              <c:strCache>
                <c:ptCount val="5"/>
                <c:pt idx="0">
                  <c:v>2025       план</c:v>
                </c:pt>
                <c:pt idx="1">
                  <c:v>2025       факт</c:v>
                </c:pt>
                <c:pt idx="2">
                  <c:v>2026</c:v>
                </c:pt>
                <c:pt idx="3">
                  <c:v>2027</c:v>
                </c:pt>
                <c:pt idx="4">
                  <c:v>2028</c:v>
                </c:pt>
              </c:strCache>
            </c:strRef>
          </c:cat>
          <c:val>
            <c:numRef>
              <c:f>'Лист1 (2)'!$C$8:$C$12</c:f>
              <c:numCache>
                <c:formatCode>#,##0</c:formatCode>
                <c:ptCount val="5"/>
                <c:pt idx="0">
                  <c:v>46</c:v>
                </c:pt>
                <c:pt idx="1">
                  <c:v>125</c:v>
                </c:pt>
                <c:pt idx="2">
                  <c:v>111</c:v>
                </c:pt>
                <c:pt idx="3">
                  <c:v>64</c:v>
                </c:pt>
                <c:pt idx="4">
                  <c:v>64</c:v>
                </c:pt>
              </c:numCache>
            </c:numRef>
          </c:val>
        </c:ser>
        <c:dLbls>
          <c:showLegendKey val="0"/>
          <c:showVal val="1"/>
          <c:showCatName val="0"/>
          <c:showSerName val="0"/>
          <c:showPercent val="0"/>
          <c:showBubbleSize val="0"/>
        </c:dLbls>
        <c:gapWidth val="150"/>
        <c:shape val="box"/>
        <c:axId val="256401408"/>
        <c:axId val="206350592"/>
        <c:axId val="0"/>
      </c:bar3DChart>
      <c:catAx>
        <c:axId val="256401408"/>
        <c:scaling>
          <c:orientation val="minMax"/>
        </c:scaling>
        <c:delete val="0"/>
        <c:axPos val="b"/>
        <c:numFmt formatCode="General" sourceLinked="0"/>
        <c:majorTickMark val="out"/>
        <c:minorTickMark val="none"/>
        <c:tickLblPos val="nextTo"/>
        <c:txPr>
          <a:bodyPr/>
          <a:lstStyle/>
          <a:p>
            <a:pPr>
              <a:defRPr sz="1200" b="1">
                <a:latin typeface="Times New Roman"/>
                <a:cs typeface="Times New Roman"/>
              </a:defRPr>
            </a:pPr>
            <a:endParaRPr lang="ru-RU"/>
          </a:p>
        </c:txPr>
        <c:crossAx val="206350592"/>
        <c:crosses val="autoZero"/>
        <c:auto val="1"/>
        <c:lblAlgn val="ctr"/>
        <c:lblOffset val="100"/>
        <c:noMultiLvlLbl val="0"/>
      </c:catAx>
      <c:valAx>
        <c:axId val="206350592"/>
        <c:scaling>
          <c:orientation val="minMax"/>
        </c:scaling>
        <c:delete val="0"/>
        <c:axPos val="l"/>
        <c:majorGridlines/>
        <c:numFmt formatCode="#,##0" sourceLinked="1"/>
        <c:majorTickMark val="out"/>
        <c:minorTickMark val="none"/>
        <c:tickLblPos val="nextTo"/>
        <c:txPr>
          <a:bodyPr/>
          <a:lstStyle/>
          <a:p>
            <a:pPr>
              <a:defRPr sz="1200">
                <a:latin typeface="Times New Roman"/>
                <a:cs typeface="Times New Roman"/>
              </a:defRPr>
            </a:pPr>
            <a:endParaRPr lang="ru-RU"/>
          </a:p>
        </c:txPr>
        <c:crossAx val="256401408"/>
        <c:crosses val="autoZero"/>
        <c:crossBetween val="between"/>
      </c:valAx>
    </c:plotArea>
    <c:plotVisOnly val="1"/>
    <c:dispBlanksAs val="gap"/>
    <c:showDLblsOverMax val="0"/>
  </c:chart>
  <c:externalData r:id="rId1">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pPr>
        <a:noFill/>
        <a:ln w="25400">
          <a:noFill/>
        </a:ln>
      </c:spPr>
    </c:sideWall>
    <c:backWall>
      <c:thickness val="0"/>
      <c:spPr>
        <a:noFill/>
        <a:ln w="25400">
          <a:noFill/>
        </a:ln>
      </c:spPr>
    </c:backWall>
    <c:plotArea>
      <c:layout>
        <c:manualLayout>
          <c:layoutTarget val="inner"/>
          <c:xMode val="edge"/>
          <c:yMode val="edge"/>
          <c:x val="0.15682854535027119"/>
          <c:y val="6.6547343290940489E-2"/>
          <c:w val="0.83722083634768851"/>
          <c:h val="0.76282770946008405"/>
        </c:manualLayout>
      </c:layout>
      <c:bar3DChart>
        <c:barDir val="col"/>
        <c:grouping val="stacked"/>
        <c:varyColors val="0"/>
        <c:dLbls>
          <c:showLegendKey val="0"/>
          <c:showVal val="1"/>
          <c:showCatName val="0"/>
          <c:showSerName val="0"/>
          <c:showPercent val="0"/>
          <c:showBubbleSize val="0"/>
        </c:dLbls>
        <c:gapWidth val="150"/>
        <c:shape val="box"/>
        <c:axId val="258476544"/>
        <c:axId val="206353472"/>
        <c:axId val="0"/>
      </c:bar3DChart>
      <c:catAx>
        <c:axId val="258476544"/>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206353472"/>
        <c:crosses val="autoZero"/>
        <c:auto val="1"/>
        <c:lblAlgn val="ctr"/>
        <c:lblOffset val="100"/>
        <c:noMultiLvlLbl val="0"/>
      </c:catAx>
      <c:valAx>
        <c:axId val="206353472"/>
        <c:scaling>
          <c:orientation val="minMax"/>
        </c:scaling>
        <c:delete val="0"/>
        <c:axPos val="l"/>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258476544"/>
        <c:crosses val="autoZero"/>
        <c:crossBetween val="between"/>
      </c:valAx>
    </c:plotArea>
    <c:plotVisOnly val="1"/>
    <c:dispBlanksAs val="gap"/>
    <c:showDLblsOverMax val="0"/>
  </c:chart>
  <c:externalData r:id="rId1">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pPr>
        <a:blipFill>
          <a:blip xmlns:r="http://schemas.openxmlformats.org/officeDocument/2006/relationships" r:embed="rId1"/>
          <a:stretch>
            <a:fillRect/>
          </a:stretch>
        </a:blipFill>
      </c:spPr>
    </c:sideWall>
    <c:backWall>
      <c:thickness val="0"/>
      <c:spPr>
        <a:blipFill>
          <a:blip xmlns:r="http://schemas.openxmlformats.org/officeDocument/2006/relationships" r:embed="rId1"/>
          <a:stretch>
            <a:fillRect/>
          </a:stretch>
        </a:blipFill>
      </c:spPr>
    </c:backWall>
    <c:plotArea>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00BC55">
                      <a:tint val="66000"/>
                      <a:satMod val="160000"/>
                    </a:srgbClr>
                  </a:gs>
                  <a:gs pos="50000">
                    <a:srgbClr val="00BC55">
                      <a:tint val="44500"/>
                      <a:satMod val="160000"/>
                    </a:srgbClr>
                  </a:gs>
                  <a:gs pos="100000">
                    <a:srgbClr val="00BC55">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1.346114464688339E-2"/>
                  <c:y val="-0.23632482476616054"/>
                </c:manualLayout>
              </c:layout>
              <c:tx>
                <c:rich>
                  <a:bodyPr/>
                  <a:lstStyle/>
                  <a:p>
                    <a:r>
                      <a:rPr lang="ru-RU" dirty="0" smtClean="0"/>
                      <a:t>800</a:t>
                    </a:r>
                    <a:endParaRPr lang="en-US" dirty="0"/>
                  </a:p>
                </c:rich>
              </c:tx>
              <c:showLegendKey val="0"/>
              <c:showVal val="1"/>
              <c:showCatName val="0"/>
              <c:showSerName val="0"/>
              <c:showPercent val="0"/>
              <c:showBubbleSize val="0"/>
            </c:dLbl>
            <c:dLbl>
              <c:idx val="1"/>
              <c:layout>
                <c:manualLayout>
                  <c:x val="1.5163603401695026E-2"/>
                  <c:y val="-0.19865458451945364"/>
                </c:manualLayout>
              </c:layout>
              <c:tx>
                <c:rich>
                  <a:bodyPr/>
                  <a:lstStyle/>
                  <a:p>
                    <a:r>
                      <a:rPr lang="ru-RU" dirty="0" smtClean="0">
                        <a:solidFill>
                          <a:schemeClr val="tx1"/>
                        </a:solidFill>
                        <a:latin typeface="Times New Roman" panose="02020603050405020304" pitchFamily="18" charset="0"/>
                        <a:cs typeface="Times New Roman" panose="02020603050405020304" pitchFamily="18" charset="0"/>
                      </a:rPr>
                      <a:t>718</a:t>
                    </a:r>
                  </a:p>
                  <a:p>
                    <a:endParaRPr lang="en-US" dirty="0" smtClean="0">
                      <a:solidFill>
                        <a:schemeClr val="tx1"/>
                      </a:solidFill>
                      <a:latin typeface="Times New Roman" panose="02020603050405020304" pitchFamily="18" charset="0"/>
                      <a:cs typeface="Times New Roman" panose="02020603050405020304" pitchFamily="18" charset="0"/>
                    </a:endParaRPr>
                  </a:p>
                </c:rich>
              </c:tx>
              <c:showLegendKey val="0"/>
              <c:showVal val="1"/>
              <c:showCatName val="0"/>
              <c:showSerName val="0"/>
              <c:showPercent val="0"/>
              <c:showBubbleSize val="0"/>
              <c:extLst>
                <c:ext xmlns:c15="http://schemas.microsoft.com/office/drawing/2012/chart" uri="{CE6537A1-D6FC-4f65-9D91-7224C49458BB}"/>
              </c:extLst>
            </c:dLbl>
            <c:dLbl>
              <c:idx val="2"/>
              <c:layout>
                <c:manualLayout>
                  <c:x val="1.852252255998231E-2"/>
                  <c:y val="-0.39312530306072785"/>
                </c:manualLayout>
              </c:layout>
              <c:tx>
                <c:rich>
                  <a:bodyPr/>
                  <a:lstStyle/>
                  <a:p>
                    <a:r>
                      <a:rPr lang="ru-RU" dirty="0" smtClean="0"/>
                      <a:t>1 534</a:t>
                    </a:r>
                    <a:endParaRPr lang="en-US" dirty="0" smtClean="0"/>
                  </a:p>
                </c:rich>
              </c:tx>
              <c:showLegendKey val="0"/>
              <c:showVal val="1"/>
              <c:showCatName val="0"/>
              <c:showSerName val="0"/>
              <c:showPercent val="0"/>
              <c:showBubbleSize val="0"/>
              <c:extLst>
                <c:ext xmlns:c15="http://schemas.microsoft.com/office/drawing/2012/chart" uri="{CE6537A1-D6FC-4f65-9D91-7224C49458BB}"/>
              </c:extLst>
            </c:dLbl>
            <c:dLbl>
              <c:idx val="3"/>
              <c:layout>
                <c:manualLayout>
                  <c:x val="2.9577719542074596E-2"/>
                  <c:y val="-0.19373201511570748"/>
                </c:manualLayout>
              </c:layout>
              <c:tx>
                <c:rich>
                  <a:bodyPr/>
                  <a:lstStyle/>
                  <a:p>
                    <a:r>
                      <a:rPr lang="ru-RU" dirty="0" smtClean="0"/>
                      <a:t>567</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4"/>
              <c:layout>
                <c:manualLayout>
                  <c:x val="1.0548955239706106E-2"/>
                  <c:y val="-0.21367367602024515"/>
                </c:manualLayout>
              </c:layout>
              <c:tx>
                <c:rich>
                  <a:bodyPr/>
                  <a:lstStyle/>
                  <a:p>
                    <a:r>
                      <a:rPr lang="ru-RU" dirty="0" smtClean="0"/>
                      <a:t>636</a:t>
                    </a:r>
                    <a:endParaRPr lang="en-US" dirty="0"/>
                  </a:p>
                </c:rich>
              </c:tx>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3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2025 план</c:v>
                </c:pt>
                <c:pt idx="1">
                  <c:v>2025 факт</c:v>
                </c:pt>
                <c:pt idx="2">
                  <c:v>2026</c:v>
                </c:pt>
                <c:pt idx="3">
                  <c:v>2027</c:v>
                </c:pt>
                <c:pt idx="4">
                  <c:v>2028</c:v>
                </c:pt>
              </c:strCache>
            </c:strRef>
          </c:cat>
          <c:val>
            <c:numRef>
              <c:f>'Лист1 (2)'!$C$8:$C$12</c:f>
              <c:numCache>
                <c:formatCode>#,##0</c:formatCode>
                <c:ptCount val="5"/>
                <c:pt idx="0">
                  <c:v>799.6</c:v>
                </c:pt>
                <c:pt idx="1">
                  <c:v>718</c:v>
                </c:pt>
                <c:pt idx="2">
                  <c:v>1534.2</c:v>
                </c:pt>
                <c:pt idx="3">
                  <c:v>566.70000000000005</c:v>
                </c:pt>
                <c:pt idx="4">
                  <c:v>635.79999999999995</c:v>
                </c:pt>
              </c:numCache>
            </c:numRef>
          </c:val>
        </c:ser>
        <c:dLbls>
          <c:showLegendKey val="0"/>
          <c:showVal val="1"/>
          <c:showCatName val="0"/>
          <c:showSerName val="0"/>
          <c:showPercent val="0"/>
          <c:showBubbleSize val="0"/>
        </c:dLbls>
        <c:gapWidth val="150"/>
        <c:shape val="box"/>
        <c:axId val="258477056"/>
        <c:axId val="219133568"/>
        <c:axId val="0"/>
      </c:bar3DChart>
      <c:catAx>
        <c:axId val="258477056"/>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219133568"/>
        <c:crosses val="autoZero"/>
        <c:auto val="1"/>
        <c:lblAlgn val="ctr"/>
        <c:lblOffset val="100"/>
        <c:noMultiLvlLbl val="0"/>
      </c:catAx>
      <c:valAx>
        <c:axId val="219133568"/>
        <c:scaling>
          <c:orientation val="minMax"/>
        </c:scaling>
        <c:delete val="0"/>
        <c:axPos val="l"/>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258477056"/>
        <c:crosses val="autoZero"/>
        <c:crossBetween val="between"/>
      </c:valAx>
    </c:plotArea>
    <c:plotVisOnly val="1"/>
    <c:dispBlanksAs val="gap"/>
    <c:showDLblsOverMax val="0"/>
  </c:chart>
  <c:externalData r:id="rId2">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manualLayout>
          <c:layoutTarget val="inner"/>
          <c:xMode val="edge"/>
          <c:yMode val="edge"/>
          <c:x val="0.14165437340337494"/>
          <c:y val="5.755349768294752E-2"/>
          <c:w val="0.82269707689547833"/>
          <c:h val="0.74913606709723213"/>
        </c:manualLayout>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00BC55">
                      <a:tint val="66000"/>
                      <a:satMod val="160000"/>
                    </a:srgbClr>
                  </a:gs>
                  <a:gs pos="50000">
                    <a:srgbClr val="00BC55">
                      <a:tint val="44500"/>
                      <a:satMod val="160000"/>
                    </a:srgbClr>
                  </a:gs>
                  <a:gs pos="100000">
                    <a:srgbClr val="00BC55">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2.6268668599394765E-2"/>
                  <c:y val="-0.40247053677474387"/>
                </c:manualLayout>
              </c:layout>
              <c:tx>
                <c:rich>
                  <a:bodyPr/>
                  <a:lstStyle/>
                  <a:p>
                    <a:r>
                      <a:rPr lang="ru-RU" dirty="0" smtClean="0"/>
                      <a:t>4 894</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1"/>
              <c:layout>
                <c:manualLayout>
                  <c:x val="1.5427375585413176E-2"/>
                  <c:y val="-0.38583165605819325"/>
                </c:manualLayout>
              </c:layout>
              <c:tx>
                <c:rich>
                  <a:bodyPr/>
                  <a:lstStyle/>
                  <a:p>
                    <a:pPr marL="0" indent="0">
                      <a:buNone/>
                      <a:defRPr sz="1300" b="1">
                        <a:latin typeface="Times New Roman" panose="02020603050405020304" pitchFamily="18" charset="0"/>
                        <a:cs typeface="Times New Roman" panose="02020603050405020304" pitchFamily="18" charset="0"/>
                      </a:defRPr>
                    </a:pPr>
                    <a:r>
                      <a:rPr lang="ru-RU" dirty="0" smtClean="0"/>
                      <a:t>4 889</a:t>
                    </a:r>
                  </a:p>
                </c:rich>
              </c:tx>
              <c:spPr>
                <a:noFill/>
                <a:ln>
                  <a:noFill/>
                </a:ln>
                <a:effectLst/>
              </c:spPr>
              <c:showLegendKey val="0"/>
              <c:showVal val="1"/>
              <c:showCatName val="0"/>
              <c:showSerName val="0"/>
              <c:showPercent val="0"/>
              <c:showBubbleSize val="0"/>
              <c:extLst>
                <c:ext xmlns:c15="http://schemas.microsoft.com/office/drawing/2012/chart" uri="{CE6537A1-D6FC-4f65-9D91-7224C49458BB}"/>
              </c:extLst>
            </c:dLbl>
            <c:dLbl>
              <c:idx val="2"/>
              <c:layout>
                <c:manualLayout>
                  <c:x val="2.5734578302154251E-2"/>
                  <c:y val="-0.36760617424047842"/>
                </c:manualLayout>
              </c:layout>
              <c:tx>
                <c:rich>
                  <a:bodyPr/>
                  <a:lstStyle/>
                  <a:p>
                    <a:r>
                      <a:rPr lang="ru-RU" dirty="0" smtClean="0"/>
                      <a:t>4</a:t>
                    </a:r>
                    <a:r>
                      <a:rPr lang="ru-RU" baseline="0" dirty="0" smtClean="0"/>
                      <a:t> 445</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3"/>
              <c:layout>
                <c:manualLayout>
                  <c:x val="2.6330421992577853E-2"/>
                  <c:y val="-0.27378656343057639"/>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1.3353858507721666E-2"/>
                  <c:y val="-0.21159164466266669"/>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3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2025 план</c:v>
                </c:pt>
                <c:pt idx="1">
                  <c:v>2025 факт</c:v>
                </c:pt>
                <c:pt idx="2">
                  <c:v>2026</c:v>
                </c:pt>
                <c:pt idx="3">
                  <c:v>2027</c:v>
                </c:pt>
                <c:pt idx="4">
                  <c:v>2028</c:v>
                </c:pt>
              </c:strCache>
            </c:strRef>
          </c:cat>
          <c:val>
            <c:numRef>
              <c:f>'Лист1 (2)'!$C$8:$C$12</c:f>
              <c:numCache>
                <c:formatCode>#,##0</c:formatCode>
                <c:ptCount val="5"/>
                <c:pt idx="0">
                  <c:v>4893.8999999999996</c:v>
                </c:pt>
                <c:pt idx="1">
                  <c:v>4889.3</c:v>
                </c:pt>
                <c:pt idx="2">
                  <c:v>4445</c:v>
                </c:pt>
                <c:pt idx="3">
                  <c:v>2842.5</c:v>
                </c:pt>
                <c:pt idx="4">
                  <c:v>2058.4</c:v>
                </c:pt>
              </c:numCache>
            </c:numRef>
          </c:val>
        </c:ser>
        <c:dLbls>
          <c:showLegendKey val="0"/>
          <c:showVal val="1"/>
          <c:showCatName val="0"/>
          <c:showSerName val="0"/>
          <c:showPercent val="0"/>
          <c:showBubbleSize val="0"/>
        </c:dLbls>
        <c:gapWidth val="150"/>
        <c:shape val="box"/>
        <c:axId val="262824448"/>
        <c:axId val="206368704"/>
        <c:axId val="0"/>
      </c:bar3DChart>
      <c:catAx>
        <c:axId val="262824448"/>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206368704"/>
        <c:crosses val="autoZero"/>
        <c:auto val="1"/>
        <c:lblAlgn val="ctr"/>
        <c:lblOffset val="100"/>
        <c:noMultiLvlLbl val="0"/>
      </c:catAx>
      <c:valAx>
        <c:axId val="206368704"/>
        <c:scaling>
          <c:orientation val="minMax"/>
          <c:max val="5000"/>
          <c:min val="0"/>
        </c:scaling>
        <c:delete val="0"/>
        <c:axPos val="l"/>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262824448"/>
        <c:crosses val="autoZero"/>
        <c:crossBetween val="between"/>
      </c:valAx>
    </c:plotArea>
    <c:plotVisOnly val="1"/>
    <c:dispBlanksAs val="gap"/>
    <c:showDLblsOverMax val="0"/>
  </c:chart>
  <c:externalData r:id="rId1">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manualLayout>
          <c:layoutTarget val="inner"/>
          <c:xMode val="edge"/>
          <c:yMode val="edge"/>
          <c:x val="0.12727654239840142"/>
          <c:y val="4.6250180240020609E-2"/>
          <c:w val="0.8544172191485313"/>
          <c:h val="0.77763216969775839"/>
        </c:manualLayout>
      </c:layout>
      <c:bar3DChart>
        <c:barDir val="col"/>
        <c:grouping val="stacked"/>
        <c:varyColors val="0"/>
        <c:dLbls>
          <c:showLegendKey val="0"/>
          <c:showVal val="1"/>
          <c:showCatName val="0"/>
          <c:showSerName val="0"/>
          <c:showPercent val="0"/>
          <c:showBubbleSize val="0"/>
        </c:dLbls>
        <c:gapWidth val="150"/>
        <c:shape val="box"/>
        <c:axId val="263741440"/>
        <c:axId val="210683584"/>
        <c:axId val="0"/>
      </c:bar3DChart>
      <c:catAx>
        <c:axId val="263741440"/>
        <c:scaling>
          <c:orientation val="minMax"/>
        </c:scaling>
        <c:delete val="0"/>
        <c:axPos val="b"/>
        <c:majorTickMark val="out"/>
        <c:minorTickMark val="none"/>
        <c:tickLblPos val="nextTo"/>
        <c:txPr>
          <a:bodyPr/>
          <a:lstStyle/>
          <a:p>
            <a:pPr>
              <a:defRPr sz="1300" b="1"/>
            </a:pPr>
            <a:endParaRPr lang="ru-RU"/>
          </a:p>
        </c:txPr>
        <c:crossAx val="210683584"/>
        <c:crosses val="autoZero"/>
        <c:auto val="1"/>
        <c:lblAlgn val="ctr"/>
        <c:lblOffset val="100"/>
        <c:noMultiLvlLbl val="0"/>
      </c:catAx>
      <c:valAx>
        <c:axId val="210683584"/>
        <c:scaling>
          <c:orientation val="minMax"/>
        </c:scaling>
        <c:delete val="0"/>
        <c:axPos val="l"/>
        <c:majorGridlines/>
        <c:numFmt formatCode="#,##0" sourceLinked="1"/>
        <c:majorTickMark val="out"/>
        <c:minorTickMark val="none"/>
        <c:tickLblPos val="nextTo"/>
        <c:txPr>
          <a:bodyPr/>
          <a:lstStyle/>
          <a:p>
            <a:pPr>
              <a:defRPr sz="1200"/>
            </a:pPr>
            <a:endParaRPr lang="ru-RU"/>
          </a:p>
        </c:txPr>
        <c:crossAx val="263741440"/>
        <c:crosses val="autoZero"/>
        <c:crossBetween val="between"/>
      </c:valAx>
      <c:spPr>
        <a:noFill/>
        <a:ln w="25400">
          <a:noFill/>
        </a:ln>
      </c:spPr>
    </c:plotArea>
    <c:plotVisOnly val="1"/>
    <c:dispBlanksAs val="gap"/>
    <c:showDLblsOverMax val="0"/>
  </c:chart>
  <c:externalData r:id="rId1">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rAngAx val="1"/>
    </c:view3D>
    <c:floor>
      <c:thickness val="0"/>
    </c:floor>
    <c:sideWall>
      <c:thickness val="0"/>
      <c:spPr>
        <a:noFill/>
        <a:ln w="25400">
          <a:noFill/>
        </a:ln>
      </c:spPr>
    </c:sideWall>
    <c:backWall>
      <c:thickness val="0"/>
      <c:spPr>
        <a:noFill/>
        <a:ln w="25400">
          <a:noFill/>
        </a:ln>
      </c:spPr>
    </c:backWall>
    <c:plotArea>
      <c:layout>
        <c:manualLayout>
          <c:layoutTarget val="inner"/>
          <c:xMode val="edge"/>
          <c:yMode val="edge"/>
          <c:x val="0.1449054071707343"/>
          <c:y val="0.1087705371376517"/>
          <c:w val="0.82190655361342291"/>
          <c:h val="0.70016043650488069"/>
        </c:manualLayout>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8DE7A0"/>
                  </a:gs>
                  <a:gs pos="50000">
                    <a:srgbClr val="BBEEC5"/>
                  </a:gs>
                  <a:gs pos="100000">
                    <a:srgbClr val="DEF6E3"/>
                  </a:gs>
                </a:gsLst>
                <a:lin ang="5400000" scaled="1"/>
                <a:tileRect/>
              </a:gradFill>
              <a:scene3d>
                <a:camera prst="orthographicFront"/>
                <a:lightRig rig="threePt" dir="t"/>
              </a:scene3d>
              <a:sp3d/>
            </c:spPr>
          </c:dPt>
          <c:dPt>
            <c:idx val="1"/>
            <c:invertIfNegative val="0"/>
            <c:bubble3D val="0"/>
            <c:spPr>
              <a:gradFill flip="none" rotWithShape="1">
                <a:gsLst>
                  <a:gs pos="0">
                    <a:srgbClr val="B196D2"/>
                  </a:gs>
                  <a:gs pos="50000">
                    <a:srgbClr val="CFC0E2"/>
                  </a:gs>
                  <a:gs pos="100000">
                    <a:srgbClr val="E7E1F0"/>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1.0438462028605013E-4"/>
                  <c:y val="-0.29027344502645236"/>
                </c:manualLayout>
              </c:layout>
              <c:spPr/>
              <c:txPr>
                <a:bodyPr/>
                <a:lstStyle/>
                <a:p>
                  <a:pPr algn="ctr">
                    <a:defRPr lang="en-US" sz="1300" b="1" i="0" u="none" strike="noStrike" kern="1200" baseline="0">
                      <a:solidFill>
                        <a:prstClr val="black"/>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extLst>
                <c:ext xmlns:c15="http://schemas.microsoft.com/office/drawing/2012/chart" uri="{CE6537A1-D6FC-4f65-9D91-7224C49458BB}"/>
              </c:extLst>
            </c:dLbl>
            <c:dLbl>
              <c:idx val="1"/>
              <c:layout>
                <c:manualLayout>
                  <c:x val="2.6212713580516803E-2"/>
                  <c:y val="-0.27282130198010157"/>
                </c:manualLayout>
              </c:layout>
              <c:spPr/>
              <c:txPr>
                <a:bodyPr/>
                <a:lstStyle/>
                <a:p>
                  <a:pPr algn="ctr" rtl="0">
                    <a:defRPr lang="en-US" sz="1300" b="1" i="0" u="none" strike="noStrike" kern="1200" baseline="0">
                      <a:solidFill>
                        <a:prstClr val="black"/>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extLst>
                <c:ext xmlns:c15="http://schemas.microsoft.com/office/drawing/2012/chart" uri="{CE6537A1-D6FC-4f65-9D91-7224C49458BB}"/>
              </c:extLst>
            </c:dLbl>
            <c:dLbl>
              <c:idx val="2"/>
              <c:layout>
                <c:manualLayout>
                  <c:x val="1.3054034970660868E-2"/>
                  <c:y val="-0.34400162066112877"/>
                </c:manualLayout>
              </c:layout>
              <c:spPr/>
              <c:txPr>
                <a:bodyPr/>
                <a:lstStyle/>
                <a:p>
                  <a:pPr algn="ctr" rtl="0">
                    <a:defRPr lang="en-US" sz="1300" b="1" i="0" u="none" strike="noStrike" kern="1200" baseline="0">
                      <a:solidFill>
                        <a:prstClr val="black"/>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extLst>
                <c:ext xmlns:c15="http://schemas.microsoft.com/office/drawing/2012/chart" uri="{CE6537A1-D6FC-4f65-9D91-7224C49458BB}"/>
              </c:extLst>
            </c:dLbl>
            <c:dLbl>
              <c:idx val="3"/>
              <c:layout>
                <c:manualLayout>
                  <c:x val="1.306491376483466E-2"/>
                  <c:y val="-0.17566503183966453"/>
                </c:manualLayout>
              </c:layout>
              <c:spPr/>
              <c:txPr>
                <a:bodyPr/>
                <a:lstStyle/>
                <a:p>
                  <a:pPr algn="ctr" rtl="0">
                    <a:defRPr lang="en-US" sz="1300" b="1" i="0" u="none" strike="noStrike" kern="1200" baseline="0">
                      <a:solidFill>
                        <a:prstClr val="black"/>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extLst>
                <c:ext xmlns:c15="http://schemas.microsoft.com/office/drawing/2012/chart" uri="{CE6537A1-D6FC-4f65-9D91-7224C49458BB}"/>
              </c:extLst>
            </c:dLbl>
            <c:dLbl>
              <c:idx val="4"/>
              <c:layout>
                <c:manualLayout>
                  <c:x val="2.9564159242753039E-2"/>
                  <c:y val="-0.11185437567321184"/>
                </c:manualLayout>
              </c:layout>
              <c:spPr/>
              <c:txPr>
                <a:bodyPr/>
                <a:lstStyle/>
                <a:p>
                  <a:pPr algn="ctr" rtl="0">
                    <a:defRPr lang="en-US" sz="1300" b="1" i="0" u="none" strike="noStrike" kern="1200" baseline="0">
                      <a:solidFill>
                        <a:prstClr val="black"/>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extLst>
                <c:ext xmlns:c15="http://schemas.microsoft.com/office/drawing/2012/chart" uri="{CE6537A1-D6FC-4f65-9D91-7224C49458BB}"/>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2025 план</c:v>
                </c:pt>
                <c:pt idx="1">
                  <c:v>2025 факт</c:v>
                </c:pt>
                <c:pt idx="2">
                  <c:v>2026</c:v>
                </c:pt>
                <c:pt idx="3">
                  <c:v>2027</c:v>
                </c:pt>
                <c:pt idx="4">
                  <c:v>2028</c:v>
                </c:pt>
              </c:strCache>
            </c:strRef>
          </c:cat>
          <c:val>
            <c:numRef>
              <c:f>'Лист1 (2)'!$C$8:$C$12</c:f>
              <c:numCache>
                <c:formatCode>#,##0</c:formatCode>
                <c:ptCount val="5"/>
                <c:pt idx="0">
                  <c:v>2359.5</c:v>
                </c:pt>
                <c:pt idx="1">
                  <c:v>2342.4</c:v>
                </c:pt>
                <c:pt idx="2">
                  <c:v>2884.9</c:v>
                </c:pt>
                <c:pt idx="3">
                  <c:v>1205.5999999999999</c:v>
                </c:pt>
                <c:pt idx="4">
                  <c:v>711.2</c:v>
                </c:pt>
              </c:numCache>
            </c:numRef>
          </c:val>
        </c:ser>
        <c:dLbls>
          <c:showLegendKey val="0"/>
          <c:showVal val="1"/>
          <c:showCatName val="0"/>
          <c:showSerName val="0"/>
          <c:showPercent val="0"/>
          <c:showBubbleSize val="0"/>
        </c:dLbls>
        <c:gapWidth val="150"/>
        <c:shape val="box"/>
        <c:axId val="263803392"/>
        <c:axId val="210685312"/>
        <c:axId val="0"/>
      </c:bar3DChart>
      <c:catAx>
        <c:axId val="263803392"/>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210685312"/>
        <c:crosses val="autoZero"/>
        <c:auto val="1"/>
        <c:lblAlgn val="ctr"/>
        <c:lblOffset val="100"/>
        <c:noMultiLvlLbl val="0"/>
      </c:catAx>
      <c:valAx>
        <c:axId val="210685312"/>
        <c:scaling>
          <c:orientation val="minMax"/>
          <c:max val="3500"/>
          <c:min val="0"/>
        </c:scaling>
        <c:delete val="0"/>
        <c:axPos val="l"/>
        <c:majorGridlines>
          <c:spPr>
            <a:ln w="12700" cap="flat" cmpd="sng" algn="ctr">
              <a:solidFill>
                <a:schemeClr val="bg1">
                  <a:lumMod val="75000"/>
                </a:schemeClr>
              </a:solidFill>
              <a:prstDash val="solid"/>
            </a:ln>
            <a:effectLst>
              <a:outerShdw blurRad="40000" dist="23000" dir="5400000" rotWithShape="0">
                <a:srgbClr val="000000">
                  <a:alpha val="35000"/>
                </a:srgbClr>
              </a:outerShdw>
            </a:effectLst>
          </c:spPr>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263803392"/>
        <c:crosses val="autoZero"/>
        <c:crossBetween val="between"/>
      </c:valAx>
    </c:plotArea>
    <c:plotVisOnly val="1"/>
    <c:dispBlanksAs val="gap"/>
    <c:showDLblsOverMax val="0"/>
  </c:chart>
  <c:externalData r:id="rId1">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invertIfNegative val="0"/>
          <c:dPt>
            <c:idx val="0"/>
            <c:invertIfNegative val="0"/>
            <c:bubble3D val="0"/>
            <c:spPr>
              <a:gradFill>
                <a:gsLst>
                  <a:gs pos="0">
                    <a:srgbClr val="8DE7A0"/>
                  </a:gs>
                  <a:gs pos="50000">
                    <a:srgbClr val="BBEEC5"/>
                  </a:gs>
                  <a:gs pos="100000">
                    <a:srgbClr val="DEF6E3"/>
                  </a:gs>
                </a:gsLst>
                <a:lin ang="5400000" scaled="1"/>
              </a:gradFill>
            </c:spPr>
          </c:dPt>
          <c:dPt>
            <c:idx val="1"/>
            <c:invertIfNegative val="0"/>
            <c:bubble3D val="0"/>
            <c:spPr>
              <a:gradFill>
                <a:gsLst>
                  <a:gs pos="0">
                    <a:srgbClr val="B196D2"/>
                  </a:gs>
                  <a:gs pos="50000">
                    <a:srgbClr val="CFC0E2"/>
                  </a:gs>
                  <a:gs pos="100000">
                    <a:srgbClr val="E7E1F0"/>
                  </a:gs>
                </a:gsLst>
                <a:lin ang="5400000" scaled="1"/>
              </a:gradFill>
            </c:spPr>
          </c:dPt>
          <c:dPt>
            <c:idx val="2"/>
            <c:invertIfNegative val="0"/>
            <c:bubble3D val="0"/>
            <c:spPr>
              <a:gradFill>
                <a:gsLst>
                  <a:gs pos="0">
                    <a:srgbClr val="0070C0">
                      <a:tint val="66000"/>
                      <a:satMod val="160000"/>
                    </a:srgbClr>
                  </a:gs>
                  <a:gs pos="50000">
                    <a:srgbClr val="0070C0">
                      <a:tint val="44500"/>
                      <a:satMod val="160000"/>
                    </a:srgbClr>
                  </a:gs>
                  <a:gs pos="100000">
                    <a:srgbClr val="0070C0">
                      <a:tint val="23500"/>
                      <a:satMod val="160000"/>
                    </a:srgbClr>
                  </a:gs>
                </a:gsLst>
                <a:lin ang="5400000" scaled="1"/>
              </a:gradFill>
            </c:spPr>
          </c:dPt>
          <c:dPt>
            <c:idx val="3"/>
            <c:invertIfNegative val="0"/>
            <c:bubble3D val="0"/>
            <c:spPr>
              <a:gradFill>
                <a:gsLst>
                  <a:gs pos="0">
                    <a:srgbClr val="0070C0">
                      <a:tint val="66000"/>
                      <a:satMod val="160000"/>
                    </a:srgbClr>
                  </a:gs>
                  <a:gs pos="50000">
                    <a:srgbClr val="0070C0">
                      <a:tint val="44500"/>
                      <a:satMod val="160000"/>
                    </a:srgbClr>
                  </a:gs>
                  <a:gs pos="100000">
                    <a:srgbClr val="0070C0">
                      <a:tint val="23500"/>
                      <a:satMod val="160000"/>
                    </a:srgbClr>
                  </a:gs>
                </a:gsLst>
                <a:lin ang="5400000" scaled="1"/>
              </a:gradFill>
            </c:spPr>
          </c:dPt>
          <c:dPt>
            <c:idx val="4"/>
            <c:invertIfNegative val="0"/>
            <c:bubble3D val="0"/>
            <c:spPr>
              <a:gradFill>
                <a:gsLst>
                  <a:gs pos="0">
                    <a:srgbClr val="0070C0">
                      <a:tint val="66000"/>
                      <a:satMod val="160000"/>
                    </a:srgbClr>
                  </a:gs>
                  <a:gs pos="50000">
                    <a:srgbClr val="0070C0">
                      <a:tint val="44500"/>
                      <a:satMod val="160000"/>
                    </a:srgbClr>
                  </a:gs>
                  <a:gs pos="100000">
                    <a:srgbClr val="0070C0">
                      <a:tint val="23500"/>
                      <a:satMod val="160000"/>
                    </a:srgbClr>
                  </a:gs>
                </a:gsLst>
                <a:lin ang="5400000" scaled="1"/>
              </a:gradFill>
            </c:spPr>
          </c:dPt>
          <c:dPt>
            <c:idx val="5"/>
            <c:invertIfNegative val="0"/>
            <c:bubble3D val="0"/>
            <c:sp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gradFill>
            </c:spPr>
          </c:dPt>
          <c:dLbls>
            <c:dLbl>
              <c:idx val="0"/>
              <c:layout>
                <c:manualLayout>
                  <c:x val="1.438E-2"/>
                  <c:y val="-0.35463"/>
                </c:manualLayout>
              </c:layout>
              <c:tx>
                <c:rich>
                  <a:bodyPr/>
                  <a:lstStyle/>
                  <a:p>
                    <a:r>
                      <a:rPr lang="ru-RU"/>
                      <a:t>2 099</a:t>
                    </a:r>
                    <a:endParaRPr lang="en-US"/>
                  </a:p>
                </c:rich>
              </c:tx>
              <c:showLegendKey val="0"/>
              <c:showVal val="1"/>
              <c:showCatName val="0"/>
              <c:showSerName val="0"/>
              <c:showPercent val="0"/>
              <c:showBubbleSize val="0"/>
            </c:dLbl>
            <c:dLbl>
              <c:idx val="1"/>
              <c:layout>
                <c:manualLayout>
                  <c:x val="8.1600000000000006E-3"/>
                  <c:y val="-0.35092000000000001"/>
                </c:manualLayout>
              </c:layout>
              <c:tx>
                <c:rich>
                  <a:bodyPr/>
                  <a:lstStyle/>
                  <a:p>
                    <a:r>
                      <a:rPr lang="ru-RU"/>
                      <a:t>2 093</a:t>
                    </a:r>
                    <a:endParaRPr lang="en-US"/>
                  </a:p>
                </c:rich>
              </c:tx>
              <c:showLegendKey val="0"/>
              <c:showVal val="1"/>
              <c:showCatName val="0"/>
              <c:showSerName val="0"/>
              <c:showPercent val="0"/>
              <c:showBubbleSize val="0"/>
            </c:dLbl>
            <c:dLbl>
              <c:idx val="2"/>
              <c:layout>
                <c:manualLayout>
                  <c:x val="2.3390000000000001E-2"/>
                  <c:y val="-0.36438999999999999"/>
                </c:manualLayout>
              </c:layout>
              <c:tx>
                <c:rich>
                  <a:bodyPr/>
                  <a:lstStyle/>
                  <a:p>
                    <a:r>
                      <a:rPr lang="ru-RU"/>
                      <a:t>2 181</a:t>
                    </a:r>
                    <a:endParaRPr lang="en-US"/>
                  </a:p>
                </c:rich>
              </c:tx>
              <c:showLegendKey val="0"/>
              <c:showVal val="1"/>
              <c:showCatName val="0"/>
              <c:showSerName val="0"/>
              <c:showPercent val="0"/>
              <c:showBubbleSize val="0"/>
            </c:dLbl>
            <c:dLbl>
              <c:idx val="3"/>
              <c:layout>
                <c:manualLayout>
                  <c:x val="1.9194611254090808E-2"/>
                  <c:y val="-0.39598825822276046"/>
                </c:manualLayout>
              </c:layout>
              <c:tx>
                <c:rich>
                  <a:bodyPr/>
                  <a:lstStyle/>
                  <a:p>
                    <a:pPr>
                      <a:defRPr sz="1300" b="1">
                        <a:solidFill>
                          <a:schemeClr val="tx1"/>
                        </a:solidFill>
                        <a:latin typeface="Times New Roman"/>
                        <a:cs typeface="Times New Roman"/>
                      </a:defRPr>
                    </a:pPr>
                    <a:r>
                      <a:rPr lang="ru-RU"/>
                      <a:t>2 343</a:t>
                    </a:r>
                    <a:endParaRPr lang="en-US"/>
                  </a:p>
                </c:rich>
              </c:tx>
              <c:spPr>
                <a:noFill/>
                <a:ln>
                  <a:noFill/>
                </a:ln>
                <a:effectLst/>
              </c:spPr>
              <c:showLegendKey val="0"/>
              <c:showVal val="1"/>
              <c:showCatName val="0"/>
              <c:showSerName val="0"/>
              <c:showPercent val="0"/>
              <c:showBubbleSize val="0"/>
            </c:dLbl>
            <c:dLbl>
              <c:idx val="4"/>
              <c:layout>
                <c:manualLayout>
                  <c:x val="2.0339211387538643E-2"/>
                  <c:y val="-0.29537679563546543"/>
                </c:manualLayout>
              </c:layout>
              <c:tx>
                <c:rich>
                  <a:bodyPr/>
                  <a:lstStyle/>
                  <a:p>
                    <a:pPr>
                      <a:defRPr sz="1300" b="1">
                        <a:solidFill>
                          <a:schemeClr val="tx1"/>
                        </a:solidFill>
                        <a:latin typeface="Times New Roman"/>
                        <a:cs typeface="Times New Roman"/>
                      </a:defRPr>
                    </a:pPr>
                    <a:r>
                      <a:rPr lang="ru-RU"/>
                      <a:t>1 709</a:t>
                    </a:r>
                    <a:endParaRPr lang="en-US"/>
                  </a:p>
                </c:rich>
              </c:tx>
              <c:spPr>
                <a:noFill/>
                <a:ln>
                  <a:noFill/>
                </a:ln>
                <a:effectLst/>
              </c:spPr>
              <c:showLegendKey val="0"/>
              <c:showVal val="1"/>
              <c:showCatName val="0"/>
              <c:showSerName val="0"/>
              <c:showPercent val="0"/>
              <c:showBubbleSize val="0"/>
            </c:dLbl>
            <c:dLbl>
              <c:idx val="5"/>
              <c:layout>
                <c:manualLayout>
                  <c:x val="1.9359999999999999E-2"/>
                  <c:y val="-0.13866000000000001"/>
                </c:manualLayout>
              </c:layout>
              <c:showLegendKey val="0"/>
              <c:showVal val="1"/>
              <c:showCatName val="0"/>
              <c:showSerName val="0"/>
              <c:showPercent val="0"/>
              <c:showBubbleSize val="0"/>
            </c:dLbl>
            <c:spPr>
              <a:noFill/>
              <a:ln>
                <a:noFill/>
              </a:ln>
              <a:effectLst/>
            </c:spPr>
            <c:txPr>
              <a:bodyPr/>
              <a:lstStyle/>
              <a:p>
                <a:pPr>
                  <a:defRPr sz="1300" b="1">
                    <a:latin typeface="Times New Roman"/>
                    <a:cs typeface="Times New Roman"/>
                  </a:defRPr>
                </a:pPr>
                <a:endParaRPr lang="ru-RU"/>
              </a:p>
            </c:txPr>
            <c:showLegendKey val="0"/>
            <c:showVal val="1"/>
            <c:showCatName val="0"/>
            <c:showSerName val="0"/>
            <c:showPercent val="0"/>
            <c:showBubbleSize val="0"/>
            <c:showLeaderLines val="0"/>
          </c:dLbls>
          <c:cat>
            <c:strRef>
              <c:f>'Лист1 (2)'!$B$8:$B$12</c:f>
              <c:strCache>
                <c:ptCount val="5"/>
                <c:pt idx="0">
                  <c:v>2025 план</c:v>
                </c:pt>
                <c:pt idx="1">
                  <c:v>2025 факт</c:v>
                </c:pt>
                <c:pt idx="2">
                  <c:v>2026</c:v>
                </c:pt>
                <c:pt idx="3">
                  <c:v>2027</c:v>
                </c:pt>
                <c:pt idx="4">
                  <c:v>2028</c:v>
                </c:pt>
              </c:strCache>
            </c:strRef>
          </c:cat>
          <c:val>
            <c:numRef>
              <c:f>'Лист1 (2)'!$C$8:$C$12</c:f>
              <c:numCache>
                <c:formatCode>#,##0</c:formatCode>
                <c:ptCount val="5"/>
                <c:pt idx="0">
                  <c:v>2099</c:v>
                </c:pt>
                <c:pt idx="1">
                  <c:v>2093</c:v>
                </c:pt>
                <c:pt idx="2">
                  <c:v>2181</c:v>
                </c:pt>
                <c:pt idx="3">
                  <c:v>2343</c:v>
                </c:pt>
                <c:pt idx="4">
                  <c:v>1709</c:v>
                </c:pt>
              </c:numCache>
            </c:numRef>
          </c:val>
        </c:ser>
        <c:dLbls>
          <c:showLegendKey val="0"/>
          <c:showVal val="1"/>
          <c:showCatName val="0"/>
          <c:showSerName val="0"/>
          <c:showPercent val="0"/>
          <c:showBubbleSize val="0"/>
        </c:dLbls>
        <c:gapWidth val="150"/>
        <c:shape val="box"/>
        <c:axId val="264400896"/>
        <c:axId val="210688768"/>
        <c:axId val="0"/>
      </c:bar3DChart>
      <c:catAx>
        <c:axId val="264400896"/>
        <c:scaling>
          <c:orientation val="minMax"/>
        </c:scaling>
        <c:delete val="0"/>
        <c:axPos val="b"/>
        <c:numFmt formatCode="General" sourceLinked="0"/>
        <c:majorTickMark val="out"/>
        <c:minorTickMark val="none"/>
        <c:tickLblPos val="nextTo"/>
        <c:txPr>
          <a:bodyPr/>
          <a:lstStyle/>
          <a:p>
            <a:pPr>
              <a:defRPr sz="1300" b="1">
                <a:latin typeface="Times New Roman"/>
                <a:cs typeface="Times New Roman"/>
              </a:defRPr>
            </a:pPr>
            <a:endParaRPr lang="ru-RU"/>
          </a:p>
        </c:txPr>
        <c:crossAx val="210688768"/>
        <c:crosses val="autoZero"/>
        <c:auto val="1"/>
        <c:lblAlgn val="ctr"/>
        <c:lblOffset val="100"/>
        <c:noMultiLvlLbl val="0"/>
      </c:catAx>
      <c:valAx>
        <c:axId val="210688768"/>
        <c:scaling>
          <c:orientation val="minMax"/>
        </c:scaling>
        <c:delete val="0"/>
        <c:axPos val="l"/>
        <c:majorGridlines/>
        <c:numFmt formatCode="#,##0" sourceLinked="1"/>
        <c:majorTickMark val="out"/>
        <c:minorTickMark val="none"/>
        <c:tickLblPos val="nextTo"/>
        <c:txPr>
          <a:bodyPr/>
          <a:lstStyle/>
          <a:p>
            <a:pPr>
              <a:defRPr sz="1200">
                <a:latin typeface="Times New Roman"/>
                <a:cs typeface="Times New Roman"/>
              </a:defRPr>
            </a:pPr>
            <a:endParaRPr lang="ru-RU"/>
          </a:p>
        </c:txPr>
        <c:crossAx val="264400896"/>
        <c:crosses val="autoZero"/>
        <c:crossBetween val="between"/>
      </c:valAx>
    </c:plotArea>
    <c:plotVisOnly val="1"/>
    <c:dispBlanksAs val="gap"/>
    <c:showDLblsOverMax val="0"/>
  </c:chart>
  <c:externalData r:id="rId1">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rAngAx val="1"/>
    </c:view3D>
    <c:floor>
      <c:thickness val="0"/>
    </c:floor>
    <c:sideWall>
      <c:thickness val="0"/>
      <c:spPr>
        <a:noFill/>
        <a:ln w="25400">
          <a:noFill/>
        </a:ln>
      </c:spPr>
    </c:sideWall>
    <c:backWall>
      <c:thickness val="0"/>
      <c:spPr>
        <a:noFill/>
        <a:ln w="25400">
          <a:noFill/>
        </a:ln>
      </c:spPr>
    </c:backWall>
    <c:plotArea>
      <c:layout>
        <c:manualLayout>
          <c:layoutTarget val="inner"/>
          <c:xMode val="edge"/>
          <c:yMode val="edge"/>
          <c:x val="0.12939000000000001"/>
          <c:y val="5.092E-2"/>
          <c:w val="0.83204"/>
          <c:h val="0.75697000000000003"/>
        </c:manualLayout>
      </c:layout>
      <c:bar3DChart>
        <c:barDir val="col"/>
        <c:grouping val="stacked"/>
        <c:varyColors val="0"/>
        <c:ser>
          <c:idx val="0"/>
          <c:order val="0"/>
          <c:invertIfNegative val="0"/>
          <c:dPt>
            <c:idx val="0"/>
            <c:invertIfNegative val="0"/>
            <c:bubble3D val="0"/>
            <c:spPr>
              <a:gradFill>
                <a:gsLst>
                  <a:gs pos="0">
                    <a:srgbClr val="8DE7A0"/>
                  </a:gs>
                  <a:gs pos="50000">
                    <a:srgbClr val="BBEEC5"/>
                  </a:gs>
                  <a:gs pos="100000">
                    <a:srgbClr val="DEF6E3"/>
                  </a:gs>
                </a:gsLst>
                <a:lin ang="5400000" scaled="1"/>
              </a:gradFill>
            </c:spPr>
          </c:dPt>
          <c:dPt>
            <c:idx val="1"/>
            <c:invertIfNegative val="0"/>
            <c:bubble3D val="0"/>
            <c:spPr>
              <a:gradFill>
                <a:gsLst>
                  <a:gs pos="0">
                    <a:srgbClr val="B196D2"/>
                  </a:gs>
                  <a:gs pos="50000">
                    <a:srgbClr val="CFC0E2"/>
                  </a:gs>
                  <a:gs pos="100000">
                    <a:srgbClr val="E7E1F0"/>
                  </a:gs>
                </a:gsLst>
                <a:lin ang="5400000" scaled="1"/>
              </a:gradFill>
            </c:spPr>
          </c:dPt>
          <c:dPt>
            <c:idx val="2"/>
            <c:invertIfNegative val="0"/>
            <c:bubble3D val="0"/>
            <c:spPr>
              <a:gradFill>
                <a:gsLst>
                  <a:gs pos="0">
                    <a:srgbClr val="0070C0">
                      <a:tint val="66000"/>
                      <a:satMod val="160000"/>
                    </a:srgbClr>
                  </a:gs>
                  <a:gs pos="50000">
                    <a:srgbClr val="0070C0">
                      <a:tint val="44500"/>
                      <a:satMod val="160000"/>
                    </a:srgbClr>
                  </a:gs>
                  <a:gs pos="100000">
                    <a:srgbClr val="0070C0">
                      <a:tint val="23500"/>
                      <a:satMod val="160000"/>
                    </a:srgbClr>
                  </a:gs>
                </a:gsLst>
                <a:lin ang="5400000" scaled="1"/>
              </a:gradFill>
            </c:spPr>
          </c:dPt>
          <c:dPt>
            <c:idx val="3"/>
            <c:invertIfNegative val="0"/>
            <c:bubble3D val="0"/>
            <c:spPr>
              <a:gradFill>
                <a:gsLst>
                  <a:gs pos="0">
                    <a:srgbClr val="0070C0">
                      <a:tint val="66000"/>
                      <a:satMod val="160000"/>
                    </a:srgbClr>
                  </a:gs>
                  <a:gs pos="50000">
                    <a:srgbClr val="0070C0">
                      <a:tint val="44500"/>
                      <a:satMod val="160000"/>
                    </a:srgbClr>
                  </a:gs>
                  <a:gs pos="100000">
                    <a:srgbClr val="0070C0">
                      <a:tint val="23500"/>
                      <a:satMod val="160000"/>
                    </a:srgbClr>
                  </a:gs>
                </a:gsLst>
                <a:lin ang="5400000" scaled="1"/>
              </a:gradFill>
            </c:spPr>
          </c:dPt>
          <c:dPt>
            <c:idx val="4"/>
            <c:invertIfNegative val="0"/>
            <c:bubble3D val="0"/>
            <c:spPr>
              <a:gradFill>
                <a:gsLst>
                  <a:gs pos="0">
                    <a:srgbClr val="0070C0">
                      <a:tint val="66000"/>
                      <a:satMod val="160000"/>
                    </a:srgbClr>
                  </a:gs>
                  <a:gs pos="50000">
                    <a:srgbClr val="0070C0">
                      <a:tint val="44500"/>
                      <a:satMod val="160000"/>
                    </a:srgbClr>
                  </a:gs>
                  <a:gs pos="100000">
                    <a:srgbClr val="0070C0">
                      <a:tint val="23500"/>
                      <a:satMod val="160000"/>
                    </a:srgbClr>
                  </a:gs>
                </a:gsLst>
                <a:lin ang="5400000" scaled="1"/>
              </a:gradFill>
            </c:spPr>
          </c:dPt>
          <c:dLbls>
            <c:dLbl>
              <c:idx val="0"/>
              <c:layout>
                <c:manualLayout>
                  <c:x val="2.741E-2"/>
                  <c:y val="-0.33028999999999997"/>
                </c:manualLayout>
              </c:layout>
              <c:spPr/>
              <c:txPr>
                <a:bodyPr/>
                <a:lstStyle/>
                <a:p>
                  <a:pPr algn="ctr">
                    <a:defRPr lang="en-US" sz="1300" b="1" i="0" u="none" strike="noStrike">
                      <a:solidFill>
                        <a:prstClr val="black"/>
                      </a:solidFill>
                      <a:latin typeface="Times New Roman"/>
                      <a:ea typeface="+mn-ea"/>
                      <a:cs typeface="Times New Roman"/>
                    </a:defRPr>
                  </a:pPr>
                  <a:endParaRPr lang="ru-RU"/>
                </a:p>
              </c:txPr>
              <c:showLegendKey val="0"/>
              <c:showVal val="1"/>
              <c:showCatName val="0"/>
              <c:showSerName val="0"/>
              <c:showPercent val="0"/>
              <c:showBubbleSize val="0"/>
            </c:dLbl>
            <c:dLbl>
              <c:idx val="1"/>
              <c:layout>
                <c:manualLayout>
                  <c:x val="1.908E-2"/>
                  <c:y val="-0.28094000000000002"/>
                </c:manualLayout>
              </c:layout>
              <c:spPr/>
              <c:txPr>
                <a:bodyPr/>
                <a:lstStyle/>
                <a:p>
                  <a:pPr algn="ctr">
                    <a:defRPr lang="en-US" sz="1300" b="1" i="0" u="none" strike="noStrike">
                      <a:solidFill>
                        <a:prstClr val="black"/>
                      </a:solidFill>
                      <a:latin typeface="Times New Roman"/>
                      <a:ea typeface="+mn-ea"/>
                      <a:cs typeface="Times New Roman"/>
                    </a:defRPr>
                  </a:pPr>
                  <a:endParaRPr lang="ru-RU"/>
                </a:p>
              </c:txPr>
              <c:showLegendKey val="0"/>
              <c:showVal val="1"/>
              <c:showCatName val="0"/>
              <c:showSerName val="0"/>
              <c:showPercent val="0"/>
              <c:showBubbleSize val="0"/>
            </c:dLbl>
            <c:dLbl>
              <c:idx val="2"/>
              <c:layout>
                <c:manualLayout>
                  <c:x val="1.311E-2"/>
                  <c:y val="-0.39251999999999998"/>
                </c:manualLayout>
              </c:layout>
              <c:spPr/>
              <c:txPr>
                <a:bodyPr/>
                <a:lstStyle/>
                <a:p>
                  <a:pPr algn="ctr">
                    <a:defRPr lang="en-US" sz="1300" b="1" i="0" u="none" strike="noStrike">
                      <a:solidFill>
                        <a:prstClr val="black"/>
                      </a:solidFill>
                      <a:latin typeface="Times New Roman"/>
                      <a:ea typeface="+mn-ea"/>
                      <a:cs typeface="Times New Roman"/>
                    </a:defRPr>
                  </a:pPr>
                  <a:endParaRPr lang="ru-RU"/>
                </a:p>
              </c:txPr>
              <c:showLegendKey val="0"/>
              <c:showVal val="1"/>
              <c:showCatName val="0"/>
              <c:showSerName val="0"/>
              <c:showPercent val="0"/>
              <c:showBubbleSize val="0"/>
            </c:dLbl>
            <c:dLbl>
              <c:idx val="3"/>
              <c:layout>
                <c:manualLayout>
                  <c:x val="1.8759999999999999E-2"/>
                  <c:y val="-0.23574999999999999"/>
                </c:manualLayout>
              </c:layout>
              <c:spPr/>
              <c:txPr>
                <a:bodyPr/>
                <a:lstStyle/>
                <a:p>
                  <a:pPr algn="ctr">
                    <a:defRPr lang="en-US" sz="1300" b="1" i="0" u="none" strike="noStrike">
                      <a:solidFill>
                        <a:prstClr val="black"/>
                      </a:solidFill>
                      <a:latin typeface="Times New Roman"/>
                      <a:ea typeface="+mn-ea"/>
                      <a:cs typeface="Times New Roman"/>
                    </a:defRPr>
                  </a:pPr>
                  <a:endParaRPr lang="ru-RU"/>
                </a:p>
              </c:txPr>
              <c:showLegendKey val="0"/>
              <c:showVal val="1"/>
              <c:showCatName val="0"/>
              <c:showSerName val="0"/>
              <c:showPercent val="0"/>
              <c:showBubbleSize val="0"/>
            </c:dLbl>
            <c:dLbl>
              <c:idx val="4"/>
              <c:layout>
                <c:manualLayout>
                  <c:x val="6.5500000000000003E-3"/>
                  <c:y val="-0.26541999999999999"/>
                </c:manualLayout>
              </c:layout>
              <c:spPr/>
              <c:txPr>
                <a:bodyPr/>
                <a:lstStyle/>
                <a:p>
                  <a:pPr algn="ctr">
                    <a:defRPr lang="en-US" sz="1300" b="1" i="0" u="none" strike="noStrike">
                      <a:solidFill>
                        <a:prstClr val="black"/>
                      </a:solidFill>
                      <a:latin typeface="Times New Roman"/>
                      <a:ea typeface="+mn-ea"/>
                      <a:cs typeface="Times New Roman"/>
                    </a:defRPr>
                  </a:pPr>
                  <a:endParaRPr lang="ru-RU"/>
                </a:p>
              </c:txPr>
              <c:showLegendKey val="0"/>
              <c:showVal val="1"/>
              <c:showCatName val="0"/>
              <c:showSerName val="0"/>
              <c:showPercent val="0"/>
              <c:showBubbleSize val="0"/>
            </c:dLbl>
            <c:spPr>
              <a:noFill/>
              <a:ln>
                <a:noFill/>
              </a:ln>
              <a:effectLst/>
            </c:spPr>
            <c:showLegendKey val="0"/>
            <c:showVal val="1"/>
            <c:showCatName val="0"/>
            <c:showSerName val="0"/>
            <c:showPercent val="0"/>
            <c:showBubbleSize val="0"/>
            <c:showLeaderLines val="0"/>
          </c:dLbls>
          <c:cat>
            <c:strRef>
              <c:f>'Лист1 (2)'!$B$8:$B$12</c:f>
              <c:strCache>
                <c:ptCount val="5"/>
                <c:pt idx="0">
                  <c:v>2025 план</c:v>
                </c:pt>
                <c:pt idx="1">
                  <c:v>2025 факт</c:v>
                </c:pt>
                <c:pt idx="2">
                  <c:v>2026</c:v>
                </c:pt>
                <c:pt idx="3">
                  <c:v>2027</c:v>
                </c:pt>
                <c:pt idx="4">
                  <c:v>2028</c:v>
                </c:pt>
              </c:strCache>
            </c:strRef>
          </c:cat>
          <c:val>
            <c:numRef>
              <c:f>'Лист1 (2)'!$C$8:$C$12</c:f>
              <c:numCache>
                <c:formatCode>#,##0</c:formatCode>
                <c:ptCount val="5"/>
                <c:pt idx="0">
                  <c:v>5765.5</c:v>
                </c:pt>
                <c:pt idx="1">
                  <c:v>4451.1000000000004</c:v>
                </c:pt>
                <c:pt idx="2">
                  <c:v>7519.5</c:v>
                </c:pt>
                <c:pt idx="3">
                  <c:v>3773.3</c:v>
                </c:pt>
                <c:pt idx="4">
                  <c:v>4407.7</c:v>
                </c:pt>
              </c:numCache>
            </c:numRef>
          </c:val>
        </c:ser>
        <c:dLbls>
          <c:showLegendKey val="0"/>
          <c:showVal val="1"/>
          <c:showCatName val="0"/>
          <c:showSerName val="0"/>
          <c:showPercent val="0"/>
          <c:showBubbleSize val="0"/>
        </c:dLbls>
        <c:gapWidth val="150"/>
        <c:shape val="box"/>
        <c:axId val="265213440"/>
        <c:axId val="263237568"/>
        <c:axId val="0"/>
      </c:bar3DChart>
      <c:catAx>
        <c:axId val="265213440"/>
        <c:scaling>
          <c:orientation val="minMax"/>
        </c:scaling>
        <c:delete val="0"/>
        <c:axPos val="b"/>
        <c:numFmt formatCode="General" sourceLinked="0"/>
        <c:majorTickMark val="out"/>
        <c:minorTickMark val="none"/>
        <c:tickLblPos val="nextTo"/>
        <c:txPr>
          <a:bodyPr/>
          <a:lstStyle/>
          <a:p>
            <a:pPr>
              <a:defRPr sz="1300" b="1">
                <a:latin typeface="Times New Roman"/>
                <a:cs typeface="Times New Roman"/>
              </a:defRPr>
            </a:pPr>
            <a:endParaRPr lang="ru-RU"/>
          </a:p>
        </c:txPr>
        <c:crossAx val="263237568"/>
        <c:crosses val="autoZero"/>
        <c:auto val="1"/>
        <c:lblAlgn val="ctr"/>
        <c:lblOffset val="100"/>
        <c:noMultiLvlLbl val="0"/>
      </c:catAx>
      <c:valAx>
        <c:axId val="263237568"/>
        <c:scaling>
          <c:orientation val="minMax"/>
        </c:scaling>
        <c:delete val="0"/>
        <c:axPos val="l"/>
        <c:majorGridlines>
          <c:spPr>
            <a:ln w="12700" cap="flat" cmpd="sng" algn="ctr">
              <a:solidFill>
                <a:schemeClr val="bg1">
                  <a:lumMod val="75000"/>
                </a:schemeClr>
              </a:solidFill>
              <a:prstDash val="solid"/>
            </a:ln>
            <a:effectLst>
              <a:outerShdw blurRad="40000" dist="23000" dir="5400000" rotWithShape="0">
                <a:srgbClr val="000000">
                  <a:alpha val="35000"/>
                </a:srgbClr>
              </a:outerShdw>
            </a:effectLst>
          </c:spPr>
        </c:majorGridlines>
        <c:numFmt formatCode="#,##0" sourceLinked="1"/>
        <c:majorTickMark val="out"/>
        <c:minorTickMark val="none"/>
        <c:tickLblPos val="nextTo"/>
        <c:txPr>
          <a:bodyPr/>
          <a:lstStyle/>
          <a:p>
            <a:pPr>
              <a:defRPr sz="1200">
                <a:latin typeface="Times New Roman"/>
                <a:cs typeface="Times New Roman"/>
              </a:defRPr>
            </a:pPr>
            <a:endParaRPr lang="ru-RU"/>
          </a:p>
        </c:txPr>
        <c:crossAx val="265213440"/>
        <c:crosses val="autoZero"/>
        <c:crossBetween val="between"/>
      </c:valAx>
    </c:plotArea>
    <c:plotVisOnly val="1"/>
    <c:dispBlanksAs val="gap"/>
    <c:showDLblsOverMax val="0"/>
  </c:chart>
  <c:externalData r:id="rId1">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manualLayout>
          <c:layoutTarget val="inner"/>
          <c:xMode val="edge"/>
          <c:yMode val="edge"/>
          <c:x val="0.127277"/>
          <c:y val="4.6249999999999999E-2"/>
          <c:w val="0.85441699999999998"/>
          <c:h val="0.77763199999999999"/>
        </c:manualLayout>
      </c:layout>
      <c:bar3DChart>
        <c:barDir val="col"/>
        <c:grouping val="stacked"/>
        <c:varyColors val="0"/>
        <c:dLbls>
          <c:showLegendKey val="0"/>
          <c:showVal val="1"/>
          <c:showCatName val="0"/>
          <c:showSerName val="0"/>
          <c:showPercent val="0"/>
          <c:showBubbleSize val="0"/>
        </c:dLbls>
        <c:gapWidth val="150"/>
        <c:shape val="box"/>
        <c:axId val="266217472"/>
        <c:axId val="263241024"/>
        <c:axId val="0"/>
      </c:bar3DChart>
      <c:catAx>
        <c:axId val="266217472"/>
        <c:scaling>
          <c:orientation val="minMax"/>
        </c:scaling>
        <c:delete val="0"/>
        <c:axPos val="b"/>
        <c:majorTickMark val="out"/>
        <c:minorTickMark val="none"/>
        <c:tickLblPos val="nextTo"/>
        <c:txPr>
          <a:bodyPr/>
          <a:lstStyle/>
          <a:p>
            <a:pPr>
              <a:defRPr sz="1300" b="1"/>
            </a:pPr>
            <a:endParaRPr lang="ru-RU"/>
          </a:p>
        </c:txPr>
        <c:crossAx val="263241024"/>
        <c:crosses val="autoZero"/>
        <c:auto val="1"/>
        <c:lblAlgn val="ctr"/>
        <c:lblOffset val="100"/>
        <c:noMultiLvlLbl val="0"/>
      </c:catAx>
      <c:valAx>
        <c:axId val="263241024"/>
        <c:scaling>
          <c:orientation val="minMax"/>
        </c:scaling>
        <c:delete val="0"/>
        <c:axPos val="l"/>
        <c:majorGridlines/>
        <c:numFmt formatCode="#,##0" sourceLinked="1"/>
        <c:majorTickMark val="out"/>
        <c:minorTickMark val="none"/>
        <c:tickLblPos val="nextTo"/>
        <c:txPr>
          <a:bodyPr/>
          <a:lstStyle/>
          <a:p>
            <a:pPr>
              <a:defRPr sz="1200"/>
            </a:pPr>
            <a:endParaRPr lang="ru-RU"/>
          </a:p>
        </c:txPr>
        <c:crossAx val="266217472"/>
        <c:crosses val="autoZero"/>
        <c:crossBetween val="between"/>
      </c:valAx>
      <c:spPr>
        <a:noFill/>
        <a:ln w="25400">
          <a:noFill/>
        </a:ln>
      </c:spPr>
    </c:plotArea>
    <c:plotVisOnly val="1"/>
    <c:dispBlanksAs val="gap"/>
    <c:showDLblsOverMax val="0"/>
  </c:chart>
</c:chartSpace>
</file>

<file path=ppt/charts/chart55.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rAngAx val="1"/>
    </c:view3D>
    <c:floor>
      <c:thickness val="0"/>
    </c:floor>
    <c:sideWall>
      <c:thickness val="0"/>
      <c:spPr>
        <a:noFill/>
        <a:ln w="25400">
          <a:noFill/>
        </a:ln>
      </c:spPr>
    </c:sideWall>
    <c:backWall>
      <c:thickness val="0"/>
      <c:spPr>
        <a:noFill/>
        <a:ln w="25400">
          <a:noFill/>
          <a:bevel/>
        </a:ln>
      </c:spPr>
    </c:backWall>
    <c:plotArea>
      <c:layout>
        <c:manualLayout>
          <c:layoutTarget val="inner"/>
          <c:xMode val="edge"/>
          <c:yMode val="edge"/>
          <c:x val="9.4532000000000005E-2"/>
          <c:y val="0.10877000000000001"/>
          <c:w val="0.909049"/>
          <c:h val="0.75697300000000001"/>
        </c:manualLayout>
      </c:layout>
      <c:bar3DChart>
        <c:barDir val="col"/>
        <c:grouping val="stacked"/>
        <c:varyColors val="0"/>
        <c:ser>
          <c:idx val="0"/>
          <c:order val="0"/>
          <c:invertIfNegative val="0"/>
          <c:dPt>
            <c:idx val="0"/>
            <c:invertIfNegative val="0"/>
            <c:bubble3D val="0"/>
            <c:spPr>
              <a:gradFill>
                <a:gsLst>
                  <a:gs pos="0">
                    <a:srgbClr val="8DE7A0"/>
                  </a:gs>
                  <a:gs pos="50000">
                    <a:srgbClr val="BBEEC5"/>
                  </a:gs>
                  <a:gs pos="100000">
                    <a:srgbClr val="DEF6E3"/>
                  </a:gs>
                </a:gsLst>
                <a:lin ang="5400000" scaled="1"/>
              </a:gradFill>
            </c:spPr>
          </c:dPt>
          <c:dPt>
            <c:idx val="1"/>
            <c:invertIfNegative val="0"/>
            <c:bubble3D val="0"/>
            <c:spPr>
              <a:gradFill>
                <a:gsLst>
                  <a:gs pos="0">
                    <a:srgbClr val="B196D2"/>
                  </a:gs>
                  <a:gs pos="50000">
                    <a:srgbClr val="CFC0E2"/>
                  </a:gs>
                  <a:gs pos="100000">
                    <a:srgbClr val="E7E1F0"/>
                  </a:gs>
                </a:gsLst>
                <a:lin ang="5400000" scaled="1"/>
              </a:gradFill>
            </c:spPr>
          </c:dPt>
          <c:dPt>
            <c:idx val="2"/>
            <c:invertIfNegative val="0"/>
            <c:bubble3D val="0"/>
            <c:spPr>
              <a:gradFill>
                <a:gsLst>
                  <a:gs pos="0">
                    <a:srgbClr val="0070C0">
                      <a:tint val="66000"/>
                      <a:satMod val="160000"/>
                    </a:srgbClr>
                  </a:gs>
                  <a:gs pos="50000">
                    <a:srgbClr val="0070C0">
                      <a:tint val="44500"/>
                      <a:satMod val="160000"/>
                    </a:srgbClr>
                  </a:gs>
                  <a:gs pos="100000">
                    <a:srgbClr val="0070C0">
                      <a:tint val="23500"/>
                      <a:satMod val="160000"/>
                    </a:srgbClr>
                  </a:gs>
                </a:gsLst>
                <a:lin ang="5400000" scaled="1"/>
              </a:gradFill>
            </c:spPr>
          </c:dPt>
          <c:dPt>
            <c:idx val="3"/>
            <c:invertIfNegative val="0"/>
            <c:bubble3D val="0"/>
            <c:spPr>
              <a:gradFill>
                <a:gsLst>
                  <a:gs pos="0">
                    <a:srgbClr val="0070C0">
                      <a:tint val="66000"/>
                      <a:satMod val="160000"/>
                    </a:srgbClr>
                  </a:gs>
                  <a:gs pos="50000">
                    <a:srgbClr val="0070C0">
                      <a:tint val="44500"/>
                      <a:satMod val="160000"/>
                    </a:srgbClr>
                  </a:gs>
                  <a:gs pos="100000">
                    <a:srgbClr val="0070C0">
                      <a:tint val="23500"/>
                      <a:satMod val="160000"/>
                    </a:srgbClr>
                  </a:gs>
                </a:gsLst>
                <a:lin ang="5400000" scaled="1"/>
              </a:gradFill>
            </c:spPr>
          </c:dPt>
          <c:dPt>
            <c:idx val="4"/>
            <c:invertIfNegative val="0"/>
            <c:bubble3D val="0"/>
            <c:spPr>
              <a:gradFill>
                <a:gsLst>
                  <a:gs pos="0">
                    <a:srgbClr val="0070C0">
                      <a:tint val="66000"/>
                      <a:satMod val="160000"/>
                    </a:srgbClr>
                  </a:gs>
                  <a:gs pos="50000">
                    <a:srgbClr val="0070C0">
                      <a:tint val="44500"/>
                      <a:satMod val="160000"/>
                    </a:srgbClr>
                  </a:gs>
                  <a:gs pos="100000">
                    <a:srgbClr val="0070C0">
                      <a:tint val="23500"/>
                      <a:satMod val="160000"/>
                    </a:srgbClr>
                  </a:gs>
                </a:gsLst>
                <a:lin ang="5400000" scaled="1"/>
              </a:gradFill>
            </c:spPr>
          </c:dPt>
          <c:dLbls>
            <c:dLbl>
              <c:idx val="0"/>
              <c:layout>
                <c:manualLayout>
                  <c:x val="9.5449999999999997E-3"/>
                  <c:y val="-0.383405"/>
                </c:manualLayout>
              </c:layout>
              <c:showLegendKey val="0"/>
              <c:showVal val="1"/>
              <c:showCatName val="0"/>
              <c:showSerName val="0"/>
              <c:showPercent val="0"/>
              <c:showBubbleSize val="0"/>
            </c:dLbl>
            <c:dLbl>
              <c:idx val="1"/>
              <c:layout>
                <c:manualLayout>
                  <c:x val="2.2273025639997796E-2"/>
                  <c:y val="-0.28846632120479038"/>
                </c:manualLayout>
              </c:layout>
              <c:showLegendKey val="0"/>
              <c:showVal val="1"/>
              <c:showCatName val="0"/>
              <c:showSerName val="0"/>
              <c:showPercent val="0"/>
              <c:showBubbleSize val="0"/>
            </c:dLbl>
            <c:dLbl>
              <c:idx val="2"/>
              <c:layout>
                <c:manualLayout>
                  <c:x val="2.8636000000000002E-2"/>
                  <c:y val="-0.40166200000000002"/>
                </c:manualLayout>
              </c:layout>
              <c:showLegendKey val="0"/>
              <c:showVal val="1"/>
              <c:showCatName val="0"/>
              <c:showSerName val="0"/>
              <c:showPercent val="0"/>
              <c:showBubbleSize val="0"/>
            </c:dLbl>
            <c:dLbl>
              <c:idx val="3"/>
              <c:layout>
                <c:manualLayout>
                  <c:x val="2.545409904244593E-2"/>
                  <c:y val="-0.41261609597794624"/>
                </c:manualLayout>
              </c:layout>
              <c:showLegendKey val="0"/>
              <c:showVal val="1"/>
              <c:showCatName val="0"/>
              <c:showSerName val="0"/>
              <c:showPercent val="0"/>
              <c:showBubbleSize val="0"/>
            </c:dLbl>
            <c:dLbl>
              <c:idx val="4"/>
              <c:layout>
                <c:manualLayout>
                  <c:x val="2.2272274027789727E-2"/>
                  <c:y val="-0.21178540037820054"/>
                </c:manualLayout>
              </c:layout>
              <c:showLegendKey val="0"/>
              <c:showVal val="1"/>
              <c:showCatName val="0"/>
              <c:showSerName val="0"/>
              <c:showPercent val="0"/>
              <c:showBubbleSize val="0"/>
            </c:dLbl>
            <c:spPr>
              <a:noFill/>
              <a:ln>
                <a:noFill/>
              </a:ln>
              <a:effectLst/>
            </c:spPr>
            <c:txPr>
              <a:bodyPr/>
              <a:lstStyle/>
              <a:p>
                <a:pPr>
                  <a:defRPr sz="1300" b="1">
                    <a:latin typeface="Times New Roman"/>
                    <a:cs typeface="Times New Roman"/>
                  </a:defRPr>
                </a:pPr>
                <a:endParaRPr lang="ru-RU"/>
              </a:p>
            </c:txPr>
            <c:showLegendKey val="0"/>
            <c:showVal val="1"/>
            <c:showCatName val="0"/>
            <c:showSerName val="0"/>
            <c:showPercent val="0"/>
            <c:showBubbleSize val="0"/>
            <c:showLeaderLines val="0"/>
          </c:dLbls>
          <c:cat>
            <c:strRef>
              <c:f>'Лист1 (2)'!$B$8:$B$12</c:f>
              <c:strCache>
                <c:ptCount val="5"/>
                <c:pt idx="0">
                  <c:v>2025 план</c:v>
                </c:pt>
                <c:pt idx="1">
                  <c:v>2025 факт</c:v>
                </c:pt>
                <c:pt idx="2">
                  <c:v>2026</c:v>
                </c:pt>
                <c:pt idx="3">
                  <c:v>2027</c:v>
                </c:pt>
                <c:pt idx="4">
                  <c:v>2028</c:v>
                </c:pt>
              </c:strCache>
            </c:strRef>
          </c:cat>
          <c:val>
            <c:numRef>
              <c:f>'Лист1 (2)'!$C$8:$C$12</c:f>
              <c:numCache>
                <c:formatCode>#,##0</c:formatCode>
                <c:ptCount val="5"/>
                <c:pt idx="0">
                  <c:v>4756.8</c:v>
                </c:pt>
                <c:pt idx="1">
                  <c:v>3258.5</c:v>
                </c:pt>
                <c:pt idx="2">
                  <c:v>4471.7</c:v>
                </c:pt>
                <c:pt idx="3">
                  <c:v>4987.5</c:v>
                </c:pt>
                <c:pt idx="4">
                  <c:v>2241.1</c:v>
                </c:pt>
              </c:numCache>
            </c:numRef>
          </c:val>
        </c:ser>
        <c:dLbls>
          <c:showLegendKey val="0"/>
          <c:showVal val="1"/>
          <c:showCatName val="0"/>
          <c:showSerName val="0"/>
          <c:showPercent val="0"/>
          <c:showBubbleSize val="0"/>
        </c:dLbls>
        <c:gapWidth val="150"/>
        <c:shape val="box"/>
        <c:axId val="266217984"/>
        <c:axId val="210486400"/>
        <c:axId val="0"/>
      </c:bar3DChart>
      <c:catAx>
        <c:axId val="266217984"/>
        <c:scaling>
          <c:orientation val="minMax"/>
        </c:scaling>
        <c:delete val="0"/>
        <c:axPos val="b"/>
        <c:numFmt formatCode="General" sourceLinked="0"/>
        <c:majorTickMark val="out"/>
        <c:minorTickMark val="none"/>
        <c:tickLblPos val="nextTo"/>
        <c:txPr>
          <a:bodyPr/>
          <a:lstStyle/>
          <a:p>
            <a:pPr>
              <a:defRPr sz="1200" b="1">
                <a:latin typeface="Times New Roman"/>
                <a:cs typeface="Times New Roman"/>
              </a:defRPr>
            </a:pPr>
            <a:endParaRPr lang="ru-RU"/>
          </a:p>
        </c:txPr>
        <c:crossAx val="210486400"/>
        <c:crosses val="autoZero"/>
        <c:auto val="1"/>
        <c:lblAlgn val="ctr"/>
        <c:lblOffset val="100"/>
        <c:noMultiLvlLbl val="0"/>
      </c:catAx>
      <c:valAx>
        <c:axId val="210486400"/>
        <c:scaling>
          <c:orientation val="minMax"/>
        </c:scaling>
        <c:delete val="0"/>
        <c:axPos val="l"/>
        <c:majorGridlines>
          <c:spPr>
            <a:ln w="12700" cap="flat" cmpd="sng" algn="ctr">
              <a:solidFill>
                <a:schemeClr val="bg1">
                  <a:lumMod val="75000"/>
                </a:schemeClr>
              </a:solidFill>
              <a:prstDash val="solid"/>
            </a:ln>
            <a:effectLst>
              <a:outerShdw blurRad="40000" dist="23000" dir="5400000" rotWithShape="0">
                <a:srgbClr val="000000">
                  <a:alpha val="35000"/>
                </a:srgbClr>
              </a:outerShdw>
            </a:effectLst>
          </c:spPr>
        </c:majorGridlines>
        <c:numFmt formatCode="#,##0" sourceLinked="1"/>
        <c:majorTickMark val="out"/>
        <c:minorTickMark val="none"/>
        <c:tickLblPos val="nextTo"/>
        <c:txPr>
          <a:bodyPr/>
          <a:lstStyle/>
          <a:p>
            <a:pPr>
              <a:defRPr sz="1200">
                <a:latin typeface="Times New Roman"/>
                <a:cs typeface="Times New Roman"/>
              </a:defRPr>
            </a:pPr>
            <a:endParaRPr lang="ru-RU"/>
          </a:p>
        </c:txPr>
        <c:crossAx val="266217984"/>
        <c:crosses val="autoZero"/>
        <c:crossBetween val="between"/>
      </c:valAx>
    </c:plotArea>
    <c:plotVisOnly val="1"/>
    <c:dispBlanksAs val="gap"/>
    <c:showDLblsOverMax val="0"/>
  </c:chart>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5_3">
  <dgm:title val=""/>
  <dgm:desc val=""/>
  <dgm:catLst>
    <dgm:cat type="accent5" pri="11300"/>
  </dgm:catLst>
  <dgm:styleLbl name="node0">
    <dgm:fillClrLst meth="repeat">
      <a:schemeClr val="accent5">
        <a:shade val="80000"/>
      </a:schemeClr>
    </dgm:fillClrLst>
    <dgm:linClrLst meth="repeat">
      <a:schemeClr val="lt1"/>
    </dgm:linClrLst>
    <dgm:effectClrLst/>
    <dgm:txLinClrLst/>
    <dgm:txFillClrLst/>
    <dgm:txEffectClrLst/>
  </dgm:styleLbl>
  <dgm:styleLbl name="node1">
    <dgm:fillClrLst>
      <a:schemeClr val="accent5">
        <a:shade val="80000"/>
      </a:schemeClr>
      <a:schemeClr val="accent5">
        <a:tint val="70000"/>
      </a:schemeClr>
    </dgm:fillClrLst>
    <dgm:linClrLst meth="repeat">
      <a:schemeClr val="lt1"/>
    </dgm:linClrLst>
    <dgm:effectClrLst/>
    <dgm:txLinClrLst/>
    <dgm:txFillClrLst/>
    <dgm:txEffectClrLst/>
  </dgm:styleLbl>
  <dgm:styleLbl name="alignNode1">
    <dgm:fillClrLst>
      <a:schemeClr val="accent5">
        <a:shade val="80000"/>
      </a:schemeClr>
      <a:schemeClr val="accent5">
        <a:tint val="70000"/>
      </a:schemeClr>
    </dgm:fillClrLst>
    <dgm:linClrLst>
      <a:schemeClr val="accent5">
        <a:shade val="80000"/>
      </a:schemeClr>
      <a:schemeClr val="accent5">
        <a:tint val="70000"/>
      </a:schemeClr>
    </dgm:linClrLst>
    <dgm:effectClrLst/>
    <dgm:txLinClrLst/>
    <dgm:txFillClrLst/>
    <dgm:txEffectClrLst/>
  </dgm:styleLbl>
  <dgm:styleLbl name="lnNode1">
    <dgm:fillClrLst>
      <a:schemeClr val="accent5">
        <a:shade val="80000"/>
      </a:schemeClr>
      <a:schemeClr val="accent5">
        <a:tint val="7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tint val="70000"/>
        <a:alpha val="50000"/>
      </a:schemeClr>
    </dgm:fillClrLst>
    <dgm:linClrLst meth="repeat">
      <a:schemeClr val="lt1"/>
    </dgm:linClrLst>
    <dgm:effectClrLst/>
    <dgm:txLinClrLst/>
    <dgm:txFillClrLst/>
    <dgm:txEffectClrLst/>
  </dgm:styleLbl>
  <dgm:styleLbl name="node2">
    <dgm:fillClrLst>
      <a:schemeClr val="accent5">
        <a:tint val="99000"/>
      </a:schemeClr>
    </dgm:fillClrLst>
    <dgm:linClrLst meth="repeat">
      <a:schemeClr val="lt1"/>
    </dgm:linClrLst>
    <dgm:effectClrLst/>
    <dgm:txLinClrLst/>
    <dgm:txFillClrLst/>
    <dgm:txEffectClrLst/>
  </dgm:styleLbl>
  <dgm:styleLbl name="node3">
    <dgm:fillClrLst>
      <a:schemeClr val="accent5">
        <a:tint val="80000"/>
      </a:schemeClr>
    </dgm:fillClrLst>
    <dgm:linClrLst meth="repeat">
      <a:schemeClr val="lt1"/>
    </dgm:linClrLst>
    <dgm:effectClrLst/>
    <dgm:txLinClrLst/>
    <dgm:txFillClrLst/>
    <dgm:txEffectClrLst/>
  </dgm:styleLbl>
  <dgm:styleLbl name="node4">
    <dgm:fillClrLst>
      <a:schemeClr val="accent5">
        <a:tint val="70000"/>
      </a:schemeClr>
    </dgm:fillClrLst>
    <dgm:linClrLst meth="repeat">
      <a:schemeClr val="lt1"/>
    </dgm:linClrLst>
    <dgm:effectClrLst/>
    <dgm:txLinClrLst/>
    <dgm:txFillClrLst/>
    <dgm:txEffectClrLst/>
  </dgm:styleLbl>
  <dgm:styleLbl name="f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dgm:txEffectClrLst/>
  </dgm:styleLbl>
  <dgm:styleLbl name="fg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lt1"/>
    </dgm:txFillClrLst>
    <dgm:txEffectClrLst/>
  </dgm:styleLbl>
  <dgm:styleLbl name="bg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lt1"/>
    </dgm:txFillClrLst>
    <dgm:txEffectClrLst/>
  </dgm:styleLbl>
  <dgm:styleLbl name="sibTrans1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shade val="80000"/>
      </a:schemeClr>
    </dgm:fillClrLst>
    <dgm:linClrLst meth="repeat">
      <a:schemeClr val="lt1"/>
    </dgm:linClrLst>
    <dgm:effectClrLst/>
    <dgm:txLinClrLst/>
    <dgm:txFillClrLst/>
    <dgm:txEffectClrLst/>
  </dgm:styleLbl>
  <dgm:styleLbl name="asst1">
    <dgm:fillClrLst meth="repeat">
      <a:schemeClr val="accent5">
        <a:shade val="80000"/>
      </a:schemeClr>
    </dgm:fillClrLst>
    <dgm:linClrLst meth="repeat">
      <a:schemeClr val="lt1"/>
    </dgm:linClrLst>
    <dgm:effectClrLst/>
    <dgm:txLinClrLst/>
    <dgm:txFillClrLst/>
    <dgm:txEffectClrLst/>
  </dgm:styleLbl>
  <dgm:styleLbl name="asst2">
    <dgm:fillClrLst>
      <a:schemeClr val="accent5">
        <a:tint val="99000"/>
      </a:schemeClr>
    </dgm:fillClrLst>
    <dgm:linClrLst meth="repeat">
      <a:schemeClr val="lt1"/>
    </dgm:linClrLst>
    <dgm:effectClrLst/>
    <dgm:txLinClrLst/>
    <dgm:txFillClrLst/>
    <dgm:txEffectClrLst/>
  </dgm:styleLbl>
  <dgm:styleLbl name="asst3">
    <dgm:fillClrLst>
      <a:schemeClr val="accent5">
        <a:tint val="80000"/>
      </a:schemeClr>
    </dgm:fillClrLst>
    <dgm:linClrLst meth="repeat">
      <a:schemeClr val="lt1"/>
    </dgm:linClrLst>
    <dgm:effectClrLst/>
    <dgm:txLinClrLst/>
    <dgm:txFillClrLst/>
    <dgm:txEffectClrLst/>
  </dgm:styleLbl>
  <dgm:styleLbl name="asst4">
    <dgm:fillClrLst>
      <a:schemeClr val="accent5">
        <a:tint val="70000"/>
      </a:schemeClr>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lt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9000"/>
      </a:schemeClr>
    </dgm:fillClrLst>
    <dgm:linClrLst meth="repeat">
      <a:schemeClr val="accent5">
        <a:tint val="99000"/>
      </a:schemeClr>
    </dgm:linClrLst>
    <dgm:effectClrLst/>
    <dgm:txLinClrLst/>
    <dgm:txFillClrLst meth="repeat">
      <a:schemeClr val="tx1"/>
    </dgm:txFillClrLst>
    <dgm:txEffectClrLst/>
  </dgm:styleLbl>
  <dgm:styleLbl name="parChTrans1D3">
    <dgm:fillClrLst meth="repeat">
      <a:schemeClr val="accent5">
        <a:tint val="80000"/>
      </a:schemeClr>
    </dgm:fillClrLst>
    <dgm:linClrLst meth="repeat">
      <a:schemeClr val="accent5">
        <a:tint val="80000"/>
      </a:schemeClr>
    </dgm:linClrLst>
    <dgm:effectClrLst/>
    <dgm:txLinClrLst/>
    <dgm:txFillClrLst meth="repeat">
      <a:schemeClr val="tx1"/>
    </dgm:txFillClrLst>
    <dgm:txEffectClrLst/>
  </dgm:styleLbl>
  <dgm:styleLbl name="parChTrans1D4">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5">
        <a:shade val="80000"/>
      </a:schemeClr>
      <a:schemeClr val="accent5">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CD1DB72-7F8F-4E2A-A00A-E83DF7CE947F}" type="doc">
      <dgm:prSet loTypeId="urn:microsoft.com/office/officeart/2005/8/layout/equation1" loCatId="relationship" qsTypeId="urn:microsoft.com/office/officeart/2005/8/quickstyle/simple1" qsCatId="simple" csTypeId="urn:microsoft.com/office/officeart/2005/8/colors/accent1_2" csCatId="accent1" phldr="1"/>
      <dgm:spPr/>
    </dgm:pt>
    <dgm:pt modelId="{65EBFEF0-9C89-4A4C-BA89-C4D7B4B700F7}">
      <dgm:prSet phldrT="[Текст]" custT="1"/>
      <dgm:spPr>
        <a:solidFill>
          <a:srgbClr val="00B050"/>
        </a:solidFill>
      </dgm:spPr>
      <dgm:t>
        <a:bodyPr/>
        <a:lstStyle/>
        <a:p>
          <a:r>
            <a:rPr lang="ru-RU" sz="2000" b="1" dirty="0" smtClean="0">
              <a:solidFill>
                <a:schemeClr val="tx1"/>
              </a:solidFill>
              <a:latin typeface="Times New Roman" pitchFamily="18" charset="0"/>
              <a:cs typeface="Times New Roman" pitchFamily="18" charset="0"/>
            </a:rPr>
            <a:t>Доходы</a:t>
          </a:r>
          <a:endParaRPr lang="ru-RU" sz="2000" b="1" dirty="0">
            <a:solidFill>
              <a:schemeClr val="tx1"/>
            </a:solidFill>
            <a:latin typeface="Times New Roman" pitchFamily="18" charset="0"/>
            <a:cs typeface="Times New Roman" pitchFamily="18" charset="0"/>
          </a:endParaRPr>
        </a:p>
      </dgm:t>
    </dgm:pt>
    <dgm:pt modelId="{F9C8D859-E17A-44DB-B71C-33300E104F3E}" type="parTrans" cxnId="{803A8AB7-53BA-458D-A0C5-F5066F514936}">
      <dgm:prSet/>
      <dgm:spPr/>
      <dgm:t>
        <a:bodyPr/>
        <a:lstStyle/>
        <a:p>
          <a:endParaRPr lang="ru-RU"/>
        </a:p>
      </dgm:t>
    </dgm:pt>
    <dgm:pt modelId="{D36948F7-83BC-4220-85A0-DE21D57BD41D}" type="sibTrans" cxnId="{803A8AB7-53BA-458D-A0C5-F5066F514936}">
      <dgm:prSet/>
      <dgm:spPr>
        <a:solidFill>
          <a:srgbClr val="FFC000"/>
        </a:solidFill>
      </dgm:spPr>
      <dgm:t>
        <a:bodyPr/>
        <a:lstStyle/>
        <a:p>
          <a:endParaRPr lang="ru-RU" dirty="0"/>
        </a:p>
      </dgm:t>
    </dgm:pt>
    <dgm:pt modelId="{4E7CB679-5A70-4D19-B9FE-B35165ACC3D3}">
      <dgm:prSet phldrT="[Текст]" custT="1"/>
      <dgm:spPr>
        <a:solidFill>
          <a:srgbClr val="F57E1B"/>
        </a:solidFill>
      </dgm:spPr>
      <dgm:t>
        <a:bodyPr/>
        <a:lstStyle/>
        <a:p>
          <a:r>
            <a:rPr lang="ru-RU" sz="2000" b="1" dirty="0" smtClean="0">
              <a:solidFill>
                <a:schemeClr val="tx1"/>
              </a:solidFill>
              <a:latin typeface="Times New Roman" pitchFamily="18" charset="0"/>
              <a:cs typeface="Times New Roman" pitchFamily="18" charset="0"/>
            </a:rPr>
            <a:t>Расходы</a:t>
          </a:r>
          <a:endParaRPr lang="ru-RU" sz="2000" b="1" dirty="0">
            <a:solidFill>
              <a:schemeClr val="tx1"/>
            </a:solidFill>
            <a:latin typeface="Times New Roman" pitchFamily="18" charset="0"/>
            <a:cs typeface="Times New Roman" pitchFamily="18" charset="0"/>
          </a:endParaRPr>
        </a:p>
      </dgm:t>
    </dgm:pt>
    <dgm:pt modelId="{1D6E0D5E-B61E-4B9A-8F57-02B79F843522}" type="parTrans" cxnId="{E9122005-A3A9-453D-96BB-26288AC1EAD0}">
      <dgm:prSet/>
      <dgm:spPr/>
      <dgm:t>
        <a:bodyPr/>
        <a:lstStyle/>
        <a:p>
          <a:endParaRPr lang="ru-RU"/>
        </a:p>
      </dgm:t>
    </dgm:pt>
    <dgm:pt modelId="{FEA73179-04A7-4795-AF97-EAF1F3F2AA68}" type="sibTrans" cxnId="{E9122005-A3A9-453D-96BB-26288AC1EAD0}">
      <dgm:prSet custT="1"/>
      <dgm:spPr>
        <a:solidFill>
          <a:srgbClr val="FFC000"/>
        </a:solidFill>
      </dgm:spPr>
      <dgm:t>
        <a:bodyPr/>
        <a:lstStyle/>
        <a:p>
          <a:endParaRPr lang="ru-RU" sz="3000" dirty="0"/>
        </a:p>
      </dgm:t>
    </dgm:pt>
    <dgm:pt modelId="{ADB1419B-AC29-439A-9A52-52A4D8AD4433}">
      <dgm:prSet phldrT="[Текст]" custT="1"/>
      <dgm:spPr>
        <a:solidFill>
          <a:schemeClr val="bg2">
            <a:lumMod val="90000"/>
          </a:schemeClr>
        </a:solidFill>
      </dgm:spPr>
      <dgm:t>
        <a:bodyPr/>
        <a:lstStyle/>
        <a:p>
          <a:r>
            <a:rPr lang="ru-RU" sz="1700" b="1" dirty="0" smtClean="0">
              <a:solidFill>
                <a:srgbClr val="FF0000"/>
              </a:solidFill>
              <a:latin typeface="Times New Roman" pitchFamily="18" charset="0"/>
              <a:cs typeface="Times New Roman" pitchFamily="18" charset="0"/>
            </a:rPr>
            <a:t>(-)Дефицит</a:t>
          </a:r>
        </a:p>
        <a:p>
          <a:r>
            <a:rPr lang="ru-RU" sz="1400" b="1" dirty="0" smtClean="0">
              <a:solidFill>
                <a:srgbClr val="FF0000"/>
              </a:solidFill>
              <a:latin typeface="Times New Roman" pitchFamily="18" charset="0"/>
              <a:cs typeface="Times New Roman" pitchFamily="18" charset="0"/>
            </a:rPr>
            <a:t>(расходы больше доходов)</a:t>
          </a:r>
        </a:p>
        <a:p>
          <a:r>
            <a:rPr lang="ru-RU" sz="1700" b="1" dirty="0" smtClean="0">
              <a:solidFill>
                <a:srgbClr val="46740E"/>
              </a:solidFill>
              <a:latin typeface="Times New Roman" pitchFamily="18" charset="0"/>
              <a:cs typeface="Times New Roman" pitchFamily="18" charset="0"/>
            </a:rPr>
            <a:t>(+) Профицит</a:t>
          </a:r>
        </a:p>
        <a:p>
          <a:r>
            <a:rPr lang="ru-RU" sz="1400" b="1" dirty="0" smtClean="0">
              <a:solidFill>
                <a:srgbClr val="46740E"/>
              </a:solidFill>
              <a:latin typeface="Times New Roman" pitchFamily="18" charset="0"/>
              <a:cs typeface="Times New Roman" pitchFamily="18" charset="0"/>
            </a:rPr>
            <a:t>(доходы больше расходов)</a:t>
          </a:r>
        </a:p>
      </dgm:t>
    </dgm:pt>
    <dgm:pt modelId="{EDB616C3-BFB7-41B5-8C02-303B97B270E2}" type="parTrans" cxnId="{4AE357D3-33B3-46A7-BD7A-5DD6C6A615AD}">
      <dgm:prSet/>
      <dgm:spPr/>
      <dgm:t>
        <a:bodyPr/>
        <a:lstStyle/>
        <a:p>
          <a:endParaRPr lang="ru-RU"/>
        </a:p>
      </dgm:t>
    </dgm:pt>
    <dgm:pt modelId="{820FDBF0-55B4-432E-B5FC-EF777F1C7DF0}" type="sibTrans" cxnId="{4AE357D3-33B3-46A7-BD7A-5DD6C6A615AD}">
      <dgm:prSet/>
      <dgm:spPr/>
      <dgm:t>
        <a:bodyPr/>
        <a:lstStyle/>
        <a:p>
          <a:endParaRPr lang="ru-RU"/>
        </a:p>
      </dgm:t>
    </dgm:pt>
    <dgm:pt modelId="{22696057-B287-4EFB-96CD-3F248CB196C8}" type="pres">
      <dgm:prSet presAssocID="{6CD1DB72-7F8F-4E2A-A00A-E83DF7CE947F}" presName="linearFlow" presStyleCnt="0">
        <dgm:presLayoutVars>
          <dgm:dir/>
          <dgm:resizeHandles val="exact"/>
        </dgm:presLayoutVars>
      </dgm:prSet>
      <dgm:spPr/>
    </dgm:pt>
    <dgm:pt modelId="{7FAC88BC-C8FF-402F-AB2A-11AC4BBF48B7}" type="pres">
      <dgm:prSet presAssocID="{65EBFEF0-9C89-4A4C-BA89-C4D7B4B700F7}" presName="node" presStyleLbl="node1" presStyleIdx="0" presStyleCnt="3" custScaleX="111865" custScaleY="43578">
        <dgm:presLayoutVars>
          <dgm:bulletEnabled val="1"/>
        </dgm:presLayoutVars>
      </dgm:prSet>
      <dgm:spPr/>
      <dgm:t>
        <a:bodyPr/>
        <a:lstStyle/>
        <a:p>
          <a:endParaRPr lang="ru-RU"/>
        </a:p>
      </dgm:t>
    </dgm:pt>
    <dgm:pt modelId="{2E3F7D03-16FC-4BE4-943C-EE4202A7666A}" type="pres">
      <dgm:prSet presAssocID="{D36948F7-83BC-4220-85A0-DE21D57BD41D}" presName="spacerL" presStyleCnt="0"/>
      <dgm:spPr/>
    </dgm:pt>
    <dgm:pt modelId="{1816D16A-814C-4C22-A6CC-12105B3989BB}" type="pres">
      <dgm:prSet presAssocID="{D36948F7-83BC-4220-85A0-DE21D57BD41D}" presName="sibTrans" presStyleLbl="sibTrans2D1" presStyleIdx="0" presStyleCnt="2" custScaleX="58918" custScaleY="63202" custLinFactNeighborX="37387" custLinFactNeighborY="-4869"/>
      <dgm:spPr>
        <a:prstGeom prst="mathMinus">
          <a:avLst/>
        </a:prstGeom>
      </dgm:spPr>
      <dgm:t>
        <a:bodyPr/>
        <a:lstStyle/>
        <a:p>
          <a:endParaRPr lang="ru-RU"/>
        </a:p>
      </dgm:t>
    </dgm:pt>
    <dgm:pt modelId="{5A3AD51A-CA0C-4D60-85EB-AFC0F3AEFCE4}" type="pres">
      <dgm:prSet presAssocID="{D36948F7-83BC-4220-85A0-DE21D57BD41D}" presName="spacerR" presStyleCnt="0"/>
      <dgm:spPr/>
    </dgm:pt>
    <dgm:pt modelId="{32775538-2AC3-4373-B014-5A44732CBC7F}" type="pres">
      <dgm:prSet presAssocID="{4E7CB679-5A70-4D19-B9FE-B35165ACC3D3}" presName="node" presStyleLbl="node1" presStyleIdx="1" presStyleCnt="3" custScaleX="111895" custScaleY="35752">
        <dgm:presLayoutVars>
          <dgm:bulletEnabled val="1"/>
        </dgm:presLayoutVars>
      </dgm:prSet>
      <dgm:spPr/>
      <dgm:t>
        <a:bodyPr/>
        <a:lstStyle/>
        <a:p>
          <a:endParaRPr lang="ru-RU"/>
        </a:p>
      </dgm:t>
    </dgm:pt>
    <dgm:pt modelId="{EDA2439C-BAC0-499A-8F57-8D66EBFA7D82}" type="pres">
      <dgm:prSet presAssocID="{FEA73179-04A7-4795-AF97-EAF1F3F2AA68}" presName="spacerL" presStyleCnt="0"/>
      <dgm:spPr/>
    </dgm:pt>
    <dgm:pt modelId="{4B955819-9EB5-4C61-BE5E-7CE7027DF3F0}" type="pres">
      <dgm:prSet presAssocID="{FEA73179-04A7-4795-AF97-EAF1F3F2AA68}" presName="sibTrans" presStyleLbl="sibTrans2D1" presStyleIdx="1" presStyleCnt="2" custScaleX="60591" custScaleY="72180"/>
      <dgm:spPr/>
      <dgm:t>
        <a:bodyPr/>
        <a:lstStyle/>
        <a:p>
          <a:endParaRPr lang="ru-RU"/>
        </a:p>
      </dgm:t>
    </dgm:pt>
    <dgm:pt modelId="{EE572389-320D-4E27-B728-8E274B326BA1}" type="pres">
      <dgm:prSet presAssocID="{FEA73179-04A7-4795-AF97-EAF1F3F2AA68}" presName="spacerR" presStyleCnt="0"/>
      <dgm:spPr/>
    </dgm:pt>
    <dgm:pt modelId="{A84245DF-C8CC-47D2-83AC-15EF153255E0}" type="pres">
      <dgm:prSet presAssocID="{ADB1419B-AC29-439A-9A52-52A4D8AD4433}" presName="node" presStyleLbl="node1" presStyleIdx="2" presStyleCnt="3" custScaleX="194103" custScaleY="102247">
        <dgm:presLayoutVars>
          <dgm:bulletEnabled val="1"/>
        </dgm:presLayoutVars>
      </dgm:prSet>
      <dgm:spPr/>
      <dgm:t>
        <a:bodyPr/>
        <a:lstStyle/>
        <a:p>
          <a:endParaRPr lang="ru-RU"/>
        </a:p>
      </dgm:t>
    </dgm:pt>
  </dgm:ptLst>
  <dgm:cxnLst>
    <dgm:cxn modelId="{4AE357D3-33B3-46A7-BD7A-5DD6C6A615AD}" srcId="{6CD1DB72-7F8F-4E2A-A00A-E83DF7CE947F}" destId="{ADB1419B-AC29-439A-9A52-52A4D8AD4433}" srcOrd="2" destOrd="0" parTransId="{EDB616C3-BFB7-41B5-8C02-303B97B270E2}" sibTransId="{820FDBF0-55B4-432E-B5FC-EF777F1C7DF0}"/>
    <dgm:cxn modelId="{676CD4F4-1C8E-4883-BAA3-E5C532BFD6AB}" type="presOf" srcId="{ADB1419B-AC29-439A-9A52-52A4D8AD4433}" destId="{A84245DF-C8CC-47D2-83AC-15EF153255E0}" srcOrd="0" destOrd="0" presId="urn:microsoft.com/office/officeart/2005/8/layout/equation1"/>
    <dgm:cxn modelId="{790489E6-FD0A-4365-AB02-5546F8FF0FAC}" type="presOf" srcId="{FEA73179-04A7-4795-AF97-EAF1F3F2AA68}" destId="{4B955819-9EB5-4C61-BE5E-7CE7027DF3F0}" srcOrd="0" destOrd="0" presId="urn:microsoft.com/office/officeart/2005/8/layout/equation1"/>
    <dgm:cxn modelId="{5F9E2D14-C470-430E-97A2-0513DF28D4A7}" type="presOf" srcId="{6CD1DB72-7F8F-4E2A-A00A-E83DF7CE947F}" destId="{22696057-B287-4EFB-96CD-3F248CB196C8}" srcOrd="0" destOrd="0" presId="urn:microsoft.com/office/officeart/2005/8/layout/equation1"/>
    <dgm:cxn modelId="{098A3344-10AC-4A5A-AC57-689BBC254AE6}" type="presOf" srcId="{4E7CB679-5A70-4D19-B9FE-B35165ACC3D3}" destId="{32775538-2AC3-4373-B014-5A44732CBC7F}" srcOrd="0" destOrd="0" presId="urn:microsoft.com/office/officeart/2005/8/layout/equation1"/>
    <dgm:cxn modelId="{73BDD5B6-C74D-430F-BBA0-61C3327235D2}" type="presOf" srcId="{65EBFEF0-9C89-4A4C-BA89-C4D7B4B700F7}" destId="{7FAC88BC-C8FF-402F-AB2A-11AC4BBF48B7}" srcOrd="0" destOrd="0" presId="urn:microsoft.com/office/officeart/2005/8/layout/equation1"/>
    <dgm:cxn modelId="{803A8AB7-53BA-458D-A0C5-F5066F514936}" srcId="{6CD1DB72-7F8F-4E2A-A00A-E83DF7CE947F}" destId="{65EBFEF0-9C89-4A4C-BA89-C4D7B4B700F7}" srcOrd="0" destOrd="0" parTransId="{F9C8D859-E17A-44DB-B71C-33300E104F3E}" sibTransId="{D36948F7-83BC-4220-85A0-DE21D57BD41D}"/>
    <dgm:cxn modelId="{01FA8DC8-5937-4509-98A3-2A52DF759257}" type="presOf" srcId="{D36948F7-83BC-4220-85A0-DE21D57BD41D}" destId="{1816D16A-814C-4C22-A6CC-12105B3989BB}" srcOrd="0" destOrd="0" presId="urn:microsoft.com/office/officeart/2005/8/layout/equation1"/>
    <dgm:cxn modelId="{E9122005-A3A9-453D-96BB-26288AC1EAD0}" srcId="{6CD1DB72-7F8F-4E2A-A00A-E83DF7CE947F}" destId="{4E7CB679-5A70-4D19-B9FE-B35165ACC3D3}" srcOrd="1" destOrd="0" parTransId="{1D6E0D5E-B61E-4B9A-8F57-02B79F843522}" sibTransId="{FEA73179-04A7-4795-AF97-EAF1F3F2AA68}"/>
    <dgm:cxn modelId="{51CBD45D-5ADE-42FE-A8D7-9003988F337B}" type="presParOf" srcId="{22696057-B287-4EFB-96CD-3F248CB196C8}" destId="{7FAC88BC-C8FF-402F-AB2A-11AC4BBF48B7}" srcOrd="0" destOrd="0" presId="urn:microsoft.com/office/officeart/2005/8/layout/equation1"/>
    <dgm:cxn modelId="{F0C9AC94-81AA-4CF0-9987-DA7605A79FD2}" type="presParOf" srcId="{22696057-B287-4EFB-96CD-3F248CB196C8}" destId="{2E3F7D03-16FC-4BE4-943C-EE4202A7666A}" srcOrd="1" destOrd="0" presId="urn:microsoft.com/office/officeart/2005/8/layout/equation1"/>
    <dgm:cxn modelId="{0FDB26BF-BDE3-4762-92D8-43BAF4CA0D6B}" type="presParOf" srcId="{22696057-B287-4EFB-96CD-3F248CB196C8}" destId="{1816D16A-814C-4C22-A6CC-12105B3989BB}" srcOrd="2" destOrd="0" presId="urn:microsoft.com/office/officeart/2005/8/layout/equation1"/>
    <dgm:cxn modelId="{BE8119D0-A497-48CD-8244-FB0AB67F9A4D}" type="presParOf" srcId="{22696057-B287-4EFB-96CD-3F248CB196C8}" destId="{5A3AD51A-CA0C-4D60-85EB-AFC0F3AEFCE4}" srcOrd="3" destOrd="0" presId="urn:microsoft.com/office/officeart/2005/8/layout/equation1"/>
    <dgm:cxn modelId="{7A1D6B5D-4849-46D6-AB5A-2C7F071B1E3F}" type="presParOf" srcId="{22696057-B287-4EFB-96CD-3F248CB196C8}" destId="{32775538-2AC3-4373-B014-5A44732CBC7F}" srcOrd="4" destOrd="0" presId="urn:microsoft.com/office/officeart/2005/8/layout/equation1"/>
    <dgm:cxn modelId="{5A29D872-49D1-42C0-A2D2-499E49470AA4}" type="presParOf" srcId="{22696057-B287-4EFB-96CD-3F248CB196C8}" destId="{EDA2439C-BAC0-499A-8F57-8D66EBFA7D82}" srcOrd="5" destOrd="0" presId="urn:microsoft.com/office/officeart/2005/8/layout/equation1"/>
    <dgm:cxn modelId="{A6108F18-EB55-4488-BB89-543776F8ACA8}" type="presParOf" srcId="{22696057-B287-4EFB-96CD-3F248CB196C8}" destId="{4B955819-9EB5-4C61-BE5E-7CE7027DF3F0}" srcOrd="6" destOrd="0" presId="urn:microsoft.com/office/officeart/2005/8/layout/equation1"/>
    <dgm:cxn modelId="{4A12E9AF-681F-4EE3-B9C5-6F0BCB92DEA0}" type="presParOf" srcId="{22696057-B287-4EFB-96CD-3F248CB196C8}" destId="{EE572389-320D-4E27-B728-8E274B326BA1}" srcOrd="7" destOrd="0" presId="urn:microsoft.com/office/officeart/2005/8/layout/equation1"/>
    <dgm:cxn modelId="{81900CB6-D86D-424A-96C0-DB4FE0BFDE2C}" type="presParOf" srcId="{22696057-B287-4EFB-96CD-3F248CB196C8}" destId="{A84245DF-C8CC-47D2-83AC-15EF153255E0}" srcOrd="8" destOrd="0" presId="urn:microsoft.com/office/officeart/2005/8/layout/equati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CC59976-64CC-4537-8D8E-B8FCC07D4A56}" type="doc">
      <dgm:prSet loTypeId="urn:microsoft.com/office/officeart/2005/8/layout/cycle8" loCatId="cycle" qsTypeId="urn:microsoft.com/office/officeart/2005/8/quickstyle/simple5" qsCatId="simple" csTypeId="urn:microsoft.com/office/officeart/2005/8/colors/colorful1#1" csCatId="colorful" phldr="1"/>
      <dgm:spPr/>
    </dgm:pt>
    <dgm:pt modelId="{67C479B8-79CB-4E3C-AF4B-51F99AF1F0F6}">
      <dgm:prSet phldrT="[Текст]" custT="1"/>
      <dgm:spPr/>
      <dgm:t>
        <a:bodyPr/>
        <a:lstStyle/>
        <a:p>
          <a:pPr algn="r"/>
          <a:endParaRPr lang="ru-RU" sz="1400" b="1" dirty="0" smtClean="0">
            <a:latin typeface="Times New Roman" panose="02020603050405020304" pitchFamily="18" charset="0"/>
            <a:cs typeface="Times New Roman" panose="02020603050405020304" pitchFamily="18" charset="0"/>
          </a:endParaRPr>
        </a:p>
        <a:p>
          <a:pPr algn="r"/>
          <a:r>
            <a:rPr lang="ru-RU" sz="1400" b="1" dirty="0" smtClean="0">
              <a:latin typeface="Times New Roman" panose="02020603050405020304" pitchFamily="18" charset="0"/>
              <a:cs typeface="Times New Roman" panose="02020603050405020304" pitchFamily="18" charset="0"/>
            </a:rPr>
            <a:t>Утверждение отчета об исполнении бюджета предыдущего года</a:t>
          </a:r>
          <a:endParaRPr lang="ru-RU" sz="1400" b="1" dirty="0">
            <a:latin typeface="Times New Roman" panose="02020603050405020304" pitchFamily="18" charset="0"/>
            <a:cs typeface="Times New Roman" panose="02020603050405020304" pitchFamily="18" charset="0"/>
          </a:endParaRPr>
        </a:p>
      </dgm:t>
    </dgm:pt>
    <dgm:pt modelId="{96F7D31E-F01D-4D75-ADAF-0C5EE9D7676C}" type="parTrans" cxnId="{16F9D93B-ACDB-49A4-AE4B-5143EA88A525}">
      <dgm:prSet/>
      <dgm:spPr/>
      <dgm:t>
        <a:bodyPr/>
        <a:lstStyle/>
        <a:p>
          <a:endParaRPr lang="ru-RU" b="1">
            <a:latin typeface="Times New Roman" panose="02020603050405020304" pitchFamily="18" charset="0"/>
            <a:cs typeface="Times New Roman" panose="02020603050405020304" pitchFamily="18" charset="0"/>
          </a:endParaRPr>
        </a:p>
      </dgm:t>
    </dgm:pt>
    <dgm:pt modelId="{FA7967A1-D43F-457B-A04F-2D6451A2B03F}" type="sibTrans" cxnId="{16F9D93B-ACDB-49A4-AE4B-5143EA88A525}">
      <dgm:prSet/>
      <dgm:spPr/>
      <dgm:t>
        <a:bodyPr/>
        <a:lstStyle/>
        <a:p>
          <a:endParaRPr lang="ru-RU" b="1">
            <a:latin typeface="Times New Roman" panose="02020603050405020304" pitchFamily="18" charset="0"/>
            <a:cs typeface="Times New Roman" panose="02020603050405020304" pitchFamily="18" charset="0"/>
          </a:endParaRPr>
        </a:p>
      </dgm:t>
    </dgm:pt>
    <dgm:pt modelId="{804975CC-6CF4-47D1-BD0A-940EBDCA7574}">
      <dgm:prSet phldrT="[Текст]" custT="1"/>
      <dgm:spPr>
        <a:solidFill>
          <a:schemeClr val="accent2">
            <a:lumMod val="75000"/>
          </a:schemeClr>
        </a:solidFill>
      </dgm:spPr>
      <dgm:t>
        <a:bodyPr/>
        <a:lstStyle/>
        <a:p>
          <a:pPr algn="ctr"/>
          <a:endParaRPr lang="ru-RU" sz="1400" b="1" dirty="0" smtClean="0">
            <a:latin typeface="Times New Roman" panose="02020603050405020304" pitchFamily="18" charset="0"/>
            <a:cs typeface="Times New Roman" panose="02020603050405020304" pitchFamily="18" charset="0"/>
          </a:endParaRPr>
        </a:p>
        <a:p>
          <a:pPr algn="l"/>
          <a:r>
            <a:rPr lang="ru-RU" sz="1400" b="1" dirty="0" smtClean="0">
              <a:latin typeface="Times New Roman" panose="02020603050405020304" pitchFamily="18" charset="0"/>
              <a:cs typeface="Times New Roman" panose="02020603050405020304" pitchFamily="18" charset="0"/>
            </a:rPr>
            <a:t>Составление проекта бюджета очередного года</a:t>
          </a:r>
          <a:endParaRPr lang="ru-RU" sz="1400" b="1" dirty="0">
            <a:latin typeface="Times New Roman" panose="02020603050405020304" pitchFamily="18" charset="0"/>
            <a:cs typeface="Times New Roman" panose="02020603050405020304" pitchFamily="18" charset="0"/>
          </a:endParaRPr>
        </a:p>
      </dgm:t>
    </dgm:pt>
    <dgm:pt modelId="{0527C35E-81F7-466F-8D06-63A4EF65A333}" type="parTrans" cxnId="{4237B6ED-DDEE-42B2-8E43-820FA46C28A0}">
      <dgm:prSet/>
      <dgm:spPr/>
      <dgm:t>
        <a:bodyPr/>
        <a:lstStyle/>
        <a:p>
          <a:endParaRPr lang="ru-RU" b="1">
            <a:latin typeface="Times New Roman" panose="02020603050405020304" pitchFamily="18" charset="0"/>
            <a:cs typeface="Times New Roman" panose="02020603050405020304" pitchFamily="18" charset="0"/>
          </a:endParaRPr>
        </a:p>
      </dgm:t>
    </dgm:pt>
    <dgm:pt modelId="{76296FD6-98EC-4A51-B0AE-603F8E7D623D}" type="sibTrans" cxnId="{4237B6ED-DDEE-42B2-8E43-820FA46C28A0}">
      <dgm:prSet/>
      <dgm:spPr/>
      <dgm:t>
        <a:bodyPr/>
        <a:lstStyle/>
        <a:p>
          <a:endParaRPr lang="ru-RU" b="1">
            <a:latin typeface="Times New Roman" panose="02020603050405020304" pitchFamily="18" charset="0"/>
            <a:cs typeface="Times New Roman" panose="02020603050405020304" pitchFamily="18" charset="0"/>
          </a:endParaRPr>
        </a:p>
      </dgm:t>
    </dgm:pt>
    <dgm:pt modelId="{DB9137E0-04C3-41DD-92EF-B909727F1245}">
      <dgm:prSet phldrT="[Текст]" custT="1"/>
      <dgm:spPr/>
      <dgm:t>
        <a:bodyPr/>
        <a:lstStyle/>
        <a:p>
          <a:pPr algn="r"/>
          <a:r>
            <a:rPr lang="ru-RU" sz="1400" b="1" dirty="0" smtClean="0">
              <a:latin typeface="Times New Roman" panose="02020603050405020304" pitchFamily="18" charset="0"/>
              <a:cs typeface="Times New Roman" panose="02020603050405020304" pitchFamily="18" charset="0"/>
            </a:rPr>
            <a:t>Рассмотрение проекта бюджета очередного года</a:t>
          </a:r>
          <a:endParaRPr lang="ru-RU" sz="1400" b="1" dirty="0">
            <a:latin typeface="Times New Roman" panose="02020603050405020304" pitchFamily="18" charset="0"/>
            <a:cs typeface="Times New Roman" panose="02020603050405020304" pitchFamily="18" charset="0"/>
          </a:endParaRPr>
        </a:p>
      </dgm:t>
    </dgm:pt>
    <dgm:pt modelId="{9DB6A80E-7349-44E0-A016-93394582D131}" type="sibTrans" cxnId="{41F2AC8D-068A-4633-93B3-1F7CF042C6E9}">
      <dgm:prSet/>
      <dgm:spPr/>
      <dgm:t>
        <a:bodyPr/>
        <a:lstStyle/>
        <a:p>
          <a:endParaRPr lang="ru-RU" b="1">
            <a:latin typeface="Times New Roman" panose="02020603050405020304" pitchFamily="18" charset="0"/>
            <a:cs typeface="Times New Roman" panose="02020603050405020304" pitchFamily="18" charset="0"/>
          </a:endParaRPr>
        </a:p>
      </dgm:t>
    </dgm:pt>
    <dgm:pt modelId="{1CC5151F-53A8-4196-97AA-63386F8B9A90}" type="parTrans" cxnId="{41F2AC8D-068A-4633-93B3-1F7CF042C6E9}">
      <dgm:prSet/>
      <dgm:spPr/>
      <dgm:t>
        <a:bodyPr/>
        <a:lstStyle/>
        <a:p>
          <a:endParaRPr lang="ru-RU" b="1">
            <a:latin typeface="Times New Roman" panose="02020603050405020304" pitchFamily="18" charset="0"/>
            <a:cs typeface="Times New Roman" panose="02020603050405020304" pitchFamily="18" charset="0"/>
          </a:endParaRPr>
        </a:p>
      </dgm:t>
    </dgm:pt>
    <dgm:pt modelId="{17F76E49-923E-46CA-8364-D26CACBCD025}">
      <dgm:prSet phldrT="[Текст]" custT="1"/>
      <dgm:spPr/>
      <dgm:t>
        <a:bodyPr/>
        <a:lstStyle/>
        <a:p>
          <a:pPr algn="l"/>
          <a:r>
            <a:rPr lang="ru-RU" sz="1400" b="1" dirty="0" smtClean="0">
              <a:latin typeface="Times New Roman" panose="02020603050405020304" pitchFamily="18" charset="0"/>
              <a:cs typeface="Times New Roman" panose="02020603050405020304" pitchFamily="18" charset="0"/>
            </a:rPr>
            <a:t>Утверждение бюджета очередного года</a:t>
          </a:r>
          <a:endParaRPr lang="ru-RU" sz="1400" b="1" dirty="0">
            <a:latin typeface="Times New Roman" panose="02020603050405020304" pitchFamily="18" charset="0"/>
            <a:cs typeface="Times New Roman" panose="02020603050405020304" pitchFamily="18" charset="0"/>
          </a:endParaRPr>
        </a:p>
      </dgm:t>
    </dgm:pt>
    <dgm:pt modelId="{61273E43-A622-43E7-9F9E-013BA2AC3E56}" type="parTrans" cxnId="{10AC6F65-CFA1-4664-96BA-31E34285EC17}">
      <dgm:prSet/>
      <dgm:spPr/>
      <dgm:t>
        <a:bodyPr/>
        <a:lstStyle/>
        <a:p>
          <a:endParaRPr lang="ru-RU" b="1">
            <a:latin typeface="Times New Roman" panose="02020603050405020304" pitchFamily="18" charset="0"/>
            <a:cs typeface="Times New Roman" panose="02020603050405020304" pitchFamily="18" charset="0"/>
          </a:endParaRPr>
        </a:p>
      </dgm:t>
    </dgm:pt>
    <dgm:pt modelId="{482E5A08-8EA2-4BBB-B2AF-0AFA8970CC88}" type="sibTrans" cxnId="{10AC6F65-CFA1-4664-96BA-31E34285EC17}">
      <dgm:prSet/>
      <dgm:spPr/>
      <dgm:t>
        <a:bodyPr/>
        <a:lstStyle/>
        <a:p>
          <a:endParaRPr lang="ru-RU" b="1">
            <a:latin typeface="Times New Roman" panose="02020603050405020304" pitchFamily="18" charset="0"/>
            <a:cs typeface="Times New Roman" panose="02020603050405020304" pitchFamily="18" charset="0"/>
          </a:endParaRPr>
        </a:p>
      </dgm:t>
    </dgm:pt>
    <dgm:pt modelId="{ECB64474-2C4E-4705-AAF6-8050BAE96CFE}">
      <dgm:prSet phldrT="[Текст]" custT="1"/>
      <dgm:spPr/>
      <dgm:t>
        <a:bodyPr/>
        <a:lstStyle/>
        <a:p>
          <a:pPr algn="r"/>
          <a:r>
            <a:rPr lang="ru-RU" sz="1400" b="1" dirty="0" smtClean="0">
              <a:latin typeface="Times New Roman" panose="02020603050405020304" pitchFamily="18" charset="0"/>
              <a:cs typeface="Times New Roman" panose="02020603050405020304" pitchFamily="18" charset="0"/>
            </a:rPr>
            <a:t>Исполнение бюджета в текущем году</a:t>
          </a:r>
          <a:endParaRPr lang="ru-RU" sz="1400" b="1" dirty="0">
            <a:latin typeface="Times New Roman" panose="02020603050405020304" pitchFamily="18" charset="0"/>
            <a:cs typeface="Times New Roman" panose="02020603050405020304" pitchFamily="18" charset="0"/>
          </a:endParaRPr>
        </a:p>
      </dgm:t>
    </dgm:pt>
    <dgm:pt modelId="{711F63B3-9B13-4AE5-AE28-0F5E81D88C2B}" type="parTrans" cxnId="{F2AF6333-9F20-4262-A99D-D03480DC94AB}">
      <dgm:prSet/>
      <dgm:spPr/>
      <dgm:t>
        <a:bodyPr/>
        <a:lstStyle/>
        <a:p>
          <a:endParaRPr lang="ru-RU" b="1">
            <a:latin typeface="Times New Roman" panose="02020603050405020304" pitchFamily="18" charset="0"/>
            <a:cs typeface="Times New Roman" panose="02020603050405020304" pitchFamily="18" charset="0"/>
          </a:endParaRPr>
        </a:p>
      </dgm:t>
    </dgm:pt>
    <dgm:pt modelId="{3BD1F4B0-7453-454F-A14A-FE56C84337AB}" type="sibTrans" cxnId="{F2AF6333-9F20-4262-A99D-D03480DC94AB}">
      <dgm:prSet/>
      <dgm:spPr/>
      <dgm:t>
        <a:bodyPr/>
        <a:lstStyle/>
        <a:p>
          <a:endParaRPr lang="ru-RU" b="1">
            <a:latin typeface="Times New Roman" panose="02020603050405020304" pitchFamily="18" charset="0"/>
            <a:cs typeface="Times New Roman" panose="02020603050405020304" pitchFamily="18" charset="0"/>
          </a:endParaRPr>
        </a:p>
      </dgm:t>
    </dgm:pt>
    <dgm:pt modelId="{05E172B5-4C68-4BC9-815B-9E2AE5DDFB57}">
      <dgm:prSet phldrT="[Текст]" custT="1"/>
      <dgm:spPr/>
      <dgm:t>
        <a:bodyPr/>
        <a:lstStyle/>
        <a:p>
          <a:pPr algn="l"/>
          <a:r>
            <a:rPr lang="ru-RU" sz="1400" b="1" dirty="0" smtClean="0">
              <a:latin typeface="Times New Roman" panose="02020603050405020304" pitchFamily="18" charset="0"/>
              <a:cs typeface="Times New Roman" panose="02020603050405020304" pitchFamily="18" charset="0"/>
            </a:rPr>
            <a:t>Формирование отчета об исполнении бюджета предыдущего года</a:t>
          </a:r>
          <a:endParaRPr lang="ru-RU" sz="1400" b="1" dirty="0">
            <a:latin typeface="Times New Roman" panose="02020603050405020304" pitchFamily="18" charset="0"/>
            <a:cs typeface="Times New Roman" panose="02020603050405020304" pitchFamily="18" charset="0"/>
          </a:endParaRPr>
        </a:p>
      </dgm:t>
    </dgm:pt>
    <dgm:pt modelId="{C605A835-60BA-4E4C-A1B7-45FA8A0F045F}" type="parTrans" cxnId="{A55E5BAA-BC43-4D95-9614-81BFB1C2196C}">
      <dgm:prSet/>
      <dgm:spPr/>
      <dgm:t>
        <a:bodyPr/>
        <a:lstStyle/>
        <a:p>
          <a:endParaRPr lang="ru-RU" b="1">
            <a:latin typeface="Times New Roman" panose="02020603050405020304" pitchFamily="18" charset="0"/>
            <a:cs typeface="Times New Roman" panose="02020603050405020304" pitchFamily="18" charset="0"/>
          </a:endParaRPr>
        </a:p>
      </dgm:t>
    </dgm:pt>
    <dgm:pt modelId="{93A48A5E-E443-4EE8-BA17-BB2D05E5DCBA}" type="sibTrans" cxnId="{A55E5BAA-BC43-4D95-9614-81BFB1C2196C}">
      <dgm:prSet/>
      <dgm:spPr/>
      <dgm:t>
        <a:bodyPr/>
        <a:lstStyle/>
        <a:p>
          <a:endParaRPr lang="ru-RU" b="1">
            <a:latin typeface="Times New Roman" panose="02020603050405020304" pitchFamily="18" charset="0"/>
            <a:cs typeface="Times New Roman" panose="02020603050405020304" pitchFamily="18" charset="0"/>
          </a:endParaRPr>
        </a:p>
      </dgm:t>
    </dgm:pt>
    <dgm:pt modelId="{5A83CEAF-857D-4241-8103-98853D011D82}" type="pres">
      <dgm:prSet presAssocID="{0CC59976-64CC-4537-8D8E-B8FCC07D4A56}" presName="compositeShape" presStyleCnt="0">
        <dgm:presLayoutVars>
          <dgm:chMax val="7"/>
          <dgm:dir/>
          <dgm:resizeHandles val="exact"/>
        </dgm:presLayoutVars>
      </dgm:prSet>
      <dgm:spPr/>
    </dgm:pt>
    <dgm:pt modelId="{4AF62A4F-6281-44A9-8CCB-EC1D32ECC29E}" type="pres">
      <dgm:prSet presAssocID="{0CC59976-64CC-4537-8D8E-B8FCC07D4A56}" presName="wedge1" presStyleLbl="node1" presStyleIdx="0" presStyleCnt="6"/>
      <dgm:spPr/>
      <dgm:t>
        <a:bodyPr/>
        <a:lstStyle/>
        <a:p>
          <a:endParaRPr lang="ru-RU"/>
        </a:p>
      </dgm:t>
    </dgm:pt>
    <dgm:pt modelId="{0D278E1A-672D-4E79-A420-13FD6E1C6454}" type="pres">
      <dgm:prSet presAssocID="{0CC59976-64CC-4537-8D8E-B8FCC07D4A56}" presName="dummy1a" presStyleCnt="0"/>
      <dgm:spPr/>
    </dgm:pt>
    <dgm:pt modelId="{C0797E7B-9B21-424A-8FF5-3B0874FDD097}" type="pres">
      <dgm:prSet presAssocID="{0CC59976-64CC-4537-8D8E-B8FCC07D4A56}" presName="dummy1b" presStyleCnt="0"/>
      <dgm:spPr/>
    </dgm:pt>
    <dgm:pt modelId="{740B71DB-D616-4EF1-98F2-8EAEDB8665E1}" type="pres">
      <dgm:prSet presAssocID="{0CC59976-64CC-4537-8D8E-B8FCC07D4A56}" presName="wedge1Tx" presStyleLbl="node1" presStyleIdx="0" presStyleCnt="6">
        <dgm:presLayoutVars>
          <dgm:chMax val="0"/>
          <dgm:chPref val="0"/>
          <dgm:bulletEnabled val="1"/>
        </dgm:presLayoutVars>
      </dgm:prSet>
      <dgm:spPr/>
      <dgm:t>
        <a:bodyPr/>
        <a:lstStyle/>
        <a:p>
          <a:endParaRPr lang="ru-RU"/>
        </a:p>
      </dgm:t>
    </dgm:pt>
    <dgm:pt modelId="{842E3C46-EC8A-4ABB-BCAE-D9BAAC0F901D}" type="pres">
      <dgm:prSet presAssocID="{0CC59976-64CC-4537-8D8E-B8FCC07D4A56}" presName="wedge2" presStyleLbl="node1" presStyleIdx="1" presStyleCnt="6"/>
      <dgm:spPr/>
      <dgm:t>
        <a:bodyPr/>
        <a:lstStyle/>
        <a:p>
          <a:endParaRPr lang="ru-RU"/>
        </a:p>
      </dgm:t>
    </dgm:pt>
    <dgm:pt modelId="{750BBB24-9553-4978-A5C7-E6BFB7ED49D0}" type="pres">
      <dgm:prSet presAssocID="{0CC59976-64CC-4537-8D8E-B8FCC07D4A56}" presName="dummy2a" presStyleCnt="0"/>
      <dgm:spPr/>
    </dgm:pt>
    <dgm:pt modelId="{E2647F9B-D437-4C8F-80E6-471F5C0183BF}" type="pres">
      <dgm:prSet presAssocID="{0CC59976-64CC-4537-8D8E-B8FCC07D4A56}" presName="dummy2b" presStyleCnt="0"/>
      <dgm:spPr/>
    </dgm:pt>
    <dgm:pt modelId="{13877B98-6675-42E9-945C-2FAC2CCA660C}" type="pres">
      <dgm:prSet presAssocID="{0CC59976-64CC-4537-8D8E-B8FCC07D4A56}" presName="wedge2Tx" presStyleLbl="node1" presStyleIdx="1" presStyleCnt="6">
        <dgm:presLayoutVars>
          <dgm:chMax val="0"/>
          <dgm:chPref val="0"/>
          <dgm:bulletEnabled val="1"/>
        </dgm:presLayoutVars>
      </dgm:prSet>
      <dgm:spPr/>
      <dgm:t>
        <a:bodyPr/>
        <a:lstStyle/>
        <a:p>
          <a:endParaRPr lang="ru-RU"/>
        </a:p>
      </dgm:t>
    </dgm:pt>
    <dgm:pt modelId="{EF4DAB56-0E4E-4262-BFE2-5F22B9C565D7}" type="pres">
      <dgm:prSet presAssocID="{0CC59976-64CC-4537-8D8E-B8FCC07D4A56}" presName="wedge3" presStyleLbl="node1" presStyleIdx="2" presStyleCnt="6"/>
      <dgm:spPr/>
      <dgm:t>
        <a:bodyPr/>
        <a:lstStyle/>
        <a:p>
          <a:endParaRPr lang="ru-RU"/>
        </a:p>
      </dgm:t>
    </dgm:pt>
    <dgm:pt modelId="{5A7D453C-E265-42CE-8911-E2E2A2D9A579}" type="pres">
      <dgm:prSet presAssocID="{0CC59976-64CC-4537-8D8E-B8FCC07D4A56}" presName="dummy3a" presStyleCnt="0"/>
      <dgm:spPr/>
    </dgm:pt>
    <dgm:pt modelId="{598D2280-9461-4EE1-AA2C-BC3C4C3C41F1}" type="pres">
      <dgm:prSet presAssocID="{0CC59976-64CC-4537-8D8E-B8FCC07D4A56}" presName="dummy3b" presStyleCnt="0"/>
      <dgm:spPr/>
    </dgm:pt>
    <dgm:pt modelId="{CF8795A2-0B39-49CF-9E5A-203CAA8C33C6}" type="pres">
      <dgm:prSet presAssocID="{0CC59976-64CC-4537-8D8E-B8FCC07D4A56}" presName="wedge3Tx" presStyleLbl="node1" presStyleIdx="2" presStyleCnt="6">
        <dgm:presLayoutVars>
          <dgm:chMax val="0"/>
          <dgm:chPref val="0"/>
          <dgm:bulletEnabled val="1"/>
        </dgm:presLayoutVars>
      </dgm:prSet>
      <dgm:spPr/>
      <dgm:t>
        <a:bodyPr/>
        <a:lstStyle/>
        <a:p>
          <a:endParaRPr lang="ru-RU"/>
        </a:p>
      </dgm:t>
    </dgm:pt>
    <dgm:pt modelId="{4EC7F541-63A3-4EAE-B73C-7B624E9A8B04}" type="pres">
      <dgm:prSet presAssocID="{0CC59976-64CC-4537-8D8E-B8FCC07D4A56}" presName="wedge4" presStyleLbl="node1" presStyleIdx="3" presStyleCnt="6"/>
      <dgm:spPr/>
      <dgm:t>
        <a:bodyPr/>
        <a:lstStyle/>
        <a:p>
          <a:endParaRPr lang="ru-RU"/>
        </a:p>
      </dgm:t>
    </dgm:pt>
    <dgm:pt modelId="{F96A818A-D8C9-41DD-9CB3-C7DE7AE8CF4F}" type="pres">
      <dgm:prSet presAssocID="{0CC59976-64CC-4537-8D8E-B8FCC07D4A56}" presName="dummy4a" presStyleCnt="0"/>
      <dgm:spPr/>
    </dgm:pt>
    <dgm:pt modelId="{BFD46E79-D8E1-4475-A9C1-61CAA34304EE}" type="pres">
      <dgm:prSet presAssocID="{0CC59976-64CC-4537-8D8E-B8FCC07D4A56}" presName="dummy4b" presStyleCnt="0"/>
      <dgm:spPr/>
    </dgm:pt>
    <dgm:pt modelId="{68657E94-A1A4-466A-A4AE-DF569D48D293}" type="pres">
      <dgm:prSet presAssocID="{0CC59976-64CC-4537-8D8E-B8FCC07D4A56}" presName="wedge4Tx" presStyleLbl="node1" presStyleIdx="3" presStyleCnt="6">
        <dgm:presLayoutVars>
          <dgm:chMax val="0"/>
          <dgm:chPref val="0"/>
          <dgm:bulletEnabled val="1"/>
        </dgm:presLayoutVars>
      </dgm:prSet>
      <dgm:spPr/>
      <dgm:t>
        <a:bodyPr/>
        <a:lstStyle/>
        <a:p>
          <a:endParaRPr lang="ru-RU"/>
        </a:p>
      </dgm:t>
    </dgm:pt>
    <dgm:pt modelId="{0476E67D-5740-41C1-B512-8D9664E886EA}" type="pres">
      <dgm:prSet presAssocID="{0CC59976-64CC-4537-8D8E-B8FCC07D4A56}" presName="wedge5" presStyleLbl="node1" presStyleIdx="4" presStyleCnt="6"/>
      <dgm:spPr/>
      <dgm:t>
        <a:bodyPr/>
        <a:lstStyle/>
        <a:p>
          <a:endParaRPr lang="ru-RU"/>
        </a:p>
      </dgm:t>
    </dgm:pt>
    <dgm:pt modelId="{703C93DC-6538-419A-BF89-E09F262006D9}" type="pres">
      <dgm:prSet presAssocID="{0CC59976-64CC-4537-8D8E-B8FCC07D4A56}" presName="dummy5a" presStyleCnt="0"/>
      <dgm:spPr/>
    </dgm:pt>
    <dgm:pt modelId="{8FBBB6A5-D1B6-4EC1-9D4E-3B2FA54A9325}" type="pres">
      <dgm:prSet presAssocID="{0CC59976-64CC-4537-8D8E-B8FCC07D4A56}" presName="dummy5b" presStyleCnt="0"/>
      <dgm:spPr/>
    </dgm:pt>
    <dgm:pt modelId="{2C360389-B675-45DE-A33A-F1C14C06ECE2}" type="pres">
      <dgm:prSet presAssocID="{0CC59976-64CC-4537-8D8E-B8FCC07D4A56}" presName="wedge5Tx" presStyleLbl="node1" presStyleIdx="4" presStyleCnt="6">
        <dgm:presLayoutVars>
          <dgm:chMax val="0"/>
          <dgm:chPref val="0"/>
          <dgm:bulletEnabled val="1"/>
        </dgm:presLayoutVars>
      </dgm:prSet>
      <dgm:spPr/>
      <dgm:t>
        <a:bodyPr/>
        <a:lstStyle/>
        <a:p>
          <a:endParaRPr lang="ru-RU"/>
        </a:p>
      </dgm:t>
    </dgm:pt>
    <dgm:pt modelId="{DA87E9FC-B2D7-4745-9F92-BBE64603542E}" type="pres">
      <dgm:prSet presAssocID="{0CC59976-64CC-4537-8D8E-B8FCC07D4A56}" presName="wedge6" presStyleLbl="node1" presStyleIdx="5" presStyleCnt="6"/>
      <dgm:spPr/>
      <dgm:t>
        <a:bodyPr/>
        <a:lstStyle/>
        <a:p>
          <a:endParaRPr lang="ru-RU"/>
        </a:p>
      </dgm:t>
    </dgm:pt>
    <dgm:pt modelId="{10953369-E3EE-45C5-BFC4-FB3304D1768D}" type="pres">
      <dgm:prSet presAssocID="{0CC59976-64CC-4537-8D8E-B8FCC07D4A56}" presName="dummy6a" presStyleCnt="0"/>
      <dgm:spPr/>
    </dgm:pt>
    <dgm:pt modelId="{FAA213C5-586F-4AC7-B1A6-31CDA7211B37}" type="pres">
      <dgm:prSet presAssocID="{0CC59976-64CC-4537-8D8E-B8FCC07D4A56}" presName="dummy6b" presStyleCnt="0"/>
      <dgm:spPr/>
    </dgm:pt>
    <dgm:pt modelId="{D71A6E66-33C1-424E-9406-2878A3DD5A71}" type="pres">
      <dgm:prSet presAssocID="{0CC59976-64CC-4537-8D8E-B8FCC07D4A56}" presName="wedge6Tx" presStyleLbl="node1" presStyleIdx="5" presStyleCnt="6">
        <dgm:presLayoutVars>
          <dgm:chMax val="0"/>
          <dgm:chPref val="0"/>
          <dgm:bulletEnabled val="1"/>
        </dgm:presLayoutVars>
      </dgm:prSet>
      <dgm:spPr/>
      <dgm:t>
        <a:bodyPr/>
        <a:lstStyle/>
        <a:p>
          <a:endParaRPr lang="ru-RU"/>
        </a:p>
      </dgm:t>
    </dgm:pt>
    <dgm:pt modelId="{645E1EC9-0933-4E6B-AECB-D952B70FC643}" type="pres">
      <dgm:prSet presAssocID="{76296FD6-98EC-4A51-B0AE-603F8E7D623D}" presName="arrowWedge1" presStyleLbl="fgSibTrans2D1" presStyleIdx="0" presStyleCnt="6"/>
      <dgm:spPr>
        <a:solidFill>
          <a:schemeClr val="accent2">
            <a:lumMod val="75000"/>
          </a:schemeClr>
        </a:solidFill>
      </dgm:spPr>
    </dgm:pt>
    <dgm:pt modelId="{A4DA3E07-BB5F-47AE-8641-79F859DB5CB5}" type="pres">
      <dgm:prSet presAssocID="{9DB6A80E-7349-44E0-A016-93394582D131}" presName="arrowWedge2" presStyleLbl="fgSibTrans2D1" presStyleIdx="1" presStyleCnt="6"/>
      <dgm:spPr/>
    </dgm:pt>
    <dgm:pt modelId="{213181CF-CFAC-4748-ABA5-035FEB22F4F7}" type="pres">
      <dgm:prSet presAssocID="{482E5A08-8EA2-4BBB-B2AF-0AFA8970CC88}" presName="arrowWedge3" presStyleLbl="fgSibTrans2D1" presStyleIdx="2" presStyleCnt="6"/>
      <dgm:spPr/>
    </dgm:pt>
    <dgm:pt modelId="{A92B7A11-A671-4B89-9347-B0ACB03A440B}" type="pres">
      <dgm:prSet presAssocID="{3BD1F4B0-7453-454F-A14A-FE56C84337AB}" presName="arrowWedge4" presStyleLbl="fgSibTrans2D1" presStyleIdx="3" presStyleCnt="6"/>
      <dgm:spPr/>
    </dgm:pt>
    <dgm:pt modelId="{7BA1513E-5EC7-4F59-860A-3B64659C2085}" type="pres">
      <dgm:prSet presAssocID="{93A48A5E-E443-4EE8-BA17-BB2D05E5DCBA}" presName="arrowWedge5" presStyleLbl="fgSibTrans2D1" presStyleIdx="4" presStyleCnt="6"/>
      <dgm:spPr/>
    </dgm:pt>
    <dgm:pt modelId="{0D69B72D-0C44-42CD-AEA0-3AD3918B2D39}" type="pres">
      <dgm:prSet presAssocID="{FA7967A1-D43F-457B-A04F-2D6451A2B03F}" presName="arrowWedge6" presStyleLbl="fgSibTrans2D1" presStyleIdx="5" presStyleCnt="6"/>
      <dgm:spPr/>
    </dgm:pt>
  </dgm:ptLst>
  <dgm:cxnLst>
    <dgm:cxn modelId="{EB3AA91D-3D7B-4374-B3F7-97C40F0CA0A7}" type="presOf" srcId="{DB9137E0-04C3-41DD-92EF-B909727F1245}" destId="{842E3C46-EC8A-4ABB-BCAE-D9BAAC0F901D}" srcOrd="0" destOrd="0" presId="urn:microsoft.com/office/officeart/2005/8/layout/cycle8"/>
    <dgm:cxn modelId="{A55E5BAA-BC43-4D95-9614-81BFB1C2196C}" srcId="{0CC59976-64CC-4537-8D8E-B8FCC07D4A56}" destId="{05E172B5-4C68-4BC9-815B-9E2AE5DDFB57}" srcOrd="4" destOrd="0" parTransId="{C605A835-60BA-4E4C-A1B7-45FA8A0F045F}" sibTransId="{93A48A5E-E443-4EE8-BA17-BB2D05E5DCBA}"/>
    <dgm:cxn modelId="{83C0B71A-83FB-40CA-ADA2-F57568F599D9}" type="presOf" srcId="{67C479B8-79CB-4E3C-AF4B-51F99AF1F0F6}" destId="{D71A6E66-33C1-424E-9406-2878A3DD5A71}" srcOrd="1" destOrd="0" presId="urn:microsoft.com/office/officeart/2005/8/layout/cycle8"/>
    <dgm:cxn modelId="{BFAB04C5-ABE3-4527-9606-9EA331365D0F}" type="presOf" srcId="{ECB64474-2C4E-4705-AAF6-8050BAE96CFE}" destId="{4EC7F541-63A3-4EAE-B73C-7B624E9A8B04}" srcOrd="0" destOrd="0" presId="urn:microsoft.com/office/officeart/2005/8/layout/cycle8"/>
    <dgm:cxn modelId="{41F2AC8D-068A-4633-93B3-1F7CF042C6E9}" srcId="{0CC59976-64CC-4537-8D8E-B8FCC07D4A56}" destId="{DB9137E0-04C3-41DD-92EF-B909727F1245}" srcOrd="1" destOrd="0" parTransId="{1CC5151F-53A8-4196-97AA-63386F8B9A90}" sibTransId="{9DB6A80E-7349-44E0-A016-93394582D131}"/>
    <dgm:cxn modelId="{96ED972A-8166-4654-A500-D4F0C7B1E3F1}" type="presOf" srcId="{17F76E49-923E-46CA-8364-D26CACBCD025}" destId="{CF8795A2-0B39-49CF-9E5A-203CAA8C33C6}" srcOrd="1" destOrd="0" presId="urn:microsoft.com/office/officeart/2005/8/layout/cycle8"/>
    <dgm:cxn modelId="{69C9B0C3-B875-49DA-8D88-AD05108DE5F0}" type="presOf" srcId="{05E172B5-4C68-4BC9-815B-9E2AE5DDFB57}" destId="{2C360389-B675-45DE-A33A-F1C14C06ECE2}" srcOrd="1" destOrd="0" presId="urn:microsoft.com/office/officeart/2005/8/layout/cycle8"/>
    <dgm:cxn modelId="{2838D954-7E13-433F-8530-C9C16978BB30}" type="presOf" srcId="{ECB64474-2C4E-4705-AAF6-8050BAE96CFE}" destId="{68657E94-A1A4-466A-A4AE-DF569D48D293}" srcOrd="1" destOrd="0" presId="urn:microsoft.com/office/officeart/2005/8/layout/cycle8"/>
    <dgm:cxn modelId="{B5252B14-6E94-499C-8743-CF815FD4832E}" type="presOf" srcId="{17F76E49-923E-46CA-8364-D26CACBCD025}" destId="{EF4DAB56-0E4E-4262-BFE2-5F22B9C565D7}" srcOrd="0" destOrd="0" presId="urn:microsoft.com/office/officeart/2005/8/layout/cycle8"/>
    <dgm:cxn modelId="{60130FF4-5BC6-40D2-9DC0-2E0FAFD52AE0}" type="presOf" srcId="{804975CC-6CF4-47D1-BD0A-940EBDCA7574}" destId="{4AF62A4F-6281-44A9-8CCB-EC1D32ECC29E}" srcOrd="0" destOrd="0" presId="urn:microsoft.com/office/officeart/2005/8/layout/cycle8"/>
    <dgm:cxn modelId="{16F9D93B-ACDB-49A4-AE4B-5143EA88A525}" srcId="{0CC59976-64CC-4537-8D8E-B8FCC07D4A56}" destId="{67C479B8-79CB-4E3C-AF4B-51F99AF1F0F6}" srcOrd="5" destOrd="0" parTransId="{96F7D31E-F01D-4D75-ADAF-0C5EE9D7676C}" sibTransId="{FA7967A1-D43F-457B-A04F-2D6451A2B03F}"/>
    <dgm:cxn modelId="{3909185B-3969-481C-AA5D-54888D04CA2D}" type="presOf" srcId="{804975CC-6CF4-47D1-BD0A-940EBDCA7574}" destId="{740B71DB-D616-4EF1-98F2-8EAEDB8665E1}" srcOrd="1" destOrd="0" presId="urn:microsoft.com/office/officeart/2005/8/layout/cycle8"/>
    <dgm:cxn modelId="{29A43981-884C-44A9-B33E-F04E02355011}" type="presOf" srcId="{67C479B8-79CB-4E3C-AF4B-51F99AF1F0F6}" destId="{DA87E9FC-B2D7-4745-9F92-BBE64603542E}" srcOrd="0" destOrd="0" presId="urn:microsoft.com/office/officeart/2005/8/layout/cycle8"/>
    <dgm:cxn modelId="{F2AF6333-9F20-4262-A99D-D03480DC94AB}" srcId="{0CC59976-64CC-4537-8D8E-B8FCC07D4A56}" destId="{ECB64474-2C4E-4705-AAF6-8050BAE96CFE}" srcOrd="3" destOrd="0" parTransId="{711F63B3-9B13-4AE5-AE28-0F5E81D88C2B}" sibTransId="{3BD1F4B0-7453-454F-A14A-FE56C84337AB}"/>
    <dgm:cxn modelId="{4237B6ED-DDEE-42B2-8E43-820FA46C28A0}" srcId="{0CC59976-64CC-4537-8D8E-B8FCC07D4A56}" destId="{804975CC-6CF4-47D1-BD0A-940EBDCA7574}" srcOrd="0" destOrd="0" parTransId="{0527C35E-81F7-466F-8D06-63A4EF65A333}" sibTransId="{76296FD6-98EC-4A51-B0AE-603F8E7D623D}"/>
    <dgm:cxn modelId="{4D951E67-1E92-4E86-B5C6-009D152A71BA}" type="presOf" srcId="{DB9137E0-04C3-41DD-92EF-B909727F1245}" destId="{13877B98-6675-42E9-945C-2FAC2CCA660C}" srcOrd="1" destOrd="0" presId="urn:microsoft.com/office/officeart/2005/8/layout/cycle8"/>
    <dgm:cxn modelId="{BBD3EB3C-B427-4F81-8525-C33F3F9EBFB9}" type="presOf" srcId="{05E172B5-4C68-4BC9-815B-9E2AE5DDFB57}" destId="{0476E67D-5740-41C1-B512-8D9664E886EA}" srcOrd="0" destOrd="0" presId="urn:microsoft.com/office/officeart/2005/8/layout/cycle8"/>
    <dgm:cxn modelId="{EF639702-1CE3-4E2E-A2D8-F12A5935547A}" type="presOf" srcId="{0CC59976-64CC-4537-8D8E-B8FCC07D4A56}" destId="{5A83CEAF-857D-4241-8103-98853D011D82}" srcOrd="0" destOrd="0" presId="urn:microsoft.com/office/officeart/2005/8/layout/cycle8"/>
    <dgm:cxn modelId="{10AC6F65-CFA1-4664-96BA-31E34285EC17}" srcId="{0CC59976-64CC-4537-8D8E-B8FCC07D4A56}" destId="{17F76E49-923E-46CA-8364-D26CACBCD025}" srcOrd="2" destOrd="0" parTransId="{61273E43-A622-43E7-9F9E-013BA2AC3E56}" sibTransId="{482E5A08-8EA2-4BBB-B2AF-0AFA8970CC88}"/>
    <dgm:cxn modelId="{A1DBA41F-53F5-4C3D-A34F-D4FB62C7FC08}" type="presParOf" srcId="{5A83CEAF-857D-4241-8103-98853D011D82}" destId="{4AF62A4F-6281-44A9-8CCB-EC1D32ECC29E}" srcOrd="0" destOrd="0" presId="urn:microsoft.com/office/officeart/2005/8/layout/cycle8"/>
    <dgm:cxn modelId="{92B6316D-0DE5-4551-BFE3-4819E5405611}" type="presParOf" srcId="{5A83CEAF-857D-4241-8103-98853D011D82}" destId="{0D278E1A-672D-4E79-A420-13FD6E1C6454}" srcOrd="1" destOrd="0" presId="urn:microsoft.com/office/officeart/2005/8/layout/cycle8"/>
    <dgm:cxn modelId="{34D4C8E0-B18E-4481-8032-6E48FDEAD7E1}" type="presParOf" srcId="{5A83CEAF-857D-4241-8103-98853D011D82}" destId="{C0797E7B-9B21-424A-8FF5-3B0874FDD097}" srcOrd="2" destOrd="0" presId="urn:microsoft.com/office/officeart/2005/8/layout/cycle8"/>
    <dgm:cxn modelId="{3FA7CD6A-380E-4045-AB58-2DD93ABA0851}" type="presParOf" srcId="{5A83CEAF-857D-4241-8103-98853D011D82}" destId="{740B71DB-D616-4EF1-98F2-8EAEDB8665E1}" srcOrd="3" destOrd="0" presId="urn:microsoft.com/office/officeart/2005/8/layout/cycle8"/>
    <dgm:cxn modelId="{049AFCE5-DD57-4E10-9B79-4E16E1932368}" type="presParOf" srcId="{5A83CEAF-857D-4241-8103-98853D011D82}" destId="{842E3C46-EC8A-4ABB-BCAE-D9BAAC0F901D}" srcOrd="4" destOrd="0" presId="urn:microsoft.com/office/officeart/2005/8/layout/cycle8"/>
    <dgm:cxn modelId="{BA3553BA-EE8F-430A-860A-684A56295C0F}" type="presParOf" srcId="{5A83CEAF-857D-4241-8103-98853D011D82}" destId="{750BBB24-9553-4978-A5C7-E6BFB7ED49D0}" srcOrd="5" destOrd="0" presId="urn:microsoft.com/office/officeart/2005/8/layout/cycle8"/>
    <dgm:cxn modelId="{10C609CC-7137-485B-A6F0-027396A47D79}" type="presParOf" srcId="{5A83CEAF-857D-4241-8103-98853D011D82}" destId="{E2647F9B-D437-4C8F-80E6-471F5C0183BF}" srcOrd="6" destOrd="0" presId="urn:microsoft.com/office/officeart/2005/8/layout/cycle8"/>
    <dgm:cxn modelId="{152C0A60-502C-4305-9D85-A7D9B9097804}" type="presParOf" srcId="{5A83CEAF-857D-4241-8103-98853D011D82}" destId="{13877B98-6675-42E9-945C-2FAC2CCA660C}" srcOrd="7" destOrd="0" presId="urn:microsoft.com/office/officeart/2005/8/layout/cycle8"/>
    <dgm:cxn modelId="{5680D80D-7452-435B-8DAC-105E3E9705F2}" type="presParOf" srcId="{5A83CEAF-857D-4241-8103-98853D011D82}" destId="{EF4DAB56-0E4E-4262-BFE2-5F22B9C565D7}" srcOrd="8" destOrd="0" presId="urn:microsoft.com/office/officeart/2005/8/layout/cycle8"/>
    <dgm:cxn modelId="{F88EC142-2894-45EC-B820-FC4759C2479F}" type="presParOf" srcId="{5A83CEAF-857D-4241-8103-98853D011D82}" destId="{5A7D453C-E265-42CE-8911-E2E2A2D9A579}" srcOrd="9" destOrd="0" presId="urn:microsoft.com/office/officeart/2005/8/layout/cycle8"/>
    <dgm:cxn modelId="{30A58B57-67CD-451F-998B-8454EEA0927E}" type="presParOf" srcId="{5A83CEAF-857D-4241-8103-98853D011D82}" destId="{598D2280-9461-4EE1-AA2C-BC3C4C3C41F1}" srcOrd="10" destOrd="0" presId="urn:microsoft.com/office/officeart/2005/8/layout/cycle8"/>
    <dgm:cxn modelId="{7F84AAF1-7FA1-4B74-85F7-6BAB691DC43F}" type="presParOf" srcId="{5A83CEAF-857D-4241-8103-98853D011D82}" destId="{CF8795A2-0B39-49CF-9E5A-203CAA8C33C6}" srcOrd="11" destOrd="0" presId="urn:microsoft.com/office/officeart/2005/8/layout/cycle8"/>
    <dgm:cxn modelId="{CD77995F-BEB4-4789-8695-3C26C537B473}" type="presParOf" srcId="{5A83CEAF-857D-4241-8103-98853D011D82}" destId="{4EC7F541-63A3-4EAE-B73C-7B624E9A8B04}" srcOrd="12" destOrd="0" presId="urn:microsoft.com/office/officeart/2005/8/layout/cycle8"/>
    <dgm:cxn modelId="{A16A6892-C17E-4C83-83B8-E448E9866430}" type="presParOf" srcId="{5A83CEAF-857D-4241-8103-98853D011D82}" destId="{F96A818A-D8C9-41DD-9CB3-C7DE7AE8CF4F}" srcOrd="13" destOrd="0" presId="urn:microsoft.com/office/officeart/2005/8/layout/cycle8"/>
    <dgm:cxn modelId="{AD7E9E1C-F36F-481D-B145-AAEC7B95CEB4}" type="presParOf" srcId="{5A83CEAF-857D-4241-8103-98853D011D82}" destId="{BFD46E79-D8E1-4475-A9C1-61CAA34304EE}" srcOrd="14" destOrd="0" presId="urn:microsoft.com/office/officeart/2005/8/layout/cycle8"/>
    <dgm:cxn modelId="{CCCD38BC-A6BB-4C56-AF21-7F81BD14D265}" type="presParOf" srcId="{5A83CEAF-857D-4241-8103-98853D011D82}" destId="{68657E94-A1A4-466A-A4AE-DF569D48D293}" srcOrd="15" destOrd="0" presId="urn:microsoft.com/office/officeart/2005/8/layout/cycle8"/>
    <dgm:cxn modelId="{B6CE9AF7-E03F-49CE-BD17-48AA2B71AE4B}" type="presParOf" srcId="{5A83CEAF-857D-4241-8103-98853D011D82}" destId="{0476E67D-5740-41C1-B512-8D9664E886EA}" srcOrd="16" destOrd="0" presId="urn:microsoft.com/office/officeart/2005/8/layout/cycle8"/>
    <dgm:cxn modelId="{279E9EF8-D243-4971-B971-3DA826871FF6}" type="presParOf" srcId="{5A83CEAF-857D-4241-8103-98853D011D82}" destId="{703C93DC-6538-419A-BF89-E09F262006D9}" srcOrd="17" destOrd="0" presId="urn:microsoft.com/office/officeart/2005/8/layout/cycle8"/>
    <dgm:cxn modelId="{6E6177CF-F496-48C1-A147-61E4E1B038E4}" type="presParOf" srcId="{5A83CEAF-857D-4241-8103-98853D011D82}" destId="{8FBBB6A5-D1B6-4EC1-9D4E-3B2FA54A9325}" srcOrd="18" destOrd="0" presId="urn:microsoft.com/office/officeart/2005/8/layout/cycle8"/>
    <dgm:cxn modelId="{A0CB4A85-0515-449C-9B3B-723DE0085A16}" type="presParOf" srcId="{5A83CEAF-857D-4241-8103-98853D011D82}" destId="{2C360389-B675-45DE-A33A-F1C14C06ECE2}" srcOrd="19" destOrd="0" presId="urn:microsoft.com/office/officeart/2005/8/layout/cycle8"/>
    <dgm:cxn modelId="{AF5E31F2-3B19-460F-A1E3-E716328A614F}" type="presParOf" srcId="{5A83CEAF-857D-4241-8103-98853D011D82}" destId="{DA87E9FC-B2D7-4745-9F92-BBE64603542E}" srcOrd="20" destOrd="0" presId="urn:microsoft.com/office/officeart/2005/8/layout/cycle8"/>
    <dgm:cxn modelId="{4AE98E9B-11C3-431A-94D5-EB08F49341C1}" type="presParOf" srcId="{5A83CEAF-857D-4241-8103-98853D011D82}" destId="{10953369-E3EE-45C5-BFC4-FB3304D1768D}" srcOrd="21" destOrd="0" presId="urn:microsoft.com/office/officeart/2005/8/layout/cycle8"/>
    <dgm:cxn modelId="{1B55A58E-9398-4D02-8443-B4CE9098FD1D}" type="presParOf" srcId="{5A83CEAF-857D-4241-8103-98853D011D82}" destId="{FAA213C5-586F-4AC7-B1A6-31CDA7211B37}" srcOrd="22" destOrd="0" presId="urn:microsoft.com/office/officeart/2005/8/layout/cycle8"/>
    <dgm:cxn modelId="{811025A9-D12C-43CE-8296-375892C7721B}" type="presParOf" srcId="{5A83CEAF-857D-4241-8103-98853D011D82}" destId="{D71A6E66-33C1-424E-9406-2878A3DD5A71}" srcOrd="23" destOrd="0" presId="urn:microsoft.com/office/officeart/2005/8/layout/cycle8"/>
    <dgm:cxn modelId="{D8A5C464-2457-4A98-8EC9-E3F9496E65B9}" type="presParOf" srcId="{5A83CEAF-857D-4241-8103-98853D011D82}" destId="{645E1EC9-0933-4E6B-AECB-D952B70FC643}" srcOrd="24" destOrd="0" presId="urn:microsoft.com/office/officeart/2005/8/layout/cycle8"/>
    <dgm:cxn modelId="{F57F9BE2-98AE-4E7A-8A80-41FFBE821901}" type="presParOf" srcId="{5A83CEAF-857D-4241-8103-98853D011D82}" destId="{A4DA3E07-BB5F-47AE-8641-79F859DB5CB5}" srcOrd="25" destOrd="0" presId="urn:microsoft.com/office/officeart/2005/8/layout/cycle8"/>
    <dgm:cxn modelId="{6B7C1D5C-21E4-4E18-BD99-C0E4FF2F1110}" type="presParOf" srcId="{5A83CEAF-857D-4241-8103-98853D011D82}" destId="{213181CF-CFAC-4748-ABA5-035FEB22F4F7}" srcOrd="26" destOrd="0" presId="urn:microsoft.com/office/officeart/2005/8/layout/cycle8"/>
    <dgm:cxn modelId="{5ECDA30B-0D4F-4D72-BDE8-F4ED9E1D0A2A}" type="presParOf" srcId="{5A83CEAF-857D-4241-8103-98853D011D82}" destId="{A92B7A11-A671-4B89-9347-B0ACB03A440B}" srcOrd="27" destOrd="0" presId="urn:microsoft.com/office/officeart/2005/8/layout/cycle8"/>
    <dgm:cxn modelId="{1256DBD4-C274-4A07-8B14-81CA67BFC5D6}" type="presParOf" srcId="{5A83CEAF-857D-4241-8103-98853D011D82}" destId="{7BA1513E-5EC7-4F59-860A-3B64659C2085}" srcOrd="28" destOrd="0" presId="urn:microsoft.com/office/officeart/2005/8/layout/cycle8"/>
    <dgm:cxn modelId="{2575776D-3AD4-4577-A6A3-BC57123EC397}" type="presParOf" srcId="{5A83CEAF-857D-4241-8103-98853D011D82}" destId="{0D69B72D-0C44-42CD-AEA0-3AD3918B2D39}" srcOrd="29" destOrd="0" presId="urn:microsoft.com/office/officeart/2005/8/layout/cycle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AAB7ED8-92BF-472C-87B1-C6386D66FBEB}" type="doc">
      <dgm:prSet loTypeId="urn:microsoft.com/office/officeart/2005/8/layout/cycle6" loCatId="cycle" qsTypeId="urn:microsoft.com/office/officeart/2005/8/quickstyle/3d1" qsCatId="3D" csTypeId="urn:microsoft.com/office/officeart/2005/8/colors/accent5_3" csCatId="accent5" phldr="1"/>
      <dgm:spPr/>
      <dgm:t>
        <a:bodyPr/>
        <a:lstStyle/>
        <a:p>
          <a:endParaRPr lang="ru-RU"/>
        </a:p>
      </dgm:t>
    </dgm:pt>
    <dgm:pt modelId="{A51210AF-817E-4E3E-B0D1-38C0AF0BD115}">
      <dgm:prSet phldrT="[Текст]" custT="1">
        <dgm:style>
          <a:lnRef idx="1">
            <a:schemeClr val="accent2"/>
          </a:lnRef>
          <a:fillRef idx="2">
            <a:schemeClr val="accent2"/>
          </a:fillRef>
          <a:effectRef idx="1">
            <a:schemeClr val="accent2"/>
          </a:effectRef>
          <a:fontRef idx="minor">
            <a:schemeClr val="dk1"/>
          </a:fontRef>
        </dgm:style>
      </dgm:prSet>
      <dgm:spPr/>
      <dgm:t>
        <a:bodyPr/>
        <a:lstStyle/>
        <a:p>
          <a:r>
            <a:rPr lang="ru-RU" sz="1700" b="1" dirty="0" smtClean="0">
              <a:latin typeface="Times New Roman" panose="02020603050405020304" pitchFamily="18" charset="0"/>
              <a:cs typeface="Times New Roman" panose="02020603050405020304" pitchFamily="18" charset="0"/>
            </a:rPr>
            <a:t>Основных направлениях налоговой политики Чувашской Республики</a:t>
          </a:r>
          <a:endParaRPr lang="ru-RU" sz="1700" b="1" dirty="0">
            <a:latin typeface="Times New Roman" panose="02020603050405020304" pitchFamily="18" charset="0"/>
            <a:cs typeface="Times New Roman" panose="02020603050405020304" pitchFamily="18" charset="0"/>
          </a:endParaRPr>
        </a:p>
      </dgm:t>
    </dgm:pt>
    <dgm:pt modelId="{BF6075DF-E010-40EC-B4DC-946E87931D70}" type="parTrans" cxnId="{2A9D9DEE-F90B-47B2-B734-FC5044C56616}">
      <dgm:prSet/>
      <dgm:spPr/>
      <dgm:t>
        <a:bodyPr/>
        <a:lstStyle/>
        <a:p>
          <a:endParaRPr lang="ru-RU"/>
        </a:p>
      </dgm:t>
    </dgm:pt>
    <dgm:pt modelId="{C8234B4D-104B-4FD1-9C1F-A414143258AA}" type="sibTrans" cxnId="{2A9D9DEE-F90B-47B2-B734-FC5044C56616}">
      <dgm:prSet>
        <dgm:style>
          <a:lnRef idx="3">
            <a:schemeClr val="accent4"/>
          </a:lnRef>
          <a:fillRef idx="0">
            <a:schemeClr val="accent4"/>
          </a:fillRef>
          <a:effectRef idx="2">
            <a:schemeClr val="accent4"/>
          </a:effectRef>
          <a:fontRef idx="minor">
            <a:schemeClr val="tx1"/>
          </a:fontRef>
        </dgm:style>
      </dgm:prSet>
      <dgm:spPr>
        <a:ln w="76200"/>
      </dgm:spPr>
      <dgm:t>
        <a:bodyPr/>
        <a:lstStyle/>
        <a:p>
          <a:endParaRPr lang="ru-RU"/>
        </a:p>
      </dgm:t>
    </dgm:pt>
    <dgm:pt modelId="{A5495B50-43AD-4A49-9076-987885A89997}">
      <dgm:prSet phldrT="[Текст]" custT="1">
        <dgm:style>
          <a:lnRef idx="1">
            <a:schemeClr val="accent2"/>
          </a:lnRef>
          <a:fillRef idx="2">
            <a:schemeClr val="accent2"/>
          </a:fillRef>
          <a:effectRef idx="1">
            <a:schemeClr val="accent2"/>
          </a:effectRef>
          <a:fontRef idx="minor">
            <a:schemeClr val="dk1"/>
          </a:fontRef>
        </dgm:style>
      </dgm:prSet>
      <dgm:spPr/>
      <dgm:t>
        <a:bodyPr/>
        <a:lstStyle/>
        <a:p>
          <a:r>
            <a:rPr lang="ru-RU" sz="1700" b="1" dirty="0" smtClean="0">
              <a:latin typeface="Times New Roman" panose="02020603050405020304" pitchFamily="18" charset="0"/>
              <a:cs typeface="Times New Roman" panose="02020603050405020304" pitchFamily="18" charset="0"/>
            </a:rPr>
            <a:t>Основных направлениях бюджетной политики Чувашской Республики</a:t>
          </a:r>
          <a:endParaRPr lang="ru-RU" sz="1700" b="1" dirty="0">
            <a:latin typeface="Times New Roman" panose="02020603050405020304" pitchFamily="18" charset="0"/>
            <a:cs typeface="Times New Roman" panose="02020603050405020304" pitchFamily="18" charset="0"/>
          </a:endParaRPr>
        </a:p>
      </dgm:t>
    </dgm:pt>
    <dgm:pt modelId="{266B1D32-B0BB-46B8-9166-582BE3B8B6C5}" type="parTrans" cxnId="{393E5E0C-FDAF-45D4-98EB-484C1151E6FB}">
      <dgm:prSet/>
      <dgm:spPr/>
      <dgm:t>
        <a:bodyPr/>
        <a:lstStyle/>
        <a:p>
          <a:endParaRPr lang="ru-RU"/>
        </a:p>
      </dgm:t>
    </dgm:pt>
    <dgm:pt modelId="{04BE0404-A1B3-4DF6-8F9E-5898A0BB0D34}" type="sibTrans" cxnId="{393E5E0C-FDAF-45D4-98EB-484C1151E6FB}">
      <dgm:prSet>
        <dgm:style>
          <a:lnRef idx="3">
            <a:schemeClr val="accent4"/>
          </a:lnRef>
          <a:fillRef idx="0">
            <a:schemeClr val="accent4"/>
          </a:fillRef>
          <a:effectRef idx="2">
            <a:schemeClr val="accent4"/>
          </a:effectRef>
          <a:fontRef idx="minor">
            <a:schemeClr val="tx1"/>
          </a:fontRef>
        </dgm:style>
      </dgm:prSet>
      <dgm:spPr>
        <a:ln w="76200"/>
      </dgm:spPr>
      <dgm:t>
        <a:bodyPr/>
        <a:lstStyle/>
        <a:p>
          <a:endParaRPr lang="ru-RU"/>
        </a:p>
      </dgm:t>
    </dgm:pt>
    <dgm:pt modelId="{4D5D21B2-DAFF-4489-83F7-D7EBC1E1D448}">
      <dgm:prSet phldrT="[Текст]" custT="1">
        <dgm:style>
          <a:lnRef idx="1">
            <a:schemeClr val="accent2"/>
          </a:lnRef>
          <a:fillRef idx="2">
            <a:schemeClr val="accent2"/>
          </a:fillRef>
          <a:effectRef idx="1">
            <a:schemeClr val="accent2"/>
          </a:effectRef>
          <a:fontRef idx="minor">
            <a:schemeClr val="dk1"/>
          </a:fontRef>
        </dgm:style>
      </dgm:prSet>
      <dgm:spPr/>
      <dgm:t>
        <a:bodyPr/>
        <a:lstStyle/>
        <a:p>
          <a:r>
            <a:rPr lang="ru-RU" sz="1700" b="1" dirty="0" smtClean="0">
              <a:latin typeface="Times New Roman" panose="02020603050405020304" pitchFamily="18" charset="0"/>
              <a:cs typeface="Times New Roman" panose="02020603050405020304" pitchFamily="18" charset="0"/>
            </a:rPr>
            <a:t>Государственных программах Чувашской Республики</a:t>
          </a:r>
          <a:endParaRPr lang="ru-RU" sz="1700" b="1" dirty="0">
            <a:latin typeface="Times New Roman" panose="02020603050405020304" pitchFamily="18" charset="0"/>
            <a:cs typeface="Times New Roman" panose="02020603050405020304" pitchFamily="18" charset="0"/>
          </a:endParaRPr>
        </a:p>
      </dgm:t>
    </dgm:pt>
    <dgm:pt modelId="{52A72DC8-DC49-4CF4-BFCF-A66AA88A9C97}" type="parTrans" cxnId="{70F493C5-3EBF-4F49-8BEE-240781A115EE}">
      <dgm:prSet/>
      <dgm:spPr/>
      <dgm:t>
        <a:bodyPr/>
        <a:lstStyle/>
        <a:p>
          <a:endParaRPr lang="ru-RU"/>
        </a:p>
      </dgm:t>
    </dgm:pt>
    <dgm:pt modelId="{A31C26CC-7098-4C2A-9AC2-1040AD3A8036}" type="sibTrans" cxnId="{70F493C5-3EBF-4F49-8BEE-240781A115EE}">
      <dgm:prSet>
        <dgm:style>
          <a:lnRef idx="3">
            <a:schemeClr val="accent4"/>
          </a:lnRef>
          <a:fillRef idx="0">
            <a:schemeClr val="accent4"/>
          </a:fillRef>
          <a:effectRef idx="2">
            <a:schemeClr val="accent4"/>
          </a:effectRef>
          <a:fontRef idx="minor">
            <a:schemeClr val="tx1"/>
          </a:fontRef>
        </dgm:style>
      </dgm:prSet>
      <dgm:spPr>
        <a:ln w="76200"/>
      </dgm:spPr>
      <dgm:t>
        <a:bodyPr/>
        <a:lstStyle/>
        <a:p>
          <a:endParaRPr lang="ru-RU"/>
        </a:p>
      </dgm:t>
    </dgm:pt>
    <dgm:pt modelId="{ACECFA3F-271D-4071-ACC5-D5EA66374059}">
      <dgm:prSet phldrT="[Текст]">
        <dgm:style>
          <a:lnRef idx="1">
            <a:schemeClr val="accent2"/>
          </a:lnRef>
          <a:fillRef idx="2">
            <a:schemeClr val="accent2"/>
          </a:fillRef>
          <a:effectRef idx="1">
            <a:schemeClr val="accent2"/>
          </a:effectRef>
          <a:fontRef idx="minor">
            <a:schemeClr val="dk1"/>
          </a:fontRef>
        </dgm:style>
      </dgm:prSet>
      <dgm:spPr/>
      <dgm:t>
        <a:bodyPr/>
        <a:lstStyle/>
        <a:p>
          <a:r>
            <a:rPr lang="ru-RU" b="1" dirty="0" smtClean="0">
              <a:latin typeface="Times New Roman" panose="02020603050405020304" pitchFamily="18" charset="0"/>
              <a:cs typeface="Times New Roman" panose="02020603050405020304" pitchFamily="18" charset="0"/>
            </a:rPr>
            <a:t>Прогнозе социально-экономического развития Чувашской Республики</a:t>
          </a:r>
          <a:endParaRPr lang="ru-RU" b="1" dirty="0">
            <a:latin typeface="Times New Roman" panose="02020603050405020304" pitchFamily="18" charset="0"/>
            <a:cs typeface="Times New Roman" panose="02020603050405020304" pitchFamily="18" charset="0"/>
          </a:endParaRPr>
        </a:p>
      </dgm:t>
    </dgm:pt>
    <dgm:pt modelId="{492DC491-C08E-4A09-BCB7-E9F316D39C79}" type="parTrans" cxnId="{573B9DE4-DB43-4A5C-A3C5-7C42F15550F1}">
      <dgm:prSet/>
      <dgm:spPr/>
      <dgm:t>
        <a:bodyPr/>
        <a:lstStyle/>
        <a:p>
          <a:endParaRPr lang="ru-RU"/>
        </a:p>
      </dgm:t>
    </dgm:pt>
    <dgm:pt modelId="{306D97E9-8708-417E-90DB-E143EE19C8F5}" type="sibTrans" cxnId="{573B9DE4-DB43-4A5C-A3C5-7C42F15550F1}">
      <dgm:prSet>
        <dgm:style>
          <a:lnRef idx="3">
            <a:schemeClr val="accent4"/>
          </a:lnRef>
          <a:fillRef idx="0">
            <a:schemeClr val="accent4"/>
          </a:fillRef>
          <a:effectRef idx="2">
            <a:schemeClr val="accent4"/>
          </a:effectRef>
          <a:fontRef idx="minor">
            <a:schemeClr val="tx1"/>
          </a:fontRef>
        </dgm:style>
      </dgm:prSet>
      <dgm:spPr>
        <a:ln w="76200"/>
      </dgm:spPr>
      <dgm:t>
        <a:bodyPr/>
        <a:lstStyle/>
        <a:p>
          <a:endParaRPr lang="ru-RU"/>
        </a:p>
      </dgm:t>
    </dgm:pt>
    <dgm:pt modelId="{50F8A006-03B7-453E-8B11-52199EE89448}" type="pres">
      <dgm:prSet presAssocID="{1AAB7ED8-92BF-472C-87B1-C6386D66FBEB}" presName="cycle" presStyleCnt="0">
        <dgm:presLayoutVars>
          <dgm:dir/>
          <dgm:resizeHandles val="exact"/>
        </dgm:presLayoutVars>
      </dgm:prSet>
      <dgm:spPr/>
      <dgm:t>
        <a:bodyPr/>
        <a:lstStyle/>
        <a:p>
          <a:endParaRPr lang="ru-RU"/>
        </a:p>
      </dgm:t>
    </dgm:pt>
    <dgm:pt modelId="{28C25282-24D3-4CFD-AC59-CD63786195EA}" type="pres">
      <dgm:prSet presAssocID="{A51210AF-817E-4E3E-B0D1-38C0AF0BD115}" presName="node" presStyleLbl="node1" presStyleIdx="0" presStyleCnt="4" custScaleX="138989" custScaleY="147971">
        <dgm:presLayoutVars>
          <dgm:bulletEnabled val="1"/>
        </dgm:presLayoutVars>
      </dgm:prSet>
      <dgm:spPr/>
      <dgm:t>
        <a:bodyPr/>
        <a:lstStyle/>
        <a:p>
          <a:endParaRPr lang="ru-RU"/>
        </a:p>
      </dgm:t>
    </dgm:pt>
    <dgm:pt modelId="{A647B94C-0F5B-451D-9428-43279F7D65DD}" type="pres">
      <dgm:prSet presAssocID="{A51210AF-817E-4E3E-B0D1-38C0AF0BD115}" presName="spNode" presStyleCnt="0"/>
      <dgm:spPr/>
    </dgm:pt>
    <dgm:pt modelId="{B1BA7DD6-4629-4464-AA76-4AC12B29F7ED}" type="pres">
      <dgm:prSet presAssocID="{C8234B4D-104B-4FD1-9C1F-A414143258AA}" presName="sibTrans" presStyleLbl="sibTrans1D1" presStyleIdx="0" presStyleCnt="4"/>
      <dgm:spPr/>
      <dgm:t>
        <a:bodyPr/>
        <a:lstStyle/>
        <a:p>
          <a:endParaRPr lang="ru-RU"/>
        </a:p>
      </dgm:t>
    </dgm:pt>
    <dgm:pt modelId="{09EE511D-0EF6-43EC-B406-0F1618FAB471}" type="pres">
      <dgm:prSet presAssocID="{A5495B50-43AD-4A49-9076-987885A89997}" presName="node" presStyleLbl="node1" presStyleIdx="1" presStyleCnt="4" custScaleX="142593" custScaleY="162611" custRadScaleRad="115663" custRadScaleInc="-2194">
        <dgm:presLayoutVars>
          <dgm:bulletEnabled val="1"/>
        </dgm:presLayoutVars>
      </dgm:prSet>
      <dgm:spPr/>
      <dgm:t>
        <a:bodyPr/>
        <a:lstStyle/>
        <a:p>
          <a:endParaRPr lang="ru-RU"/>
        </a:p>
      </dgm:t>
    </dgm:pt>
    <dgm:pt modelId="{D6C46AB8-91FF-4DB2-AA00-CB287071D8BD}" type="pres">
      <dgm:prSet presAssocID="{A5495B50-43AD-4A49-9076-987885A89997}" presName="spNode" presStyleCnt="0"/>
      <dgm:spPr/>
    </dgm:pt>
    <dgm:pt modelId="{CEBC4C3C-A437-4420-A2E2-C12E33E8450C}" type="pres">
      <dgm:prSet presAssocID="{04BE0404-A1B3-4DF6-8F9E-5898A0BB0D34}" presName="sibTrans" presStyleLbl="sibTrans1D1" presStyleIdx="1" presStyleCnt="4"/>
      <dgm:spPr/>
      <dgm:t>
        <a:bodyPr/>
        <a:lstStyle/>
        <a:p>
          <a:endParaRPr lang="ru-RU"/>
        </a:p>
      </dgm:t>
    </dgm:pt>
    <dgm:pt modelId="{B5C2805B-3ECC-4AA3-B306-E04B8D93175A}" type="pres">
      <dgm:prSet presAssocID="{4D5D21B2-DAFF-4489-83F7-D7EBC1E1D448}" presName="node" presStyleLbl="node1" presStyleIdx="2" presStyleCnt="4" custScaleX="142593" custScaleY="123822">
        <dgm:presLayoutVars>
          <dgm:bulletEnabled val="1"/>
        </dgm:presLayoutVars>
      </dgm:prSet>
      <dgm:spPr/>
      <dgm:t>
        <a:bodyPr/>
        <a:lstStyle/>
        <a:p>
          <a:endParaRPr lang="ru-RU"/>
        </a:p>
      </dgm:t>
    </dgm:pt>
    <dgm:pt modelId="{3743ACCF-7837-4FB8-8080-B65670FB2E40}" type="pres">
      <dgm:prSet presAssocID="{4D5D21B2-DAFF-4489-83F7-D7EBC1E1D448}" presName="spNode" presStyleCnt="0"/>
      <dgm:spPr/>
    </dgm:pt>
    <dgm:pt modelId="{609DDD8F-8077-4ED9-B479-F4058D5BF79E}" type="pres">
      <dgm:prSet presAssocID="{A31C26CC-7098-4C2A-9AC2-1040AD3A8036}" presName="sibTrans" presStyleLbl="sibTrans1D1" presStyleIdx="2" presStyleCnt="4"/>
      <dgm:spPr/>
      <dgm:t>
        <a:bodyPr/>
        <a:lstStyle/>
        <a:p>
          <a:endParaRPr lang="ru-RU"/>
        </a:p>
      </dgm:t>
    </dgm:pt>
    <dgm:pt modelId="{FDB32F28-2B23-4FC5-B84F-1478F183AB08}" type="pres">
      <dgm:prSet presAssocID="{ACECFA3F-271D-4071-ACC5-D5EA66374059}" presName="node" presStyleLbl="node1" presStyleIdx="3" presStyleCnt="4" custScaleX="142593" custScaleY="162611" custRadScaleRad="111386" custRadScaleInc="2279">
        <dgm:presLayoutVars>
          <dgm:bulletEnabled val="1"/>
        </dgm:presLayoutVars>
      </dgm:prSet>
      <dgm:spPr/>
      <dgm:t>
        <a:bodyPr/>
        <a:lstStyle/>
        <a:p>
          <a:endParaRPr lang="ru-RU"/>
        </a:p>
      </dgm:t>
    </dgm:pt>
    <dgm:pt modelId="{33A00F86-7713-40B8-8DA0-458E6F8C677E}" type="pres">
      <dgm:prSet presAssocID="{ACECFA3F-271D-4071-ACC5-D5EA66374059}" presName="spNode" presStyleCnt="0"/>
      <dgm:spPr/>
    </dgm:pt>
    <dgm:pt modelId="{AE08C94F-0CD5-478E-94D3-913DA7B7B592}" type="pres">
      <dgm:prSet presAssocID="{306D97E9-8708-417E-90DB-E143EE19C8F5}" presName="sibTrans" presStyleLbl="sibTrans1D1" presStyleIdx="3" presStyleCnt="4"/>
      <dgm:spPr/>
      <dgm:t>
        <a:bodyPr/>
        <a:lstStyle/>
        <a:p>
          <a:endParaRPr lang="ru-RU"/>
        </a:p>
      </dgm:t>
    </dgm:pt>
  </dgm:ptLst>
  <dgm:cxnLst>
    <dgm:cxn modelId="{2A9D9DEE-F90B-47B2-B734-FC5044C56616}" srcId="{1AAB7ED8-92BF-472C-87B1-C6386D66FBEB}" destId="{A51210AF-817E-4E3E-B0D1-38C0AF0BD115}" srcOrd="0" destOrd="0" parTransId="{BF6075DF-E010-40EC-B4DC-946E87931D70}" sibTransId="{C8234B4D-104B-4FD1-9C1F-A414143258AA}"/>
    <dgm:cxn modelId="{393E5E0C-FDAF-45D4-98EB-484C1151E6FB}" srcId="{1AAB7ED8-92BF-472C-87B1-C6386D66FBEB}" destId="{A5495B50-43AD-4A49-9076-987885A89997}" srcOrd="1" destOrd="0" parTransId="{266B1D32-B0BB-46B8-9166-582BE3B8B6C5}" sibTransId="{04BE0404-A1B3-4DF6-8F9E-5898A0BB0D34}"/>
    <dgm:cxn modelId="{AB319334-C866-4940-BC19-3F5E4ABB540F}" type="presOf" srcId="{A5495B50-43AD-4A49-9076-987885A89997}" destId="{09EE511D-0EF6-43EC-B406-0F1618FAB471}" srcOrd="0" destOrd="0" presId="urn:microsoft.com/office/officeart/2005/8/layout/cycle6"/>
    <dgm:cxn modelId="{4EB5DAAB-95CA-4CC1-AEDC-EFB5125E9522}" type="presOf" srcId="{C8234B4D-104B-4FD1-9C1F-A414143258AA}" destId="{B1BA7DD6-4629-4464-AA76-4AC12B29F7ED}" srcOrd="0" destOrd="0" presId="urn:microsoft.com/office/officeart/2005/8/layout/cycle6"/>
    <dgm:cxn modelId="{573B9DE4-DB43-4A5C-A3C5-7C42F15550F1}" srcId="{1AAB7ED8-92BF-472C-87B1-C6386D66FBEB}" destId="{ACECFA3F-271D-4071-ACC5-D5EA66374059}" srcOrd="3" destOrd="0" parTransId="{492DC491-C08E-4A09-BCB7-E9F316D39C79}" sibTransId="{306D97E9-8708-417E-90DB-E143EE19C8F5}"/>
    <dgm:cxn modelId="{D0CCB2BC-4E5F-49CD-9479-4BB47A19CF81}" type="presOf" srcId="{ACECFA3F-271D-4071-ACC5-D5EA66374059}" destId="{FDB32F28-2B23-4FC5-B84F-1478F183AB08}" srcOrd="0" destOrd="0" presId="urn:microsoft.com/office/officeart/2005/8/layout/cycle6"/>
    <dgm:cxn modelId="{1A0095BA-0124-4209-817F-DC647E6DE77A}" type="presOf" srcId="{04BE0404-A1B3-4DF6-8F9E-5898A0BB0D34}" destId="{CEBC4C3C-A437-4420-A2E2-C12E33E8450C}" srcOrd="0" destOrd="0" presId="urn:microsoft.com/office/officeart/2005/8/layout/cycle6"/>
    <dgm:cxn modelId="{70F493C5-3EBF-4F49-8BEE-240781A115EE}" srcId="{1AAB7ED8-92BF-472C-87B1-C6386D66FBEB}" destId="{4D5D21B2-DAFF-4489-83F7-D7EBC1E1D448}" srcOrd="2" destOrd="0" parTransId="{52A72DC8-DC49-4CF4-BFCF-A66AA88A9C97}" sibTransId="{A31C26CC-7098-4C2A-9AC2-1040AD3A8036}"/>
    <dgm:cxn modelId="{B4AF70D9-ECE1-49A0-A1BC-77D57B099F82}" type="presOf" srcId="{306D97E9-8708-417E-90DB-E143EE19C8F5}" destId="{AE08C94F-0CD5-478E-94D3-913DA7B7B592}" srcOrd="0" destOrd="0" presId="urn:microsoft.com/office/officeart/2005/8/layout/cycle6"/>
    <dgm:cxn modelId="{DA252B4D-D2D7-4CEC-AAB5-A3F1A2A6657F}" type="presOf" srcId="{A51210AF-817E-4E3E-B0D1-38C0AF0BD115}" destId="{28C25282-24D3-4CFD-AC59-CD63786195EA}" srcOrd="0" destOrd="0" presId="urn:microsoft.com/office/officeart/2005/8/layout/cycle6"/>
    <dgm:cxn modelId="{BE24E7BE-3613-484C-9030-89AE65134247}" type="presOf" srcId="{A31C26CC-7098-4C2A-9AC2-1040AD3A8036}" destId="{609DDD8F-8077-4ED9-B479-F4058D5BF79E}" srcOrd="0" destOrd="0" presId="urn:microsoft.com/office/officeart/2005/8/layout/cycle6"/>
    <dgm:cxn modelId="{1E103184-5769-4899-92D4-AA248006B308}" type="presOf" srcId="{1AAB7ED8-92BF-472C-87B1-C6386D66FBEB}" destId="{50F8A006-03B7-453E-8B11-52199EE89448}" srcOrd="0" destOrd="0" presId="urn:microsoft.com/office/officeart/2005/8/layout/cycle6"/>
    <dgm:cxn modelId="{1CA97521-1CB3-4C08-A457-AAA43704E01D}" type="presOf" srcId="{4D5D21B2-DAFF-4489-83F7-D7EBC1E1D448}" destId="{B5C2805B-3ECC-4AA3-B306-E04B8D93175A}" srcOrd="0" destOrd="0" presId="urn:microsoft.com/office/officeart/2005/8/layout/cycle6"/>
    <dgm:cxn modelId="{50CE96E2-EBB9-43AA-8372-9DE28A951A51}" type="presParOf" srcId="{50F8A006-03B7-453E-8B11-52199EE89448}" destId="{28C25282-24D3-4CFD-AC59-CD63786195EA}" srcOrd="0" destOrd="0" presId="urn:microsoft.com/office/officeart/2005/8/layout/cycle6"/>
    <dgm:cxn modelId="{98AB7FF7-14C7-4CA1-9FD1-816F19E5F1C2}" type="presParOf" srcId="{50F8A006-03B7-453E-8B11-52199EE89448}" destId="{A647B94C-0F5B-451D-9428-43279F7D65DD}" srcOrd="1" destOrd="0" presId="urn:microsoft.com/office/officeart/2005/8/layout/cycle6"/>
    <dgm:cxn modelId="{453EDF7D-95D1-49BE-9ABE-7063C48AED07}" type="presParOf" srcId="{50F8A006-03B7-453E-8B11-52199EE89448}" destId="{B1BA7DD6-4629-4464-AA76-4AC12B29F7ED}" srcOrd="2" destOrd="0" presId="urn:microsoft.com/office/officeart/2005/8/layout/cycle6"/>
    <dgm:cxn modelId="{DE907F73-6B14-4409-BD9E-376E249C1201}" type="presParOf" srcId="{50F8A006-03B7-453E-8B11-52199EE89448}" destId="{09EE511D-0EF6-43EC-B406-0F1618FAB471}" srcOrd="3" destOrd="0" presId="urn:microsoft.com/office/officeart/2005/8/layout/cycle6"/>
    <dgm:cxn modelId="{F58FDDD5-86F1-4BB6-BFE4-6081B29108C2}" type="presParOf" srcId="{50F8A006-03B7-453E-8B11-52199EE89448}" destId="{D6C46AB8-91FF-4DB2-AA00-CB287071D8BD}" srcOrd="4" destOrd="0" presId="urn:microsoft.com/office/officeart/2005/8/layout/cycle6"/>
    <dgm:cxn modelId="{84172652-4C9E-4F1A-96FD-3C61C000BE86}" type="presParOf" srcId="{50F8A006-03B7-453E-8B11-52199EE89448}" destId="{CEBC4C3C-A437-4420-A2E2-C12E33E8450C}" srcOrd="5" destOrd="0" presId="urn:microsoft.com/office/officeart/2005/8/layout/cycle6"/>
    <dgm:cxn modelId="{BDA7AE05-BDFF-49AD-BD2B-8BF45018EBB9}" type="presParOf" srcId="{50F8A006-03B7-453E-8B11-52199EE89448}" destId="{B5C2805B-3ECC-4AA3-B306-E04B8D93175A}" srcOrd="6" destOrd="0" presId="urn:microsoft.com/office/officeart/2005/8/layout/cycle6"/>
    <dgm:cxn modelId="{7292DD1B-22B4-43CA-810B-4CB8B37530AF}" type="presParOf" srcId="{50F8A006-03B7-453E-8B11-52199EE89448}" destId="{3743ACCF-7837-4FB8-8080-B65670FB2E40}" srcOrd="7" destOrd="0" presId="urn:microsoft.com/office/officeart/2005/8/layout/cycle6"/>
    <dgm:cxn modelId="{3B3D2678-1B6F-4D9E-ADAC-E6C2AF7A6A32}" type="presParOf" srcId="{50F8A006-03B7-453E-8B11-52199EE89448}" destId="{609DDD8F-8077-4ED9-B479-F4058D5BF79E}" srcOrd="8" destOrd="0" presId="urn:microsoft.com/office/officeart/2005/8/layout/cycle6"/>
    <dgm:cxn modelId="{E6C580EF-EEFB-4037-B53D-B20FCED40B9E}" type="presParOf" srcId="{50F8A006-03B7-453E-8B11-52199EE89448}" destId="{FDB32F28-2B23-4FC5-B84F-1478F183AB08}" srcOrd="9" destOrd="0" presId="urn:microsoft.com/office/officeart/2005/8/layout/cycle6"/>
    <dgm:cxn modelId="{B60F3539-31F0-4CA7-9ED5-DC2DD9DC9B5E}" type="presParOf" srcId="{50F8A006-03B7-453E-8B11-52199EE89448}" destId="{33A00F86-7713-40B8-8DA0-458E6F8C677E}" srcOrd="10" destOrd="0" presId="urn:microsoft.com/office/officeart/2005/8/layout/cycle6"/>
    <dgm:cxn modelId="{E1240213-F8F8-498C-A844-50C4475927E9}" type="presParOf" srcId="{50F8A006-03B7-453E-8B11-52199EE89448}" destId="{AE08C94F-0CD5-478E-94D3-913DA7B7B592}" srcOrd="11" destOrd="0" presId="urn:microsoft.com/office/officeart/2005/8/layout/cycle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A37C2D0-E311-480D-BE74-4A10698CA5CA}" type="doc">
      <dgm:prSet loTypeId="urn:microsoft.com/office/officeart/2005/8/layout/hierarchy4" loCatId="relationship" qsTypeId="urn:microsoft.com/office/officeart/2005/8/quickstyle/simple1" qsCatId="simple" csTypeId="urn:microsoft.com/office/officeart/2005/8/colors/accent1_2" csCatId="accent1" phldr="1"/>
      <dgm:spPr/>
      <dgm:t>
        <a:bodyPr/>
        <a:lstStyle/>
        <a:p>
          <a:endParaRPr lang="ru-RU"/>
        </a:p>
      </dgm:t>
    </dgm:pt>
    <dgm:pt modelId="{864DD87F-0B0C-4621-942E-8CB6627B1031}" type="pres">
      <dgm:prSet presAssocID="{1A37C2D0-E311-480D-BE74-4A10698CA5CA}" presName="Name0" presStyleCnt="0">
        <dgm:presLayoutVars>
          <dgm:chPref val="1"/>
          <dgm:dir/>
          <dgm:animOne val="branch"/>
          <dgm:animLvl val="lvl"/>
          <dgm:resizeHandles/>
        </dgm:presLayoutVars>
      </dgm:prSet>
      <dgm:spPr/>
      <dgm:t>
        <a:bodyPr/>
        <a:lstStyle/>
        <a:p>
          <a:endParaRPr lang="ru-RU"/>
        </a:p>
      </dgm:t>
    </dgm:pt>
  </dgm:ptLst>
  <dgm:cxnLst>
    <dgm:cxn modelId="{7BD30756-C963-49D9-AE5B-31BFABABFECB}" type="presOf" srcId="{1A37C2D0-E311-480D-BE74-4A10698CA5CA}" destId="{864DD87F-0B0C-4621-942E-8CB6627B1031}" srcOrd="0" destOrd="0" presId="urn:microsoft.com/office/officeart/2005/8/layout/hierarchy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AC88BC-C8FF-402F-AB2A-11AC4BBF48B7}">
      <dsp:nvSpPr>
        <dsp:cNvPr id="0" name=""/>
        <dsp:cNvSpPr/>
      </dsp:nvSpPr>
      <dsp:spPr>
        <a:xfrm>
          <a:off x="1142" y="535858"/>
          <a:ext cx="1842349" cy="717703"/>
        </a:xfrm>
        <a:prstGeom prst="ellipse">
          <a:avLst/>
        </a:prstGeom>
        <a:solidFill>
          <a:srgbClr val="00B05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ru-RU" sz="2000" b="1" kern="1200" dirty="0" smtClean="0">
              <a:solidFill>
                <a:schemeClr val="tx1"/>
              </a:solidFill>
              <a:latin typeface="Times New Roman" pitchFamily="18" charset="0"/>
              <a:cs typeface="Times New Roman" pitchFamily="18" charset="0"/>
            </a:rPr>
            <a:t>Доходы</a:t>
          </a:r>
          <a:endParaRPr lang="ru-RU" sz="2000" b="1" kern="1200" dirty="0">
            <a:solidFill>
              <a:schemeClr val="tx1"/>
            </a:solidFill>
            <a:latin typeface="Times New Roman" pitchFamily="18" charset="0"/>
            <a:cs typeface="Times New Roman" pitchFamily="18" charset="0"/>
          </a:endParaRPr>
        </a:p>
      </dsp:txBody>
      <dsp:txXfrm>
        <a:off x="270948" y="640963"/>
        <a:ext cx="1302737" cy="507493"/>
      </dsp:txXfrm>
    </dsp:sp>
    <dsp:sp modelId="{1816D16A-814C-4C22-A6CC-12105B3989BB}">
      <dsp:nvSpPr>
        <dsp:cNvPr id="0" name=""/>
        <dsp:cNvSpPr/>
      </dsp:nvSpPr>
      <dsp:spPr>
        <a:xfrm>
          <a:off x="2027221" y="546339"/>
          <a:ext cx="562799" cy="603721"/>
        </a:xfrm>
        <a:prstGeom prst="mathMinus">
          <a:avLst/>
        </a:prstGeom>
        <a:solidFill>
          <a:srgbClr val="FFC00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ru-RU" sz="1000" kern="1200" dirty="0"/>
        </a:p>
      </dsp:txBody>
      <dsp:txXfrm>
        <a:off x="2101820" y="777202"/>
        <a:ext cx="413601" cy="141995"/>
      </dsp:txXfrm>
    </dsp:sp>
    <dsp:sp modelId="{32775538-2AC3-4373-B014-5A44732CBC7F}">
      <dsp:nvSpPr>
        <dsp:cNvPr id="0" name=""/>
        <dsp:cNvSpPr/>
      </dsp:nvSpPr>
      <dsp:spPr>
        <a:xfrm>
          <a:off x="2673753" y="600303"/>
          <a:ext cx="1842843" cy="588813"/>
        </a:xfrm>
        <a:prstGeom prst="ellipse">
          <a:avLst/>
        </a:prstGeom>
        <a:solidFill>
          <a:srgbClr val="F57E1B"/>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ru-RU" sz="2000" b="1" kern="1200" dirty="0" smtClean="0">
              <a:solidFill>
                <a:schemeClr val="tx1"/>
              </a:solidFill>
              <a:latin typeface="Times New Roman" pitchFamily="18" charset="0"/>
              <a:cs typeface="Times New Roman" pitchFamily="18" charset="0"/>
            </a:rPr>
            <a:t>Расходы</a:t>
          </a:r>
          <a:endParaRPr lang="ru-RU" sz="2000" b="1" kern="1200" dirty="0">
            <a:solidFill>
              <a:schemeClr val="tx1"/>
            </a:solidFill>
            <a:latin typeface="Times New Roman" pitchFamily="18" charset="0"/>
            <a:cs typeface="Times New Roman" pitchFamily="18" charset="0"/>
          </a:endParaRPr>
        </a:p>
      </dsp:txBody>
      <dsp:txXfrm>
        <a:off x="2943631" y="686533"/>
        <a:ext cx="1303087" cy="416353"/>
      </dsp:txXfrm>
    </dsp:sp>
    <dsp:sp modelId="{4B955819-9EB5-4C61-BE5E-7CE7027DF3F0}">
      <dsp:nvSpPr>
        <dsp:cNvPr id="0" name=""/>
        <dsp:cNvSpPr/>
      </dsp:nvSpPr>
      <dsp:spPr>
        <a:xfrm>
          <a:off x="4650328" y="549969"/>
          <a:ext cx="578780" cy="689481"/>
        </a:xfrm>
        <a:prstGeom prst="mathEqual">
          <a:avLst/>
        </a:prstGeom>
        <a:solidFill>
          <a:srgbClr val="FFC00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333500">
            <a:lnSpc>
              <a:spcPct val="90000"/>
            </a:lnSpc>
            <a:spcBef>
              <a:spcPct val="0"/>
            </a:spcBef>
            <a:spcAft>
              <a:spcPct val="35000"/>
            </a:spcAft>
          </a:pPr>
          <a:endParaRPr lang="ru-RU" sz="3000" kern="1200" dirty="0"/>
        </a:p>
      </dsp:txBody>
      <dsp:txXfrm>
        <a:off x="4727045" y="692002"/>
        <a:ext cx="425346" cy="405415"/>
      </dsp:txXfrm>
    </dsp:sp>
    <dsp:sp modelId="{A84245DF-C8CC-47D2-83AC-15EF153255E0}">
      <dsp:nvSpPr>
        <dsp:cNvPr id="0" name=""/>
        <dsp:cNvSpPr/>
      </dsp:nvSpPr>
      <dsp:spPr>
        <a:xfrm>
          <a:off x="5362840" y="52737"/>
          <a:ext cx="3196759" cy="1683946"/>
        </a:xfrm>
        <a:prstGeom prst="ellipse">
          <a:avLst/>
        </a:prstGeom>
        <a:solidFill>
          <a:schemeClr val="bg2">
            <a:lumMod val="9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lvl="0" algn="ctr" defTabSz="755650">
            <a:lnSpc>
              <a:spcPct val="90000"/>
            </a:lnSpc>
            <a:spcBef>
              <a:spcPct val="0"/>
            </a:spcBef>
            <a:spcAft>
              <a:spcPct val="35000"/>
            </a:spcAft>
          </a:pPr>
          <a:r>
            <a:rPr lang="ru-RU" sz="1700" b="1" kern="1200" dirty="0" smtClean="0">
              <a:solidFill>
                <a:srgbClr val="FF0000"/>
              </a:solidFill>
              <a:latin typeface="Times New Roman" pitchFamily="18" charset="0"/>
              <a:cs typeface="Times New Roman" pitchFamily="18" charset="0"/>
            </a:rPr>
            <a:t>(-)Дефицит</a:t>
          </a:r>
        </a:p>
        <a:p>
          <a:pPr lvl="0" algn="ctr" defTabSz="755650">
            <a:lnSpc>
              <a:spcPct val="90000"/>
            </a:lnSpc>
            <a:spcBef>
              <a:spcPct val="0"/>
            </a:spcBef>
            <a:spcAft>
              <a:spcPct val="35000"/>
            </a:spcAft>
          </a:pPr>
          <a:r>
            <a:rPr lang="ru-RU" sz="1400" b="1" kern="1200" dirty="0" smtClean="0">
              <a:solidFill>
                <a:srgbClr val="FF0000"/>
              </a:solidFill>
              <a:latin typeface="Times New Roman" pitchFamily="18" charset="0"/>
              <a:cs typeface="Times New Roman" pitchFamily="18" charset="0"/>
            </a:rPr>
            <a:t>(расходы больше доходов)</a:t>
          </a:r>
        </a:p>
        <a:p>
          <a:pPr lvl="0" algn="ctr" defTabSz="755650">
            <a:lnSpc>
              <a:spcPct val="90000"/>
            </a:lnSpc>
            <a:spcBef>
              <a:spcPct val="0"/>
            </a:spcBef>
            <a:spcAft>
              <a:spcPct val="35000"/>
            </a:spcAft>
          </a:pPr>
          <a:r>
            <a:rPr lang="ru-RU" sz="1700" b="1" kern="1200" dirty="0" smtClean="0">
              <a:solidFill>
                <a:srgbClr val="46740E"/>
              </a:solidFill>
              <a:latin typeface="Times New Roman" pitchFamily="18" charset="0"/>
              <a:cs typeface="Times New Roman" pitchFamily="18" charset="0"/>
            </a:rPr>
            <a:t>(+) Профицит</a:t>
          </a:r>
        </a:p>
        <a:p>
          <a:pPr lvl="0" algn="ctr" defTabSz="755650">
            <a:lnSpc>
              <a:spcPct val="90000"/>
            </a:lnSpc>
            <a:spcBef>
              <a:spcPct val="0"/>
            </a:spcBef>
            <a:spcAft>
              <a:spcPct val="35000"/>
            </a:spcAft>
          </a:pPr>
          <a:r>
            <a:rPr lang="ru-RU" sz="1400" b="1" kern="1200" dirty="0" smtClean="0">
              <a:solidFill>
                <a:srgbClr val="46740E"/>
              </a:solidFill>
              <a:latin typeface="Times New Roman" pitchFamily="18" charset="0"/>
              <a:cs typeface="Times New Roman" pitchFamily="18" charset="0"/>
            </a:rPr>
            <a:t>(доходы больше расходов)</a:t>
          </a:r>
        </a:p>
      </dsp:txBody>
      <dsp:txXfrm>
        <a:off x="5830995" y="299345"/>
        <a:ext cx="2260449" cy="119073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F62A4F-6281-44A9-8CCB-EC1D32ECC29E}">
      <dsp:nvSpPr>
        <dsp:cNvPr id="0" name=""/>
        <dsp:cNvSpPr/>
      </dsp:nvSpPr>
      <dsp:spPr>
        <a:xfrm>
          <a:off x="2180614" y="347707"/>
          <a:ext cx="4899424" cy="4899424"/>
        </a:xfrm>
        <a:prstGeom prst="pie">
          <a:avLst>
            <a:gd name="adj1" fmla="val 16200000"/>
            <a:gd name="adj2" fmla="val 19800000"/>
          </a:avLst>
        </a:prstGeom>
        <a:solidFill>
          <a:schemeClr val="accent2">
            <a:lumMod val="75000"/>
          </a:schemeClr>
        </a:soli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2">
              <a:hueOff val="0"/>
              <a:satOff val="0"/>
              <a:lumOff val="0"/>
              <a:alphaOff val="0"/>
              <a:shade val="30000"/>
              <a:satMod val="12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endParaRPr lang="ru-RU" sz="1400" b="1" kern="1200" dirty="0" smtClean="0">
            <a:latin typeface="Times New Roman" panose="02020603050405020304" pitchFamily="18" charset="0"/>
            <a:cs typeface="Times New Roman" panose="02020603050405020304" pitchFamily="18" charset="0"/>
          </a:endParaRPr>
        </a:p>
        <a:p>
          <a:pPr lvl="0" algn="l" defTabSz="622300">
            <a:lnSpc>
              <a:spcPct val="90000"/>
            </a:lnSpc>
            <a:spcBef>
              <a:spcPct val="0"/>
            </a:spcBef>
            <a:spcAft>
              <a:spcPct val="35000"/>
            </a:spcAft>
          </a:pPr>
          <a:r>
            <a:rPr lang="ru-RU" sz="1400" b="1" kern="1200" dirty="0" smtClean="0">
              <a:latin typeface="Times New Roman" panose="02020603050405020304" pitchFamily="18" charset="0"/>
              <a:cs typeface="Times New Roman" panose="02020603050405020304" pitchFamily="18" charset="0"/>
            </a:rPr>
            <a:t>Составление проекта бюджета очередного года</a:t>
          </a:r>
          <a:endParaRPr lang="ru-RU" sz="1400" b="1" kern="1200" dirty="0">
            <a:latin typeface="Times New Roman" panose="02020603050405020304" pitchFamily="18" charset="0"/>
            <a:cs typeface="Times New Roman" panose="02020603050405020304" pitchFamily="18" charset="0"/>
          </a:endParaRPr>
        </a:p>
      </dsp:txBody>
      <dsp:txXfrm>
        <a:off x="4746979" y="973550"/>
        <a:ext cx="1283182" cy="991550"/>
      </dsp:txXfrm>
    </dsp:sp>
    <dsp:sp modelId="{842E3C46-EC8A-4ABB-BCAE-D9BAAC0F901D}">
      <dsp:nvSpPr>
        <dsp:cNvPr id="0" name=""/>
        <dsp:cNvSpPr/>
      </dsp:nvSpPr>
      <dsp:spPr>
        <a:xfrm>
          <a:off x="2238940" y="448611"/>
          <a:ext cx="4899424" cy="4899424"/>
        </a:xfrm>
        <a:prstGeom prst="pie">
          <a:avLst>
            <a:gd name="adj1" fmla="val 19800000"/>
            <a:gd name="adj2" fmla="val 1800000"/>
          </a:avLst>
        </a:prstGeom>
        <a:gradFill rotWithShape="0">
          <a:gsLst>
            <a:gs pos="0">
              <a:schemeClr val="accent3">
                <a:hueOff val="0"/>
                <a:satOff val="0"/>
                <a:lumOff val="0"/>
                <a:alphaOff val="0"/>
                <a:lumMod val="95000"/>
              </a:schemeClr>
            </a:gs>
            <a:gs pos="100000">
              <a:schemeClr val="accent3">
                <a:hueOff val="0"/>
                <a:satOff val="0"/>
                <a:lumOff val="0"/>
                <a:alphaOff val="0"/>
                <a:shade val="82000"/>
                <a:satMod val="125000"/>
                <a:lumMod val="74000"/>
              </a:schemeClr>
            </a:gs>
          </a:gsLst>
          <a:lin ang="5400000" scaled="0"/>
        </a:gra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3">
              <a:hueOff val="0"/>
              <a:satOff val="0"/>
              <a:lumOff val="0"/>
              <a:alphaOff val="0"/>
              <a:shade val="30000"/>
              <a:satMod val="12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lvl="0" algn="r" defTabSz="622300">
            <a:lnSpc>
              <a:spcPct val="90000"/>
            </a:lnSpc>
            <a:spcBef>
              <a:spcPct val="0"/>
            </a:spcBef>
            <a:spcAft>
              <a:spcPct val="35000"/>
            </a:spcAft>
          </a:pPr>
          <a:r>
            <a:rPr lang="ru-RU" sz="1400" b="1" kern="1200" dirty="0" smtClean="0">
              <a:latin typeface="Times New Roman" panose="02020603050405020304" pitchFamily="18" charset="0"/>
              <a:cs typeface="Times New Roman" panose="02020603050405020304" pitchFamily="18" charset="0"/>
            </a:rPr>
            <a:t>Рассмотрение проекта бюджета очередного года</a:t>
          </a:r>
          <a:endParaRPr lang="ru-RU" sz="1400" b="1" kern="1200" dirty="0">
            <a:latin typeface="Times New Roman" panose="02020603050405020304" pitchFamily="18" charset="0"/>
            <a:cs typeface="Times New Roman" panose="02020603050405020304" pitchFamily="18" charset="0"/>
          </a:endParaRPr>
        </a:p>
      </dsp:txBody>
      <dsp:txXfrm>
        <a:off x="5563550" y="2431712"/>
        <a:ext cx="1341509" cy="962386"/>
      </dsp:txXfrm>
    </dsp:sp>
    <dsp:sp modelId="{EF4DAB56-0E4E-4262-BFE2-5F22B9C565D7}">
      <dsp:nvSpPr>
        <dsp:cNvPr id="0" name=""/>
        <dsp:cNvSpPr/>
      </dsp:nvSpPr>
      <dsp:spPr>
        <a:xfrm>
          <a:off x="2180614" y="549516"/>
          <a:ext cx="4899424" cy="4899424"/>
        </a:xfrm>
        <a:prstGeom prst="pie">
          <a:avLst>
            <a:gd name="adj1" fmla="val 1800000"/>
            <a:gd name="adj2" fmla="val 5400000"/>
          </a:avLst>
        </a:prstGeom>
        <a:gradFill rotWithShape="0">
          <a:gsLst>
            <a:gs pos="0">
              <a:schemeClr val="accent4">
                <a:hueOff val="0"/>
                <a:satOff val="0"/>
                <a:lumOff val="0"/>
                <a:alphaOff val="0"/>
                <a:lumMod val="95000"/>
              </a:schemeClr>
            </a:gs>
            <a:gs pos="100000">
              <a:schemeClr val="accent4">
                <a:hueOff val="0"/>
                <a:satOff val="0"/>
                <a:lumOff val="0"/>
                <a:alphaOff val="0"/>
                <a:shade val="82000"/>
                <a:satMod val="125000"/>
                <a:lumMod val="74000"/>
              </a:schemeClr>
            </a:gs>
          </a:gsLst>
          <a:lin ang="5400000" scaled="0"/>
        </a:gra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4">
              <a:hueOff val="0"/>
              <a:satOff val="0"/>
              <a:lumOff val="0"/>
              <a:alphaOff val="0"/>
              <a:shade val="30000"/>
              <a:satMod val="12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lvl="0" algn="l" defTabSz="622300">
            <a:lnSpc>
              <a:spcPct val="90000"/>
            </a:lnSpc>
            <a:spcBef>
              <a:spcPct val="0"/>
            </a:spcBef>
            <a:spcAft>
              <a:spcPct val="35000"/>
            </a:spcAft>
          </a:pPr>
          <a:r>
            <a:rPr lang="ru-RU" sz="1400" b="1" kern="1200" dirty="0" smtClean="0">
              <a:latin typeface="Times New Roman" panose="02020603050405020304" pitchFamily="18" charset="0"/>
              <a:cs typeface="Times New Roman" panose="02020603050405020304" pitchFamily="18" charset="0"/>
            </a:rPr>
            <a:t>Утверждение бюджета очередного года</a:t>
          </a:r>
          <a:endParaRPr lang="ru-RU" sz="1400" b="1" kern="1200" dirty="0">
            <a:latin typeface="Times New Roman" panose="02020603050405020304" pitchFamily="18" charset="0"/>
            <a:cs typeface="Times New Roman" panose="02020603050405020304" pitchFamily="18" charset="0"/>
          </a:endParaRPr>
        </a:p>
      </dsp:txBody>
      <dsp:txXfrm>
        <a:off x="4746979" y="3860710"/>
        <a:ext cx="1283182" cy="991550"/>
      </dsp:txXfrm>
    </dsp:sp>
    <dsp:sp modelId="{4EC7F541-63A3-4EAE-B73C-7B624E9A8B04}">
      <dsp:nvSpPr>
        <dsp:cNvPr id="0" name=""/>
        <dsp:cNvSpPr/>
      </dsp:nvSpPr>
      <dsp:spPr>
        <a:xfrm>
          <a:off x="2063961" y="549516"/>
          <a:ext cx="4899424" cy="4899424"/>
        </a:xfrm>
        <a:prstGeom prst="pie">
          <a:avLst>
            <a:gd name="adj1" fmla="val 5400000"/>
            <a:gd name="adj2" fmla="val 9000000"/>
          </a:avLst>
        </a:prstGeom>
        <a:gradFill rotWithShape="0">
          <a:gsLst>
            <a:gs pos="0">
              <a:schemeClr val="accent5">
                <a:hueOff val="0"/>
                <a:satOff val="0"/>
                <a:lumOff val="0"/>
                <a:alphaOff val="0"/>
                <a:lumMod val="95000"/>
              </a:schemeClr>
            </a:gs>
            <a:gs pos="100000">
              <a:schemeClr val="accent5">
                <a:hueOff val="0"/>
                <a:satOff val="0"/>
                <a:lumOff val="0"/>
                <a:alphaOff val="0"/>
                <a:shade val="82000"/>
                <a:satMod val="125000"/>
                <a:lumMod val="74000"/>
              </a:schemeClr>
            </a:gs>
          </a:gsLst>
          <a:lin ang="5400000" scaled="0"/>
        </a:gra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5">
              <a:hueOff val="0"/>
              <a:satOff val="0"/>
              <a:lumOff val="0"/>
              <a:alphaOff val="0"/>
              <a:shade val="30000"/>
              <a:satMod val="12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lvl="0" algn="r" defTabSz="622300">
            <a:lnSpc>
              <a:spcPct val="90000"/>
            </a:lnSpc>
            <a:spcBef>
              <a:spcPct val="0"/>
            </a:spcBef>
            <a:spcAft>
              <a:spcPct val="35000"/>
            </a:spcAft>
          </a:pPr>
          <a:r>
            <a:rPr lang="ru-RU" sz="1400" b="1" kern="1200" dirty="0" smtClean="0">
              <a:latin typeface="Times New Roman" panose="02020603050405020304" pitchFamily="18" charset="0"/>
              <a:cs typeface="Times New Roman" panose="02020603050405020304" pitchFamily="18" charset="0"/>
            </a:rPr>
            <a:t>Исполнение бюджета в текущем году</a:t>
          </a:r>
          <a:endParaRPr lang="ru-RU" sz="1400" b="1" kern="1200" dirty="0">
            <a:latin typeface="Times New Roman" panose="02020603050405020304" pitchFamily="18" charset="0"/>
            <a:cs typeface="Times New Roman" panose="02020603050405020304" pitchFamily="18" charset="0"/>
          </a:endParaRPr>
        </a:p>
      </dsp:txBody>
      <dsp:txXfrm>
        <a:off x="3113837" y="3860710"/>
        <a:ext cx="1283182" cy="991550"/>
      </dsp:txXfrm>
    </dsp:sp>
    <dsp:sp modelId="{0476E67D-5740-41C1-B512-8D9664E886EA}">
      <dsp:nvSpPr>
        <dsp:cNvPr id="0" name=""/>
        <dsp:cNvSpPr/>
      </dsp:nvSpPr>
      <dsp:spPr>
        <a:xfrm>
          <a:off x="2005634" y="448611"/>
          <a:ext cx="4899424" cy="4899424"/>
        </a:xfrm>
        <a:prstGeom prst="pie">
          <a:avLst>
            <a:gd name="adj1" fmla="val 9000000"/>
            <a:gd name="adj2" fmla="val 12600000"/>
          </a:avLst>
        </a:prstGeom>
        <a:gradFill rotWithShape="0">
          <a:gsLst>
            <a:gs pos="0">
              <a:schemeClr val="accent6">
                <a:hueOff val="0"/>
                <a:satOff val="0"/>
                <a:lumOff val="0"/>
                <a:alphaOff val="0"/>
                <a:lumMod val="95000"/>
              </a:schemeClr>
            </a:gs>
            <a:gs pos="100000">
              <a:schemeClr val="accent6">
                <a:hueOff val="0"/>
                <a:satOff val="0"/>
                <a:lumOff val="0"/>
                <a:alphaOff val="0"/>
                <a:shade val="82000"/>
                <a:satMod val="125000"/>
                <a:lumMod val="74000"/>
              </a:schemeClr>
            </a:gs>
          </a:gsLst>
          <a:lin ang="5400000" scaled="0"/>
        </a:gra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6">
              <a:hueOff val="0"/>
              <a:satOff val="0"/>
              <a:lumOff val="0"/>
              <a:alphaOff val="0"/>
              <a:shade val="30000"/>
              <a:satMod val="12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lvl="0" algn="l" defTabSz="622300">
            <a:lnSpc>
              <a:spcPct val="90000"/>
            </a:lnSpc>
            <a:spcBef>
              <a:spcPct val="0"/>
            </a:spcBef>
            <a:spcAft>
              <a:spcPct val="35000"/>
            </a:spcAft>
          </a:pPr>
          <a:r>
            <a:rPr lang="ru-RU" sz="1400" b="1" kern="1200" dirty="0" smtClean="0">
              <a:latin typeface="Times New Roman" panose="02020603050405020304" pitchFamily="18" charset="0"/>
              <a:cs typeface="Times New Roman" panose="02020603050405020304" pitchFamily="18" charset="0"/>
            </a:rPr>
            <a:t>Формирование отчета об исполнении бюджета предыдущего года</a:t>
          </a:r>
          <a:endParaRPr lang="ru-RU" sz="1400" b="1" kern="1200" dirty="0">
            <a:latin typeface="Times New Roman" panose="02020603050405020304" pitchFamily="18" charset="0"/>
            <a:cs typeface="Times New Roman" panose="02020603050405020304" pitchFamily="18" charset="0"/>
          </a:endParaRPr>
        </a:p>
      </dsp:txBody>
      <dsp:txXfrm>
        <a:off x="2238940" y="2431712"/>
        <a:ext cx="1341509" cy="962386"/>
      </dsp:txXfrm>
    </dsp:sp>
    <dsp:sp modelId="{DA87E9FC-B2D7-4745-9F92-BBE64603542E}">
      <dsp:nvSpPr>
        <dsp:cNvPr id="0" name=""/>
        <dsp:cNvSpPr/>
      </dsp:nvSpPr>
      <dsp:spPr>
        <a:xfrm>
          <a:off x="2063961" y="347707"/>
          <a:ext cx="4899424" cy="4899424"/>
        </a:xfrm>
        <a:prstGeom prst="pie">
          <a:avLst>
            <a:gd name="adj1" fmla="val 12600000"/>
            <a:gd name="adj2" fmla="val 16200000"/>
          </a:avLst>
        </a:prstGeom>
        <a:gradFill rotWithShape="0">
          <a:gsLst>
            <a:gs pos="0">
              <a:schemeClr val="accent2">
                <a:hueOff val="0"/>
                <a:satOff val="0"/>
                <a:lumOff val="0"/>
                <a:alphaOff val="0"/>
                <a:lumMod val="95000"/>
              </a:schemeClr>
            </a:gs>
            <a:gs pos="100000">
              <a:schemeClr val="accent2">
                <a:hueOff val="0"/>
                <a:satOff val="0"/>
                <a:lumOff val="0"/>
                <a:alphaOff val="0"/>
                <a:shade val="82000"/>
                <a:satMod val="125000"/>
                <a:lumMod val="74000"/>
              </a:schemeClr>
            </a:gs>
          </a:gsLst>
          <a:lin ang="5400000" scaled="0"/>
        </a:gra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2">
              <a:hueOff val="0"/>
              <a:satOff val="0"/>
              <a:lumOff val="0"/>
              <a:alphaOff val="0"/>
              <a:shade val="30000"/>
              <a:satMod val="12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lvl="0" algn="r" defTabSz="622300">
            <a:lnSpc>
              <a:spcPct val="90000"/>
            </a:lnSpc>
            <a:spcBef>
              <a:spcPct val="0"/>
            </a:spcBef>
            <a:spcAft>
              <a:spcPct val="35000"/>
            </a:spcAft>
          </a:pPr>
          <a:endParaRPr lang="ru-RU" sz="1400" b="1" kern="1200" dirty="0" smtClean="0">
            <a:latin typeface="Times New Roman" panose="02020603050405020304" pitchFamily="18" charset="0"/>
            <a:cs typeface="Times New Roman" panose="02020603050405020304" pitchFamily="18" charset="0"/>
          </a:endParaRPr>
        </a:p>
        <a:p>
          <a:pPr lvl="0" algn="r" defTabSz="622300">
            <a:lnSpc>
              <a:spcPct val="90000"/>
            </a:lnSpc>
            <a:spcBef>
              <a:spcPct val="0"/>
            </a:spcBef>
            <a:spcAft>
              <a:spcPct val="35000"/>
            </a:spcAft>
          </a:pPr>
          <a:r>
            <a:rPr lang="ru-RU" sz="1400" b="1" kern="1200" dirty="0" smtClean="0">
              <a:latin typeface="Times New Roman" panose="02020603050405020304" pitchFamily="18" charset="0"/>
              <a:cs typeface="Times New Roman" panose="02020603050405020304" pitchFamily="18" charset="0"/>
            </a:rPr>
            <a:t>Утверждение отчета об исполнении бюджета предыдущего года</a:t>
          </a:r>
          <a:endParaRPr lang="ru-RU" sz="1400" b="1" kern="1200" dirty="0">
            <a:latin typeface="Times New Roman" panose="02020603050405020304" pitchFamily="18" charset="0"/>
            <a:cs typeface="Times New Roman" panose="02020603050405020304" pitchFamily="18" charset="0"/>
          </a:endParaRPr>
        </a:p>
      </dsp:txBody>
      <dsp:txXfrm>
        <a:off x="3113837" y="973550"/>
        <a:ext cx="1283182" cy="991550"/>
      </dsp:txXfrm>
    </dsp:sp>
    <dsp:sp modelId="{645E1EC9-0933-4E6B-AECB-D952B70FC643}">
      <dsp:nvSpPr>
        <dsp:cNvPr id="0" name=""/>
        <dsp:cNvSpPr/>
      </dsp:nvSpPr>
      <dsp:spPr>
        <a:xfrm>
          <a:off x="1877137" y="44409"/>
          <a:ext cx="5506019" cy="5506019"/>
        </a:xfrm>
        <a:prstGeom prst="circularArrow">
          <a:avLst>
            <a:gd name="adj1" fmla="val 5085"/>
            <a:gd name="adj2" fmla="val 327528"/>
            <a:gd name="adj3" fmla="val 19472472"/>
            <a:gd name="adj4" fmla="val 16200251"/>
            <a:gd name="adj5" fmla="val 5932"/>
          </a:avLst>
        </a:prstGeom>
        <a:solidFill>
          <a:schemeClr val="accent2">
            <a:lumMod val="75000"/>
          </a:schemeClr>
        </a:soli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2">
              <a:hueOff val="0"/>
              <a:satOff val="0"/>
              <a:lumOff val="0"/>
              <a:alphaOff val="0"/>
              <a:shade val="30000"/>
              <a:satMod val="120000"/>
            </a:schemeClr>
          </a:contourClr>
        </a:sp3d>
      </dsp:spPr>
      <dsp:style>
        <a:lnRef idx="0">
          <a:scrgbClr r="0" g="0" b="0"/>
        </a:lnRef>
        <a:fillRef idx="3">
          <a:scrgbClr r="0" g="0" b="0"/>
        </a:fillRef>
        <a:effectRef idx="3">
          <a:scrgbClr r="0" g="0" b="0"/>
        </a:effectRef>
        <a:fontRef idx="minor">
          <a:schemeClr val="lt1"/>
        </a:fontRef>
      </dsp:style>
    </dsp:sp>
    <dsp:sp modelId="{A4DA3E07-BB5F-47AE-8641-79F859DB5CB5}">
      <dsp:nvSpPr>
        <dsp:cNvPr id="0" name=""/>
        <dsp:cNvSpPr/>
      </dsp:nvSpPr>
      <dsp:spPr>
        <a:xfrm>
          <a:off x="1935464" y="145314"/>
          <a:ext cx="5506019" cy="5506019"/>
        </a:xfrm>
        <a:prstGeom prst="circularArrow">
          <a:avLst>
            <a:gd name="adj1" fmla="val 5085"/>
            <a:gd name="adj2" fmla="val 327528"/>
            <a:gd name="adj3" fmla="val 1472472"/>
            <a:gd name="adj4" fmla="val 19800000"/>
            <a:gd name="adj5" fmla="val 5932"/>
          </a:avLst>
        </a:prstGeom>
        <a:gradFill rotWithShape="0">
          <a:gsLst>
            <a:gs pos="0">
              <a:schemeClr val="accent3">
                <a:hueOff val="0"/>
                <a:satOff val="0"/>
                <a:lumOff val="0"/>
                <a:alphaOff val="0"/>
                <a:lumMod val="95000"/>
              </a:schemeClr>
            </a:gs>
            <a:gs pos="100000">
              <a:schemeClr val="accent3">
                <a:hueOff val="0"/>
                <a:satOff val="0"/>
                <a:lumOff val="0"/>
                <a:alphaOff val="0"/>
                <a:shade val="82000"/>
                <a:satMod val="125000"/>
                <a:lumMod val="74000"/>
              </a:schemeClr>
            </a:gs>
          </a:gsLst>
          <a:lin ang="5400000" scaled="0"/>
        </a:gra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3">
              <a:hueOff val="0"/>
              <a:satOff val="0"/>
              <a:lumOff val="0"/>
              <a:alphaOff val="0"/>
              <a:shade val="30000"/>
              <a:satMod val="120000"/>
            </a:schemeClr>
          </a:contourClr>
        </a:sp3d>
      </dsp:spPr>
      <dsp:style>
        <a:lnRef idx="0">
          <a:scrgbClr r="0" g="0" b="0"/>
        </a:lnRef>
        <a:fillRef idx="3">
          <a:scrgbClr r="0" g="0" b="0"/>
        </a:fillRef>
        <a:effectRef idx="3">
          <a:scrgbClr r="0" g="0" b="0"/>
        </a:effectRef>
        <a:fontRef idx="minor">
          <a:schemeClr val="lt1"/>
        </a:fontRef>
      </dsp:style>
    </dsp:sp>
    <dsp:sp modelId="{213181CF-CFAC-4748-ABA5-035FEB22F4F7}">
      <dsp:nvSpPr>
        <dsp:cNvPr id="0" name=""/>
        <dsp:cNvSpPr/>
      </dsp:nvSpPr>
      <dsp:spPr>
        <a:xfrm>
          <a:off x="1877137" y="246218"/>
          <a:ext cx="5506019" cy="5506019"/>
        </a:xfrm>
        <a:prstGeom prst="circularArrow">
          <a:avLst>
            <a:gd name="adj1" fmla="val 5085"/>
            <a:gd name="adj2" fmla="val 327528"/>
            <a:gd name="adj3" fmla="val 5072221"/>
            <a:gd name="adj4" fmla="val 1800000"/>
            <a:gd name="adj5" fmla="val 5932"/>
          </a:avLst>
        </a:prstGeom>
        <a:gradFill rotWithShape="0">
          <a:gsLst>
            <a:gs pos="0">
              <a:schemeClr val="accent4">
                <a:hueOff val="0"/>
                <a:satOff val="0"/>
                <a:lumOff val="0"/>
                <a:alphaOff val="0"/>
                <a:lumMod val="95000"/>
              </a:schemeClr>
            </a:gs>
            <a:gs pos="100000">
              <a:schemeClr val="accent4">
                <a:hueOff val="0"/>
                <a:satOff val="0"/>
                <a:lumOff val="0"/>
                <a:alphaOff val="0"/>
                <a:shade val="82000"/>
                <a:satMod val="125000"/>
                <a:lumMod val="74000"/>
              </a:schemeClr>
            </a:gs>
          </a:gsLst>
          <a:lin ang="5400000" scaled="0"/>
        </a:gra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4">
              <a:hueOff val="0"/>
              <a:satOff val="0"/>
              <a:lumOff val="0"/>
              <a:alphaOff val="0"/>
              <a:shade val="30000"/>
              <a:satMod val="120000"/>
            </a:schemeClr>
          </a:contourClr>
        </a:sp3d>
      </dsp:spPr>
      <dsp:style>
        <a:lnRef idx="0">
          <a:scrgbClr r="0" g="0" b="0"/>
        </a:lnRef>
        <a:fillRef idx="3">
          <a:scrgbClr r="0" g="0" b="0"/>
        </a:fillRef>
        <a:effectRef idx="3">
          <a:scrgbClr r="0" g="0" b="0"/>
        </a:effectRef>
        <a:fontRef idx="minor">
          <a:schemeClr val="lt1"/>
        </a:fontRef>
      </dsp:style>
    </dsp:sp>
    <dsp:sp modelId="{A92B7A11-A671-4B89-9347-B0ACB03A440B}">
      <dsp:nvSpPr>
        <dsp:cNvPr id="0" name=""/>
        <dsp:cNvSpPr/>
      </dsp:nvSpPr>
      <dsp:spPr>
        <a:xfrm>
          <a:off x="1760842" y="246218"/>
          <a:ext cx="5506019" cy="5506019"/>
        </a:xfrm>
        <a:prstGeom prst="circularArrow">
          <a:avLst>
            <a:gd name="adj1" fmla="val 5085"/>
            <a:gd name="adj2" fmla="val 327528"/>
            <a:gd name="adj3" fmla="val 8672472"/>
            <a:gd name="adj4" fmla="val 5400251"/>
            <a:gd name="adj5" fmla="val 5932"/>
          </a:avLst>
        </a:prstGeom>
        <a:gradFill rotWithShape="0">
          <a:gsLst>
            <a:gs pos="0">
              <a:schemeClr val="accent5">
                <a:hueOff val="0"/>
                <a:satOff val="0"/>
                <a:lumOff val="0"/>
                <a:alphaOff val="0"/>
                <a:lumMod val="95000"/>
              </a:schemeClr>
            </a:gs>
            <a:gs pos="100000">
              <a:schemeClr val="accent5">
                <a:hueOff val="0"/>
                <a:satOff val="0"/>
                <a:lumOff val="0"/>
                <a:alphaOff val="0"/>
                <a:shade val="82000"/>
                <a:satMod val="125000"/>
                <a:lumMod val="74000"/>
              </a:schemeClr>
            </a:gs>
          </a:gsLst>
          <a:lin ang="5400000" scaled="0"/>
        </a:gra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5">
              <a:hueOff val="0"/>
              <a:satOff val="0"/>
              <a:lumOff val="0"/>
              <a:alphaOff val="0"/>
              <a:shade val="30000"/>
              <a:satMod val="120000"/>
            </a:schemeClr>
          </a:contourClr>
        </a:sp3d>
      </dsp:spPr>
      <dsp:style>
        <a:lnRef idx="0">
          <a:scrgbClr r="0" g="0" b="0"/>
        </a:lnRef>
        <a:fillRef idx="3">
          <a:scrgbClr r="0" g="0" b="0"/>
        </a:fillRef>
        <a:effectRef idx="3">
          <a:scrgbClr r="0" g="0" b="0"/>
        </a:effectRef>
        <a:fontRef idx="minor">
          <a:schemeClr val="lt1"/>
        </a:fontRef>
      </dsp:style>
    </dsp:sp>
    <dsp:sp modelId="{7BA1513E-5EC7-4F59-860A-3B64659C2085}">
      <dsp:nvSpPr>
        <dsp:cNvPr id="0" name=""/>
        <dsp:cNvSpPr/>
      </dsp:nvSpPr>
      <dsp:spPr>
        <a:xfrm>
          <a:off x="1702516" y="145314"/>
          <a:ext cx="5506019" cy="5506019"/>
        </a:xfrm>
        <a:prstGeom prst="circularArrow">
          <a:avLst>
            <a:gd name="adj1" fmla="val 5085"/>
            <a:gd name="adj2" fmla="val 327528"/>
            <a:gd name="adj3" fmla="val 12272472"/>
            <a:gd name="adj4" fmla="val 9000000"/>
            <a:gd name="adj5" fmla="val 5932"/>
          </a:avLst>
        </a:prstGeom>
        <a:gradFill rotWithShape="0">
          <a:gsLst>
            <a:gs pos="0">
              <a:schemeClr val="accent6">
                <a:hueOff val="0"/>
                <a:satOff val="0"/>
                <a:lumOff val="0"/>
                <a:alphaOff val="0"/>
                <a:lumMod val="95000"/>
              </a:schemeClr>
            </a:gs>
            <a:gs pos="100000">
              <a:schemeClr val="accent6">
                <a:hueOff val="0"/>
                <a:satOff val="0"/>
                <a:lumOff val="0"/>
                <a:alphaOff val="0"/>
                <a:shade val="82000"/>
                <a:satMod val="125000"/>
                <a:lumMod val="74000"/>
              </a:schemeClr>
            </a:gs>
          </a:gsLst>
          <a:lin ang="5400000" scaled="0"/>
        </a:gra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6">
              <a:hueOff val="0"/>
              <a:satOff val="0"/>
              <a:lumOff val="0"/>
              <a:alphaOff val="0"/>
              <a:shade val="30000"/>
              <a:satMod val="120000"/>
            </a:schemeClr>
          </a:contourClr>
        </a:sp3d>
      </dsp:spPr>
      <dsp:style>
        <a:lnRef idx="0">
          <a:scrgbClr r="0" g="0" b="0"/>
        </a:lnRef>
        <a:fillRef idx="3">
          <a:scrgbClr r="0" g="0" b="0"/>
        </a:fillRef>
        <a:effectRef idx="3">
          <a:scrgbClr r="0" g="0" b="0"/>
        </a:effectRef>
        <a:fontRef idx="minor">
          <a:schemeClr val="lt1"/>
        </a:fontRef>
      </dsp:style>
    </dsp:sp>
    <dsp:sp modelId="{0D69B72D-0C44-42CD-AEA0-3AD3918B2D39}">
      <dsp:nvSpPr>
        <dsp:cNvPr id="0" name=""/>
        <dsp:cNvSpPr/>
      </dsp:nvSpPr>
      <dsp:spPr>
        <a:xfrm>
          <a:off x="1760842" y="44409"/>
          <a:ext cx="5506019" cy="5506019"/>
        </a:xfrm>
        <a:prstGeom prst="circularArrow">
          <a:avLst>
            <a:gd name="adj1" fmla="val 5085"/>
            <a:gd name="adj2" fmla="val 327528"/>
            <a:gd name="adj3" fmla="val 15872221"/>
            <a:gd name="adj4" fmla="val 12600000"/>
            <a:gd name="adj5" fmla="val 5932"/>
          </a:avLst>
        </a:prstGeom>
        <a:gradFill rotWithShape="0">
          <a:gsLst>
            <a:gs pos="0">
              <a:schemeClr val="accent2">
                <a:hueOff val="0"/>
                <a:satOff val="0"/>
                <a:lumOff val="0"/>
                <a:alphaOff val="0"/>
                <a:lumMod val="95000"/>
              </a:schemeClr>
            </a:gs>
            <a:gs pos="100000">
              <a:schemeClr val="accent2">
                <a:hueOff val="0"/>
                <a:satOff val="0"/>
                <a:lumOff val="0"/>
                <a:alphaOff val="0"/>
                <a:shade val="82000"/>
                <a:satMod val="125000"/>
                <a:lumMod val="74000"/>
              </a:schemeClr>
            </a:gs>
          </a:gsLst>
          <a:lin ang="5400000" scaled="0"/>
        </a:gra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2">
              <a:hueOff val="0"/>
              <a:satOff val="0"/>
              <a:lumOff val="0"/>
              <a:alphaOff val="0"/>
              <a:shade val="30000"/>
              <a:satMod val="120000"/>
            </a:schemeClr>
          </a:contourClr>
        </a:sp3d>
      </dsp:spPr>
      <dsp:style>
        <a:lnRef idx="0">
          <a:scrgbClr r="0" g="0" b="0"/>
        </a:lnRef>
        <a:fillRef idx="3">
          <a:scrgbClr r="0" g="0" b="0"/>
        </a:fillRef>
        <a:effectRef idx="3">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C25282-24D3-4CFD-AC59-CD63786195EA}">
      <dsp:nvSpPr>
        <dsp:cNvPr id="0" name=""/>
        <dsp:cNvSpPr/>
      </dsp:nvSpPr>
      <dsp:spPr>
        <a:xfrm>
          <a:off x="2923982" y="-190513"/>
          <a:ext cx="2288938" cy="1583958"/>
        </a:xfrm>
        <a:prstGeom prst="roundRect">
          <a:avLst/>
        </a:prstGeom>
        <a:gradFill rotWithShape="1">
          <a:gsLst>
            <a:gs pos="28000">
              <a:schemeClr val="accent2">
                <a:tint val="18000"/>
                <a:satMod val="120000"/>
                <a:lumMod val="88000"/>
              </a:schemeClr>
            </a:gs>
            <a:gs pos="100000">
              <a:schemeClr val="accent2">
                <a:tint val="40000"/>
                <a:satMod val="100000"/>
                <a:lumMod val="78000"/>
              </a:schemeClr>
            </a:gs>
          </a:gsLst>
          <a:lin ang="5400000" scaled="0"/>
        </a:gradFill>
        <a:ln w="9525" cap="flat" cmpd="sng" algn="ctr">
          <a:solidFill>
            <a:schemeClr val="accent2"/>
          </a:solidFill>
          <a:prstDash val="solid"/>
        </a:ln>
        <a:effectLst>
          <a:outerShdw blurRad="63500" dist="50800" dir="5400000" sx="98000" sy="98000" rotWithShape="0">
            <a:srgbClr val="000000">
              <a:alpha val="20000"/>
            </a:srgbClr>
          </a:outerShdw>
        </a:effectLst>
        <a:scene3d>
          <a:camera prst="orthographicFront"/>
          <a:lightRig rig="flat" dir="t"/>
        </a:scene3d>
        <a:sp3d/>
      </dsp:spPr>
      <dsp:style>
        <a:lnRef idx="1">
          <a:schemeClr val="accent2"/>
        </a:lnRef>
        <a:fillRef idx="2">
          <a:schemeClr val="accent2"/>
        </a:fillRef>
        <a:effectRef idx="1">
          <a:schemeClr val="accent2"/>
        </a:effectRef>
        <a:fontRef idx="minor">
          <a:schemeClr val="dk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ru-RU" sz="1700" b="1" kern="1200" dirty="0" smtClean="0">
              <a:latin typeface="Times New Roman" panose="02020603050405020304" pitchFamily="18" charset="0"/>
              <a:cs typeface="Times New Roman" panose="02020603050405020304" pitchFamily="18" charset="0"/>
            </a:rPr>
            <a:t>Основных направлениях налоговой политики Чувашской Республики</a:t>
          </a:r>
          <a:endParaRPr lang="ru-RU" sz="1700" b="1" kern="1200" dirty="0">
            <a:latin typeface="Times New Roman" panose="02020603050405020304" pitchFamily="18" charset="0"/>
            <a:cs typeface="Times New Roman" panose="02020603050405020304" pitchFamily="18" charset="0"/>
          </a:endParaRPr>
        </a:p>
      </dsp:txBody>
      <dsp:txXfrm>
        <a:off x="3001304" y="-113191"/>
        <a:ext cx="2134294" cy="1429314"/>
      </dsp:txXfrm>
    </dsp:sp>
    <dsp:sp modelId="{B1BA7DD6-4629-4464-AA76-4AC12B29F7ED}">
      <dsp:nvSpPr>
        <dsp:cNvPr id="0" name=""/>
        <dsp:cNvSpPr/>
      </dsp:nvSpPr>
      <dsp:spPr>
        <a:xfrm>
          <a:off x="2853375" y="919912"/>
          <a:ext cx="3534831" cy="3534831"/>
        </a:xfrm>
        <a:custGeom>
          <a:avLst/>
          <a:gdLst/>
          <a:ahLst/>
          <a:cxnLst/>
          <a:rect l="0" t="0" r="0" b="0"/>
          <a:pathLst>
            <a:path>
              <a:moveTo>
                <a:pt x="2367347" y="104935"/>
              </a:moveTo>
              <a:arcTo wR="1767415" hR="1767415" stAng="17390566" swAng="1594941"/>
            </a:path>
          </a:pathLst>
        </a:custGeom>
        <a:noFill/>
        <a:ln w="76200" cap="flat" cmpd="sng" algn="ctr">
          <a:solidFill>
            <a:schemeClr val="accent4"/>
          </a:solidFill>
          <a:prstDash val="solid"/>
        </a:ln>
        <a:effectLst>
          <a:outerShdw blurRad="40005" dist="22984" dir="5400000" rotWithShape="0">
            <a:srgbClr val="000000">
              <a:alpha val="45000"/>
            </a:srgbClr>
          </a:outerShdw>
        </a:effectLst>
        <a:scene3d>
          <a:camera prst="orthographicFront"/>
          <a:lightRig rig="flat" dir="t"/>
        </a:scene3d>
        <a:sp3d z="-40000" prstMaterial="matte">
          <a:bevelT w="19050" h="38100"/>
        </a:sp3d>
      </dsp:spPr>
      <dsp:style>
        <a:lnRef idx="3">
          <a:schemeClr val="accent4"/>
        </a:lnRef>
        <a:fillRef idx="0">
          <a:schemeClr val="accent4"/>
        </a:fillRef>
        <a:effectRef idx="2">
          <a:schemeClr val="accent4"/>
        </a:effectRef>
        <a:fontRef idx="minor">
          <a:schemeClr val="tx1"/>
        </a:fontRef>
      </dsp:style>
    </dsp:sp>
    <dsp:sp modelId="{09EE511D-0EF6-43EC-B406-0F1618FAB471}">
      <dsp:nvSpPr>
        <dsp:cNvPr id="0" name=""/>
        <dsp:cNvSpPr/>
      </dsp:nvSpPr>
      <dsp:spPr>
        <a:xfrm>
          <a:off x="4938417" y="1475062"/>
          <a:ext cx="2348291" cy="1740672"/>
        </a:xfrm>
        <a:prstGeom prst="roundRect">
          <a:avLst/>
        </a:prstGeom>
        <a:gradFill rotWithShape="1">
          <a:gsLst>
            <a:gs pos="28000">
              <a:schemeClr val="accent2">
                <a:tint val="18000"/>
                <a:satMod val="120000"/>
                <a:lumMod val="88000"/>
              </a:schemeClr>
            </a:gs>
            <a:gs pos="100000">
              <a:schemeClr val="accent2">
                <a:tint val="40000"/>
                <a:satMod val="100000"/>
                <a:lumMod val="78000"/>
              </a:schemeClr>
            </a:gs>
          </a:gsLst>
          <a:lin ang="5400000" scaled="0"/>
        </a:gradFill>
        <a:ln w="9525" cap="flat" cmpd="sng" algn="ctr">
          <a:solidFill>
            <a:schemeClr val="accent2"/>
          </a:solidFill>
          <a:prstDash val="solid"/>
        </a:ln>
        <a:effectLst>
          <a:outerShdw blurRad="63500" dist="50800" dir="5400000" sx="98000" sy="98000" rotWithShape="0">
            <a:srgbClr val="000000">
              <a:alpha val="20000"/>
            </a:srgbClr>
          </a:outerShdw>
        </a:effectLst>
        <a:scene3d>
          <a:camera prst="orthographicFront"/>
          <a:lightRig rig="flat" dir="t"/>
        </a:scene3d>
        <a:sp3d/>
      </dsp:spPr>
      <dsp:style>
        <a:lnRef idx="1">
          <a:schemeClr val="accent2"/>
        </a:lnRef>
        <a:fillRef idx="2">
          <a:schemeClr val="accent2"/>
        </a:fillRef>
        <a:effectRef idx="1">
          <a:schemeClr val="accent2"/>
        </a:effectRef>
        <a:fontRef idx="minor">
          <a:schemeClr val="dk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ru-RU" sz="1700" b="1" kern="1200" dirty="0" smtClean="0">
              <a:latin typeface="Times New Roman" panose="02020603050405020304" pitchFamily="18" charset="0"/>
              <a:cs typeface="Times New Roman" panose="02020603050405020304" pitchFamily="18" charset="0"/>
            </a:rPr>
            <a:t>Основных направлениях бюджетной политики Чувашской Республики</a:t>
          </a:r>
          <a:endParaRPr lang="ru-RU" sz="1700" b="1" kern="1200" dirty="0">
            <a:latin typeface="Times New Roman" panose="02020603050405020304" pitchFamily="18" charset="0"/>
            <a:cs typeface="Times New Roman" panose="02020603050405020304" pitchFamily="18" charset="0"/>
          </a:endParaRPr>
        </a:p>
      </dsp:txBody>
      <dsp:txXfrm>
        <a:off x="5023390" y="1560035"/>
        <a:ext cx="2178345" cy="1570726"/>
      </dsp:txXfrm>
    </dsp:sp>
    <dsp:sp modelId="{CEBC4C3C-A437-4420-A2E2-C12E33E8450C}">
      <dsp:nvSpPr>
        <dsp:cNvPr id="0" name=""/>
        <dsp:cNvSpPr/>
      </dsp:nvSpPr>
      <dsp:spPr>
        <a:xfrm>
          <a:off x="2842246" y="272306"/>
          <a:ext cx="3534831" cy="3534831"/>
        </a:xfrm>
        <a:custGeom>
          <a:avLst/>
          <a:gdLst/>
          <a:ahLst/>
          <a:cxnLst/>
          <a:rect l="0" t="0" r="0" b="0"/>
          <a:pathLst>
            <a:path>
              <a:moveTo>
                <a:pt x="3081225" y="2949643"/>
              </a:moveTo>
              <a:arcTo wR="1767415" hR="1767415" stAng="2518942" swAng="1605769"/>
            </a:path>
          </a:pathLst>
        </a:custGeom>
        <a:noFill/>
        <a:ln w="76200" cap="flat" cmpd="sng" algn="ctr">
          <a:solidFill>
            <a:schemeClr val="accent4"/>
          </a:solidFill>
          <a:prstDash val="solid"/>
        </a:ln>
        <a:effectLst>
          <a:outerShdw blurRad="40005" dist="22984" dir="5400000" rotWithShape="0">
            <a:srgbClr val="000000">
              <a:alpha val="45000"/>
            </a:srgbClr>
          </a:outerShdw>
        </a:effectLst>
        <a:scene3d>
          <a:camera prst="orthographicFront"/>
          <a:lightRig rig="flat" dir="t"/>
        </a:scene3d>
        <a:sp3d z="-40000" prstMaterial="matte">
          <a:bevelT w="19050" h="38100"/>
        </a:sp3d>
      </dsp:spPr>
      <dsp:style>
        <a:lnRef idx="3">
          <a:schemeClr val="accent4"/>
        </a:lnRef>
        <a:fillRef idx="0">
          <a:schemeClr val="accent4"/>
        </a:fillRef>
        <a:effectRef idx="2">
          <a:schemeClr val="accent4"/>
        </a:effectRef>
        <a:fontRef idx="minor">
          <a:schemeClr val="tx1"/>
        </a:fontRef>
      </dsp:style>
    </dsp:sp>
    <dsp:sp modelId="{B5C2805B-3ECC-4AA3-B306-E04B8D93175A}">
      <dsp:nvSpPr>
        <dsp:cNvPr id="0" name=""/>
        <dsp:cNvSpPr/>
      </dsp:nvSpPr>
      <dsp:spPr>
        <a:xfrm>
          <a:off x="2894306" y="3473570"/>
          <a:ext cx="2348291" cy="1325454"/>
        </a:xfrm>
        <a:prstGeom prst="roundRect">
          <a:avLst/>
        </a:prstGeom>
        <a:gradFill rotWithShape="1">
          <a:gsLst>
            <a:gs pos="28000">
              <a:schemeClr val="accent2">
                <a:tint val="18000"/>
                <a:satMod val="120000"/>
                <a:lumMod val="88000"/>
              </a:schemeClr>
            </a:gs>
            <a:gs pos="100000">
              <a:schemeClr val="accent2">
                <a:tint val="40000"/>
                <a:satMod val="100000"/>
                <a:lumMod val="78000"/>
              </a:schemeClr>
            </a:gs>
          </a:gsLst>
          <a:lin ang="5400000" scaled="0"/>
        </a:gradFill>
        <a:ln w="9525" cap="flat" cmpd="sng" algn="ctr">
          <a:solidFill>
            <a:schemeClr val="accent2"/>
          </a:solidFill>
          <a:prstDash val="solid"/>
        </a:ln>
        <a:effectLst>
          <a:outerShdw blurRad="63500" dist="50800" dir="5400000" sx="98000" sy="98000" rotWithShape="0">
            <a:srgbClr val="000000">
              <a:alpha val="20000"/>
            </a:srgbClr>
          </a:outerShdw>
        </a:effectLst>
        <a:scene3d>
          <a:camera prst="orthographicFront"/>
          <a:lightRig rig="flat" dir="t"/>
        </a:scene3d>
        <a:sp3d/>
      </dsp:spPr>
      <dsp:style>
        <a:lnRef idx="1">
          <a:schemeClr val="accent2"/>
        </a:lnRef>
        <a:fillRef idx="2">
          <a:schemeClr val="accent2"/>
        </a:fillRef>
        <a:effectRef idx="1">
          <a:schemeClr val="accent2"/>
        </a:effectRef>
        <a:fontRef idx="minor">
          <a:schemeClr val="dk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ru-RU" sz="1700" b="1" kern="1200" dirty="0" smtClean="0">
              <a:latin typeface="Times New Roman" panose="02020603050405020304" pitchFamily="18" charset="0"/>
              <a:cs typeface="Times New Roman" panose="02020603050405020304" pitchFamily="18" charset="0"/>
            </a:rPr>
            <a:t>Государственных программах Чувашской Республики</a:t>
          </a:r>
          <a:endParaRPr lang="ru-RU" sz="1700" b="1" kern="1200" dirty="0">
            <a:latin typeface="Times New Roman" panose="02020603050405020304" pitchFamily="18" charset="0"/>
            <a:cs typeface="Times New Roman" panose="02020603050405020304" pitchFamily="18" charset="0"/>
          </a:endParaRPr>
        </a:p>
      </dsp:txBody>
      <dsp:txXfrm>
        <a:off x="2959009" y="3538273"/>
        <a:ext cx="2218885" cy="1196048"/>
      </dsp:txXfrm>
    </dsp:sp>
    <dsp:sp modelId="{609DDD8F-8077-4ED9-B479-F4058D5BF79E}">
      <dsp:nvSpPr>
        <dsp:cNvPr id="0" name=""/>
        <dsp:cNvSpPr/>
      </dsp:nvSpPr>
      <dsp:spPr>
        <a:xfrm>
          <a:off x="1891785" y="329175"/>
          <a:ext cx="3534831" cy="3534831"/>
        </a:xfrm>
        <a:custGeom>
          <a:avLst/>
          <a:gdLst/>
          <a:ahLst/>
          <a:cxnLst/>
          <a:rect l="0" t="0" r="0" b="0"/>
          <a:pathLst>
            <a:path>
              <a:moveTo>
                <a:pt x="995611" y="3357408"/>
              </a:moveTo>
              <a:arcTo wR="1767415" hR="1767415" stAng="6953554" swAng="1474309"/>
            </a:path>
          </a:pathLst>
        </a:custGeom>
        <a:noFill/>
        <a:ln w="76200" cap="flat" cmpd="sng" algn="ctr">
          <a:solidFill>
            <a:schemeClr val="accent4"/>
          </a:solidFill>
          <a:prstDash val="solid"/>
        </a:ln>
        <a:effectLst>
          <a:outerShdw blurRad="40005" dist="22984" dir="5400000" rotWithShape="0">
            <a:srgbClr val="000000">
              <a:alpha val="45000"/>
            </a:srgbClr>
          </a:outerShdw>
        </a:effectLst>
        <a:scene3d>
          <a:camera prst="orthographicFront"/>
          <a:lightRig rig="flat" dir="t"/>
        </a:scene3d>
        <a:sp3d z="-40000" prstMaterial="matte">
          <a:bevelT w="19050" h="38100"/>
        </a:sp3d>
      </dsp:spPr>
      <dsp:style>
        <a:lnRef idx="3">
          <a:schemeClr val="accent4"/>
        </a:lnRef>
        <a:fillRef idx="0">
          <a:schemeClr val="accent4"/>
        </a:fillRef>
        <a:effectRef idx="2">
          <a:schemeClr val="accent4"/>
        </a:effectRef>
        <a:fontRef idx="minor">
          <a:schemeClr val="tx1"/>
        </a:fontRef>
      </dsp:style>
    </dsp:sp>
    <dsp:sp modelId="{FDB32F28-2B23-4FC5-B84F-1478F183AB08}">
      <dsp:nvSpPr>
        <dsp:cNvPr id="0" name=""/>
        <dsp:cNvSpPr/>
      </dsp:nvSpPr>
      <dsp:spPr>
        <a:xfrm>
          <a:off x="925792" y="1475054"/>
          <a:ext cx="2348291" cy="1740672"/>
        </a:xfrm>
        <a:prstGeom prst="roundRect">
          <a:avLst/>
        </a:prstGeom>
        <a:gradFill rotWithShape="1">
          <a:gsLst>
            <a:gs pos="28000">
              <a:schemeClr val="accent2">
                <a:tint val="18000"/>
                <a:satMod val="120000"/>
                <a:lumMod val="88000"/>
              </a:schemeClr>
            </a:gs>
            <a:gs pos="100000">
              <a:schemeClr val="accent2">
                <a:tint val="40000"/>
                <a:satMod val="100000"/>
                <a:lumMod val="78000"/>
              </a:schemeClr>
            </a:gs>
          </a:gsLst>
          <a:lin ang="5400000" scaled="0"/>
        </a:gradFill>
        <a:ln w="9525" cap="flat" cmpd="sng" algn="ctr">
          <a:solidFill>
            <a:schemeClr val="accent2"/>
          </a:solidFill>
          <a:prstDash val="solid"/>
        </a:ln>
        <a:effectLst>
          <a:outerShdw blurRad="63500" dist="50800" dir="5400000" sx="98000" sy="98000" rotWithShape="0">
            <a:srgbClr val="000000">
              <a:alpha val="20000"/>
            </a:srgbClr>
          </a:outerShdw>
        </a:effectLst>
        <a:scene3d>
          <a:camera prst="orthographicFront"/>
          <a:lightRig rig="flat" dir="t"/>
        </a:scene3d>
        <a:sp3d/>
      </dsp:spPr>
      <dsp:style>
        <a:lnRef idx="1">
          <a:schemeClr val="accent2"/>
        </a:lnRef>
        <a:fillRef idx="2">
          <a:schemeClr val="accent2"/>
        </a:fillRef>
        <a:effectRef idx="1">
          <a:schemeClr val="accent2"/>
        </a:effectRef>
        <a:fontRef idx="minor">
          <a:schemeClr val="dk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ru-RU" sz="1800" b="1" kern="1200" dirty="0" smtClean="0">
              <a:latin typeface="Times New Roman" panose="02020603050405020304" pitchFamily="18" charset="0"/>
              <a:cs typeface="Times New Roman" panose="02020603050405020304" pitchFamily="18" charset="0"/>
            </a:rPr>
            <a:t>Прогнозе социально-экономического развития Чувашской Республики</a:t>
          </a:r>
          <a:endParaRPr lang="ru-RU" sz="1800" b="1" kern="1200" dirty="0">
            <a:latin typeface="Times New Roman" panose="02020603050405020304" pitchFamily="18" charset="0"/>
            <a:cs typeface="Times New Roman" panose="02020603050405020304" pitchFamily="18" charset="0"/>
          </a:endParaRPr>
        </a:p>
      </dsp:txBody>
      <dsp:txXfrm>
        <a:off x="1010765" y="1560027"/>
        <a:ext cx="2178345" cy="1570726"/>
      </dsp:txXfrm>
    </dsp:sp>
    <dsp:sp modelId="{AE08C94F-0CD5-478E-94D3-913DA7B7B592}">
      <dsp:nvSpPr>
        <dsp:cNvPr id="0" name=""/>
        <dsp:cNvSpPr/>
      </dsp:nvSpPr>
      <dsp:spPr>
        <a:xfrm>
          <a:off x="1881374" y="866596"/>
          <a:ext cx="3534831" cy="3534831"/>
        </a:xfrm>
        <a:custGeom>
          <a:avLst/>
          <a:gdLst/>
          <a:ahLst/>
          <a:cxnLst/>
          <a:rect l="0" t="0" r="0" b="0"/>
          <a:pathLst>
            <a:path>
              <a:moveTo>
                <a:pt x="438025" y="602735"/>
              </a:moveTo>
              <a:arcTo wR="1767415" hR="1767415" stAng="13273299" swAng="1459282"/>
            </a:path>
          </a:pathLst>
        </a:custGeom>
        <a:noFill/>
        <a:ln w="76200" cap="flat" cmpd="sng" algn="ctr">
          <a:solidFill>
            <a:schemeClr val="accent4"/>
          </a:solidFill>
          <a:prstDash val="solid"/>
        </a:ln>
        <a:effectLst>
          <a:outerShdw blurRad="40005" dist="22984" dir="5400000" rotWithShape="0">
            <a:srgbClr val="000000">
              <a:alpha val="45000"/>
            </a:srgbClr>
          </a:outerShdw>
        </a:effectLst>
        <a:scene3d>
          <a:camera prst="orthographicFront"/>
          <a:lightRig rig="flat" dir="t"/>
        </a:scene3d>
        <a:sp3d z="-40000" prstMaterial="matte">
          <a:bevelT w="19050" h="38100"/>
        </a:sp3d>
      </dsp:spPr>
      <dsp:style>
        <a:lnRef idx="3">
          <a:schemeClr val="accent4"/>
        </a:lnRef>
        <a:fillRef idx="0">
          <a:schemeClr val="accent4"/>
        </a:fillRef>
        <a:effectRef idx="2">
          <a:schemeClr val="accent4"/>
        </a:effectRef>
        <a:fontRef idx="minor">
          <a:schemeClr val="tx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drawing13.xml.rels><?xml version="1.0" encoding="UTF-8" standalone="yes"?>
<Relationships xmlns="http://schemas.openxmlformats.org/package/2006/relationships"><Relationship Id="rId1" Type="http://schemas.openxmlformats.org/officeDocument/2006/relationships/image" Target="../media/image46.png"/></Relationships>
</file>

<file path=ppt/drawings/drawing1.xml><?xml version="1.0" encoding="utf-8"?>
<c:userShapes xmlns:c="http://schemas.openxmlformats.org/drawingml/2006/chart">
  <cdr:relSizeAnchor xmlns:cdr="http://schemas.openxmlformats.org/drawingml/2006/chartDrawing">
    <cdr:from>
      <cdr:x>0.01837</cdr:x>
      <cdr:y>0.89651</cdr:y>
    </cdr:from>
    <cdr:to>
      <cdr:x>0.30399</cdr:x>
      <cdr:y>0.99296</cdr:y>
    </cdr:to>
    <cdr:sp macro="" textlink="">
      <cdr:nvSpPr>
        <cdr:cNvPr id="8" name="Скругленный прямоугольник 7"/>
        <cdr:cNvSpPr/>
      </cdr:nvSpPr>
      <cdr:spPr>
        <a:xfrm xmlns:a="http://schemas.openxmlformats.org/drawingml/2006/main">
          <a:off x="166553" y="5150295"/>
          <a:ext cx="2589603" cy="554092"/>
        </a:xfrm>
        <a:prstGeom xmlns:a="http://schemas.openxmlformats.org/drawingml/2006/main" prst="roundRect">
          <a:avLst/>
        </a:prstGeom>
        <a:ln xmlns:a="http://schemas.openxmlformats.org/drawingml/2006/main"/>
      </cdr:spPr>
      <cdr:style>
        <a:lnRef xmlns:a="http://schemas.openxmlformats.org/drawingml/2006/main" idx="1">
          <a:schemeClr val="accent2"/>
        </a:lnRef>
        <a:fillRef xmlns:a="http://schemas.openxmlformats.org/drawingml/2006/main" idx="2">
          <a:schemeClr val="accent2"/>
        </a:fillRef>
        <a:effectRef xmlns:a="http://schemas.openxmlformats.org/drawingml/2006/main" idx="1">
          <a:schemeClr val="accent2"/>
        </a:effectRef>
        <a:fontRef xmlns:a="http://schemas.openxmlformats.org/drawingml/2006/main" idx="minor">
          <a:schemeClr val="dk1"/>
        </a:fontRef>
      </cdr:style>
      <cdr:txBody>
        <a:bodyPr xmlns:a="http://schemas.openxmlformats.org/drawingml/2006/main"/>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ctr"/>
          <a:r>
            <a:rPr lang="ru-RU" sz="1000" b="1" dirty="0" smtClean="0">
              <a:solidFill>
                <a:schemeClr val="tx1"/>
              </a:solidFill>
              <a:latin typeface="Times New Roman" panose="02020603050405020304" pitchFamily="18" charset="0"/>
              <a:cs typeface="Times New Roman" panose="02020603050405020304" pitchFamily="18" charset="0"/>
            </a:rPr>
            <a:t>*Ограничение по Бюджетному кодексу РФ - не более 100% объема собственных доходов</a:t>
          </a:r>
        </a:p>
        <a:p xmlns:a="http://schemas.openxmlformats.org/drawingml/2006/main">
          <a:endParaRPr lang="ru-RU" sz="1000" dirty="0"/>
        </a:p>
      </cdr:txBody>
    </cdr:sp>
  </cdr:relSizeAnchor>
  <cdr:relSizeAnchor xmlns:cdr="http://schemas.openxmlformats.org/drawingml/2006/chartDrawing">
    <cdr:from>
      <cdr:x>0.02775</cdr:x>
      <cdr:y>0.3015</cdr:y>
    </cdr:from>
    <cdr:to>
      <cdr:x>0.1025</cdr:x>
      <cdr:y>0.46066</cdr:y>
    </cdr:to>
    <cdr:sp macro="" textlink="">
      <cdr:nvSpPr>
        <cdr:cNvPr id="2" name="TextBox 1"/>
        <cdr:cNvSpPr txBox="1"/>
      </cdr:nvSpPr>
      <cdr:spPr>
        <a:xfrm xmlns:a="http://schemas.openxmlformats.org/drawingml/2006/main">
          <a:off x="339426" y="1732051"/>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ru-RU" sz="1100" dirty="0"/>
        </a:p>
      </cdr:txBody>
    </cdr:sp>
  </cdr:relSizeAnchor>
  <cdr:relSizeAnchor xmlns:cdr="http://schemas.openxmlformats.org/drawingml/2006/chartDrawing">
    <cdr:from>
      <cdr:x>0.04782</cdr:x>
      <cdr:y>0.2617</cdr:y>
    </cdr:from>
    <cdr:to>
      <cdr:x>0.08797</cdr:x>
      <cdr:y>0.30886</cdr:y>
    </cdr:to>
    <cdr:sp macro="" textlink="">
      <cdr:nvSpPr>
        <cdr:cNvPr id="3" name="TextBox 2"/>
        <cdr:cNvSpPr txBox="1"/>
      </cdr:nvSpPr>
      <cdr:spPr>
        <a:xfrm xmlns:a="http://schemas.openxmlformats.org/drawingml/2006/main">
          <a:off x="584960" y="1503451"/>
          <a:ext cx="491066" cy="27093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ru-RU" sz="1100" dirty="0"/>
        </a:p>
      </cdr:txBody>
    </cdr:sp>
  </cdr:relSizeAnchor>
  <cdr:relSizeAnchor xmlns:cdr="http://schemas.openxmlformats.org/drawingml/2006/chartDrawing">
    <cdr:from>
      <cdr:x>0.05718</cdr:x>
      <cdr:y>0.35252</cdr:y>
    </cdr:from>
    <cdr:to>
      <cdr:x>0.14727</cdr:x>
      <cdr:y>0.40061</cdr:y>
    </cdr:to>
    <cdr:sp macro="" textlink="">
      <cdr:nvSpPr>
        <cdr:cNvPr id="7" name="TextBox 1"/>
        <cdr:cNvSpPr txBox="1"/>
      </cdr:nvSpPr>
      <cdr:spPr>
        <a:xfrm xmlns:a="http://schemas.openxmlformats.org/drawingml/2006/main">
          <a:off x="518428" y="2025159"/>
          <a:ext cx="816810" cy="276299"/>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ru-RU" sz="1200" b="1" dirty="0" smtClean="0">
              <a:latin typeface="Times New Roman" panose="02020603050405020304" pitchFamily="18" charset="0"/>
              <a:cs typeface="Times New Roman" panose="02020603050405020304" pitchFamily="18" charset="0"/>
            </a:rPr>
            <a:t>1</a:t>
          </a:r>
          <a:r>
            <a:rPr lang="en-US" sz="1200" b="1" dirty="0" smtClean="0">
              <a:latin typeface="Times New Roman" panose="02020603050405020304" pitchFamily="18" charset="0"/>
              <a:cs typeface="Times New Roman" panose="02020603050405020304" pitchFamily="18" charset="0"/>
            </a:rPr>
            <a:t>0 350</a:t>
          </a:r>
          <a:endParaRPr lang="ru-RU" sz="1200" b="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0.15248</cdr:x>
      <cdr:y>0.38808</cdr:y>
    </cdr:from>
    <cdr:to>
      <cdr:x>0.23519</cdr:x>
      <cdr:y>0.43196</cdr:y>
    </cdr:to>
    <cdr:sp macro="" textlink="">
      <cdr:nvSpPr>
        <cdr:cNvPr id="9" name="TextBox 1"/>
        <cdr:cNvSpPr txBox="1"/>
      </cdr:nvSpPr>
      <cdr:spPr>
        <a:xfrm xmlns:a="http://schemas.openxmlformats.org/drawingml/2006/main">
          <a:off x="1382481" y="2229451"/>
          <a:ext cx="749899" cy="252085"/>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200" b="1" dirty="0" smtClean="0">
              <a:solidFill>
                <a:schemeClr val="tx1"/>
              </a:solidFill>
              <a:latin typeface="Times New Roman" panose="02020603050405020304" pitchFamily="18" charset="0"/>
              <a:cs typeface="Times New Roman" panose="02020603050405020304" pitchFamily="18" charset="0"/>
            </a:rPr>
            <a:t>8 896</a:t>
          </a:r>
          <a:endParaRPr lang="ru-RU" sz="1200" b="1" dirty="0">
            <a:solidFill>
              <a:schemeClr val="tx1"/>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0.25218</cdr:x>
      <cdr:y>0.40061</cdr:y>
    </cdr:from>
    <cdr:to>
      <cdr:x>0.32366</cdr:x>
      <cdr:y>0.45075</cdr:y>
    </cdr:to>
    <cdr:sp macro="" textlink="">
      <cdr:nvSpPr>
        <cdr:cNvPr id="11" name="TextBox 1"/>
        <cdr:cNvSpPr txBox="1"/>
      </cdr:nvSpPr>
      <cdr:spPr>
        <a:xfrm xmlns:a="http://schemas.openxmlformats.org/drawingml/2006/main">
          <a:off x="2286415" y="2301459"/>
          <a:ext cx="648081" cy="288032"/>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200" b="1" dirty="0" smtClean="0">
              <a:latin typeface="Times New Roman" panose="02020603050405020304" pitchFamily="18" charset="0"/>
              <a:cs typeface="Times New Roman" panose="02020603050405020304" pitchFamily="18" charset="0"/>
            </a:rPr>
            <a:t>7 968</a:t>
          </a:r>
          <a:endParaRPr lang="ru-RU" sz="1200" b="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0.35103</cdr:x>
      <cdr:y>0.35252</cdr:y>
    </cdr:from>
    <cdr:to>
      <cdr:x>0.42687</cdr:x>
      <cdr:y>0.40061</cdr:y>
    </cdr:to>
    <cdr:sp macro="" textlink="">
      <cdr:nvSpPr>
        <cdr:cNvPr id="12" name="TextBox 1"/>
        <cdr:cNvSpPr txBox="1"/>
      </cdr:nvSpPr>
      <cdr:spPr>
        <a:xfrm xmlns:a="http://schemas.openxmlformats.org/drawingml/2006/main">
          <a:off x="3182649" y="2025160"/>
          <a:ext cx="687611" cy="276299"/>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200" b="1" dirty="0" smtClean="0">
              <a:latin typeface="Times New Roman" panose="02020603050405020304" pitchFamily="18" charset="0"/>
              <a:cs typeface="Times New Roman" panose="02020603050405020304" pitchFamily="18" charset="0"/>
            </a:rPr>
            <a:t>10 611</a:t>
          </a:r>
          <a:endParaRPr lang="ru-RU" sz="1200" b="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0.44634</cdr:x>
      <cdr:y>0.23767</cdr:y>
    </cdr:from>
    <cdr:to>
      <cdr:x>0.52218</cdr:x>
      <cdr:y>0.30034</cdr:y>
    </cdr:to>
    <cdr:sp macro="" textlink="">
      <cdr:nvSpPr>
        <cdr:cNvPr id="13" name="TextBox 1"/>
        <cdr:cNvSpPr txBox="1"/>
      </cdr:nvSpPr>
      <cdr:spPr>
        <a:xfrm xmlns:a="http://schemas.openxmlformats.org/drawingml/2006/main">
          <a:off x="4046787" y="1365356"/>
          <a:ext cx="687611" cy="36004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ru-RU" sz="1200" b="1" dirty="0" smtClean="0">
              <a:latin typeface="Times New Roman" panose="02020603050405020304" pitchFamily="18" charset="0"/>
              <a:cs typeface="Times New Roman" panose="02020603050405020304" pitchFamily="18" charset="0"/>
            </a:rPr>
            <a:t>1</a:t>
          </a:r>
          <a:r>
            <a:rPr lang="en-US" sz="1200" b="1" dirty="0" smtClean="0">
              <a:latin typeface="Times New Roman" panose="02020603050405020304" pitchFamily="18" charset="0"/>
              <a:cs typeface="Times New Roman" panose="02020603050405020304" pitchFamily="18" charset="0"/>
            </a:rPr>
            <a:t>7 269</a:t>
          </a:r>
          <a:endParaRPr lang="ru-RU" sz="1200" b="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0.64073</cdr:x>
      <cdr:y>0.31287</cdr:y>
    </cdr:from>
    <cdr:to>
      <cdr:x>0.71657</cdr:x>
      <cdr:y>0.37554</cdr:y>
    </cdr:to>
    <cdr:sp macro="" textlink="">
      <cdr:nvSpPr>
        <cdr:cNvPr id="14" name="TextBox 1"/>
        <cdr:cNvSpPr txBox="1"/>
      </cdr:nvSpPr>
      <cdr:spPr>
        <a:xfrm xmlns:a="http://schemas.openxmlformats.org/drawingml/2006/main">
          <a:off x="5809243" y="1797403"/>
          <a:ext cx="687611" cy="36004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200" b="1" dirty="0" smtClean="0">
              <a:latin typeface="Times New Roman" panose="02020603050405020304" pitchFamily="18" charset="0"/>
              <a:cs typeface="Times New Roman" panose="02020603050405020304" pitchFamily="18" charset="0"/>
            </a:rPr>
            <a:t>11 573</a:t>
          </a:r>
          <a:endParaRPr lang="ru-RU" sz="1200" b="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0.54164</cdr:x>
      <cdr:y>0.23767</cdr:y>
    </cdr:from>
    <cdr:to>
      <cdr:x>0.61748</cdr:x>
      <cdr:y>0.28781</cdr:y>
    </cdr:to>
    <cdr:sp macro="" textlink="">
      <cdr:nvSpPr>
        <cdr:cNvPr id="15" name="TextBox 1"/>
        <cdr:cNvSpPr txBox="1"/>
      </cdr:nvSpPr>
      <cdr:spPr>
        <a:xfrm xmlns:a="http://schemas.openxmlformats.org/drawingml/2006/main">
          <a:off x="4910873" y="1365355"/>
          <a:ext cx="687611" cy="288047"/>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200" b="1" dirty="0" smtClean="0">
              <a:latin typeface="Times New Roman" panose="02020603050405020304" pitchFamily="18" charset="0"/>
              <a:cs typeface="Times New Roman" panose="02020603050405020304" pitchFamily="18" charset="0"/>
            </a:rPr>
            <a:t>1</a:t>
          </a:r>
          <a:r>
            <a:rPr lang="ru-RU" sz="1200" b="1" dirty="0" smtClean="0">
              <a:latin typeface="Times New Roman" panose="02020603050405020304" pitchFamily="18" charset="0"/>
              <a:cs typeface="Times New Roman" panose="02020603050405020304" pitchFamily="18" charset="0"/>
            </a:rPr>
            <a:t>6</a:t>
          </a:r>
          <a:r>
            <a:rPr lang="en-US" sz="1200" b="1" dirty="0" smtClean="0">
              <a:latin typeface="Times New Roman" panose="02020603050405020304" pitchFamily="18" charset="0"/>
              <a:cs typeface="Times New Roman" panose="02020603050405020304" pitchFamily="18" charset="0"/>
            </a:rPr>
            <a:t> 183</a:t>
          </a:r>
          <a:endParaRPr lang="ru-RU" sz="1200" b="1" dirty="0">
            <a:latin typeface="Times New Roman" panose="02020603050405020304" pitchFamily="18" charset="0"/>
            <a:cs typeface="Times New Roman" panose="02020603050405020304" pitchFamily="18" charset="0"/>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0.69492</cdr:x>
      <cdr:y>0.00819</cdr:y>
    </cdr:from>
    <cdr:to>
      <cdr:x>1</cdr:x>
      <cdr:y>0.10124</cdr:y>
    </cdr:to>
    <cdr:sp macro="" textlink="">
      <cdr:nvSpPr>
        <cdr:cNvPr id="2" name="TextBox 1"/>
        <cdr:cNvSpPr txBox="1"/>
      </cdr:nvSpPr>
      <cdr:spPr>
        <a:xfrm xmlns:a="http://schemas.openxmlformats.org/drawingml/2006/main">
          <a:off x="2952348" y="41904"/>
          <a:ext cx="1296124" cy="476071"/>
        </a:xfrm>
        <a:prstGeom xmlns:a="http://schemas.openxmlformats.org/drawingml/2006/main" prst="ellipse">
          <a:avLst/>
        </a:prstGeom>
        <a:ln xmlns:a="http://schemas.openxmlformats.org/drawingml/2006/main"/>
      </cdr:spPr>
      <cdr:style>
        <a:lnRef xmlns:a="http://schemas.openxmlformats.org/drawingml/2006/main" idx="1">
          <a:schemeClr val="accent3"/>
        </a:lnRef>
        <a:fillRef xmlns:a="http://schemas.openxmlformats.org/drawingml/2006/main" idx="2">
          <a:schemeClr val="accent3"/>
        </a:fillRef>
        <a:effectRef xmlns:a="http://schemas.openxmlformats.org/drawingml/2006/main" idx="1">
          <a:schemeClr val="accent3"/>
        </a:effectRef>
        <a:fontRef xmlns:a="http://schemas.openxmlformats.org/drawingml/2006/main" idx="minor">
          <a:schemeClr val="dk1"/>
        </a:fontRef>
      </cdr:style>
      <cdr:txBody>
        <a:bodyPr xmlns:a="http://schemas.openxmlformats.org/drawingml/2006/main" wrap="square" lIns="0" tIns="0" rIns="0" bIns="0" rtlCol="0">
          <a:spAutoFit/>
        </a:bodyPr>
        <a:lstStyle xmlns:a="http://schemas.openxmlformats.org/drawingml/2006/main">
          <a:defPPr>
            <a:defRPr lang="ru-RU"/>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xmlns:a="http://schemas.openxmlformats.org/drawingml/2006/main">
          <a:pPr algn="ctr"/>
          <a:r>
            <a:rPr lang="en-US" b="1" dirty="0" smtClean="0">
              <a:solidFill>
                <a:prstClr val="black"/>
              </a:solidFill>
              <a:latin typeface="Times New Roman" panose="02020603050405020304" pitchFamily="18" charset="0"/>
              <a:cs typeface="Times New Roman" panose="02020603050405020304" pitchFamily="18" charset="0"/>
            </a:rPr>
            <a:t>1</a:t>
          </a:r>
          <a:r>
            <a:rPr lang="ru-RU" b="1" dirty="0" smtClean="0">
              <a:solidFill>
                <a:prstClr val="black"/>
              </a:solidFill>
              <a:latin typeface="Times New Roman" panose="02020603050405020304" pitchFamily="18" charset="0"/>
              <a:cs typeface="Times New Roman" panose="02020603050405020304" pitchFamily="18" charset="0"/>
            </a:rPr>
            <a:t>11</a:t>
          </a:r>
          <a:r>
            <a:rPr lang="en-US" b="1" dirty="0" smtClean="0">
              <a:solidFill>
                <a:prstClr val="black"/>
              </a:solidFill>
              <a:latin typeface="Times New Roman" panose="02020603050405020304" pitchFamily="18" charset="0"/>
              <a:cs typeface="Times New Roman" panose="02020603050405020304" pitchFamily="18" charset="0"/>
            </a:rPr>
            <a:t>,</a:t>
          </a:r>
          <a:r>
            <a:rPr lang="ru-RU" b="1" dirty="0" smtClean="0">
              <a:solidFill>
                <a:prstClr val="black"/>
              </a:solidFill>
              <a:latin typeface="Times New Roman" panose="02020603050405020304" pitchFamily="18" charset="0"/>
              <a:cs typeface="Times New Roman" panose="02020603050405020304" pitchFamily="18" charset="0"/>
            </a:rPr>
            <a:t>4% </a:t>
          </a:r>
          <a:r>
            <a:rPr lang="ru-RU" b="1" dirty="0">
              <a:solidFill>
                <a:prstClr val="black"/>
              </a:solidFill>
              <a:latin typeface="Times New Roman" panose="02020603050405020304" pitchFamily="18" charset="0"/>
              <a:cs typeface="Times New Roman" panose="02020603050405020304" pitchFamily="18" charset="0"/>
            </a:rPr>
            <a:t>от </a:t>
          </a:r>
          <a:r>
            <a:rPr lang="ru-RU" b="1" dirty="0" smtClean="0">
              <a:solidFill>
                <a:prstClr val="black"/>
              </a:solidFill>
              <a:latin typeface="Times New Roman" panose="02020603050405020304" pitchFamily="18" charset="0"/>
              <a:cs typeface="Times New Roman" panose="02020603050405020304" pitchFamily="18" charset="0"/>
            </a:rPr>
            <a:t>плана</a:t>
          </a:r>
          <a:endParaRPr lang="ru-RU" b="1" dirty="0">
            <a:solidFill>
              <a:prstClr val="black"/>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0.41791</cdr:x>
      <cdr:y>0.31598</cdr:y>
    </cdr:from>
    <cdr:to>
      <cdr:x>0.60935</cdr:x>
      <cdr:y>0.42035</cdr:y>
    </cdr:to>
    <cdr:cxnSp macro="">
      <cdr:nvCxnSpPr>
        <cdr:cNvPr id="5" name="Прямая со стрелкой 4"/>
        <cdr:cNvCxnSpPr/>
      </cdr:nvCxnSpPr>
      <cdr:spPr>
        <a:xfrm xmlns:a="http://schemas.openxmlformats.org/drawingml/2006/main" flipV="1">
          <a:off x="1775479" y="1616709"/>
          <a:ext cx="813327" cy="534008"/>
        </a:xfrm>
        <a:prstGeom xmlns:a="http://schemas.openxmlformats.org/drawingml/2006/main" prst="straightConnector1">
          <a:avLst/>
        </a:prstGeom>
        <a:ln xmlns:a="http://schemas.openxmlformats.org/drawingml/2006/main" w="38100" cmpd="sng">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0.39456</cdr:x>
      <cdr:y>0.60712</cdr:y>
    </cdr:from>
    <cdr:to>
      <cdr:x>0.57567</cdr:x>
      <cdr:y>0.65657</cdr:y>
    </cdr:to>
    <cdr:cxnSp macro="">
      <cdr:nvCxnSpPr>
        <cdr:cNvPr id="6" name="Прямая со стрелкой 5"/>
        <cdr:cNvCxnSpPr/>
      </cdr:nvCxnSpPr>
      <cdr:spPr>
        <a:xfrm xmlns:a="http://schemas.openxmlformats.org/drawingml/2006/main">
          <a:off x="1676265" y="3106303"/>
          <a:ext cx="769452" cy="253021"/>
        </a:xfrm>
        <a:prstGeom xmlns:a="http://schemas.openxmlformats.org/drawingml/2006/main" prst="straightConnector1">
          <a:avLst/>
        </a:prstGeom>
        <a:ln xmlns:a="http://schemas.openxmlformats.org/drawingml/2006/main" w="38100" cmpd="sng">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3.xml><?xml version="1.0" encoding="utf-8"?>
<c:userShapes xmlns:c="http://schemas.openxmlformats.org/drawingml/2006/chart">
  <cdr:relSizeAnchor xmlns:cdr="http://schemas.openxmlformats.org/drawingml/2006/chartDrawing">
    <cdr:from>
      <cdr:x>0.41712</cdr:x>
      <cdr:y>0.44991</cdr:y>
    </cdr:from>
    <cdr:to>
      <cdr:x>0.62068</cdr:x>
      <cdr:y>0.5753</cdr:y>
    </cdr:to>
    <cdr:sp macro="" textlink="">
      <cdr:nvSpPr>
        <cdr:cNvPr id="2" name="TextBox 1"/>
        <cdr:cNvSpPr txBox="1"/>
      </cdr:nvSpPr>
      <cdr:spPr>
        <a:xfrm xmlns:a="http://schemas.openxmlformats.org/drawingml/2006/main">
          <a:off x="1770710" y="2170584"/>
          <a:ext cx="864096" cy="604985"/>
        </a:xfrm>
        <a:prstGeom xmlns:a="http://schemas.openxmlformats.org/drawingml/2006/main" prst="rect">
          <a:avLst/>
        </a:prstGeom>
      </cdr:spPr>
      <cdr:txBody>
        <a:bodyPr xmlns:a="http://schemas.openxmlformats.org/drawingml/2006/main" vertOverflow="clip" wrap="square" lIns="0" tIns="0" rIns="0" bIns="0" rtlCol="0"/>
        <a:lstStyle xmlns:a="http://schemas.openxmlformats.org/drawingml/2006/main"/>
        <a:p xmlns:a="http://schemas.openxmlformats.org/drawingml/2006/main">
          <a:pPr algn="ctr"/>
          <a:r>
            <a:rPr lang="ru-RU" sz="1200" b="1" dirty="0" smtClean="0">
              <a:solidFill>
                <a:schemeClr val="accent1">
                  <a:lumMod val="50000"/>
                </a:schemeClr>
              </a:solidFill>
              <a:latin typeface="Times New Roman" panose="02020603050405020304" pitchFamily="18" charset="0"/>
              <a:cs typeface="Times New Roman" panose="02020603050405020304" pitchFamily="18" charset="0"/>
            </a:rPr>
            <a:t>81 607,1</a:t>
          </a:r>
        </a:p>
        <a:p xmlns:a="http://schemas.openxmlformats.org/drawingml/2006/main">
          <a:pPr algn="ctr"/>
          <a:r>
            <a:rPr lang="ru-RU" sz="1200" b="1" dirty="0" smtClean="0">
              <a:solidFill>
                <a:schemeClr val="accent1">
                  <a:lumMod val="50000"/>
                </a:schemeClr>
              </a:solidFill>
              <a:latin typeface="Times New Roman" panose="02020603050405020304" pitchFamily="18" charset="0"/>
              <a:cs typeface="Times New Roman" panose="02020603050405020304" pitchFamily="18" charset="0"/>
            </a:rPr>
            <a:t>(</a:t>
          </a:r>
          <a:r>
            <a:rPr lang="en-US" sz="1200" b="1" dirty="0" smtClean="0">
              <a:solidFill>
                <a:schemeClr val="accent1">
                  <a:lumMod val="50000"/>
                </a:schemeClr>
              </a:solidFill>
              <a:latin typeface="Times New Roman" panose="02020603050405020304" pitchFamily="18" charset="0"/>
              <a:cs typeface="Times New Roman" panose="02020603050405020304" pitchFamily="18" charset="0"/>
            </a:rPr>
            <a:t>1</a:t>
          </a:r>
          <a:r>
            <a:rPr lang="ru-RU" sz="1200" b="1" dirty="0" smtClean="0">
              <a:solidFill>
                <a:schemeClr val="accent1">
                  <a:lumMod val="50000"/>
                </a:schemeClr>
              </a:solidFill>
              <a:latin typeface="Times New Roman" panose="02020603050405020304" pitchFamily="18" charset="0"/>
              <a:cs typeface="Times New Roman" panose="02020603050405020304" pitchFamily="18" charset="0"/>
            </a:rPr>
            <a:t>17,4%</a:t>
          </a:r>
        </a:p>
        <a:p xmlns:a="http://schemas.openxmlformats.org/drawingml/2006/main">
          <a:pPr algn="ctr"/>
          <a:r>
            <a:rPr lang="ru-RU" sz="1200" b="1" dirty="0" smtClean="0">
              <a:solidFill>
                <a:schemeClr val="accent1">
                  <a:lumMod val="50000"/>
                </a:schemeClr>
              </a:solidFill>
              <a:latin typeface="Times New Roman" panose="02020603050405020304" pitchFamily="18" charset="0"/>
              <a:cs typeface="Times New Roman" panose="02020603050405020304" pitchFamily="18" charset="0"/>
            </a:rPr>
            <a:t>от плана)</a:t>
          </a:r>
          <a:endParaRPr lang="ru-RU" sz="1200" b="1" dirty="0">
            <a:solidFill>
              <a:schemeClr val="accent1">
                <a:lumMod val="50000"/>
              </a:schemeClr>
            </a:solidFill>
            <a:latin typeface="Times New Roman" panose="02020603050405020304" pitchFamily="18" charset="0"/>
            <a:cs typeface="Times New Roman" panose="02020603050405020304" pitchFamily="18" charset="0"/>
          </a:endParaRPr>
        </a:p>
      </cdr:txBody>
    </cdr:sp>
  </cdr:relSizeAnchor>
</c:userShapes>
</file>

<file path=ppt/drawings/drawing4.xml><?xml version="1.0" encoding="utf-8"?>
<c:userShapes xmlns:c="http://schemas.openxmlformats.org/drawingml/2006/chart">
  <cdr:relSizeAnchor xmlns:cdr="http://schemas.openxmlformats.org/drawingml/2006/chartDrawing">
    <cdr:from>
      <cdr:x>0.60755</cdr:x>
      <cdr:y>0.15042</cdr:y>
    </cdr:from>
    <cdr:to>
      <cdr:x>0.70991</cdr:x>
      <cdr:y>0.20003</cdr:y>
    </cdr:to>
    <cdr:sp macro="" textlink="">
      <cdr:nvSpPr>
        <cdr:cNvPr id="6" name="Скругленный прямоугольник 5"/>
        <cdr:cNvSpPr/>
      </cdr:nvSpPr>
      <cdr:spPr>
        <a:xfrm xmlns:a="http://schemas.openxmlformats.org/drawingml/2006/main">
          <a:off x="5555464" y="873238"/>
          <a:ext cx="935980" cy="288011"/>
        </a:xfrm>
        <a:prstGeom xmlns:a="http://schemas.openxmlformats.org/drawingml/2006/main" prst="roundRect">
          <a:avLst/>
        </a:prstGeom>
        <a:ln xmlns:a="http://schemas.openxmlformats.org/drawingml/2006/main"/>
      </cdr:spPr>
      <cdr:style>
        <a:lnRef xmlns:a="http://schemas.openxmlformats.org/drawingml/2006/main" idx="1">
          <a:schemeClr val="accent3"/>
        </a:lnRef>
        <a:fillRef xmlns:a="http://schemas.openxmlformats.org/drawingml/2006/main" idx="2">
          <a:schemeClr val="accent3"/>
        </a:fillRef>
        <a:effectRef xmlns:a="http://schemas.openxmlformats.org/drawingml/2006/main" idx="1">
          <a:schemeClr val="accent3"/>
        </a:effectRef>
        <a:fontRef xmlns:a="http://schemas.openxmlformats.org/drawingml/2006/main" idx="minor">
          <a:schemeClr val="dk1"/>
        </a:fontRef>
      </cdr:style>
      <cdr:txBody>
        <a:bodyPr xmlns:a="http://schemas.openxmlformats.org/drawingml/2006/main"/>
        <a:lstStyle xmlns:a="http://schemas.openxmlformats.org/drawingml/2006/main">
          <a:lvl1pPr marL="0" indent="0">
            <a:defRPr sz="1100">
              <a:solidFill>
                <a:sysClr val="window" lastClr="FFFFFF"/>
              </a:solidFill>
              <a:latin typeface="Calibri"/>
            </a:defRPr>
          </a:lvl1pPr>
          <a:lvl2pPr marL="457200" indent="0">
            <a:defRPr sz="1100">
              <a:solidFill>
                <a:sysClr val="window" lastClr="FFFFFF"/>
              </a:solidFill>
              <a:latin typeface="Calibri"/>
            </a:defRPr>
          </a:lvl2pPr>
          <a:lvl3pPr marL="914400" indent="0">
            <a:defRPr sz="1100">
              <a:solidFill>
                <a:sysClr val="window" lastClr="FFFFFF"/>
              </a:solidFill>
              <a:latin typeface="Calibri"/>
            </a:defRPr>
          </a:lvl3pPr>
          <a:lvl4pPr marL="1371600" indent="0">
            <a:defRPr sz="1100">
              <a:solidFill>
                <a:sysClr val="window" lastClr="FFFFFF"/>
              </a:solidFill>
              <a:latin typeface="Calibri"/>
            </a:defRPr>
          </a:lvl4pPr>
          <a:lvl5pPr marL="1828800" indent="0">
            <a:defRPr sz="1100">
              <a:solidFill>
                <a:sysClr val="window" lastClr="FFFFFF"/>
              </a:solidFill>
              <a:latin typeface="Calibri"/>
            </a:defRPr>
          </a:lvl5pPr>
          <a:lvl6pPr marL="2286000" indent="0">
            <a:defRPr sz="1100">
              <a:solidFill>
                <a:sysClr val="window" lastClr="FFFFFF"/>
              </a:solidFill>
              <a:latin typeface="Calibri"/>
            </a:defRPr>
          </a:lvl6pPr>
          <a:lvl7pPr marL="2743200" indent="0">
            <a:defRPr sz="1100">
              <a:solidFill>
                <a:sysClr val="window" lastClr="FFFFFF"/>
              </a:solidFill>
              <a:latin typeface="Calibri"/>
            </a:defRPr>
          </a:lvl7pPr>
          <a:lvl8pPr marL="3200400" indent="0">
            <a:defRPr sz="1100">
              <a:solidFill>
                <a:sysClr val="window" lastClr="FFFFFF"/>
              </a:solidFill>
              <a:latin typeface="Calibri"/>
            </a:defRPr>
          </a:lvl8pPr>
          <a:lvl9pPr marL="3657600" indent="0">
            <a:defRPr sz="1100">
              <a:solidFill>
                <a:sysClr val="window" lastClr="FFFFFF"/>
              </a:solidFill>
              <a:latin typeface="Calibri"/>
            </a:defRPr>
          </a:lvl9pPr>
        </a:lstStyle>
        <a:p xmlns:a="http://schemas.openxmlformats.org/drawingml/2006/main">
          <a:pPr algn="ctr"/>
          <a:r>
            <a:rPr lang="ru-RU" sz="1200" b="1" dirty="0" smtClean="0">
              <a:solidFill>
                <a:schemeClr val="tx1"/>
              </a:solidFill>
              <a:latin typeface="Times New Roman" pitchFamily="18" charset="0"/>
              <a:cs typeface="Times New Roman" pitchFamily="18" charset="0"/>
            </a:rPr>
            <a:t>119,1%</a:t>
          </a:r>
          <a:endParaRPr lang="ru-RU" sz="1200" b="1" dirty="0">
            <a:solidFill>
              <a:schemeClr val="tx1"/>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0.4072</cdr:x>
      <cdr:y>0.36127</cdr:y>
    </cdr:from>
    <cdr:to>
      <cdr:x>0.50956</cdr:x>
      <cdr:y>0.41088</cdr:y>
    </cdr:to>
    <cdr:sp macro="" textlink="">
      <cdr:nvSpPr>
        <cdr:cNvPr id="9" name="Скругленный прямоугольник 8"/>
        <cdr:cNvSpPr/>
      </cdr:nvSpPr>
      <cdr:spPr>
        <a:xfrm xmlns:a="http://schemas.openxmlformats.org/drawingml/2006/main">
          <a:off x="3723426" y="2097374"/>
          <a:ext cx="935980" cy="288010"/>
        </a:xfrm>
        <a:prstGeom xmlns:a="http://schemas.openxmlformats.org/drawingml/2006/main" prst="roundRect">
          <a:avLst/>
        </a:prstGeom>
        <a:ln xmlns:a="http://schemas.openxmlformats.org/drawingml/2006/main"/>
      </cdr:spPr>
      <cdr:style>
        <a:lnRef xmlns:a="http://schemas.openxmlformats.org/drawingml/2006/main" idx="1">
          <a:schemeClr val="accent3"/>
        </a:lnRef>
        <a:fillRef xmlns:a="http://schemas.openxmlformats.org/drawingml/2006/main" idx="2">
          <a:schemeClr val="accent3"/>
        </a:fillRef>
        <a:effectRef xmlns:a="http://schemas.openxmlformats.org/drawingml/2006/main" idx="1">
          <a:schemeClr val="accent3"/>
        </a:effectRef>
        <a:fontRef xmlns:a="http://schemas.openxmlformats.org/drawingml/2006/main" idx="minor">
          <a:schemeClr val="dk1"/>
        </a:fontRef>
      </cdr:style>
      <cdr:txBody>
        <a:bodyPr xmlns:a="http://schemas.openxmlformats.org/drawingml/2006/main"/>
        <a:lstStyle xmlns:a="http://schemas.openxmlformats.org/drawingml/2006/main">
          <a:lvl1pPr marL="0" indent="0">
            <a:defRPr sz="1100">
              <a:solidFill>
                <a:sysClr val="window" lastClr="FFFFFF"/>
              </a:solidFill>
              <a:latin typeface="Calibri"/>
            </a:defRPr>
          </a:lvl1pPr>
          <a:lvl2pPr marL="457200" indent="0">
            <a:defRPr sz="1100">
              <a:solidFill>
                <a:sysClr val="window" lastClr="FFFFFF"/>
              </a:solidFill>
              <a:latin typeface="Calibri"/>
            </a:defRPr>
          </a:lvl2pPr>
          <a:lvl3pPr marL="914400" indent="0">
            <a:defRPr sz="1100">
              <a:solidFill>
                <a:sysClr val="window" lastClr="FFFFFF"/>
              </a:solidFill>
              <a:latin typeface="Calibri"/>
            </a:defRPr>
          </a:lvl3pPr>
          <a:lvl4pPr marL="1371600" indent="0">
            <a:defRPr sz="1100">
              <a:solidFill>
                <a:sysClr val="window" lastClr="FFFFFF"/>
              </a:solidFill>
              <a:latin typeface="Calibri"/>
            </a:defRPr>
          </a:lvl4pPr>
          <a:lvl5pPr marL="1828800" indent="0">
            <a:defRPr sz="1100">
              <a:solidFill>
                <a:sysClr val="window" lastClr="FFFFFF"/>
              </a:solidFill>
              <a:latin typeface="Calibri"/>
            </a:defRPr>
          </a:lvl5pPr>
          <a:lvl6pPr marL="2286000" indent="0">
            <a:defRPr sz="1100">
              <a:solidFill>
                <a:sysClr val="window" lastClr="FFFFFF"/>
              </a:solidFill>
              <a:latin typeface="Calibri"/>
            </a:defRPr>
          </a:lvl6pPr>
          <a:lvl7pPr marL="2743200" indent="0">
            <a:defRPr sz="1100">
              <a:solidFill>
                <a:sysClr val="window" lastClr="FFFFFF"/>
              </a:solidFill>
              <a:latin typeface="Calibri"/>
            </a:defRPr>
          </a:lvl7pPr>
          <a:lvl8pPr marL="3200400" indent="0">
            <a:defRPr sz="1100">
              <a:solidFill>
                <a:sysClr val="window" lastClr="FFFFFF"/>
              </a:solidFill>
              <a:latin typeface="Calibri"/>
            </a:defRPr>
          </a:lvl8pPr>
          <a:lvl9pPr marL="3657600" indent="0">
            <a:defRPr sz="1100">
              <a:solidFill>
                <a:sysClr val="window" lastClr="FFFFFF"/>
              </a:solidFill>
              <a:latin typeface="Calibri"/>
            </a:defRPr>
          </a:lvl9pPr>
        </a:lstStyle>
        <a:p xmlns:a="http://schemas.openxmlformats.org/drawingml/2006/main">
          <a:pPr algn="ctr"/>
          <a:r>
            <a:rPr lang="ru-RU" sz="1200" b="1" dirty="0" smtClean="0">
              <a:solidFill>
                <a:schemeClr val="tx1"/>
              </a:solidFill>
              <a:latin typeface="Times New Roman" pitchFamily="18" charset="0"/>
              <a:cs typeface="Times New Roman" pitchFamily="18" charset="0"/>
            </a:rPr>
            <a:t>165,8%</a:t>
          </a:r>
          <a:endParaRPr lang="ru-RU" sz="1200" b="1" dirty="0">
            <a:solidFill>
              <a:schemeClr val="tx1"/>
            </a:solidFill>
            <a:latin typeface="Times New Roman" pitchFamily="18" charset="0"/>
            <a:cs typeface="Times New Roman" pitchFamily="18" charset="0"/>
          </a:endParaRPr>
        </a:p>
      </cdr:txBody>
    </cdr:sp>
  </cdr:relSizeAnchor>
  <cdr:relSizeAnchor xmlns:cdr="http://schemas.openxmlformats.org/drawingml/2006/chartDrawing">
    <cdr:from>
      <cdr:x>0.85955</cdr:x>
      <cdr:y>0.05119</cdr:y>
    </cdr:from>
    <cdr:to>
      <cdr:x>0.96191</cdr:x>
      <cdr:y>0.1008</cdr:y>
    </cdr:to>
    <cdr:sp macro="" textlink="">
      <cdr:nvSpPr>
        <cdr:cNvPr id="11" name="Скругленный прямоугольник 10"/>
        <cdr:cNvSpPr/>
      </cdr:nvSpPr>
      <cdr:spPr>
        <a:xfrm xmlns:a="http://schemas.openxmlformats.org/drawingml/2006/main">
          <a:off x="7859720" y="297174"/>
          <a:ext cx="935980" cy="288010"/>
        </a:xfrm>
        <a:prstGeom xmlns:a="http://schemas.openxmlformats.org/drawingml/2006/main" prst="roundRect">
          <a:avLst/>
        </a:prstGeom>
        <a:ln xmlns:a="http://schemas.openxmlformats.org/drawingml/2006/main"/>
      </cdr:spPr>
      <cdr:style>
        <a:lnRef xmlns:a="http://schemas.openxmlformats.org/drawingml/2006/main" idx="1">
          <a:schemeClr val="accent3"/>
        </a:lnRef>
        <a:fillRef xmlns:a="http://schemas.openxmlformats.org/drawingml/2006/main" idx="2">
          <a:schemeClr val="accent3"/>
        </a:fillRef>
        <a:effectRef xmlns:a="http://schemas.openxmlformats.org/drawingml/2006/main" idx="1">
          <a:schemeClr val="accent3"/>
        </a:effectRef>
        <a:fontRef xmlns:a="http://schemas.openxmlformats.org/drawingml/2006/main" idx="minor">
          <a:schemeClr val="dk1"/>
        </a:fontRef>
      </cdr:style>
      <cdr:txBody>
        <a:bodyPr xmlns:a="http://schemas.openxmlformats.org/drawingml/2006/main"/>
        <a:lstStyle xmlns:a="http://schemas.openxmlformats.org/drawingml/2006/main">
          <a:lvl1pPr marL="0" indent="0">
            <a:defRPr sz="1100">
              <a:solidFill>
                <a:sysClr val="window" lastClr="FFFFFF"/>
              </a:solidFill>
              <a:latin typeface="Calibri"/>
            </a:defRPr>
          </a:lvl1pPr>
          <a:lvl2pPr marL="457200" indent="0">
            <a:defRPr sz="1100">
              <a:solidFill>
                <a:sysClr val="window" lastClr="FFFFFF"/>
              </a:solidFill>
              <a:latin typeface="Calibri"/>
            </a:defRPr>
          </a:lvl2pPr>
          <a:lvl3pPr marL="914400" indent="0">
            <a:defRPr sz="1100">
              <a:solidFill>
                <a:sysClr val="window" lastClr="FFFFFF"/>
              </a:solidFill>
              <a:latin typeface="Calibri"/>
            </a:defRPr>
          </a:lvl3pPr>
          <a:lvl4pPr marL="1371600" indent="0">
            <a:defRPr sz="1100">
              <a:solidFill>
                <a:sysClr val="window" lastClr="FFFFFF"/>
              </a:solidFill>
              <a:latin typeface="Calibri"/>
            </a:defRPr>
          </a:lvl4pPr>
          <a:lvl5pPr marL="1828800" indent="0">
            <a:defRPr sz="1100">
              <a:solidFill>
                <a:sysClr val="window" lastClr="FFFFFF"/>
              </a:solidFill>
              <a:latin typeface="Calibri"/>
            </a:defRPr>
          </a:lvl5pPr>
          <a:lvl6pPr marL="2286000" indent="0">
            <a:defRPr sz="1100">
              <a:solidFill>
                <a:sysClr val="window" lastClr="FFFFFF"/>
              </a:solidFill>
              <a:latin typeface="Calibri"/>
            </a:defRPr>
          </a:lvl6pPr>
          <a:lvl7pPr marL="2743200" indent="0">
            <a:defRPr sz="1100">
              <a:solidFill>
                <a:sysClr val="window" lastClr="FFFFFF"/>
              </a:solidFill>
              <a:latin typeface="Calibri"/>
            </a:defRPr>
          </a:lvl7pPr>
          <a:lvl8pPr marL="3200400" indent="0">
            <a:defRPr sz="1100">
              <a:solidFill>
                <a:sysClr val="window" lastClr="FFFFFF"/>
              </a:solidFill>
              <a:latin typeface="Calibri"/>
            </a:defRPr>
          </a:lvl8pPr>
          <a:lvl9pPr marL="3657600" indent="0">
            <a:defRPr sz="1100">
              <a:solidFill>
                <a:sysClr val="window" lastClr="FFFFFF"/>
              </a:solidFill>
              <a:latin typeface="Calibri"/>
            </a:defRPr>
          </a:lvl9pPr>
        </a:lstStyle>
        <a:p xmlns:a="http://schemas.openxmlformats.org/drawingml/2006/main">
          <a:pPr algn="ctr"/>
          <a:r>
            <a:rPr lang="en-US" sz="1200" b="1" dirty="0" smtClean="0">
              <a:solidFill>
                <a:schemeClr val="tx1"/>
              </a:solidFill>
              <a:latin typeface="Times New Roman" pitchFamily="18" charset="0"/>
              <a:cs typeface="Times New Roman" pitchFamily="18" charset="0"/>
            </a:rPr>
            <a:t>1</a:t>
          </a:r>
          <a:r>
            <a:rPr lang="ru-RU" sz="1200" b="1" dirty="0" smtClean="0">
              <a:solidFill>
                <a:schemeClr val="tx1"/>
              </a:solidFill>
              <a:latin typeface="Times New Roman" pitchFamily="18" charset="0"/>
              <a:cs typeface="Times New Roman" pitchFamily="18" charset="0"/>
            </a:rPr>
            <a:t>11,4%</a:t>
          </a:r>
          <a:endParaRPr lang="ru-RU" sz="1200" b="1" dirty="0">
            <a:solidFill>
              <a:schemeClr val="tx1"/>
            </a:solidFill>
            <a:latin typeface="Times New Roman" pitchFamily="18" charset="0"/>
            <a:cs typeface="Times New Roman" pitchFamily="18" charset="0"/>
          </a:endParaRPr>
        </a:p>
      </cdr:txBody>
    </cdr:sp>
  </cdr:relSizeAnchor>
  <cdr:relSizeAnchor xmlns:cdr="http://schemas.openxmlformats.org/drawingml/2006/chartDrawing">
    <cdr:from>
      <cdr:x>0.31618</cdr:x>
      <cdr:y>0.68376</cdr:y>
    </cdr:from>
    <cdr:to>
      <cdr:x>0.41854</cdr:x>
      <cdr:y>0.73362</cdr:y>
    </cdr:to>
    <cdr:sp macro="" textlink="">
      <cdr:nvSpPr>
        <cdr:cNvPr id="13" name="Скругленный прямоугольник 12"/>
        <cdr:cNvSpPr/>
      </cdr:nvSpPr>
      <cdr:spPr>
        <a:xfrm xmlns:a="http://schemas.openxmlformats.org/drawingml/2006/main">
          <a:off x="2891168" y="3969582"/>
          <a:ext cx="935980" cy="289461"/>
        </a:xfrm>
        <a:prstGeom xmlns:a="http://schemas.openxmlformats.org/drawingml/2006/main" prst="roundRect">
          <a:avLst/>
        </a:prstGeom>
        <a:ln xmlns:a="http://schemas.openxmlformats.org/drawingml/2006/main"/>
      </cdr:spPr>
      <cdr:style>
        <a:lnRef xmlns:a="http://schemas.openxmlformats.org/drawingml/2006/main" idx="1">
          <a:schemeClr val="accent3"/>
        </a:lnRef>
        <a:fillRef xmlns:a="http://schemas.openxmlformats.org/drawingml/2006/main" idx="2">
          <a:schemeClr val="accent3"/>
        </a:fillRef>
        <a:effectRef xmlns:a="http://schemas.openxmlformats.org/drawingml/2006/main" idx="1">
          <a:schemeClr val="accent3"/>
        </a:effectRef>
        <a:fontRef xmlns:a="http://schemas.openxmlformats.org/drawingml/2006/main" idx="minor">
          <a:schemeClr val="dk1"/>
        </a:fontRef>
      </cdr:style>
      <cdr:txBody>
        <a:bodyPr xmlns:a="http://schemas.openxmlformats.org/drawingml/2006/main"/>
        <a:lstStyle xmlns:a="http://schemas.openxmlformats.org/drawingml/2006/main">
          <a:lvl1pPr marL="0" indent="0">
            <a:defRPr sz="1100">
              <a:solidFill>
                <a:sysClr val="window" lastClr="FFFFFF"/>
              </a:solidFill>
              <a:latin typeface="Calibri"/>
            </a:defRPr>
          </a:lvl1pPr>
          <a:lvl2pPr marL="457200" indent="0">
            <a:defRPr sz="1100">
              <a:solidFill>
                <a:sysClr val="window" lastClr="FFFFFF"/>
              </a:solidFill>
              <a:latin typeface="Calibri"/>
            </a:defRPr>
          </a:lvl2pPr>
          <a:lvl3pPr marL="914400" indent="0">
            <a:defRPr sz="1100">
              <a:solidFill>
                <a:sysClr val="window" lastClr="FFFFFF"/>
              </a:solidFill>
              <a:latin typeface="Calibri"/>
            </a:defRPr>
          </a:lvl3pPr>
          <a:lvl4pPr marL="1371600" indent="0">
            <a:defRPr sz="1100">
              <a:solidFill>
                <a:sysClr val="window" lastClr="FFFFFF"/>
              </a:solidFill>
              <a:latin typeface="Calibri"/>
            </a:defRPr>
          </a:lvl4pPr>
          <a:lvl5pPr marL="1828800" indent="0">
            <a:defRPr sz="1100">
              <a:solidFill>
                <a:sysClr val="window" lastClr="FFFFFF"/>
              </a:solidFill>
              <a:latin typeface="Calibri"/>
            </a:defRPr>
          </a:lvl5pPr>
          <a:lvl6pPr marL="2286000" indent="0">
            <a:defRPr sz="1100">
              <a:solidFill>
                <a:sysClr val="window" lastClr="FFFFFF"/>
              </a:solidFill>
              <a:latin typeface="Calibri"/>
            </a:defRPr>
          </a:lvl6pPr>
          <a:lvl7pPr marL="2743200" indent="0">
            <a:defRPr sz="1100">
              <a:solidFill>
                <a:sysClr val="window" lastClr="FFFFFF"/>
              </a:solidFill>
              <a:latin typeface="Calibri"/>
            </a:defRPr>
          </a:lvl7pPr>
          <a:lvl8pPr marL="3200400" indent="0">
            <a:defRPr sz="1100">
              <a:solidFill>
                <a:sysClr val="window" lastClr="FFFFFF"/>
              </a:solidFill>
              <a:latin typeface="Calibri"/>
            </a:defRPr>
          </a:lvl8pPr>
          <a:lvl9pPr marL="3657600" indent="0">
            <a:defRPr sz="1100">
              <a:solidFill>
                <a:sysClr val="window" lastClr="FFFFFF"/>
              </a:solidFill>
              <a:latin typeface="Calibri"/>
            </a:defRPr>
          </a:lvl9pPr>
        </a:lstStyle>
        <a:p xmlns:a="http://schemas.openxmlformats.org/drawingml/2006/main">
          <a:pPr algn="ctr"/>
          <a:r>
            <a:rPr lang="en-US" sz="1200" b="1" dirty="0" smtClean="0">
              <a:solidFill>
                <a:schemeClr val="tx1"/>
              </a:solidFill>
              <a:latin typeface="Times New Roman" pitchFamily="18" charset="0"/>
              <a:cs typeface="Times New Roman" pitchFamily="18" charset="0"/>
            </a:rPr>
            <a:t>10</a:t>
          </a:r>
          <a:r>
            <a:rPr lang="ru-RU" sz="1200" b="1" dirty="0" smtClean="0">
              <a:solidFill>
                <a:schemeClr val="tx1"/>
              </a:solidFill>
              <a:latin typeface="Times New Roman" pitchFamily="18" charset="0"/>
              <a:cs typeface="Times New Roman" pitchFamily="18" charset="0"/>
            </a:rPr>
            <a:t>1,2%</a:t>
          </a:r>
          <a:endParaRPr lang="ru-RU" sz="1200" b="1" dirty="0">
            <a:solidFill>
              <a:schemeClr val="tx1"/>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0.33981</cdr:x>
      <cdr:y>0.79539</cdr:y>
    </cdr:from>
    <cdr:to>
      <cdr:x>0.44217</cdr:x>
      <cdr:y>0.84525</cdr:y>
    </cdr:to>
    <cdr:sp macro="" textlink="">
      <cdr:nvSpPr>
        <cdr:cNvPr id="17" name="Скругленный прямоугольник 16"/>
        <cdr:cNvSpPr/>
      </cdr:nvSpPr>
      <cdr:spPr>
        <a:xfrm xmlns:a="http://schemas.openxmlformats.org/drawingml/2006/main">
          <a:off x="3107192" y="4617654"/>
          <a:ext cx="935979" cy="289462"/>
        </a:xfrm>
        <a:prstGeom xmlns:a="http://schemas.openxmlformats.org/drawingml/2006/main" prst="roundRect">
          <a:avLst/>
        </a:prstGeom>
        <a:ln xmlns:a="http://schemas.openxmlformats.org/drawingml/2006/main"/>
      </cdr:spPr>
      <cdr:style>
        <a:lnRef xmlns:a="http://schemas.openxmlformats.org/drawingml/2006/main" idx="1">
          <a:schemeClr val="accent3"/>
        </a:lnRef>
        <a:fillRef xmlns:a="http://schemas.openxmlformats.org/drawingml/2006/main" idx="2">
          <a:schemeClr val="accent3"/>
        </a:fillRef>
        <a:effectRef xmlns:a="http://schemas.openxmlformats.org/drawingml/2006/main" idx="1">
          <a:schemeClr val="accent3"/>
        </a:effectRef>
        <a:fontRef xmlns:a="http://schemas.openxmlformats.org/drawingml/2006/main" idx="minor">
          <a:schemeClr val="dk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lang="en-US" sz="1200" b="1" dirty="0" smtClean="0">
              <a:solidFill>
                <a:schemeClr val="tx1"/>
              </a:solidFill>
              <a:latin typeface="Times New Roman" pitchFamily="18" charset="0"/>
              <a:cs typeface="Times New Roman" pitchFamily="18" charset="0"/>
            </a:rPr>
            <a:t>10</a:t>
          </a:r>
          <a:r>
            <a:rPr lang="ru-RU" sz="1200" b="1" dirty="0" smtClean="0">
              <a:solidFill>
                <a:schemeClr val="tx1"/>
              </a:solidFill>
              <a:latin typeface="Times New Roman" pitchFamily="18" charset="0"/>
              <a:cs typeface="Times New Roman" pitchFamily="18" charset="0"/>
            </a:rPr>
            <a:t>6,5%</a:t>
          </a:r>
          <a:endParaRPr lang="ru-RU" sz="1200" b="1" dirty="0">
            <a:solidFill>
              <a:schemeClr val="tx1"/>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0.50368</cdr:x>
      <cdr:y>0.4481</cdr:y>
    </cdr:from>
    <cdr:to>
      <cdr:x>0.97703</cdr:x>
      <cdr:y>0.94424</cdr:y>
    </cdr:to>
    <cdr:sp macro="" textlink="">
      <cdr:nvSpPr>
        <cdr:cNvPr id="14" name="Скругленный прямоугольник 13"/>
        <cdr:cNvSpPr/>
      </cdr:nvSpPr>
      <cdr:spPr>
        <a:xfrm xmlns:a="http://schemas.openxmlformats.org/drawingml/2006/main">
          <a:off x="4605655" y="2601430"/>
          <a:ext cx="4328312" cy="2880334"/>
        </a:xfrm>
        <a:prstGeom xmlns:a="http://schemas.openxmlformats.org/drawingml/2006/main" prst="roundRect">
          <a:avLst>
            <a:gd name="adj" fmla="val 11322"/>
          </a:avLst>
        </a:prstGeom>
        <a:ln xmlns:a="http://schemas.openxmlformats.org/drawingml/2006/main"/>
      </cdr:spPr>
      <cdr:style>
        <a:lnRef xmlns:a="http://schemas.openxmlformats.org/drawingml/2006/main" idx="1">
          <a:schemeClr val="accent4"/>
        </a:lnRef>
        <a:fillRef xmlns:a="http://schemas.openxmlformats.org/drawingml/2006/main" idx="2">
          <a:schemeClr val="accent4"/>
        </a:fillRef>
        <a:effectRef xmlns:a="http://schemas.openxmlformats.org/drawingml/2006/main" idx="1">
          <a:schemeClr val="accent4"/>
        </a:effectRef>
        <a:fontRef xmlns:a="http://schemas.openxmlformats.org/drawingml/2006/main" idx="minor">
          <a:schemeClr val="dk1"/>
        </a:fontRef>
      </cdr:style>
      <cdr:txBody>
        <a:bodyPr xmlns:a="http://schemas.openxmlformats.org/drawingml/2006/main" anchor="ctr"/>
        <a:lstStyle xmlns:a="http://schemas.openxmlformats.org/drawingml/2006/main">
          <a:defPPr>
            <a:defRPr lang="ru-RU"/>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xmlns:a="http://schemas.openxmlformats.org/drawingml/2006/main">
          <a:pPr algn="ctr" fontAlgn="b">
            <a:spcBef>
              <a:spcPts val="0"/>
            </a:spcBef>
            <a:spcAft>
              <a:spcPts val="0"/>
            </a:spcAft>
          </a:pPr>
          <a:r>
            <a:rPr lang="ru-RU" sz="1100" b="1" dirty="0" smtClean="0">
              <a:solidFill>
                <a:srgbClr val="000000"/>
              </a:solidFill>
              <a:latin typeface="Times New Roman" panose="02020603050405020304" pitchFamily="18" charset="0"/>
              <a:cs typeface="Times New Roman" panose="02020603050405020304" pitchFamily="18" charset="0"/>
            </a:rPr>
            <a:t>Деятельность органов государственной власти и местного самоуправления по увеличению собственных доходов:</a:t>
          </a:r>
        </a:p>
        <a:p xmlns:a="http://schemas.openxmlformats.org/drawingml/2006/main">
          <a:pPr algn="just" fontAlgn="b">
            <a:spcBef>
              <a:spcPts val="0"/>
            </a:spcBef>
            <a:spcAft>
              <a:spcPts val="0"/>
            </a:spcAft>
          </a:pPr>
          <a:endParaRPr lang="ru-RU" sz="1100" b="1" dirty="0">
            <a:solidFill>
              <a:srgbClr val="000000"/>
            </a:solidFill>
            <a:latin typeface="Times New Roman" panose="02020603050405020304" pitchFamily="18" charset="0"/>
            <a:cs typeface="Times New Roman" panose="02020603050405020304" pitchFamily="18" charset="0"/>
          </a:endParaRPr>
        </a:p>
        <a:p xmlns:a="http://schemas.openxmlformats.org/drawingml/2006/main">
          <a:pPr algn="just" fontAlgn="b">
            <a:spcBef>
              <a:spcPts val="0"/>
            </a:spcBef>
            <a:spcAft>
              <a:spcPts val="0"/>
            </a:spcAft>
          </a:pPr>
          <a:r>
            <a:rPr lang="ru-RU" sz="1100" dirty="0" smtClean="0">
              <a:solidFill>
                <a:schemeClr val="tx1"/>
              </a:solidFill>
              <a:latin typeface="Times New Roman" panose="02020603050405020304" pitchFamily="18" charset="0"/>
              <a:cs typeface="Times New Roman" panose="02020603050405020304" pitchFamily="18" charset="0"/>
            </a:rPr>
            <a:t>- повышение </a:t>
          </a:r>
          <a:r>
            <a:rPr lang="ru-RU" sz="1100" dirty="0">
              <a:solidFill>
                <a:schemeClr val="tx1"/>
              </a:solidFill>
              <a:latin typeface="Times New Roman" panose="02020603050405020304" pitchFamily="18" charset="0"/>
              <a:cs typeface="Times New Roman" panose="02020603050405020304" pitchFamily="18" charset="0"/>
            </a:rPr>
            <a:t>эффективности мер налогового стимулирования, </a:t>
          </a:r>
          <a:r>
            <a:rPr lang="ru-RU" sz="1100" dirty="0" smtClean="0">
              <a:solidFill>
                <a:schemeClr val="tx1"/>
              </a:solidFill>
              <a:latin typeface="Times New Roman" panose="02020603050405020304" pitchFamily="18" charset="0"/>
              <a:cs typeface="Times New Roman" panose="02020603050405020304" pitchFamily="18" charset="0"/>
            </a:rPr>
            <a:t>направленных </a:t>
          </a:r>
          <a:r>
            <a:rPr lang="ru-RU" sz="1100" dirty="0">
              <a:solidFill>
                <a:schemeClr val="tx1"/>
              </a:solidFill>
              <a:latin typeface="Times New Roman" panose="02020603050405020304" pitchFamily="18" charset="0"/>
              <a:cs typeface="Times New Roman" panose="02020603050405020304" pitchFamily="18" charset="0"/>
            </a:rPr>
            <a:t>на создание новых производств и развитие инвестиционной </a:t>
          </a:r>
          <a:r>
            <a:rPr lang="ru-RU" sz="1100" dirty="0" smtClean="0">
              <a:solidFill>
                <a:schemeClr val="tx1"/>
              </a:solidFill>
              <a:latin typeface="Times New Roman" panose="02020603050405020304" pitchFamily="18" charset="0"/>
              <a:cs typeface="Times New Roman" panose="02020603050405020304" pitchFamily="18" charset="0"/>
            </a:rPr>
            <a:t>деятельности;</a:t>
          </a:r>
        </a:p>
        <a:p xmlns:a="http://schemas.openxmlformats.org/drawingml/2006/main">
          <a:pPr algn="just" fontAlgn="b">
            <a:spcBef>
              <a:spcPts val="0"/>
            </a:spcBef>
            <a:spcAft>
              <a:spcPts val="0"/>
            </a:spcAft>
          </a:pPr>
          <a:r>
            <a:rPr lang="ru-RU" sz="1100" dirty="0" smtClean="0">
              <a:solidFill>
                <a:schemeClr val="tx1"/>
              </a:solidFill>
              <a:latin typeface="Times New Roman" panose="02020603050405020304" pitchFamily="18" charset="0"/>
              <a:cs typeface="Times New Roman" panose="02020603050405020304" pitchFamily="18" charset="0"/>
            </a:rPr>
            <a:t>- осуществление </a:t>
          </a:r>
          <a:r>
            <a:rPr lang="ru-RU" sz="1100" dirty="0">
              <a:solidFill>
                <a:schemeClr val="tx1"/>
              </a:solidFill>
              <a:latin typeface="Times New Roman" panose="02020603050405020304" pitchFamily="18" charset="0"/>
              <a:cs typeface="Times New Roman" panose="02020603050405020304" pitchFamily="18" charset="0"/>
            </a:rPr>
            <a:t>систематической оценки соизмеримости выпадающих доходов при предоставлении льгот по налогам и </a:t>
          </a:r>
          <a:r>
            <a:rPr lang="ru-RU" sz="1100" dirty="0" smtClean="0">
              <a:solidFill>
                <a:schemeClr val="tx1"/>
              </a:solidFill>
              <a:latin typeface="Times New Roman" panose="02020603050405020304" pitchFamily="18" charset="0"/>
              <a:cs typeface="Times New Roman" panose="02020603050405020304" pitchFamily="18" charset="0"/>
            </a:rPr>
            <a:t>принятие </a:t>
          </a:r>
          <a:r>
            <a:rPr lang="ru-RU" sz="1100" dirty="0">
              <a:solidFill>
                <a:schemeClr val="tx1"/>
              </a:solidFill>
              <a:latin typeface="Times New Roman" panose="02020603050405020304" pitchFamily="18" charset="0"/>
              <a:cs typeface="Times New Roman" panose="02020603050405020304" pitchFamily="18" charset="0"/>
            </a:rPr>
            <a:t>мер по отмене неэффективных налоговых </a:t>
          </a:r>
          <a:r>
            <a:rPr lang="ru-RU" sz="1100" dirty="0" smtClean="0">
              <a:solidFill>
                <a:schemeClr val="tx1"/>
              </a:solidFill>
              <a:latin typeface="Times New Roman" panose="02020603050405020304" pitchFamily="18" charset="0"/>
              <a:cs typeface="Times New Roman" panose="02020603050405020304" pitchFamily="18" charset="0"/>
            </a:rPr>
            <a:t>льгот;</a:t>
          </a:r>
        </a:p>
        <a:p xmlns:a="http://schemas.openxmlformats.org/drawingml/2006/main">
          <a:pPr algn="just" fontAlgn="b">
            <a:spcBef>
              <a:spcPts val="0"/>
            </a:spcBef>
            <a:spcAft>
              <a:spcPts val="0"/>
            </a:spcAft>
          </a:pPr>
          <a:r>
            <a:rPr lang="ru-RU" sz="1100" dirty="0" smtClean="0">
              <a:solidFill>
                <a:schemeClr val="tx1"/>
              </a:solidFill>
              <a:latin typeface="Times New Roman" panose="02020603050405020304" pitchFamily="18" charset="0"/>
              <a:cs typeface="Times New Roman" panose="02020603050405020304" pitchFamily="18" charset="0"/>
            </a:rPr>
            <a:t>- эффективное взаимодействие с УФНС России по Чувашской Республике в части повышения </a:t>
          </a:r>
          <a:r>
            <a:rPr lang="ru-RU" sz="1100" dirty="0">
              <a:solidFill>
                <a:schemeClr val="tx1"/>
              </a:solidFill>
              <a:latin typeface="Times New Roman" panose="02020603050405020304" pitchFamily="18" charset="0"/>
              <a:cs typeface="Times New Roman" panose="02020603050405020304" pitchFamily="18" charset="0"/>
            </a:rPr>
            <a:t>качества администрирования платежей и сокращения </a:t>
          </a:r>
          <a:r>
            <a:rPr lang="ru-RU" sz="1100" dirty="0" smtClean="0">
              <a:solidFill>
                <a:schemeClr val="tx1"/>
              </a:solidFill>
              <a:latin typeface="Times New Roman" panose="02020603050405020304" pitchFamily="18" charset="0"/>
              <a:cs typeface="Times New Roman" panose="02020603050405020304" pitchFamily="18" charset="0"/>
            </a:rPr>
            <a:t>недоимки, проведения </a:t>
          </a:r>
          <a:r>
            <a:rPr lang="ru-RU" sz="1100" dirty="0">
              <a:solidFill>
                <a:schemeClr val="tx1"/>
              </a:solidFill>
              <a:latin typeface="Times New Roman" panose="02020603050405020304" pitchFamily="18" charset="0"/>
              <a:cs typeface="Times New Roman" panose="02020603050405020304" pitchFamily="18" charset="0"/>
            </a:rPr>
            <a:t>мероприятий по выявлению и привлечению к </a:t>
          </a:r>
          <a:r>
            <a:rPr lang="ru-RU" sz="1100" dirty="0" smtClean="0">
              <a:solidFill>
                <a:schemeClr val="tx1"/>
              </a:solidFill>
              <a:latin typeface="Times New Roman" panose="02020603050405020304" pitchFamily="18" charset="0"/>
              <a:cs typeface="Times New Roman" panose="02020603050405020304" pitchFamily="18" charset="0"/>
            </a:rPr>
            <a:t>налогообложению объектов недвижимого имущества, легализации </a:t>
          </a:r>
          <a:r>
            <a:rPr lang="ru-RU" sz="1100" dirty="0">
              <a:solidFill>
                <a:schemeClr val="tx1"/>
              </a:solidFill>
              <a:latin typeface="Times New Roman" panose="02020603050405020304" pitchFamily="18" charset="0"/>
              <a:cs typeface="Times New Roman" panose="02020603050405020304" pitchFamily="18" charset="0"/>
            </a:rPr>
            <a:t>доходов физических и юридических лиц от предоставления жилья в </a:t>
          </a:r>
          <a:r>
            <a:rPr lang="ru-RU" sz="1100" dirty="0" smtClean="0">
              <a:solidFill>
                <a:schemeClr val="tx1"/>
              </a:solidFill>
              <a:latin typeface="Times New Roman" panose="02020603050405020304" pitchFamily="18" charset="0"/>
              <a:cs typeface="Times New Roman" panose="02020603050405020304" pitchFamily="18" charset="0"/>
            </a:rPr>
            <a:t>аренду, налогоплательщиков,</a:t>
          </a:r>
          <a:r>
            <a:rPr lang="ru-RU" dirty="0" smtClean="0">
              <a:solidFill>
                <a:schemeClr val="tx1"/>
              </a:solidFill>
              <a:latin typeface="Times New Roman" panose="02020603050405020304" pitchFamily="18" charset="0"/>
              <a:cs typeface="Times New Roman" panose="02020603050405020304" pitchFamily="18" charset="0"/>
            </a:rPr>
            <a:t> </a:t>
          </a:r>
          <a:r>
            <a:rPr lang="ru-RU" dirty="0">
              <a:solidFill>
                <a:schemeClr val="tx1"/>
              </a:solidFill>
              <a:latin typeface="Times New Roman" panose="02020603050405020304" pitchFamily="18" charset="0"/>
              <a:cs typeface="Times New Roman" panose="02020603050405020304" pitchFamily="18" charset="0"/>
            </a:rPr>
            <a:t>использующих теневые схемы оплаты </a:t>
          </a:r>
          <a:r>
            <a:rPr lang="ru-RU" dirty="0" smtClean="0">
              <a:solidFill>
                <a:schemeClr val="tx1"/>
              </a:solidFill>
              <a:latin typeface="Times New Roman" panose="02020603050405020304" pitchFamily="18" charset="0"/>
              <a:cs typeface="Times New Roman" panose="02020603050405020304" pitchFamily="18" charset="0"/>
            </a:rPr>
            <a:t>труда</a:t>
          </a:r>
          <a:endParaRPr lang="ru-RU" sz="1100" dirty="0">
            <a:solidFill>
              <a:schemeClr val="tx1"/>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0.40264</cdr:x>
      <cdr:y>0.26205</cdr:y>
    </cdr:from>
    <cdr:to>
      <cdr:x>0.505</cdr:x>
      <cdr:y>0.31166</cdr:y>
    </cdr:to>
    <cdr:sp macro="" textlink="">
      <cdr:nvSpPr>
        <cdr:cNvPr id="12" name="Скругленный прямоугольник 11"/>
        <cdr:cNvSpPr/>
      </cdr:nvSpPr>
      <cdr:spPr>
        <a:xfrm xmlns:a="http://schemas.openxmlformats.org/drawingml/2006/main">
          <a:off x="3681757" y="1521310"/>
          <a:ext cx="935980" cy="288010"/>
        </a:xfrm>
        <a:prstGeom xmlns:a="http://schemas.openxmlformats.org/drawingml/2006/main" prst="roundRect">
          <a:avLst/>
        </a:prstGeom>
        <a:ln xmlns:a="http://schemas.openxmlformats.org/drawingml/2006/main"/>
      </cdr:spPr>
      <cdr:style>
        <a:lnRef xmlns:a="http://schemas.openxmlformats.org/drawingml/2006/main" idx="1">
          <a:schemeClr val="accent3"/>
        </a:lnRef>
        <a:fillRef xmlns:a="http://schemas.openxmlformats.org/drawingml/2006/main" idx="2">
          <a:schemeClr val="accent3"/>
        </a:fillRef>
        <a:effectRef xmlns:a="http://schemas.openxmlformats.org/drawingml/2006/main" idx="1">
          <a:schemeClr val="accent3"/>
        </a:effectRef>
        <a:fontRef xmlns:a="http://schemas.openxmlformats.org/drawingml/2006/main" idx="minor">
          <a:schemeClr val="dk1"/>
        </a:fontRef>
      </cdr:style>
      <cdr:txBody>
        <a:bodyPr xmlns:a="http://schemas.openxmlformats.org/drawingml/2006/main"/>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ctr"/>
          <a:r>
            <a:rPr lang="ru-RU" sz="1200" b="1" dirty="0" smtClean="0">
              <a:solidFill>
                <a:schemeClr val="tx1"/>
              </a:solidFill>
              <a:latin typeface="Times New Roman" pitchFamily="18" charset="0"/>
              <a:cs typeface="Times New Roman" pitchFamily="18" charset="0"/>
            </a:rPr>
            <a:t>100,1%</a:t>
          </a:r>
          <a:endParaRPr lang="ru-RU" sz="1200" b="1" dirty="0">
            <a:solidFill>
              <a:schemeClr val="tx1"/>
            </a:solidFill>
            <a:latin typeface="Times New Roman" pitchFamily="18" charset="0"/>
            <a:cs typeface="Times New Roman" pitchFamily="18" charset="0"/>
          </a:endParaRPr>
        </a:p>
      </cdr:txBody>
    </cdr:sp>
  </cdr:relSizeAnchor>
  <cdr:relSizeAnchor xmlns:cdr="http://schemas.openxmlformats.org/drawingml/2006/chartDrawing">
    <cdr:from>
      <cdr:x>0.32406</cdr:x>
      <cdr:y>0.58454</cdr:y>
    </cdr:from>
    <cdr:to>
      <cdr:x>0.42642</cdr:x>
      <cdr:y>0.63415</cdr:y>
    </cdr:to>
    <cdr:sp macro="" textlink="">
      <cdr:nvSpPr>
        <cdr:cNvPr id="15" name="Скругленный прямоугольник 14"/>
        <cdr:cNvSpPr/>
      </cdr:nvSpPr>
      <cdr:spPr>
        <a:xfrm xmlns:a="http://schemas.openxmlformats.org/drawingml/2006/main">
          <a:off x="2963176" y="3393518"/>
          <a:ext cx="935980" cy="288010"/>
        </a:xfrm>
        <a:prstGeom xmlns:a="http://schemas.openxmlformats.org/drawingml/2006/main" prst="roundRect">
          <a:avLst/>
        </a:prstGeom>
        <a:gradFill xmlns:a="http://schemas.openxmlformats.org/drawingml/2006/main"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ln xmlns:a="http://schemas.openxmlformats.org/drawingml/2006/main">
          <a:solidFill>
            <a:srgbClr val="FF0000"/>
          </a:solidFill>
        </a:ln>
      </cdr:spPr>
      <cdr:style>
        <a:lnRef xmlns:a="http://schemas.openxmlformats.org/drawingml/2006/main" idx="1">
          <a:schemeClr val="accent3"/>
        </a:lnRef>
        <a:fillRef xmlns:a="http://schemas.openxmlformats.org/drawingml/2006/main" idx="2">
          <a:schemeClr val="accent3"/>
        </a:fillRef>
        <a:effectRef xmlns:a="http://schemas.openxmlformats.org/drawingml/2006/main" idx="1">
          <a:schemeClr val="accent3"/>
        </a:effectRef>
        <a:fontRef xmlns:a="http://schemas.openxmlformats.org/drawingml/2006/main" idx="minor">
          <a:schemeClr val="dk1"/>
        </a:fontRef>
      </cdr:style>
      <cdr:txBody>
        <a:bodyPr xmlns:a="http://schemas.openxmlformats.org/drawingml/2006/main"/>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ctr"/>
          <a:r>
            <a:rPr lang="ru-RU" sz="1200" b="1" dirty="0" smtClean="0">
              <a:solidFill>
                <a:schemeClr val="tx1"/>
              </a:solidFill>
              <a:latin typeface="Times New Roman" pitchFamily="18" charset="0"/>
              <a:cs typeface="Times New Roman" pitchFamily="18" charset="0"/>
            </a:rPr>
            <a:t>99,3%</a:t>
          </a:r>
          <a:endParaRPr lang="ru-RU" sz="1200" b="1" dirty="0">
            <a:solidFill>
              <a:schemeClr val="tx1"/>
            </a:solidFill>
            <a:latin typeface="Times New Roman" pitchFamily="18" charset="0"/>
            <a:cs typeface="Times New Roman" pitchFamily="18" charset="0"/>
          </a:endParaRPr>
        </a:p>
      </cdr:txBody>
    </cdr:sp>
  </cdr:relSizeAnchor>
  <cdr:relSizeAnchor xmlns:cdr="http://schemas.openxmlformats.org/drawingml/2006/chartDrawing">
    <cdr:from>
      <cdr:x>0.33193</cdr:x>
      <cdr:y>0.47291</cdr:y>
    </cdr:from>
    <cdr:to>
      <cdr:x>0.43429</cdr:x>
      <cdr:y>0.52252</cdr:y>
    </cdr:to>
    <cdr:sp macro="" textlink="">
      <cdr:nvSpPr>
        <cdr:cNvPr id="16" name="Скругленный прямоугольник 15"/>
        <cdr:cNvSpPr/>
      </cdr:nvSpPr>
      <cdr:spPr>
        <a:xfrm xmlns:a="http://schemas.openxmlformats.org/drawingml/2006/main">
          <a:off x="3035184" y="2745446"/>
          <a:ext cx="935980" cy="288010"/>
        </a:xfrm>
        <a:prstGeom xmlns:a="http://schemas.openxmlformats.org/drawingml/2006/main" prst="roundRect">
          <a:avLst/>
        </a:prstGeom>
        <a:ln xmlns:a="http://schemas.openxmlformats.org/drawingml/2006/main"/>
      </cdr:spPr>
      <cdr:style>
        <a:lnRef xmlns:a="http://schemas.openxmlformats.org/drawingml/2006/main" idx="1">
          <a:schemeClr val="accent3"/>
        </a:lnRef>
        <a:fillRef xmlns:a="http://schemas.openxmlformats.org/drawingml/2006/main" idx="2">
          <a:schemeClr val="accent3"/>
        </a:fillRef>
        <a:effectRef xmlns:a="http://schemas.openxmlformats.org/drawingml/2006/main" idx="1">
          <a:schemeClr val="accent3"/>
        </a:effectRef>
        <a:fontRef xmlns:a="http://schemas.openxmlformats.org/drawingml/2006/main" idx="minor">
          <a:schemeClr val="dk1"/>
        </a:fontRef>
      </cdr:style>
      <cdr:txBody>
        <a:bodyPr xmlns:a="http://schemas.openxmlformats.org/drawingml/2006/main"/>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ctr"/>
          <a:r>
            <a:rPr lang="ru-RU" sz="1200" b="1" dirty="0" smtClean="0">
              <a:solidFill>
                <a:schemeClr val="tx1"/>
              </a:solidFill>
              <a:latin typeface="Times New Roman" pitchFamily="18" charset="0"/>
              <a:cs typeface="Times New Roman" pitchFamily="18" charset="0"/>
            </a:rPr>
            <a:t>101,3%</a:t>
          </a:r>
          <a:endParaRPr lang="ru-RU" sz="1200" b="1" dirty="0">
            <a:solidFill>
              <a:schemeClr val="tx1"/>
            </a:solidFill>
            <a:latin typeface="Times New Roman" pitchFamily="18" charset="0"/>
            <a:cs typeface="Times New Roman" pitchFamily="18" charset="0"/>
          </a:endParaRPr>
        </a:p>
      </cdr:txBody>
    </cdr:sp>
  </cdr:relSizeAnchor>
</c:userShapes>
</file>

<file path=ppt/drawings/drawing5.xml><?xml version="1.0" encoding="utf-8"?>
<c:userShapes xmlns:c="http://schemas.openxmlformats.org/drawingml/2006/chart">
  <cdr:relSizeAnchor xmlns:cdr="http://schemas.openxmlformats.org/drawingml/2006/chartDrawing">
    <cdr:from>
      <cdr:x>0.48213</cdr:x>
      <cdr:y>0.4084</cdr:y>
    </cdr:from>
    <cdr:to>
      <cdr:x>0.72406</cdr:x>
      <cdr:y>0.48283</cdr:y>
    </cdr:to>
    <cdr:sp macro="" textlink="">
      <cdr:nvSpPr>
        <cdr:cNvPr id="5" name="TextBox 1"/>
        <cdr:cNvSpPr txBox="1">
          <a:spLocks xmlns:a="http://schemas.openxmlformats.org/drawingml/2006/main" noChangeArrowheads="1"/>
        </cdr:cNvSpPr>
      </cdr:nvSpPr>
      <cdr:spPr bwMode="auto">
        <a:xfrm xmlns:a="http://schemas.openxmlformats.org/drawingml/2006/main" rot="19298139">
          <a:off x="1423245" y="1705648"/>
          <a:ext cx="714177" cy="310854"/>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softEdge rad="31750"/>
        </a:effectLst>
      </cdr:spPr>
      <cdr:txBody>
        <a:bodyPr xmlns:a="http://schemas.openxmlformats.org/drawingml/2006/main"/>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eaLnBrk="1" hangingPunct="1">
            <a:spcBef>
              <a:spcPct val="0"/>
            </a:spcBef>
            <a:buFontTx/>
            <a:buNone/>
            <a:defRPr/>
          </a:pPr>
          <a:r>
            <a:rPr lang="en-US" altLang="ru-RU" sz="1300" b="1" dirty="0" smtClean="0">
              <a:solidFill>
                <a:srgbClr val="009E41"/>
              </a:solidFill>
              <a:latin typeface="Times New Roman" panose="02020603050405020304" pitchFamily="18" charset="0"/>
              <a:cs typeface="Times New Roman" panose="02020603050405020304" pitchFamily="18" charset="0"/>
            </a:rPr>
            <a:t>+</a:t>
          </a:r>
          <a:r>
            <a:rPr lang="ru-RU" altLang="ru-RU" sz="1300" b="1" dirty="0" smtClean="0">
              <a:solidFill>
                <a:srgbClr val="009E41"/>
              </a:solidFill>
              <a:latin typeface="Times New Roman" panose="02020603050405020304" pitchFamily="18" charset="0"/>
              <a:cs typeface="Times New Roman" panose="02020603050405020304" pitchFamily="18" charset="0"/>
            </a:rPr>
            <a:t> 8 319</a:t>
          </a:r>
        </a:p>
      </cdr:txBody>
    </cdr:sp>
  </cdr:relSizeAnchor>
  <cdr:relSizeAnchor xmlns:cdr="http://schemas.openxmlformats.org/drawingml/2006/chartDrawing">
    <cdr:from>
      <cdr:x>0.43206</cdr:x>
      <cdr:y>0.2956</cdr:y>
    </cdr:from>
    <cdr:to>
      <cdr:x>0.73124</cdr:x>
      <cdr:y>0.37439</cdr:y>
    </cdr:to>
    <cdr:sp macro="" textlink="">
      <cdr:nvSpPr>
        <cdr:cNvPr id="6" name="TextBox 1"/>
        <cdr:cNvSpPr txBox="1">
          <a:spLocks xmlns:a="http://schemas.openxmlformats.org/drawingml/2006/main" noChangeArrowheads="1"/>
        </cdr:cNvSpPr>
      </cdr:nvSpPr>
      <cdr:spPr bwMode="auto">
        <a:xfrm xmlns:a="http://schemas.openxmlformats.org/drawingml/2006/main" rot="19531824">
          <a:off x="1275454" y="1234559"/>
          <a:ext cx="883178" cy="329064"/>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softEdge rad="31750"/>
        </a:effectLst>
      </cdr:spPr>
      <cdr:txBody>
        <a:bodyPr xmlns:a="http://schemas.openxmlformats.org/drawingml/2006/main"/>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eaLnBrk="1" hangingPunct="1">
            <a:spcBef>
              <a:spcPct val="0"/>
            </a:spcBef>
            <a:buFontTx/>
            <a:buNone/>
            <a:defRPr/>
          </a:pPr>
          <a:r>
            <a:rPr lang="en-US" altLang="ru-RU" sz="1300" b="1" dirty="0" smtClean="0">
              <a:solidFill>
                <a:srgbClr val="009E41"/>
              </a:solidFill>
              <a:latin typeface="Times New Roman" panose="02020603050405020304" pitchFamily="18" charset="0"/>
              <a:cs typeface="Times New Roman" panose="02020603050405020304" pitchFamily="18" charset="0"/>
            </a:rPr>
            <a:t>+</a:t>
          </a:r>
          <a:r>
            <a:rPr lang="ru-RU" altLang="ru-RU" sz="1300" b="1" dirty="0" smtClean="0">
              <a:solidFill>
                <a:srgbClr val="009E41"/>
              </a:solidFill>
              <a:latin typeface="Times New Roman" panose="02020603050405020304" pitchFamily="18" charset="0"/>
              <a:cs typeface="Times New Roman" panose="02020603050405020304" pitchFamily="18" charset="0"/>
            </a:rPr>
            <a:t> 41,2%</a:t>
          </a:r>
        </a:p>
      </cdr:txBody>
    </cdr:sp>
  </cdr:relSizeAnchor>
  <cdr:relSizeAnchor xmlns:cdr="http://schemas.openxmlformats.org/drawingml/2006/chartDrawing">
    <cdr:from>
      <cdr:x>0.49996</cdr:x>
      <cdr:y>0.34612</cdr:y>
    </cdr:from>
    <cdr:to>
      <cdr:x>0.66411</cdr:x>
      <cdr:y>0.43233</cdr:y>
    </cdr:to>
    <cdr:cxnSp macro="">
      <cdr:nvCxnSpPr>
        <cdr:cNvPr id="7" name="Прямая со стрелкой 6"/>
        <cdr:cNvCxnSpPr/>
      </cdr:nvCxnSpPr>
      <cdr:spPr>
        <a:xfrm xmlns:a="http://schemas.openxmlformats.org/drawingml/2006/main" flipV="1">
          <a:off x="1475889" y="1445570"/>
          <a:ext cx="484559" cy="360039"/>
        </a:xfrm>
        <a:prstGeom xmlns:a="http://schemas.openxmlformats.org/drawingml/2006/main" prst="straightConnector1">
          <a:avLst/>
        </a:prstGeom>
        <a:ln xmlns:a="http://schemas.openxmlformats.org/drawingml/2006/main">
          <a:tailEnd type="arrow"/>
        </a:ln>
      </cdr:spPr>
      <cdr:style>
        <a:lnRef xmlns:a="http://schemas.openxmlformats.org/drawingml/2006/main" idx="3">
          <a:schemeClr val="accent3"/>
        </a:lnRef>
        <a:fillRef xmlns:a="http://schemas.openxmlformats.org/drawingml/2006/main" idx="0">
          <a:schemeClr val="accent3"/>
        </a:fillRef>
        <a:effectRef xmlns:a="http://schemas.openxmlformats.org/drawingml/2006/main" idx="2">
          <a:schemeClr val="accent3"/>
        </a:effectRef>
        <a:fontRef xmlns:a="http://schemas.openxmlformats.org/drawingml/2006/main" idx="minor">
          <a:schemeClr val="tx1"/>
        </a:fontRef>
      </cdr:style>
    </cdr:cxnSp>
  </cdr:relSizeAnchor>
</c:userShapes>
</file>

<file path=ppt/drawings/drawing6.xml><?xml version="1.0" encoding="utf-8"?>
<c:userShapes xmlns:c="http://schemas.openxmlformats.org/drawingml/2006/chart">
  <cdr:relSizeAnchor xmlns:cdr="http://schemas.openxmlformats.org/drawingml/2006/chartDrawing">
    <cdr:from>
      <cdr:x>0.46937</cdr:x>
      <cdr:y>0.30442</cdr:y>
    </cdr:from>
    <cdr:to>
      <cdr:x>0.72152</cdr:x>
      <cdr:y>0.38321</cdr:y>
    </cdr:to>
    <cdr:sp macro="" textlink="">
      <cdr:nvSpPr>
        <cdr:cNvPr id="2" name="TextBox 1"/>
        <cdr:cNvSpPr txBox="1">
          <a:spLocks xmlns:a="http://schemas.openxmlformats.org/drawingml/2006/main" noChangeArrowheads="1"/>
        </cdr:cNvSpPr>
      </cdr:nvSpPr>
      <cdr:spPr bwMode="auto">
        <a:xfrm xmlns:a="http://schemas.openxmlformats.org/drawingml/2006/main" rot="20106259">
          <a:off x="1385584" y="1271394"/>
          <a:ext cx="744347" cy="329063"/>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softEdge rad="31750"/>
        </a:effectLst>
      </cdr:spPr>
      <cdr:txBody>
        <a:bodyPr xmlns:a="http://schemas.openxmlformats.org/drawingml/2006/main"/>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xmlns:a="http://schemas.openxmlformats.org/drawingml/2006/main">
          <a:pPr eaLnBrk="1" hangingPunct="1">
            <a:spcBef>
              <a:spcPct val="0"/>
            </a:spcBef>
            <a:buFontTx/>
            <a:buNone/>
            <a:defRPr/>
          </a:pPr>
          <a:r>
            <a:rPr lang="en-US" altLang="ru-RU" sz="1300" b="1" dirty="0" smtClean="0">
              <a:solidFill>
                <a:srgbClr val="009E41"/>
              </a:solidFill>
              <a:latin typeface="Times New Roman" panose="02020603050405020304" pitchFamily="18" charset="0"/>
              <a:cs typeface="Times New Roman" panose="02020603050405020304" pitchFamily="18" charset="0"/>
            </a:rPr>
            <a:t>+</a:t>
          </a:r>
          <a:r>
            <a:rPr lang="ru-RU" altLang="ru-RU" sz="1300" b="1" dirty="0" smtClean="0">
              <a:solidFill>
                <a:srgbClr val="009E41"/>
              </a:solidFill>
              <a:latin typeface="Times New Roman" panose="02020603050405020304" pitchFamily="18" charset="0"/>
              <a:cs typeface="Times New Roman" panose="02020603050405020304" pitchFamily="18" charset="0"/>
            </a:rPr>
            <a:t> 9</a:t>
          </a:r>
          <a:r>
            <a:rPr lang="en-US" altLang="ru-RU" sz="1300" b="1" dirty="0" smtClean="0">
              <a:solidFill>
                <a:srgbClr val="009E41"/>
              </a:solidFill>
              <a:latin typeface="Times New Roman" panose="02020603050405020304" pitchFamily="18" charset="0"/>
              <a:cs typeface="Times New Roman" panose="02020603050405020304" pitchFamily="18" charset="0"/>
            </a:rPr>
            <a:t>,1</a:t>
          </a:r>
          <a:r>
            <a:rPr lang="ru-RU" altLang="ru-RU" sz="1300" b="1" dirty="0" smtClean="0">
              <a:solidFill>
                <a:srgbClr val="009E41"/>
              </a:solidFill>
              <a:latin typeface="Times New Roman" panose="02020603050405020304" pitchFamily="18" charset="0"/>
              <a:cs typeface="Times New Roman" panose="02020603050405020304" pitchFamily="18" charset="0"/>
            </a:rPr>
            <a:t>%</a:t>
          </a:r>
        </a:p>
      </cdr:txBody>
    </cdr:sp>
  </cdr:relSizeAnchor>
  <cdr:relSizeAnchor xmlns:cdr="http://schemas.openxmlformats.org/drawingml/2006/chartDrawing">
    <cdr:from>
      <cdr:x>0.48602</cdr:x>
      <cdr:y>0.35677</cdr:y>
    </cdr:from>
    <cdr:to>
      <cdr:x>0.65382</cdr:x>
      <cdr:y>0.41959</cdr:y>
    </cdr:to>
    <cdr:cxnSp macro="">
      <cdr:nvCxnSpPr>
        <cdr:cNvPr id="3" name="Прямая со стрелкой 2"/>
        <cdr:cNvCxnSpPr/>
      </cdr:nvCxnSpPr>
      <cdr:spPr>
        <a:xfrm xmlns:a="http://schemas.openxmlformats.org/drawingml/2006/main" flipV="1">
          <a:off x="1434720" y="1490051"/>
          <a:ext cx="495346" cy="262366"/>
        </a:xfrm>
        <a:prstGeom xmlns:a="http://schemas.openxmlformats.org/drawingml/2006/main" prst="straightConnector1">
          <a:avLst/>
        </a:prstGeom>
        <a:ln xmlns:a="http://schemas.openxmlformats.org/drawingml/2006/main">
          <a:tailEnd type="arrow"/>
        </a:ln>
      </cdr:spPr>
      <cdr:style>
        <a:lnRef xmlns:a="http://schemas.openxmlformats.org/drawingml/2006/main" idx="3">
          <a:schemeClr val="accent3"/>
        </a:lnRef>
        <a:fillRef xmlns:a="http://schemas.openxmlformats.org/drawingml/2006/main" idx="0">
          <a:schemeClr val="accent3"/>
        </a:fillRef>
        <a:effectRef xmlns:a="http://schemas.openxmlformats.org/drawingml/2006/main" idx="2">
          <a:schemeClr val="accent3"/>
        </a:effectRef>
        <a:fontRef xmlns:a="http://schemas.openxmlformats.org/drawingml/2006/main" idx="minor">
          <a:schemeClr val="tx1"/>
        </a:fontRef>
      </cdr:style>
    </cdr:cxnSp>
  </cdr:relSizeAnchor>
  <cdr:relSizeAnchor xmlns:cdr="http://schemas.openxmlformats.org/drawingml/2006/chartDrawing">
    <cdr:from>
      <cdr:x>0.46821</cdr:x>
      <cdr:y>0.39243</cdr:y>
    </cdr:from>
    <cdr:to>
      <cdr:x>0.71014</cdr:x>
      <cdr:y>0.46686</cdr:y>
    </cdr:to>
    <cdr:sp macro="" textlink="">
      <cdr:nvSpPr>
        <cdr:cNvPr id="4" name="TextBox 1"/>
        <cdr:cNvSpPr txBox="1">
          <a:spLocks xmlns:a="http://schemas.openxmlformats.org/drawingml/2006/main" noChangeArrowheads="1"/>
        </cdr:cNvSpPr>
      </cdr:nvSpPr>
      <cdr:spPr bwMode="auto">
        <a:xfrm xmlns:a="http://schemas.openxmlformats.org/drawingml/2006/main" rot="19927750">
          <a:off x="1382142" y="1638954"/>
          <a:ext cx="714178" cy="310854"/>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softEdge rad="31750"/>
        </a:effectLst>
      </cdr:spPr>
      <cdr:txBody>
        <a:bodyPr xmlns:a="http://schemas.openxmlformats.org/drawingml/2006/main"/>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xmlns:a="http://schemas.openxmlformats.org/drawingml/2006/main">
          <a:pPr eaLnBrk="1" hangingPunct="1">
            <a:spcBef>
              <a:spcPct val="0"/>
            </a:spcBef>
            <a:buFontTx/>
            <a:buNone/>
            <a:defRPr/>
          </a:pPr>
          <a:r>
            <a:rPr lang="en-US" altLang="ru-RU" sz="1300" b="1" dirty="0" smtClean="0">
              <a:solidFill>
                <a:srgbClr val="009E41"/>
              </a:solidFill>
              <a:latin typeface="Times New Roman" panose="02020603050405020304" pitchFamily="18" charset="0"/>
              <a:cs typeface="Times New Roman" panose="02020603050405020304" pitchFamily="18" charset="0"/>
            </a:rPr>
            <a:t>+</a:t>
          </a:r>
          <a:r>
            <a:rPr lang="ru-RU" altLang="ru-RU" sz="1300" b="1" dirty="0" smtClean="0">
              <a:solidFill>
                <a:srgbClr val="009E41"/>
              </a:solidFill>
              <a:latin typeface="Times New Roman" panose="02020603050405020304" pitchFamily="18" charset="0"/>
              <a:cs typeface="Times New Roman" panose="02020603050405020304" pitchFamily="18" charset="0"/>
            </a:rPr>
            <a:t> 1 947</a:t>
          </a:r>
          <a:endParaRPr lang="ru-RU" altLang="ru-RU" sz="1300" b="1" dirty="0">
            <a:solidFill>
              <a:srgbClr val="009E41"/>
            </a:solidFill>
            <a:latin typeface="Times New Roman" panose="02020603050405020304" pitchFamily="18" charset="0"/>
            <a:cs typeface="Times New Roman" panose="02020603050405020304" pitchFamily="18" charset="0"/>
          </a:endParaRPr>
        </a:p>
      </cdr:txBody>
    </cdr:sp>
  </cdr:relSizeAnchor>
</c:userShapes>
</file>

<file path=ppt/drawings/drawing7.xml><?xml version="1.0" encoding="utf-8"?>
<c:userShapes xmlns:c="http://schemas.openxmlformats.org/drawingml/2006/chart">
  <cdr:relSizeAnchor xmlns:cdr="http://schemas.openxmlformats.org/drawingml/2006/chartDrawing">
    <cdr:from>
      <cdr:x>0.43824</cdr:x>
      <cdr:y>0.46205</cdr:y>
    </cdr:from>
    <cdr:to>
      <cdr:x>0.71063</cdr:x>
      <cdr:y>0.54085</cdr:y>
    </cdr:to>
    <cdr:sp macro="" textlink="">
      <cdr:nvSpPr>
        <cdr:cNvPr id="2" name="TextBox 1"/>
        <cdr:cNvSpPr txBox="1">
          <a:spLocks xmlns:a="http://schemas.openxmlformats.org/drawingml/2006/main" noChangeArrowheads="1"/>
        </cdr:cNvSpPr>
      </cdr:nvSpPr>
      <cdr:spPr bwMode="auto">
        <a:xfrm xmlns:a="http://schemas.openxmlformats.org/drawingml/2006/main" rot="19837182">
          <a:off x="1293684" y="1929536"/>
          <a:ext cx="804099" cy="329069"/>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softEdge rad="31750"/>
        </a:effectLst>
      </cdr:spPr>
      <cdr:txBody>
        <a:bodyPr xmlns:a="http://schemas.openxmlformats.org/drawingml/2006/main"/>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xmlns:a="http://schemas.openxmlformats.org/drawingml/2006/main">
          <a:pPr eaLnBrk="1" hangingPunct="1">
            <a:spcBef>
              <a:spcPct val="0"/>
            </a:spcBef>
            <a:buFontTx/>
            <a:buNone/>
            <a:defRPr/>
          </a:pPr>
          <a:r>
            <a:rPr lang="ru-RU" altLang="ru-RU" sz="1300" b="1" dirty="0" smtClean="0">
              <a:solidFill>
                <a:srgbClr val="009E41"/>
              </a:solidFill>
              <a:latin typeface="Times New Roman" panose="02020603050405020304" pitchFamily="18" charset="0"/>
              <a:cs typeface="Times New Roman" panose="02020603050405020304" pitchFamily="18" charset="0"/>
            </a:rPr>
            <a:t>+ 7,8%</a:t>
          </a:r>
        </a:p>
      </cdr:txBody>
    </cdr:sp>
  </cdr:relSizeAnchor>
  <cdr:relSizeAnchor xmlns:cdr="http://schemas.openxmlformats.org/drawingml/2006/chartDrawing">
    <cdr:from>
      <cdr:x>0.49261</cdr:x>
      <cdr:y>0.49922</cdr:y>
    </cdr:from>
    <cdr:to>
      <cdr:x>0.66554</cdr:x>
      <cdr:y>0.56819</cdr:y>
    </cdr:to>
    <cdr:cxnSp macro="">
      <cdr:nvCxnSpPr>
        <cdr:cNvPr id="3" name="Прямая со стрелкой 2"/>
        <cdr:cNvCxnSpPr/>
      </cdr:nvCxnSpPr>
      <cdr:spPr>
        <a:xfrm xmlns:a="http://schemas.openxmlformats.org/drawingml/2006/main" flipV="1">
          <a:off x="1454186" y="2084743"/>
          <a:ext cx="510488" cy="288031"/>
        </a:xfrm>
        <a:prstGeom xmlns:a="http://schemas.openxmlformats.org/drawingml/2006/main" prst="straightConnector1">
          <a:avLst/>
        </a:prstGeom>
        <a:ln xmlns:a="http://schemas.openxmlformats.org/drawingml/2006/main">
          <a:tailEnd type="arrow"/>
        </a:ln>
      </cdr:spPr>
      <cdr:style>
        <a:lnRef xmlns:a="http://schemas.openxmlformats.org/drawingml/2006/main" idx="3">
          <a:schemeClr val="accent3"/>
        </a:lnRef>
        <a:fillRef xmlns:a="http://schemas.openxmlformats.org/drawingml/2006/main" idx="0">
          <a:schemeClr val="accent3"/>
        </a:fillRef>
        <a:effectRef xmlns:a="http://schemas.openxmlformats.org/drawingml/2006/main" idx="2">
          <a:schemeClr val="accent3"/>
        </a:effectRef>
        <a:fontRef xmlns:a="http://schemas.openxmlformats.org/drawingml/2006/main" idx="minor">
          <a:schemeClr val="tx1"/>
        </a:fontRef>
      </cdr:style>
    </cdr:cxnSp>
  </cdr:relSizeAnchor>
  <cdr:relSizeAnchor xmlns:cdr="http://schemas.openxmlformats.org/drawingml/2006/chartDrawing">
    <cdr:from>
      <cdr:x>0.47727</cdr:x>
      <cdr:y>0.53944</cdr:y>
    </cdr:from>
    <cdr:to>
      <cdr:x>0.74258</cdr:x>
      <cdr:y>0.61387</cdr:y>
    </cdr:to>
    <cdr:sp macro="" textlink="">
      <cdr:nvSpPr>
        <cdr:cNvPr id="4" name="TextBox 1"/>
        <cdr:cNvSpPr txBox="1">
          <a:spLocks xmlns:a="http://schemas.openxmlformats.org/drawingml/2006/main" noChangeArrowheads="1"/>
        </cdr:cNvSpPr>
      </cdr:nvSpPr>
      <cdr:spPr bwMode="auto">
        <a:xfrm xmlns:a="http://schemas.openxmlformats.org/drawingml/2006/main" rot="19890796">
          <a:off x="1408890" y="2252701"/>
          <a:ext cx="783195" cy="310820"/>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softEdge rad="31750"/>
        </a:effectLst>
      </cdr:spPr>
      <cdr:txBody>
        <a:bodyPr xmlns:a="http://schemas.openxmlformats.org/drawingml/2006/main"/>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xmlns:a="http://schemas.openxmlformats.org/drawingml/2006/main">
          <a:pPr eaLnBrk="1" hangingPunct="1">
            <a:spcBef>
              <a:spcPct val="0"/>
            </a:spcBef>
            <a:buFontTx/>
            <a:buNone/>
            <a:defRPr/>
          </a:pPr>
          <a:r>
            <a:rPr lang="en-US" altLang="ru-RU" sz="1300" b="1" dirty="0" smtClean="0">
              <a:solidFill>
                <a:srgbClr val="009E41"/>
              </a:solidFill>
              <a:latin typeface="Times New Roman" panose="02020603050405020304" pitchFamily="18" charset="0"/>
              <a:cs typeface="Times New Roman" panose="02020603050405020304" pitchFamily="18" charset="0"/>
            </a:rPr>
            <a:t>+</a:t>
          </a:r>
          <a:r>
            <a:rPr lang="ru-RU" altLang="ru-RU" sz="1300" b="1" dirty="0" smtClean="0">
              <a:solidFill>
                <a:srgbClr val="009E41"/>
              </a:solidFill>
              <a:latin typeface="Times New Roman" panose="02020603050405020304" pitchFamily="18" charset="0"/>
              <a:cs typeface="Times New Roman" panose="02020603050405020304" pitchFamily="18" charset="0"/>
            </a:rPr>
            <a:t> 476</a:t>
          </a:r>
        </a:p>
        <a:p xmlns:a="http://schemas.openxmlformats.org/drawingml/2006/main">
          <a:pPr eaLnBrk="1" hangingPunct="1">
            <a:spcBef>
              <a:spcPct val="0"/>
            </a:spcBef>
            <a:buFontTx/>
            <a:buNone/>
            <a:defRPr/>
          </a:pPr>
          <a:endParaRPr lang="ru-RU" altLang="ru-RU" sz="1300" b="1" dirty="0" smtClean="0">
            <a:solidFill>
              <a:srgbClr val="009E41"/>
            </a:solidFill>
            <a:latin typeface="Times New Roman" panose="02020603050405020304" pitchFamily="18" charset="0"/>
            <a:cs typeface="Times New Roman" panose="02020603050405020304" pitchFamily="18" charset="0"/>
          </a:endParaRPr>
        </a:p>
      </cdr:txBody>
    </cdr:sp>
  </cdr:relSizeAnchor>
</c:userShapes>
</file>

<file path=ppt/drawings/drawing8.xml><?xml version="1.0" encoding="utf-8"?>
<c:userShapes xmlns:c="http://schemas.openxmlformats.org/drawingml/2006/chart">
  <cdr:relSizeAnchor xmlns:cdr="http://schemas.openxmlformats.org/drawingml/2006/chartDrawing">
    <cdr:from>
      <cdr:x>0</cdr:x>
      <cdr:y>0.02817</cdr:y>
    </cdr:from>
    <cdr:to>
      <cdr:x>0.37273</cdr:x>
      <cdr:y>0.08451</cdr:y>
    </cdr:to>
    <cdr:sp macro="" textlink="">
      <cdr:nvSpPr>
        <cdr:cNvPr id="2" name="TextBox 1"/>
        <cdr:cNvSpPr txBox="1"/>
      </cdr:nvSpPr>
      <cdr:spPr>
        <a:xfrm xmlns:a="http://schemas.openxmlformats.org/drawingml/2006/main">
          <a:off x="0" y="144016"/>
          <a:ext cx="2952328" cy="28803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ru-RU"/>
        </a:p>
      </cdr:txBody>
    </cdr:sp>
  </cdr:relSizeAnchor>
  <cdr:relSizeAnchor xmlns:cdr="http://schemas.openxmlformats.org/drawingml/2006/chartDrawing">
    <cdr:from>
      <cdr:x>0.00909</cdr:x>
      <cdr:y>0.02817</cdr:y>
    </cdr:from>
    <cdr:to>
      <cdr:x>0.37273</cdr:x>
      <cdr:y>0.94366</cdr:y>
    </cdr:to>
    <cdr:sp macro="" textlink="">
      <cdr:nvSpPr>
        <cdr:cNvPr id="3" name="TextBox 2"/>
        <cdr:cNvSpPr txBox="1"/>
      </cdr:nvSpPr>
      <cdr:spPr>
        <a:xfrm xmlns:a="http://schemas.openxmlformats.org/drawingml/2006/main">
          <a:off x="72008" y="144016"/>
          <a:ext cx="2880320" cy="468052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ru-RU"/>
        </a:p>
      </cdr:txBody>
    </cdr:sp>
  </cdr:relSizeAnchor>
</c:userShapes>
</file>

<file path=ppt/drawings/drawing9.xml><?xml version="1.0" encoding="utf-8"?>
<c:userShapes xmlns:c="http://schemas.openxmlformats.org/drawingml/2006/chart">
  <cdr:relSizeAnchor xmlns:cdr="http://schemas.openxmlformats.org/drawingml/2006/chartDrawing">
    <cdr:from>
      <cdr:x>0.09458</cdr:x>
      <cdr:y>2.17999E-7</cdr:y>
    </cdr:from>
    <cdr:to>
      <cdr:x>0.94063</cdr:x>
      <cdr:y>0.12048</cdr:y>
    </cdr:to>
    <cdr:sp macro="" textlink="">
      <cdr:nvSpPr>
        <cdr:cNvPr id="3" name="Заголовок 1"/>
        <cdr:cNvSpPr txBox="1">
          <a:spLocks xmlns:a="http://schemas.openxmlformats.org/drawingml/2006/main"/>
        </cdr:cNvSpPr>
      </cdr:nvSpPr>
      <cdr:spPr bwMode="auto">
        <a:xfrm xmlns:a="http://schemas.openxmlformats.org/drawingml/2006/main">
          <a:off x="458839" y="1"/>
          <a:ext cx="4104467" cy="552662"/>
        </a:xfrm>
        <a:prstGeom xmlns:a="http://schemas.openxmlformats.org/drawingml/2006/main" prst="roundRect">
          <a:avLst/>
        </a:prstGeom>
        <a:noFill xmlns:a="http://schemas.openxmlformats.org/drawingml/2006/main"/>
        <a:ln xmlns:a="http://schemas.openxmlformats.org/drawingml/2006/main">
          <a:noFill/>
          <a:headEnd/>
          <a:tailEnd/>
        </a:ln>
      </cdr:spPr>
      <cdr:style>
        <a:lnRef xmlns:a="http://schemas.openxmlformats.org/drawingml/2006/main" idx="1">
          <a:schemeClr val="accent5"/>
        </a:lnRef>
        <a:fillRef xmlns:a="http://schemas.openxmlformats.org/drawingml/2006/main" idx="2">
          <a:schemeClr val="accent5"/>
        </a:fillRef>
        <a:effectRef xmlns:a="http://schemas.openxmlformats.org/drawingml/2006/main" idx="1">
          <a:schemeClr val="accent5"/>
        </a:effectRef>
        <a:fontRef xmlns:a="http://schemas.openxmlformats.org/drawingml/2006/main" idx="minor">
          <a:schemeClr val="dk1"/>
        </a:fontRef>
      </cdr:style>
      <cdr:txBody>
        <a:bodyPr xmlns:a="http://schemas.openxmlformats.org/drawingml/2006/main" vert="horz" wrap="square" lIns="91440" tIns="45720" rIns="91440" bIns="45720" numCol="1" anchor="ctr" anchorCtr="0" compatLnSpc="1">
          <a:prstTxWarp prst="textNoShape">
            <a:avLst/>
          </a:prstTxWarp>
        </a:bodyPr>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ctr"/>
          <a:r>
            <a:rPr lang="ru-RU" sz="1400" b="1" dirty="0" smtClean="0">
              <a:solidFill>
                <a:schemeClr val="tx1"/>
              </a:solidFill>
              <a:latin typeface="Times New Roman" panose="02020603050405020304" pitchFamily="18" charset="0"/>
              <a:cs typeface="Times New Roman" panose="02020603050405020304" pitchFamily="18" charset="0"/>
            </a:rPr>
            <a:t>Собственные доходы на 1 жителя Чувашской </a:t>
          </a:r>
          <a:r>
            <a:rPr lang="ru-RU" sz="1400" b="1" dirty="0">
              <a:solidFill>
                <a:schemeClr val="tx1"/>
              </a:solidFill>
              <a:latin typeface="Times New Roman" panose="02020603050405020304" pitchFamily="18" charset="0"/>
              <a:cs typeface="Times New Roman" panose="02020603050405020304" pitchFamily="18" charset="0"/>
            </a:rPr>
            <a:t>Республики (тыс</a:t>
          </a:r>
          <a:r>
            <a:rPr lang="ru-RU" sz="1400" b="1" dirty="0" smtClean="0">
              <a:solidFill>
                <a:schemeClr val="tx1"/>
              </a:solidFill>
              <a:latin typeface="Times New Roman" panose="02020603050405020304" pitchFamily="18" charset="0"/>
              <a:cs typeface="Times New Roman" panose="02020603050405020304" pitchFamily="18" charset="0"/>
            </a:rPr>
            <a:t>. рублей/чел</a:t>
          </a:r>
          <a:r>
            <a:rPr lang="ru-RU" sz="1400" b="1" dirty="0">
              <a:solidFill>
                <a:schemeClr val="tx1"/>
              </a:solidFill>
              <a:latin typeface="Times New Roman" panose="02020603050405020304" pitchFamily="18" charset="0"/>
              <a:cs typeface="Times New Roman" panose="02020603050405020304" pitchFamily="18" charset="0"/>
            </a:rPr>
            <a:t>.)</a:t>
          </a:r>
        </a:p>
      </cdr:txBody>
    </cdr:sp>
  </cdr:relSizeAnchor>
</c:userShapes>
</file>

<file path=ppt/drawings/drawing10.xml><?xml version="1.0" encoding="utf-8"?>
<c:userShapes xmlns:c="http://schemas.openxmlformats.org/drawingml/2006/chart">
  <cdr:relSizeAnchor xmlns:cdr="http://schemas.openxmlformats.org/drawingml/2006/chartDrawing">
    <cdr:from>
      <cdr:x>0.6048</cdr:x>
      <cdr:y>0.33707</cdr:y>
    </cdr:from>
    <cdr:to>
      <cdr:x>0.76402</cdr:x>
      <cdr:y>0.40427</cdr:y>
    </cdr:to>
    <cdr:sp macro="" textlink="">
      <cdr:nvSpPr>
        <cdr:cNvPr id="2" name="TextBox 1"/>
        <cdr:cNvSpPr txBox="1"/>
      </cdr:nvSpPr>
      <cdr:spPr>
        <a:xfrm xmlns:a="http://schemas.openxmlformats.org/drawingml/2006/main">
          <a:off x="2843875" y="1519700"/>
          <a:ext cx="748680" cy="302971"/>
        </a:xfrm>
        <a:prstGeom xmlns:a="http://schemas.openxmlformats.org/drawingml/2006/main" prst="ellipse">
          <a:avLst/>
        </a:prstGeom>
        <a:ln xmlns:a="http://schemas.openxmlformats.org/drawingml/2006/main"/>
        <a:scene3d xmlns:a="http://schemas.openxmlformats.org/drawingml/2006/main">
          <a:camera prst="orthographicFront"/>
          <a:lightRig rig="threePt" dir="t"/>
        </a:scene3d>
        <a:sp3d xmlns:a="http://schemas.openxmlformats.org/drawingml/2006/main">
          <a:bevelT/>
        </a:sp3d>
      </cdr:spPr>
      <cdr:style>
        <a:lnRef xmlns:a="http://schemas.openxmlformats.org/drawingml/2006/main" idx="1">
          <a:schemeClr val="accent2"/>
        </a:lnRef>
        <a:fillRef xmlns:a="http://schemas.openxmlformats.org/drawingml/2006/main" idx="2">
          <a:schemeClr val="accent2"/>
        </a:fillRef>
        <a:effectRef xmlns:a="http://schemas.openxmlformats.org/drawingml/2006/main" idx="1">
          <a:schemeClr val="accent2"/>
        </a:effectRef>
        <a:fontRef xmlns:a="http://schemas.openxmlformats.org/drawingml/2006/main" idx="minor">
          <a:schemeClr val="dk1"/>
        </a:fontRef>
      </cdr:style>
      <cdr:txBody>
        <a:bodyPr xmlns:a="http://schemas.openxmlformats.org/drawingml/2006/main" wrap="square" lIns="0" tIns="0" rIns="0" bIns="0" rtlCol="0">
          <a:spAutoFit/>
        </a:bodyPr>
        <a:lstStyle xmlns:a="http://schemas.openxmlformats.org/drawingml/2006/main">
          <a:defPPr>
            <a:defRPr lang="ru-RU"/>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xmlns:a="http://schemas.openxmlformats.org/drawingml/2006/main">
          <a:pPr algn="ctr"/>
          <a:r>
            <a:rPr lang="ru-RU" sz="1400" b="1" dirty="0" smtClean="0">
              <a:solidFill>
                <a:prstClr val="black"/>
              </a:solidFill>
              <a:latin typeface="Times New Roman" panose="02020603050405020304" pitchFamily="18" charset="0"/>
              <a:cs typeface="Times New Roman" panose="02020603050405020304" pitchFamily="18" charset="0"/>
            </a:rPr>
            <a:t>25,6%</a:t>
          </a:r>
          <a:endParaRPr lang="ru-RU" sz="1400" b="1" dirty="0">
            <a:solidFill>
              <a:prstClr val="black"/>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0.16948</cdr:x>
      <cdr:y>0.46474</cdr:y>
    </cdr:from>
    <cdr:to>
      <cdr:x>0.3287</cdr:x>
      <cdr:y>0.53194</cdr:y>
    </cdr:to>
    <cdr:sp macro="" textlink="">
      <cdr:nvSpPr>
        <cdr:cNvPr id="3" name="TextBox 1"/>
        <cdr:cNvSpPr txBox="1"/>
      </cdr:nvSpPr>
      <cdr:spPr>
        <a:xfrm xmlns:a="http://schemas.openxmlformats.org/drawingml/2006/main">
          <a:off x="796925" y="2095280"/>
          <a:ext cx="748680" cy="302955"/>
        </a:xfrm>
        <a:prstGeom xmlns:a="http://schemas.openxmlformats.org/drawingml/2006/main" prst="ellipse">
          <a:avLst/>
        </a:prstGeom>
        <a:ln xmlns:a="http://schemas.openxmlformats.org/drawingml/2006/main"/>
        <a:scene3d xmlns:a="http://schemas.openxmlformats.org/drawingml/2006/main">
          <a:camera prst="orthographicFront"/>
          <a:lightRig rig="threePt" dir="t"/>
        </a:scene3d>
        <a:sp3d xmlns:a="http://schemas.openxmlformats.org/drawingml/2006/main">
          <a:bevelT/>
        </a:sp3d>
      </cdr:spPr>
      <cdr:style>
        <a:lnRef xmlns:a="http://schemas.openxmlformats.org/drawingml/2006/main" idx="1">
          <a:schemeClr val="accent2"/>
        </a:lnRef>
        <a:fillRef xmlns:a="http://schemas.openxmlformats.org/drawingml/2006/main" idx="2">
          <a:schemeClr val="accent2"/>
        </a:fillRef>
        <a:effectRef xmlns:a="http://schemas.openxmlformats.org/drawingml/2006/main" idx="1">
          <a:schemeClr val="accent2"/>
        </a:effectRef>
        <a:fontRef xmlns:a="http://schemas.openxmlformats.org/drawingml/2006/main" idx="minor">
          <a:schemeClr val="dk1"/>
        </a:fontRef>
      </cdr:style>
      <cdr:txBody>
        <a:bodyPr xmlns:a="http://schemas.openxmlformats.org/drawingml/2006/main" wrap="square" lIns="0" tIns="0" rIns="0" bIns="0" rtlCol="0">
          <a:spAutoFit/>
        </a:bodyPr>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ctr"/>
          <a:r>
            <a:rPr lang="ru-RU" sz="1400" b="1" dirty="0" smtClean="0">
              <a:solidFill>
                <a:prstClr val="black"/>
              </a:solidFill>
              <a:latin typeface="Times New Roman" panose="02020603050405020304" pitchFamily="18" charset="0"/>
              <a:cs typeface="Times New Roman" panose="02020603050405020304" pitchFamily="18" charset="0"/>
            </a:rPr>
            <a:t>74,4%</a:t>
          </a:r>
          <a:endParaRPr lang="ru-RU" sz="1400" b="1" dirty="0">
            <a:solidFill>
              <a:prstClr val="black"/>
            </a:solidFill>
            <a:latin typeface="Times New Roman" panose="02020603050405020304" pitchFamily="18" charset="0"/>
            <a:cs typeface="Times New Roman" panose="02020603050405020304" pitchFamily="18" charset="0"/>
          </a:endParaRPr>
        </a:p>
      </cdr:txBody>
    </cdr:sp>
  </cdr:relSizeAnchor>
</c:userShapes>
</file>

<file path=ppt/drawings/drawing11.xml><?xml version="1.0" encoding="utf-8"?>
<c:userShapes xmlns:c="http://schemas.openxmlformats.org/drawingml/2006/chart">
  <cdr:relSizeAnchor xmlns:cdr="http://schemas.openxmlformats.org/drawingml/2006/chartDrawing">
    <cdr:from>
      <cdr:x>0.55697</cdr:x>
      <cdr:y>0.4875</cdr:y>
    </cdr:from>
    <cdr:to>
      <cdr:x>0.64408</cdr:x>
      <cdr:y>0.75502</cdr:y>
    </cdr:to>
    <cdr:sp macro="" textlink="">
      <cdr:nvSpPr>
        <cdr:cNvPr id="2" name="TextBox 1"/>
        <cdr:cNvSpPr txBox="1">
          <a:spLocks xmlns:a="http://schemas.openxmlformats.org/drawingml/2006/main" noChangeArrowheads="1"/>
        </cdr:cNvSpPr>
      </cdr:nvSpPr>
      <cdr:spPr bwMode="auto">
        <a:xfrm xmlns:a="http://schemas.openxmlformats.org/drawingml/2006/main" rot="2840216">
          <a:off x="1398480" y="1609738"/>
          <a:ext cx="748539" cy="257139"/>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softEdge rad="31750"/>
        </a:effectLst>
      </cdr:spPr>
      <cdr:txBody>
        <a:bodyPr xmlns:a="http://schemas.openxmlformats.org/drawingml/2006/main"/>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xmlns:a="http://schemas.openxmlformats.org/drawingml/2006/main">
          <a:pPr algn="ctr" eaLnBrk="1" hangingPunct="1">
            <a:spcBef>
              <a:spcPct val="0"/>
            </a:spcBef>
            <a:buFontTx/>
            <a:buNone/>
            <a:defRPr/>
          </a:pPr>
          <a:r>
            <a:rPr lang="ru-RU" altLang="ru-RU" sz="1200" b="1" dirty="0" smtClean="0">
              <a:solidFill>
                <a:srgbClr val="FF0000"/>
              </a:solidFill>
              <a:latin typeface="Times New Roman" panose="02020603050405020304" pitchFamily="18" charset="0"/>
              <a:cs typeface="Times New Roman" panose="02020603050405020304" pitchFamily="18" charset="0"/>
            </a:rPr>
            <a:t>-33,0%</a:t>
          </a:r>
        </a:p>
      </cdr:txBody>
    </cdr:sp>
  </cdr:relSizeAnchor>
  <cdr:relSizeAnchor xmlns:cdr="http://schemas.openxmlformats.org/drawingml/2006/chartDrawing">
    <cdr:from>
      <cdr:x>0.51225</cdr:x>
      <cdr:y>0.46745</cdr:y>
    </cdr:from>
    <cdr:to>
      <cdr:x>0.683</cdr:x>
      <cdr:y>0.66387</cdr:y>
    </cdr:to>
    <cdr:cxnSp macro="">
      <cdr:nvCxnSpPr>
        <cdr:cNvPr id="3" name="Прямая со стрелкой 2"/>
        <cdr:cNvCxnSpPr/>
      </cdr:nvCxnSpPr>
      <cdr:spPr>
        <a:xfrm xmlns:a="http://schemas.openxmlformats.org/drawingml/2006/main">
          <a:off x="1512168" y="1307952"/>
          <a:ext cx="504056" cy="549584"/>
        </a:xfrm>
        <a:prstGeom xmlns:a="http://schemas.openxmlformats.org/drawingml/2006/main" prst="straightConnector1">
          <a:avLst/>
        </a:prstGeom>
        <a:ln xmlns:a="http://schemas.openxmlformats.org/drawingml/2006/main">
          <a:tailEnd type="arrow"/>
        </a:ln>
      </cdr:spPr>
      <cdr:style>
        <a:lnRef xmlns:a="http://schemas.openxmlformats.org/drawingml/2006/main" idx="3">
          <a:schemeClr val="accent6"/>
        </a:lnRef>
        <a:fillRef xmlns:a="http://schemas.openxmlformats.org/drawingml/2006/main" idx="0">
          <a:schemeClr val="accent6"/>
        </a:fillRef>
        <a:effectRef xmlns:a="http://schemas.openxmlformats.org/drawingml/2006/main" idx="2">
          <a:schemeClr val="accent6"/>
        </a:effectRef>
        <a:fontRef xmlns:a="http://schemas.openxmlformats.org/drawingml/2006/main" idx="minor">
          <a:schemeClr val="tx1"/>
        </a:fontRef>
      </cdr:style>
    </cdr:cxnSp>
  </cdr:relSizeAnchor>
  <cdr:relSizeAnchor xmlns:cdr="http://schemas.openxmlformats.org/drawingml/2006/chartDrawing">
    <cdr:from>
      <cdr:x>0.556</cdr:x>
      <cdr:y>0.3819</cdr:y>
    </cdr:from>
    <cdr:to>
      <cdr:x>0.65323</cdr:x>
      <cdr:y>0.63235</cdr:y>
    </cdr:to>
    <cdr:sp macro="" textlink="">
      <cdr:nvSpPr>
        <cdr:cNvPr id="4" name="TextBox 1"/>
        <cdr:cNvSpPr txBox="1">
          <a:spLocks xmlns:a="http://schemas.openxmlformats.org/drawingml/2006/main" noChangeArrowheads="1"/>
        </cdr:cNvSpPr>
      </cdr:nvSpPr>
      <cdr:spPr bwMode="auto">
        <a:xfrm xmlns:a="http://schemas.openxmlformats.org/drawingml/2006/main" rot="2804088">
          <a:off x="1434422" y="1275443"/>
          <a:ext cx="700775" cy="287023"/>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softEdge rad="31750"/>
        </a:effectLst>
      </cdr:spPr>
      <cdr:txBody>
        <a:bodyPr xmlns:a="http://schemas.openxmlformats.org/drawingml/2006/main"/>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xmlns:a="http://schemas.openxmlformats.org/drawingml/2006/main">
          <a:pPr eaLnBrk="1" hangingPunct="1">
            <a:spcBef>
              <a:spcPct val="0"/>
            </a:spcBef>
            <a:buFontTx/>
            <a:buNone/>
            <a:defRPr/>
          </a:pPr>
          <a:r>
            <a:rPr lang="ru-RU" altLang="ru-RU" sz="1200" b="1" dirty="0">
              <a:solidFill>
                <a:srgbClr val="FF0000"/>
              </a:solidFill>
              <a:latin typeface="Times New Roman" panose="02020603050405020304" pitchFamily="18" charset="0"/>
              <a:cs typeface="Times New Roman" panose="02020603050405020304" pitchFamily="18" charset="0"/>
            </a:rPr>
            <a:t>-</a:t>
          </a:r>
          <a:r>
            <a:rPr lang="ru-RU" altLang="ru-RU" sz="1200" b="1" dirty="0" smtClean="0">
              <a:solidFill>
                <a:srgbClr val="FF0000"/>
              </a:solidFill>
              <a:latin typeface="Times New Roman" panose="02020603050405020304" pitchFamily="18" charset="0"/>
              <a:cs typeface="Times New Roman" panose="02020603050405020304" pitchFamily="18" charset="0"/>
            </a:rPr>
            <a:t>4201,6 </a:t>
          </a:r>
        </a:p>
      </cdr:txBody>
    </cdr:sp>
  </cdr:relSizeAnchor>
</c:userShapes>
</file>

<file path=ppt/drawings/drawing12.xml><?xml version="1.0" encoding="utf-8"?>
<c:userShapes xmlns:c="http://schemas.openxmlformats.org/drawingml/2006/chart">
  <cdr:relSizeAnchor xmlns:cdr="http://schemas.openxmlformats.org/drawingml/2006/chartDrawing">
    <cdr:from>
      <cdr:x>0.47614</cdr:x>
      <cdr:y>0.58518</cdr:y>
    </cdr:from>
    <cdr:to>
      <cdr:x>0.73418</cdr:x>
      <cdr:y>0.67957</cdr:y>
    </cdr:to>
    <cdr:sp macro="" textlink="">
      <cdr:nvSpPr>
        <cdr:cNvPr id="2" name="TextBox 1"/>
        <cdr:cNvSpPr txBox="1">
          <a:spLocks xmlns:a="http://schemas.openxmlformats.org/drawingml/2006/main" noChangeArrowheads="1"/>
        </cdr:cNvSpPr>
      </cdr:nvSpPr>
      <cdr:spPr bwMode="auto">
        <a:xfrm xmlns:a="http://schemas.openxmlformats.org/drawingml/2006/main" rot="2439866">
          <a:off x="1405565" y="1671421"/>
          <a:ext cx="761734" cy="269601"/>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softEdge rad="31750"/>
        </a:effectLst>
      </cdr:spPr>
      <cdr:txBody>
        <a:bodyPr xmlns:a="http://schemas.openxmlformats.org/drawingml/2006/main"/>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xmlns:a="http://schemas.openxmlformats.org/drawingml/2006/main">
          <a:pPr eaLnBrk="1" hangingPunct="1">
            <a:spcBef>
              <a:spcPct val="0"/>
            </a:spcBef>
            <a:buFontTx/>
            <a:buNone/>
            <a:defRPr/>
          </a:pPr>
          <a:r>
            <a:rPr lang="ru-RU" altLang="ru-RU" sz="1200" b="1" dirty="0" smtClean="0">
              <a:solidFill>
                <a:srgbClr val="FF0000"/>
              </a:solidFill>
              <a:latin typeface="Times New Roman" panose="02020603050405020304" pitchFamily="18" charset="0"/>
              <a:cs typeface="Times New Roman" panose="02020603050405020304" pitchFamily="18" charset="0"/>
            </a:rPr>
            <a:t>-23,3%</a:t>
          </a:r>
        </a:p>
      </cdr:txBody>
    </cdr:sp>
  </cdr:relSizeAnchor>
  <cdr:relSizeAnchor xmlns:cdr="http://schemas.openxmlformats.org/drawingml/2006/chartDrawing">
    <cdr:from>
      <cdr:x>0.52055</cdr:x>
      <cdr:y>0.44383</cdr:y>
    </cdr:from>
    <cdr:to>
      <cdr:x>0.6913</cdr:x>
      <cdr:y>0.59509</cdr:y>
    </cdr:to>
    <cdr:cxnSp macro="">
      <cdr:nvCxnSpPr>
        <cdr:cNvPr id="3" name="Прямая со стрелкой 2"/>
        <cdr:cNvCxnSpPr/>
      </cdr:nvCxnSpPr>
      <cdr:spPr>
        <a:xfrm xmlns:a="http://schemas.openxmlformats.org/drawingml/2006/main">
          <a:off x="1536671" y="1267680"/>
          <a:ext cx="504056" cy="432048"/>
        </a:xfrm>
        <a:prstGeom xmlns:a="http://schemas.openxmlformats.org/drawingml/2006/main" prst="straightConnector1">
          <a:avLst/>
        </a:prstGeom>
        <a:ln xmlns:a="http://schemas.openxmlformats.org/drawingml/2006/main">
          <a:tailEnd type="arrow"/>
        </a:ln>
      </cdr:spPr>
      <cdr:style>
        <a:lnRef xmlns:a="http://schemas.openxmlformats.org/drawingml/2006/main" idx="3">
          <a:schemeClr val="accent6"/>
        </a:lnRef>
        <a:fillRef xmlns:a="http://schemas.openxmlformats.org/drawingml/2006/main" idx="0">
          <a:schemeClr val="accent6"/>
        </a:fillRef>
        <a:effectRef xmlns:a="http://schemas.openxmlformats.org/drawingml/2006/main" idx="2">
          <a:schemeClr val="accent6"/>
        </a:effectRef>
        <a:fontRef xmlns:a="http://schemas.openxmlformats.org/drawingml/2006/main" idx="minor">
          <a:schemeClr val="tx1"/>
        </a:fontRef>
      </cdr:style>
    </cdr:cxnSp>
  </cdr:relSizeAnchor>
  <cdr:relSizeAnchor xmlns:cdr="http://schemas.openxmlformats.org/drawingml/2006/chartDrawing">
    <cdr:from>
      <cdr:x>0.49806</cdr:x>
      <cdr:y>0.4088</cdr:y>
    </cdr:from>
    <cdr:to>
      <cdr:x>0.7275</cdr:x>
      <cdr:y>0.50238</cdr:y>
    </cdr:to>
    <cdr:sp macro="" textlink="">
      <cdr:nvSpPr>
        <cdr:cNvPr id="4" name="TextBox 1"/>
        <cdr:cNvSpPr txBox="1">
          <a:spLocks xmlns:a="http://schemas.openxmlformats.org/drawingml/2006/main" noChangeArrowheads="1"/>
        </cdr:cNvSpPr>
      </cdr:nvSpPr>
      <cdr:spPr bwMode="auto">
        <a:xfrm xmlns:a="http://schemas.openxmlformats.org/drawingml/2006/main" rot="2431223">
          <a:off x="1470277" y="1167626"/>
          <a:ext cx="677307" cy="267288"/>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softEdge rad="31750"/>
        </a:effectLst>
      </cdr:spPr>
      <cdr:txBody>
        <a:bodyPr xmlns:a="http://schemas.openxmlformats.org/drawingml/2006/main"/>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xmlns:a="http://schemas.openxmlformats.org/drawingml/2006/main">
          <a:pPr>
            <a:defRPr/>
          </a:pPr>
          <a:r>
            <a:rPr lang="ru-RU" altLang="ru-RU" sz="1200" b="1" dirty="0" smtClean="0">
              <a:solidFill>
                <a:srgbClr val="FF0000"/>
              </a:solidFill>
              <a:latin typeface="Times New Roman" panose="02020603050405020304" pitchFamily="18" charset="0"/>
              <a:cs typeface="Times New Roman" panose="02020603050405020304" pitchFamily="18" charset="0"/>
            </a:rPr>
            <a:t>-3226,9</a:t>
          </a:r>
          <a:endParaRPr lang="ru-RU" altLang="ru-RU" sz="1200" b="1" dirty="0">
            <a:solidFill>
              <a:srgbClr val="FF0000"/>
            </a:solidFill>
            <a:latin typeface="Times New Roman" panose="02020603050405020304" pitchFamily="18" charset="0"/>
            <a:cs typeface="Times New Roman" panose="02020603050405020304" pitchFamily="18" charset="0"/>
          </a:endParaRPr>
        </a:p>
      </cdr:txBody>
    </cdr:sp>
  </cdr:relSizeAnchor>
</c:userShapes>
</file>

<file path=ppt/drawings/drawing13.xml><?xml version="1.0" encoding="utf-8"?>
<c:userShapes xmlns:c="http://schemas.openxmlformats.org/drawingml/2006/chart">
  <cdr:relSizeAnchor xmlns:cdr="http://schemas.openxmlformats.org/drawingml/2006/chartDrawing">
    <cdr:from>
      <cdr:x>0.78271</cdr:x>
      <cdr:y>0.20405</cdr:y>
    </cdr:from>
    <cdr:to>
      <cdr:x>0.93935</cdr:x>
      <cdr:y>0.37774</cdr:y>
    </cdr:to>
    <cdr:pic>
      <cdr:nvPicPr>
        <cdr:cNvPr id="3" name="chart"/>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5169580" y="998110"/>
          <a:ext cx="1034557" cy="849598"/>
        </a:xfrm>
        <a:prstGeom xmlns:a="http://schemas.openxmlformats.org/drawingml/2006/main" prst="rect">
          <a:avLst/>
        </a:prstGeom>
        <a:ln xmlns:a="http://schemas.openxmlformats.org/drawingml/2006/main">
          <a:noFill/>
        </a:ln>
        <a:effectLst xmlns:a="http://schemas.openxmlformats.org/drawingml/2006/main">
          <a:softEdge rad="112500"/>
        </a:effectLst>
      </cdr:spPr>
    </cdr:pic>
  </cdr:relSizeAnchor>
</c:userShapes>
</file>

<file path=ppt/drawings/drawing14.xml><?xml version="1.0" encoding="utf-8"?>
<c:userShapes xmlns:c="http://schemas.openxmlformats.org/drawingml/2006/chart">
  <cdr:relSizeAnchor xmlns:cdr="http://schemas.openxmlformats.org/drawingml/2006/chartDrawing">
    <cdr:from>
      <cdr:x>0.57885</cdr:x>
      <cdr:y>0.1166</cdr:y>
    </cdr:from>
    <cdr:to>
      <cdr:x>0.8487</cdr:x>
      <cdr:y>0.21416</cdr:y>
    </cdr:to>
    <cdr:sp macro="" textlink="">
      <cdr:nvSpPr>
        <cdr:cNvPr id="6" name="TextBox 1"/>
        <cdr:cNvSpPr txBox="1"/>
      </cdr:nvSpPr>
      <cdr:spPr bwMode="auto">
        <a:xfrm xmlns:a="http://schemas.openxmlformats.org/drawingml/2006/main">
          <a:off x="2353871" y="562518"/>
          <a:ext cx="1097339" cy="470682"/>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defRPr/>
          </a:pPr>
          <a:endParaRPr lang="ru-RU" sz="1400" b="1">
            <a:latin typeface="TimesET"/>
          </a:endParaRPr>
        </a:p>
      </cdr:txBody>
    </cdr:sp>
  </cdr:relSizeAnchor>
  <cdr:relSizeAnchor xmlns:cdr="http://schemas.openxmlformats.org/drawingml/2006/chartDrawing">
    <cdr:from>
      <cdr:x>0.41157</cdr:x>
      <cdr:y>0.36986</cdr:y>
    </cdr:from>
    <cdr:to>
      <cdr:x>0.57246</cdr:x>
      <cdr:y>0.44693</cdr:y>
    </cdr:to>
    <cdr:cxnSp macro="">
      <cdr:nvCxnSpPr>
        <cdr:cNvPr id="5" name="Прямая со стрелкой 4"/>
        <cdr:cNvCxnSpPr>
          <a:cxnSpLocks xmlns:a="http://schemas.openxmlformats.org/drawingml/2006/main"/>
        </cdr:cNvCxnSpPr>
      </cdr:nvCxnSpPr>
      <cdr:spPr bwMode="auto">
        <a:xfrm xmlns:a="http://schemas.openxmlformats.org/drawingml/2006/main" flipV="1">
          <a:off x="1673635" y="1944216"/>
          <a:ext cx="654279" cy="405117"/>
        </a:xfrm>
        <a:prstGeom xmlns:a="http://schemas.openxmlformats.org/drawingml/2006/main" prst="straightConnector1">
          <a:avLst/>
        </a:prstGeom>
        <a:ln xmlns:a="http://schemas.openxmlformats.org/drawingml/2006/main" w="38100">
          <a:solidFill>
            <a:schemeClr val="accent3">
              <a:lumMod val="50000"/>
            </a:schemeClr>
          </a:solidFill>
          <a:headEnd type="none" w="med" len="med"/>
          <a:tailEnd type="triangle" w="med" len="med"/>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0.38463</cdr:x>
      <cdr:y>0.31713</cdr:y>
    </cdr:from>
    <cdr:to>
      <cdr:x>0.59941</cdr:x>
      <cdr:y>0.39721</cdr:y>
    </cdr:to>
    <cdr:sp macro="" textlink="">
      <cdr:nvSpPr>
        <cdr:cNvPr id="7" name="TextBox 1"/>
        <cdr:cNvSpPr txBox="1"/>
      </cdr:nvSpPr>
      <cdr:spPr bwMode="auto">
        <a:xfrm xmlns:a="http://schemas.openxmlformats.org/drawingml/2006/main" rot="-1620000">
          <a:off x="1564074" y="1667038"/>
          <a:ext cx="873398" cy="420947"/>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defRPr/>
          </a:pPr>
          <a:r>
            <a:rPr lang="ru-RU" sz="1400" b="1">
              <a:solidFill>
                <a:srgbClr val="00B050"/>
              </a:solidFill>
              <a:latin typeface="Times New Roman"/>
              <a:cs typeface="Times New Roman"/>
            </a:rPr>
            <a:t>+7,2</a:t>
          </a:r>
          <a:endParaRPr/>
        </a:p>
      </cdr:txBody>
    </cdr:sp>
  </cdr:relSizeAnchor>
  <cdr:relSizeAnchor xmlns:cdr="http://schemas.openxmlformats.org/drawingml/2006/chartDrawing">
    <cdr:from>
      <cdr:x>0.4139</cdr:x>
      <cdr:y>0.43537</cdr:y>
    </cdr:from>
    <cdr:to>
      <cdr:x>0.61046</cdr:x>
      <cdr:y>0.51544</cdr:y>
    </cdr:to>
    <cdr:sp macro="" textlink="">
      <cdr:nvSpPr>
        <cdr:cNvPr id="8" name="TextBox 1"/>
        <cdr:cNvSpPr txBox="1"/>
      </cdr:nvSpPr>
      <cdr:spPr bwMode="auto">
        <a:xfrm xmlns:a="http://schemas.openxmlformats.org/drawingml/2006/main" rot="-1740000">
          <a:off x="1683099" y="2288573"/>
          <a:ext cx="799307" cy="420895"/>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defRPr/>
          </a:pPr>
          <a:r>
            <a:rPr lang="ru-RU" sz="1400" b="1">
              <a:solidFill>
                <a:srgbClr val="00B050"/>
              </a:solidFill>
              <a:latin typeface="Times New Roman"/>
              <a:cs typeface="Times New Roman"/>
            </a:rPr>
            <a:t>+0,1%</a:t>
          </a:r>
          <a:endParaRPr/>
        </a:p>
      </cdr:txBody>
    </cdr:sp>
  </cdr:relSizeAnchor>
</c:userShapes>
</file>

<file path=ppt/drawings/drawing15.xml><?xml version="1.0" encoding="utf-8"?>
<c:userShapes xmlns:c="http://schemas.openxmlformats.org/drawingml/2006/chart">
  <cdr:relSizeAnchor xmlns:cdr="http://schemas.openxmlformats.org/drawingml/2006/chartDrawing">
    <cdr:from>
      <cdr:x>0.36245</cdr:x>
      <cdr:y>0.45054</cdr:y>
    </cdr:from>
    <cdr:to>
      <cdr:x>0.67824</cdr:x>
      <cdr:y>0.53697</cdr:y>
    </cdr:to>
    <cdr:sp macro="" textlink="">
      <cdr:nvSpPr>
        <cdr:cNvPr id="6" name="TextBox 25"/>
        <cdr:cNvSpPr txBox="1"/>
      </cdr:nvSpPr>
      <cdr:spPr bwMode="auto">
        <a:xfrm xmlns:a="http://schemas.openxmlformats.org/drawingml/2006/main">
          <a:off x="2022512" y="2566944"/>
          <a:ext cx="1762144" cy="492434"/>
        </a:xfrm>
        <a:prstGeom xmlns:a="http://schemas.openxmlformats.org/drawingml/2006/main" prst="rect">
          <a:avLst/>
        </a:prstGeom>
        <a:noFill xmlns:a="http://schemas.openxmlformats.org/drawingml/2006/main"/>
        <a:effectLst xmlns:a="http://schemas.openxmlformats.org/drawingml/2006/main">
          <a:outerShdw blurRad="50800" dist="38100" dir="2700000" algn="tl" rotWithShape="0">
            <a:prstClr val="black">
              <a:alpha val="40000"/>
            </a:prstClr>
          </a:outerShdw>
        </a:effectLst>
      </cdr:spPr>
      <cdr:txBody>
        <a:bodyPr xmlns:a="http://schemas.openxmlformats.org/drawingml/2006/main" wrap="square" rtlCol="0">
          <a:spAutoFit/>
        </a:bodyPr>
        <a:lstStyle xmlns:a="http://schemas.openxmlformats.org/drawingml/2006/main">
          <a:defPPr>
            <a:defRPr lang="ru-RU"/>
          </a:defPPr>
          <a:lvl1pPr algn="l">
            <a:spcBef>
              <a:spcPts val="0"/>
            </a:spcBef>
            <a:spcAft>
              <a:spcPts val="0"/>
            </a:spcAft>
            <a:defRPr>
              <a:solidFill>
                <a:schemeClr val="tx1"/>
              </a:solidFill>
              <a:latin typeface="Arial"/>
              <a:ea typeface="+mn-ea"/>
              <a:cs typeface="Arial"/>
            </a:defRPr>
          </a:lvl1pPr>
          <a:lvl2pPr marL="457200" algn="l">
            <a:spcBef>
              <a:spcPts val="0"/>
            </a:spcBef>
            <a:spcAft>
              <a:spcPts val="0"/>
            </a:spcAft>
            <a:defRPr>
              <a:solidFill>
                <a:schemeClr val="tx1"/>
              </a:solidFill>
              <a:latin typeface="Arial"/>
              <a:ea typeface="+mn-ea"/>
              <a:cs typeface="Arial"/>
            </a:defRPr>
          </a:lvl2pPr>
          <a:lvl3pPr marL="914400" algn="l">
            <a:spcBef>
              <a:spcPts val="0"/>
            </a:spcBef>
            <a:spcAft>
              <a:spcPts val="0"/>
            </a:spcAft>
            <a:defRPr>
              <a:solidFill>
                <a:schemeClr val="tx1"/>
              </a:solidFill>
              <a:latin typeface="Arial"/>
              <a:ea typeface="+mn-ea"/>
              <a:cs typeface="Arial"/>
            </a:defRPr>
          </a:lvl3pPr>
          <a:lvl4pPr marL="1371600" algn="l">
            <a:spcBef>
              <a:spcPts val="0"/>
            </a:spcBef>
            <a:spcAft>
              <a:spcPts val="0"/>
            </a:spcAft>
            <a:defRPr>
              <a:solidFill>
                <a:schemeClr val="tx1"/>
              </a:solidFill>
              <a:latin typeface="Arial"/>
              <a:ea typeface="+mn-ea"/>
              <a:cs typeface="Arial"/>
            </a:defRPr>
          </a:lvl4pPr>
          <a:lvl5pPr marL="1828800" algn="l">
            <a:spcBef>
              <a:spcPts val="0"/>
            </a:spcBef>
            <a:spcAft>
              <a:spcPts val="0"/>
            </a:spcAft>
            <a:defRPr>
              <a:solidFill>
                <a:schemeClr val="tx1"/>
              </a:solidFill>
              <a:latin typeface="Arial"/>
              <a:ea typeface="+mn-ea"/>
              <a:cs typeface="Arial"/>
            </a:defRPr>
          </a:lvl5pPr>
          <a:lvl6pPr marL="2286000" algn="l" defTabSz="914400">
            <a:defRPr>
              <a:solidFill>
                <a:schemeClr val="tx1"/>
              </a:solidFill>
              <a:latin typeface="Arial"/>
              <a:ea typeface="+mn-ea"/>
              <a:cs typeface="Arial"/>
            </a:defRPr>
          </a:lvl6pPr>
          <a:lvl7pPr marL="2743200" algn="l" defTabSz="914400">
            <a:defRPr>
              <a:solidFill>
                <a:schemeClr val="tx1"/>
              </a:solidFill>
              <a:latin typeface="Arial"/>
              <a:ea typeface="+mn-ea"/>
              <a:cs typeface="Arial"/>
            </a:defRPr>
          </a:lvl7pPr>
          <a:lvl8pPr marL="3200400" algn="l" defTabSz="914400">
            <a:defRPr>
              <a:solidFill>
                <a:schemeClr val="tx1"/>
              </a:solidFill>
              <a:latin typeface="Arial"/>
              <a:ea typeface="+mn-ea"/>
              <a:cs typeface="Arial"/>
            </a:defRPr>
          </a:lvl8pPr>
          <a:lvl9pPr marL="3657600" algn="l" defTabSz="914400">
            <a:defRPr>
              <a:solidFill>
                <a:schemeClr val="tx1"/>
              </a:solidFill>
              <a:latin typeface="Arial"/>
              <a:ea typeface="+mn-ea"/>
              <a:cs typeface="Arial"/>
            </a:defRPr>
          </a:lvl9pPr>
        </a:lstStyle>
        <a:p xmlns:a="http://schemas.openxmlformats.org/drawingml/2006/main">
          <a:pPr algn="ctr">
            <a:spcBef>
              <a:spcPts val="0"/>
            </a:spcBef>
            <a:spcAft>
              <a:spcPts val="0"/>
            </a:spcAft>
            <a:defRPr/>
          </a:pPr>
          <a:r>
            <a:rPr lang="ru-RU" sz="2600" b="1">
              <a:solidFill>
                <a:schemeClr val="tx2">
                  <a:lumMod val="75000"/>
                </a:schemeClr>
              </a:solidFill>
              <a:latin typeface="Times New Roman"/>
              <a:ea typeface="Arial Unicode MS"/>
              <a:cs typeface="Times New Roman"/>
            </a:rPr>
            <a:t>8 741,0</a:t>
          </a:r>
          <a:endParaRPr lang="ru-RU" sz="2600" b="1" cap="all">
            <a:solidFill>
              <a:srgbClr val="FF0000"/>
            </a:solidFill>
            <a:latin typeface="Times New Roman"/>
            <a:cs typeface="Times New Roman"/>
          </a:endParaRPr>
        </a:p>
      </cdr:txBody>
    </cdr:sp>
  </cdr:relSizeAnchor>
  <cdr:relSizeAnchor xmlns:cdr="http://schemas.openxmlformats.org/drawingml/2006/chartDrawing">
    <cdr:from>
      <cdr:x>0.77626</cdr:x>
      <cdr:y>0.64272</cdr:y>
    </cdr:from>
    <cdr:to>
      <cdr:x>0.81298</cdr:x>
      <cdr:y>0.68063</cdr:y>
    </cdr:to>
    <cdr:cxnSp macro="">
      <cdr:nvCxnSpPr>
        <cdr:cNvPr id="8" name="Прямая соединительная линия 7"/>
        <cdr:cNvCxnSpPr>
          <a:cxnSpLocks xmlns:a="http://schemas.openxmlformats.org/drawingml/2006/main"/>
        </cdr:cNvCxnSpPr>
      </cdr:nvCxnSpPr>
      <cdr:spPr bwMode="auto">
        <a:xfrm xmlns:a="http://schemas.openxmlformats.org/drawingml/2006/main">
          <a:off x="4331619" y="3661887"/>
          <a:ext cx="204886" cy="216004"/>
        </a:xfrm>
        <a:prstGeom xmlns:a="http://schemas.openxmlformats.org/drawingml/2006/main" prst="line">
          <a:avLst/>
        </a:prstGeom>
        <a:ln xmlns:a="http://schemas.openxmlformats.org/drawingml/2006/main" w="22225"/>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0.32387</cdr:x>
      <cdr:y>0</cdr:y>
    </cdr:from>
    <cdr:to>
      <cdr:x>0.63908</cdr:x>
      <cdr:y>0.11</cdr:y>
    </cdr:to>
    <cdr:sp macro="" textlink="">
      <cdr:nvSpPr>
        <cdr:cNvPr id="16" name="TextBox 7"/>
        <cdr:cNvSpPr txBox="1"/>
      </cdr:nvSpPr>
      <cdr:spPr bwMode="auto">
        <a:xfrm xmlns:a="http://schemas.openxmlformats.org/drawingml/2006/main">
          <a:off x="1807231" y="0"/>
          <a:ext cx="1758908" cy="626701"/>
        </a:xfrm>
        <a:prstGeom xmlns:a="http://schemas.openxmlformats.org/drawingml/2006/main" prst="rect">
          <a:avLst/>
        </a:prstGeom>
        <a:noFill xmlns:a="http://schemas.openxmlformats.org/drawingml/2006/main"/>
      </cdr:spPr>
      <cdr:txBody>
        <a:bodyPr xmlns:a="http://schemas.openxmlformats.org/drawingml/2006/main" wrap="square" lIns="36000" tIns="36000" rIns="36000" bIns="3600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defRPr sz="1100" b="1" i="0" u="none" strike="noStrike">
              <a:solidFill>
                <a:prstClr val="black"/>
              </a:solidFill>
              <a:latin typeface="TimesET"/>
              <a:ea typeface="+mn-ea"/>
              <a:cs typeface="+mn-cs"/>
            </a:defRPr>
          </a:pPr>
          <a:r>
            <a:rPr lang="ru-RU" sz="1200" b="0">
              <a:latin typeface="Times New Roman"/>
              <a:cs typeface="Times New Roman"/>
            </a:rPr>
            <a:t>Капремонт, ремонт и содержание автодорог местного значения</a:t>
          </a:r>
          <a:endParaRPr/>
        </a:p>
      </cdr:txBody>
    </cdr:sp>
  </cdr:relSizeAnchor>
  <cdr:relSizeAnchor xmlns:cdr="http://schemas.openxmlformats.org/drawingml/2006/chartDrawing">
    <cdr:from>
      <cdr:x>0.49037</cdr:x>
      <cdr:y>0.1119</cdr:y>
    </cdr:from>
    <cdr:to>
      <cdr:x>0.49037</cdr:x>
      <cdr:y>0.20125</cdr:y>
    </cdr:to>
    <cdr:cxnSp macro="">
      <cdr:nvCxnSpPr>
        <cdr:cNvPr id="17" name="Прямая соединительная линия 16"/>
        <cdr:cNvCxnSpPr>
          <a:cxnSpLocks xmlns:a="http://schemas.openxmlformats.org/drawingml/2006/main"/>
        </cdr:cNvCxnSpPr>
      </cdr:nvCxnSpPr>
      <cdr:spPr bwMode="auto">
        <a:xfrm xmlns:a="http://schemas.openxmlformats.org/drawingml/2006/main">
          <a:off x="2736305" y="637532"/>
          <a:ext cx="16" cy="509087"/>
        </a:xfrm>
        <a:prstGeom xmlns:a="http://schemas.openxmlformats.org/drawingml/2006/main" prst="line">
          <a:avLst/>
        </a:prstGeom>
        <a:ln xmlns:a="http://schemas.openxmlformats.org/drawingml/2006/main" w="22225"/>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0.18066</cdr:x>
      <cdr:y>0.30148</cdr:y>
    </cdr:from>
    <cdr:to>
      <cdr:x>0.23188</cdr:x>
      <cdr:y>0.40211</cdr:y>
    </cdr:to>
    <cdr:cxnSp macro="">
      <cdr:nvCxnSpPr>
        <cdr:cNvPr id="22" name="Прямая соединительная линия 21"/>
        <cdr:cNvCxnSpPr>
          <a:cxnSpLocks xmlns:a="http://schemas.openxmlformats.org/drawingml/2006/main"/>
        </cdr:cNvCxnSpPr>
      </cdr:nvCxnSpPr>
      <cdr:spPr bwMode="auto">
        <a:xfrm xmlns:a="http://schemas.openxmlformats.org/drawingml/2006/main">
          <a:off x="1008113" y="1717652"/>
          <a:ext cx="285804" cy="573363"/>
        </a:xfrm>
        <a:prstGeom xmlns:a="http://schemas.openxmlformats.org/drawingml/2006/main" prst="line">
          <a:avLst/>
        </a:prstGeom>
        <a:ln xmlns:a="http://schemas.openxmlformats.org/drawingml/2006/main" w="22225"/>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0.37423</cdr:x>
      <cdr:y>0.75646</cdr:y>
    </cdr:from>
    <cdr:to>
      <cdr:x>0.52908</cdr:x>
      <cdr:y>0.85757</cdr:y>
    </cdr:to>
    <cdr:cxnSp macro="">
      <cdr:nvCxnSpPr>
        <cdr:cNvPr id="23" name="Прямая соединительная линия 22"/>
        <cdr:cNvCxnSpPr>
          <a:cxnSpLocks xmlns:a="http://schemas.openxmlformats.org/drawingml/2006/main"/>
        </cdr:cNvCxnSpPr>
      </cdr:nvCxnSpPr>
      <cdr:spPr bwMode="auto">
        <a:xfrm xmlns:a="http://schemas.openxmlformats.org/drawingml/2006/main" flipH="1" flipV="1">
          <a:off x="2088247" y="4309919"/>
          <a:ext cx="864082" cy="576085"/>
        </a:xfrm>
        <a:prstGeom xmlns:a="http://schemas.openxmlformats.org/drawingml/2006/main" prst="line">
          <a:avLst/>
        </a:prstGeom>
        <a:ln xmlns:a="http://schemas.openxmlformats.org/drawingml/2006/main" w="22225"/>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0.50236</cdr:x>
      <cdr:y>0.82443</cdr:y>
    </cdr:from>
    <cdr:to>
      <cdr:x>0.77227</cdr:x>
      <cdr:y>0.96684</cdr:y>
    </cdr:to>
    <cdr:sp macro="" textlink="">
      <cdr:nvSpPr>
        <cdr:cNvPr id="29" name="TextBox 7"/>
        <cdr:cNvSpPr txBox="1"/>
      </cdr:nvSpPr>
      <cdr:spPr bwMode="auto">
        <a:xfrm xmlns:a="http://schemas.openxmlformats.org/drawingml/2006/main">
          <a:off x="2803213" y="4697177"/>
          <a:ext cx="1506128" cy="811367"/>
        </a:xfrm>
        <a:prstGeom xmlns:a="http://schemas.openxmlformats.org/drawingml/2006/main" prst="rect">
          <a:avLst/>
        </a:prstGeom>
        <a:noFill xmlns:a="http://schemas.openxmlformats.org/drawingml/2006/main"/>
      </cdr:spPr>
      <cdr:txBody>
        <a:bodyPr xmlns:a="http://schemas.openxmlformats.org/drawingml/2006/main" wrap="square" lIns="36000" tIns="36000" rIns="36000" bIns="3600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defRPr sz="1100" b="1" i="0" u="none" strike="noStrike">
              <a:solidFill>
                <a:prstClr val="black"/>
              </a:solidFill>
              <a:latin typeface="TimesET"/>
              <a:ea typeface="+mn-ea"/>
              <a:cs typeface="+mn-cs"/>
            </a:defRPr>
          </a:pPr>
          <a:r>
            <a:rPr lang="ru-RU" sz="1200" b="0" dirty="0">
              <a:latin typeface="Times New Roman"/>
              <a:cs typeface="Times New Roman"/>
            </a:rPr>
            <a:t>Внедрение автоматических пунктов весового и габаритного контроля</a:t>
          </a:r>
          <a:endParaRPr sz="1200" dirty="0"/>
        </a:p>
      </cdr:txBody>
    </cdr:sp>
  </cdr:relSizeAnchor>
  <cdr:relSizeAnchor xmlns:cdr="http://schemas.openxmlformats.org/drawingml/2006/chartDrawing">
    <cdr:from>
      <cdr:x>0.20647</cdr:x>
      <cdr:y>0.64272</cdr:y>
    </cdr:from>
    <cdr:to>
      <cdr:x>0.24518</cdr:x>
      <cdr:y>0.68063</cdr:y>
    </cdr:to>
    <cdr:cxnSp macro="">
      <cdr:nvCxnSpPr>
        <cdr:cNvPr id="30" name="Прямая соединительная линия 29"/>
        <cdr:cNvCxnSpPr>
          <a:cxnSpLocks xmlns:a="http://schemas.openxmlformats.org/drawingml/2006/main"/>
        </cdr:cNvCxnSpPr>
      </cdr:nvCxnSpPr>
      <cdr:spPr bwMode="auto">
        <a:xfrm xmlns:a="http://schemas.openxmlformats.org/drawingml/2006/main" flipV="1">
          <a:off x="1152129" y="3661868"/>
          <a:ext cx="216024" cy="216000"/>
        </a:xfrm>
        <a:prstGeom xmlns:a="http://schemas.openxmlformats.org/drawingml/2006/main" prst="line">
          <a:avLst/>
        </a:prstGeom>
        <a:ln xmlns:a="http://schemas.openxmlformats.org/drawingml/2006/main" w="22225"/>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0.16776</cdr:x>
      <cdr:y>0.50792</cdr:y>
    </cdr:from>
    <cdr:to>
      <cdr:x>0.21272</cdr:x>
      <cdr:y>0.52897</cdr:y>
    </cdr:to>
    <cdr:cxnSp macro="">
      <cdr:nvCxnSpPr>
        <cdr:cNvPr id="20" name="Прямая соединительная линия 19"/>
        <cdr:cNvCxnSpPr>
          <a:cxnSpLocks xmlns:a="http://schemas.openxmlformats.org/drawingml/2006/main"/>
        </cdr:cNvCxnSpPr>
      </cdr:nvCxnSpPr>
      <cdr:spPr bwMode="auto">
        <a:xfrm xmlns:a="http://schemas.openxmlformats.org/drawingml/2006/main" flipV="1">
          <a:off x="936105" y="2893880"/>
          <a:ext cx="250914" cy="119916"/>
        </a:xfrm>
        <a:prstGeom xmlns:a="http://schemas.openxmlformats.org/drawingml/2006/main" prst="line">
          <a:avLst/>
        </a:prstGeom>
        <a:ln xmlns:a="http://schemas.openxmlformats.org/drawingml/2006/main" w="22225"/>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cdr:x>
      <cdr:y>0.68635</cdr:y>
    </cdr:from>
    <cdr:to>
      <cdr:x>0.26454</cdr:x>
      <cdr:y>0.82875</cdr:y>
    </cdr:to>
    <cdr:sp macro="" textlink="">
      <cdr:nvSpPr>
        <cdr:cNvPr id="24" name="TextBox 7"/>
        <cdr:cNvSpPr txBox="1"/>
      </cdr:nvSpPr>
      <cdr:spPr bwMode="auto">
        <a:xfrm xmlns:a="http://schemas.openxmlformats.org/drawingml/2006/main">
          <a:off x="-3563887" y="3910441"/>
          <a:ext cx="1476163" cy="811367"/>
        </a:xfrm>
        <a:prstGeom xmlns:a="http://schemas.openxmlformats.org/drawingml/2006/main" prst="rect">
          <a:avLst/>
        </a:prstGeom>
        <a:noFill xmlns:a="http://schemas.openxmlformats.org/drawingml/2006/main"/>
      </cdr:spPr>
      <cdr:txBody>
        <a:bodyPr xmlns:a="http://schemas.openxmlformats.org/drawingml/2006/main" wrap="square" lIns="36000" tIns="36000" rIns="36000" bIns="3600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defRPr sz="1800" b="1" i="0" u="none" strike="noStrike">
              <a:solidFill>
                <a:prstClr val="black"/>
              </a:solidFill>
              <a:latin typeface="TimesET"/>
              <a:ea typeface="+mn-ea"/>
              <a:cs typeface="+mn-cs"/>
            </a:defRPr>
          </a:pPr>
          <a:r>
            <a:rPr lang="ru-RU" sz="1200" b="0">
              <a:solidFill>
                <a:prstClr val="black"/>
              </a:solidFill>
              <a:latin typeface="Times New Roman"/>
              <a:cs typeface="Times New Roman"/>
            </a:rPr>
            <a:t>Строительство и реконструкция автодорог местного значения </a:t>
          </a:r>
          <a:endParaRPr/>
        </a:p>
      </cdr:txBody>
    </cdr:sp>
  </cdr:relSizeAnchor>
  <cdr:relSizeAnchor xmlns:cdr="http://schemas.openxmlformats.org/drawingml/2006/chartDrawing">
    <cdr:from>
      <cdr:x>0.2968</cdr:x>
      <cdr:y>0.72341</cdr:y>
    </cdr:from>
    <cdr:to>
      <cdr:x>0.32026</cdr:x>
      <cdr:y>0.79438</cdr:y>
    </cdr:to>
    <cdr:cxnSp macro="">
      <cdr:nvCxnSpPr>
        <cdr:cNvPr id="25" name="Прямая соединительная линия 24"/>
        <cdr:cNvCxnSpPr>
          <a:cxnSpLocks xmlns:a="http://schemas.openxmlformats.org/drawingml/2006/main"/>
        </cdr:cNvCxnSpPr>
      </cdr:nvCxnSpPr>
      <cdr:spPr bwMode="auto">
        <a:xfrm xmlns:a="http://schemas.openxmlformats.org/drawingml/2006/main" flipV="1">
          <a:off x="1656186" y="4121643"/>
          <a:ext cx="130907" cy="404322"/>
        </a:xfrm>
        <a:prstGeom xmlns:a="http://schemas.openxmlformats.org/drawingml/2006/main" prst="line">
          <a:avLst/>
        </a:prstGeom>
        <a:ln xmlns:a="http://schemas.openxmlformats.org/drawingml/2006/main" w="22225"/>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0.02581</cdr:x>
      <cdr:y>0.21873</cdr:y>
    </cdr:from>
    <cdr:to>
      <cdr:x>0.30285</cdr:x>
      <cdr:y>0.29631</cdr:y>
    </cdr:to>
    <cdr:sp macro="" textlink="">
      <cdr:nvSpPr>
        <cdr:cNvPr id="35" name="TextBox 7"/>
        <cdr:cNvSpPr txBox="1"/>
      </cdr:nvSpPr>
      <cdr:spPr bwMode="auto">
        <a:xfrm xmlns:a="http://schemas.openxmlformats.org/drawingml/2006/main">
          <a:off x="144017" y="1246204"/>
          <a:ext cx="1545915" cy="442035"/>
        </a:xfrm>
        <a:prstGeom xmlns:a="http://schemas.openxmlformats.org/drawingml/2006/main" prst="rect">
          <a:avLst/>
        </a:prstGeom>
        <a:noFill xmlns:a="http://schemas.openxmlformats.org/drawingml/2006/main"/>
      </cdr:spPr>
      <cdr:txBody>
        <a:bodyPr xmlns:a="http://schemas.openxmlformats.org/drawingml/2006/main" wrap="square" lIns="36000" tIns="36000" rIns="36000" bIns="3600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defRPr sz="1800" b="1" i="0" u="none" strike="noStrike">
              <a:solidFill>
                <a:prstClr val="black"/>
              </a:solidFill>
              <a:latin typeface="TimesET"/>
              <a:ea typeface="+mn-ea"/>
              <a:cs typeface="+mn-cs"/>
            </a:defRPr>
          </a:pPr>
          <a:r>
            <a:rPr lang="ru-RU" sz="1200" b="0">
              <a:solidFill>
                <a:prstClr val="black"/>
              </a:solidFill>
              <a:latin typeface="Times New Roman"/>
              <a:cs typeface="Times New Roman"/>
            </a:rPr>
            <a:t>Поддержка местных инициатив</a:t>
          </a:r>
          <a:endParaRPr/>
        </a:p>
      </cdr:txBody>
    </cdr:sp>
  </cdr:relSizeAnchor>
  <cdr:relSizeAnchor xmlns:cdr="http://schemas.openxmlformats.org/drawingml/2006/chartDrawing">
    <cdr:from>
      <cdr:x>0.20647</cdr:x>
      <cdr:y>0.79277</cdr:y>
    </cdr:from>
    <cdr:to>
      <cdr:x>0.49549</cdr:x>
      <cdr:y>1</cdr:y>
    </cdr:to>
    <cdr:sp macro="" textlink="">
      <cdr:nvSpPr>
        <cdr:cNvPr id="26" name="TextBox 7"/>
        <cdr:cNvSpPr txBox="1"/>
      </cdr:nvSpPr>
      <cdr:spPr bwMode="auto">
        <a:xfrm xmlns:a="http://schemas.openxmlformats.org/drawingml/2006/main">
          <a:off x="1152129" y="4516785"/>
          <a:ext cx="1612756" cy="1180699"/>
        </a:xfrm>
        <a:prstGeom xmlns:a="http://schemas.openxmlformats.org/drawingml/2006/main" prst="rect">
          <a:avLst/>
        </a:prstGeom>
        <a:noFill xmlns:a="http://schemas.openxmlformats.org/drawingml/2006/main"/>
      </cdr:spPr>
      <cdr:txBody>
        <a:bodyPr xmlns:a="http://schemas.openxmlformats.org/drawingml/2006/main" wrap="square" lIns="36000" tIns="36000" rIns="36000" bIns="3600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defRPr sz="1100" b="1" i="0" u="none" strike="noStrike">
              <a:solidFill>
                <a:prstClr val="black"/>
              </a:solidFill>
              <a:latin typeface="TimesET"/>
              <a:ea typeface="+mn-ea"/>
              <a:cs typeface="+mn-cs"/>
            </a:defRPr>
          </a:pPr>
          <a:r>
            <a:rPr lang="ru-RU" sz="1200" b="0">
              <a:latin typeface="Times New Roman"/>
              <a:cs typeface="Times New Roman"/>
            </a:rPr>
            <a:t>Проектирование,  строительство, реконструкция автодорог регионального значения</a:t>
          </a:r>
          <a:endParaRPr/>
        </a:p>
      </cdr:txBody>
    </cdr:sp>
  </cdr:relSizeAnchor>
  <cdr:relSizeAnchor xmlns:cdr="http://schemas.openxmlformats.org/drawingml/2006/chartDrawing">
    <cdr:from>
      <cdr:x>0.77626</cdr:x>
      <cdr:y>0.26356</cdr:y>
    </cdr:from>
    <cdr:to>
      <cdr:x>0.85834</cdr:x>
      <cdr:y>0.3398</cdr:y>
    </cdr:to>
    <cdr:cxnSp macro="">
      <cdr:nvCxnSpPr>
        <cdr:cNvPr id="27" name="Прямая соединительная линия 26"/>
        <cdr:cNvCxnSpPr>
          <a:cxnSpLocks xmlns:a="http://schemas.openxmlformats.org/drawingml/2006/main"/>
        </cdr:cNvCxnSpPr>
      </cdr:nvCxnSpPr>
      <cdr:spPr bwMode="auto">
        <a:xfrm xmlns:a="http://schemas.openxmlformats.org/drawingml/2006/main" flipV="1">
          <a:off x="4331619" y="1501628"/>
          <a:ext cx="457998" cy="434377"/>
        </a:xfrm>
        <a:prstGeom xmlns:a="http://schemas.openxmlformats.org/drawingml/2006/main" prst="line">
          <a:avLst/>
        </a:prstGeom>
        <a:ln xmlns:a="http://schemas.openxmlformats.org/drawingml/2006/main" w="22225">
          <a:beve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0.50327</cdr:x>
      <cdr:y>0.1119</cdr:y>
    </cdr:from>
    <cdr:to>
      <cdr:x>0.62841</cdr:x>
      <cdr:y>0.15512</cdr:y>
    </cdr:to>
    <cdr:sp macro="" textlink="">
      <cdr:nvSpPr>
        <cdr:cNvPr id="21" name="TextBox 7"/>
        <cdr:cNvSpPr txBox="1"/>
      </cdr:nvSpPr>
      <cdr:spPr bwMode="auto">
        <a:xfrm xmlns:a="http://schemas.openxmlformats.org/drawingml/2006/main">
          <a:off x="2808313" y="637532"/>
          <a:ext cx="698296" cy="246245"/>
        </a:xfrm>
        <a:prstGeom xmlns:a="http://schemas.openxmlformats.org/drawingml/2006/main" prst="rect">
          <a:avLst/>
        </a:prstGeom>
        <a:noFill xmlns:a="http://schemas.openxmlformats.org/drawingml/2006/main"/>
      </cdr:spPr>
      <cdr:txBody>
        <a:bodyPr xmlns:a="http://schemas.openxmlformats.org/drawingml/2006/main" wrap="square" lIns="36000" tIns="36000" rIns="36000" bIns="3600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defRPr sz="1100" b="1" i="0" u="none" strike="noStrike">
              <a:solidFill>
                <a:prstClr val="black"/>
              </a:solidFill>
              <a:latin typeface="TimesET"/>
              <a:ea typeface="+mn-ea"/>
              <a:cs typeface="+mn-cs"/>
            </a:defRPr>
          </a:pPr>
          <a:r>
            <a:rPr lang="ru-RU" sz="1600" b="1">
              <a:latin typeface="Times New Roman"/>
              <a:cs typeface="Times New Roman"/>
            </a:rPr>
            <a:t>3</a:t>
          </a:r>
          <a:r>
            <a:rPr lang="en-US" sz="1600" b="1">
              <a:latin typeface="Times New Roman"/>
              <a:cs typeface="Times New Roman"/>
            </a:rPr>
            <a:t>6,2</a:t>
          </a:r>
          <a:r>
            <a:rPr lang="ru-RU" sz="1600" b="1">
              <a:latin typeface="Times New Roman"/>
              <a:cs typeface="Times New Roman"/>
            </a:rPr>
            <a:t>%</a:t>
          </a:r>
          <a:endParaRPr/>
        </a:p>
      </cdr:txBody>
    </cdr:sp>
  </cdr:relSizeAnchor>
  <cdr:relSizeAnchor xmlns:cdr="http://schemas.openxmlformats.org/drawingml/2006/chartDrawing">
    <cdr:from>
      <cdr:x>0.05553</cdr:x>
      <cdr:y>0.81803</cdr:y>
    </cdr:from>
    <cdr:to>
      <cdr:x>0.18066</cdr:x>
      <cdr:y>0.86125</cdr:y>
    </cdr:to>
    <cdr:sp macro="" textlink="">
      <cdr:nvSpPr>
        <cdr:cNvPr id="33" name="TextBox 7"/>
        <cdr:cNvSpPr txBox="1"/>
      </cdr:nvSpPr>
      <cdr:spPr bwMode="auto">
        <a:xfrm xmlns:a="http://schemas.openxmlformats.org/drawingml/2006/main">
          <a:off x="309874" y="4660708"/>
          <a:ext cx="698239" cy="246245"/>
        </a:xfrm>
        <a:prstGeom xmlns:a="http://schemas.openxmlformats.org/drawingml/2006/main" prst="rect">
          <a:avLst/>
        </a:prstGeom>
        <a:noFill xmlns:a="http://schemas.openxmlformats.org/drawingml/2006/main"/>
      </cdr:spPr>
      <cdr:txBody>
        <a:bodyPr xmlns:a="http://schemas.openxmlformats.org/drawingml/2006/main" wrap="square" lIns="36000" tIns="36000" rIns="36000" bIns="3600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defRPr sz="1100" b="1" i="0" u="none" strike="noStrike">
              <a:solidFill>
                <a:prstClr val="black"/>
              </a:solidFill>
              <a:latin typeface="TimesET"/>
              <a:ea typeface="+mn-ea"/>
              <a:cs typeface="+mn-cs"/>
            </a:defRPr>
          </a:pPr>
          <a:r>
            <a:rPr lang="en-US" sz="1600" b="1">
              <a:latin typeface="Times New Roman"/>
              <a:cs typeface="Times New Roman"/>
            </a:rPr>
            <a:t>9</a:t>
          </a:r>
          <a:r>
            <a:rPr lang="ru-RU" sz="1600" b="1">
              <a:latin typeface="Times New Roman"/>
              <a:cs typeface="Times New Roman"/>
            </a:rPr>
            <a:t>,</a:t>
          </a:r>
          <a:r>
            <a:rPr lang="en-US" sz="1600" b="1">
              <a:latin typeface="Times New Roman"/>
              <a:cs typeface="Times New Roman"/>
            </a:rPr>
            <a:t>0</a:t>
          </a:r>
          <a:r>
            <a:rPr lang="ru-RU" sz="1600" b="1">
              <a:latin typeface="Times New Roman"/>
              <a:cs typeface="Times New Roman"/>
            </a:rPr>
            <a:t>%</a:t>
          </a:r>
          <a:endParaRPr/>
        </a:p>
      </cdr:txBody>
    </cdr:sp>
  </cdr:relSizeAnchor>
  <cdr:relSizeAnchor xmlns:cdr="http://schemas.openxmlformats.org/drawingml/2006/chartDrawing">
    <cdr:from>
      <cdr:x>0.84308</cdr:x>
      <cdr:y>0.81654</cdr:y>
    </cdr:from>
    <cdr:to>
      <cdr:x>0.96822</cdr:x>
      <cdr:y>0.85976</cdr:y>
    </cdr:to>
    <cdr:sp macro="" textlink="">
      <cdr:nvSpPr>
        <cdr:cNvPr id="37" name="TextBox 7"/>
        <cdr:cNvSpPr txBox="1"/>
      </cdr:nvSpPr>
      <cdr:spPr bwMode="auto">
        <a:xfrm xmlns:a="http://schemas.openxmlformats.org/drawingml/2006/main">
          <a:off x="4704473" y="4652215"/>
          <a:ext cx="698296" cy="246245"/>
        </a:xfrm>
        <a:prstGeom xmlns:a="http://schemas.openxmlformats.org/drawingml/2006/main" prst="rect">
          <a:avLst/>
        </a:prstGeom>
        <a:noFill xmlns:a="http://schemas.openxmlformats.org/drawingml/2006/main"/>
      </cdr:spPr>
      <cdr:txBody>
        <a:bodyPr xmlns:a="http://schemas.openxmlformats.org/drawingml/2006/main" wrap="square" lIns="36000" tIns="36000" rIns="36000" bIns="3600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defRPr sz="1100" b="1" i="0" u="none" strike="noStrike">
              <a:solidFill>
                <a:prstClr val="black"/>
              </a:solidFill>
              <a:latin typeface="TimesET"/>
              <a:ea typeface="+mn-ea"/>
              <a:cs typeface="+mn-cs"/>
            </a:defRPr>
          </a:pPr>
          <a:r>
            <a:rPr lang="en-US" sz="1600" b="1">
              <a:latin typeface="Times New Roman"/>
              <a:cs typeface="Times New Roman"/>
            </a:rPr>
            <a:t>40,4</a:t>
          </a:r>
          <a:r>
            <a:rPr lang="ru-RU" sz="1600" b="1">
              <a:latin typeface="Times New Roman"/>
              <a:cs typeface="Times New Roman"/>
            </a:rPr>
            <a:t>%</a:t>
          </a:r>
          <a:endParaRPr/>
        </a:p>
      </cdr:txBody>
    </cdr:sp>
  </cdr:relSizeAnchor>
  <cdr:relSizeAnchor xmlns:cdr="http://schemas.openxmlformats.org/drawingml/2006/chartDrawing">
    <cdr:from>
      <cdr:x>0</cdr:x>
      <cdr:y>0.50369</cdr:y>
    </cdr:from>
    <cdr:to>
      <cdr:x>0.19357</cdr:x>
      <cdr:y>0.67925</cdr:y>
    </cdr:to>
    <cdr:sp macro="" textlink="">
      <cdr:nvSpPr>
        <cdr:cNvPr id="39" name="TextBox 7"/>
        <cdr:cNvSpPr txBox="1"/>
      </cdr:nvSpPr>
      <cdr:spPr bwMode="auto">
        <a:xfrm xmlns:a="http://schemas.openxmlformats.org/drawingml/2006/main">
          <a:off x="0" y="2869779"/>
          <a:ext cx="1080121" cy="1000250"/>
        </a:xfrm>
        <a:prstGeom xmlns:a="http://schemas.openxmlformats.org/drawingml/2006/main" prst="rect">
          <a:avLst/>
        </a:prstGeom>
        <a:noFill xmlns:a="http://schemas.openxmlformats.org/drawingml/2006/main"/>
      </cdr:spPr>
      <cdr:txBody>
        <a:bodyPr xmlns:a="http://schemas.openxmlformats.org/drawingml/2006/main" wrap="square" lIns="36000" tIns="36000" rIns="36000" bIns="3600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defRPr sz="1800" b="1" i="0" u="none" strike="noStrike">
              <a:solidFill>
                <a:prstClr val="black"/>
              </a:solidFill>
              <a:latin typeface="TimesET"/>
              <a:ea typeface="+mn-ea"/>
              <a:cs typeface="+mn-cs"/>
            </a:defRPr>
          </a:pPr>
          <a:r>
            <a:rPr lang="ru-RU" sz="1200" b="0">
              <a:solidFill>
                <a:prstClr val="black"/>
              </a:solidFill>
              <a:latin typeface="Times New Roman"/>
              <a:cs typeface="Times New Roman"/>
            </a:rPr>
            <a:t>Внедрение камер фото- и видеофиксации нарушений ПДД</a:t>
          </a:r>
          <a:endParaRPr/>
        </a:p>
      </cdr:txBody>
    </cdr:sp>
  </cdr:relSizeAnchor>
  <cdr:relSizeAnchor xmlns:cdr="http://schemas.openxmlformats.org/drawingml/2006/chartDrawing">
    <cdr:from>
      <cdr:x>0.73334</cdr:x>
      <cdr:y>0.1119</cdr:y>
    </cdr:from>
    <cdr:to>
      <cdr:x>0.98333</cdr:x>
      <cdr:y>0.25431</cdr:y>
    </cdr:to>
    <cdr:sp macro="" textlink="">
      <cdr:nvSpPr>
        <cdr:cNvPr id="40" name="TextBox 7"/>
        <cdr:cNvSpPr txBox="1"/>
      </cdr:nvSpPr>
      <cdr:spPr bwMode="auto">
        <a:xfrm xmlns:a="http://schemas.openxmlformats.org/drawingml/2006/main">
          <a:off x="4092120" y="637548"/>
          <a:ext cx="1394973" cy="811367"/>
        </a:xfrm>
        <a:prstGeom xmlns:a="http://schemas.openxmlformats.org/drawingml/2006/main" prst="rect">
          <a:avLst/>
        </a:prstGeom>
        <a:noFill xmlns:a="http://schemas.openxmlformats.org/drawingml/2006/main"/>
      </cdr:spPr>
      <cdr:txBody>
        <a:bodyPr xmlns:a="http://schemas.openxmlformats.org/drawingml/2006/main" wrap="square" lIns="36000" tIns="36000" rIns="36000" bIns="3600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defRPr sz="1100" b="1" i="0" u="none" strike="noStrike">
              <a:solidFill>
                <a:prstClr val="black"/>
              </a:solidFill>
              <a:latin typeface="TimesET"/>
              <a:ea typeface="+mn-ea"/>
              <a:cs typeface="+mn-cs"/>
            </a:defRPr>
          </a:pPr>
          <a:r>
            <a:rPr lang="ru-RU" sz="1200" b="0" dirty="0">
              <a:latin typeface="Times New Roman"/>
              <a:cs typeface="Times New Roman"/>
            </a:rPr>
            <a:t>Обеспечение деятельности казенных учреждений</a:t>
          </a:r>
          <a:endParaRPr dirty="0"/>
        </a:p>
      </cdr:txBody>
    </cdr:sp>
  </cdr:relSizeAnchor>
  <cdr:relSizeAnchor xmlns:cdr="http://schemas.openxmlformats.org/drawingml/2006/chartDrawing">
    <cdr:from>
      <cdr:x>0</cdr:x>
      <cdr:y>0.33236</cdr:y>
    </cdr:from>
    <cdr:to>
      <cdr:x>0.24518</cdr:x>
      <cdr:y>0.47477</cdr:y>
    </cdr:to>
    <cdr:sp macro="" textlink="">
      <cdr:nvSpPr>
        <cdr:cNvPr id="41" name="TextBox 7"/>
        <cdr:cNvSpPr txBox="1"/>
      </cdr:nvSpPr>
      <cdr:spPr bwMode="auto">
        <a:xfrm xmlns:a="http://schemas.openxmlformats.org/drawingml/2006/main">
          <a:off x="0" y="1893616"/>
          <a:ext cx="1368132" cy="811367"/>
        </a:xfrm>
        <a:prstGeom xmlns:a="http://schemas.openxmlformats.org/drawingml/2006/main" prst="rect">
          <a:avLst/>
        </a:prstGeom>
        <a:noFill xmlns:a="http://schemas.openxmlformats.org/drawingml/2006/main"/>
      </cdr:spPr>
      <cdr:txBody>
        <a:bodyPr xmlns:a="http://schemas.openxmlformats.org/drawingml/2006/main" wrap="square" lIns="36000" tIns="36000" rIns="36000" bIns="3600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defRPr sz="1800" b="1" i="0" u="none" strike="noStrike">
              <a:solidFill>
                <a:prstClr val="black"/>
              </a:solidFill>
              <a:latin typeface="TimesET"/>
              <a:ea typeface="+mn-ea"/>
              <a:cs typeface="+mn-cs"/>
            </a:defRPr>
          </a:pPr>
          <a:r>
            <a:rPr lang="ru-RU" sz="1200" b="0" dirty="0">
              <a:solidFill>
                <a:prstClr val="black"/>
              </a:solidFill>
              <a:latin typeface="Times New Roman"/>
              <a:cs typeface="Times New Roman"/>
            </a:rPr>
            <a:t>Внедрение интеллектуальных транспортных систем</a:t>
          </a:r>
          <a:endParaRPr sz="1200" dirty="0"/>
        </a:p>
      </cdr:txBody>
    </cdr:sp>
  </cdr:relSizeAnchor>
  <cdr:relSizeAnchor xmlns:cdr="http://schemas.openxmlformats.org/drawingml/2006/chartDrawing">
    <cdr:from>
      <cdr:x>0.17672</cdr:x>
      <cdr:y>0.4405</cdr:y>
    </cdr:from>
    <cdr:to>
      <cdr:x>0.21937</cdr:x>
      <cdr:y>0.46578</cdr:y>
    </cdr:to>
    <cdr:cxnSp macro="">
      <cdr:nvCxnSpPr>
        <cdr:cNvPr id="45" name="Прямая соединительная линия 44"/>
        <cdr:cNvCxnSpPr>
          <a:cxnSpLocks xmlns:a="http://schemas.openxmlformats.org/drawingml/2006/main"/>
        </cdr:cNvCxnSpPr>
      </cdr:nvCxnSpPr>
      <cdr:spPr bwMode="auto">
        <a:xfrm xmlns:a="http://schemas.openxmlformats.org/drawingml/2006/main">
          <a:off x="986117" y="2509740"/>
          <a:ext cx="238020" cy="144016"/>
        </a:xfrm>
        <a:prstGeom xmlns:a="http://schemas.openxmlformats.org/drawingml/2006/main" prst="line">
          <a:avLst/>
        </a:prstGeom>
        <a:ln xmlns:a="http://schemas.openxmlformats.org/drawingml/2006/main" w="22225"/>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16.xml><?xml version="1.0" encoding="utf-8"?>
<c:userShapes xmlns:c="http://schemas.openxmlformats.org/drawingml/2006/chart">
  <cdr:relSizeAnchor xmlns:cdr="http://schemas.openxmlformats.org/drawingml/2006/chartDrawing">
    <cdr:from>
      <cdr:x>0.15517</cdr:x>
      <cdr:y>0.15457</cdr:y>
    </cdr:from>
    <cdr:to>
      <cdr:x>0.66646</cdr:x>
      <cdr:y>0.31129</cdr:y>
    </cdr:to>
    <cdr:sp macro="" textlink="">
      <cdr:nvSpPr>
        <cdr:cNvPr id="6" name="TextBox 1"/>
        <cdr:cNvSpPr txBox="1"/>
      </cdr:nvSpPr>
      <cdr:spPr>
        <a:xfrm xmlns:a="http://schemas.openxmlformats.org/drawingml/2006/main">
          <a:off x="715626" y="667824"/>
          <a:ext cx="2358049" cy="677105"/>
        </a:xfrm>
        <a:prstGeom xmlns:a="http://schemas.openxmlformats.org/drawingml/2006/main" prst="roundRect">
          <a:avLst/>
        </a:prstGeom>
        <a:solidFill xmlns:a="http://schemas.openxmlformats.org/drawingml/2006/main">
          <a:schemeClr val="accent3">
            <a:lumMod val="75000"/>
          </a:schemeClr>
        </a:solidFill>
        <a:ln xmlns:a="http://schemas.openxmlformats.org/drawingml/2006/main">
          <a:solidFill>
            <a:schemeClr val="bg1"/>
          </a:solidFill>
        </a:ln>
      </cdr:spPr>
      <cdr:txBody>
        <a:bodyPr xmlns:a="http://schemas.openxmlformats.org/drawingml/2006/main" wrap="square" rtlCol="0"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ru-RU" sz="2000" b="1" i="1" dirty="0" smtClean="0">
              <a:latin typeface="Times New Roman" panose="02020603050405020304" pitchFamily="18" charset="0"/>
              <a:cs typeface="Times New Roman" panose="02020603050405020304" pitchFamily="18" charset="0"/>
            </a:rPr>
            <a:t>Здравоохранение </a:t>
          </a:r>
          <a:endParaRPr lang="ru-RU" sz="1600" b="1" i="1" dirty="0">
            <a:latin typeface="Times New Roman" panose="02020603050405020304" pitchFamily="18" charset="0"/>
            <a:cs typeface="Times New Roman" panose="02020603050405020304" pitchFamily="18" charset="0"/>
          </a:endParaRPr>
        </a:p>
        <a:p xmlns:a="http://schemas.openxmlformats.org/drawingml/2006/main">
          <a:pPr algn="ctr"/>
          <a:r>
            <a:rPr lang="ru-RU" sz="1600" b="1" i="1" dirty="0" smtClean="0">
              <a:latin typeface="Times New Roman" panose="02020603050405020304" pitchFamily="18" charset="0"/>
              <a:cs typeface="Times New Roman" panose="02020603050405020304" pitchFamily="18" charset="0"/>
            </a:rPr>
            <a:t>34 740,3 млн. рублей</a:t>
          </a:r>
        </a:p>
      </cdr:txBody>
    </cdr:sp>
  </cdr:relSizeAnchor>
  <cdr:relSizeAnchor xmlns:cdr="http://schemas.openxmlformats.org/drawingml/2006/chartDrawing">
    <cdr:from>
      <cdr:x>0.58366</cdr:x>
      <cdr:y>0.41498</cdr:y>
    </cdr:from>
    <cdr:to>
      <cdr:x>0.89938</cdr:x>
      <cdr:y>0.53165</cdr:y>
    </cdr:to>
    <cdr:sp macro="" textlink="">
      <cdr:nvSpPr>
        <cdr:cNvPr id="2" name="TextBox 1"/>
        <cdr:cNvSpPr txBox="1"/>
      </cdr:nvSpPr>
      <cdr:spPr>
        <a:xfrm xmlns:a="http://schemas.openxmlformats.org/drawingml/2006/main">
          <a:off x="2691828" y="1792899"/>
          <a:ext cx="1456088" cy="504070"/>
        </a:xfrm>
        <a:prstGeom xmlns:a="http://schemas.openxmlformats.org/drawingml/2006/main" prst="rect">
          <a:avLst/>
        </a:prstGeom>
      </cdr:spPr>
      <cdr:txBody>
        <a:bodyPr xmlns:a="http://schemas.openxmlformats.org/drawingml/2006/main" vertOverflow="clip" wrap="square" rtlCol="0">
          <a:noAutofit/>
        </a:bodyPr>
        <a:lstStyle xmlns:a="http://schemas.openxmlformats.org/drawingml/2006/main"/>
        <a:p xmlns:a="http://schemas.openxmlformats.org/drawingml/2006/main">
          <a:pPr algn="ctr"/>
          <a:r>
            <a:rPr lang="ru-RU" sz="1200" b="1" i="1" dirty="0" smtClean="0">
              <a:latin typeface="Times New Roman" panose="02020603050405020304" pitchFamily="18" charset="0"/>
              <a:cs typeface="Times New Roman" panose="02020603050405020304" pitchFamily="18" charset="0"/>
            </a:rPr>
            <a:t>Республиканский бюджет</a:t>
          </a:r>
          <a:endParaRPr lang="ru-RU" sz="1200" b="1" i="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0.11087</cdr:x>
      <cdr:y>0.41498</cdr:y>
    </cdr:from>
    <cdr:to>
      <cdr:x>0.44691</cdr:x>
      <cdr:y>0.51023</cdr:y>
    </cdr:to>
    <cdr:sp macro="" textlink="">
      <cdr:nvSpPr>
        <cdr:cNvPr id="7" name="TextBox 1"/>
        <cdr:cNvSpPr txBox="1"/>
      </cdr:nvSpPr>
      <cdr:spPr>
        <a:xfrm xmlns:a="http://schemas.openxmlformats.org/drawingml/2006/main">
          <a:off x="511335" y="1792899"/>
          <a:ext cx="1549803" cy="411526"/>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ru-RU" sz="1200" b="1" i="1" dirty="0" smtClean="0">
              <a:latin typeface="Times New Roman" panose="02020603050405020304" pitchFamily="18" charset="0"/>
              <a:cs typeface="Times New Roman" panose="02020603050405020304" pitchFamily="18" charset="0"/>
            </a:rPr>
            <a:t>Бюджет ТФОМС</a:t>
          </a:r>
          <a:endParaRPr lang="ru-RU" sz="1200" b="1" i="1" dirty="0">
            <a:latin typeface="Times New Roman" panose="02020603050405020304" pitchFamily="18" charset="0"/>
            <a:cs typeface="Times New Roman" panose="02020603050405020304" pitchFamily="18" charset="0"/>
          </a:endParaRPr>
        </a:p>
      </cdr:txBody>
    </cdr:sp>
  </cdr:relSizeAnchor>
</c:userShapes>
</file>

<file path=ppt/drawings/drawing17.xml><?xml version="1.0" encoding="utf-8"?>
<c:userShapes xmlns:c="http://schemas.openxmlformats.org/drawingml/2006/chart">
  <cdr:relSizeAnchor xmlns:cdr="http://schemas.openxmlformats.org/drawingml/2006/chartDrawing">
    <cdr:from>
      <cdr:x>0.17364</cdr:x>
      <cdr:y>0.54522</cdr:y>
    </cdr:from>
    <cdr:to>
      <cdr:x>0.38879</cdr:x>
      <cdr:y>0.62336</cdr:y>
    </cdr:to>
    <cdr:sp macro="" textlink="">
      <cdr:nvSpPr>
        <cdr:cNvPr id="2" name="TextBox 1"/>
        <cdr:cNvSpPr txBox="1"/>
      </cdr:nvSpPr>
      <cdr:spPr>
        <a:xfrm xmlns:a="http://schemas.openxmlformats.org/drawingml/2006/main">
          <a:off x="1656621" y="6477921"/>
          <a:ext cx="2052650" cy="928473"/>
        </a:xfrm>
        <a:prstGeom xmlns:a="http://schemas.openxmlformats.org/drawingml/2006/main" prst="rect">
          <a:avLst/>
        </a:prstGeom>
      </cdr:spPr>
      <cdr:txBody>
        <a:bodyPr xmlns:a="http://schemas.openxmlformats.org/drawingml/2006/main" vertOverflow="clip" wrap="square" lIns="0" tIns="0" rIns="0" bIns="0" rtlCol="0" anchor="ctr"/>
        <a:lstStyle xmlns:a="http://schemas.openxmlformats.org/drawingml/2006/main"/>
        <a:p xmlns:a="http://schemas.openxmlformats.org/drawingml/2006/main">
          <a:pPr algn="ctr"/>
          <a:r>
            <a:rPr lang="en-US" sz="3000" b="1" dirty="0" smtClean="0">
              <a:latin typeface="Times New Roman" panose="02020603050405020304" pitchFamily="18" charset="0"/>
              <a:cs typeface="Times New Roman" panose="02020603050405020304" pitchFamily="18" charset="0"/>
            </a:rPr>
            <a:t>113 105,9</a:t>
          </a:r>
          <a:endParaRPr lang="ru-RU" sz="3000" b="1" dirty="0" smtClean="0">
            <a:latin typeface="Times New Roman" panose="02020603050405020304" pitchFamily="18" charset="0"/>
            <a:cs typeface="Times New Roman" panose="02020603050405020304" pitchFamily="18" charset="0"/>
          </a:endParaRPr>
        </a:p>
        <a:p xmlns:a="http://schemas.openxmlformats.org/drawingml/2006/main">
          <a:pPr algn="ctr"/>
          <a:r>
            <a:rPr lang="ru-RU" sz="1400" b="1" dirty="0" smtClean="0">
              <a:latin typeface="Times New Roman" panose="02020603050405020304" pitchFamily="18" charset="0"/>
              <a:cs typeface="Times New Roman" panose="02020603050405020304" pitchFamily="18" charset="0"/>
            </a:rPr>
            <a:t>млн. руб.</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1" y="0"/>
            <a:ext cx="4302625" cy="340210"/>
          </a:xfrm>
          <a:prstGeom prst="rect">
            <a:avLst/>
          </a:prstGeom>
        </p:spPr>
        <p:txBody>
          <a:bodyPr vert="horz" lIns="91440" tIns="45720" rIns="91440" bIns="45720" rtlCol="0"/>
          <a:lstStyle>
            <a:lvl1pPr algn="l">
              <a:defRPr sz="1200">
                <a:latin typeface="Arial" pitchFamily="34" charset="0"/>
              </a:defRPr>
            </a:lvl1pPr>
          </a:lstStyle>
          <a:p>
            <a:pPr>
              <a:defRPr/>
            </a:pPr>
            <a:endParaRPr lang="ru-RU"/>
          </a:p>
        </p:txBody>
      </p:sp>
      <p:sp>
        <p:nvSpPr>
          <p:cNvPr id="3" name="Дата 2"/>
          <p:cNvSpPr>
            <a:spLocks noGrp="1"/>
          </p:cNvSpPr>
          <p:nvPr>
            <p:ph type="dt" sz="quarter" idx="1"/>
          </p:nvPr>
        </p:nvSpPr>
        <p:spPr>
          <a:xfrm>
            <a:off x="5621696" y="0"/>
            <a:ext cx="4302625" cy="340210"/>
          </a:xfrm>
          <a:prstGeom prst="rect">
            <a:avLst/>
          </a:prstGeom>
        </p:spPr>
        <p:txBody>
          <a:bodyPr vert="horz" lIns="91440" tIns="45720" rIns="91440" bIns="45720" rtlCol="0"/>
          <a:lstStyle>
            <a:lvl1pPr algn="r">
              <a:defRPr sz="1200">
                <a:latin typeface="Arial" pitchFamily="34" charset="0"/>
              </a:defRPr>
            </a:lvl1pPr>
          </a:lstStyle>
          <a:p>
            <a:pPr>
              <a:defRPr/>
            </a:pPr>
            <a:fld id="{FE78743E-B161-48D2-8C82-0824D1755F98}" type="datetimeFigureOut">
              <a:rPr lang="ru-RU"/>
              <a:pPr>
                <a:defRPr/>
              </a:pPr>
              <a:t>06.05.2026</a:t>
            </a:fld>
            <a:endParaRPr lang="ru-RU"/>
          </a:p>
        </p:txBody>
      </p:sp>
      <p:sp>
        <p:nvSpPr>
          <p:cNvPr id="4" name="Нижний колонтитул 3"/>
          <p:cNvSpPr>
            <a:spLocks noGrp="1"/>
          </p:cNvSpPr>
          <p:nvPr>
            <p:ph type="ftr" sz="quarter" idx="2"/>
          </p:nvPr>
        </p:nvSpPr>
        <p:spPr>
          <a:xfrm>
            <a:off x="1" y="6456378"/>
            <a:ext cx="4302625" cy="340210"/>
          </a:xfrm>
          <a:prstGeom prst="rect">
            <a:avLst/>
          </a:prstGeom>
        </p:spPr>
        <p:txBody>
          <a:bodyPr vert="horz" lIns="91440" tIns="45720" rIns="91440" bIns="45720" rtlCol="0" anchor="b"/>
          <a:lstStyle>
            <a:lvl1pPr algn="l">
              <a:defRPr sz="1200">
                <a:latin typeface="Arial" pitchFamily="34" charset="0"/>
              </a:defRPr>
            </a:lvl1pPr>
          </a:lstStyle>
          <a:p>
            <a:pPr>
              <a:defRPr/>
            </a:pPr>
            <a:endParaRPr lang="ru-RU"/>
          </a:p>
        </p:txBody>
      </p:sp>
      <p:sp>
        <p:nvSpPr>
          <p:cNvPr id="5" name="Номер слайда 4"/>
          <p:cNvSpPr>
            <a:spLocks noGrp="1"/>
          </p:cNvSpPr>
          <p:nvPr>
            <p:ph type="sldNum" sz="quarter" idx="3"/>
          </p:nvPr>
        </p:nvSpPr>
        <p:spPr>
          <a:xfrm>
            <a:off x="5621696" y="6456378"/>
            <a:ext cx="4302625" cy="340210"/>
          </a:xfrm>
          <a:prstGeom prst="rect">
            <a:avLst/>
          </a:prstGeom>
        </p:spPr>
        <p:txBody>
          <a:bodyPr vert="horz" lIns="91440" tIns="45720" rIns="91440" bIns="45720" rtlCol="0" anchor="b"/>
          <a:lstStyle>
            <a:lvl1pPr algn="r">
              <a:defRPr sz="1200">
                <a:latin typeface="Arial" pitchFamily="34" charset="0"/>
              </a:defRPr>
            </a:lvl1pPr>
          </a:lstStyle>
          <a:p>
            <a:pPr>
              <a:defRPr/>
            </a:pPr>
            <a:fld id="{935A5E48-D604-4F38-9AC3-C86656C6585B}" type="slidenum">
              <a:rPr lang="ru-RU"/>
              <a:pPr>
                <a:defRPr/>
              </a:pPr>
              <a:t>‹#›</a:t>
            </a:fld>
            <a:endParaRPr lang="ru-RU"/>
          </a:p>
        </p:txBody>
      </p:sp>
    </p:spTree>
    <p:extLst>
      <p:ext uri="{BB962C8B-B14F-4D97-AF65-F5344CB8AC3E}">
        <p14:creationId xmlns:p14="http://schemas.microsoft.com/office/powerpoint/2010/main" val="69008976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2" y="0"/>
            <a:ext cx="4300307" cy="340210"/>
          </a:xfrm>
          <a:prstGeom prst="rect">
            <a:avLst/>
          </a:prstGeom>
        </p:spPr>
        <p:txBody>
          <a:bodyPr vert="horz" lIns="92153" tIns="46077" rIns="92153" bIns="46077" rtlCol="0"/>
          <a:lstStyle>
            <a:lvl1pPr algn="l" fontAlgn="auto">
              <a:spcBef>
                <a:spcPts val="0"/>
              </a:spcBef>
              <a:spcAft>
                <a:spcPts val="0"/>
              </a:spcAft>
              <a:defRPr sz="1200">
                <a:latin typeface="+mn-lt"/>
              </a:defRPr>
            </a:lvl1pPr>
          </a:lstStyle>
          <a:p>
            <a:pPr>
              <a:defRPr/>
            </a:pPr>
            <a:endParaRPr lang="ru-RU"/>
          </a:p>
        </p:txBody>
      </p:sp>
      <p:sp>
        <p:nvSpPr>
          <p:cNvPr id="3" name="Дата 2"/>
          <p:cNvSpPr>
            <a:spLocks noGrp="1"/>
          </p:cNvSpPr>
          <p:nvPr>
            <p:ph type="dt" idx="1"/>
          </p:nvPr>
        </p:nvSpPr>
        <p:spPr>
          <a:xfrm>
            <a:off x="5624015" y="0"/>
            <a:ext cx="4300307" cy="340210"/>
          </a:xfrm>
          <a:prstGeom prst="rect">
            <a:avLst/>
          </a:prstGeom>
        </p:spPr>
        <p:txBody>
          <a:bodyPr vert="horz" lIns="92153" tIns="46077" rIns="92153" bIns="46077" rtlCol="0"/>
          <a:lstStyle>
            <a:lvl1pPr algn="r" fontAlgn="auto">
              <a:spcBef>
                <a:spcPts val="0"/>
              </a:spcBef>
              <a:spcAft>
                <a:spcPts val="0"/>
              </a:spcAft>
              <a:defRPr sz="1200">
                <a:latin typeface="+mn-lt"/>
              </a:defRPr>
            </a:lvl1pPr>
          </a:lstStyle>
          <a:p>
            <a:pPr>
              <a:defRPr/>
            </a:pPr>
            <a:fld id="{39B9CBFD-E248-4315-9A72-B4D4FA4AC8C1}" type="datetimeFigureOut">
              <a:rPr lang="ru-RU"/>
              <a:pPr>
                <a:defRPr/>
              </a:pPr>
              <a:t>06.05.2026</a:t>
            </a:fld>
            <a:endParaRPr lang="ru-RU"/>
          </a:p>
        </p:txBody>
      </p:sp>
      <p:sp>
        <p:nvSpPr>
          <p:cNvPr id="4" name="Образ слайда 3"/>
          <p:cNvSpPr>
            <a:spLocks noGrp="1" noRot="1" noChangeAspect="1"/>
          </p:cNvSpPr>
          <p:nvPr>
            <p:ph type="sldImg" idx="2"/>
          </p:nvPr>
        </p:nvSpPr>
        <p:spPr>
          <a:xfrm>
            <a:off x="3263900" y="509588"/>
            <a:ext cx="3398838" cy="2549525"/>
          </a:xfrm>
          <a:prstGeom prst="rect">
            <a:avLst/>
          </a:prstGeom>
          <a:noFill/>
          <a:ln w="12700">
            <a:solidFill>
              <a:prstClr val="black"/>
            </a:solidFill>
          </a:ln>
        </p:spPr>
        <p:txBody>
          <a:bodyPr vert="horz" lIns="92153" tIns="46077" rIns="92153" bIns="46077" rtlCol="0" anchor="ctr"/>
          <a:lstStyle/>
          <a:p>
            <a:pPr lvl="0"/>
            <a:endParaRPr lang="ru-RU" noProof="0"/>
          </a:p>
        </p:txBody>
      </p:sp>
      <p:sp>
        <p:nvSpPr>
          <p:cNvPr id="5" name="Заметки 4"/>
          <p:cNvSpPr>
            <a:spLocks noGrp="1"/>
          </p:cNvSpPr>
          <p:nvPr>
            <p:ph type="body" sz="quarter" idx="3"/>
          </p:nvPr>
        </p:nvSpPr>
        <p:spPr>
          <a:xfrm>
            <a:off x="992202" y="3228190"/>
            <a:ext cx="7942237" cy="3059715"/>
          </a:xfrm>
          <a:prstGeom prst="rect">
            <a:avLst/>
          </a:prstGeom>
        </p:spPr>
        <p:txBody>
          <a:bodyPr vert="horz" lIns="92153" tIns="46077" rIns="92153" bIns="46077" rtlCol="0">
            <a:normAutofit/>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a:p>
        </p:txBody>
      </p:sp>
      <p:sp>
        <p:nvSpPr>
          <p:cNvPr id="6" name="Нижний колонтитул 5"/>
          <p:cNvSpPr>
            <a:spLocks noGrp="1"/>
          </p:cNvSpPr>
          <p:nvPr>
            <p:ph type="ftr" sz="quarter" idx="4"/>
          </p:nvPr>
        </p:nvSpPr>
        <p:spPr>
          <a:xfrm>
            <a:off x="2" y="6456378"/>
            <a:ext cx="4300307" cy="340210"/>
          </a:xfrm>
          <a:prstGeom prst="rect">
            <a:avLst/>
          </a:prstGeom>
        </p:spPr>
        <p:txBody>
          <a:bodyPr vert="horz" lIns="92153" tIns="46077" rIns="92153" bIns="46077" rtlCol="0" anchor="b"/>
          <a:lstStyle>
            <a:lvl1pPr algn="l" fontAlgn="auto">
              <a:spcBef>
                <a:spcPts val="0"/>
              </a:spcBef>
              <a:spcAft>
                <a:spcPts val="0"/>
              </a:spcAft>
              <a:defRPr sz="1200">
                <a:latin typeface="+mn-lt"/>
              </a:defRPr>
            </a:lvl1pPr>
          </a:lstStyle>
          <a:p>
            <a:pPr>
              <a:defRPr/>
            </a:pPr>
            <a:endParaRPr lang="ru-RU"/>
          </a:p>
        </p:txBody>
      </p:sp>
      <p:sp>
        <p:nvSpPr>
          <p:cNvPr id="7" name="Номер слайда 6"/>
          <p:cNvSpPr>
            <a:spLocks noGrp="1"/>
          </p:cNvSpPr>
          <p:nvPr>
            <p:ph type="sldNum" sz="quarter" idx="5"/>
          </p:nvPr>
        </p:nvSpPr>
        <p:spPr>
          <a:xfrm>
            <a:off x="5624015" y="6456378"/>
            <a:ext cx="4300307" cy="340210"/>
          </a:xfrm>
          <a:prstGeom prst="rect">
            <a:avLst/>
          </a:prstGeom>
        </p:spPr>
        <p:txBody>
          <a:bodyPr vert="horz" lIns="92153" tIns="46077" rIns="92153" bIns="46077" rtlCol="0" anchor="b"/>
          <a:lstStyle>
            <a:lvl1pPr algn="r" fontAlgn="auto">
              <a:spcBef>
                <a:spcPts val="0"/>
              </a:spcBef>
              <a:spcAft>
                <a:spcPts val="0"/>
              </a:spcAft>
              <a:defRPr sz="1200">
                <a:latin typeface="+mn-lt"/>
              </a:defRPr>
            </a:lvl1pPr>
          </a:lstStyle>
          <a:p>
            <a:pPr>
              <a:defRPr/>
            </a:pPr>
            <a:fld id="{92696D6E-358A-423C-BF22-72FDEB417798}" type="slidenum">
              <a:rPr lang="ru-RU"/>
              <a:pPr>
                <a:defRPr/>
              </a:pPr>
              <a:t>‹#›</a:t>
            </a:fld>
            <a:endParaRPr lang="ru-RU"/>
          </a:p>
        </p:txBody>
      </p:sp>
    </p:spTree>
    <p:extLst>
      <p:ext uri="{BB962C8B-B14F-4D97-AF65-F5344CB8AC3E}">
        <p14:creationId xmlns:p14="http://schemas.microsoft.com/office/powerpoint/2010/main" val="1263937361"/>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6465034E-8202-4810-A52B-758A6B41BB39}" type="slidenum">
              <a:rPr lang="ru-RU" smtClean="0"/>
              <a:pPr>
                <a:defRPr/>
              </a:pPr>
              <a:t>1</a:t>
            </a:fld>
            <a:endParaRPr lang="ru-RU"/>
          </a:p>
        </p:txBody>
      </p:sp>
    </p:spTree>
    <p:extLst>
      <p:ext uri="{BB962C8B-B14F-4D97-AF65-F5344CB8AC3E}">
        <p14:creationId xmlns:p14="http://schemas.microsoft.com/office/powerpoint/2010/main" val="2012317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pPr>
                <a:defRPr/>
              </a:pPr>
              <a:t>2</a:t>
            </a:fld>
            <a:endParaRPr lang="ru-RU"/>
          </a:p>
        </p:txBody>
      </p:sp>
    </p:spTree>
    <p:extLst>
      <p:ext uri="{BB962C8B-B14F-4D97-AF65-F5344CB8AC3E}">
        <p14:creationId xmlns:p14="http://schemas.microsoft.com/office/powerpoint/2010/main" val="4948641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6"/>
          <p:cNvSpPr>
            <a:spLocks noGrp="1" noChangeArrowheads="1"/>
          </p:cNvSpPr>
          <p:nvPr>
            <p:ph type="ftr" sz="quarter" idx="4"/>
          </p:nvPr>
        </p:nvSpPr>
        <p:spPr bwMode="auto">
          <a:ln>
            <a:miter lim="800000"/>
            <a:headEnd/>
            <a:tailEnd/>
          </a:ln>
        </p:spPr>
        <p:txBody>
          <a:bodyPr wrap="square" numCol="1" anchorCtr="0" compatLnSpc="1">
            <a:prstTxWarp prst="textNoShape">
              <a:avLst/>
            </a:prstTxWarp>
          </a:bodyPr>
          <a:lstStyle/>
          <a:p>
            <a:pPr>
              <a:defRPr/>
            </a:pPr>
            <a:r>
              <a:rPr lang="ru-RU" smtClean="0">
                <a:solidFill>
                  <a:prstClr val="black"/>
                </a:solidFill>
              </a:rPr>
              <a:t>КЕЙСИСТЕМС (С)</a:t>
            </a:r>
          </a:p>
        </p:txBody>
      </p:sp>
      <p:sp>
        <p:nvSpPr>
          <p:cNvPr id="18435"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5EA0C9D-987A-480E-B020-63FDFF612E34}" type="slidenum">
              <a:rPr lang="ru-RU">
                <a:solidFill>
                  <a:prstClr val="black"/>
                </a:solidFill>
              </a:rPr>
              <a:pPr>
                <a:defRPr/>
              </a:pPr>
              <a:t>5</a:t>
            </a:fld>
            <a:endParaRPr lang="ru-RU">
              <a:solidFill>
                <a:prstClr val="black"/>
              </a:solidFill>
            </a:endParaRPr>
          </a:p>
        </p:txBody>
      </p:sp>
      <p:sp>
        <p:nvSpPr>
          <p:cNvPr id="2457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458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latin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a:defRPr/>
            </a:pPr>
            <a:fld id="{6465034E-8202-4810-A52B-758A6B41BB39}" type="slidenum">
              <a:rPr lang="ru-RU" smtClean="0"/>
              <a:pPr>
                <a:defRPr/>
              </a:pPr>
              <a:t>7</a:t>
            </a:fld>
            <a:endParaRPr lang="ru-RU"/>
          </a:p>
        </p:txBody>
      </p:sp>
    </p:spTree>
    <p:extLst>
      <p:ext uri="{BB962C8B-B14F-4D97-AF65-F5344CB8AC3E}">
        <p14:creationId xmlns:p14="http://schemas.microsoft.com/office/powerpoint/2010/main" val="26570760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a:defRPr/>
            </a:pPr>
            <a:fld id="{6465034E-8202-4810-A52B-758A6B41BB39}" type="slidenum">
              <a:rPr lang="ru-RU" smtClean="0"/>
              <a:pPr>
                <a:defRPr/>
              </a:pPr>
              <a:t>8</a:t>
            </a:fld>
            <a:endParaRPr lang="ru-RU"/>
          </a:p>
        </p:txBody>
      </p:sp>
    </p:spTree>
    <p:extLst>
      <p:ext uri="{BB962C8B-B14F-4D97-AF65-F5344CB8AC3E}">
        <p14:creationId xmlns:p14="http://schemas.microsoft.com/office/powerpoint/2010/main" val="26570760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1"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smtClean="0"/>
          </a:p>
        </p:txBody>
      </p:sp>
      <p:sp>
        <p:nvSpPr>
          <p:cNvPr id="83972"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517" indent="-285584">
              <a:spcBef>
                <a:spcPct val="30000"/>
              </a:spcBef>
              <a:defRPr sz="1200">
                <a:solidFill>
                  <a:schemeClr val="tx1"/>
                </a:solidFill>
                <a:latin typeface="Calibri" pitchFamily="34" charset="0"/>
              </a:defRPr>
            </a:lvl2pPr>
            <a:lvl3pPr marL="1142336" indent="-228468">
              <a:spcBef>
                <a:spcPct val="30000"/>
              </a:spcBef>
              <a:defRPr sz="1200">
                <a:solidFill>
                  <a:schemeClr val="tx1"/>
                </a:solidFill>
                <a:latin typeface="Calibri" pitchFamily="34" charset="0"/>
              </a:defRPr>
            </a:lvl3pPr>
            <a:lvl4pPr marL="1599268" indent="-228468">
              <a:spcBef>
                <a:spcPct val="30000"/>
              </a:spcBef>
              <a:defRPr sz="1200">
                <a:solidFill>
                  <a:schemeClr val="tx1"/>
                </a:solidFill>
                <a:latin typeface="Calibri" pitchFamily="34" charset="0"/>
              </a:defRPr>
            </a:lvl4pPr>
            <a:lvl5pPr marL="2056204" indent="-228468">
              <a:spcBef>
                <a:spcPct val="30000"/>
              </a:spcBef>
              <a:defRPr sz="1200">
                <a:solidFill>
                  <a:schemeClr val="tx1"/>
                </a:solidFill>
                <a:latin typeface="Calibri" pitchFamily="34" charset="0"/>
              </a:defRPr>
            </a:lvl5pPr>
            <a:lvl6pPr marL="2513136" indent="-228468" eaLnBrk="0" fontAlgn="base" hangingPunct="0">
              <a:spcBef>
                <a:spcPct val="30000"/>
              </a:spcBef>
              <a:spcAft>
                <a:spcPct val="0"/>
              </a:spcAft>
              <a:defRPr sz="1200">
                <a:solidFill>
                  <a:schemeClr val="tx1"/>
                </a:solidFill>
                <a:latin typeface="Calibri" pitchFamily="34" charset="0"/>
              </a:defRPr>
            </a:lvl6pPr>
            <a:lvl7pPr marL="2970072" indent="-228468" eaLnBrk="0" fontAlgn="base" hangingPunct="0">
              <a:spcBef>
                <a:spcPct val="30000"/>
              </a:spcBef>
              <a:spcAft>
                <a:spcPct val="0"/>
              </a:spcAft>
              <a:defRPr sz="1200">
                <a:solidFill>
                  <a:schemeClr val="tx1"/>
                </a:solidFill>
                <a:latin typeface="Calibri" pitchFamily="34" charset="0"/>
              </a:defRPr>
            </a:lvl7pPr>
            <a:lvl8pPr marL="3427004" indent="-228468" eaLnBrk="0" fontAlgn="base" hangingPunct="0">
              <a:spcBef>
                <a:spcPct val="30000"/>
              </a:spcBef>
              <a:spcAft>
                <a:spcPct val="0"/>
              </a:spcAft>
              <a:defRPr sz="1200">
                <a:solidFill>
                  <a:schemeClr val="tx1"/>
                </a:solidFill>
                <a:latin typeface="Calibri" pitchFamily="34" charset="0"/>
              </a:defRPr>
            </a:lvl8pPr>
            <a:lvl9pPr marL="3883938" indent="-228468" eaLnBrk="0" fontAlgn="base" hangingPunct="0">
              <a:spcBef>
                <a:spcPct val="30000"/>
              </a:spcBef>
              <a:spcAft>
                <a:spcPct val="0"/>
              </a:spcAft>
              <a:defRPr sz="1200">
                <a:solidFill>
                  <a:schemeClr val="tx1"/>
                </a:solidFill>
                <a:latin typeface="Calibri" pitchFamily="34" charset="0"/>
              </a:defRPr>
            </a:lvl9pPr>
          </a:lstStyle>
          <a:p>
            <a:pPr>
              <a:spcBef>
                <a:spcPct val="0"/>
              </a:spcBef>
            </a:pPr>
            <a:fld id="{66D08C80-00A6-4C6F-BC79-E3C8547CAC32}" type="slidenum">
              <a:rPr lang="ru-RU" altLang="ru-RU">
                <a:solidFill>
                  <a:srgbClr val="000000"/>
                </a:solidFill>
              </a:rPr>
              <a:pPr>
                <a:spcBef>
                  <a:spcPct val="0"/>
                </a:spcBef>
              </a:pPr>
              <a:t>12</a:t>
            </a:fld>
            <a:endParaRPr lang="ru-RU" altLang="ru-RU">
              <a:solidFill>
                <a:srgbClr val="000000"/>
              </a:solidFill>
            </a:endParaRPr>
          </a:p>
        </p:txBody>
      </p:sp>
    </p:spTree>
    <p:extLst>
      <p:ext uri="{BB962C8B-B14F-4D97-AF65-F5344CB8AC3E}">
        <p14:creationId xmlns:p14="http://schemas.microsoft.com/office/powerpoint/2010/main" val="39442309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dirty="0" smtClean="0"/>
          </a:p>
        </p:txBody>
      </p:sp>
      <p:sp>
        <p:nvSpPr>
          <p:cNvPr id="4" name="Номер слайда 3"/>
          <p:cNvSpPr>
            <a:spLocks noGrp="1"/>
          </p:cNvSpPr>
          <p:nvPr>
            <p:ph type="sldNum" sz="quarter" idx="5"/>
          </p:nvPr>
        </p:nvSpPr>
        <p:spPr/>
        <p:txBody>
          <a:bodyPr/>
          <a:lstStyle/>
          <a:p>
            <a:pPr>
              <a:defRPr/>
            </a:pPr>
            <a:fld id="{841B3155-735C-490E-B44F-4F351DBDB67D}" type="slidenum">
              <a:rPr lang="ru-RU">
                <a:solidFill>
                  <a:prstClr val="black"/>
                </a:solidFill>
              </a:rPr>
              <a:pPr>
                <a:defRPr/>
              </a:pPr>
              <a:t>13</a:t>
            </a:fld>
            <a:endParaRPr lang="ru-RU">
              <a:solidFill>
                <a:prstClr val="black"/>
              </a:solidFill>
            </a:endParaRPr>
          </a:p>
        </p:txBody>
      </p:sp>
    </p:spTree>
    <p:extLst>
      <p:ext uri="{BB962C8B-B14F-4D97-AF65-F5344CB8AC3E}">
        <p14:creationId xmlns:p14="http://schemas.microsoft.com/office/powerpoint/2010/main" val="39995932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smtClean="0"/>
          </a:p>
        </p:txBody>
      </p:sp>
      <p:sp>
        <p:nvSpPr>
          <p:cNvPr id="4" name="Номер слайда 3"/>
          <p:cNvSpPr>
            <a:spLocks noGrp="1"/>
          </p:cNvSpPr>
          <p:nvPr>
            <p:ph type="sldNum" sz="quarter" idx="5"/>
          </p:nvPr>
        </p:nvSpPr>
        <p:spPr/>
        <p:txBody>
          <a:bodyPr/>
          <a:lstStyle/>
          <a:p>
            <a:pPr>
              <a:defRPr/>
            </a:pPr>
            <a:fld id="{841B3155-735C-490E-B44F-4F351DBDB67D}" type="slidenum">
              <a:rPr lang="ru-RU">
                <a:solidFill>
                  <a:prstClr val="black"/>
                </a:solidFill>
              </a:rPr>
              <a:pPr>
                <a:defRPr/>
              </a:pPr>
              <a:t>14</a:t>
            </a:fld>
            <a:endParaRPr lang="ru-RU">
              <a:solidFill>
                <a:prstClr val="black"/>
              </a:solidFill>
            </a:endParaRPr>
          </a:p>
        </p:txBody>
      </p:sp>
    </p:spTree>
    <p:extLst>
      <p:ext uri="{BB962C8B-B14F-4D97-AF65-F5344CB8AC3E}">
        <p14:creationId xmlns:p14="http://schemas.microsoft.com/office/powerpoint/2010/main" val="39995932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263900" y="509588"/>
            <a:ext cx="3398838" cy="2549525"/>
          </a:xfrm>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2138C490-AD91-4882-AF58-6191D0A1659E}" type="slidenum">
              <a:rPr lang="ru-RU" smtClean="0">
                <a:solidFill>
                  <a:prstClr val="black"/>
                </a:solidFill>
              </a:rPr>
              <a:pPr>
                <a:defRPr/>
              </a:pPr>
              <a:t>15</a:t>
            </a:fld>
            <a:endParaRPr lang="ru-RU">
              <a:solidFill>
                <a:prstClr val="black"/>
              </a:solidFill>
            </a:endParaRPr>
          </a:p>
        </p:txBody>
      </p:sp>
    </p:spTree>
    <p:extLst>
      <p:ext uri="{BB962C8B-B14F-4D97-AF65-F5344CB8AC3E}">
        <p14:creationId xmlns:p14="http://schemas.microsoft.com/office/powerpoint/2010/main" val="10117600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dirty="0" smtClean="0"/>
          </a:p>
        </p:txBody>
      </p:sp>
      <p:sp>
        <p:nvSpPr>
          <p:cNvPr id="4" name="Номер слайда 3"/>
          <p:cNvSpPr>
            <a:spLocks noGrp="1"/>
          </p:cNvSpPr>
          <p:nvPr>
            <p:ph type="sldNum" sz="quarter" idx="5"/>
          </p:nvPr>
        </p:nvSpPr>
        <p:spPr/>
        <p:txBody>
          <a:bodyPr/>
          <a:lstStyle/>
          <a:p>
            <a:pPr>
              <a:defRPr/>
            </a:pPr>
            <a:fld id="{089D65D2-AF96-4C78-AEDA-9DFF17FCB99F}" type="slidenum">
              <a:rPr lang="ru-RU" smtClean="0">
                <a:solidFill>
                  <a:prstClr val="black"/>
                </a:solidFill>
              </a:rPr>
              <a:pPr>
                <a:defRPr/>
              </a:pPr>
              <a:t>17</a:t>
            </a:fld>
            <a:endParaRPr lang="ru-RU">
              <a:solidFill>
                <a:prstClr val="black"/>
              </a:solidFill>
            </a:endParaRPr>
          </a:p>
        </p:txBody>
      </p:sp>
    </p:spTree>
    <p:extLst>
      <p:ext uri="{BB962C8B-B14F-4D97-AF65-F5344CB8AC3E}">
        <p14:creationId xmlns:p14="http://schemas.microsoft.com/office/powerpoint/2010/main" val="37771026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1698"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Заметки 2"/>
          <p:cNvSpPr>
            <a:spLocks noGrp="1"/>
          </p:cNvSpPr>
          <p:nvPr>
            <p:ph type="body" idx="1"/>
          </p:nvPr>
        </p:nvSpPr>
        <p:spPr/>
        <p:txBody>
          <a:bodyPr>
            <a:normAutofit fontScale="92500"/>
          </a:bodyPr>
          <a:lstStyle/>
          <a:p>
            <a:pPr algn="just">
              <a:defRPr/>
            </a:pPr>
            <a:r>
              <a:rPr lang="ru-RU" b="1" dirty="0"/>
              <a:t>НДФЛ</a:t>
            </a:r>
            <a:endParaRPr lang="ru-RU" dirty="0"/>
          </a:p>
          <a:p>
            <a:pPr algn="just">
              <a:defRPr/>
            </a:pPr>
            <a:r>
              <a:rPr lang="ru-RU" dirty="0"/>
              <a:t>Динамика поступления налога на доходы физических лиц существенно отличается от темпов изменения фонда оплаты труда по республике. По сведениям территориального органа Федеральной службы государственной статистики по ЧР темп роста фонда заработной платы за январь-апрель 2015 года составил 101,7% к аналогичному периоду 2014 года. </a:t>
            </a:r>
          </a:p>
          <a:p>
            <a:pPr algn="just">
              <a:defRPr/>
            </a:pPr>
            <a:r>
              <a:rPr lang="ru-RU" dirty="0" smtClean="0"/>
              <a:t>Причины </a:t>
            </a:r>
            <a:r>
              <a:rPr lang="ru-RU" dirty="0"/>
              <a:t>снижения темпа поступления </a:t>
            </a:r>
            <a:r>
              <a:rPr lang="ru-RU" dirty="0" smtClean="0"/>
              <a:t>НДФЛ:</a:t>
            </a:r>
            <a:endParaRPr lang="ru-RU" dirty="0"/>
          </a:p>
          <a:p>
            <a:pPr algn="just">
              <a:defRPr/>
            </a:pPr>
            <a:r>
              <a:rPr lang="ru-RU" dirty="0"/>
              <a:t>- снижение уплаты налога крупными предприятиями в связи с сокращением выплат премий, дивидендов и т.д.;</a:t>
            </a:r>
          </a:p>
          <a:p>
            <a:pPr algn="just">
              <a:defRPr/>
            </a:pPr>
            <a:r>
              <a:rPr lang="ru-RU" dirty="0"/>
              <a:t>- рост возврата налога из бюджета в связи с предоставлением физическим лицам имущественных и социальных налоговых вычетов. Так,  за 2014 год </a:t>
            </a:r>
            <a:r>
              <a:rPr lang="ru-RU" dirty="0" smtClean="0"/>
              <a:t>возвраты составили 1369,8 млн. рублей, темп </a:t>
            </a:r>
            <a:r>
              <a:rPr lang="ru-RU" dirty="0"/>
              <a:t>роста </a:t>
            </a:r>
            <a:r>
              <a:rPr lang="ru-RU" dirty="0" smtClean="0"/>
              <a:t>к </a:t>
            </a:r>
            <a:r>
              <a:rPr lang="ru-RU" dirty="0"/>
              <a:t>уровню 2013 года </a:t>
            </a:r>
            <a:r>
              <a:rPr lang="ru-RU" dirty="0" smtClean="0"/>
              <a:t>129,3% - самый высокий показатель по ПФО. </a:t>
            </a:r>
            <a:r>
              <a:rPr lang="ru-RU" dirty="0"/>
              <a:t>На 1 июня 2015 года </a:t>
            </a:r>
            <a:r>
              <a:rPr lang="ru-RU" dirty="0" smtClean="0"/>
              <a:t>возвраты составили 814,2 млн. рублей, темп </a:t>
            </a:r>
            <a:r>
              <a:rPr lang="ru-RU" dirty="0"/>
              <a:t>роста </a:t>
            </a:r>
            <a:r>
              <a:rPr lang="ru-RU" dirty="0" smtClean="0"/>
              <a:t>к </a:t>
            </a:r>
            <a:r>
              <a:rPr lang="ru-RU" dirty="0"/>
              <a:t>аналогичному периоду 2014 </a:t>
            </a:r>
            <a:r>
              <a:rPr lang="ru-RU" dirty="0" smtClean="0"/>
              <a:t>года (637,9 млн. рублей) - </a:t>
            </a:r>
            <a:r>
              <a:rPr lang="ru-RU" b="1" dirty="0" smtClean="0"/>
              <a:t>129,6% </a:t>
            </a:r>
            <a:r>
              <a:rPr lang="ru-RU" dirty="0" smtClean="0"/>
              <a:t>.</a:t>
            </a:r>
            <a:endParaRPr lang="ru-RU" dirty="0"/>
          </a:p>
          <a:p>
            <a:pPr algn="just">
              <a:defRPr/>
            </a:pPr>
            <a:r>
              <a:rPr lang="ru-RU" dirty="0"/>
              <a:t> 	</a:t>
            </a:r>
            <a:r>
              <a:rPr lang="ru-RU" b="1" dirty="0"/>
              <a:t>Налог на прибыль	</a:t>
            </a:r>
            <a:endParaRPr lang="ru-RU" dirty="0"/>
          </a:p>
          <a:p>
            <a:pPr algn="just">
              <a:defRPr/>
            </a:pPr>
            <a:r>
              <a:rPr lang="ru-RU" dirty="0"/>
              <a:t>Рост поступлений налога на прибыль организаций в республиканский бюджет Чувашской Республики по состоянию на 01.06.2015 объясняется уплатой авансовых платежей по налогу, исчисленных по итогам 4 квартала 2014 года.  Ожидаемое поступление налога на прибыль организаций в республиканский бюджет Чувашской Республики за 2015 год по информации УФНС России по Чувашской Республике составит 4 928,5 млн. рублей или 99,5% к уровню 2014 года. </a:t>
            </a:r>
          </a:p>
          <a:p>
            <a:pPr algn="just">
              <a:defRPr/>
            </a:pPr>
            <a:endParaRPr lang="ru-RU" sz="2000" b="1" dirty="0">
              <a:solidFill>
                <a:srgbClr val="FF0000"/>
              </a:solidFill>
            </a:endParaRPr>
          </a:p>
        </p:txBody>
      </p:sp>
      <p:sp>
        <p:nvSpPr>
          <p:cNvPr id="4" name="Номер слайда 3"/>
          <p:cNvSpPr>
            <a:spLocks noGrp="1"/>
          </p:cNvSpPr>
          <p:nvPr>
            <p:ph type="sldNum" sz="quarter" idx="5"/>
          </p:nvPr>
        </p:nvSpPr>
        <p:spPr/>
        <p:txBody>
          <a:bodyPr/>
          <a:lstStyle/>
          <a:p>
            <a:pPr>
              <a:defRPr/>
            </a:pPr>
            <a:fld id="{FEA0F507-39DB-48E5-9C43-ED24591868AB}" type="slidenum">
              <a:rPr lang="ru-RU" smtClean="0">
                <a:solidFill>
                  <a:prstClr val="black"/>
                </a:solidFill>
              </a:rPr>
              <a:pPr>
                <a:defRPr/>
              </a:pPr>
              <a:t>18</a:t>
            </a:fld>
            <a:endParaRPr lang="ru-RU">
              <a:solidFill>
                <a:prstClr val="black"/>
              </a:solidFill>
            </a:endParaRPr>
          </a:p>
        </p:txBody>
      </p:sp>
    </p:spTree>
    <p:extLst>
      <p:ext uri="{BB962C8B-B14F-4D97-AF65-F5344CB8AC3E}">
        <p14:creationId xmlns:p14="http://schemas.microsoft.com/office/powerpoint/2010/main" val="34284364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6465034E-8202-4810-A52B-758A6B41BB39}" type="slidenum">
              <a:rPr lang="ru-RU" smtClean="0"/>
              <a:pPr>
                <a:defRPr/>
              </a:pPr>
              <a:t>20</a:t>
            </a:fld>
            <a:endParaRPr lang="ru-RU"/>
          </a:p>
        </p:txBody>
      </p:sp>
    </p:spTree>
    <p:extLst>
      <p:ext uri="{BB962C8B-B14F-4D97-AF65-F5344CB8AC3E}">
        <p14:creationId xmlns:p14="http://schemas.microsoft.com/office/powerpoint/2010/main" val="17984719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DAB48056-9B8C-47D4-A391-25E6950A520A}" type="slidenum">
              <a:rPr lang="ru-RU" smtClean="0">
                <a:solidFill>
                  <a:prstClr val="black"/>
                </a:solidFill>
              </a:rPr>
              <a:pPr/>
              <a:t>21</a:t>
            </a:fld>
            <a:endParaRPr lang="ru-RU">
              <a:solidFill>
                <a:prstClr val="black"/>
              </a:solidFill>
            </a:endParaRPr>
          </a:p>
        </p:txBody>
      </p:sp>
    </p:spTree>
    <p:extLst>
      <p:ext uri="{BB962C8B-B14F-4D97-AF65-F5344CB8AC3E}">
        <p14:creationId xmlns:p14="http://schemas.microsoft.com/office/powerpoint/2010/main" val="23902223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smtClean="0"/>
          </a:p>
        </p:txBody>
      </p:sp>
      <p:sp>
        <p:nvSpPr>
          <p:cNvPr id="15364"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C21F3E75-E4C3-4EC3-A02B-C19ECE4114BD}" type="slidenum">
              <a:rPr lang="ru-RU" altLang="ru-RU" smtClean="0">
                <a:solidFill>
                  <a:srgbClr val="000000"/>
                </a:solidFill>
                <a:latin typeface="Calibri" pitchFamily="34" charset="0"/>
              </a:rPr>
              <a:pPr/>
              <a:t>22</a:t>
            </a:fld>
            <a:endParaRPr lang="ru-RU" altLang="ru-RU" smtClean="0">
              <a:solidFill>
                <a:srgbClr val="000000"/>
              </a:solidFill>
              <a:latin typeface="Calibri" pitchFamily="34" charset="0"/>
            </a:endParaRPr>
          </a:p>
        </p:txBody>
      </p:sp>
    </p:spTree>
    <p:extLst>
      <p:ext uri="{BB962C8B-B14F-4D97-AF65-F5344CB8AC3E}">
        <p14:creationId xmlns:p14="http://schemas.microsoft.com/office/powerpoint/2010/main" val="22409796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a:defRPr/>
            </a:pPr>
            <a:fld id="{6465034E-8202-4810-A52B-758A6B41BB39}" type="slidenum">
              <a:rPr lang="ru-RU" smtClean="0">
                <a:solidFill>
                  <a:prstClr val="black"/>
                </a:solidFill>
              </a:rPr>
              <a:pPr>
                <a:defRPr/>
              </a:pPr>
              <a:t>23</a:t>
            </a:fld>
            <a:endParaRPr lang="ru-RU">
              <a:solidFill>
                <a:prstClr val="black"/>
              </a:solidFill>
            </a:endParaRPr>
          </a:p>
        </p:txBody>
      </p:sp>
    </p:spTree>
    <p:extLst>
      <p:ext uri="{BB962C8B-B14F-4D97-AF65-F5344CB8AC3E}">
        <p14:creationId xmlns:p14="http://schemas.microsoft.com/office/powerpoint/2010/main" val="36098179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1290E29C-522B-484E-B9F8-374D9531C639}" type="slidenum">
              <a:rPr lang="ru-RU" smtClean="0"/>
              <a:t>25</a:t>
            </a:fld>
            <a:endParaRPr lang="ru-RU"/>
          </a:p>
        </p:txBody>
      </p:sp>
    </p:spTree>
    <p:extLst>
      <p:ext uri="{BB962C8B-B14F-4D97-AF65-F5344CB8AC3E}">
        <p14:creationId xmlns:p14="http://schemas.microsoft.com/office/powerpoint/2010/main" val="7289701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defTabSz="907917">
              <a:defRPr/>
            </a:pPr>
            <a:endParaRPr lang="ru-RU" dirty="0" smtClean="0"/>
          </a:p>
        </p:txBody>
      </p:sp>
      <p:sp>
        <p:nvSpPr>
          <p:cNvPr id="4" name="Номер слайда 3"/>
          <p:cNvSpPr>
            <a:spLocks noGrp="1"/>
          </p:cNvSpPr>
          <p:nvPr>
            <p:ph type="sldNum" sz="quarter" idx="10"/>
          </p:nvPr>
        </p:nvSpPr>
        <p:spPr/>
        <p:txBody>
          <a:bodyPr/>
          <a:lstStyle/>
          <a:p>
            <a:fld id="{0EF436CF-9A1A-4C0A-9E55-5F087F8F6AEA}" type="slidenum">
              <a:rPr lang="ru-RU" smtClean="0">
                <a:solidFill>
                  <a:prstClr val="black"/>
                </a:solidFill>
              </a:rPr>
              <a:pPr/>
              <a:t>26</a:t>
            </a:fld>
            <a:endParaRPr lang="ru-RU">
              <a:solidFill>
                <a:prstClr val="black"/>
              </a:solidFill>
            </a:endParaRPr>
          </a:p>
        </p:txBody>
      </p:sp>
    </p:spTree>
    <p:extLst>
      <p:ext uri="{BB962C8B-B14F-4D97-AF65-F5344CB8AC3E}">
        <p14:creationId xmlns:p14="http://schemas.microsoft.com/office/powerpoint/2010/main" val="40761138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solidFill>
                  <a:prstClr val="black"/>
                </a:solidFill>
              </a:rPr>
              <a:pPr>
                <a:defRPr/>
              </a:pPr>
              <a:t>30</a:t>
            </a:fld>
            <a:endParaRPr lang="ru-RU">
              <a:solidFill>
                <a:prstClr val="black"/>
              </a:solidFill>
            </a:endParaRPr>
          </a:p>
        </p:txBody>
      </p:sp>
    </p:spTree>
    <p:extLst>
      <p:ext uri="{BB962C8B-B14F-4D97-AF65-F5344CB8AC3E}">
        <p14:creationId xmlns:p14="http://schemas.microsoft.com/office/powerpoint/2010/main" val="17979762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solidFill>
                  <a:prstClr val="black"/>
                </a:solidFill>
              </a:rPr>
              <a:pPr>
                <a:defRPr/>
              </a:pPr>
              <a:t>31</a:t>
            </a:fld>
            <a:endParaRPr lang="ru-RU">
              <a:solidFill>
                <a:prstClr val="black"/>
              </a:solidFill>
            </a:endParaRPr>
          </a:p>
        </p:txBody>
      </p:sp>
    </p:spTree>
    <p:extLst>
      <p:ext uri="{BB962C8B-B14F-4D97-AF65-F5344CB8AC3E}">
        <p14:creationId xmlns:p14="http://schemas.microsoft.com/office/powerpoint/2010/main" val="17979762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pPr>
                <a:defRPr/>
              </a:pPr>
              <a:t>32</a:t>
            </a:fld>
            <a:endParaRPr lang="ru-RU"/>
          </a:p>
        </p:txBody>
      </p:sp>
    </p:spTree>
    <p:extLst>
      <p:ext uri="{BB962C8B-B14F-4D97-AF65-F5344CB8AC3E}">
        <p14:creationId xmlns:p14="http://schemas.microsoft.com/office/powerpoint/2010/main" val="20393481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0099"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dirty="0" smtClean="0"/>
          </a:p>
        </p:txBody>
      </p:sp>
      <p:sp>
        <p:nvSpPr>
          <p:cNvPr id="260100"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842" indent="-285709">
              <a:defRPr>
                <a:solidFill>
                  <a:schemeClr val="tx1"/>
                </a:solidFill>
                <a:latin typeface="Arial" charset="0"/>
                <a:cs typeface="Arial" charset="0"/>
              </a:defRPr>
            </a:lvl2pPr>
            <a:lvl3pPr marL="1142834" indent="-228567">
              <a:defRPr>
                <a:solidFill>
                  <a:schemeClr val="tx1"/>
                </a:solidFill>
                <a:latin typeface="Arial" charset="0"/>
                <a:cs typeface="Arial" charset="0"/>
              </a:defRPr>
            </a:lvl3pPr>
            <a:lvl4pPr marL="1599967" indent="-228567">
              <a:defRPr>
                <a:solidFill>
                  <a:schemeClr val="tx1"/>
                </a:solidFill>
                <a:latin typeface="Arial" charset="0"/>
                <a:cs typeface="Arial" charset="0"/>
              </a:defRPr>
            </a:lvl4pPr>
            <a:lvl5pPr marL="2057101" indent="-228567">
              <a:defRPr>
                <a:solidFill>
                  <a:schemeClr val="tx1"/>
                </a:solidFill>
                <a:latin typeface="Arial" charset="0"/>
                <a:cs typeface="Arial" charset="0"/>
              </a:defRPr>
            </a:lvl5pPr>
            <a:lvl6pPr marL="2514234" indent="-228567" eaLnBrk="0" fontAlgn="base" hangingPunct="0">
              <a:spcBef>
                <a:spcPct val="0"/>
              </a:spcBef>
              <a:spcAft>
                <a:spcPct val="0"/>
              </a:spcAft>
              <a:defRPr>
                <a:solidFill>
                  <a:schemeClr val="tx1"/>
                </a:solidFill>
                <a:latin typeface="Arial" charset="0"/>
                <a:cs typeface="Arial" charset="0"/>
              </a:defRPr>
            </a:lvl6pPr>
            <a:lvl7pPr marL="2971368" indent="-228567" eaLnBrk="0" fontAlgn="base" hangingPunct="0">
              <a:spcBef>
                <a:spcPct val="0"/>
              </a:spcBef>
              <a:spcAft>
                <a:spcPct val="0"/>
              </a:spcAft>
              <a:defRPr>
                <a:solidFill>
                  <a:schemeClr val="tx1"/>
                </a:solidFill>
                <a:latin typeface="Arial" charset="0"/>
                <a:cs typeface="Arial" charset="0"/>
              </a:defRPr>
            </a:lvl7pPr>
            <a:lvl8pPr marL="3428501" indent="-228567" eaLnBrk="0" fontAlgn="base" hangingPunct="0">
              <a:spcBef>
                <a:spcPct val="0"/>
              </a:spcBef>
              <a:spcAft>
                <a:spcPct val="0"/>
              </a:spcAft>
              <a:defRPr>
                <a:solidFill>
                  <a:schemeClr val="tx1"/>
                </a:solidFill>
                <a:latin typeface="Arial" charset="0"/>
                <a:cs typeface="Arial" charset="0"/>
              </a:defRPr>
            </a:lvl8pPr>
            <a:lvl9pPr marL="3885634" indent="-228567" eaLnBrk="0" fontAlgn="base" hangingPunct="0">
              <a:spcBef>
                <a:spcPct val="0"/>
              </a:spcBef>
              <a:spcAft>
                <a:spcPct val="0"/>
              </a:spcAft>
              <a:defRPr>
                <a:solidFill>
                  <a:schemeClr val="tx1"/>
                </a:solidFill>
                <a:latin typeface="Arial" charset="0"/>
                <a:cs typeface="Arial" charset="0"/>
              </a:defRPr>
            </a:lvl9pPr>
          </a:lstStyle>
          <a:p>
            <a:fld id="{E79F8800-B887-4C45-9059-A9654FAB6342}" type="slidenum">
              <a:rPr lang="ru-RU" altLang="ru-RU" smtClean="0">
                <a:solidFill>
                  <a:prstClr val="black"/>
                </a:solidFill>
                <a:latin typeface="Calibri" pitchFamily="34" charset="0"/>
              </a:rPr>
              <a:pPr/>
              <a:t>37</a:t>
            </a:fld>
            <a:endParaRPr lang="ru-RU" altLang="ru-RU" smtClean="0">
              <a:solidFill>
                <a:prstClr val="black"/>
              </a:solidFill>
              <a:latin typeface="Calibri" pitchFamily="34" charset="0"/>
            </a:endParaRPr>
          </a:p>
        </p:txBody>
      </p:sp>
    </p:spTree>
    <p:extLst>
      <p:ext uri="{BB962C8B-B14F-4D97-AF65-F5344CB8AC3E}">
        <p14:creationId xmlns:p14="http://schemas.microsoft.com/office/powerpoint/2010/main" val="14594194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4979"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dirty="0" smtClean="0"/>
          </a:p>
        </p:txBody>
      </p:sp>
      <p:sp>
        <p:nvSpPr>
          <p:cNvPr id="254980"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842" indent="-285709">
              <a:defRPr>
                <a:solidFill>
                  <a:schemeClr val="tx1"/>
                </a:solidFill>
                <a:latin typeface="Arial" charset="0"/>
                <a:cs typeface="Arial" charset="0"/>
              </a:defRPr>
            </a:lvl2pPr>
            <a:lvl3pPr marL="1142834" indent="-228567">
              <a:defRPr>
                <a:solidFill>
                  <a:schemeClr val="tx1"/>
                </a:solidFill>
                <a:latin typeface="Arial" charset="0"/>
                <a:cs typeface="Arial" charset="0"/>
              </a:defRPr>
            </a:lvl3pPr>
            <a:lvl4pPr marL="1599967" indent="-228567">
              <a:defRPr>
                <a:solidFill>
                  <a:schemeClr val="tx1"/>
                </a:solidFill>
                <a:latin typeface="Arial" charset="0"/>
                <a:cs typeface="Arial" charset="0"/>
              </a:defRPr>
            </a:lvl4pPr>
            <a:lvl5pPr marL="2057101" indent="-228567">
              <a:defRPr>
                <a:solidFill>
                  <a:schemeClr val="tx1"/>
                </a:solidFill>
                <a:latin typeface="Arial" charset="0"/>
                <a:cs typeface="Arial" charset="0"/>
              </a:defRPr>
            </a:lvl5pPr>
            <a:lvl6pPr marL="2514234" indent="-228567" eaLnBrk="0" fontAlgn="base" hangingPunct="0">
              <a:spcBef>
                <a:spcPct val="0"/>
              </a:spcBef>
              <a:spcAft>
                <a:spcPct val="0"/>
              </a:spcAft>
              <a:defRPr>
                <a:solidFill>
                  <a:schemeClr val="tx1"/>
                </a:solidFill>
                <a:latin typeface="Arial" charset="0"/>
                <a:cs typeface="Arial" charset="0"/>
              </a:defRPr>
            </a:lvl6pPr>
            <a:lvl7pPr marL="2971368" indent="-228567" eaLnBrk="0" fontAlgn="base" hangingPunct="0">
              <a:spcBef>
                <a:spcPct val="0"/>
              </a:spcBef>
              <a:spcAft>
                <a:spcPct val="0"/>
              </a:spcAft>
              <a:defRPr>
                <a:solidFill>
                  <a:schemeClr val="tx1"/>
                </a:solidFill>
                <a:latin typeface="Arial" charset="0"/>
                <a:cs typeface="Arial" charset="0"/>
              </a:defRPr>
            </a:lvl7pPr>
            <a:lvl8pPr marL="3428501" indent="-228567" eaLnBrk="0" fontAlgn="base" hangingPunct="0">
              <a:spcBef>
                <a:spcPct val="0"/>
              </a:spcBef>
              <a:spcAft>
                <a:spcPct val="0"/>
              </a:spcAft>
              <a:defRPr>
                <a:solidFill>
                  <a:schemeClr val="tx1"/>
                </a:solidFill>
                <a:latin typeface="Arial" charset="0"/>
                <a:cs typeface="Arial" charset="0"/>
              </a:defRPr>
            </a:lvl8pPr>
            <a:lvl9pPr marL="3885634" indent="-228567" eaLnBrk="0" fontAlgn="base" hangingPunct="0">
              <a:spcBef>
                <a:spcPct val="0"/>
              </a:spcBef>
              <a:spcAft>
                <a:spcPct val="0"/>
              </a:spcAft>
              <a:defRPr>
                <a:solidFill>
                  <a:schemeClr val="tx1"/>
                </a:solidFill>
                <a:latin typeface="Arial" charset="0"/>
                <a:cs typeface="Arial" charset="0"/>
              </a:defRPr>
            </a:lvl9pPr>
          </a:lstStyle>
          <a:p>
            <a:fld id="{E7088AF1-BF67-4354-825A-0F389967D9BD}" type="slidenum">
              <a:rPr lang="ru-RU" altLang="ru-RU" smtClean="0">
                <a:solidFill>
                  <a:prstClr val="black"/>
                </a:solidFill>
                <a:latin typeface="Calibri" pitchFamily="34" charset="0"/>
              </a:rPr>
              <a:pPr/>
              <a:t>38</a:t>
            </a:fld>
            <a:endParaRPr lang="ru-RU" altLang="ru-RU" smtClean="0">
              <a:solidFill>
                <a:prstClr val="black"/>
              </a:solidFill>
              <a:latin typeface="Calibri" pitchFamily="34" charset="0"/>
            </a:endParaRPr>
          </a:p>
        </p:txBody>
      </p:sp>
    </p:spTree>
    <p:extLst>
      <p:ext uri="{BB962C8B-B14F-4D97-AF65-F5344CB8AC3E}">
        <p14:creationId xmlns:p14="http://schemas.microsoft.com/office/powerpoint/2010/main" val="29590309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03"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smtClean="0"/>
          </a:p>
        </p:txBody>
      </p:sp>
      <p:sp>
        <p:nvSpPr>
          <p:cNvPr id="256004"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842" indent="-285709">
              <a:defRPr>
                <a:solidFill>
                  <a:schemeClr val="tx1"/>
                </a:solidFill>
                <a:latin typeface="Arial" charset="0"/>
                <a:cs typeface="Arial" charset="0"/>
              </a:defRPr>
            </a:lvl2pPr>
            <a:lvl3pPr marL="1142834" indent="-228567">
              <a:defRPr>
                <a:solidFill>
                  <a:schemeClr val="tx1"/>
                </a:solidFill>
                <a:latin typeface="Arial" charset="0"/>
                <a:cs typeface="Arial" charset="0"/>
              </a:defRPr>
            </a:lvl3pPr>
            <a:lvl4pPr marL="1599967" indent="-228567">
              <a:defRPr>
                <a:solidFill>
                  <a:schemeClr val="tx1"/>
                </a:solidFill>
                <a:latin typeface="Arial" charset="0"/>
                <a:cs typeface="Arial" charset="0"/>
              </a:defRPr>
            </a:lvl4pPr>
            <a:lvl5pPr marL="2057101" indent="-228567">
              <a:defRPr>
                <a:solidFill>
                  <a:schemeClr val="tx1"/>
                </a:solidFill>
                <a:latin typeface="Arial" charset="0"/>
                <a:cs typeface="Arial" charset="0"/>
              </a:defRPr>
            </a:lvl5pPr>
            <a:lvl6pPr marL="2514234" indent="-228567" eaLnBrk="0" fontAlgn="base" hangingPunct="0">
              <a:spcBef>
                <a:spcPct val="0"/>
              </a:spcBef>
              <a:spcAft>
                <a:spcPct val="0"/>
              </a:spcAft>
              <a:defRPr>
                <a:solidFill>
                  <a:schemeClr val="tx1"/>
                </a:solidFill>
                <a:latin typeface="Arial" charset="0"/>
                <a:cs typeface="Arial" charset="0"/>
              </a:defRPr>
            </a:lvl6pPr>
            <a:lvl7pPr marL="2971368" indent="-228567" eaLnBrk="0" fontAlgn="base" hangingPunct="0">
              <a:spcBef>
                <a:spcPct val="0"/>
              </a:spcBef>
              <a:spcAft>
                <a:spcPct val="0"/>
              </a:spcAft>
              <a:defRPr>
                <a:solidFill>
                  <a:schemeClr val="tx1"/>
                </a:solidFill>
                <a:latin typeface="Arial" charset="0"/>
                <a:cs typeface="Arial" charset="0"/>
              </a:defRPr>
            </a:lvl7pPr>
            <a:lvl8pPr marL="3428501" indent="-228567" eaLnBrk="0" fontAlgn="base" hangingPunct="0">
              <a:spcBef>
                <a:spcPct val="0"/>
              </a:spcBef>
              <a:spcAft>
                <a:spcPct val="0"/>
              </a:spcAft>
              <a:defRPr>
                <a:solidFill>
                  <a:schemeClr val="tx1"/>
                </a:solidFill>
                <a:latin typeface="Arial" charset="0"/>
                <a:cs typeface="Arial" charset="0"/>
              </a:defRPr>
            </a:lvl8pPr>
            <a:lvl9pPr marL="3885634" indent="-228567" eaLnBrk="0" fontAlgn="base" hangingPunct="0">
              <a:spcBef>
                <a:spcPct val="0"/>
              </a:spcBef>
              <a:spcAft>
                <a:spcPct val="0"/>
              </a:spcAft>
              <a:defRPr>
                <a:solidFill>
                  <a:schemeClr val="tx1"/>
                </a:solidFill>
                <a:latin typeface="Arial" charset="0"/>
                <a:cs typeface="Arial" charset="0"/>
              </a:defRPr>
            </a:lvl9pPr>
          </a:lstStyle>
          <a:p>
            <a:fld id="{97151B88-868A-45F2-9F89-8DA1C847365D}" type="slidenum">
              <a:rPr lang="ru-RU" altLang="ru-RU" smtClean="0">
                <a:solidFill>
                  <a:prstClr val="black"/>
                </a:solidFill>
                <a:latin typeface="Calibri" pitchFamily="34" charset="0"/>
              </a:rPr>
              <a:pPr/>
              <a:t>39</a:t>
            </a:fld>
            <a:endParaRPr lang="ru-RU" altLang="ru-RU" smtClean="0">
              <a:solidFill>
                <a:prstClr val="black"/>
              </a:solidFill>
              <a:latin typeface="Calibri" pitchFamily="34" charset="0"/>
            </a:endParaRPr>
          </a:p>
        </p:txBody>
      </p:sp>
    </p:spTree>
    <p:extLst>
      <p:ext uri="{BB962C8B-B14F-4D97-AF65-F5344CB8AC3E}">
        <p14:creationId xmlns:p14="http://schemas.microsoft.com/office/powerpoint/2010/main" val="7976861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solidFill>
                  <a:prstClr val="black"/>
                </a:solidFill>
              </a:rPr>
              <a:pPr/>
              <a:t>41</a:t>
            </a:fld>
            <a:endParaRPr lang="ru-RU">
              <a:solidFill>
                <a:prstClr val="black"/>
              </a:solidFill>
            </a:endParaRPr>
          </a:p>
        </p:txBody>
      </p:sp>
    </p:spTree>
    <p:extLst>
      <p:ext uri="{BB962C8B-B14F-4D97-AF65-F5344CB8AC3E}">
        <p14:creationId xmlns:p14="http://schemas.microsoft.com/office/powerpoint/2010/main" val="7829473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pPr>
                <a:defRPr/>
              </a:pPr>
              <a:t>42</a:t>
            </a:fld>
            <a:endParaRPr lang="ru-RU"/>
          </a:p>
        </p:txBody>
      </p:sp>
    </p:spTree>
    <p:extLst>
      <p:ext uri="{BB962C8B-B14F-4D97-AF65-F5344CB8AC3E}">
        <p14:creationId xmlns:p14="http://schemas.microsoft.com/office/powerpoint/2010/main" val="424175654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pPr/>
              <a:t>43</a:t>
            </a:fld>
            <a:endParaRPr lang="ru-RU"/>
          </a:p>
        </p:txBody>
      </p:sp>
    </p:spTree>
    <p:extLst>
      <p:ext uri="{BB962C8B-B14F-4D97-AF65-F5344CB8AC3E}">
        <p14:creationId xmlns:p14="http://schemas.microsoft.com/office/powerpoint/2010/main" val="7829473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pPr>
                <a:defRPr/>
              </a:pPr>
              <a:t>44</a:t>
            </a:fld>
            <a:endParaRPr lang="ru-RU"/>
          </a:p>
        </p:txBody>
      </p:sp>
    </p:spTree>
    <p:extLst>
      <p:ext uri="{BB962C8B-B14F-4D97-AF65-F5344CB8AC3E}">
        <p14:creationId xmlns:p14="http://schemas.microsoft.com/office/powerpoint/2010/main" val="424175654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pPr/>
              <a:t>45</a:t>
            </a:fld>
            <a:endParaRPr lang="ru-RU"/>
          </a:p>
        </p:txBody>
      </p:sp>
    </p:spTree>
    <p:extLst>
      <p:ext uri="{BB962C8B-B14F-4D97-AF65-F5344CB8AC3E}">
        <p14:creationId xmlns:p14="http://schemas.microsoft.com/office/powerpoint/2010/main" val="78294735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solidFill>
                  <a:prstClr val="black"/>
                </a:solidFill>
              </a:rPr>
              <a:pPr>
                <a:defRPr/>
              </a:pPr>
              <a:t>46</a:t>
            </a:fld>
            <a:endParaRPr lang="ru-RU">
              <a:solidFill>
                <a:prstClr val="black"/>
              </a:solidFill>
            </a:endParaRPr>
          </a:p>
        </p:txBody>
      </p:sp>
    </p:spTree>
    <p:extLst>
      <p:ext uri="{BB962C8B-B14F-4D97-AF65-F5344CB8AC3E}">
        <p14:creationId xmlns:p14="http://schemas.microsoft.com/office/powerpoint/2010/main" val="169378059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pPr/>
              <a:t>47</a:t>
            </a:fld>
            <a:endParaRPr lang="ru-RU"/>
          </a:p>
        </p:txBody>
      </p:sp>
    </p:spTree>
    <p:extLst>
      <p:ext uri="{BB962C8B-B14F-4D97-AF65-F5344CB8AC3E}">
        <p14:creationId xmlns:p14="http://schemas.microsoft.com/office/powerpoint/2010/main" val="420376074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pPr/>
              <a:t>49</a:t>
            </a:fld>
            <a:endParaRPr lang="ru-RU"/>
          </a:p>
        </p:txBody>
      </p:sp>
    </p:spTree>
    <p:extLst>
      <p:ext uri="{BB962C8B-B14F-4D97-AF65-F5344CB8AC3E}">
        <p14:creationId xmlns:p14="http://schemas.microsoft.com/office/powerpoint/2010/main" val="78294735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solidFill>
                  <a:prstClr val="black"/>
                </a:solidFill>
              </a:rPr>
              <a:pPr>
                <a:defRPr/>
              </a:pPr>
              <a:t>50</a:t>
            </a:fld>
            <a:endParaRPr lang="ru-RU">
              <a:solidFill>
                <a:prstClr val="black"/>
              </a:solidFill>
            </a:endParaRPr>
          </a:p>
        </p:txBody>
      </p:sp>
    </p:spTree>
    <p:extLst>
      <p:ext uri="{BB962C8B-B14F-4D97-AF65-F5344CB8AC3E}">
        <p14:creationId xmlns:p14="http://schemas.microsoft.com/office/powerpoint/2010/main" val="424175654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pPr/>
              <a:t>51</a:t>
            </a:fld>
            <a:endParaRPr lang="ru-RU"/>
          </a:p>
        </p:txBody>
      </p:sp>
    </p:spTree>
    <p:extLst>
      <p:ext uri="{BB962C8B-B14F-4D97-AF65-F5344CB8AC3E}">
        <p14:creationId xmlns:p14="http://schemas.microsoft.com/office/powerpoint/2010/main" val="78294735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solidFill>
                  <a:prstClr val="black"/>
                </a:solidFill>
              </a:rPr>
              <a:pPr>
                <a:defRPr/>
              </a:pPr>
              <a:t>52</a:t>
            </a:fld>
            <a:endParaRPr lang="ru-RU">
              <a:solidFill>
                <a:prstClr val="black"/>
              </a:solidFill>
            </a:endParaRPr>
          </a:p>
        </p:txBody>
      </p:sp>
    </p:spTree>
    <p:extLst>
      <p:ext uri="{BB962C8B-B14F-4D97-AF65-F5344CB8AC3E}">
        <p14:creationId xmlns:p14="http://schemas.microsoft.com/office/powerpoint/2010/main" val="424175654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pPr/>
              <a:t>53</a:t>
            </a:fld>
            <a:endParaRPr lang="ru-RU"/>
          </a:p>
        </p:txBody>
      </p:sp>
    </p:spTree>
    <p:extLst>
      <p:ext uri="{BB962C8B-B14F-4D97-AF65-F5344CB8AC3E}">
        <p14:creationId xmlns:p14="http://schemas.microsoft.com/office/powerpoint/2010/main" val="78294735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pPr>
                <a:defRPr/>
              </a:pPr>
              <a:t>54</a:t>
            </a:fld>
            <a:endParaRPr lang="ru-RU"/>
          </a:p>
        </p:txBody>
      </p:sp>
    </p:spTree>
    <p:extLst>
      <p:ext uri="{BB962C8B-B14F-4D97-AF65-F5344CB8AC3E}">
        <p14:creationId xmlns:p14="http://schemas.microsoft.com/office/powerpoint/2010/main" val="270237963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pPr/>
              <a:t>55</a:t>
            </a:fld>
            <a:endParaRPr lang="ru-RU"/>
          </a:p>
        </p:txBody>
      </p:sp>
    </p:spTree>
    <p:extLst>
      <p:ext uri="{BB962C8B-B14F-4D97-AF65-F5344CB8AC3E}">
        <p14:creationId xmlns:p14="http://schemas.microsoft.com/office/powerpoint/2010/main" val="309822165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solidFill>
                  <a:prstClr val="black"/>
                </a:solidFill>
              </a:rPr>
              <a:pPr>
                <a:defRPr/>
              </a:pPr>
              <a:t>58</a:t>
            </a:fld>
            <a:endParaRPr lang="ru-RU">
              <a:solidFill>
                <a:prstClr val="black"/>
              </a:solidFill>
            </a:endParaRPr>
          </a:p>
        </p:txBody>
      </p:sp>
    </p:spTree>
    <p:extLst>
      <p:ext uri="{BB962C8B-B14F-4D97-AF65-F5344CB8AC3E}">
        <p14:creationId xmlns:p14="http://schemas.microsoft.com/office/powerpoint/2010/main" val="255718055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pPr/>
              <a:t>59</a:t>
            </a:fld>
            <a:endParaRPr lang="ru-RU"/>
          </a:p>
        </p:txBody>
      </p:sp>
    </p:spTree>
    <p:extLst>
      <p:ext uri="{BB962C8B-B14F-4D97-AF65-F5344CB8AC3E}">
        <p14:creationId xmlns:p14="http://schemas.microsoft.com/office/powerpoint/2010/main" val="78294735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pPr/>
              <a:t>61</a:t>
            </a:fld>
            <a:endParaRPr lang="ru-RU"/>
          </a:p>
        </p:txBody>
      </p:sp>
    </p:spTree>
    <p:extLst>
      <p:ext uri="{BB962C8B-B14F-4D97-AF65-F5344CB8AC3E}">
        <p14:creationId xmlns:p14="http://schemas.microsoft.com/office/powerpoint/2010/main" val="78294735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solidFill>
                  <a:prstClr val="black"/>
                </a:solidFill>
              </a:rPr>
              <a:pPr>
                <a:defRPr/>
              </a:pPr>
              <a:t>62</a:t>
            </a:fld>
            <a:endParaRPr lang="ru-RU">
              <a:solidFill>
                <a:prstClr val="black"/>
              </a:solidFill>
            </a:endParaRPr>
          </a:p>
        </p:txBody>
      </p:sp>
    </p:spTree>
    <p:extLst>
      <p:ext uri="{BB962C8B-B14F-4D97-AF65-F5344CB8AC3E}">
        <p14:creationId xmlns:p14="http://schemas.microsoft.com/office/powerpoint/2010/main" val="424175654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solidFill>
                  <a:prstClr val="black"/>
                </a:solidFill>
              </a:rPr>
              <a:pPr/>
              <a:t>63</a:t>
            </a:fld>
            <a:endParaRPr lang="ru-RU">
              <a:solidFill>
                <a:prstClr val="black"/>
              </a:solidFill>
            </a:endParaRPr>
          </a:p>
        </p:txBody>
      </p:sp>
    </p:spTree>
    <p:extLst>
      <p:ext uri="{BB962C8B-B14F-4D97-AF65-F5344CB8AC3E}">
        <p14:creationId xmlns:p14="http://schemas.microsoft.com/office/powerpoint/2010/main" val="78294735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pPr>
                <a:defRPr/>
              </a:pPr>
              <a:t>74</a:t>
            </a:fld>
            <a:endParaRPr lang="ru-RU"/>
          </a:p>
        </p:txBody>
      </p:sp>
    </p:spTree>
    <p:extLst>
      <p:ext uri="{BB962C8B-B14F-4D97-AF65-F5344CB8AC3E}">
        <p14:creationId xmlns:p14="http://schemas.microsoft.com/office/powerpoint/2010/main" val="424175654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solidFill>
                  <a:prstClr val="black"/>
                </a:solidFill>
              </a:rPr>
              <a:pPr/>
              <a:t>75</a:t>
            </a:fld>
            <a:endParaRPr lang="ru-RU">
              <a:solidFill>
                <a:prstClr val="black"/>
              </a:solidFill>
            </a:endParaRPr>
          </a:p>
        </p:txBody>
      </p:sp>
    </p:spTree>
    <p:extLst>
      <p:ext uri="{BB962C8B-B14F-4D97-AF65-F5344CB8AC3E}">
        <p14:creationId xmlns:p14="http://schemas.microsoft.com/office/powerpoint/2010/main" val="78294735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pPr>
                <a:defRPr/>
              </a:pPr>
              <a:t>76</a:t>
            </a:fld>
            <a:endParaRPr lang="ru-RU"/>
          </a:p>
        </p:txBody>
      </p:sp>
    </p:spTree>
    <p:extLst>
      <p:ext uri="{BB962C8B-B14F-4D97-AF65-F5344CB8AC3E}">
        <p14:creationId xmlns:p14="http://schemas.microsoft.com/office/powerpoint/2010/main" val="424175654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solidFill>
                  <a:prstClr val="black"/>
                </a:solidFill>
              </a:rPr>
              <a:pPr>
                <a:defRPr/>
              </a:pPr>
              <a:t>78</a:t>
            </a:fld>
            <a:endParaRPr lang="ru-RU">
              <a:solidFill>
                <a:prstClr val="black"/>
              </a:solidFill>
            </a:endParaRPr>
          </a:p>
        </p:txBody>
      </p:sp>
    </p:spTree>
    <p:extLst>
      <p:ext uri="{BB962C8B-B14F-4D97-AF65-F5344CB8AC3E}">
        <p14:creationId xmlns:p14="http://schemas.microsoft.com/office/powerpoint/2010/main" val="424175654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solidFill>
                  <a:prstClr val="black"/>
                </a:solidFill>
              </a:rPr>
              <a:pPr/>
              <a:t>79</a:t>
            </a:fld>
            <a:endParaRPr lang="ru-RU" dirty="0">
              <a:solidFill>
                <a:prstClr val="black"/>
              </a:solidFill>
            </a:endParaRPr>
          </a:p>
        </p:txBody>
      </p:sp>
    </p:spTree>
    <p:extLst>
      <p:ext uri="{BB962C8B-B14F-4D97-AF65-F5344CB8AC3E}">
        <p14:creationId xmlns:p14="http://schemas.microsoft.com/office/powerpoint/2010/main" val="78294735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pPr>
                <a:defRPr/>
              </a:pPr>
              <a:t>87</a:t>
            </a:fld>
            <a:endParaRPr lang="ru-RU"/>
          </a:p>
        </p:txBody>
      </p:sp>
    </p:spTree>
    <p:extLst>
      <p:ext uri="{BB962C8B-B14F-4D97-AF65-F5344CB8AC3E}">
        <p14:creationId xmlns:p14="http://schemas.microsoft.com/office/powerpoint/2010/main" val="344603292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6465034E-8202-4810-A52B-758A6B41BB39}" type="slidenum">
              <a:rPr lang="ru-RU" smtClean="0"/>
              <a:pPr>
                <a:defRPr/>
              </a:pPr>
              <a:t>89</a:t>
            </a:fld>
            <a:endParaRPr lang="ru-RU"/>
          </a:p>
        </p:txBody>
      </p:sp>
    </p:spTree>
    <p:extLst>
      <p:ext uri="{BB962C8B-B14F-4D97-AF65-F5344CB8AC3E}">
        <p14:creationId xmlns:p14="http://schemas.microsoft.com/office/powerpoint/2010/main" val="2012317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pPr>
              <a:defRPr/>
            </a:pPr>
            <a:endParaRPr lang="ru-RU" dirty="0"/>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01837AA2-A108-48EB-B8E3-425899046359}" type="slidenum">
              <a:rPr lang="ru-RU" smtClean="0"/>
              <a:pPr>
                <a:defRPr/>
              </a:pPr>
              <a:t>‹#›</a:t>
            </a:fld>
            <a:endParaRPr lang="ru-RU" dirty="0"/>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endParaRPr lang="ru-RU" dirty="0"/>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58E89BCA-3487-4876-9604-97265625C44C}" type="slidenum">
              <a:rPr lang="ru-RU" smtClean="0"/>
              <a:pPr>
                <a:defRPr/>
              </a:pPr>
              <a:t>‹#›</a:t>
            </a:fld>
            <a:endParaRPr lang="ru-RU" dirty="0"/>
          </a:p>
        </p:txBody>
      </p:sp>
      <p:sp>
        <p:nvSpPr>
          <p:cNvPr id="8" name="Title 7"/>
          <p:cNvSpPr>
            <a:spLocks noGrp="1"/>
          </p:cNvSpPr>
          <p:nvPr>
            <p:ph type="title"/>
          </p:nvPr>
        </p:nvSpPr>
        <p:spPr/>
        <p:txBody>
          <a:bodyPr/>
          <a:lstStyle/>
          <a:p>
            <a:r>
              <a:rPr lang="ru-RU" smtClean="0"/>
              <a:t>Образец заголовка</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pPr>
              <a:defRPr/>
            </a:pPr>
            <a:endParaRPr lang="ru-RU" dirty="0"/>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ACE44C10-DD94-4496-87DE-9DB4F8474144}" type="slidenum">
              <a:rPr lang="ru-RU" smtClean="0"/>
              <a:pPr>
                <a:defRPr/>
              </a:pPr>
              <a:t>‹#›</a:t>
            </a:fld>
            <a:endParaRPr lang="ru-RU"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pPr>
              <a:defRPr/>
            </a:pPr>
            <a:endParaRPr lang="ru-RU" dirty="0"/>
          </a:p>
        </p:txBody>
      </p:sp>
      <p:sp>
        <p:nvSpPr>
          <p:cNvPr id="6" name="Footer Placeholder 5"/>
          <p:cNvSpPr>
            <a:spLocks noGrp="1"/>
          </p:cNvSpPr>
          <p:nvPr>
            <p:ph type="ftr" sz="quarter" idx="11"/>
          </p:nvPr>
        </p:nvSpPr>
        <p:spPr/>
        <p:txBody>
          <a:bodyPr/>
          <a:lstStyle/>
          <a:p>
            <a:pPr>
              <a:defRPr/>
            </a:pPr>
            <a:endParaRPr lang="ru-RU"/>
          </a:p>
        </p:txBody>
      </p:sp>
      <p:sp>
        <p:nvSpPr>
          <p:cNvPr id="7" name="Slide Number Placeholder 6"/>
          <p:cNvSpPr>
            <a:spLocks noGrp="1"/>
          </p:cNvSpPr>
          <p:nvPr>
            <p:ph type="sldNum" sz="quarter" idx="12"/>
          </p:nvPr>
        </p:nvSpPr>
        <p:spPr/>
        <p:txBody>
          <a:bodyPr/>
          <a:lstStyle/>
          <a:p>
            <a:pPr>
              <a:defRPr/>
            </a:pPr>
            <a:fld id="{3327E1B2-443C-4541-BF62-2FCEECF355A2}" type="slidenum">
              <a:rPr lang="ru-RU" smtClean="0"/>
              <a:pPr>
                <a:defRPr/>
              </a:pPr>
              <a:t>‹#›</a:t>
            </a:fld>
            <a:endParaRPr lang="ru-RU" dirty="0"/>
          </a:p>
        </p:txBody>
      </p:sp>
      <p:sp>
        <p:nvSpPr>
          <p:cNvPr id="8" name="Title 7"/>
          <p:cNvSpPr>
            <a:spLocks noGrp="1"/>
          </p:cNvSpPr>
          <p:nvPr>
            <p:ph type="title"/>
          </p:nvPr>
        </p:nvSpPr>
        <p:spPr/>
        <p:txBody>
          <a:bodyPr/>
          <a:lstStyle/>
          <a:p>
            <a:r>
              <a:rPr lang="ru-RU" smtClean="0"/>
              <a:t>Образец заголовка</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ru-RU" smtClean="0"/>
              <a:t>Образец текста</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pPr>
              <a:defRPr/>
            </a:pPr>
            <a:endParaRPr lang="ru-RU" dirty="0"/>
          </a:p>
        </p:txBody>
      </p:sp>
      <p:sp>
        <p:nvSpPr>
          <p:cNvPr id="8" name="Footer Placeholder 7"/>
          <p:cNvSpPr>
            <a:spLocks noGrp="1"/>
          </p:cNvSpPr>
          <p:nvPr>
            <p:ph type="ftr" sz="quarter" idx="11"/>
          </p:nvPr>
        </p:nvSpPr>
        <p:spPr/>
        <p:txBody>
          <a:bodyPr/>
          <a:lstStyle/>
          <a:p>
            <a:pPr>
              <a:defRPr/>
            </a:pPr>
            <a:endParaRPr lang="ru-RU"/>
          </a:p>
        </p:txBody>
      </p:sp>
      <p:sp>
        <p:nvSpPr>
          <p:cNvPr id="9" name="Slide Number Placeholder 8"/>
          <p:cNvSpPr>
            <a:spLocks noGrp="1"/>
          </p:cNvSpPr>
          <p:nvPr>
            <p:ph type="sldNum" sz="quarter" idx="12"/>
          </p:nvPr>
        </p:nvSpPr>
        <p:spPr/>
        <p:txBody>
          <a:bodyPr/>
          <a:lstStyle/>
          <a:p>
            <a:pPr>
              <a:defRPr/>
            </a:pPr>
            <a:fld id="{603CB6D7-C9EC-47A9-92F6-974A8A09E793}" type="slidenum">
              <a:rPr lang="ru-RU" smtClean="0"/>
              <a:pPr>
                <a:defRPr/>
              </a:pPr>
              <a:t>‹#›</a:t>
            </a:fld>
            <a:endParaRPr lang="ru-RU" dirty="0"/>
          </a:p>
        </p:txBody>
      </p:sp>
      <p:sp>
        <p:nvSpPr>
          <p:cNvPr id="10" name="Title 9"/>
          <p:cNvSpPr>
            <a:spLocks noGrp="1"/>
          </p:cNvSpPr>
          <p:nvPr>
            <p:ph type="title"/>
          </p:nvPr>
        </p:nvSpPr>
        <p:spPr/>
        <p:txBody>
          <a:body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2483768" y="116632"/>
            <a:ext cx="6512511" cy="1143000"/>
          </a:xfrm>
        </p:spPr>
        <p:txBody>
          <a:bodyPr/>
          <a:lstStyle/>
          <a:p>
            <a:r>
              <a:rPr lang="ru-RU" dirty="0" smtClean="0"/>
              <a:t>Образец заголовка</a:t>
            </a:r>
            <a:endParaRPr lang="en-US" dirty="0"/>
          </a:p>
        </p:txBody>
      </p:sp>
      <p:sp>
        <p:nvSpPr>
          <p:cNvPr id="5" name="Slide Number Placeholder 4"/>
          <p:cNvSpPr>
            <a:spLocks noGrp="1"/>
          </p:cNvSpPr>
          <p:nvPr>
            <p:ph type="sldNum" sz="quarter" idx="12"/>
          </p:nvPr>
        </p:nvSpPr>
        <p:spPr>
          <a:xfrm>
            <a:off x="8147248" y="6473403"/>
            <a:ext cx="1006489" cy="365125"/>
          </a:xfrm>
        </p:spPr>
        <p:txBody>
          <a:bodyPr/>
          <a:lstStyle>
            <a:lvl1pPr>
              <a:defRPr>
                <a:solidFill>
                  <a:schemeClr val="tx1"/>
                </a:solidFill>
              </a:defRPr>
            </a:lvl1pPr>
          </a:lstStyle>
          <a:p>
            <a:pPr>
              <a:defRPr/>
            </a:pPr>
            <a:fld id="{8135DCAC-F131-4C56-82C1-BB591457AF70}" type="slidenum">
              <a:rPr lang="ru-RU" smtClean="0"/>
              <a:pPr>
                <a:defRPr/>
              </a:pPr>
              <a:t>‹#›</a:t>
            </a:fld>
            <a:endParaRPr lang="ru-RU" dirty="0"/>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Пользовательский маке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pPr>
              <a:defRPr/>
            </a:pPr>
            <a:endParaRPr lang="ru-RU" dirty="0"/>
          </a:p>
        </p:txBody>
      </p:sp>
      <p:sp>
        <p:nvSpPr>
          <p:cNvPr id="4" name="Нижний колонтитул 3"/>
          <p:cNvSpPr>
            <a:spLocks noGrp="1"/>
          </p:cNvSpPr>
          <p:nvPr>
            <p:ph type="ftr" sz="quarter" idx="11"/>
          </p:nvPr>
        </p:nvSpPr>
        <p:spPr/>
        <p:txBody>
          <a:bodyPr/>
          <a:lstStyle/>
          <a:p>
            <a:pPr>
              <a:defRPr/>
            </a:pPr>
            <a:endParaRPr lang="ru-RU"/>
          </a:p>
        </p:txBody>
      </p:sp>
      <p:sp>
        <p:nvSpPr>
          <p:cNvPr id="5" name="Номер слайда 4"/>
          <p:cNvSpPr>
            <a:spLocks noGrp="1"/>
          </p:cNvSpPr>
          <p:nvPr>
            <p:ph type="sldNum" sz="quarter" idx="12"/>
          </p:nvPr>
        </p:nvSpPr>
        <p:spPr/>
        <p:txBody>
          <a:bodyPr/>
          <a:lstStyle/>
          <a:p>
            <a:pPr>
              <a:defRPr/>
            </a:pPr>
            <a:fld id="{8135DCAC-F131-4C56-82C1-BB591457AF70}" type="slidenum">
              <a:rPr lang="ru-RU" smtClean="0"/>
              <a:pPr>
                <a:defRPr/>
              </a:pPr>
              <a:t>‹#›</a:t>
            </a:fld>
            <a:endParaRPr lang="ru-RU" dirty="0"/>
          </a:p>
        </p:txBody>
      </p:sp>
    </p:spTree>
    <p:extLst>
      <p:ext uri="{BB962C8B-B14F-4D97-AF65-F5344CB8AC3E}">
        <p14:creationId xmlns:p14="http://schemas.microsoft.com/office/powerpoint/2010/main" val="16555235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ru-RU" dirty="0"/>
          </a:p>
        </p:txBody>
      </p:sp>
      <p:sp>
        <p:nvSpPr>
          <p:cNvPr id="3" name="Footer Placeholder 2"/>
          <p:cNvSpPr>
            <a:spLocks noGrp="1"/>
          </p:cNvSpPr>
          <p:nvPr>
            <p:ph type="ftr" sz="quarter" idx="11"/>
          </p:nvPr>
        </p:nvSpPr>
        <p:spPr/>
        <p:txBody>
          <a:bodyPr/>
          <a:lstStyle/>
          <a:p>
            <a:pPr>
              <a:defRPr/>
            </a:pPr>
            <a:endParaRPr lang="ru-RU"/>
          </a:p>
        </p:txBody>
      </p:sp>
      <p:sp>
        <p:nvSpPr>
          <p:cNvPr id="4" name="Slide Number Placeholder 3"/>
          <p:cNvSpPr>
            <a:spLocks noGrp="1"/>
          </p:cNvSpPr>
          <p:nvPr>
            <p:ph type="sldNum" sz="quarter" idx="12"/>
          </p:nvPr>
        </p:nvSpPr>
        <p:spPr/>
        <p:txBody>
          <a:bodyPr/>
          <a:lstStyle/>
          <a:p>
            <a:pPr>
              <a:defRPr/>
            </a:pPr>
            <a:fld id="{D78B4E9E-DC20-4671-BC32-BBFE77E2ACA0}" type="slidenum">
              <a:rPr lang="ru-RU" smtClean="0"/>
              <a:pPr>
                <a:defRPr/>
              </a:pPr>
              <a:t>‹#›</a:t>
            </a:fld>
            <a:endParaRPr lang="ru-RU" dirty="0"/>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pPr>
              <a:defRPr/>
            </a:pPr>
            <a:endParaRPr lang="ru-RU" dirty="0"/>
          </a:p>
        </p:txBody>
      </p:sp>
      <p:sp>
        <p:nvSpPr>
          <p:cNvPr id="6" name="Footer Placeholder 5"/>
          <p:cNvSpPr>
            <a:spLocks noGrp="1"/>
          </p:cNvSpPr>
          <p:nvPr>
            <p:ph type="ftr" sz="quarter" idx="11"/>
          </p:nvPr>
        </p:nvSpPr>
        <p:spPr/>
        <p:txBody>
          <a:bodyPr/>
          <a:lstStyle/>
          <a:p>
            <a:pPr>
              <a:defRPr/>
            </a:pPr>
            <a:endParaRPr lang="ru-RU"/>
          </a:p>
        </p:txBody>
      </p:sp>
      <p:sp>
        <p:nvSpPr>
          <p:cNvPr id="7" name="Slide Number Placeholder 6"/>
          <p:cNvSpPr>
            <a:spLocks noGrp="1"/>
          </p:cNvSpPr>
          <p:nvPr>
            <p:ph type="sldNum" sz="quarter" idx="12"/>
          </p:nvPr>
        </p:nvSpPr>
        <p:spPr/>
        <p:txBody>
          <a:bodyPr/>
          <a:lstStyle/>
          <a:p>
            <a:pPr>
              <a:defRPr/>
            </a:pPr>
            <a:fld id="{E9943F0E-A427-490E-ABE9-659AE898AE1C}" type="slidenum">
              <a:rPr lang="ru-RU" smtClean="0"/>
              <a:pPr>
                <a:defRPr/>
              </a:pPr>
              <a:t>‹#›</a:t>
            </a:fld>
            <a:endParaRPr lang="ru-RU"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pPr>
              <a:defRPr/>
            </a:pPr>
            <a:endParaRPr lang="ru-RU" dirty="0"/>
          </a:p>
        </p:txBody>
      </p:sp>
      <p:sp>
        <p:nvSpPr>
          <p:cNvPr id="6" name="Footer Placeholder 5"/>
          <p:cNvSpPr>
            <a:spLocks noGrp="1"/>
          </p:cNvSpPr>
          <p:nvPr>
            <p:ph type="ftr" sz="quarter" idx="11"/>
          </p:nvPr>
        </p:nvSpPr>
        <p:spPr/>
        <p:txBody>
          <a:bodyPr/>
          <a:lstStyle/>
          <a:p>
            <a:pPr>
              <a:defRPr/>
            </a:pPr>
            <a:endParaRPr lang="ru-RU"/>
          </a:p>
        </p:txBody>
      </p:sp>
      <p:sp>
        <p:nvSpPr>
          <p:cNvPr id="7" name="Slide Number Placeholder 6"/>
          <p:cNvSpPr>
            <a:spLocks noGrp="1"/>
          </p:cNvSpPr>
          <p:nvPr>
            <p:ph type="sldNum" sz="quarter" idx="12"/>
          </p:nvPr>
        </p:nvSpPr>
        <p:spPr/>
        <p:txBody>
          <a:bodyPr/>
          <a:lstStyle/>
          <a:p>
            <a:pPr>
              <a:defRPr/>
            </a:pPr>
            <a:fld id="{7BE15313-B841-44C1-BD37-82F30A73F5C5}" type="slidenum">
              <a:rPr lang="ru-RU" smtClean="0"/>
              <a:pPr>
                <a:defRPr/>
              </a:pPr>
              <a:t>‹#›</a:t>
            </a:fld>
            <a:endParaRPr lang="ru-RU" dirty="0"/>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pPr>
              <a:defRPr/>
            </a:pPr>
            <a:endParaRPr lang="ru-RU" dirty="0"/>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BE5FEC12-1721-449A-A00F-DC8290049858}" type="slidenum">
              <a:rPr lang="ru-RU" smtClean="0"/>
              <a:pPr>
                <a:defRPr/>
              </a:pPr>
              <a:t>‹#›</a:t>
            </a:fld>
            <a:endParaRPr lang="ru-RU" dirty="0"/>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ru-RU" smtClean="0"/>
              <a:t>Образец заголовка</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pPr>
              <a:defRPr/>
            </a:pPr>
            <a:endParaRPr lang="ru-RU" dirty="0"/>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1FA0563B-07DB-43B2-82BB-1D3AD496FF06}" type="slidenum">
              <a:rPr lang="ru-RU" smtClean="0"/>
              <a:pPr>
                <a:defRPr/>
              </a:pPr>
              <a:t>‹#›</a:t>
            </a:fld>
            <a:endParaRPr lang="ru-RU" dirty="0"/>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pPr>
              <a:defRPr/>
            </a:pPr>
            <a:endParaRPr lang="ru-RU" dirty="0"/>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pPr>
              <a:defRPr/>
            </a:pPr>
            <a:endParaRPr lang="ru-RU"/>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pPr>
              <a:defRPr/>
            </a:pPr>
            <a:fld id="{8135DCAC-F131-4C56-82C1-BB591457AF70}" type="slidenum">
              <a:rPr lang="ru-RU" smtClean="0"/>
              <a:pPr>
                <a:defRPr/>
              </a:pPr>
              <a:t>‹#›</a:t>
            </a:fld>
            <a:endParaRPr lang="ru-RU" dirty="0"/>
          </a:p>
        </p:txBody>
      </p:sp>
    </p:spTree>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8" r:id="rId7"/>
    <p:sldLayoutId id="2147483693" r:id="rId8"/>
    <p:sldLayoutId id="2147483694" r:id="rId9"/>
    <p:sldLayoutId id="2147483695" r:id="rId10"/>
    <p:sldLayoutId id="2147483696" r:id="rId11"/>
    <p:sldLayoutId id="2147483697" r:id="rId12"/>
  </p:sldLayoutIdLst>
  <p:timing>
    <p:tnLst>
      <p:par>
        <p:cTn id="1" dur="indefinite" restart="never" nodeType="tmRoot"/>
      </p:par>
    </p:tnLst>
  </p:timing>
  <p:hf hdr="0" ftr="0" dt="0"/>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jpeg"/><Relationship Id="rId18" Type="http://schemas.openxmlformats.org/officeDocument/2006/relationships/image" Target="../media/image16.png"/><Relationship Id="rId3" Type="http://schemas.openxmlformats.org/officeDocument/2006/relationships/diagramLayout" Target="../diagrams/layout1.xml"/><Relationship Id="rId7" Type="http://schemas.openxmlformats.org/officeDocument/2006/relationships/image" Target="../media/image5.pn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diagramData" Target="../diagrams/data1.xml"/><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Layout" Target="../slideLayouts/slideLayout6.xml"/><Relationship Id="rId6" Type="http://schemas.microsoft.com/office/2007/relationships/diagramDrawing" Target="../diagrams/drawing1.xml"/><Relationship Id="rId11" Type="http://schemas.openxmlformats.org/officeDocument/2006/relationships/image" Target="../media/image9.png"/><Relationship Id="rId5" Type="http://schemas.openxmlformats.org/officeDocument/2006/relationships/diagramColors" Target="../diagrams/colors1.xml"/><Relationship Id="rId15" Type="http://schemas.openxmlformats.org/officeDocument/2006/relationships/image" Target="../media/image13.png"/><Relationship Id="rId10" Type="http://schemas.openxmlformats.org/officeDocument/2006/relationships/image" Target="../media/image8.png"/><Relationship Id="rId19" Type="http://schemas.openxmlformats.org/officeDocument/2006/relationships/image" Target="../media/image17.png"/><Relationship Id="rId4" Type="http://schemas.openxmlformats.org/officeDocument/2006/relationships/diagramQuickStyle" Target="../diagrams/quickStyle1.xml"/><Relationship Id="rId9" Type="http://schemas.openxmlformats.org/officeDocument/2006/relationships/image" Target="../media/image7.png"/><Relationship Id="rId14" Type="http://schemas.openxmlformats.org/officeDocument/2006/relationships/image" Target="../media/image12.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25.jpeg"/></Relationships>
</file>

<file path=ppt/slides/_rels/slide1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chart" Target="../charts/chart2.xml"/><Relationship Id="rId4" Type="http://schemas.openxmlformats.org/officeDocument/2006/relationships/image" Target="../media/image26.jpeg"/></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chart" Target="../charts/chart5.xml"/><Relationship Id="rId5" Type="http://schemas.openxmlformats.org/officeDocument/2006/relationships/chart" Target="../charts/chart4.xml"/><Relationship Id="rId4" Type="http://schemas.openxmlformats.org/officeDocument/2006/relationships/chart" Target="../charts/chart3.xml"/></Relationships>
</file>

<file path=ppt/slides/_rels/slide15.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chart" Target="../charts/chart8.xml"/></Relationships>
</file>

<file path=ppt/slides/_rels/slide18.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chart" Target="../charts/chart10.xml"/><Relationship Id="rId1" Type="http://schemas.openxmlformats.org/officeDocument/2006/relationships/slideLayout" Target="../slideLayouts/slideLayout6.xml"/><Relationship Id="rId4" Type="http://schemas.openxmlformats.org/officeDocument/2006/relationships/chart" Target="../charts/chart12.xml"/></Relationships>
</file>

<file path=ppt/slides/_rels/slide20.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chart" Target="../charts/chart14.xml"/><Relationship Id="rId5" Type="http://schemas.microsoft.com/office/2007/relationships/hdphoto" Target="../media/hdphoto1.wdp"/><Relationship Id="rId4" Type="http://schemas.openxmlformats.org/officeDocument/2006/relationships/image" Target="../media/image28.jpeg"/></Relationships>
</file>

<file path=ppt/slides/_rels/slide21.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chart" Target="../charts/chart16.xml"/></Relationships>
</file>

<file path=ppt/slides/_rels/slide22.xml.rels><?xml version="1.0" encoding="UTF-8" standalone="yes"?>
<Relationships xmlns="http://schemas.openxmlformats.org/package/2006/relationships"><Relationship Id="rId8" Type="http://schemas.openxmlformats.org/officeDocument/2006/relationships/image" Target="../media/image33.jpeg"/><Relationship Id="rId13" Type="http://schemas.openxmlformats.org/officeDocument/2006/relationships/image" Target="../media/image37.jpeg"/><Relationship Id="rId3" Type="http://schemas.openxmlformats.org/officeDocument/2006/relationships/chart" Target="../charts/chart17.xml"/><Relationship Id="rId7" Type="http://schemas.openxmlformats.org/officeDocument/2006/relationships/image" Target="../media/image32.jpeg"/><Relationship Id="rId12" Type="http://schemas.openxmlformats.org/officeDocument/2006/relationships/image" Target="../media/image36.jpe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31.jpeg"/><Relationship Id="rId11" Type="http://schemas.microsoft.com/office/2007/relationships/hdphoto" Target="../media/hdphoto2.wdp"/><Relationship Id="rId5" Type="http://schemas.openxmlformats.org/officeDocument/2006/relationships/image" Target="../media/image30.jpeg"/><Relationship Id="rId10" Type="http://schemas.openxmlformats.org/officeDocument/2006/relationships/image" Target="../media/image35.png"/><Relationship Id="rId4" Type="http://schemas.openxmlformats.org/officeDocument/2006/relationships/image" Target="../media/image29.jpeg"/><Relationship Id="rId9" Type="http://schemas.openxmlformats.org/officeDocument/2006/relationships/image" Target="../media/image34.jpeg"/><Relationship Id="rId14" Type="http://schemas.openxmlformats.org/officeDocument/2006/relationships/image" Target="../media/image38.jpeg"/></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8" Type="http://schemas.openxmlformats.org/officeDocument/2006/relationships/image" Target="../media/image43.jpeg"/><Relationship Id="rId3" Type="http://schemas.openxmlformats.org/officeDocument/2006/relationships/chart" Target="../charts/chart19.xml"/><Relationship Id="rId7" Type="http://schemas.openxmlformats.org/officeDocument/2006/relationships/image" Target="../media/image42.jpeg"/><Relationship Id="rId2" Type="http://schemas.openxmlformats.org/officeDocument/2006/relationships/image" Target="../media/image40.png"/><Relationship Id="rId1" Type="http://schemas.openxmlformats.org/officeDocument/2006/relationships/slideLayout" Target="../slideLayouts/slideLayout6.xml"/><Relationship Id="rId6" Type="http://schemas.microsoft.com/office/2007/relationships/hdphoto" Target="../media/hdphoto3.wdp"/><Relationship Id="rId11" Type="http://schemas.openxmlformats.org/officeDocument/2006/relationships/chart" Target="../charts/chart21.xml"/><Relationship Id="rId5" Type="http://schemas.openxmlformats.org/officeDocument/2006/relationships/image" Target="../media/image41.png"/><Relationship Id="rId10" Type="http://schemas.openxmlformats.org/officeDocument/2006/relationships/image" Target="../media/image45.jpeg"/><Relationship Id="rId4" Type="http://schemas.openxmlformats.org/officeDocument/2006/relationships/chart" Target="../charts/chart20.xml"/><Relationship Id="rId9" Type="http://schemas.openxmlformats.org/officeDocument/2006/relationships/image" Target="../media/image44.jpeg"/></Relationships>
</file>

<file path=ppt/slides/_rels/slide28.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chart" Target="../charts/chart22.xml"/><Relationship Id="rId1" Type="http://schemas.openxmlformats.org/officeDocument/2006/relationships/slideLayout" Target="../slideLayouts/slideLayout6.xml"/><Relationship Id="rId5" Type="http://schemas.openxmlformats.org/officeDocument/2006/relationships/image" Target="../media/image48.jpg"/><Relationship Id="rId4" Type="http://schemas.openxmlformats.org/officeDocument/2006/relationships/image" Target="../media/image47.jpg"/></Relationships>
</file>

<file path=ppt/slides/_rels/slide29.xml.rels><?xml version="1.0" encoding="UTF-8" standalone="yes"?>
<Relationships xmlns="http://schemas.openxmlformats.org/package/2006/relationships"><Relationship Id="rId3" Type="http://schemas.openxmlformats.org/officeDocument/2006/relationships/chart" Target="../charts/chart24.xml"/><Relationship Id="rId2" Type="http://schemas.openxmlformats.org/officeDocument/2006/relationships/image" Target="../media/image49.jp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9.xml"/><Relationship Id="rId1" Type="http://schemas.openxmlformats.org/officeDocument/2006/relationships/slideLayout" Target="../slideLayouts/slideLayout6.xml"/><Relationship Id="rId4" Type="http://schemas.microsoft.com/office/2007/relationships/hdphoto" Target="../media/hdphoto4.wdp"/></Relationships>
</file>

<file path=ppt/slides/_rels/slide32.xml.rels><?xml version="1.0" encoding="UTF-8" standalone="yes"?>
<Relationships xmlns="http://schemas.openxmlformats.org/package/2006/relationships"><Relationship Id="rId3" Type="http://schemas.openxmlformats.org/officeDocument/2006/relationships/chart" Target="../charts/chart25.xml"/><Relationship Id="rId7" Type="http://schemas.openxmlformats.org/officeDocument/2006/relationships/image" Target="../media/image54.jpeg"/><Relationship Id="rId2" Type="http://schemas.openxmlformats.org/officeDocument/2006/relationships/notesSlide" Target="../notesSlides/notesSlide20.xml"/><Relationship Id="rId1" Type="http://schemas.openxmlformats.org/officeDocument/2006/relationships/slideLayout" Target="../slideLayouts/slideLayout6.xml"/><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chart" Target="../charts/chart2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chart" Target="../charts/chart27.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chart" Target="../charts/chart28.xml"/><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22.xml"/><Relationship Id="rId1" Type="http://schemas.openxmlformats.org/officeDocument/2006/relationships/slideLayout" Target="../slideLayouts/slideLayout6.xml"/><Relationship Id="rId4" Type="http://schemas.openxmlformats.org/officeDocument/2006/relationships/chart" Target="../charts/chart29.xml"/></Relationships>
</file>

<file path=ppt/slides/_rels/slide39.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chart" Target="../charts/chart30.xml"/><Relationship Id="rId2" Type="http://schemas.openxmlformats.org/officeDocument/2006/relationships/image" Target="../media/image57.jpe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chart" Target="../charts/chart31.xml"/><Relationship Id="rId2" Type="http://schemas.openxmlformats.org/officeDocument/2006/relationships/notesSlide" Target="../notesSlides/notesSlide25.xml"/><Relationship Id="rId1" Type="http://schemas.openxmlformats.org/officeDocument/2006/relationships/slideLayout" Target="../slideLayouts/slideLayout6.xml"/><Relationship Id="rId4" Type="http://schemas.openxmlformats.org/officeDocument/2006/relationships/image" Target="../media/image59.png"/></Relationships>
</file>

<file path=ppt/slides/_rels/slide43.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26.xml"/><Relationship Id="rId1" Type="http://schemas.openxmlformats.org/officeDocument/2006/relationships/slideLayout" Target="../slideLayouts/slideLayout6.xml"/><Relationship Id="rId4" Type="http://schemas.microsoft.com/office/2007/relationships/hdphoto" Target="../media/hdphoto5.wdp"/></Relationships>
</file>

<file path=ppt/slides/_rels/slide44.xml.rels><?xml version="1.0" encoding="UTF-8" standalone="yes"?>
<Relationships xmlns="http://schemas.openxmlformats.org/package/2006/relationships"><Relationship Id="rId3" Type="http://schemas.openxmlformats.org/officeDocument/2006/relationships/chart" Target="../charts/chart32.xml"/><Relationship Id="rId2" Type="http://schemas.openxmlformats.org/officeDocument/2006/relationships/notesSlide" Target="../notesSlides/notesSlide27.xml"/><Relationship Id="rId1" Type="http://schemas.openxmlformats.org/officeDocument/2006/relationships/slideLayout" Target="../slideLayouts/slideLayout6.xml"/><Relationship Id="rId4" Type="http://schemas.openxmlformats.org/officeDocument/2006/relationships/image" Target="../media/image61.jpeg"/></Relationships>
</file>

<file path=ppt/slides/_rels/slide45.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chart" Target="../charts/chart33.xml"/><Relationship Id="rId2" Type="http://schemas.openxmlformats.org/officeDocument/2006/relationships/notesSlide" Target="../notesSlides/notesSlide29.xml"/><Relationship Id="rId1" Type="http://schemas.openxmlformats.org/officeDocument/2006/relationships/slideLayout" Target="../slideLayouts/slideLayout6.xml"/><Relationship Id="rId4" Type="http://schemas.openxmlformats.org/officeDocument/2006/relationships/image" Target="../media/image63.jpeg"/></Relationships>
</file>

<file path=ppt/slides/_rels/slide47.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chart" Target="../charts/chart34.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3" Type="http://schemas.openxmlformats.org/officeDocument/2006/relationships/image" Target="../media/image66.jpeg"/><Relationship Id="rId7" Type="http://schemas.openxmlformats.org/officeDocument/2006/relationships/image" Target="../media/image70.jpeg"/><Relationship Id="rId2" Type="http://schemas.openxmlformats.org/officeDocument/2006/relationships/notesSlide" Target="../notesSlides/notesSlide31.xml"/><Relationship Id="rId1" Type="http://schemas.openxmlformats.org/officeDocument/2006/relationships/slideLayout" Target="../slideLayouts/slideLayout6.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67.jpeg"/></Relationships>
</file>

<file path=ppt/slides/_rels/slide50.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chart" Target="../charts/chart35.xml"/><Relationship Id="rId7" Type="http://schemas.openxmlformats.org/officeDocument/2006/relationships/diagramColors" Target="../diagrams/colors4.xml"/><Relationship Id="rId2" Type="http://schemas.openxmlformats.org/officeDocument/2006/relationships/notesSlide" Target="../notesSlides/notesSlide32.xml"/><Relationship Id="rId1" Type="http://schemas.openxmlformats.org/officeDocument/2006/relationships/slideLayout" Target="../slideLayouts/slideLayout6.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 Id="rId9" Type="http://schemas.openxmlformats.org/officeDocument/2006/relationships/image" Target="../media/image71.png"/></Relationships>
</file>

<file path=ppt/slides/_rels/slide51.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3" Type="http://schemas.openxmlformats.org/officeDocument/2006/relationships/chart" Target="../charts/chart36.xml"/><Relationship Id="rId2" Type="http://schemas.openxmlformats.org/officeDocument/2006/relationships/notesSlide" Target="../notesSlides/notesSlide34.xml"/><Relationship Id="rId1" Type="http://schemas.openxmlformats.org/officeDocument/2006/relationships/slideLayout" Target="../slideLayouts/slideLayout6.xml"/><Relationship Id="rId5" Type="http://schemas.openxmlformats.org/officeDocument/2006/relationships/image" Target="../media/image67.jpeg"/><Relationship Id="rId4" Type="http://schemas.openxmlformats.org/officeDocument/2006/relationships/image" Target="../media/image68.jpeg"/></Relationships>
</file>

<file path=ppt/slides/_rels/slide53.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3" Type="http://schemas.openxmlformats.org/officeDocument/2006/relationships/chart" Target="../charts/chart37.xml"/><Relationship Id="rId2" Type="http://schemas.openxmlformats.org/officeDocument/2006/relationships/notesSlide" Target="../notesSlides/notesSlide36.xml"/><Relationship Id="rId1" Type="http://schemas.openxmlformats.org/officeDocument/2006/relationships/slideLayout" Target="../slideLayouts/slideLayout6.xml"/><Relationship Id="rId4" Type="http://schemas.openxmlformats.org/officeDocument/2006/relationships/image" Target="../media/image73.jpeg"/></Relationships>
</file>

<file path=ppt/slides/_rels/slide55.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chart" Target="../charts/chart38.xml"/><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2" Type="http://schemas.openxmlformats.org/officeDocument/2006/relationships/image" Target="../media/image76.jpg"/><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3" Type="http://schemas.openxmlformats.org/officeDocument/2006/relationships/chart" Target="../charts/chart39.xml"/><Relationship Id="rId2" Type="http://schemas.openxmlformats.org/officeDocument/2006/relationships/notesSlide" Target="../notesSlides/notesSlide38.xml"/><Relationship Id="rId1" Type="http://schemas.openxmlformats.org/officeDocument/2006/relationships/slideLayout" Target="../slideLayouts/slideLayout6.xml"/><Relationship Id="rId4" Type="http://schemas.openxmlformats.org/officeDocument/2006/relationships/image" Target="../media/image77.jpeg"/></Relationships>
</file>

<file path=ppt/slides/_rels/slide59.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chart" Target="../charts/chart40.xml"/><Relationship Id="rId1" Type="http://schemas.openxmlformats.org/officeDocument/2006/relationships/slideLayout" Target="../slideLayouts/slideLayout6.xml"/><Relationship Id="rId5" Type="http://schemas.openxmlformats.org/officeDocument/2006/relationships/image" Target="../media/image81.png"/><Relationship Id="rId4" Type="http://schemas.openxmlformats.org/officeDocument/2006/relationships/image" Target="../media/image80.png"/></Relationships>
</file>

<file path=ppt/slides/_rels/slide61.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3" Type="http://schemas.openxmlformats.org/officeDocument/2006/relationships/chart" Target="../charts/chart41.xml"/><Relationship Id="rId2" Type="http://schemas.openxmlformats.org/officeDocument/2006/relationships/notesSlide" Target="../notesSlides/notesSlide41.xml"/><Relationship Id="rId1" Type="http://schemas.openxmlformats.org/officeDocument/2006/relationships/slideLayout" Target="../slideLayouts/slideLayout6.xml"/><Relationship Id="rId6" Type="http://schemas.openxmlformats.org/officeDocument/2006/relationships/image" Target="../media/image85.jpeg"/><Relationship Id="rId5" Type="http://schemas.openxmlformats.org/officeDocument/2006/relationships/image" Target="../media/image84.jpeg"/><Relationship Id="rId4" Type="http://schemas.openxmlformats.org/officeDocument/2006/relationships/image" Target="../media/image83.jpeg"/></Relationships>
</file>

<file path=ppt/slides/_rels/slide63.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3" Type="http://schemas.openxmlformats.org/officeDocument/2006/relationships/chart" Target="../charts/chart42.xml"/><Relationship Id="rId2" Type="http://schemas.openxmlformats.org/officeDocument/2006/relationships/image" Target="../media/image87.png"/><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image" Target="../media/image88.png"/><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3" Type="http://schemas.openxmlformats.org/officeDocument/2006/relationships/chart" Target="../charts/chart43.xml"/><Relationship Id="rId2" Type="http://schemas.openxmlformats.org/officeDocument/2006/relationships/image" Target="../media/image90.jpg"/><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chart" Target="../charts/chart44.xml"/><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2" Type="http://schemas.openxmlformats.org/officeDocument/2006/relationships/image" Target="../media/image93.jpg"/><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chart" Target="../charts/chart45.xml"/><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image" Target="../media/image95.jpg"/><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3" Type="http://schemas.openxmlformats.org/officeDocument/2006/relationships/chart" Target="../charts/chart46.xml"/><Relationship Id="rId2" Type="http://schemas.openxmlformats.org/officeDocument/2006/relationships/image" Target="../media/image97.jpg"/><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2" Type="http://schemas.openxmlformats.org/officeDocument/2006/relationships/image" Target="../media/image98.jpg"/><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3" Type="http://schemas.openxmlformats.org/officeDocument/2006/relationships/chart" Target="../charts/chart47.xml"/><Relationship Id="rId2" Type="http://schemas.openxmlformats.org/officeDocument/2006/relationships/notesSlide" Target="../notesSlides/notesSlide43.xml"/><Relationship Id="rId1" Type="http://schemas.openxmlformats.org/officeDocument/2006/relationships/slideLayout" Target="../slideLayouts/slideLayout6.xml"/><Relationship Id="rId4" Type="http://schemas.openxmlformats.org/officeDocument/2006/relationships/chart" Target="../charts/chart48.xml"/></Relationships>
</file>

<file path=ppt/slides/_rels/slide75.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3" Type="http://schemas.openxmlformats.org/officeDocument/2006/relationships/chart" Target="../charts/chart49.xml"/><Relationship Id="rId2" Type="http://schemas.openxmlformats.org/officeDocument/2006/relationships/notesSlide" Target="../notesSlides/notesSlide45.xml"/><Relationship Id="rId1" Type="http://schemas.openxmlformats.org/officeDocument/2006/relationships/slideLayout" Target="../slideLayouts/slideLayout6.xml"/><Relationship Id="rId4" Type="http://schemas.openxmlformats.org/officeDocument/2006/relationships/image" Target="../media/image101.png"/></Relationships>
</file>

<file path=ppt/slides/_rels/slide77.xml.rels><?xml version="1.0" encoding="UTF-8" standalone="yes"?>
<Relationships xmlns="http://schemas.openxmlformats.org/package/2006/relationships"><Relationship Id="rId2" Type="http://schemas.openxmlformats.org/officeDocument/2006/relationships/image" Target="../media/image102.jpg"/><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3" Type="http://schemas.openxmlformats.org/officeDocument/2006/relationships/chart" Target="../charts/chart50.xml"/><Relationship Id="rId2" Type="http://schemas.openxmlformats.org/officeDocument/2006/relationships/notesSlide" Target="../notesSlides/notesSlide46.xml"/><Relationship Id="rId1" Type="http://schemas.openxmlformats.org/officeDocument/2006/relationships/slideLayout" Target="../slideLayouts/slideLayout6.xml"/><Relationship Id="rId5" Type="http://schemas.openxmlformats.org/officeDocument/2006/relationships/image" Target="../media/image103.jpeg"/><Relationship Id="rId4" Type="http://schemas.openxmlformats.org/officeDocument/2006/relationships/chart" Target="../charts/chart51.xml"/></Relationships>
</file>

<file path=ppt/slides/_rels/slide79.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47.xml"/><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chart" Target="../charts/chart52.xml"/><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image" Target="../media/image95.jpg"/><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3" Type="http://schemas.openxmlformats.org/officeDocument/2006/relationships/chart" Target="../charts/chart53.xml"/><Relationship Id="rId2" Type="http://schemas.openxmlformats.org/officeDocument/2006/relationships/image" Target="../media/image106.jpg"/><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2" Type="http://schemas.openxmlformats.org/officeDocument/2006/relationships/image" Target="../media/image107.jpg"/><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3" Type="http://schemas.openxmlformats.org/officeDocument/2006/relationships/chart" Target="../charts/chart55.xml"/><Relationship Id="rId2" Type="http://schemas.openxmlformats.org/officeDocument/2006/relationships/chart" Target="../charts/chart54.xml"/><Relationship Id="rId1" Type="http://schemas.openxmlformats.org/officeDocument/2006/relationships/slideLayout" Target="../slideLayouts/slideLayout6.xml"/><Relationship Id="rId4" Type="http://schemas.openxmlformats.org/officeDocument/2006/relationships/image" Target="../media/image108.jpg"/></Relationships>
</file>

<file path=ppt/slides/_rels/slide85.xml.rels><?xml version="1.0" encoding="UTF-8" standalone="yes"?>
<Relationships xmlns="http://schemas.openxmlformats.org/package/2006/relationships"><Relationship Id="rId2" Type="http://schemas.openxmlformats.org/officeDocument/2006/relationships/image" Target="../media/image109.jpg"/><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2" Type="http://schemas.openxmlformats.org/officeDocument/2006/relationships/image" Target="../media/image110.jpeg"/><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8" Type="http://schemas.openxmlformats.org/officeDocument/2006/relationships/image" Target="../media/image116.png"/><Relationship Id="rId3" Type="http://schemas.openxmlformats.org/officeDocument/2006/relationships/image" Target="../media/image111.jpeg"/><Relationship Id="rId7" Type="http://schemas.openxmlformats.org/officeDocument/2006/relationships/image" Target="../media/image115.png"/><Relationship Id="rId2" Type="http://schemas.openxmlformats.org/officeDocument/2006/relationships/notesSlide" Target="../notesSlides/notesSlide48.xml"/><Relationship Id="rId1" Type="http://schemas.openxmlformats.org/officeDocument/2006/relationships/slideLayout" Target="../slideLayouts/slideLayout6.xml"/><Relationship Id="rId6" Type="http://schemas.openxmlformats.org/officeDocument/2006/relationships/image" Target="../media/image114.jpeg"/><Relationship Id="rId5" Type="http://schemas.openxmlformats.org/officeDocument/2006/relationships/image" Target="../media/image113.jpeg"/><Relationship Id="rId4" Type="http://schemas.openxmlformats.org/officeDocument/2006/relationships/image" Target="../media/image112.png"/></Relationships>
</file>

<file path=ppt/slides/_rels/slide88.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image" Target="../media/image117.jpeg"/><Relationship Id="rId1" Type="http://schemas.openxmlformats.org/officeDocument/2006/relationships/slideLayout" Target="../slideLayouts/slideLayout6.xml"/><Relationship Id="rId4" Type="http://schemas.openxmlformats.org/officeDocument/2006/relationships/image" Target="../media/image119.png"/></Relationships>
</file>

<file path=ppt/slides/_rels/slide8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9.xml"/><Relationship Id="rId1" Type="http://schemas.openxmlformats.org/officeDocument/2006/relationships/slideLayout" Target="../slideLayouts/slideLayout6.xml"/><Relationship Id="rId5" Type="http://schemas.openxmlformats.org/officeDocument/2006/relationships/image" Target="../media/image121.jpeg"/><Relationship Id="rId4" Type="http://schemas.openxmlformats.org/officeDocument/2006/relationships/image" Target="../media/image1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i.smirnov\Pictures\untitled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99060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3" name="Subtitle 5"/>
          <p:cNvSpPr txBox="1">
            <a:spLocks/>
          </p:cNvSpPr>
          <p:nvPr/>
        </p:nvSpPr>
        <p:spPr bwMode="auto">
          <a:xfrm>
            <a:off x="542441" y="4861706"/>
            <a:ext cx="5198870" cy="1699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1200">
                <a:solidFill>
                  <a:schemeClr val="tx1"/>
                </a:solidFill>
                <a:latin typeface="Arial" pitchFamily="34" charset="0"/>
              </a:defRPr>
            </a:lvl1pPr>
            <a:lvl2pPr marL="742950" indent="-285750" eaLnBrk="0" hangingPunct="0">
              <a:defRPr sz="1200">
                <a:solidFill>
                  <a:schemeClr val="tx1"/>
                </a:solidFill>
                <a:latin typeface="Arial" pitchFamily="34" charset="0"/>
              </a:defRPr>
            </a:lvl2pPr>
            <a:lvl3pPr marL="1143000" indent="-228600" eaLnBrk="0" hangingPunct="0">
              <a:defRPr sz="1200">
                <a:solidFill>
                  <a:schemeClr val="tx1"/>
                </a:solidFill>
                <a:latin typeface="Arial" pitchFamily="34" charset="0"/>
              </a:defRPr>
            </a:lvl3pPr>
            <a:lvl4pPr marL="1600200" indent="-228600" eaLnBrk="0" hangingPunct="0">
              <a:defRPr sz="1200">
                <a:solidFill>
                  <a:schemeClr val="tx1"/>
                </a:solidFill>
                <a:latin typeface="Arial" pitchFamily="34" charset="0"/>
              </a:defRPr>
            </a:lvl4pPr>
            <a:lvl5pPr marL="2057400" indent="-228600" eaLnBrk="0" hangingPunct="0">
              <a:defRPr sz="1200">
                <a:solidFill>
                  <a:schemeClr val="tx1"/>
                </a:solidFill>
                <a:latin typeface="Arial" pitchFamily="34" charset="0"/>
              </a:defRPr>
            </a:lvl5pPr>
            <a:lvl6pPr marL="2514600" indent="-228600" algn="ctr" eaLnBrk="0" fontAlgn="base" hangingPunct="0">
              <a:spcBef>
                <a:spcPct val="0"/>
              </a:spcBef>
              <a:spcAft>
                <a:spcPct val="0"/>
              </a:spcAft>
              <a:defRPr sz="1200">
                <a:solidFill>
                  <a:schemeClr val="tx1"/>
                </a:solidFill>
                <a:latin typeface="Arial" pitchFamily="34" charset="0"/>
              </a:defRPr>
            </a:lvl6pPr>
            <a:lvl7pPr marL="2971800" indent="-228600" algn="ctr" eaLnBrk="0" fontAlgn="base" hangingPunct="0">
              <a:spcBef>
                <a:spcPct val="0"/>
              </a:spcBef>
              <a:spcAft>
                <a:spcPct val="0"/>
              </a:spcAft>
              <a:defRPr sz="1200">
                <a:solidFill>
                  <a:schemeClr val="tx1"/>
                </a:solidFill>
                <a:latin typeface="Arial" pitchFamily="34" charset="0"/>
              </a:defRPr>
            </a:lvl7pPr>
            <a:lvl8pPr marL="3429000" indent="-228600" algn="ctr" eaLnBrk="0" fontAlgn="base" hangingPunct="0">
              <a:spcBef>
                <a:spcPct val="0"/>
              </a:spcBef>
              <a:spcAft>
                <a:spcPct val="0"/>
              </a:spcAft>
              <a:defRPr sz="1200">
                <a:solidFill>
                  <a:schemeClr val="tx1"/>
                </a:solidFill>
                <a:latin typeface="Arial" pitchFamily="34" charset="0"/>
              </a:defRPr>
            </a:lvl8pPr>
            <a:lvl9pPr marL="3886200" indent="-228600" algn="ctr" eaLnBrk="0" fontAlgn="base" hangingPunct="0">
              <a:spcBef>
                <a:spcPct val="0"/>
              </a:spcBef>
              <a:spcAft>
                <a:spcPct val="0"/>
              </a:spcAft>
              <a:defRPr sz="1200">
                <a:solidFill>
                  <a:schemeClr val="tx1"/>
                </a:solidFill>
                <a:latin typeface="Arial" pitchFamily="34" charset="0"/>
              </a:defRPr>
            </a:lvl9pPr>
          </a:lstStyle>
          <a:p>
            <a:pPr algn="just">
              <a:spcBef>
                <a:spcPct val="20000"/>
              </a:spcBef>
              <a:buFont typeface="Arial" pitchFamily="34" charset="0"/>
              <a:buNone/>
            </a:pPr>
            <a:r>
              <a:rPr lang="ru-RU" sz="2200" b="1" i="1" dirty="0" smtClean="0">
                <a:solidFill>
                  <a:schemeClr val="accent1">
                    <a:lumMod val="50000"/>
                  </a:schemeClr>
                </a:solidFill>
                <a:latin typeface="Times New Roman" panose="02020603050405020304" pitchFamily="18" charset="0"/>
                <a:ea typeface="Calibri" pitchFamily="34" charset="0"/>
                <a:cs typeface="Times New Roman" panose="02020603050405020304" pitchFamily="18" charset="0"/>
              </a:rPr>
              <a:t>К проекту закона Чувашской Республики «Об исполнении республиканского бюджета Чувашской Республики за 2025 год»</a:t>
            </a:r>
          </a:p>
        </p:txBody>
      </p:sp>
      <p:pic>
        <p:nvPicPr>
          <p:cNvPr id="1030" name="Picture 6" descr="C:\Users\i.smirnov\Documents\Бюджет для граждан\Фото\7.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5537" y="1988841"/>
            <a:ext cx="8552925" cy="276497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0" name="Title 4"/>
          <p:cNvSpPr>
            <a:spLocks noGrp="1"/>
          </p:cNvSpPr>
          <p:nvPr>
            <p:ph type="title"/>
          </p:nvPr>
        </p:nvSpPr>
        <p:spPr>
          <a:xfrm>
            <a:off x="21332" y="990601"/>
            <a:ext cx="8280920" cy="1368152"/>
          </a:xfrm>
        </p:spPr>
        <p:txBody>
          <a:bodyPr/>
          <a:lstStyle/>
          <a:p>
            <a:pPr marL="0" indent="0">
              <a:buNone/>
            </a:pPr>
            <a:r>
              <a:rPr lang="ru-RU" sz="5400" dirty="0" smtClean="0">
                <a:solidFill>
                  <a:schemeClr val="accent1">
                    <a:lumMod val="50000"/>
                  </a:schemeClr>
                </a:solidFill>
                <a:ea typeface="Calibri" pitchFamily="34" charset="0"/>
                <a:cs typeface="Calibri" pitchFamily="34" charset="0"/>
              </a:rPr>
              <a:t>Бюджет для граждан</a:t>
            </a:r>
            <a:endParaRPr sz="5400" u="sng" dirty="0" smtClean="0">
              <a:solidFill>
                <a:schemeClr val="accent1">
                  <a:lumMod val="50000"/>
                </a:schemeClr>
              </a:solidFill>
              <a:ea typeface="Calibri" pitchFamily="34" charset="0"/>
              <a:cs typeface="Calibri" pitchFamily="34" charset="0"/>
            </a:endParaRPr>
          </a:p>
        </p:txBody>
      </p:sp>
      <p:pic>
        <p:nvPicPr>
          <p:cNvPr id="19" name="Picture 3" descr="C:\Users\i.smirnov\Documents\Бюджет для граждан\Фото\995466a8d0f44a4180ea1ad4c264bf4d.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12160" y="4820234"/>
            <a:ext cx="2773010" cy="184867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56625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34750" y="2276872"/>
            <a:ext cx="2158173" cy="2663292"/>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Подзаголовок 2"/>
          <p:cNvSpPr txBox="1">
            <a:spLocks/>
          </p:cNvSpPr>
          <p:nvPr/>
        </p:nvSpPr>
        <p:spPr bwMode="auto">
          <a:xfrm>
            <a:off x="6552728" y="5059633"/>
            <a:ext cx="2627784" cy="1393703"/>
          </a:xfrm>
          <a:prstGeom prst="rect">
            <a:avLst/>
          </a:prstGeom>
          <a:noFill/>
          <a:ln w="9525">
            <a:noFill/>
            <a:miter lim="800000"/>
            <a:headEnd/>
            <a:tailEnd/>
          </a:ln>
        </p:spPr>
        <p:txBody>
          <a:bodyPr/>
          <a:lstStyle/>
          <a:p>
            <a:r>
              <a:rPr lang="ru-RU" sz="1600" dirty="0" smtClean="0">
                <a:solidFill>
                  <a:prstClr val="black"/>
                </a:solidFill>
                <a:latin typeface="Times New Roman" panose="02020603050405020304" pitchFamily="18" charset="0"/>
                <a:ea typeface="Calibri" pitchFamily="34" charset="0"/>
                <a:cs typeface="Times New Roman" panose="02020603050405020304" pitchFamily="18" charset="0"/>
              </a:rPr>
              <a:t>Площадь -18 300 км2</a:t>
            </a:r>
          </a:p>
          <a:p>
            <a:r>
              <a:rPr lang="ru-RU" sz="1600" dirty="0" smtClean="0">
                <a:solidFill>
                  <a:prstClr val="black"/>
                </a:solidFill>
                <a:latin typeface="Times New Roman" panose="02020603050405020304" pitchFamily="18" charset="0"/>
                <a:ea typeface="Calibri" pitchFamily="34" charset="0"/>
                <a:cs typeface="Times New Roman" panose="02020603050405020304" pitchFamily="18" charset="0"/>
              </a:rPr>
              <a:t>Население - 1,2 млн. чел.</a:t>
            </a:r>
          </a:p>
          <a:p>
            <a:endParaRPr lang="ru-RU" sz="700" dirty="0" smtClean="0">
              <a:solidFill>
                <a:prstClr val="black"/>
              </a:solidFill>
              <a:latin typeface="Times New Roman" panose="02020603050405020304" pitchFamily="18" charset="0"/>
              <a:ea typeface="Calibri" pitchFamily="34" charset="0"/>
              <a:cs typeface="Times New Roman" panose="02020603050405020304" pitchFamily="18" charset="0"/>
            </a:endParaRPr>
          </a:p>
          <a:p>
            <a:r>
              <a:rPr lang="ru-RU" sz="1600" b="1" i="1" dirty="0">
                <a:solidFill>
                  <a:srgbClr val="0070C0"/>
                </a:solidFill>
                <a:latin typeface="Times New Roman" panose="02020603050405020304" pitchFamily="18" charset="0"/>
                <a:ea typeface="Calibri" pitchFamily="34" charset="0"/>
                <a:cs typeface="Times New Roman" panose="02020603050405020304" pitchFamily="18" charset="0"/>
              </a:rPr>
              <a:t>2</a:t>
            </a:r>
            <a:r>
              <a:rPr lang="ru-RU" sz="1600" b="1" i="1" dirty="0" smtClean="0">
                <a:solidFill>
                  <a:srgbClr val="0070C0"/>
                </a:solidFill>
                <a:latin typeface="Times New Roman" panose="02020603050405020304" pitchFamily="18" charset="0"/>
                <a:ea typeface="Calibri" pitchFamily="34" charset="0"/>
                <a:cs typeface="Times New Roman" panose="02020603050405020304" pitchFamily="18" charset="0"/>
              </a:rPr>
              <a:t> городских округа</a:t>
            </a:r>
          </a:p>
          <a:p>
            <a:r>
              <a:rPr lang="ru-RU" sz="1600" b="1" i="1" dirty="0">
                <a:solidFill>
                  <a:srgbClr val="0070C0"/>
                </a:solidFill>
                <a:latin typeface="Times New Roman" panose="02020603050405020304" pitchFamily="18" charset="0"/>
                <a:ea typeface="Calibri" pitchFamily="34" charset="0"/>
                <a:cs typeface="Times New Roman" panose="02020603050405020304" pitchFamily="18" charset="0"/>
              </a:rPr>
              <a:t>21 муниципальный округ</a:t>
            </a:r>
          </a:p>
          <a:p>
            <a:endParaRPr lang="ru-RU" sz="1600" b="1" i="1" dirty="0" smtClean="0">
              <a:solidFill>
                <a:srgbClr val="0070C0"/>
              </a:solidFill>
              <a:latin typeface="Times New Roman" panose="02020603050405020304" pitchFamily="18" charset="0"/>
              <a:ea typeface="Calibri" pitchFamily="34" charset="0"/>
              <a:cs typeface="Times New Roman" panose="02020603050405020304" pitchFamily="18" charset="0"/>
            </a:endParaRPr>
          </a:p>
        </p:txBody>
      </p:sp>
      <p:sp>
        <p:nvSpPr>
          <p:cNvPr id="10" name="Скругленный прямоугольник 9"/>
          <p:cNvSpPr/>
          <p:nvPr/>
        </p:nvSpPr>
        <p:spPr>
          <a:xfrm>
            <a:off x="145024" y="1225814"/>
            <a:ext cx="3625751" cy="976754"/>
          </a:xfrm>
          <a:prstGeom prst="roundRect">
            <a:avLst/>
          </a:prstGeom>
          <a:solidFill>
            <a:schemeClr val="accent4">
              <a:lumMod val="60000"/>
              <a:lumOff val="40000"/>
            </a:schemeClr>
          </a:solidFill>
          <a:ln>
            <a:solidFill>
              <a:schemeClr val="accent4">
                <a:lumMod val="75000"/>
              </a:schemeClr>
            </a:solidFill>
          </a:ln>
        </p:spPr>
        <p:style>
          <a:lnRef idx="1">
            <a:schemeClr val="accent3"/>
          </a:lnRef>
          <a:fillRef idx="2">
            <a:schemeClr val="accent3"/>
          </a:fillRef>
          <a:effectRef idx="1">
            <a:schemeClr val="accent3"/>
          </a:effectRef>
          <a:fontRef idx="minor">
            <a:schemeClr val="dk1"/>
          </a:fontRef>
        </p:style>
        <p:txBody>
          <a:bodyPr anchor="ctr"/>
          <a:lstStyle/>
          <a:p>
            <a:pPr algn="ctr">
              <a:spcBef>
                <a:spcPct val="20000"/>
              </a:spcBef>
              <a:buFont typeface="Arial" charset="0"/>
              <a:buNone/>
              <a:defRPr/>
            </a:pPr>
            <a:r>
              <a:rPr lang="ru-RU" sz="2000" b="1" i="1" dirty="0" smtClean="0">
                <a:solidFill>
                  <a:schemeClr val="tx1"/>
                </a:solidFill>
                <a:latin typeface="Times New Roman" panose="02020603050405020304" pitchFamily="18" charset="0"/>
                <a:cs typeface="Times New Roman" panose="02020603050405020304" pitchFamily="18" charset="0"/>
              </a:rPr>
              <a:t>Основные показатели социально-экономического развития:</a:t>
            </a:r>
          </a:p>
        </p:txBody>
      </p:sp>
      <p:graphicFrame>
        <p:nvGraphicFramePr>
          <p:cNvPr id="2" name="Таблица 1"/>
          <p:cNvGraphicFramePr>
            <a:graphicFrameLocks noGrp="1"/>
          </p:cNvGraphicFramePr>
          <p:nvPr>
            <p:extLst>
              <p:ext uri="{D42A27DB-BD31-4B8C-83A1-F6EECF244321}">
                <p14:modId xmlns:p14="http://schemas.microsoft.com/office/powerpoint/2010/main" val="3807733815"/>
              </p:ext>
            </p:extLst>
          </p:nvPr>
        </p:nvGraphicFramePr>
        <p:xfrm>
          <a:off x="107443" y="2719536"/>
          <a:ext cx="6408773" cy="3566160"/>
        </p:xfrm>
        <a:graphic>
          <a:graphicData uri="http://schemas.openxmlformats.org/drawingml/2006/table">
            <a:tbl>
              <a:tblPr firstRow="1" bandRow="1">
                <a:tableStyleId>{5C22544A-7EE6-4342-B048-85BDC9FD1C3A}</a:tableStyleId>
              </a:tblPr>
              <a:tblGrid>
                <a:gridCol w="1656245"/>
                <a:gridCol w="799076"/>
                <a:gridCol w="786343"/>
                <a:gridCol w="777717"/>
                <a:gridCol w="816207"/>
                <a:gridCol w="795264"/>
                <a:gridCol w="777921"/>
              </a:tblGrid>
              <a:tr h="245925">
                <a:tc rowSpan="2">
                  <a:txBody>
                    <a:bodyPr/>
                    <a:lstStyle/>
                    <a:p>
                      <a:pPr algn="ctr"/>
                      <a:r>
                        <a:rPr lang="ru-RU" sz="1300" dirty="0" smtClean="0">
                          <a:solidFill>
                            <a:schemeClr val="tx1"/>
                          </a:solidFill>
                          <a:latin typeface="Times New Roman" panose="02020603050405020304" pitchFamily="18" charset="0"/>
                          <a:cs typeface="Times New Roman" panose="02020603050405020304" pitchFamily="18" charset="0"/>
                        </a:rPr>
                        <a:t>Показатель</a:t>
                      </a:r>
                      <a:endParaRPr lang="ru-RU" sz="13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rowSpan="2">
                  <a:txBody>
                    <a:bodyPr/>
                    <a:lstStyle/>
                    <a:p>
                      <a:pPr algn="ctr"/>
                      <a:r>
                        <a:rPr lang="ru-RU" sz="1300" dirty="0" smtClean="0">
                          <a:solidFill>
                            <a:schemeClr val="tx1"/>
                          </a:solidFill>
                          <a:latin typeface="Times New Roman" panose="02020603050405020304" pitchFamily="18" charset="0"/>
                          <a:cs typeface="Times New Roman" panose="02020603050405020304" pitchFamily="18" charset="0"/>
                        </a:rPr>
                        <a:t>202</a:t>
                      </a:r>
                      <a:r>
                        <a:rPr lang="en-US" sz="1300" dirty="0" smtClean="0">
                          <a:solidFill>
                            <a:schemeClr val="tx1"/>
                          </a:solidFill>
                          <a:latin typeface="Times New Roman" panose="02020603050405020304" pitchFamily="18" charset="0"/>
                          <a:cs typeface="Times New Roman" panose="02020603050405020304" pitchFamily="18" charset="0"/>
                        </a:rPr>
                        <a:t>4</a:t>
                      </a:r>
                      <a:r>
                        <a:rPr lang="ru-RU" sz="1300" dirty="0" smtClean="0">
                          <a:solidFill>
                            <a:schemeClr val="tx1"/>
                          </a:solidFill>
                          <a:latin typeface="Times New Roman" panose="02020603050405020304" pitchFamily="18" charset="0"/>
                          <a:cs typeface="Times New Roman" panose="02020603050405020304" pitchFamily="18" charset="0"/>
                        </a:rPr>
                        <a:t>г.</a:t>
                      </a:r>
                      <a:endParaRPr lang="ru-RU" sz="13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rowSpan="2">
                  <a:txBody>
                    <a:bodyPr/>
                    <a:lstStyle/>
                    <a:p>
                      <a:pPr algn="ctr"/>
                      <a:r>
                        <a:rPr lang="ru-RU" sz="1300" dirty="0" smtClean="0">
                          <a:solidFill>
                            <a:schemeClr val="tx1"/>
                          </a:solidFill>
                          <a:latin typeface="Times New Roman" panose="02020603050405020304" pitchFamily="18" charset="0"/>
                          <a:cs typeface="Times New Roman" panose="02020603050405020304" pitchFamily="18" charset="0"/>
                        </a:rPr>
                        <a:t>202</a:t>
                      </a:r>
                      <a:r>
                        <a:rPr lang="en-US" sz="1300" dirty="0" smtClean="0">
                          <a:solidFill>
                            <a:schemeClr val="tx1"/>
                          </a:solidFill>
                          <a:latin typeface="Times New Roman" panose="02020603050405020304" pitchFamily="18" charset="0"/>
                          <a:cs typeface="Times New Roman" panose="02020603050405020304" pitchFamily="18" charset="0"/>
                        </a:rPr>
                        <a:t>5</a:t>
                      </a:r>
                      <a:r>
                        <a:rPr lang="ru-RU" sz="1300" dirty="0" smtClean="0">
                          <a:solidFill>
                            <a:schemeClr val="tx1"/>
                          </a:solidFill>
                          <a:latin typeface="Times New Roman" panose="02020603050405020304" pitchFamily="18" charset="0"/>
                          <a:cs typeface="Times New Roman" panose="02020603050405020304" pitchFamily="18" charset="0"/>
                        </a:rPr>
                        <a:t>г.*</a:t>
                      </a:r>
                      <a:endParaRPr lang="en-US" sz="1300" dirty="0" smtClean="0">
                        <a:solidFill>
                          <a:schemeClr val="tx1"/>
                        </a:solidFill>
                        <a:latin typeface="Times New Roman" panose="02020603050405020304" pitchFamily="18" charset="0"/>
                        <a:cs typeface="Times New Roman" panose="02020603050405020304" pitchFamily="18" charset="0"/>
                      </a:endParaRPr>
                    </a:p>
                    <a:p>
                      <a:pPr algn="ctr"/>
                      <a:r>
                        <a:rPr lang="ru-RU" sz="1300" dirty="0" smtClean="0">
                          <a:solidFill>
                            <a:schemeClr val="tx1"/>
                          </a:solidFill>
                          <a:latin typeface="Times New Roman" panose="02020603050405020304" pitchFamily="18" charset="0"/>
                          <a:cs typeface="Times New Roman" panose="02020603050405020304" pitchFamily="18" charset="0"/>
                        </a:rPr>
                        <a:t>план</a:t>
                      </a:r>
                      <a:endParaRPr lang="ru-RU" sz="13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rowSpan="2">
                  <a:txBody>
                    <a:bodyPr/>
                    <a:lstStyle/>
                    <a:p>
                      <a:pPr algn="ctr"/>
                      <a:r>
                        <a:rPr lang="ru-RU" sz="1300" dirty="0" smtClean="0">
                          <a:solidFill>
                            <a:schemeClr val="tx1"/>
                          </a:solidFill>
                          <a:latin typeface="Times New Roman" panose="02020603050405020304" pitchFamily="18" charset="0"/>
                          <a:cs typeface="Times New Roman" panose="02020603050405020304" pitchFamily="18" charset="0"/>
                        </a:rPr>
                        <a:t>202</a:t>
                      </a:r>
                      <a:r>
                        <a:rPr lang="en-US" sz="1300" dirty="0" smtClean="0">
                          <a:solidFill>
                            <a:schemeClr val="tx1"/>
                          </a:solidFill>
                          <a:latin typeface="Times New Roman" panose="02020603050405020304" pitchFamily="18" charset="0"/>
                          <a:cs typeface="Times New Roman" panose="02020603050405020304" pitchFamily="18" charset="0"/>
                        </a:rPr>
                        <a:t>5</a:t>
                      </a:r>
                      <a:r>
                        <a:rPr lang="ru-RU" sz="1300" dirty="0" smtClean="0">
                          <a:solidFill>
                            <a:schemeClr val="tx1"/>
                          </a:solidFill>
                          <a:latin typeface="Times New Roman" panose="02020603050405020304" pitchFamily="18" charset="0"/>
                          <a:cs typeface="Times New Roman" panose="02020603050405020304" pitchFamily="18" charset="0"/>
                        </a:rPr>
                        <a:t>г. </a:t>
                      </a:r>
                    </a:p>
                    <a:p>
                      <a:pPr algn="ctr"/>
                      <a:r>
                        <a:rPr lang="ru-RU" sz="1300" dirty="0" smtClean="0">
                          <a:solidFill>
                            <a:schemeClr val="tx1"/>
                          </a:solidFill>
                          <a:latin typeface="Times New Roman" panose="02020603050405020304" pitchFamily="18" charset="0"/>
                          <a:cs typeface="Times New Roman" panose="02020603050405020304" pitchFamily="18" charset="0"/>
                        </a:rPr>
                        <a:t>факт</a:t>
                      </a:r>
                      <a:endParaRPr lang="ru-RU" sz="13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gridSpan="3">
                  <a:txBody>
                    <a:bodyPr/>
                    <a:lstStyle/>
                    <a:p>
                      <a:pPr algn="ctr"/>
                      <a:r>
                        <a:rPr lang="ru-RU" sz="1300" dirty="0" smtClean="0">
                          <a:solidFill>
                            <a:schemeClr val="tx1"/>
                          </a:solidFill>
                          <a:latin typeface="Times New Roman" panose="02020603050405020304" pitchFamily="18" charset="0"/>
                          <a:cs typeface="Times New Roman" panose="02020603050405020304" pitchFamily="18" charset="0"/>
                        </a:rPr>
                        <a:t>Прогноз на 202</a:t>
                      </a:r>
                      <a:r>
                        <a:rPr lang="en-US" sz="1300" dirty="0" smtClean="0">
                          <a:solidFill>
                            <a:schemeClr val="tx1"/>
                          </a:solidFill>
                          <a:latin typeface="Times New Roman" panose="02020603050405020304" pitchFamily="18" charset="0"/>
                          <a:cs typeface="Times New Roman" panose="02020603050405020304" pitchFamily="18" charset="0"/>
                        </a:rPr>
                        <a:t>6</a:t>
                      </a:r>
                      <a:r>
                        <a:rPr lang="ru-RU" sz="1300" dirty="0" smtClean="0">
                          <a:solidFill>
                            <a:schemeClr val="tx1"/>
                          </a:solidFill>
                          <a:latin typeface="Times New Roman" panose="02020603050405020304" pitchFamily="18" charset="0"/>
                          <a:cs typeface="Times New Roman" panose="02020603050405020304" pitchFamily="18" charset="0"/>
                        </a:rPr>
                        <a:t>-202</a:t>
                      </a:r>
                      <a:r>
                        <a:rPr lang="en-US" sz="1300" dirty="0" smtClean="0">
                          <a:solidFill>
                            <a:schemeClr val="tx1"/>
                          </a:solidFill>
                          <a:latin typeface="Times New Roman" panose="02020603050405020304" pitchFamily="18" charset="0"/>
                          <a:cs typeface="Times New Roman" panose="02020603050405020304" pitchFamily="18" charset="0"/>
                        </a:rPr>
                        <a:t>8</a:t>
                      </a:r>
                      <a:r>
                        <a:rPr lang="ru-RU" sz="1300" baseline="0" dirty="0" smtClean="0">
                          <a:solidFill>
                            <a:schemeClr val="tx1"/>
                          </a:solidFill>
                          <a:latin typeface="Times New Roman" panose="02020603050405020304" pitchFamily="18" charset="0"/>
                          <a:cs typeface="Times New Roman" panose="02020603050405020304" pitchFamily="18" charset="0"/>
                        </a:rPr>
                        <a:t>  гг.*</a:t>
                      </a:r>
                      <a:endParaRPr lang="ru-RU" sz="13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hMerge="1">
                  <a:txBody>
                    <a:bodyPr/>
                    <a:lstStyle/>
                    <a:p>
                      <a:endParaRPr lang="ru-RU"/>
                    </a:p>
                  </a:txBody>
                  <a:tcPr/>
                </a:tc>
                <a:tc hMerge="1">
                  <a:txBody>
                    <a:bodyPr/>
                    <a:lstStyle/>
                    <a:p>
                      <a:pPr algn="ctr"/>
                      <a:endParaRPr lang="ru-RU" sz="1400" dirty="0"/>
                    </a:p>
                  </a:txBody>
                  <a:tcPr anchor="ctr">
                    <a:solidFill>
                      <a:srgbClr val="B00000"/>
                    </a:solidFill>
                  </a:tcPr>
                </a:tc>
              </a:tr>
              <a:tr h="286505">
                <a:tc vMerge="1">
                  <a:txBody>
                    <a:bodyPr/>
                    <a:lstStyle/>
                    <a:p>
                      <a:pPr algn="ctr"/>
                      <a:endParaRPr lang="ru-RU" sz="1400" dirty="0"/>
                    </a:p>
                  </a:txBody>
                  <a:tcPr anchor="ctr">
                    <a:solidFill>
                      <a:srgbClr val="B00000"/>
                    </a:solidFill>
                  </a:tcPr>
                </a:tc>
                <a:tc vMerge="1">
                  <a:txBody>
                    <a:bodyPr/>
                    <a:lstStyle/>
                    <a:p>
                      <a:endParaRPr lang="ru-RU"/>
                    </a:p>
                  </a:txBody>
                  <a:tcPr/>
                </a:tc>
                <a:tc vMerge="1">
                  <a:txBody>
                    <a:bodyPr/>
                    <a:lstStyle/>
                    <a:p>
                      <a:pPr algn="ctr"/>
                      <a:endParaRPr lang="ru-RU" sz="1400" dirty="0"/>
                    </a:p>
                  </a:txBody>
                  <a:tcPr anchor="ctr">
                    <a:solidFill>
                      <a:srgbClr val="B00000"/>
                    </a:solidFill>
                  </a:tcPr>
                </a:tc>
                <a:tc vMerge="1">
                  <a:txBody>
                    <a:bodyPr/>
                    <a:lstStyle/>
                    <a:p>
                      <a:pPr algn="ctr"/>
                      <a:endParaRPr lang="ru-RU" sz="1400" dirty="0"/>
                    </a:p>
                  </a:txBody>
                  <a:tcPr anchor="ctr">
                    <a:solidFill>
                      <a:srgbClr val="B00000"/>
                    </a:solidFill>
                  </a:tcPr>
                </a:tc>
                <a:tc>
                  <a:txBody>
                    <a:bodyPr/>
                    <a:lstStyle/>
                    <a:p>
                      <a:pPr algn="ctr"/>
                      <a:r>
                        <a:rPr lang="ru-RU" sz="1300" b="1" dirty="0" smtClean="0">
                          <a:solidFill>
                            <a:schemeClr val="tx1"/>
                          </a:solidFill>
                          <a:latin typeface="Times New Roman" panose="02020603050405020304" pitchFamily="18" charset="0"/>
                          <a:cs typeface="Times New Roman" panose="02020603050405020304" pitchFamily="18" charset="0"/>
                        </a:rPr>
                        <a:t>202</a:t>
                      </a:r>
                      <a:r>
                        <a:rPr lang="en-US" sz="1300" b="1" dirty="0" smtClean="0">
                          <a:solidFill>
                            <a:schemeClr val="tx1"/>
                          </a:solidFill>
                          <a:latin typeface="Times New Roman" panose="02020603050405020304" pitchFamily="18" charset="0"/>
                          <a:cs typeface="Times New Roman" panose="02020603050405020304" pitchFamily="18" charset="0"/>
                        </a:rPr>
                        <a:t>6</a:t>
                      </a:r>
                      <a:endParaRPr lang="ru-RU" sz="1300" b="1"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ctr"/>
                      <a:r>
                        <a:rPr lang="ru-RU" sz="1300" b="1" dirty="0" smtClean="0">
                          <a:solidFill>
                            <a:schemeClr val="tx1"/>
                          </a:solidFill>
                          <a:latin typeface="Times New Roman" panose="02020603050405020304" pitchFamily="18" charset="0"/>
                          <a:cs typeface="Times New Roman" panose="02020603050405020304" pitchFamily="18" charset="0"/>
                        </a:rPr>
                        <a:t>202</a:t>
                      </a:r>
                      <a:r>
                        <a:rPr lang="en-US" sz="1300" b="1" dirty="0" smtClean="0">
                          <a:solidFill>
                            <a:schemeClr val="tx1"/>
                          </a:solidFill>
                          <a:latin typeface="Times New Roman" panose="02020603050405020304" pitchFamily="18" charset="0"/>
                          <a:cs typeface="Times New Roman" panose="02020603050405020304" pitchFamily="18" charset="0"/>
                        </a:rPr>
                        <a:t>7</a:t>
                      </a:r>
                      <a:endParaRPr lang="ru-RU" sz="1300" b="1"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ctr"/>
                      <a:r>
                        <a:rPr lang="ru-RU" sz="1300" b="1" dirty="0" smtClean="0">
                          <a:solidFill>
                            <a:schemeClr val="tx1"/>
                          </a:solidFill>
                          <a:latin typeface="Times New Roman" panose="02020603050405020304" pitchFamily="18" charset="0"/>
                          <a:cs typeface="Times New Roman" panose="02020603050405020304" pitchFamily="18" charset="0"/>
                        </a:rPr>
                        <a:t>202</a:t>
                      </a:r>
                      <a:r>
                        <a:rPr lang="en-US" sz="1300" b="1" dirty="0" smtClean="0">
                          <a:solidFill>
                            <a:schemeClr val="tx1"/>
                          </a:solidFill>
                          <a:latin typeface="Times New Roman" panose="02020603050405020304" pitchFamily="18" charset="0"/>
                          <a:cs typeface="Times New Roman" panose="02020603050405020304" pitchFamily="18" charset="0"/>
                        </a:rPr>
                        <a:t>8</a:t>
                      </a:r>
                      <a:endParaRPr lang="ru-RU" sz="1300" b="1"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r>
              <a:tr h="370099">
                <a:tc>
                  <a:txBody>
                    <a:bodyPr/>
                    <a:lstStyle/>
                    <a:p>
                      <a:r>
                        <a:rPr lang="ru-RU" sz="1100" dirty="0" smtClean="0">
                          <a:solidFill>
                            <a:schemeClr val="tx1"/>
                          </a:solidFill>
                          <a:latin typeface="Times New Roman" panose="02020603050405020304" pitchFamily="18" charset="0"/>
                          <a:cs typeface="Times New Roman" panose="02020603050405020304" pitchFamily="18" charset="0"/>
                        </a:rPr>
                        <a:t>Численность</a:t>
                      </a:r>
                      <a:r>
                        <a:rPr lang="ru-RU" sz="1100" baseline="0" dirty="0" smtClean="0">
                          <a:solidFill>
                            <a:schemeClr val="tx1"/>
                          </a:solidFill>
                          <a:latin typeface="Times New Roman" panose="02020603050405020304" pitchFamily="18" charset="0"/>
                          <a:cs typeface="Times New Roman" panose="02020603050405020304" pitchFamily="18" charset="0"/>
                        </a:rPr>
                        <a:t> населения, тыс. чел.</a:t>
                      </a:r>
                      <a:endParaRPr lang="ru-RU" sz="1100" dirty="0">
                        <a:solidFill>
                          <a:schemeClr val="tx1"/>
                        </a:solidFill>
                        <a:latin typeface="Times New Roman" panose="02020603050405020304" pitchFamily="18" charset="0"/>
                        <a:cs typeface="Times New Roman" panose="02020603050405020304" pitchFamily="18" charset="0"/>
                      </a:endParaRPr>
                    </a:p>
                  </a:txBody>
                  <a:tcP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1 1</a:t>
                      </a:r>
                      <a:r>
                        <a:rPr lang="en-US" sz="1100" dirty="0" smtClean="0">
                          <a:solidFill>
                            <a:schemeClr val="tx1"/>
                          </a:solidFill>
                          <a:latin typeface="Times New Roman" panose="02020603050405020304" pitchFamily="18" charset="0"/>
                          <a:cs typeface="Times New Roman" panose="02020603050405020304" pitchFamily="18" charset="0"/>
                        </a:rPr>
                        <a:t>63</a:t>
                      </a:r>
                      <a:r>
                        <a:rPr lang="ru-RU" sz="1100" dirty="0" smtClean="0">
                          <a:solidFill>
                            <a:schemeClr val="tx1"/>
                          </a:solidFill>
                          <a:latin typeface="Times New Roman" panose="02020603050405020304" pitchFamily="18" charset="0"/>
                          <a:cs typeface="Times New Roman" panose="02020603050405020304" pitchFamily="18" charset="0"/>
                        </a:rPr>
                        <a:t>,</a:t>
                      </a:r>
                      <a:r>
                        <a:rPr lang="en-US" sz="1100" dirty="0" smtClean="0">
                          <a:solidFill>
                            <a:schemeClr val="tx1"/>
                          </a:solidFill>
                          <a:latin typeface="Times New Roman" panose="02020603050405020304" pitchFamily="18" charset="0"/>
                          <a:cs typeface="Times New Roman" panose="02020603050405020304" pitchFamily="18" charset="0"/>
                        </a:rPr>
                        <a:t>4</a:t>
                      </a:r>
                      <a:endParaRPr lang="ru-RU" sz="1100" dirty="0" smtClean="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1 154,9</a:t>
                      </a:r>
                    </a:p>
                    <a:p>
                      <a:pPr algn="r"/>
                      <a:r>
                        <a:rPr lang="ru-RU" sz="1100" dirty="0" smtClean="0">
                          <a:solidFill>
                            <a:schemeClr val="tx1"/>
                          </a:solidFill>
                          <a:latin typeface="Times New Roman" panose="02020603050405020304" pitchFamily="18" charset="0"/>
                          <a:cs typeface="Times New Roman" panose="02020603050405020304" pitchFamily="18" charset="0"/>
                        </a:rPr>
                        <a:t>(1 159,6)</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1 1</a:t>
                      </a:r>
                      <a:r>
                        <a:rPr lang="en-US" sz="1100" dirty="0" smtClean="0">
                          <a:solidFill>
                            <a:schemeClr val="tx1"/>
                          </a:solidFill>
                          <a:latin typeface="Times New Roman" panose="02020603050405020304" pitchFamily="18" charset="0"/>
                          <a:cs typeface="Times New Roman" panose="02020603050405020304" pitchFamily="18" charset="0"/>
                        </a:rPr>
                        <a:t>5</a:t>
                      </a:r>
                      <a:r>
                        <a:rPr lang="ru-RU" sz="1100" dirty="0" smtClean="0">
                          <a:solidFill>
                            <a:schemeClr val="tx1"/>
                          </a:solidFill>
                          <a:latin typeface="Times New Roman" panose="02020603050405020304" pitchFamily="18" charset="0"/>
                          <a:cs typeface="Times New Roman" panose="02020603050405020304" pitchFamily="18" charset="0"/>
                        </a:rPr>
                        <a:t>4,</a:t>
                      </a:r>
                      <a:r>
                        <a:rPr lang="en-US" sz="1100" dirty="0" smtClean="0">
                          <a:solidFill>
                            <a:schemeClr val="tx1"/>
                          </a:solidFill>
                          <a:latin typeface="Times New Roman" panose="02020603050405020304" pitchFamily="18" charset="0"/>
                          <a:cs typeface="Times New Roman" panose="02020603050405020304" pitchFamily="18" charset="0"/>
                        </a:rPr>
                        <a:t>9</a:t>
                      </a:r>
                      <a:endParaRPr lang="ru-RU" sz="1100" dirty="0" smtClean="0">
                        <a:solidFill>
                          <a:schemeClr val="tx1"/>
                        </a:solidFill>
                        <a:latin typeface="Times New Roman" panose="02020603050405020304" pitchFamily="18" charset="0"/>
                        <a:cs typeface="Times New Roman" panose="02020603050405020304" pitchFamily="18" charset="0"/>
                      </a:endParaRPr>
                    </a:p>
                    <a:p>
                      <a:pPr algn="r"/>
                      <a:r>
                        <a:rPr lang="ru-RU" sz="1100" dirty="0" smtClean="0">
                          <a:solidFill>
                            <a:schemeClr val="tx1"/>
                          </a:solidFill>
                          <a:latin typeface="Times New Roman" panose="02020603050405020304" pitchFamily="18" charset="0"/>
                          <a:cs typeface="Times New Roman" panose="02020603050405020304" pitchFamily="18" charset="0"/>
                        </a:rPr>
                        <a:t>(оценка)</a:t>
                      </a: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1 14</a:t>
                      </a:r>
                      <a:r>
                        <a:rPr lang="en-US" sz="1100" dirty="0" smtClean="0">
                          <a:solidFill>
                            <a:schemeClr val="tx1"/>
                          </a:solidFill>
                          <a:latin typeface="Times New Roman" panose="02020603050405020304" pitchFamily="18" charset="0"/>
                          <a:cs typeface="Times New Roman" panose="02020603050405020304" pitchFamily="18" charset="0"/>
                        </a:rPr>
                        <a:t>6</a:t>
                      </a:r>
                      <a:r>
                        <a:rPr lang="ru-RU" sz="1100" dirty="0" smtClean="0">
                          <a:solidFill>
                            <a:schemeClr val="tx1"/>
                          </a:solidFill>
                          <a:latin typeface="Times New Roman" panose="02020603050405020304" pitchFamily="18" charset="0"/>
                          <a:cs typeface="Times New Roman" panose="02020603050405020304" pitchFamily="18" charset="0"/>
                        </a:rPr>
                        <a:t>,</a:t>
                      </a:r>
                      <a:r>
                        <a:rPr lang="en-US" sz="1100" dirty="0" smtClean="0">
                          <a:solidFill>
                            <a:schemeClr val="tx1"/>
                          </a:solidFill>
                          <a:latin typeface="Times New Roman" panose="02020603050405020304" pitchFamily="18" charset="0"/>
                          <a:cs typeface="Times New Roman" panose="02020603050405020304" pitchFamily="18" charset="0"/>
                        </a:rPr>
                        <a:t>5</a:t>
                      </a:r>
                      <a:endParaRPr lang="ru-RU" sz="1100" dirty="0" smtClean="0">
                        <a:solidFill>
                          <a:schemeClr val="tx1"/>
                        </a:solidFill>
                        <a:latin typeface="Times New Roman" panose="02020603050405020304" pitchFamily="18" charset="0"/>
                        <a:cs typeface="Times New Roman" panose="02020603050405020304" pitchFamily="18" charset="0"/>
                      </a:endParaRPr>
                    </a:p>
                    <a:p>
                      <a:pPr algn="r"/>
                      <a:r>
                        <a:rPr lang="ru-RU" sz="1100" dirty="0" smtClean="0">
                          <a:solidFill>
                            <a:schemeClr val="tx1"/>
                          </a:solidFill>
                          <a:latin typeface="Times New Roman" panose="02020603050405020304" pitchFamily="18" charset="0"/>
                          <a:cs typeface="Times New Roman" panose="02020603050405020304" pitchFamily="18" charset="0"/>
                        </a:rPr>
                        <a:t>(1 15</a:t>
                      </a:r>
                      <a:r>
                        <a:rPr lang="en-US" sz="1100" dirty="0" smtClean="0">
                          <a:solidFill>
                            <a:schemeClr val="tx1"/>
                          </a:solidFill>
                          <a:latin typeface="Times New Roman" panose="02020603050405020304" pitchFamily="18" charset="0"/>
                          <a:cs typeface="Times New Roman" panose="02020603050405020304" pitchFamily="18" charset="0"/>
                        </a:rPr>
                        <a:t>1</a:t>
                      </a:r>
                      <a:r>
                        <a:rPr lang="ru-RU" sz="1100" dirty="0" smtClean="0">
                          <a:solidFill>
                            <a:schemeClr val="tx1"/>
                          </a:solidFill>
                          <a:latin typeface="Times New Roman" panose="02020603050405020304" pitchFamily="18" charset="0"/>
                          <a:cs typeface="Times New Roman" panose="02020603050405020304" pitchFamily="18" charset="0"/>
                        </a:rPr>
                        <a:t>,</a:t>
                      </a:r>
                      <a:r>
                        <a:rPr lang="en-US" sz="1100" dirty="0" smtClean="0">
                          <a:solidFill>
                            <a:schemeClr val="tx1"/>
                          </a:solidFill>
                          <a:latin typeface="Times New Roman" panose="02020603050405020304" pitchFamily="18" charset="0"/>
                          <a:cs typeface="Times New Roman" panose="02020603050405020304" pitchFamily="18" charset="0"/>
                        </a:rPr>
                        <a:t>1</a:t>
                      </a:r>
                      <a:r>
                        <a:rPr lang="ru-RU" sz="1100" dirty="0" smtClean="0">
                          <a:solidFill>
                            <a:schemeClr val="tx1"/>
                          </a:solidFill>
                          <a:latin typeface="Times New Roman" panose="02020603050405020304" pitchFamily="18" charset="0"/>
                          <a:cs typeface="Times New Roman" panose="02020603050405020304" pitchFamily="18" charset="0"/>
                        </a:rPr>
                        <a:t>)</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1 13</a:t>
                      </a:r>
                      <a:r>
                        <a:rPr lang="en-US" sz="1100" dirty="0" smtClean="0">
                          <a:solidFill>
                            <a:schemeClr val="tx1"/>
                          </a:solidFill>
                          <a:latin typeface="Times New Roman" panose="02020603050405020304" pitchFamily="18" charset="0"/>
                          <a:cs typeface="Times New Roman" panose="02020603050405020304" pitchFamily="18" charset="0"/>
                        </a:rPr>
                        <a:t>7</a:t>
                      </a:r>
                      <a:r>
                        <a:rPr lang="ru-RU" sz="1100" dirty="0" smtClean="0">
                          <a:solidFill>
                            <a:schemeClr val="tx1"/>
                          </a:solidFill>
                          <a:latin typeface="Times New Roman" panose="02020603050405020304" pitchFamily="18" charset="0"/>
                          <a:cs typeface="Times New Roman" panose="02020603050405020304" pitchFamily="18" charset="0"/>
                        </a:rPr>
                        <a:t>,</a:t>
                      </a:r>
                      <a:r>
                        <a:rPr lang="en-US" sz="1100" dirty="0" smtClean="0">
                          <a:solidFill>
                            <a:schemeClr val="tx1"/>
                          </a:solidFill>
                          <a:latin typeface="Times New Roman" panose="02020603050405020304" pitchFamily="18" charset="0"/>
                          <a:cs typeface="Times New Roman" panose="02020603050405020304" pitchFamily="18" charset="0"/>
                        </a:rPr>
                        <a:t>9</a:t>
                      </a:r>
                      <a:endParaRPr lang="ru-RU" sz="1100" dirty="0" smtClean="0">
                        <a:solidFill>
                          <a:schemeClr val="tx1"/>
                        </a:solidFill>
                        <a:latin typeface="Times New Roman" panose="02020603050405020304" pitchFamily="18" charset="0"/>
                        <a:cs typeface="Times New Roman" panose="02020603050405020304" pitchFamily="18" charset="0"/>
                      </a:endParaRPr>
                    </a:p>
                    <a:p>
                      <a:pPr algn="r"/>
                      <a:r>
                        <a:rPr lang="ru-RU" sz="1100" dirty="0" smtClean="0">
                          <a:solidFill>
                            <a:schemeClr val="tx1"/>
                          </a:solidFill>
                          <a:latin typeface="Times New Roman" panose="02020603050405020304" pitchFamily="18" charset="0"/>
                          <a:cs typeface="Times New Roman" panose="02020603050405020304" pitchFamily="18" charset="0"/>
                        </a:rPr>
                        <a:t>(1 14</a:t>
                      </a:r>
                      <a:r>
                        <a:rPr lang="en-US" sz="1100" dirty="0" smtClean="0">
                          <a:solidFill>
                            <a:schemeClr val="tx1"/>
                          </a:solidFill>
                          <a:latin typeface="Times New Roman" panose="02020603050405020304" pitchFamily="18" charset="0"/>
                          <a:cs typeface="Times New Roman" panose="02020603050405020304" pitchFamily="18" charset="0"/>
                        </a:rPr>
                        <a:t>6</a:t>
                      </a:r>
                      <a:r>
                        <a:rPr lang="ru-RU" sz="1100" dirty="0" smtClean="0">
                          <a:solidFill>
                            <a:schemeClr val="tx1"/>
                          </a:solidFill>
                          <a:latin typeface="Times New Roman" panose="02020603050405020304" pitchFamily="18" charset="0"/>
                          <a:cs typeface="Times New Roman" panose="02020603050405020304" pitchFamily="18" charset="0"/>
                        </a:rPr>
                        <a:t>,</a:t>
                      </a:r>
                      <a:r>
                        <a:rPr lang="en-US" sz="1100" dirty="0" smtClean="0">
                          <a:solidFill>
                            <a:schemeClr val="tx1"/>
                          </a:solidFill>
                          <a:latin typeface="Times New Roman" panose="02020603050405020304" pitchFamily="18" charset="0"/>
                          <a:cs typeface="Times New Roman" panose="02020603050405020304" pitchFamily="18" charset="0"/>
                        </a:rPr>
                        <a:t>5</a:t>
                      </a:r>
                      <a:r>
                        <a:rPr lang="ru-RU" sz="1100" dirty="0" smtClean="0">
                          <a:solidFill>
                            <a:schemeClr val="tx1"/>
                          </a:solidFill>
                          <a:latin typeface="Times New Roman" panose="02020603050405020304" pitchFamily="18" charset="0"/>
                          <a:cs typeface="Times New Roman" panose="02020603050405020304" pitchFamily="18" charset="0"/>
                        </a:rPr>
                        <a:t>)</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en-US" sz="1100" dirty="0" smtClean="0">
                          <a:solidFill>
                            <a:schemeClr val="tx1"/>
                          </a:solidFill>
                          <a:latin typeface="Times New Roman" panose="02020603050405020304" pitchFamily="18" charset="0"/>
                          <a:cs typeface="Times New Roman" panose="02020603050405020304" pitchFamily="18" charset="0"/>
                        </a:rPr>
                        <a:t>1 131,6</a:t>
                      </a:r>
                    </a:p>
                    <a:p>
                      <a:pPr algn="r"/>
                      <a:r>
                        <a:rPr lang="en-US" sz="1100" dirty="0" smtClean="0">
                          <a:solidFill>
                            <a:schemeClr val="tx1"/>
                          </a:solidFill>
                          <a:latin typeface="Times New Roman" panose="02020603050405020304" pitchFamily="18" charset="0"/>
                          <a:cs typeface="Times New Roman" panose="02020603050405020304" pitchFamily="18" charset="0"/>
                        </a:rPr>
                        <a:t>(1</a:t>
                      </a:r>
                      <a:r>
                        <a:rPr lang="en-US" sz="1100" baseline="0" dirty="0" smtClean="0">
                          <a:solidFill>
                            <a:schemeClr val="tx1"/>
                          </a:solidFill>
                          <a:latin typeface="Times New Roman" panose="02020603050405020304" pitchFamily="18" charset="0"/>
                          <a:cs typeface="Times New Roman" panose="02020603050405020304" pitchFamily="18" charset="0"/>
                        </a:rPr>
                        <a:t> 143,6)</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r>
              <a:tr h="370099">
                <a:tc>
                  <a:txBody>
                    <a:bodyPr/>
                    <a:lstStyle/>
                    <a:p>
                      <a:r>
                        <a:rPr lang="ru-RU" sz="1100" dirty="0" smtClean="0">
                          <a:solidFill>
                            <a:schemeClr val="tx1"/>
                          </a:solidFill>
                          <a:latin typeface="Times New Roman" panose="02020603050405020304" pitchFamily="18" charset="0"/>
                          <a:cs typeface="Times New Roman" panose="02020603050405020304" pitchFamily="18" charset="0"/>
                        </a:rPr>
                        <a:t>Валовый региональный продукт, млрд. руб.</a:t>
                      </a:r>
                      <a:endParaRPr lang="ru-RU" sz="1100" dirty="0">
                        <a:solidFill>
                          <a:schemeClr val="tx1"/>
                        </a:solidFill>
                        <a:latin typeface="Times New Roman" panose="02020603050405020304" pitchFamily="18" charset="0"/>
                        <a:cs typeface="Times New Roman" panose="02020603050405020304" pitchFamily="18" charset="0"/>
                      </a:endParaRPr>
                    </a:p>
                  </a:txBody>
                  <a:tcP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715,5</a:t>
                      </a:r>
                    </a:p>
                    <a:p>
                      <a:pPr algn="r"/>
                      <a:r>
                        <a:rPr lang="ru-RU" sz="1100" dirty="0" smtClean="0">
                          <a:solidFill>
                            <a:schemeClr val="tx1"/>
                          </a:solidFill>
                          <a:latin typeface="Times New Roman" panose="02020603050405020304" pitchFamily="18" charset="0"/>
                          <a:cs typeface="Times New Roman" panose="02020603050405020304" pitchFamily="18" charset="0"/>
                        </a:rPr>
                        <a:t>(оценка)</a:t>
                      </a: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650,3</a:t>
                      </a:r>
                    </a:p>
                    <a:p>
                      <a:pPr algn="r"/>
                      <a:r>
                        <a:rPr lang="ru-RU" sz="1100" dirty="0" smtClean="0">
                          <a:solidFill>
                            <a:schemeClr val="tx1"/>
                          </a:solidFill>
                          <a:latin typeface="Times New Roman" panose="02020603050405020304" pitchFamily="18" charset="0"/>
                          <a:cs typeface="Times New Roman" panose="02020603050405020304" pitchFamily="18" charset="0"/>
                        </a:rPr>
                        <a:t>(657,8)</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en-US" sz="1100" dirty="0" smtClean="0">
                          <a:solidFill>
                            <a:schemeClr val="tx1"/>
                          </a:solidFill>
                          <a:latin typeface="Times New Roman" panose="02020603050405020304" pitchFamily="18" charset="0"/>
                          <a:cs typeface="Times New Roman" panose="02020603050405020304" pitchFamily="18" charset="0"/>
                        </a:rPr>
                        <a:t>7</a:t>
                      </a:r>
                      <a:r>
                        <a:rPr lang="ru-RU" sz="1100" dirty="0" smtClean="0">
                          <a:solidFill>
                            <a:schemeClr val="tx1"/>
                          </a:solidFill>
                          <a:latin typeface="Times New Roman" panose="02020603050405020304" pitchFamily="18" charset="0"/>
                          <a:cs typeface="Times New Roman" panose="02020603050405020304" pitchFamily="18" charset="0"/>
                        </a:rPr>
                        <a:t>75</a:t>
                      </a:r>
                      <a:r>
                        <a:rPr lang="en-US" sz="1100" dirty="0" smtClean="0">
                          <a:solidFill>
                            <a:schemeClr val="tx1"/>
                          </a:solidFill>
                          <a:latin typeface="Times New Roman" panose="02020603050405020304" pitchFamily="18" charset="0"/>
                          <a:cs typeface="Times New Roman" panose="02020603050405020304" pitchFamily="18" charset="0"/>
                        </a:rPr>
                        <a:t>,</a:t>
                      </a:r>
                      <a:r>
                        <a:rPr lang="ru-RU" sz="1100" dirty="0" smtClean="0">
                          <a:solidFill>
                            <a:schemeClr val="tx1"/>
                          </a:solidFill>
                          <a:latin typeface="Times New Roman" panose="02020603050405020304" pitchFamily="18" charset="0"/>
                          <a:cs typeface="Times New Roman" panose="02020603050405020304" pitchFamily="18" charset="0"/>
                        </a:rPr>
                        <a:t>9</a:t>
                      </a:r>
                    </a:p>
                    <a:p>
                      <a:pPr algn="r"/>
                      <a:r>
                        <a:rPr lang="ru-RU" sz="1000" dirty="0" smtClean="0">
                          <a:solidFill>
                            <a:schemeClr val="tx1"/>
                          </a:solidFill>
                          <a:latin typeface="Times New Roman" panose="02020603050405020304" pitchFamily="18" charset="0"/>
                          <a:cs typeface="Times New Roman" panose="02020603050405020304" pitchFamily="18" charset="0"/>
                        </a:rPr>
                        <a:t>(оценка)</a:t>
                      </a:r>
                    </a:p>
                  </a:txBody>
                  <a:tcPr anchor="ctr">
                    <a:solidFill>
                      <a:schemeClr val="accent4">
                        <a:lumMod val="60000"/>
                        <a:lumOff val="40000"/>
                      </a:schemeClr>
                    </a:solidFill>
                  </a:tcPr>
                </a:tc>
                <a:tc>
                  <a:txBody>
                    <a:bodyPr/>
                    <a:lstStyle/>
                    <a:p>
                      <a:pPr algn="r"/>
                      <a:r>
                        <a:rPr lang="en-US" sz="1100" dirty="0" smtClean="0">
                          <a:solidFill>
                            <a:schemeClr val="tx1"/>
                          </a:solidFill>
                          <a:latin typeface="Times New Roman" panose="02020603050405020304" pitchFamily="18" charset="0"/>
                          <a:cs typeface="Times New Roman" panose="02020603050405020304" pitchFamily="18" charset="0"/>
                        </a:rPr>
                        <a:t>751</a:t>
                      </a:r>
                      <a:r>
                        <a:rPr lang="ru-RU" sz="1100" dirty="0" smtClean="0">
                          <a:solidFill>
                            <a:schemeClr val="tx1"/>
                          </a:solidFill>
                          <a:latin typeface="Times New Roman" panose="02020603050405020304" pitchFamily="18" charset="0"/>
                          <a:cs typeface="Times New Roman" panose="02020603050405020304" pitchFamily="18" charset="0"/>
                        </a:rPr>
                        <a:t>,</a:t>
                      </a:r>
                      <a:r>
                        <a:rPr lang="en-US" sz="1100" dirty="0" smtClean="0">
                          <a:solidFill>
                            <a:schemeClr val="tx1"/>
                          </a:solidFill>
                          <a:latin typeface="Times New Roman" panose="02020603050405020304" pitchFamily="18" charset="0"/>
                          <a:cs typeface="Times New Roman" panose="02020603050405020304" pitchFamily="18" charset="0"/>
                        </a:rPr>
                        <a:t>3</a:t>
                      </a:r>
                      <a:endParaRPr lang="ru-RU" sz="1100" dirty="0" smtClean="0">
                        <a:solidFill>
                          <a:schemeClr val="tx1"/>
                        </a:solidFill>
                        <a:latin typeface="Times New Roman" panose="02020603050405020304" pitchFamily="18" charset="0"/>
                        <a:cs typeface="Times New Roman" panose="02020603050405020304" pitchFamily="18" charset="0"/>
                      </a:endParaRPr>
                    </a:p>
                    <a:p>
                      <a:pPr algn="r"/>
                      <a:r>
                        <a:rPr lang="ru-RU" sz="1100" dirty="0" smtClean="0">
                          <a:solidFill>
                            <a:schemeClr val="tx1"/>
                          </a:solidFill>
                          <a:latin typeface="Times New Roman" panose="02020603050405020304" pitchFamily="18" charset="0"/>
                          <a:cs typeface="Times New Roman" panose="02020603050405020304" pitchFamily="18" charset="0"/>
                        </a:rPr>
                        <a:t>(76</a:t>
                      </a:r>
                      <a:r>
                        <a:rPr lang="en-US" sz="1100" dirty="0" smtClean="0">
                          <a:solidFill>
                            <a:schemeClr val="tx1"/>
                          </a:solidFill>
                          <a:latin typeface="Times New Roman" panose="02020603050405020304" pitchFamily="18" charset="0"/>
                          <a:cs typeface="Times New Roman" panose="02020603050405020304" pitchFamily="18" charset="0"/>
                        </a:rPr>
                        <a:t>8</a:t>
                      </a:r>
                      <a:r>
                        <a:rPr lang="ru-RU" sz="1100" dirty="0" smtClean="0">
                          <a:solidFill>
                            <a:schemeClr val="tx1"/>
                          </a:solidFill>
                          <a:latin typeface="Times New Roman" panose="02020603050405020304" pitchFamily="18" charset="0"/>
                          <a:cs typeface="Times New Roman" panose="02020603050405020304" pitchFamily="18" charset="0"/>
                        </a:rPr>
                        <a:t>,</a:t>
                      </a:r>
                      <a:r>
                        <a:rPr lang="en-US" sz="1100" dirty="0" smtClean="0">
                          <a:solidFill>
                            <a:schemeClr val="tx1"/>
                          </a:solidFill>
                          <a:latin typeface="Times New Roman" panose="02020603050405020304" pitchFamily="18" charset="0"/>
                          <a:cs typeface="Times New Roman" panose="02020603050405020304" pitchFamily="18" charset="0"/>
                        </a:rPr>
                        <a:t>8</a:t>
                      </a:r>
                      <a:r>
                        <a:rPr lang="ru-RU" sz="1100" dirty="0" smtClean="0">
                          <a:solidFill>
                            <a:schemeClr val="tx1"/>
                          </a:solidFill>
                          <a:latin typeface="Times New Roman" panose="02020603050405020304" pitchFamily="18" charset="0"/>
                          <a:cs typeface="Times New Roman" panose="02020603050405020304" pitchFamily="18" charset="0"/>
                        </a:rPr>
                        <a:t>)</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7</a:t>
                      </a:r>
                      <a:r>
                        <a:rPr lang="en-US" sz="1100" dirty="0" smtClean="0">
                          <a:solidFill>
                            <a:schemeClr val="tx1"/>
                          </a:solidFill>
                          <a:latin typeface="Times New Roman" panose="02020603050405020304" pitchFamily="18" charset="0"/>
                          <a:cs typeface="Times New Roman" panose="02020603050405020304" pitchFamily="18" charset="0"/>
                        </a:rPr>
                        <a:t>97</a:t>
                      </a:r>
                      <a:r>
                        <a:rPr lang="ru-RU" sz="1100" dirty="0" smtClean="0">
                          <a:solidFill>
                            <a:schemeClr val="tx1"/>
                          </a:solidFill>
                          <a:latin typeface="Times New Roman" panose="02020603050405020304" pitchFamily="18" charset="0"/>
                          <a:cs typeface="Times New Roman" panose="02020603050405020304" pitchFamily="18" charset="0"/>
                        </a:rPr>
                        <a:t>,</a:t>
                      </a:r>
                      <a:r>
                        <a:rPr lang="en-US" sz="1100" dirty="0" smtClean="0">
                          <a:solidFill>
                            <a:schemeClr val="tx1"/>
                          </a:solidFill>
                          <a:latin typeface="Times New Roman" panose="02020603050405020304" pitchFamily="18" charset="0"/>
                          <a:cs typeface="Times New Roman" panose="02020603050405020304" pitchFamily="18" charset="0"/>
                        </a:rPr>
                        <a:t>8</a:t>
                      </a:r>
                      <a:endParaRPr lang="ru-RU" sz="1100" dirty="0" smtClean="0">
                        <a:solidFill>
                          <a:schemeClr val="tx1"/>
                        </a:solidFill>
                        <a:latin typeface="Times New Roman" panose="02020603050405020304" pitchFamily="18" charset="0"/>
                        <a:cs typeface="Times New Roman" panose="02020603050405020304" pitchFamily="18" charset="0"/>
                      </a:endParaRPr>
                    </a:p>
                    <a:p>
                      <a:pPr algn="r"/>
                      <a:r>
                        <a:rPr lang="ru-RU" sz="1100" dirty="0" smtClean="0">
                          <a:solidFill>
                            <a:schemeClr val="tx1"/>
                          </a:solidFill>
                          <a:latin typeface="Times New Roman" panose="02020603050405020304" pitchFamily="18" charset="0"/>
                          <a:cs typeface="Times New Roman" panose="02020603050405020304" pitchFamily="18" charset="0"/>
                        </a:rPr>
                        <a:t>(</a:t>
                      </a:r>
                      <a:r>
                        <a:rPr lang="en-US" sz="1100" dirty="0" smtClean="0">
                          <a:solidFill>
                            <a:schemeClr val="tx1"/>
                          </a:solidFill>
                          <a:latin typeface="Times New Roman" panose="02020603050405020304" pitchFamily="18" charset="0"/>
                          <a:cs typeface="Times New Roman" panose="02020603050405020304" pitchFamily="18" charset="0"/>
                        </a:rPr>
                        <a:t>830</a:t>
                      </a:r>
                      <a:r>
                        <a:rPr lang="ru-RU" sz="1100" dirty="0" smtClean="0">
                          <a:solidFill>
                            <a:schemeClr val="tx1"/>
                          </a:solidFill>
                          <a:latin typeface="Times New Roman" panose="02020603050405020304" pitchFamily="18" charset="0"/>
                          <a:cs typeface="Times New Roman" panose="02020603050405020304" pitchFamily="18" charset="0"/>
                        </a:rPr>
                        <a:t>,</a:t>
                      </a:r>
                      <a:r>
                        <a:rPr lang="en-US" sz="1100" dirty="0" smtClean="0">
                          <a:solidFill>
                            <a:schemeClr val="tx1"/>
                          </a:solidFill>
                          <a:latin typeface="Times New Roman" panose="02020603050405020304" pitchFamily="18" charset="0"/>
                          <a:cs typeface="Times New Roman" panose="02020603050405020304" pitchFamily="18" charset="0"/>
                        </a:rPr>
                        <a:t>7</a:t>
                      </a:r>
                      <a:r>
                        <a:rPr lang="ru-RU" sz="1100" dirty="0" smtClean="0">
                          <a:solidFill>
                            <a:schemeClr val="tx1"/>
                          </a:solidFill>
                          <a:latin typeface="Times New Roman" panose="02020603050405020304" pitchFamily="18" charset="0"/>
                          <a:cs typeface="Times New Roman" panose="02020603050405020304" pitchFamily="18" charset="0"/>
                        </a:rPr>
                        <a:t>)</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en-US" sz="1100" dirty="0" smtClean="0">
                          <a:solidFill>
                            <a:schemeClr val="tx1"/>
                          </a:solidFill>
                          <a:latin typeface="Times New Roman" panose="02020603050405020304" pitchFamily="18" charset="0"/>
                          <a:cs typeface="Times New Roman" panose="02020603050405020304" pitchFamily="18" charset="0"/>
                        </a:rPr>
                        <a:t>846,3</a:t>
                      </a:r>
                    </a:p>
                    <a:p>
                      <a:pPr algn="r"/>
                      <a:r>
                        <a:rPr lang="en-US" sz="1100" dirty="0" smtClean="0">
                          <a:solidFill>
                            <a:schemeClr val="tx1"/>
                          </a:solidFill>
                          <a:latin typeface="Times New Roman" panose="02020603050405020304" pitchFamily="18" charset="0"/>
                          <a:cs typeface="Times New Roman" panose="02020603050405020304" pitchFamily="18" charset="0"/>
                        </a:rPr>
                        <a:t>(897,5)</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r>
              <a:tr h="370099">
                <a:tc>
                  <a:txBody>
                    <a:bodyPr/>
                    <a:lstStyle/>
                    <a:p>
                      <a:r>
                        <a:rPr lang="ru-RU" sz="1100" dirty="0" smtClean="0">
                          <a:solidFill>
                            <a:schemeClr val="tx1"/>
                          </a:solidFill>
                          <a:latin typeface="Times New Roman" panose="02020603050405020304" pitchFamily="18" charset="0"/>
                          <a:cs typeface="Times New Roman" panose="02020603050405020304" pitchFamily="18" charset="0"/>
                        </a:rPr>
                        <a:t>Индекс потребительских</a:t>
                      </a:r>
                      <a:r>
                        <a:rPr lang="ru-RU" sz="1100" baseline="0" dirty="0" smtClean="0">
                          <a:solidFill>
                            <a:schemeClr val="tx1"/>
                          </a:solidFill>
                          <a:latin typeface="Times New Roman" panose="02020603050405020304" pitchFamily="18" charset="0"/>
                          <a:cs typeface="Times New Roman" panose="02020603050405020304" pitchFamily="18" charset="0"/>
                        </a:rPr>
                        <a:t> цен, %</a:t>
                      </a:r>
                      <a:endParaRPr lang="ru-RU" sz="1100" dirty="0">
                        <a:solidFill>
                          <a:schemeClr val="tx1"/>
                        </a:solidFill>
                        <a:latin typeface="Times New Roman" panose="02020603050405020304" pitchFamily="18" charset="0"/>
                        <a:cs typeface="Times New Roman" panose="02020603050405020304" pitchFamily="18" charset="0"/>
                      </a:endParaRPr>
                    </a:p>
                  </a:txBody>
                  <a:tcP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a:t>
                      </a:r>
                      <a:r>
                        <a:rPr lang="en-US" sz="1100" dirty="0" smtClean="0">
                          <a:solidFill>
                            <a:schemeClr val="tx1"/>
                          </a:solidFill>
                          <a:latin typeface="Times New Roman" panose="02020603050405020304" pitchFamily="18" charset="0"/>
                          <a:cs typeface="Times New Roman" panose="02020603050405020304" pitchFamily="18" charset="0"/>
                        </a:rPr>
                        <a:t>11</a:t>
                      </a:r>
                      <a:r>
                        <a:rPr lang="ru-RU" sz="1100" dirty="0" smtClean="0">
                          <a:solidFill>
                            <a:schemeClr val="tx1"/>
                          </a:solidFill>
                          <a:latin typeface="Times New Roman" panose="02020603050405020304" pitchFamily="18" charset="0"/>
                          <a:cs typeface="Times New Roman" panose="02020603050405020304" pitchFamily="18" charset="0"/>
                        </a:rPr>
                        <a:t>,</a:t>
                      </a:r>
                      <a:r>
                        <a:rPr lang="en-US" sz="1100" dirty="0" smtClean="0">
                          <a:solidFill>
                            <a:schemeClr val="tx1"/>
                          </a:solidFill>
                          <a:latin typeface="Times New Roman" panose="02020603050405020304" pitchFamily="18" charset="0"/>
                          <a:cs typeface="Times New Roman" panose="02020603050405020304" pitchFamily="18" charset="0"/>
                        </a:rPr>
                        <a:t>0</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104,9</a:t>
                      </a:r>
                    </a:p>
                    <a:p>
                      <a:pPr algn="r"/>
                      <a:r>
                        <a:rPr lang="ru-RU" sz="1100" dirty="0" smtClean="0">
                          <a:solidFill>
                            <a:schemeClr val="tx1"/>
                          </a:solidFill>
                          <a:latin typeface="Times New Roman" panose="02020603050405020304" pitchFamily="18" charset="0"/>
                          <a:cs typeface="Times New Roman" panose="02020603050405020304" pitchFamily="18" charset="0"/>
                        </a:rPr>
                        <a:t>(104,5)</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a:t>
                      </a:r>
                      <a:r>
                        <a:rPr lang="en-US" sz="1100" dirty="0" smtClean="0">
                          <a:solidFill>
                            <a:schemeClr val="tx1"/>
                          </a:solidFill>
                          <a:latin typeface="Times New Roman" panose="02020603050405020304" pitchFamily="18" charset="0"/>
                          <a:cs typeface="Times New Roman" panose="02020603050405020304" pitchFamily="18" charset="0"/>
                        </a:rPr>
                        <a:t>0</a:t>
                      </a:r>
                      <a:r>
                        <a:rPr lang="ru-RU" sz="1100" dirty="0" smtClean="0">
                          <a:solidFill>
                            <a:schemeClr val="tx1"/>
                          </a:solidFill>
                          <a:latin typeface="Times New Roman" panose="02020603050405020304" pitchFamily="18" charset="0"/>
                          <a:cs typeface="Times New Roman" panose="02020603050405020304" pitchFamily="18" charset="0"/>
                        </a:rPr>
                        <a:t>6,</a:t>
                      </a:r>
                      <a:r>
                        <a:rPr lang="en-US" sz="1100" dirty="0" smtClean="0">
                          <a:solidFill>
                            <a:schemeClr val="tx1"/>
                          </a:solidFill>
                          <a:latin typeface="Times New Roman" panose="02020603050405020304" pitchFamily="18" charset="0"/>
                          <a:cs typeface="Times New Roman" panose="02020603050405020304" pitchFamily="18" charset="0"/>
                        </a:rPr>
                        <a:t>2</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104,5</a:t>
                      </a:r>
                    </a:p>
                    <a:p>
                      <a:pPr algn="r"/>
                      <a:r>
                        <a:rPr lang="ru-RU" sz="1100" dirty="0" smtClean="0">
                          <a:solidFill>
                            <a:schemeClr val="tx1"/>
                          </a:solidFill>
                          <a:latin typeface="Times New Roman" panose="02020603050405020304" pitchFamily="18" charset="0"/>
                          <a:cs typeface="Times New Roman" panose="02020603050405020304" pitchFamily="18" charset="0"/>
                        </a:rPr>
                        <a:t>(104,0)</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104,5</a:t>
                      </a:r>
                    </a:p>
                    <a:p>
                      <a:pPr algn="r"/>
                      <a:r>
                        <a:rPr lang="ru-RU" sz="1100" dirty="0" smtClean="0">
                          <a:solidFill>
                            <a:schemeClr val="tx1"/>
                          </a:solidFill>
                          <a:latin typeface="Times New Roman" panose="02020603050405020304" pitchFamily="18" charset="0"/>
                          <a:cs typeface="Times New Roman" panose="02020603050405020304" pitchFamily="18" charset="0"/>
                        </a:rPr>
                        <a:t>(10</a:t>
                      </a:r>
                      <a:r>
                        <a:rPr lang="en-US" sz="1100" dirty="0" smtClean="0">
                          <a:solidFill>
                            <a:schemeClr val="tx1"/>
                          </a:solidFill>
                          <a:latin typeface="Times New Roman" panose="02020603050405020304" pitchFamily="18" charset="0"/>
                          <a:cs typeface="Times New Roman" panose="02020603050405020304" pitchFamily="18" charset="0"/>
                        </a:rPr>
                        <a:t>4</a:t>
                      </a:r>
                      <a:r>
                        <a:rPr lang="ru-RU" sz="1100" dirty="0" smtClean="0">
                          <a:solidFill>
                            <a:schemeClr val="tx1"/>
                          </a:solidFill>
                          <a:latin typeface="Times New Roman" panose="02020603050405020304" pitchFamily="18" charset="0"/>
                          <a:cs typeface="Times New Roman" panose="02020603050405020304" pitchFamily="18" charset="0"/>
                        </a:rPr>
                        <a:t>,</a:t>
                      </a:r>
                      <a:r>
                        <a:rPr lang="en-US" sz="1100" dirty="0" smtClean="0">
                          <a:solidFill>
                            <a:schemeClr val="tx1"/>
                          </a:solidFill>
                          <a:latin typeface="Times New Roman" panose="02020603050405020304" pitchFamily="18" charset="0"/>
                          <a:cs typeface="Times New Roman" panose="02020603050405020304" pitchFamily="18" charset="0"/>
                        </a:rPr>
                        <a:t>0</a:t>
                      </a:r>
                      <a:r>
                        <a:rPr lang="ru-RU" sz="1100" dirty="0" smtClean="0">
                          <a:solidFill>
                            <a:schemeClr val="tx1"/>
                          </a:solidFill>
                          <a:latin typeface="Times New Roman" panose="02020603050405020304" pitchFamily="18" charset="0"/>
                          <a:cs typeface="Times New Roman" panose="02020603050405020304" pitchFamily="18" charset="0"/>
                        </a:rPr>
                        <a:t>)</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en-US" sz="1100" dirty="0" smtClean="0">
                          <a:solidFill>
                            <a:schemeClr val="tx1"/>
                          </a:solidFill>
                          <a:latin typeface="Times New Roman" panose="02020603050405020304" pitchFamily="18" charset="0"/>
                          <a:cs typeface="Times New Roman" panose="02020603050405020304" pitchFamily="18" charset="0"/>
                        </a:rPr>
                        <a:t>104,5</a:t>
                      </a:r>
                    </a:p>
                    <a:p>
                      <a:pPr algn="r"/>
                      <a:r>
                        <a:rPr lang="en-US" sz="1100" dirty="0" smtClean="0">
                          <a:solidFill>
                            <a:schemeClr val="tx1"/>
                          </a:solidFill>
                          <a:latin typeface="Times New Roman" panose="02020603050405020304" pitchFamily="18" charset="0"/>
                          <a:cs typeface="Times New Roman" panose="02020603050405020304" pitchFamily="18" charset="0"/>
                        </a:rPr>
                        <a:t>(104,0)</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r>
              <a:tr h="370099">
                <a:tc>
                  <a:txBody>
                    <a:bodyPr/>
                    <a:lstStyle/>
                    <a:p>
                      <a:r>
                        <a:rPr lang="ru-RU" sz="1100" dirty="0" smtClean="0">
                          <a:latin typeface="Times New Roman" panose="02020603050405020304" pitchFamily="18" charset="0"/>
                          <a:cs typeface="Times New Roman" panose="02020603050405020304" pitchFamily="18" charset="0"/>
                        </a:rPr>
                        <a:t>Среднемесячная</a:t>
                      </a:r>
                      <a:r>
                        <a:rPr lang="ru-RU" sz="1100" baseline="0" dirty="0" smtClean="0">
                          <a:latin typeface="Times New Roman" panose="02020603050405020304" pitchFamily="18" charset="0"/>
                          <a:cs typeface="Times New Roman" panose="02020603050405020304" pitchFamily="18" charset="0"/>
                        </a:rPr>
                        <a:t> заработная плата, руб.</a:t>
                      </a:r>
                      <a:endParaRPr lang="ru-RU" sz="1100" dirty="0">
                        <a:latin typeface="Times New Roman" panose="02020603050405020304" pitchFamily="18" charset="0"/>
                        <a:cs typeface="Times New Roman" panose="02020603050405020304" pitchFamily="18" charset="0"/>
                      </a:endParaRPr>
                    </a:p>
                  </a:txBody>
                  <a:tcPr>
                    <a:solidFill>
                      <a:schemeClr val="accent4">
                        <a:lumMod val="60000"/>
                        <a:lumOff val="40000"/>
                      </a:schemeClr>
                    </a:solidFill>
                  </a:tcPr>
                </a:tc>
                <a:tc>
                  <a:txBody>
                    <a:bodyPr/>
                    <a:lstStyle/>
                    <a:p>
                      <a:pPr algn="r"/>
                      <a:r>
                        <a:rPr lang="en-US" sz="1100" dirty="0" smtClean="0">
                          <a:solidFill>
                            <a:schemeClr val="tx1"/>
                          </a:solidFill>
                          <a:latin typeface="Times New Roman" panose="02020603050405020304" pitchFamily="18" charset="0"/>
                          <a:cs typeface="Times New Roman" panose="02020603050405020304" pitchFamily="18" charset="0"/>
                        </a:rPr>
                        <a:t>6</a:t>
                      </a:r>
                      <a:r>
                        <a:rPr lang="ru-RU" sz="1100" dirty="0" smtClean="0">
                          <a:solidFill>
                            <a:schemeClr val="tx1"/>
                          </a:solidFill>
                          <a:latin typeface="Times New Roman" panose="02020603050405020304" pitchFamily="18" charset="0"/>
                          <a:cs typeface="Times New Roman" panose="02020603050405020304" pitchFamily="18" charset="0"/>
                        </a:rPr>
                        <a:t>0</a:t>
                      </a:r>
                      <a:r>
                        <a:rPr lang="ru-RU" sz="1100" baseline="0" dirty="0" smtClean="0">
                          <a:solidFill>
                            <a:schemeClr val="tx1"/>
                          </a:solidFill>
                          <a:latin typeface="Times New Roman" panose="02020603050405020304" pitchFamily="18" charset="0"/>
                          <a:cs typeface="Times New Roman" panose="02020603050405020304" pitchFamily="18" charset="0"/>
                        </a:rPr>
                        <a:t> </a:t>
                      </a:r>
                      <a:r>
                        <a:rPr lang="en-US" sz="1100" baseline="0" dirty="0" smtClean="0">
                          <a:solidFill>
                            <a:schemeClr val="tx1"/>
                          </a:solidFill>
                          <a:latin typeface="Times New Roman" panose="02020603050405020304" pitchFamily="18" charset="0"/>
                          <a:cs typeface="Times New Roman" panose="02020603050405020304" pitchFamily="18" charset="0"/>
                        </a:rPr>
                        <a:t>843</a:t>
                      </a:r>
                      <a:r>
                        <a:rPr lang="ru-RU" sz="1100" baseline="0" dirty="0" smtClean="0">
                          <a:solidFill>
                            <a:schemeClr val="tx1"/>
                          </a:solidFill>
                          <a:latin typeface="Times New Roman" panose="02020603050405020304" pitchFamily="18" charset="0"/>
                          <a:cs typeface="Times New Roman" panose="02020603050405020304" pitchFamily="18" charset="0"/>
                        </a:rPr>
                        <a:t>,</a:t>
                      </a:r>
                      <a:r>
                        <a:rPr lang="en-US" sz="1100" baseline="0" dirty="0" smtClean="0">
                          <a:solidFill>
                            <a:schemeClr val="tx1"/>
                          </a:solidFill>
                          <a:latin typeface="Times New Roman" panose="02020603050405020304" pitchFamily="18" charset="0"/>
                          <a:cs typeface="Times New Roman" panose="02020603050405020304" pitchFamily="18" charset="0"/>
                        </a:rPr>
                        <a:t>9</a:t>
                      </a:r>
                      <a:endParaRPr lang="ru-RU" sz="1100" baseline="0" dirty="0" smtClean="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66 554,4</a:t>
                      </a:r>
                    </a:p>
                    <a:p>
                      <a:pPr algn="r"/>
                      <a:r>
                        <a:rPr lang="ru-RU" sz="1100" dirty="0" smtClean="0">
                          <a:solidFill>
                            <a:schemeClr val="tx1"/>
                          </a:solidFill>
                          <a:latin typeface="Times New Roman" panose="02020603050405020304" pitchFamily="18" charset="0"/>
                          <a:cs typeface="Times New Roman" panose="02020603050405020304" pitchFamily="18" charset="0"/>
                        </a:rPr>
                        <a:t>(67</a:t>
                      </a:r>
                      <a:r>
                        <a:rPr lang="ru-RU" sz="1100" baseline="0" dirty="0" smtClean="0">
                          <a:solidFill>
                            <a:schemeClr val="tx1"/>
                          </a:solidFill>
                          <a:latin typeface="Times New Roman" panose="02020603050405020304" pitchFamily="18" charset="0"/>
                          <a:cs typeface="Times New Roman" panose="02020603050405020304" pitchFamily="18" charset="0"/>
                        </a:rPr>
                        <a:t> 628</a:t>
                      </a:r>
                      <a:r>
                        <a:rPr lang="ru-RU" sz="1100" dirty="0" smtClean="0">
                          <a:solidFill>
                            <a:schemeClr val="tx1"/>
                          </a:solidFill>
                          <a:latin typeface="Times New Roman" panose="02020603050405020304" pitchFamily="18" charset="0"/>
                          <a:cs typeface="Times New Roman" panose="02020603050405020304" pitchFamily="18" charset="0"/>
                        </a:rPr>
                        <a:t>,8)</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6</a:t>
                      </a:r>
                      <a:r>
                        <a:rPr lang="en-US" sz="1100" dirty="0" smtClean="0">
                          <a:solidFill>
                            <a:schemeClr val="tx1"/>
                          </a:solidFill>
                          <a:latin typeface="Times New Roman" panose="02020603050405020304" pitchFamily="18" charset="0"/>
                          <a:cs typeface="Times New Roman" panose="02020603050405020304" pitchFamily="18" charset="0"/>
                        </a:rPr>
                        <a:t>8</a:t>
                      </a:r>
                      <a:r>
                        <a:rPr lang="ru-RU" sz="1100" baseline="0" dirty="0" smtClean="0">
                          <a:solidFill>
                            <a:schemeClr val="tx1"/>
                          </a:solidFill>
                          <a:latin typeface="Times New Roman" panose="02020603050405020304" pitchFamily="18" charset="0"/>
                          <a:cs typeface="Times New Roman" panose="02020603050405020304" pitchFamily="18" charset="0"/>
                        </a:rPr>
                        <a:t> 378,5</a:t>
                      </a: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7</a:t>
                      </a:r>
                      <a:r>
                        <a:rPr lang="en-US" sz="1100" dirty="0" smtClean="0">
                          <a:solidFill>
                            <a:schemeClr val="tx1"/>
                          </a:solidFill>
                          <a:latin typeface="Times New Roman" panose="02020603050405020304" pitchFamily="18" charset="0"/>
                          <a:cs typeface="Times New Roman" panose="02020603050405020304" pitchFamily="18" charset="0"/>
                        </a:rPr>
                        <a:t>3</a:t>
                      </a:r>
                      <a:r>
                        <a:rPr lang="ru-RU" sz="1100" dirty="0" smtClean="0">
                          <a:solidFill>
                            <a:schemeClr val="tx1"/>
                          </a:solidFill>
                          <a:latin typeface="Times New Roman" panose="02020603050405020304" pitchFamily="18" charset="0"/>
                          <a:cs typeface="Times New Roman" panose="02020603050405020304" pitchFamily="18" charset="0"/>
                        </a:rPr>
                        <a:t> </a:t>
                      </a:r>
                      <a:r>
                        <a:rPr lang="en-US" sz="1100" dirty="0" smtClean="0">
                          <a:solidFill>
                            <a:schemeClr val="tx1"/>
                          </a:solidFill>
                          <a:latin typeface="Times New Roman" panose="02020603050405020304" pitchFamily="18" charset="0"/>
                          <a:cs typeface="Times New Roman" panose="02020603050405020304" pitchFamily="18" charset="0"/>
                        </a:rPr>
                        <a:t>703</a:t>
                      </a:r>
                      <a:r>
                        <a:rPr lang="ru-RU" sz="1100" dirty="0" smtClean="0">
                          <a:solidFill>
                            <a:schemeClr val="tx1"/>
                          </a:solidFill>
                          <a:latin typeface="Times New Roman" panose="02020603050405020304" pitchFamily="18" charset="0"/>
                          <a:cs typeface="Times New Roman" panose="02020603050405020304" pitchFamily="18" charset="0"/>
                        </a:rPr>
                        <a:t>,</a:t>
                      </a:r>
                      <a:r>
                        <a:rPr lang="en-US" sz="1100" dirty="0" smtClean="0">
                          <a:solidFill>
                            <a:schemeClr val="tx1"/>
                          </a:solidFill>
                          <a:latin typeface="Times New Roman" panose="02020603050405020304" pitchFamily="18" charset="0"/>
                          <a:cs typeface="Times New Roman" panose="02020603050405020304" pitchFamily="18" charset="0"/>
                        </a:rPr>
                        <a:t>9</a:t>
                      </a:r>
                      <a:endParaRPr lang="ru-RU" sz="1100" dirty="0" smtClean="0">
                        <a:solidFill>
                          <a:schemeClr val="tx1"/>
                        </a:solidFill>
                        <a:latin typeface="Times New Roman" panose="02020603050405020304" pitchFamily="18" charset="0"/>
                        <a:cs typeface="Times New Roman" panose="02020603050405020304" pitchFamily="18" charset="0"/>
                      </a:endParaRPr>
                    </a:p>
                    <a:p>
                      <a:pPr algn="r"/>
                      <a:r>
                        <a:rPr lang="ru-RU" sz="1100" dirty="0" smtClean="0">
                          <a:solidFill>
                            <a:schemeClr val="tx1"/>
                          </a:solidFill>
                          <a:latin typeface="Times New Roman" panose="02020603050405020304" pitchFamily="18" charset="0"/>
                          <a:cs typeface="Times New Roman" panose="02020603050405020304" pitchFamily="18" charset="0"/>
                        </a:rPr>
                        <a:t>(74 </a:t>
                      </a:r>
                      <a:r>
                        <a:rPr lang="en-US" sz="1100" dirty="0" smtClean="0">
                          <a:solidFill>
                            <a:schemeClr val="tx1"/>
                          </a:solidFill>
                          <a:latin typeface="Times New Roman" panose="02020603050405020304" pitchFamily="18" charset="0"/>
                          <a:cs typeface="Times New Roman" panose="02020603050405020304" pitchFamily="18" charset="0"/>
                        </a:rPr>
                        <a:t>116</a:t>
                      </a:r>
                      <a:r>
                        <a:rPr lang="ru-RU" sz="1100" dirty="0" smtClean="0">
                          <a:solidFill>
                            <a:schemeClr val="tx1"/>
                          </a:solidFill>
                          <a:latin typeface="Times New Roman" panose="02020603050405020304" pitchFamily="18" charset="0"/>
                          <a:cs typeface="Times New Roman" panose="02020603050405020304" pitchFamily="18" charset="0"/>
                        </a:rPr>
                        <a:t>,</a:t>
                      </a:r>
                      <a:r>
                        <a:rPr lang="en-US" sz="1100" dirty="0" smtClean="0">
                          <a:solidFill>
                            <a:schemeClr val="tx1"/>
                          </a:solidFill>
                          <a:latin typeface="Times New Roman" panose="02020603050405020304" pitchFamily="18" charset="0"/>
                          <a:cs typeface="Times New Roman" panose="02020603050405020304" pitchFamily="18" charset="0"/>
                        </a:rPr>
                        <a:t>4</a:t>
                      </a:r>
                      <a:r>
                        <a:rPr lang="ru-RU" sz="1100" dirty="0" smtClean="0">
                          <a:solidFill>
                            <a:schemeClr val="tx1"/>
                          </a:solidFill>
                          <a:latin typeface="Times New Roman" panose="02020603050405020304" pitchFamily="18" charset="0"/>
                          <a:cs typeface="Times New Roman" panose="02020603050405020304" pitchFamily="18" charset="0"/>
                        </a:rPr>
                        <a:t>)</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baseline="0" dirty="0" smtClean="0">
                          <a:solidFill>
                            <a:schemeClr val="tx1"/>
                          </a:solidFill>
                          <a:latin typeface="Times New Roman" panose="02020603050405020304" pitchFamily="18" charset="0"/>
                          <a:cs typeface="Times New Roman" panose="02020603050405020304" pitchFamily="18" charset="0"/>
                        </a:rPr>
                        <a:t>78 </a:t>
                      </a:r>
                      <a:r>
                        <a:rPr lang="en-US" sz="1100" baseline="0" dirty="0" smtClean="0">
                          <a:solidFill>
                            <a:schemeClr val="tx1"/>
                          </a:solidFill>
                          <a:latin typeface="Times New Roman" panose="02020603050405020304" pitchFamily="18" charset="0"/>
                          <a:cs typeface="Times New Roman" panose="02020603050405020304" pitchFamily="18" charset="0"/>
                        </a:rPr>
                        <a:t>642</a:t>
                      </a:r>
                      <a:r>
                        <a:rPr lang="ru-RU" sz="1100" dirty="0" smtClean="0">
                          <a:solidFill>
                            <a:schemeClr val="tx1"/>
                          </a:solidFill>
                          <a:latin typeface="Times New Roman" panose="02020603050405020304" pitchFamily="18" charset="0"/>
                          <a:cs typeface="Times New Roman" panose="02020603050405020304" pitchFamily="18" charset="0"/>
                        </a:rPr>
                        <a:t>,</a:t>
                      </a:r>
                      <a:r>
                        <a:rPr lang="en-US" sz="1100" dirty="0" smtClean="0">
                          <a:solidFill>
                            <a:schemeClr val="tx1"/>
                          </a:solidFill>
                          <a:latin typeface="Times New Roman" panose="02020603050405020304" pitchFamily="18" charset="0"/>
                          <a:cs typeface="Times New Roman" panose="02020603050405020304" pitchFamily="18" charset="0"/>
                        </a:rPr>
                        <a:t>0</a:t>
                      </a:r>
                      <a:endParaRPr lang="ru-RU" sz="1100" dirty="0" smtClean="0">
                        <a:solidFill>
                          <a:schemeClr val="tx1"/>
                        </a:solidFill>
                        <a:latin typeface="Times New Roman" panose="02020603050405020304" pitchFamily="18" charset="0"/>
                        <a:cs typeface="Times New Roman" panose="02020603050405020304" pitchFamily="18" charset="0"/>
                      </a:endParaRPr>
                    </a:p>
                    <a:p>
                      <a:pPr algn="r"/>
                      <a:r>
                        <a:rPr lang="ru-RU" sz="1100" dirty="0" smtClean="0">
                          <a:solidFill>
                            <a:schemeClr val="tx1"/>
                          </a:solidFill>
                          <a:latin typeface="Times New Roman" panose="02020603050405020304" pitchFamily="18" charset="0"/>
                          <a:cs typeface="Times New Roman" panose="02020603050405020304" pitchFamily="18" charset="0"/>
                        </a:rPr>
                        <a:t>(80 </a:t>
                      </a:r>
                      <a:r>
                        <a:rPr lang="en-US" sz="1100" dirty="0" smtClean="0">
                          <a:solidFill>
                            <a:schemeClr val="tx1"/>
                          </a:solidFill>
                          <a:latin typeface="Times New Roman" panose="02020603050405020304" pitchFamily="18" charset="0"/>
                          <a:cs typeface="Times New Roman" panose="02020603050405020304" pitchFamily="18" charset="0"/>
                        </a:rPr>
                        <a:t>119</a:t>
                      </a:r>
                      <a:r>
                        <a:rPr lang="ru-RU" sz="1100" dirty="0" smtClean="0">
                          <a:solidFill>
                            <a:schemeClr val="tx1"/>
                          </a:solidFill>
                          <a:latin typeface="Times New Roman" panose="02020603050405020304" pitchFamily="18" charset="0"/>
                          <a:cs typeface="Times New Roman" panose="02020603050405020304" pitchFamily="18" charset="0"/>
                        </a:rPr>
                        <a:t>,</a:t>
                      </a:r>
                      <a:r>
                        <a:rPr lang="en-US" sz="1100" dirty="0" smtClean="0">
                          <a:solidFill>
                            <a:schemeClr val="tx1"/>
                          </a:solidFill>
                          <a:latin typeface="Times New Roman" panose="02020603050405020304" pitchFamily="18" charset="0"/>
                          <a:cs typeface="Times New Roman" panose="02020603050405020304" pitchFamily="18" charset="0"/>
                        </a:rPr>
                        <a:t>8</a:t>
                      </a:r>
                      <a:r>
                        <a:rPr lang="ru-RU" sz="1100" dirty="0" smtClean="0">
                          <a:solidFill>
                            <a:schemeClr val="tx1"/>
                          </a:solidFill>
                          <a:latin typeface="Times New Roman" panose="02020603050405020304" pitchFamily="18" charset="0"/>
                          <a:cs typeface="Times New Roman" panose="02020603050405020304" pitchFamily="18" charset="0"/>
                        </a:rPr>
                        <a:t>)</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en-US" sz="1100" dirty="0" smtClean="0">
                          <a:solidFill>
                            <a:schemeClr val="tx1"/>
                          </a:solidFill>
                          <a:latin typeface="Times New Roman" panose="02020603050405020304" pitchFamily="18" charset="0"/>
                          <a:cs typeface="Times New Roman" panose="02020603050405020304" pitchFamily="18" charset="0"/>
                        </a:rPr>
                        <a:t>83 832,4</a:t>
                      </a:r>
                    </a:p>
                    <a:p>
                      <a:pPr algn="r"/>
                      <a:r>
                        <a:rPr lang="en-US" sz="1100" dirty="0" smtClean="0">
                          <a:solidFill>
                            <a:schemeClr val="tx1"/>
                          </a:solidFill>
                          <a:latin typeface="Times New Roman" panose="02020603050405020304" pitchFamily="18" charset="0"/>
                          <a:cs typeface="Times New Roman" panose="02020603050405020304" pitchFamily="18" charset="0"/>
                        </a:rPr>
                        <a:t>(85 968,6)</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r>
              <a:tr h="370099">
                <a:tc>
                  <a:txBody>
                    <a:bodyPr/>
                    <a:lstStyle/>
                    <a:p>
                      <a:r>
                        <a:rPr lang="ru-RU" sz="1100" dirty="0" smtClean="0">
                          <a:latin typeface="Times New Roman" panose="02020603050405020304" pitchFamily="18" charset="0"/>
                          <a:cs typeface="Times New Roman" panose="02020603050405020304" pitchFamily="18" charset="0"/>
                        </a:rPr>
                        <a:t>Уровень безработицы,</a:t>
                      </a:r>
                      <a:r>
                        <a:rPr lang="ru-RU" sz="1100" baseline="0" dirty="0" smtClean="0">
                          <a:latin typeface="Times New Roman" panose="02020603050405020304" pitchFamily="18" charset="0"/>
                          <a:cs typeface="Times New Roman" panose="02020603050405020304" pitchFamily="18" charset="0"/>
                        </a:rPr>
                        <a:t> %</a:t>
                      </a:r>
                      <a:endParaRPr lang="ru-RU" sz="1100" dirty="0">
                        <a:latin typeface="Times New Roman" panose="02020603050405020304" pitchFamily="18" charset="0"/>
                        <a:cs typeface="Times New Roman" panose="02020603050405020304" pitchFamily="18" charset="0"/>
                      </a:endParaRPr>
                    </a:p>
                  </a:txBody>
                  <a:tcP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2,</a:t>
                      </a:r>
                      <a:r>
                        <a:rPr lang="en-US" sz="1100" dirty="0" smtClean="0">
                          <a:solidFill>
                            <a:schemeClr val="tx1"/>
                          </a:solidFill>
                          <a:latin typeface="Times New Roman" panose="02020603050405020304" pitchFamily="18" charset="0"/>
                          <a:cs typeface="Times New Roman" panose="02020603050405020304" pitchFamily="18" charset="0"/>
                        </a:rPr>
                        <a:t>1</a:t>
                      </a:r>
                      <a:endParaRPr lang="ru-RU" sz="1100" dirty="0" smtClean="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2,6</a:t>
                      </a:r>
                    </a:p>
                    <a:p>
                      <a:pPr algn="r"/>
                      <a:r>
                        <a:rPr lang="ru-RU" sz="1100" dirty="0" smtClean="0">
                          <a:solidFill>
                            <a:schemeClr val="tx1"/>
                          </a:solidFill>
                          <a:latin typeface="Times New Roman" panose="02020603050405020304" pitchFamily="18" charset="0"/>
                          <a:cs typeface="Times New Roman" panose="02020603050405020304" pitchFamily="18" charset="0"/>
                        </a:rPr>
                        <a:t>(2,5)</a:t>
                      </a: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a:t>
                      </a:r>
                      <a:r>
                        <a:rPr lang="en-US" sz="1100" dirty="0" smtClean="0">
                          <a:solidFill>
                            <a:schemeClr val="tx1"/>
                          </a:solidFill>
                          <a:latin typeface="Times New Roman" panose="02020603050405020304" pitchFamily="18" charset="0"/>
                          <a:cs typeface="Times New Roman" panose="02020603050405020304" pitchFamily="18" charset="0"/>
                        </a:rPr>
                        <a:t>,</a:t>
                      </a:r>
                      <a:r>
                        <a:rPr lang="ru-RU" sz="1100" dirty="0" smtClean="0">
                          <a:solidFill>
                            <a:schemeClr val="tx1"/>
                          </a:solidFill>
                          <a:latin typeface="Times New Roman" panose="02020603050405020304" pitchFamily="18" charset="0"/>
                          <a:cs typeface="Times New Roman" panose="02020603050405020304" pitchFamily="18" charset="0"/>
                        </a:rPr>
                        <a:t>7</a:t>
                      </a: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2,6</a:t>
                      </a:r>
                    </a:p>
                    <a:p>
                      <a:pPr algn="r"/>
                      <a:r>
                        <a:rPr lang="ru-RU" sz="1100" dirty="0" smtClean="0">
                          <a:solidFill>
                            <a:schemeClr val="tx1"/>
                          </a:solidFill>
                          <a:latin typeface="Times New Roman" panose="02020603050405020304" pitchFamily="18" charset="0"/>
                          <a:cs typeface="Times New Roman" panose="02020603050405020304" pitchFamily="18" charset="0"/>
                        </a:rPr>
                        <a:t>(2,</a:t>
                      </a:r>
                      <a:r>
                        <a:rPr lang="en-US" sz="1100" dirty="0" smtClean="0">
                          <a:solidFill>
                            <a:schemeClr val="tx1"/>
                          </a:solidFill>
                          <a:latin typeface="Times New Roman" panose="02020603050405020304" pitchFamily="18" charset="0"/>
                          <a:cs typeface="Times New Roman" panose="02020603050405020304" pitchFamily="18" charset="0"/>
                        </a:rPr>
                        <a:t>2</a:t>
                      </a:r>
                      <a:r>
                        <a:rPr lang="ru-RU" sz="1100" dirty="0" smtClean="0">
                          <a:solidFill>
                            <a:schemeClr val="tx1"/>
                          </a:solidFill>
                          <a:latin typeface="Times New Roman" panose="02020603050405020304" pitchFamily="18" charset="0"/>
                          <a:cs typeface="Times New Roman" panose="02020603050405020304" pitchFamily="18" charset="0"/>
                        </a:rPr>
                        <a:t>)</a:t>
                      </a: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2,</a:t>
                      </a:r>
                      <a:r>
                        <a:rPr lang="en-US" sz="1100" dirty="0" smtClean="0">
                          <a:solidFill>
                            <a:schemeClr val="tx1"/>
                          </a:solidFill>
                          <a:latin typeface="Times New Roman" panose="02020603050405020304" pitchFamily="18" charset="0"/>
                          <a:cs typeface="Times New Roman" panose="02020603050405020304" pitchFamily="18" charset="0"/>
                        </a:rPr>
                        <a:t>6</a:t>
                      </a:r>
                      <a:endParaRPr lang="ru-RU" sz="1100" dirty="0" smtClean="0">
                        <a:solidFill>
                          <a:schemeClr val="tx1"/>
                        </a:solidFill>
                        <a:latin typeface="Times New Roman" panose="02020603050405020304" pitchFamily="18" charset="0"/>
                        <a:cs typeface="Times New Roman" panose="02020603050405020304" pitchFamily="18" charset="0"/>
                      </a:endParaRPr>
                    </a:p>
                    <a:p>
                      <a:pPr algn="r"/>
                      <a:r>
                        <a:rPr lang="ru-RU" sz="1100" dirty="0" smtClean="0">
                          <a:solidFill>
                            <a:schemeClr val="tx1"/>
                          </a:solidFill>
                          <a:latin typeface="Times New Roman" panose="02020603050405020304" pitchFamily="18" charset="0"/>
                          <a:cs typeface="Times New Roman" panose="02020603050405020304" pitchFamily="18" charset="0"/>
                        </a:rPr>
                        <a:t>(2,</a:t>
                      </a:r>
                      <a:r>
                        <a:rPr lang="en-US" sz="1100" dirty="0" smtClean="0">
                          <a:solidFill>
                            <a:schemeClr val="tx1"/>
                          </a:solidFill>
                          <a:latin typeface="Times New Roman" panose="02020603050405020304" pitchFamily="18" charset="0"/>
                          <a:cs typeface="Times New Roman" panose="02020603050405020304" pitchFamily="18" charset="0"/>
                        </a:rPr>
                        <a:t>2</a:t>
                      </a:r>
                      <a:r>
                        <a:rPr lang="ru-RU" sz="1100" dirty="0" smtClean="0">
                          <a:solidFill>
                            <a:schemeClr val="tx1"/>
                          </a:solidFill>
                          <a:latin typeface="Times New Roman" panose="02020603050405020304" pitchFamily="18" charset="0"/>
                          <a:cs typeface="Times New Roman" panose="02020603050405020304" pitchFamily="18" charset="0"/>
                        </a:rPr>
                        <a:t>)</a:t>
                      </a:r>
                    </a:p>
                  </a:txBody>
                  <a:tcPr anchor="ctr">
                    <a:solidFill>
                      <a:schemeClr val="accent4">
                        <a:lumMod val="60000"/>
                        <a:lumOff val="40000"/>
                      </a:schemeClr>
                    </a:solidFill>
                  </a:tcPr>
                </a:tc>
                <a:tc>
                  <a:txBody>
                    <a:bodyPr/>
                    <a:lstStyle/>
                    <a:p>
                      <a:pPr algn="r"/>
                      <a:r>
                        <a:rPr lang="en-US" sz="1100" dirty="0" smtClean="0">
                          <a:solidFill>
                            <a:schemeClr val="tx1"/>
                          </a:solidFill>
                          <a:latin typeface="Times New Roman" panose="02020603050405020304" pitchFamily="18" charset="0"/>
                          <a:cs typeface="Times New Roman" panose="02020603050405020304" pitchFamily="18" charset="0"/>
                        </a:rPr>
                        <a:t>2,6</a:t>
                      </a:r>
                    </a:p>
                    <a:p>
                      <a:pPr algn="r"/>
                      <a:r>
                        <a:rPr lang="en-US" sz="1100" dirty="0" smtClean="0">
                          <a:solidFill>
                            <a:schemeClr val="tx1"/>
                          </a:solidFill>
                          <a:latin typeface="Times New Roman" panose="02020603050405020304" pitchFamily="18" charset="0"/>
                          <a:cs typeface="Times New Roman" panose="02020603050405020304" pitchFamily="18" charset="0"/>
                        </a:rPr>
                        <a:t>(2,1)</a:t>
                      </a:r>
                      <a:endParaRPr lang="ru-RU" sz="1100" dirty="0" smtClean="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r>
              <a:tr h="370099">
                <a:tc>
                  <a:txBody>
                    <a:bodyPr/>
                    <a:lstStyle/>
                    <a:p>
                      <a:r>
                        <a:rPr lang="ru-RU" sz="1100" dirty="0" smtClean="0">
                          <a:latin typeface="Times New Roman" panose="02020603050405020304" pitchFamily="18" charset="0"/>
                          <a:cs typeface="Times New Roman" panose="02020603050405020304" pitchFamily="18" charset="0"/>
                        </a:rPr>
                        <a:t>Величина прожиточного минимума, руб.</a:t>
                      </a:r>
                      <a:endParaRPr lang="ru-RU" sz="1100" dirty="0">
                        <a:latin typeface="Times New Roman" panose="02020603050405020304" pitchFamily="18" charset="0"/>
                        <a:cs typeface="Times New Roman" panose="02020603050405020304" pitchFamily="18" charset="0"/>
                      </a:endParaRPr>
                    </a:p>
                  </a:txBody>
                  <a:tcP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a:t>
                      </a:r>
                      <a:r>
                        <a:rPr lang="en-US" sz="1100" dirty="0" smtClean="0">
                          <a:solidFill>
                            <a:schemeClr val="tx1"/>
                          </a:solidFill>
                          <a:latin typeface="Times New Roman" panose="02020603050405020304" pitchFamily="18" charset="0"/>
                          <a:cs typeface="Times New Roman" panose="02020603050405020304" pitchFamily="18" charset="0"/>
                        </a:rPr>
                        <a:t>3</a:t>
                      </a:r>
                      <a:r>
                        <a:rPr lang="ru-RU" sz="1100" dirty="0" smtClean="0">
                          <a:solidFill>
                            <a:schemeClr val="tx1"/>
                          </a:solidFill>
                          <a:latin typeface="Times New Roman" panose="02020603050405020304" pitchFamily="18" charset="0"/>
                          <a:cs typeface="Times New Roman" panose="02020603050405020304" pitchFamily="18" charset="0"/>
                        </a:rPr>
                        <a:t> </a:t>
                      </a:r>
                      <a:r>
                        <a:rPr lang="en-US" sz="1100" dirty="0" smtClean="0">
                          <a:solidFill>
                            <a:schemeClr val="tx1"/>
                          </a:solidFill>
                          <a:latin typeface="Times New Roman" panose="02020603050405020304" pitchFamily="18" charset="0"/>
                          <a:cs typeface="Times New Roman" panose="02020603050405020304" pitchFamily="18" charset="0"/>
                        </a:rPr>
                        <a:t>444</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15 428</a:t>
                      </a:r>
                    </a:p>
                    <a:p>
                      <a:pPr algn="r"/>
                      <a:r>
                        <a:rPr lang="ru-RU" sz="1100" dirty="0" smtClean="0">
                          <a:solidFill>
                            <a:schemeClr val="tx1"/>
                          </a:solidFill>
                          <a:latin typeface="Times New Roman" panose="02020603050405020304" pitchFamily="18" charset="0"/>
                          <a:cs typeface="Times New Roman" panose="02020603050405020304" pitchFamily="18" charset="0"/>
                        </a:rPr>
                        <a:t>(15 428)</a:t>
                      </a: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15 428</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a:t>
                      </a:r>
                      <a:r>
                        <a:rPr lang="en-US" sz="1100" dirty="0" smtClean="0">
                          <a:solidFill>
                            <a:schemeClr val="tx1"/>
                          </a:solidFill>
                          <a:latin typeface="Times New Roman" panose="02020603050405020304" pitchFamily="18" charset="0"/>
                          <a:cs typeface="Times New Roman" panose="02020603050405020304" pitchFamily="18" charset="0"/>
                        </a:rPr>
                        <a:t>6</a:t>
                      </a:r>
                      <a:r>
                        <a:rPr lang="ru-RU" sz="1100" baseline="0" dirty="0" smtClean="0">
                          <a:solidFill>
                            <a:schemeClr val="tx1"/>
                          </a:solidFill>
                          <a:latin typeface="Times New Roman" panose="02020603050405020304" pitchFamily="18" charset="0"/>
                          <a:cs typeface="Times New Roman" panose="02020603050405020304" pitchFamily="18" charset="0"/>
                        </a:rPr>
                        <a:t> </a:t>
                      </a:r>
                      <a:r>
                        <a:rPr lang="en-US" sz="1100" baseline="0" dirty="0" smtClean="0">
                          <a:solidFill>
                            <a:schemeClr val="tx1"/>
                          </a:solidFill>
                          <a:latin typeface="Times New Roman" panose="02020603050405020304" pitchFamily="18" charset="0"/>
                          <a:cs typeface="Times New Roman" panose="02020603050405020304" pitchFamily="18" charset="0"/>
                        </a:rPr>
                        <a:t>477</a:t>
                      </a:r>
                      <a:endParaRPr lang="ru-RU" sz="1100" dirty="0" smtClean="0">
                        <a:solidFill>
                          <a:schemeClr val="tx1"/>
                        </a:solidFill>
                        <a:latin typeface="Times New Roman" panose="02020603050405020304" pitchFamily="18" charset="0"/>
                        <a:cs typeface="Times New Roman" panose="02020603050405020304" pitchFamily="18" charset="0"/>
                      </a:endParaRPr>
                    </a:p>
                    <a:p>
                      <a:pPr algn="r"/>
                      <a:r>
                        <a:rPr lang="ru-RU" sz="1100" dirty="0" smtClean="0">
                          <a:solidFill>
                            <a:schemeClr val="tx1"/>
                          </a:solidFill>
                          <a:latin typeface="Times New Roman" panose="02020603050405020304" pitchFamily="18" charset="0"/>
                          <a:cs typeface="Times New Roman" panose="02020603050405020304" pitchFamily="18" charset="0"/>
                        </a:rPr>
                        <a:t>(1</a:t>
                      </a:r>
                      <a:r>
                        <a:rPr lang="en-US" sz="1100" dirty="0" smtClean="0">
                          <a:solidFill>
                            <a:schemeClr val="tx1"/>
                          </a:solidFill>
                          <a:latin typeface="Times New Roman" panose="02020603050405020304" pitchFamily="18" charset="0"/>
                          <a:cs typeface="Times New Roman" panose="02020603050405020304" pitchFamily="18" charset="0"/>
                        </a:rPr>
                        <a:t>6</a:t>
                      </a:r>
                      <a:r>
                        <a:rPr lang="ru-RU" sz="1100" dirty="0" smtClean="0">
                          <a:solidFill>
                            <a:schemeClr val="tx1"/>
                          </a:solidFill>
                          <a:latin typeface="Times New Roman" panose="02020603050405020304" pitchFamily="18" charset="0"/>
                          <a:cs typeface="Times New Roman" panose="02020603050405020304" pitchFamily="18" charset="0"/>
                        </a:rPr>
                        <a:t> </a:t>
                      </a:r>
                      <a:r>
                        <a:rPr lang="en-US" sz="1100" dirty="0" smtClean="0">
                          <a:solidFill>
                            <a:schemeClr val="tx1"/>
                          </a:solidFill>
                          <a:latin typeface="Times New Roman" panose="02020603050405020304" pitchFamily="18" charset="0"/>
                          <a:cs typeface="Times New Roman" panose="02020603050405020304" pitchFamily="18" charset="0"/>
                        </a:rPr>
                        <a:t>477</a:t>
                      </a:r>
                      <a:r>
                        <a:rPr lang="ru-RU" sz="1100" dirty="0" smtClean="0">
                          <a:solidFill>
                            <a:schemeClr val="tx1"/>
                          </a:solidFill>
                          <a:latin typeface="Times New Roman" panose="02020603050405020304" pitchFamily="18" charset="0"/>
                          <a:cs typeface="Times New Roman" panose="02020603050405020304" pitchFamily="18" charset="0"/>
                        </a:rPr>
                        <a:t>)</a:t>
                      </a: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a:t>
                      </a:r>
                      <a:r>
                        <a:rPr lang="en-US" sz="1100" dirty="0" smtClean="0">
                          <a:solidFill>
                            <a:schemeClr val="tx1"/>
                          </a:solidFill>
                          <a:latin typeface="Times New Roman" panose="02020603050405020304" pitchFamily="18" charset="0"/>
                          <a:cs typeface="Times New Roman" panose="02020603050405020304" pitchFamily="18" charset="0"/>
                        </a:rPr>
                        <a:t>7</a:t>
                      </a:r>
                      <a:r>
                        <a:rPr lang="ru-RU" sz="1100" dirty="0" smtClean="0">
                          <a:solidFill>
                            <a:schemeClr val="tx1"/>
                          </a:solidFill>
                          <a:latin typeface="Times New Roman" panose="02020603050405020304" pitchFamily="18" charset="0"/>
                          <a:cs typeface="Times New Roman" panose="02020603050405020304" pitchFamily="18" charset="0"/>
                        </a:rPr>
                        <a:t> </a:t>
                      </a:r>
                      <a:r>
                        <a:rPr lang="en-US" sz="1100" dirty="0" smtClean="0">
                          <a:solidFill>
                            <a:schemeClr val="tx1"/>
                          </a:solidFill>
                          <a:latin typeface="Times New Roman" panose="02020603050405020304" pitchFamily="18" charset="0"/>
                          <a:cs typeface="Times New Roman" panose="02020603050405020304" pitchFamily="18" charset="0"/>
                        </a:rPr>
                        <a:t>136</a:t>
                      </a:r>
                      <a:endParaRPr lang="ru-RU" sz="1100" dirty="0" smtClean="0">
                        <a:solidFill>
                          <a:schemeClr val="tx1"/>
                        </a:solidFill>
                        <a:latin typeface="Times New Roman" panose="02020603050405020304" pitchFamily="18" charset="0"/>
                        <a:cs typeface="Times New Roman" panose="02020603050405020304" pitchFamily="18" charset="0"/>
                      </a:endParaRPr>
                    </a:p>
                    <a:p>
                      <a:pPr algn="r"/>
                      <a:r>
                        <a:rPr lang="ru-RU" sz="1100" dirty="0" smtClean="0">
                          <a:solidFill>
                            <a:schemeClr val="tx1"/>
                          </a:solidFill>
                          <a:latin typeface="Times New Roman" panose="02020603050405020304" pitchFamily="18" charset="0"/>
                          <a:cs typeface="Times New Roman" panose="02020603050405020304" pitchFamily="18" charset="0"/>
                        </a:rPr>
                        <a:t>(1</a:t>
                      </a:r>
                      <a:r>
                        <a:rPr lang="en-US" sz="1100" dirty="0" smtClean="0">
                          <a:solidFill>
                            <a:schemeClr val="tx1"/>
                          </a:solidFill>
                          <a:latin typeface="Times New Roman" panose="02020603050405020304" pitchFamily="18" charset="0"/>
                          <a:cs typeface="Times New Roman" panose="02020603050405020304" pitchFamily="18" charset="0"/>
                        </a:rPr>
                        <a:t>7</a:t>
                      </a:r>
                      <a:r>
                        <a:rPr lang="ru-RU" sz="1100" dirty="0" smtClean="0">
                          <a:solidFill>
                            <a:schemeClr val="tx1"/>
                          </a:solidFill>
                          <a:latin typeface="Times New Roman" panose="02020603050405020304" pitchFamily="18" charset="0"/>
                          <a:cs typeface="Times New Roman" panose="02020603050405020304" pitchFamily="18" charset="0"/>
                        </a:rPr>
                        <a:t> </a:t>
                      </a:r>
                      <a:r>
                        <a:rPr lang="en-US" sz="1100" dirty="0" smtClean="0">
                          <a:solidFill>
                            <a:schemeClr val="tx1"/>
                          </a:solidFill>
                          <a:latin typeface="Times New Roman" panose="02020603050405020304" pitchFamily="18" charset="0"/>
                          <a:cs typeface="Times New Roman" panose="02020603050405020304" pitchFamily="18" charset="0"/>
                        </a:rPr>
                        <a:t>136</a:t>
                      </a:r>
                      <a:r>
                        <a:rPr lang="ru-RU" sz="1100" dirty="0" smtClean="0">
                          <a:solidFill>
                            <a:schemeClr val="tx1"/>
                          </a:solidFill>
                          <a:latin typeface="Times New Roman" panose="02020603050405020304" pitchFamily="18" charset="0"/>
                          <a:cs typeface="Times New Roman" panose="02020603050405020304" pitchFamily="18" charset="0"/>
                        </a:rPr>
                        <a:t>)</a:t>
                      </a:r>
                    </a:p>
                  </a:txBody>
                  <a:tcPr anchor="ctr">
                    <a:solidFill>
                      <a:schemeClr val="accent4">
                        <a:lumMod val="60000"/>
                        <a:lumOff val="40000"/>
                      </a:schemeClr>
                    </a:solidFill>
                  </a:tcPr>
                </a:tc>
                <a:tc>
                  <a:txBody>
                    <a:bodyPr/>
                    <a:lstStyle/>
                    <a:p>
                      <a:pPr algn="r"/>
                      <a:r>
                        <a:rPr lang="en-US" sz="1100" dirty="0" smtClean="0">
                          <a:solidFill>
                            <a:schemeClr val="tx1"/>
                          </a:solidFill>
                          <a:latin typeface="Times New Roman" panose="02020603050405020304" pitchFamily="18" charset="0"/>
                          <a:cs typeface="Times New Roman" panose="02020603050405020304" pitchFamily="18" charset="0"/>
                        </a:rPr>
                        <a:t>17 822</a:t>
                      </a:r>
                    </a:p>
                    <a:p>
                      <a:pPr algn="r"/>
                      <a:r>
                        <a:rPr lang="en-US" sz="1100" dirty="0" smtClean="0">
                          <a:solidFill>
                            <a:schemeClr val="tx1"/>
                          </a:solidFill>
                          <a:latin typeface="Times New Roman" panose="02020603050405020304" pitchFamily="18" charset="0"/>
                          <a:cs typeface="Times New Roman" panose="02020603050405020304" pitchFamily="18" charset="0"/>
                        </a:rPr>
                        <a:t>(17 822)</a:t>
                      </a:r>
                      <a:endParaRPr lang="ru-RU" sz="1100" dirty="0" smtClean="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r>
              <a:tr h="370099">
                <a:tc>
                  <a:txBody>
                    <a:bodyPr/>
                    <a:lstStyle/>
                    <a:p>
                      <a:r>
                        <a:rPr lang="ru-RU" sz="1100" dirty="0" smtClean="0">
                          <a:latin typeface="Times New Roman" panose="02020603050405020304" pitchFamily="18" charset="0"/>
                          <a:cs typeface="Times New Roman" panose="02020603050405020304" pitchFamily="18" charset="0"/>
                        </a:rPr>
                        <a:t>Объем жилищного</a:t>
                      </a:r>
                      <a:r>
                        <a:rPr lang="ru-RU" sz="1100" baseline="0" dirty="0" smtClean="0">
                          <a:latin typeface="Times New Roman" panose="02020603050405020304" pitchFamily="18" charset="0"/>
                          <a:cs typeface="Times New Roman" panose="02020603050405020304" pitchFamily="18" charset="0"/>
                        </a:rPr>
                        <a:t> строительства, тыс. </a:t>
                      </a:r>
                      <a:r>
                        <a:rPr lang="ru-RU" sz="1100" baseline="0" dirty="0" err="1" smtClean="0">
                          <a:latin typeface="Times New Roman" panose="02020603050405020304" pitchFamily="18" charset="0"/>
                          <a:cs typeface="Times New Roman" panose="02020603050405020304" pitchFamily="18" charset="0"/>
                        </a:rPr>
                        <a:t>кв.м</a:t>
                      </a:r>
                      <a:endParaRPr lang="ru-RU" sz="1100" dirty="0">
                        <a:latin typeface="Times New Roman" panose="02020603050405020304" pitchFamily="18" charset="0"/>
                        <a:cs typeface="Times New Roman" panose="02020603050405020304" pitchFamily="18" charset="0"/>
                      </a:endParaRPr>
                    </a:p>
                  </a:txBody>
                  <a:tcP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78</a:t>
                      </a:r>
                      <a:r>
                        <a:rPr lang="en-US" sz="1100" dirty="0" smtClean="0">
                          <a:solidFill>
                            <a:schemeClr val="tx1"/>
                          </a:solidFill>
                          <a:latin typeface="Times New Roman" panose="02020603050405020304" pitchFamily="18" charset="0"/>
                          <a:cs typeface="Times New Roman" panose="02020603050405020304" pitchFamily="18" charset="0"/>
                        </a:rPr>
                        <a:t>6</a:t>
                      </a:r>
                      <a:r>
                        <a:rPr lang="ru-RU" sz="1100" dirty="0" smtClean="0">
                          <a:solidFill>
                            <a:schemeClr val="tx1"/>
                          </a:solidFill>
                          <a:latin typeface="Times New Roman" panose="02020603050405020304" pitchFamily="18" charset="0"/>
                          <a:cs typeface="Times New Roman" panose="02020603050405020304" pitchFamily="18" charset="0"/>
                        </a:rPr>
                        <a:t>,</a:t>
                      </a:r>
                      <a:r>
                        <a:rPr lang="en-US" sz="1100" dirty="0" smtClean="0">
                          <a:solidFill>
                            <a:schemeClr val="tx1"/>
                          </a:solidFill>
                          <a:latin typeface="Times New Roman" panose="02020603050405020304" pitchFamily="18" charset="0"/>
                          <a:cs typeface="Times New Roman" panose="02020603050405020304" pitchFamily="18" charset="0"/>
                        </a:rPr>
                        <a:t>5</a:t>
                      </a:r>
                      <a:endParaRPr lang="ru-RU" sz="1100" dirty="0" smtClean="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744,0</a:t>
                      </a:r>
                    </a:p>
                    <a:p>
                      <a:pPr algn="r"/>
                      <a:r>
                        <a:rPr lang="ru-RU" sz="1100" dirty="0" smtClean="0">
                          <a:solidFill>
                            <a:schemeClr val="tx1"/>
                          </a:solidFill>
                          <a:latin typeface="Times New Roman" panose="02020603050405020304" pitchFamily="18" charset="0"/>
                          <a:cs typeface="Times New Roman" panose="02020603050405020304" pitchFamily="18" charset="0"/>
                        </a:rPr>
                        <a:t>(818,0)</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821,3</a:t>
                      </a: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778,0</a:t>
                      </a:r>
                    </a:p>
                    <a:p>
                      <a:pPr algn="r"/>
                      <a:r>
                        <a:rPr lang="ru-RU" sz="1100" dirty="0" smtClean="0">
                          <a:solidFill>
                            <a:schemeClr val="tx1"/>
                          </a:solidFill>
                          <a:latin typeface="Times New Roman" panose="02020603050405020304" pitchFamily="18" charset="0"/>
                          <a:cs typeface="Times New Roman" panose="02020603050405020304" pitchFamily="18" charset="0"/>
                        </a:rPr>
                        <a:t>(855,0)</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813,0</a:t>
                      </a:r>
                    </a:p>
                    <a:p>
                      <a:pPr algn="r"/>
                      <a:r>
                        <a:rPr lang="ru-RU" sz="1100" dirty="0" smtClean="0">
                          <a:solidFill>
                            <a:schemeClr val="tx1"/>
                          </a:solidFill>
                          <a:latin typeface="Times New Roman" panose="02020603050405020304" pitchFamily="18" charset="0"/>
                          <a:cs typeface="Times New Roman" panose="02020603050405020304" pitchFamily="18" charset="0"/>
                        </a:rPr>
                        <a:t>(893,0)</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en-US" sz="1100" dirty="0" smtClean="0">
                          <a:solidFill>
                            <a:schemeClr val="tx1"/>
                          </a:solidFill>
                          <a:latin typeface="Times New Roman" panose="02020603050405020304" pitchFamily="18" charset="0"/>
                          <a:cs typeface="Times New Roman" panose="02020603050405020304" pitchFamily="18" charset="0"/>
                        </a:rPr>
                        <a:t>850,0</a:t>
                      </a:r>
                    </a:p>
                    <a:p>
                      <a:pPr algn="r"/>
                      <a:r>
                        <a:rPr lang="en-US" sz="1100" dirty="0" smtClean="0">
                          <a:solidFill>
                            <a:schemeClr val="tx1"/>
                          </a:solidFill>
                          <a:latin typeface="Times New Roman" panose="02020603050405020304" pitchFamily="18" charset="0"/>
                          <a:cs typeface="Times New Roman" panose="02020603050405020304" pitchFamily="18" charset="0"/>
                        </a:rPr>
                        <a:t>(931,0)</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r>
            </a:tbl>
          </a:graphicData>
        </a:graphic>
      </p:graphicFrame>
      <p:sp>
        <p:nvSpPr>
          <p:cNvPr id="11" name="Заголовок 1"/>
          <p:cNvSpPr>
            <a:spLocks noGrp="1"/>
          </p:cNvSpPr>
          <p:nvPr>
            <p:ph type="title"/>
          </p:nvPr>
        </p:nvSpPr>
        <p:spPr>
          <a:xfrm>
            <a:off x="156342" y="69850"/>
            <a:ext cx="5004164" cy="474808"/>
          </a:xfrm>
        </p:spPr>
        <p:txBody>
          <a:bodyPr/>
          <a:lstStyle/>
          <a:p>
            <a:pPr marL="0" indent="0" algn="l">
              <a:buNone/>
            </a:pPr>
            <a:r>
              <a:rPr lang="ru-RU" sz="2400" b="1" dirty="0" smtClean="0">
                <a:solidFill>
                  <a:schemeClr val="tx1"/>
                </a:solidFill>
                <a:effectLst/>
                <a:latin typeface="Times New Roman" panose="02020603050405020304" pitchFamily="18" charset="0"/>
                <a:cs typeface="Times New Roman" panose="02020603050405020304" pitchFamily="18" charset="0"/>
              </a:rPr>
              <a:t>Чувашская Республика</a:t>
            </a:r>
            <a:endParaRPr lang="ru-RU" sz="2400" b="1" dirty="0">
              <a:solidFill>
                <a:schemeClr val="tx1"/>
              </a:solidFill>
              <a:effectLst/>
              <a:latin typeface="Times New Roman" panose="02020603050405020304" pitchFamily="18" charset="0"/>
              <a:cs typeface="Times New Roman" panose="02020603050405020304" pitchFamily="18" charset="0"/>
            </a:endParaRPr>
          </a:p>
        </p:txBody>
      </p:sp>
      <p:sp>
        <p:nvSpPr>
          <p:cNvPr id="5" name="Номер слайда 4"/>
          <p:cNvSpPr>
            <a:spLocks noGrp="1"/>
          </p:cNvSpPr>
          <p:nvPr>
            <p:ph type="sldNum" sz="quarter" idx="12"/>
          </p:nvPr>
        </p:nvSpPr>
        <p:spPr/>
        <p:txBody>
          <a:bodyPr/>
          <a:lstStyle/>
          <a:p>
            <a:pPr>
              <a:defRPr/>
            </a:pPr>
            <a:fld id="{667CCBFA-BFB9-4E9F-B6F6-694D72409F22}" type="slidenum">
              <a:rPr lang="ru-RU" smtClean="0"/>
              <a:pPr>
                <a:defRPr/>
              </a:pPr>
              <a:t>2</a:t>
            </a:fld>
            <a:endParaRPr lang="ru-RU" dirty="0"/>
          </a:p>
        </p:txBody>
      </p:sp>
      <p:sp>
        <p:nvSpPr>
          <p:cNvPr id="3" name="TextBox 2"/>
          <p:cNvSpPr txBox="1"/>
          <p:nvPr/>
        </p:nvSpPr>
        <p:spPr>
          <a:xfrm>
            <a:off x="145023" y="6479758"/>
            <a:ext cx="6346469" cy="261610"/>
          </a:xfrm>
          <a:prstGeom prst="rect">
            <a:avLst/>
          </a:prstGeom>
          <a:noFill/>
        </p:spPr>
        <p:txBody>
          <a:bodyPr wrap="square" rtlCol="0">
            <a:spAutoFit/>
          </a:bodyPr>
          <a:lstStyle/>
          <a:p>
            <a:pPr algn="just"/>
            <a:r>
              <a:rPr lang="ru-RU" sz="1100" dirty="0" smtClean="0">
                <a:latin typeface="Times New Roman" panose="02020603050405020304" pitchFamily="18" charset="0"/>
                <a:cs typeface="Times New Roman" panose="02020603050405020304" pitchFamily="18" charset="0"/>
              </a:rPr>
              <a:t>* Указаны значения</a:t>
            </a:r>
            <a:r>
              <a:rPr lang="ru-RU" sz="1100" dirty="0">
                <a:latin typeface="Times New Roman" panose="02020603050405020304" pitchFamily="18" charset="0"/>
                <a:cs typeface="Times New Roman" panose="02020603050405020304" pitchFamily="18" charset="0"/>
              </a:rPr>
              <a:t> </a:t>
            </a:r>
            <a:r>
              <a:rPr lang="ru-RU" sz="1100" dirty="0" smtClean="0">
                <a:latin typeface="Times New Roman" panose="02020603050405020304" pitchFamily="18" charset="0"/>
                <a:cs typeface="Times New Roman" panose="02020603050405020304" pitchFamily="18" charset="0"/>
              </a:rPr>
              <a:t>соответственно консервативного и базового вариантов</a:t>
            </a:r>
            <a:endParaRPr lang="ru-RU" sz="1100" dirty="0">
              <a:latin typeface="Times New Roman" panose="02020603050405020304" pitchFamily="18" charset="0"/>
              <a:cs typeface="Times New Roman" panose="02020603050405020304" pitchFamily="18" charset="0"/>
            </a:endParaRPr>
          </a:p>
        </p:txBody>
      </p:sp>
      <p:sp>
        <p:nvSpPr>
          <p:cNvPr id="4" name="TextBox 3"/>
          <p:cNvSpPr txBox="1"/>
          <p:nvPr/>
        </p:nvSpPr>
        <p:spPr>
          <a:xfrm>
            <a:off x="3940402" y="774685"/>
            <a:ext cx="5112568" cy="1430179"/>
          </a:xfrm>
          <a:prstGeom prst="wedgeRoundRectCallout">
            <a:avLst>
              <a:gd name="adj1" fmla="val -44363"/>
              <a:gd name="adj2" fmla="val 76811"/>
              <a:gd name="adj3" fmla="val 16667"/>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just"/>
            <a:r>
              <a:rPr lang="ru-RU" sz="1300" b="1" dirty="0" smtClean="0">
                <a:latin typeface="Times New Roman" panose="02020603050405020304" pitchFamily="18" charset="0"/>
                <a:cs typeface="Times New Roman" panose="02020603050405020304" pitchFamily="18" charset="0"/>
              </a:rPr>
              <a:t>Прогноз </a:t>
            </a:r>
            <a:r>
              <a:rPr lang="ru-RU" sz="1300" b="1" dirty="0">
                <a:latin typeface="Times New Roman" panose="02020603050405020304" pitchFamily="18" charset="0"/>
                <a:cs typeface="Times New Roman" panose="02020603050405020304" pitchFamily="18" charset="0"/>
              </a:rPr>
              <a:t>социально-экономического развития Чувашской Республики </a:t>
            </a:r>
            <a:r>
              <a:rPr lang="ru-RU" sz="1300" b="1" dirty="0" smtClean="0">
                <a:latin typeface="Times New Roman" panose="02020603050405020304" pitchFamily="18" charset="0"/>
                <a:cs typeface="Times New Roman" panose="02020603050405020304" pitchFamily="18" charset="0"/>
              </a:rPr>
              <a:t>разработан по 2 вариантам развития:</a:t>
            </a:r>
          </a:p>
          <a:p>
            <a:pPr algn="just"/>
            <a:r>
              <a:rPr lang="ru-RU" sz="1300" b="1" i="1" dirty="0" smtClean="0">
                <a:latin typeface="Times New Roman" panose="02020603050405020304" pitchFamily="18" charset="0"/>
                <a:cs typeface="Times New Roman" panose="02020603050405020304" pitchFamily="18" charset="0"/>
              </a:rPr>
              <a:t>- первый (консервативный</a:t>
            </a:r>
            <a:r>
              <a:rPr lang="ru-RU" sz="1300" b="1" i="1" dirty="0">
                <a:latin typeface="Times New Roman" panose="02020603050405020304" pitchFamily="18" charset="0"/>
                <a:cs typeface="Times New Roman" panose="02020603050405020304" pitchFamily="18" charset="0"/>
              </a:rPr>
              <a:t>) вариант исходит из менее благоприятного сценария развития </a:t>
            </a:r>
            <a:r>
              <a:rPr lang="ru-RU" sz="1300" b="1" i="1" dirty="0" smtClean="0">
                <a:latin typeface="Times New Roman" panose="02020603050405020304" pitchFamily="18" charset="0"/>
                <a:cs typeface="Times New Roman" panose="02020603050405020304" pitchFamily="18" charset="0"/>
              </a:rPr>
              <a:t>экономики;</a:t>
            </a:r>
            <a:endParaRPr lang="ru-RU" sz="1300" b="1" i="1" dirty="0">
              <a:latin typeface="Times New Roman" panose="02020603050405020304" pitchFamily="18" charset="0"/>
              <a:cs typeface="Times New Roman" panose="02020603050405020304" pitchFamily="18" charset="0"/>
            </a:endParaRPr>
          </a:p>
          <a:p>
            <a:pPr algn="just"/>
            <a:r>
              <a:rPr lang="ru-RU" sz="1300" b="1" i="1" dirty="0" smtClean="0">
                <a:latin typeface="Times New Roman" panose="02020603050405020304" pitchFamily="18" charset="0"/>
                <a:cs typeface="Times New Roman" panose="02020603050405020304" pitchFamily="18" charset="0"/>
              </a:rPr>
              <a:t>- второй (базовый) вариант исходит </a:t>
            </a:r>
            <a:r>
              <a:rPr lang="ru-RU" sz="1300" b="1" i="1" dirty="0">
                <a:latin typeface="Times New Roman" panose="02020603050405020304" pitchFamily="18" charset="0"/>
                <a:cs typeface="Times New Roman" panose="02020603050405020304" pitchFamily="18" charset="0"/>
              </a:rPr>
              <a:t>из более благоприятного сочетания внешних </a:t>
            </a:r>
            <a:r>
              <a:rPr lang="ru-RU" sz="1300" b="1" i="1" dirty="0" smtClean="0">
                <a:latin typeface="Times New Roman" panose="02020603050405020304" pitchFamily="18" charset="0"/>
                <a:cs typeface="Times New Roman" panose="02020603050405020304" pitchFamily="18" charset="0"/>
              </a:rPr>
              <a:t>и </a:t>
            </a:r>
            <a:r>
              <a:rPr lang="ru-RU" sz="1300" b="1" i="1" dirty="0">
                <a:latin typeface="Times New Roman" panose="02020603050405020304" pitchFamily="18" charset="0"/>
                <a:cs typeface="Times New Roman" panose="02020603050405020304" pitchFamily="18" charset="0"/>
              </a:rPr>
              <a:t>внутренних условий развития </a:t>
            </a:r>
            <a:r>
              <a:rPr lang="ru-RU" sz="1300" b="1" i="1" dirty="0" smtClean="0">
                <a:latin typeface="Times New Roman" panose="02020603050405020304" pitchFamily="18" charset="0"/>
                <a:cs typeface="Times New Roman" panose="02020603050405020304" pitchFamily="18" charset="0"/>
              </a:rPr>
              <a:t>экономики</a:t>
            </a:r>
          </a:p>
        </p:txBody>
      </p:sp>
      <p:cxnSp>
        <p:nvCxnSpPr>
          <p:cNvPr id="16" name="Прямая соединительная линия 15"/>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129912183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i.smirnov\Documents\Бюджет для граждан\Фото\995466a8d0f44a4180ea1ad4c264bf4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91745" y="3890168"/>
            <a:ext cx="3586326" cy="239088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71" name="Прямоугольник 70"/>
          <p:cNvSpPr/>
          <p:nvPr/>
        </p:nvSpPr>
        <p:spPr>
          <a:xfrm>
            <a:off x="251520" y="4023799"/>
            <a:ext cx="5577116" cy="346366"/>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5730" tIns="62865" rIns="125730" bIns="62865" numCol="1" spcCol="1270" anchor="ctr" anchorCtr="0">
            <a:noAutofit/>
          </a:bodyPr>
          <a:lstStyle/>
          <a:p>
            <a:pPr marL="285750" lvl="1" indent="-285750" defTabSz="1466850">
              <a:lnSpc>
                <a:spcPct val="90000"/>
              </a:lnSpc>
              <a:spcAft>
                <a:spcPct val="15000"/>
              </a:spcAft>
              <a:buFontTx/>
              <a:buChar char="••"/>
            </a:pPr>
            <a:endParaRPr lang="ru-RU" sz="3300" dirty="0">
              <a:solidFill>
                <a:prstClr val="black">
                  <a:hueOff val="0"/>
                  <a:satOff val="0"/>
                  <a:lumOff val="0"/>
                  <a:alphaOff val="0"/>
                </a:prstClr>
              </a:solidFill>
            </a:endParaRPr>
          </a:p>
        </p:txBody>
      </p:sp>
      <p:sp>
        <p:nvSpPr>
          <p:cNvPr id="3" name="TextBox 2"/>
          <p:cNvSpPr txBox="1"/>
          <p:nvPr/>
        </p:nvSpPr>
        <p:spPr>
          <a:xfrm>
            <a:off x="316210" y="705307"/>
            <a:ext cx="8559020" cy="523220"/>
          </a:xfrm>
          <a:prstGeom prst="rect">
            <a:avLst/>
          </a:prstGeom>
          <a:noFill/>
        </p:spPr>
        <p:txBody>
          <a:bodyPr wrap="square" rtlCol="0">
            <a:spAutoFit/>
          </a:bodyPr>
          <a:lstStyle/>
          <a:p>
            <a:pPr algn="just"/>
            <a:r>
              <a:rPr lang="ru-RU" sz="1400" b="1" i="1" dirty="0" smtClean="0">
                <a:solidFill>
                  <a:prstClr val="black"/>
                </a:solidFill>
                <a:cs typeface="+mn-cs"/>
              </a:rPr>
              <a:t>Бюджет</a:t>
            </a:r>
            <a:r>
              <a:rPr lang="ru-RU" sz="1400" dirty="0" smtClean="0">
                <a:solidFill>
                  <a:prstClr val="black"/>
                </a:solidFill>
                <a:cs typeface="+mn-cs"/>
              </a:rPr>
              <a:t> – план доходов и направлений расходования денежных средств любого экономического объекта (от государства до семьи), устанавливаемый на определенный период времени</a:t>
            </a:r>
            <a:endParaRPr lang="ru-RU" sz="1400" dirty="0">
              <a:solidFill>
                <a:prstClr val="black"/>
              </a:solidFill>
              <a:cs typeface="+mn-cs"/>
            </a:endParaRPr>
          </a:p>
        </p:txBody>
      </p:sp>
      <p:sp>
        <p:nvSpPr>
          <p:cNvPr id="13" name="TextBox 12"/>
          <p:cNvSpPr txBox="1"/>
          <p:nvPr/>
        </p:nvSpPr>
        <p:spPr>
          <a:xfrm>
            <a:off x="316210" y="1261413"/>
            <a:ext cx="8559020" cy="523220"/>
          </a:xfrm>
          <a:prstGeom prst="rect">
            <a:avLst/>
          </a:prstGeom>
          <a:noFill/>
        </p:spPr>
        <p:txBody>
          <a:bodyPr wrap="square" rtlCol="0">
            <a:spAutoFit/>
          </a:bodyPr>
          <a:lstStyle/>
          <a:p>
            <a:pPr algn="just"/>
            <a:r>
              <a:rPr lang="ru-RU" sz="1400" b="1" i="1" dirty="0" smtClean="0">
                <a:solidFill>
                  <a:prstClr val="black"/>
                </a:solidFill>
                <a:cs typeface="+mn-cs"/>
              </a:rPr>
              <a:t>Бюджетная система</a:t>
            </a:r>
            <a:r>
              <a:rPr lang="ru-RU" sz="1400" i="1" dirty="0" smtClean="0">
                <a:solidFill>
                  <a:prstClr val="black"/>
                </a:solidFill>
                <a:cs typeface="+mn-cs"/>
              </a:rPr>
              <a:t> </a:t>
            </a:r>
            <a:r>
              <a:rPr lang="ru-RU" sz="1400" dirty="0" smtClean="0">
                <a:solidFill>
                  <a:prstClr val="black"/>
                </a:solidFill>
                <a:cs typeface="+mn-cs"/>
              </a:rPr>
              <a:t>– совокупность бюджетов различных видов, организованных в определенную систему</a:t>
            </a:r>
            <a:endParaRPr lang="ru-RU" sz="1400" dirty="0">
              <a:solidFill>
                <a:prstClr val="black"/>
              </a:solidFill>
              <a:cs typeface="+mn-cs"/>
            </a:endParaRPr>
          </a:p>
        </p:txBody>
      </p:sp>
      <p:sp>
        <p:nvSpPr>
          <p:cNvPr id="15" name="TextBox 14"/>
          <p:cNvSpPr txBox="1"/>
          <p:nvPr/>
        </p:nvSpPr>
        <p:spPr>
          <a:xfrm>
            <a:off x="316210" y="3360619"/>
            <a:ext cx="8559020" cy="523220"/>
          </a:xfrm>
          <a:prstGeom prst="rect">
            <a:avLst/>
          </a:prstGeom>
          <a:noFill/>
        </p:spPr>
        <p:txBody>
          <a:bodyPr wrap="square" rtlCol="0">
            <a:spAutoFit/>
          </a:bodyPr>
          <a:lstStyle/>
          <a:p>
            <a:pPr algn="just"/>
            <a:r>
              <a:rPr lang="ru-RU" sz="1400" b="1" i="1" dirty="0" smtClean="0">
                <a:solidFill>
                  <a:prstClr val="black"/>
                </a:solidFill>
                <a:cs typeface="+mn-cs"/>
              </a:rPr>
              <a:t>Межбюджетные трансферты</a:t>
            </a:r>
            <a:r>
              <a:rPr lang="ru-RU" sz="1400" i="1" dirty="0" smtClean="0">
                <a:solidFill>
                  <a:prstClr val="black"/>
                </a:solidFill>
                <a:cs typeface="+mn-cs"/>
              </a:rPr>
              <a:t> </a:t>
            </a:r>
            <a:r>
              <a:rPr lang="ru-RU" sz="1400" dirty="0" smtClean="0">
                <a:solidFill>
                  <a:prstClr val="black"/>
                </a:solidFill>
                <a:cs typeface="+mn-cs"/>
              </a:rPr>
              <a:t>– средства, предоставляемые одним бюджетом бюджетной системы другому бюджету бюджетной системы</a:t>
            </a:r>
            <a:endParaRPr lang="ru-RU" sz="1400" dirty="0">
              <a:solidFill>
                <a:prstClr val="black"/>
              </a:solidFill>
              <a:cs typeface="+mn-cs"/>
            </a:endParaRPr>
          </a:p>
        </p:txBody>
      </p:sp>
      <p:sp>
        <p:nvSpPr>
          <p:cNvPr id="16" name="TextBox 15"/>
          <p:cNvSpPr txBox="1"/>
          <p:nvPr/>
        </p:nvSpPr>
        <p:spPr>
          <a:xfrm>
            <a:off x="298848" y="5733256"/>
            <a:ext cx="5000663" cy="738664"/>
          </a:xfrm>
          <a:prstGeom prst="rect">
            <a:avLst/>
          </a:prstGeom>
          <a:noFill/>
        </p:spPr>
        <p:txBody>
          <a:bodyPr wrap="square" rtlCol="0">
            <a:spAutoFit/>
          </a:bodyPr>
          <a:lstStyle/>
          <a:p>
            <a:pPr algn="just"/>
            <a:r>
              <a:rPr lang="ru-RU" sz="1400" b="1" i="1" dirty="0">
                <a:solidFill>
                  <a:prstClr val="black"/>
                </a:solidFill>
                <a:cs typeface="+mn-cs"/>
              </a:rPr>
              <a:t>Субвенции</a:t>
            </a:r>
            <a:r>
              <a:rPr lang="ru-RU" sz="1400" dirty="0">
                <a:solidFill>
                  <a:prstClr val="black"/>
                </a:solidFill>
                <a:cs typeface="+mn-cs"/>
              </a:rPr>
              <a:t> </a:t>
            </a:r>
            <a:r>
              <a:rPr lang="ru-RU" sz="1400" dirty="0" smtClean="0">
                <a:solidFill>
                  <a:prstClr val="black"/>
                </a:solidFill>
                <a:cs typeface="+mn-cs"/>
              </a:rPr>
              <a:t>– межбюджетные </a:t>
            </a:r>
            <a:r>
              <a:rPr lang="ru-RU" sz="1400" dirty="0">
                <a:solidFill>
                  <a:prstClr val="black"/>
                </a:solidFill>
                <a:cs typeface="+mn-cs"/>
              </a:rPr>
              <a:t>трансферты, </a:t>
            </a:r>
            <a:r>
              <a:rPr lang="ru-RU" sz="1400" dirty="0" smtClean="0">
                <a:solidFill>
                  <a:prstClr val="black"/>
                </a:solidFill>
                <a:cs typeface="+mn-cs"/>
              </a:rPr>
              <a:t>предоставляемые на </a:t>
            </a:r>
            <a:r>
              <a:rPr lang="ru-RU" sz="1400" u="sng" dirty="0" smtClean="0">
                <a:solidFill>
                  <a:prstClr val="black"/>
                </a:solidFill>
                <a:cs typeface="+mn-cs"/>
              </a:rPr>
              <a:t>финансирование переданных полномочий</a:t>
            </a:r>
            <a:r>
              <a:rPr lang="ru-RU" sz="1400" dirty="0" smtClean="0">
                <a:solidFill>
                  <a:prstClr val="black"/>
                </a:solidFill>
                <a:cs typeface="+mn-cs"/>
              </a:rPr>
              <a:t> </a:t>
            </a:r>
            <a:endParaRPr lang="ru-RU" sz="1400" dirty="0">
              <a:solidFill>
                <a:prstClr val="black"/>
              </a:solidFill>
              <a:cs typeface="+mn-cs"/>
            </a:endParaRPr>
          </a:p>
        </p:txBody>
      </p:sp>
      <p:sp>
        <p:nvSpPr>
          <p:cNvPr id="17" name="TextBox 16"/>
          <p:cNvSpPr txBox="1"/>
          <p:nvPr/>
        </p:nvSpPr>
        <p:spPr>
          <a:xfrm>
            <a:off x="298848" y="4824000"/>
            <a:ext cx="5000663" cy="738664"/>
          </a:xfrm>
          <a:prstGeom prst="rect">
            <a:avLst/>
          </a:prstGeom>
          <a:noFill/>
        </p:spPr>
        <p:txBody>
          <a:bodyPr wrap="square" rtlCol="0">
            <a:spAutoFit/>
          </a:bodyPr>
          <a:lstStyle/>
          <a:p>
            <a:pPr algn="just"/>
            <a:r>
              <a:rPr lang="ru-RU" sz="1400" b="1" i="1" dirty="0">
                <a:solidFill>
                  <a:prstClr val="black"/>
                </a:solidFill>
                <a:cs typeface="+mn-cs"/>
              </a:rPr>
              <a:t>Субсидии</a:t>
            </a:r>
            <a:r>
              <a:rPr lang="ru-RU" sz="1400" dirty="0">
                <a:solidFill>
                  <a:prstClr val="black"/>
                </a:solidFill>
                <a:cs typeface="+mn-cs"/>
              </a:rPr>
              <a:t> </a:t>
            </a:r>
            <a:r>
              <a:rPr lang="ru-RU" sz="1400" dirty="0" smtClean="0">
                <a:solidFill>
                  <a:prstClr val="black"/>
                </a:solidFill>
                <a:cs typeface="+mn-cs"/>
              </a:rPr>
              <a:t>– межбюджетные </a:t>
            </a:r>
            <a:r>
              <a:rPr lang="ru-RU" sz="1400" dirty="0">
                <a:solidFill>
                  <a:prstClr val="black"/>
                </a:solidFill>
                <a:cs typeface="+mn-cs"/>
              </a:rPr>
              <a:t>трансферты, предоставляемые </a:t>
            </a:r>
            <a:r>
              <a:rPr lang="ru-RU" sz="1400" dirty="0" smtClean="0">
                <a:solidFill>
                  <a:prstClr val="black"/>
                </a:solidFill>
                <a:cs typeface="+mn-cs"/>
              </a:rPr>
              <a:t>на условиях </a:t>
            </a:r>
            <a:r>
              <a:rPr lang="ru-RU" sz="1400" u="sng" dirty="0" smtClean="0">
                <a:solidFill>
                  <a:prstClr val="black"/>
                </a:solidFill>
                <a:cs typeface="+mn-cs"/>
              </a:rPr>
              <a:t>долевого финансировани</a:t>
            </a:r>
            <a:r>
              <a:rPr lang="ru-RU" sz="1400" dirty="0" smtClean="0">
                <a:solidFill>
                  <a:prstClr val="black"/>
                </a:solidFill>
                <a:cs typeface="+mn-cs"/>
              </a:rPr>
              <a:t>я расходов</a:t>
            </a:r>
            <a:endParaRPr lang="ru-RU" sz="1400" dirty="0">
              <a:solidFill>
                <a:prstClr val="black"/>
              </a:solidFill>
              <a:cs typeface="+mn-cs"/>
            </a:endParaRPr>
          </a:p>
        </p:txBody>
      </p:sp>
      <p:sp>
        <p:nvSpPr>
          <p:cNvPr id="21" name="TextBox 20"/>
          <p:cNvSpPr txBox="1"/>
          <p:nvPr/>
        </p:nvSpPr>
        <p:spPr>
          <a:xfrm>
            <a:off x="287032" y="3922029"/>
            <a:ext cx="4992897" cy="738664"/>
          </a:xfrm>
          <a:prstGeom prst="rect">
            <a:avLst/>
          </a:prstGeom>
          <a:noFill/>
        </p:spPr>
        <p:txBody>
          <a:bodyPr wrap="square" rtlCol="0">
            <a:spAutoFit/>
          </a:bodyPr>
          <a:lstStyle/>
          <a:p>
            <a:pPr algn="just"/>
            <a:r>
              <a:rPr lang="ru-RU" sz="1400" b="1" i="1" dirty="0" smtClean="0">
                <a:solidFill>
                  <a:prstClr val="black"/>
                </a:solidFill>
                <a:cs typeface="+mn-cs"/>
              </a:rPr>
              <a:t>Дотации</a:t>
            </a:r>
            <a:r>
              <a:rPr lang="ru-RU" sz="1400" i="1" dirty="0" smtClean="0">
                <a:solidFill>
                  <a:prstClr val="black"/>
                </a:solidFill>
                <a:cs typeface="+mn-cs"/>
              </a:rPr>
              <a:t> </a:t>
            </a:r>
            <a:r>
              <a:rPr lang="ru-RU" sz="1400" dirty="0" smtClean="0">
                <a:solidFill>
                  <a:prstClr val="black"/>
                </a:solidFill>
                <a:cs typeface="+mn-cs"/>
              </a:rPr>
              <a:t>– межбюджетные трансферты, предоставляемые </a:t>
            </a:r>
            <a:r>
              <a:rPr lang="ru-RU" sz="1400" u="sng" dirty="0" smtClean="0">
                <a:solidFill>
                  <a:prstClr val="black"/>
                </a:solidFill>
                <a:cs typeface="+mn-cs"/>
              </a:rPr>
              <a:t>без конкретной цели</a:t>
            </a:r>
            <a:r>
              <a:rPr lang="ru-RU" sz="1400" dirty="0" smtClean="0">
                <a:solidFill>
                  <a:prstClr val="black"/>
                </a:solidFill>
                <a:cs typeface="+mn-cs"/>
              </a:rPr>
              <a:t> и условий их использования</a:t>
            </a:r>
            <a:endParaRPr lang="ru-RU" sz="1400" dirty="0">
              <a:solidFill>
                <a:prstClr val="black"/>
              </a:solidFill>
              <a:cs typeface="+mn-cs"/>
            </a:endParaRPr>
          </a:p>
        </p:txBody>
      </p:sp>
      <p:sp>
        <p:nvSpPr>
          <p:cNvPr id="11" name="TextBox 10"/>
          <p:cNvSpPr txBox="1"/>
          <p:nvPr/>
        </p:nvSpPr>
        <p:spPr>
          <a:xfrm>
            <a:off x="316210" y="2804512"/>
            <a:ext cx="8559020" cy="523220"/>
          </a:xfrm>
          <a:prstGeom prst="rect">
            <a:avLst/>
          </a:prstGeom>
          <a:noFill/>
        </p:spPr>
        <p:txBody>
          <a:bodyPr wrap="square" rtlCol="0">
            <a:spAutoFit/>
          </a:bodyPr>
          <a:lstStyle/>
          <a:p>
            <a:pPr algn="just"/>
            <a:r>
              <a:rPr lang="ru-RU" sz="1400" b="1" i="1" dirty="0" smtClean="0">
                <a:solidFill>
                  <a:prstClr val="black"/>
                </a:solidFill>
                <a:cs typeface="+mn-cs"/>
              </a:rPr>
              <a:t>Источники финансирования дефицита бюджета</a:t>
            </a:r>
            <a:r>
              <a:rPr lang="ru-RU" sz="1400" i="1" dirty="0" smtClean="0">
                <a:solidFill>
                  <a:prstClr val="black"/>
                </a:solidFill>
                <a:cs typeface="+mn-cs"/>
              </a:rPr>
              <a:t> </a:t>
            </a:r>
            <a:r>
              <a:rPr lang="ru-RU" sz="1400" dirty="0" smtClean="0">
                <a:solidFill>
                  <a:prstClr val="black"/>
                </a:solidFill>
                <a:cs typeface="+mn-cs"/>
              </a:rPr>
              <a:t>– средства, привлекаемые в бюджет для покрытия дефицита (кредиты, ценные бумаги, иные источники)</a:t>
            </a:r>
            <a:endParaRPr lang="ru-RU" sz="1400" dirty="0">
              <a:solidFill>
                <a:prstClr val="black"/>
              </a:solidFill>
              <a:cs typeface="+mn-cs"/>
            </a:endParaRPr>
          </a:p>
        </p:txBody>
      </p:sp>
      <p:sp>
        <p:nvSpPr>
          <p:cNvPr id="2" name="Номер слайда 1"/>
          <p:cNvSpPr>
            <a:spLocks noGrp="1"/>
          </p:cNvSpPr>
          <p:nvPr>
            <p:ph type="sldNum" sz="quarter" idx="12"/>
          </p:nvPr>
        </p:nvSpPr>
        <p:spPr>
          <a:xfrm>
            <a:off x="8296853" y="6471920"/>
            <a:ext cx="739643" cy="365125"/>
          </a:xfrm>
        </p:spPr>
        <p:txBody>
          <a:bodyPr/>
          <a:lstStyle/>
          <a:p>
            <a:pPr>
              <a:defRPr/>
            </a:pPr>
            <a:fld id="{667CCBFA-BFB9-4E9F-B6F6-694D72409F22}" type="slidenum">
              <a:rPr lang="ru-RU" smtClean="0">
                <a:solidFill>
                  <a:schemeClr val="tx1"/>
                </a:solidFill>
              </a:rPr>
              <a:pPr>
                <a:defRPr/>
              </a:pPr>
              <a:t>3</a:t>
            </a:fld>
            <a:endParaRPr lang="ru-RU" dirty="0">
              <a:solidFill>
                <a:schemeClr val="tx1"/>
              </a:solidFill>
            </a:endParaRPr>
          </a:p>
        </p:txBody>
      </p:sp>
      <p:sp>
        <p:nvSpPr>
          <p:cNvPr id="14" name="Заголовок 1"/>
          <p:cNvSpPr txBox="1">
            <a:spLocks/>
          </p:cNvSpPr>
          <p:nvPr/>
        </p:nvSpPr>
        <p:spPr>
          <a:xfrm>
            <a:off x="259730" y="69850"/>
            <a:ext cx="4572000"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Font typeface="Georgia" pitchFamily="18" charset="0"/>
              <a:buNone/>
            </a:pPr>
            <a:r>
              <a:rPr lang="ru-RU" sz="2400" dirty="0" smtClean="0">
                <a:solidFill>
                  <a:schemeClr val="tx1"/>
                </a:solidFill>
                <a:effectLst/>
                <a:latin typeface="Times New Roman" panose="02020603050405020304" pitchFamily="18" charset="0"/>
                <a:cs typeface="Times New Roman" panose="02020603050405020304" pitchFamily="18" charset="0"/>
              </a:rPr>
              <a:t>Основные термины и понятия</a:t>
            </a:r>
            <a:endParaRPr lang="ru-RU" sz="2400" dirty="0">
              <a:solidFill>
                <a:schemeClr val="tx1"/>
              </a:solidFill>
              <a:effectLst/>
              <a:latin typeface="Times New Roman" panose="02020603050405020304" pitchFamily="18" charset="0"/>
              <a:cs typeface="Times New Roman" panose="02020603050405020304" pitchFamily="18" charset="0"/>
            </a:endParaRPr>
          </a:p>
        </p:txBody>
      </p:sp>
      <p:sp>
        <p:nvSpPr>
          <p:cNvPr id="20" name="TextBox 19"/>
          <p:cNvSpPr txBox="1"/>
          <p:nvPr/>
        </p:nvSpPr>
        <p:spPr>
          <a:xfrm>
            <a:off x="316210" y="1817519"/>
            <a:ext cx="8559020" cy="954107"/>
          </a:xfrm>
          <a:prstGeom prst="rect">
            <a:avLst/>
          </a:prstGeom>
          <a:noFill/>
        </p:spPr>
        <p:txBody>
          <a:bodyPr wrap="square" rtlCol="0">
            <a:spAutoFit/>
          </a:bodyPr>
          <a:lstStyle/>
          <a:p>
            <a:pPr algn="just"/>
            <a:r>
              <a:rPr lang="ru-RU" sz="1400" b="1" i="1" dirty="0" smtClean="0">
                <a:solidFill>
                  <a:prstClr val="black"/>
                </a:solidFill>
                <a:cs typeface="+mn-cs"/>
              </a:rPr>
              <a:t>Государственная программа</a:t>
            </a:r>
            <a:r>
              <a:rPr lang="ru-RU" sz="1400" i="1" dirty="0" smtClean="0">
                <a:solidFill>
                  <a:prstClr val="black"/>
                </a:solidFill>
                <a:cs typeface="+mn-cs"/>
              </a:rPr>
              <a:t> </a:t>
            </a:r>
            <a:r>
              <a:rPr lang="ru-RU" sz="1400" dirty="0" smtClean="0">
                <a:solidFill>
                  <a:prstClr val="black"/>
                </a:solidFill>
                <a:cs typeface="+mn-cs"/>
              </a:rPr>
              <a:t>– система мероприятий и инструментов государственной политики, обеспечивающих в рамках реализации ключевых государственных функций достижение приоритетов и целей государственной политики в сфере социально-экономического развития и безопасности</a:t>
            </a:r>
            <a:endParaRPr lang="ru-RU" sz="1400" dirty="0">
              <a:solidFill>
                <a:prstClr val="black"/>
              </a:solidFill>
              <a:cs typeface="+mn-cs"/>
            </a:endParaRPr>
          </a:p>
        </p:txBody>
      </p:sp>
      <p:cxnSp>
        <p:nvCxnSpPr>
          <p:cNvPr id="23" name="Прямая соединительная линия 22"/>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396455397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p:cNvSpPr txBox="1"/>
          <p:nvPr/>
        </p:nvSpPr>
        <p:spPr>
          <a:xfrm>
            <a:off x="853506" y="3535616"/>
            <a:ext cx="3312000" cy="276225"/>
          </a:xfrm>
          <a:prstGeom prst="rect">
            <a:avLst/>
          </a:prstGeom>
          <a:gradFill flip="none" rotWithShape="1">
            <a:gsLst>
              <a:gs pos="0">
                <a:schemeClr val="accent3">
                  <a:lumMod val="20000"/>
                  <a:lumOff val="80000"/>
                  <a:shade val="30000"/>
                  <a:satMod val="115000"/>
                </a:schemeClr>
              </a:gs>
              <a:gs pos="50000">
                <a:schemeClr val="accent3">
                  <a:lumMod val="20000"/>
                  <a:lumOff val="80000"/>
                  <a:shade val="67500"/>
                  <a:satMod val="115000"/>
                </a:schemeClr>
              </a:gs>
              <a:gs pos="100000">
                <a:schemeClr val="accent3">
                  <a:lumMod val="20000"/>
                  <a:lumOff val="80000"/>
                  <a:shade val="100000"/>
                  <a:satMod val="115000"/>
                </a:schemeClr>
              </a:gs>
            </a:gsLst>
            <a:lin ang="5400000" scaled="1"/>
            <a:tileRect/>
          </a:gradFill>
        </p:spPr>
        <p:txBody>
          <a:bodyPr wrap="square">
            <a:spAutoFit/>
          </a:bodyPr>
          <a:lstStyle/>
          <a:p>
            <a:pPr fontAlgn="auto">
              <a:spcBef>
                <a:spcPts val="0"/>
              </a:spcBef>
              <a:spcAft>
                <a:spcPts val="0"/>
              </a:spcAft>
              <a:defRPr/>
            </a:pPr>
            <a:r>
              <a:rPr lang="ru-RU" sz="1200" dirty="0">
                <a:solidFill>
                  <a:prstClr val="black"/>
                </a:solidFill>
                <a:latin typeface="Times New Roman" panose="02020603050405020304" pitchFamily="18" charset="0"/>
                <a:cs typeface="Times New Roman" panose="02020603050405020304" pitchFamily="18" charset="0"/>
              </a:rPr>
              <a:t>Общегосударственные вопросы </a:t>
            </a:r>
          </a:p>
        </p:txBody>
      </p:sp>
      <p:sp>
        <p:nvSpPr>
          <p:cNvPr id="26" name="TextBox 25"/>
          <p:cNvSpPr txBox="1"/>
          <p:nvPr/>
        </p:nvSpPr>
        <p:spPr>
          <a:xfrm>
            <a:off x="853506" y="3974304"/>
            <a:ext cx="3312000" cy="276225"/>
          </a:xfrm>
          <a:prstGeom prst="rect">
            <a:avLst/>
          </a:prstGeom>
          <a:gradFill flip="none" rotWithShape="1">
            <a:gsLst>
              <a:gs pos="0">
                <a:schemeClr val="accent2">
                  <a:lumMod val="60000"/>
                  <a:lumOff val="40000"/>
                  <a:tint val="66000"/>
                  <a:satMod val="160000"/>
                </a:schemeClr>
              </a:gs>
              <a:gs pos="50000">
                <a:schemeClr val="accent2">
                  <a:lumMod val="60000"/>
                  <a:lumOff val="40000"/>
                  <a:tint val="44500"/>
                  <a:satMod val="160000"/>
                </a:schemeClr>
              </a:gs>
              <a:gs pos="100000">
                <a:schemeClr val="accent2">
                  <a:lumMod val="60000"/>
                  <a:lumOff val="40000"/>
                  <a:tint val="23500"/>
                  <a:satMod val="160000"/>
                </a:schemeClr>
              </a:gs>
            </a:gsLst>
            <a:lin ang="5400000" scaled="1"/>
            <a:tileRect/>
          </a:gradFill>
        </p:spPr>
        <p:txBody>
          <a:bodyPr wrap="square">
            <a:spAutoFit/>
          </a:bodyPr>
          <a:lstStyle/>
          <a:p>
            <a:pPr fontAlgn="auto">
              <a:spcBef>
                <a:spcPts val="0"/>
              </a:spcBef>
              <a:spcAft>
                <a:spcPts val="0"/>
              </a:spcAft>
              <a:defRPr/>
            </a:pPr>
            <a:r>
              <a:rPr lang="ru-RU" sz="1200" dirty="0">
                <a:solidFill>
                  <a:prstClr val="black"/>
                </a:solidFill>
                <a:latin typeface="Times New Roman" panose="02020603050405020304" pitchFamily="18" charset="0"/>
                <a:cs typeface="Times New Roman" panose="02020603050405020304" pitchFamily="18" charset="0"/>
              </a:rPr>
              <a:t>Первичный воинский учет</a:t>
            </a:r>
            <a:endParaRPr lang="ru-RU" sz="1400" dirty="0">
              <a:solidFill>
                <a:prstClr val="black"/>
              </a:solidFill>
              <a:latin typeface="Times New Roman" panose="02020603050405020304" pitchFamily="18" charset="0"/>
              <a:cs typeface="Times New Roman" panose="02020603050405020304" pitchFamily="18" charset="0"/>
            </a:endParaRPr>
          </a:p>
        </p:txBody>
      </p:sp>
      <p:sp>
        <p:nvSpPr>
          <p:cNvPr id="27" name="TextBox 26"/>
          <p:cNvSpPr txBox="1"/>
          <p:nvPr/>
        </p:nvSpPr>
        <p:spPr>
          <a:xfrm>
            <a:off x="853506" y="4383653"/>
            <a:ext cx="3312000" cy="430887"/>
          </a:xfrm>
          <a:prstGeom prst="rect">
            <a:avLst/>
          </a:prstGeom>
          <a:gradFill flip="none" rotWithShape="1">
            <a:gsLst>
              <a:gs pos="0">
                <a:schemeClr val="accent6">
                  <a:lumMod val="20000"/>
                  <a:lumOff val="80000"/>
                  <a:shade val="30000"/>
                  <a:satMod val="115000"/>
                </a:schemeClr>
              </a:gs>
              <a:gs pos="50000">
                <a:schemeClr val="accent6">
                  <a:lumMod val="20000"/>
                  <a:lumOff val="80000"/>
                  <a:shade val="67500"/>
                  <a:satMod val="115000"/>
                </a:schemeClr>
              </a:gs>
              <a:gs pos="100000">
                <a:schemeClr val="accent6">
                  <a:lumMod val="20000"/>
                  <a:lumOff val="80000"/>
                  <a:shade val="100000"/>
                  <a:satMod val="115000"/>
                </a:schemeClr>
              </a:gs>
            </a:gsLst>
            <a:lin ang="5400000" scaled="1"/>
            <a:tileRect/>
          </a:gradFill>
        </p:spPr>
        <p:txBody>
          <a:bodyPr wrap="square">
            <a:spAutoFit/>
          </a:bodyPr>
          <a:lstStyle/>
          <a:p>
            <a:pPr fontAlgn="auto">
              <a:spcBef>
                <a:spcPts val="0"/>
              </a:spcBef>
              <a:spcAft>
                <a:spcPts val="0"/>
              </a:spcAft>
              <a:defRPr/>
            </a:pPr>
            <a:r>
              <a:rPr lang="ru-RU" sz="1100" dirty="0">
                <a:solidFill>
                  <a:prstClr val="black"/>
                </a:solidFill>
                <a:latin typeface="Times New Roman" panose="02020603050405020304" pitchFamily="18" charset="0"/>
                <a:cs typeface="Times New Roman" panose="02020603050405020304" pitchFamily="18" charset="0"/>
              </a:rPr>
              <a:t>Пожарная безопасность, гражданская оборона, предупреждение чрезвычайных ситуаций</a:t>
            </a:r>
          </a:p>
        </p:txBody>
      </p:sp>
      <p:sp>
        <p:nvSpPr>
          <p:cNvPr id="28" name="TextBox 27"/>
          <p:cNvSpPr txBox="1"/>
          <p:nvPr/>
        </p:nvSpPr>
        <p:spPr>
          <a:xfrm>
            <a:off x="853506" y="4955391"/>
            <a:ext cx="3312000" cy="276999"/>
          </a:xfrm>
          <a:prstGeom prst="rect">
            <a:avLst/>
          </a:prstGeom>
          <a:gradFill flip="none" rotWithShape="1">
            <a:gsLst>
              <a:gs pos="0">
                <a:schemeClr val="accent1">
                  <a:lumMod val="20000"/>
                  <a:lumOff val="80000"/>
                  <a:shade val="30000"/>
                  <a:satMod val="115000"/>
                </a:schemeClr>
              </a:gs>
              <a:gs pos="50000">
                <a:schemeClr val="accent1">
                  <a:lumMod val="20000"/>
                  <a:lumOff val="80000"/>
                  <a:shade val="67500"/>
                  <a:satMod val="115000"/>
                </a:schemeClr>
              </a:gs>
              <a:gs pos="100000">
                <a:schemeClr val="accent1">
                  <a:lumMod val="20000"/>
                  <a:lumOff val="80000"/>
                  <a:shade val="100000"/>
                  <a:satMod val="115000"/>
                </a:schemeClr>
              </a:gs>
            </a:gsLst>
            <a:lin ang="5400000" scaled="1"/>
            <a:tileRect/>
          </a:gradFill>
        </p:spPr>
        <p:txBody>
          <a:bodyPr wrap="square">
            <a:spAutoFit/>
          </a:bodyPr>
          <a:lstStyle/>
          <a:p>
            <a:pPr fontAlgn="auto">
              <a:spcBef>
                <a:spcPts val="0"/>
              </a:spcBef>
              <a:spcAft>
                <a:spcPts val="0"/>
              </a:spcAft>
              <a:defRPr/>
            </a:pPr>
            <a:r>
              <a:rPr lang="ru-RU" sz="1200" dirty="0">
                <a:solidFill>
                  <a:prstClr val="black"/>
                </a:solidFill>
                <a:latin typeface="Times New Roman" panose="02020603050405020304" pitchFamily="18" charset="0"/>
                <a:cs typeface="Times New Roman" panose="02020603050405020304" pitchFamily="18" charset="0"/>
              </a:rPr>
              <a:t>Национальная экономика</a:t>
            </a:r>
          </a:p>
        </p:txBody>
      </p:sp>
      <p:sp>
        <p:nvSpPr>
          <p:cNvPr id="29" name="TextBox 64"/>
          <p:cNvSpPr txBox="1">
            <a:spLocks noChangeArrowheads="1"/>
          </p:cNvSpPr>
          <p:nvPr/>
        </p:nvSpPr>
        <p:spPr bwMode="auto">
          <a:xfrm>
            <a:off x="853506" y="5399654"/>
            <a:ext cx="3312000" cy="276225"/>
          </a:xfrm>
          <a:prstGeom prst="rect">
            <a:avLst/>
          </a:prstGeom>
          <a:gradFill flip="none" rotWithShape="1">
            <a:gsLst>
              <a:gs pos="0">
                <a:srgbClr val="FADAF2">
                  <a:shade val="30000"/>
                  <a:satMod val="115000"/>
                </a:srgbClr>
              </a:gs>
              <a:gs pos="50000">
                <a:srgbClr val="FADAF2">
                  <a:shade val="67500"/>
                  <a:satMod val="115000"/>
                </a:srgbClr>
              </a:gs>
              <a:gs pos="100000">
                <a:srgbClr val="FADAF2">
                  <a:shade val="100000"/>
                  <a:satMod val="115000"/>
                </a:srgbClr>
              </a:gs>
            </a:gsLst>
            <a:lin ang="5400000" scaled="1"/>
            <a:tileRect/>
          </a:gradFill>
          <a:ln>
            <a:noFill/>
          </a:ln>
          <a:extLst/>
        </p:spPr>
        <p:txBody>
          <a:bodyPr wrap="square">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fontAlgn="base">
              <a:spcBef>
                <a:spcPct val="0"/>
              </a:spcBef>
              <a:spcAft>
                <a:spcPct val="0"/>
              </a:spcAft>
              <a:defRPr>
                <a:solidFill>
                  <a:schemeClr val="tx1"/>
                </a:solidFill>
                <a:latin typeface="Times New Roman" pitchFamily="18" charset="0"/>
              </a:defRPr>
            </a:lvl6pPr>
            <a:lvl7pPr marL="2971800" indent="-228600" fontAlgn="base">
              <a:spcBef>
                <a:spcPct val="0"/>
              </a:spcBef>
              <a:spcAft>
                <a:spcPct val="0"/>
              </a:spcAft>
              <a:defRPr>
                <a:solidFill>
                  <a:schemeClr val="tx1"/>
                </a:solidFill>
                <a:latin typeface="Times New Roman" pitchFamily="18" charset="0"/>
              </a:defRPr>
            </a:lvl7pPr>
            <a:lvl8pPr marL="3429000" indent="-228600" fontAlgn="base">
              <a:spcBef>
                <a:spcPct val="0"/>
              </a:spcBef>
              <a:spcAft>
                <a:spcPct val="0"/>
              </a:spcAft>
              <a:defRPr>
                <a:solidFill>
                  <a:schemeClr val="tx1"/>
                </a:solidFill>
                <a:latin typeface="Times New Roman" pitchFamily="18" charset="0"/>
              </a:defRPr>
            </a:lvl8pPr>
            <a:lvl9pPr marL="3886200" indent="-228600" fontAlgn="base">
              <a:spcBef>
                <a:spcPct val="0"/>
              </a:spcBef>
              <a:spcAft>
                <a:spcPct val="0"/>
              </a:spcAft>
              <a:defRPr>
                <a:solidFill>
                  <a:schemeClr val="tx1"/>
                </a:solidFill>
                <a:latin typeface="Times New Roman" pitchFamily="18" charset="0"/>
              </a:defRPr>
            </a:lvl9pPr>
          </a:lstStyle>
          <a:p>
            <a:r>
              <a:rPr lang="ru-RU" altLang="ru-RU" sz="1200" dirty="0">
                <a:solidFill>
                  <a:prstClr val="black"/>
                </a:solidFill>
                <a:cs typeface="+mn-cs"/>
              </a:rPr>
              <a:t>Жилищно-коммунальное хозяйство</a:t>
            </a:r>
          </a:p>
        </p:txBody>
      </p:sp>
      <p:sp>
        <p:nvSpPr>
          <p:cNvPr id="30" name="TextBox 65"/>
          <p:cNvSpPr txBox="1">
            <a:spLocks noChangeArrowheads="1"/>
          </p:cNvSpPr>
          <p:nvPr/>
        </p:nvSpPr>
        <p:spPr bwMode="auto">
          <a:xfrm>
            <a:off x="853506" y="5884492"/>
            <a:ext cx="3312000" cy="276999"/>
          </a:xfrm>
          <a:prstGeom prst="rect">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5400000" scaled="1"/>
            <a:tileRect/>
          </a:gradFill>
          <a:ln>
            <a:noFill/>
          </a:ln>
          <a:extLst/>
        </p:spPr>
        <p:txBody>
          <a:bodyPr wrap="square">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fontAlgn="base">
              <a:spcBef>
                <a:spcPct val="0"/>
              </a:spcBef>
              <a:spcAft>
                <a:spcPct val="0"/>
              </a:spcAft>
              <a:defRPr>
                <a:solidFill>
                  <a:schemeClr val="tx1"/>
                </a:solidFill>
                <a:latin typeface="Times New Roman" pitchFamily="18" charset="0"/>
              </a:defRPr>
            </a:lvl6pPr>
            <a:lvl7pPr marL="2971800" indent="-228600" fontAlgn="base">
              <a:spcBef>
                <a:spcPct val="0"/>
              </a:spcBef>
              <a:spcAft>
                <a:spcPct val="0"/>
              </a:spcAft>
              <a:defRPr>
                <a:solidFill>
                  <a:schemeClr val="tx1"/>
                </a:solidFill>
                <a:latin typeface="Times New Roman" pitchFamily="18" charset="0"/>
              </a:defRPr>
            </a:lvl7pPr>
            <a:lvl8pPr marL="3429000" indent="-228600" fontAlgn="base">
              <a:spcBef>
                <a:spcPct val="0"/>
              </a:spcBef>
              <a:spcAft>
                <a:spcPct val="0"/>
              </a:spcAft>
              <a:defRPr>
                <a:solidFill>
                  <a:schemeClr val="tx1"/>
                </a:solidFill>
                <a:latin typeface="Times New Roman" pitchFamily="18" charset="0"/>
              </a:defRPr>
            </a:lvl8pPr>
            <a:lvl9pPr marL="3886200" indent="-228600" fontAlgn="base">
              <a:spcBef>
                <a:spcPct val="0"/>
              </a:spcBef>
              <a:spcAft>
                <a:spcPct val="0"/>
              </a:spcAft>
              <a:defRPr>
                <a:solidFill>
                  <a:schemeClr val="tx1"/>
                </a:solidFill>
                <a:latin typeface="Times New Roman" pitchFamily="18" charset="0"/>
              </a:defRPr>
            </a:lvl9pPr>
          </a:lstStyle>
          <a:p>
            <a:r>
              <a:rPr lang="ru-RU" altLang="ru-RU" sz="1200" dirty="0">
                <a:solidFill>
                  <a:prstClr val="black"/>
                </a:solidFill>
                <a:cs typeface="+mn-cs"/>
              </a:rPr>
              <a:t>Охрана окружающей среды</a:t>
            </a:r>
          </a:p>
        </p:txBody>
      </p:sp>
      <p:sp>
        <p:nvSpPr>
          <p:cNvPr id="31" name="TextBox 68"/>
          <p:cNvSpPr txBox="1">
            <a:spLocks noChangeArrowheads="1"/>
          </p:cNvSpPr>
          <p:nvPr/>
        </p:nvSpPr>
        <p:spPr bwMode="auto">
          <a:xfrm>
            <a:off x="853506" y="6249917"/>
            <a:ext cx="3312000" cy="276225"/>
          </a:xfrm>
          <a:prstGeom prst="rect">
            <a:avLst/>
          </a:prstGeom>
          <a:gradFill flip="none" rotWithShape="1">
            <a:gsLst>
              <a:gs pos="0">
                <a:srgbClr val="50BCB9">
                  <a:tint val="66000"/>
                  <a:satMod val="160000"/>
                </a:srgbClr>
              </a:gs>
              <a:gs pos="50000">
                <a:srgbClr val="50BCB9">
                  <a:tint val="44500"/>
                  <a:satMod val="160000"/>
                </a:srgbClr>
              </a:gs>
              <a:gs pos="100000">
                <a:srgbClr val="50BCB9">
                  <a:tint val="23500"/>
                  <a:satMod val="160000"/>
                </a:srgbClr>
              </a:gs>
            </a:gsLst>
            <a:lin ang="5400000" scaled="1"/>
            <a:tileRect/>
          </a:gradFill>
          <a:ln>
            <a:noFill/>
          </a:ln>
          <a:extLst/>
        </p:spPr>
        <p:txBody>
          <a:bodyPr wrap="square">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fontAlgn="base">
              <a:spcBef>
                <a:spcPct val="0"/>
              </a:spcBef>
              <a:spcAft>
                <a:spcPct val="0"/>
              </a:spcAft>
              <a:defRPr>
                <a:solidFill>
                  <a:schemeClr val="tx1"/>
                </a:solidFill>
                <a:latin typeface="Times New Roman" pitchFamily="18" charset="0"/>
              </a:defRPr>
            </a:lvl6pPr>
            <a:lvl7pPr marL="2971800" indent="-228600" fontAlgn="base">
              <a:spcBef>
                <a:spcPct val="0"/>
              </a:spcBef>
              <a:spcAft>
                <a:spcPct val="0"/>
              </a:spcAft>
              <a:defRPr>
                <a:solidFill>
                  <a:schemeClr val="tx1"/>
                </a:solidFill>
                <a:latin typeface="Times New Roman" pitchFamily="18" charset="0"/>
              </a:defRPr>
            </a:lvl7pPr>
            <a:lvl8pPr marL="3429000" indent="-228600" fontAlgn="base">
              <a:spcBef>
                <a:spcPct val="0"/>
              </a:spcBef>
              <a:spcAft>
                <a:spcPct val="0"/>
              </a:spcAft>
              <a:defRPr>
                <a:solidFill>
                  <a:schemeClr val="tx1"/>
                </a:solidFill>
                <a:latin typeface="Times New Roman" pitchFamily="18" charset="0"/>
              </a:defRPr>
            </a:lvl8pPr>
            <a:lvl9pPr marL="3886200" indent="-228600" fontAlgn="base">
              <a:spcBef>
                <a:spcPct val="0"/>
              </a:spcBef>
              <a:spcAft>
                <a:spcPct val="0"/>
              </a:spcAft>
              <a:defRPr>
                <a:solidFill>
                  <a:schemeClr val="tx1"/>
                </a:solidFill>
                <a:latin typeface="Times New Roman" pitchFamily="18" charset="0"/>
              </a:defRPr>
            </a:lvl9pPr>
          </a:lstStyle>
          <a:p>
            <a:r>
              <a:rPr lang="ru-RU" altLang="ru-RU" sz="1200" dirty="0">
                <a:solidFill>
                  <a:prstClr val="black"/>
                </a:solidFill>
                <a:cs typeface="+mn-cs"/>
              </a:rPr>
              <a:t>Образование</a:t>
            </a:r>
          </a:p>
        </p:txBody>
      </p:sp>
      <p:sp>
        <p:nvSpPr>
          <p:cNvPr id="39" name="TextBox 69"/>
          <p:cNvSpPr txBox="1">
            <a:spLocks noChangeArrowheads="1"/>
          </p:cNvSpPr>
          <p:nvPr/>
        </p:nvSpPr>
        <p:spPr bwMode="auto">
          <a:xfrm>
            <a:off x="5515559" y="3504772"/>
            <a:ext cx="3312000" cy="276225"/>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ln>
            <a:noFill/>
          </a:ln>
          <a:extLst/>
        </p:spPr>
        <p:txBody>
          <a:bodyPr wrap="square">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fontAlgn="base">
              <a:spcBef>
                <a:spcPct val="0"/>
              </a:spcBef>
              <a:spcAft>
                <a:spcPct val="0"/>
              </a:spcAft>
              <a:defRPr>
                <a:solidFill>
                  <a:schemeClr val="tx1"/>
                </a:solidFill>
                <a:latin typeface="Times New Roman" pitchFamily="18" charset="0"/>
              </a:defRPr>
            </a:lvl6pPr>
            <a:lvl7pPr marL="2971800" indent="-228600" fontAlgn="base">
              <a:spcBef>
                <a:spcPct val="0"/>
              </a:spcBef>
              <a:spcAft>
                <a:spcPct val="0"/>
              </a:spcAft>
              <a:defRPr>
                <a:solidFill>
                  <a:schemeClr val="tx1"/>
                </a:solidFill>
                <a:latin typeface="Times New Roman" pitchFamily="18" charset="0"/>
              </a:defRPr>
            </a:lvl7pPr>
            <a:lvl8pPr marL="3429000" indent="-228600" fontAlgn="base">
              <a:spcBef>
                <a:spcPct val="0"/>
              </a:spcBef>
              <a:spcAft>
                <a:spcPct val="0"/>
              </a:spcAft>
              <a:defRPr>
                <a:solidFill>
                  <a:schemeClr val="tx1"/>
                </a:solidFill>
                <a:latin typeface="Times New Roman" pitchFamily="18" charset="0"/>
              </a:defRPr>
            </a:lvl8pPr>
            <a:lvl9pPr marL="3886200" indent="-228600" fontAlgn="base">
              <a:spcBef>
                <a:spcPct val="0"/>
              </a:spcBef>
              <a:spcAft>
                <a:spcPct val="0"/>
              </a:spcAft>
              <a:defRPr>
                <a:solidFill>
                  <a:schemeClr val="tx1"/>
                </a:solidFill>
                <a:latin typeface="Times New Roman" pitchFamily="18" charset="0"/>
              </a:defRPr>
            </a:lvl9pPr>
          </a:lstStyle>
          <a:p>
            <a:r>
              <a:rPr lang="ru-RU" altLang="ru-RU" sz="1200" dirty="0">
                <a:solidFill>
                  <a:prstClr val="black"/>
                </a:solidFill>
                <a:cs typeface="+mn-cs"/>
              </a:rPr>
              <a:t>Культура, кинематография</a:t>
            </a:r>
          </a:p>
        </p:txBody>
      </p:sp>
      <p:sp>
        <p:nvSpPr>
          <p:cNvPr id="40" name="Прямоугольник 39"/>
          <p:cNvSpPr/>
          <p:nvPr/>
        </p:nvSpPr>
        <p:spPr>
          <a:xfrm>
            <a:off x="5515559" y="3932847"/>
            <a:ext cx="3312000" cy="276225"/>
          </a:xfrm>
          <a:prstGeom prst="rect">
            <a:avLst/>
          </a:prstGeom>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5400000" scaled="1"/>
            <a:tileRect/>
          </a:gradFill>
        </p:spPr>
        <p:txBody>
          <a:bodyPr wrap="square">
            <a:spAutoFit/>
          </a:bodyPr>
          <a:lstStyle/>
          <a:p>
            <a:pPr fontAlgn="auto">
              <a:spcBef>
                <a:spcPts val="0"/>
              </a:spcBef>
              <a:spcAft>
                <a:spcPts val="0"/>
              </a:spcAft>
              <a:defRPr/>
            </a:pPr>
            <a:r>
              <a:rPr lang="ru-RU" sz="1200" dirty="0">
                <a:solidFill>
                  <a:prstClr val="black"/>
                </a:solidFill>
                <a:latin typeface="Times New Roman" panose="02020603050405020304" pitchFamily="18" charset="0"/>
                <a:cs typeface="Times New Roman" panose="02020603050405020304" pitchFamily="18" charset="0"/>
              </a:rPr>
              <a:t>Здравоохранение</a:t>
            </a:r>
          </a:p>
        </p:txBody>
      </p:sp>
      <p:sp>
        <p:nvSpPr>
          <p:cNvPr id="41" name="Прямоугольник 72"/>
          <p:cNvSpPr>
            <a:spLocks noChangeArrowheads="1"/>
          </p:cNvSpPr>
          <p:nvPr/>
        </p:nvSpPr>
        <p:spPr bwMode="auto">
          <a:xfrm>
            <a:off x="5515559" y="4425124"/>
            <a:ext cx="3312000" cy="276225"/>
          </a:xfrm>
          <a:prstGeom prst="rect">
            <a:avLst/>
          </a:prstGeom>
          <a:gradFill flip="none" rotWithShape="1">
            <a:gsLst>
              <a:gs pos="0">
                <a:srgbClr val="A65A6C">
                  <a:tint val="66000"/>
                  <a:satMod val="160000"/>
                </a:srgbClr>
              </a:gs>
              <a:gs pos="50000">
                <a:srgbClr val="A65A6C">
                  <a:tint val="44500"/>
                  <a:satMod val="160000"/>
                </a:srgbClr>
              </a:gs>
              <a:gs pos="100000">
                <a:srgbClr val="A65A6C">
                  <a:tint val="23500"/>
                  <a:satMod val="160000"/>
                </a:srgbClr>
              </a:gs>
            </a:gsLst>
            <a:lin ang="5400000" scaled="1"/>
            <a:tileRect/>
          </a:gradFill>
          <a:ln>
            <a:noFill/>
          </a:ln>
          <a:extLst/>
        </p:spPr>
        <p:txBody>
          <a:bodyPr wrap="square">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fontAlgn="base">
              <a:spcBef>
                <a:spcPct val="0"/>
              </a:spcBef>
              <a:spcAft>
                <a:spcPct val="0"/>
              </a:spcAft>
              <a:defRPr>
                <a:solidFill>
                  <a:schemeClr val="tx1"/>
                </a:solidFill>
                <a:latin typeface="Times New Roman" pitchFamily="18" charset="0"/>
              </a:defRPr>
            </a:lvl6pPr>
            <a:lvl7pPr marL="2971800" indent="-228600" fontAlgn="base">
              <a:spcBef>
                <a:spcPct val="0"/>
              </a:spcBef>
              <a:spcAft>
                <a:spcPct val="0"/>
              </a:spcAft>
              <a:defRPr>
                <a:solidFill>
                  <a:schemeClr val="tx1"/>
                </a:solidFill>
                <a:latin typeface="Times New Roman" pitchFamily="18" charset="0"/>
              </a:defRPr>
            </a:lvl7pPr>
            <a:lvl8pPr marL="3429000" indent="-228600" fontAlgn="base">
              <a:spcBef>
                <a:spcPct val="0"/>
              </a:spcBef>
              <a:spcAft>
                <a:spcPct val="0"/>
              </a:spcAft>
              <a:defRPr>
                <a:solidFill>
                  <a:schemeClr val="tx1"/>
                </a:solidFill>
                <a:latin typeface="Times New Roman" pitchFamily="18" charset="0"/>
              </a:defRPr>
            </a:lvl8pPr>
            <a:lvl9pPr marL="3886200" indent="-228600" fontAlgn="base">
              <a:spcBef>
                <a:spcPct val="0"/>
              </a:spcBef>
              <a:spcAft>
                <a:spcPct val="0"/>
              </a:spcAft>
              <a:defRPr>
                <a:solidFill>
                  <a:schemeClr val="tx1"/>
                </a:solidFill>
                <a:latin typeface="Times New Roman" pitchFamily="18" charset="0"/>
              </a:defRPr>
            </a:lvl9pPr>
          </a:lstStyle>
          <a:p>
            <a:r>
              <a:rPr lang="ru-RU" altLang="ru-RU" sz="1200" dirty="0">
                <a:solidFill>
                  <a:prstClr val="black"/>
                </a:solidFill>
                <a:cs typeface="+mn-cs"/>
              </a:rPr>
              <a:t>Социальная политика</a:t>
            </a:r>
          </a:p>
        </p:txBody>
      </p:sp>
      <p:sp>
        <p:nvSpPr>
          <p:cNvPr id="53" name="Прямоугольник 52"/>
          <p:cNvSpPr/>
          <p:nvPr/>
        </p:nvSpPr>
        <p:spPr>
          <a:xfrm>
            <a:off x="5515559" y="4900417"/>
            <a:ext cx="3312000" cy="276225"/>
          </a:xfrm>
          <a:prstGeom prst="rect">
            <a:avLst/>
          </a:prstGeom>
          <a:gradFill flip="none" rotWithShape="1">
            <a:gsLst>
              <a:gs pos="0">
                <a:schemeClr val="bg1">
                  <a:lumMod val="95000"/>
                  <a:shade val="30000"/>
                  <a:satMod val="115000"/>
                </a:schemeClr>
              </a:gs>
              <a:gs pos="50000">
                <a:schemeClr val="bg1">
                  <a:lumMod val="95000"/>
                  <a:shade val="67500"/>
                  <a:satMod val="115000"/>
                </a:schemeClr>
              </a:gs>
              <a:gs pos="100000">
                <a:schemeClr val="bg1">
                  <a:lumMod val="95000"/>
                  <a:shade val="100000"/>
                  <a:satMod val="115000"/>
                </a:schemeClr>
              </a:gs>
            </a:gsLst>
            <a:lin ang="5400000" scaled="1"/>
            <a:tileRect/>
          </a:gradFill>
        </p:spPr>
        <p:txBody>
          <a:bodyPr>
            <a:spAutoFit/>
          </a:bodyPr>
          <a:lstStyle/>
          <a:p>
            <a:pPr fontAlgn="auto">
              <a:spcBef>
                <a:spcPts val="0"/>
              </a:spcBef>
              <a:spcAft>
                <a:spcPts val="0"/>
              </a:spcAft>
              <a:defRPr/>
            </a:pPr>
            <a:r>
              <a:rPr lang="ru-RU" sz="1200" dirty="0">
                <a:solidFill>
                  <a:prstClr val="black"/>
                </a:solidFill>
                <a:latin typeface="Times New Roman" panose="02020603050405020304" pitchFamily="18" charset="0"/>
                <a:cs typeface="Times New Roman" panose="02020603050405020304" pitchFamily="18" charset="0"/>
              </a:rPr>
              <a:t>Физическая культура и спорт</a:t>
            </a:r>
          </a:p>
        </p:txBody>
      </p:sp>
      <p:sp>
        <p:nvSpPr>
          <p:cNvPr id="54" name="Прямоугольник 74"/>
          <p:cNvSpPr>
            <a:spLocks noChangeArrowheads="1"/>
          </p:cNvSpPr>
          <p:nvPr/>
        </p:nvSpPr>
        <p:spPr bwMode="auto">
          <a:xfrm>
            <a:off x="5515559" y="5360970"/>
            <a:ext cx="3312000" cy="285750"/>
          </a:xfrm>
          <a:prstGeom prst="rect">
            <a:avLst/>
          </a:prstGeom>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lin ang="5400000" scaled="1"/>
            <a:tileRect/>
          </a:gradFill>
          <a:ln>
            <a:noFill/>
          </a:ln>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fontAlgn="base">
              <a:spcBef>
                <a:spcPct val="0"/>
              </a:spcBef>
              <a:spcAft>
                <a:spcPct val="0"/>
              </a:spcAft>
              <a:defRPr>
                <a:solidFill>
                  <a:schemeClr val="tx1"/>
                </a:solidFill>
                <a:latin typeface="Times New Roman" pitchFamily="18" charset="0"/>
              </a:defRPr>
            </a:lvl6pPr>
            <a:lvl7pPr marL="2971800" indent="-228600" fontAlgn="base">
              <a:spcBef>
                <a:spcPct val="0"/>
              </a:spcBef>
              <a:spcAft>
                <a:spcPct val="0"/>
              </a:spcAft>
              <a:defRPr>
                <a:solidFill>
                  <a:schemeClr val="tx1"/>
                </a:solidFill>
                <a:latin typeface="Times New Roman" pitchFamily="18" charset="0"/>
              </a:defRPr>
            </a:lvl7pPr>
            <a:lvl8pPr marL="3429000" indent="-228600" fontAlgn="base">
              <a:spcBef>
                <a:spcPct val="0"/>
              </a:spcBef>
              <a:spcAft>
                <a:spcPct val="0"/>
              </a:spcAft>
              <a:defRPr>
                <a:solidFill>
                  <a:schemeClr val="tx1"/>
                </a:solidFill>
                <a:latin typeface="Times New Roman" pitchFamily="18" charset="0"/>
              </a:defRPr>
            </a:lvl8pPr>
            <a:lvl9pPr marL="3886200" indent="-228600" fontAlgn="base">
              <a:spcBef>
                <a:spcPct val="0"/>
              </a:spcBef>
              <a:spcAft>
                <a:spcPct val="0"/>
              </a:spcAft>
              <a:defRPr>
                <a:solidFill>
                  <a:schemeClr val="tx1"/>
                </a:solidFill>
                <a:latin typeface="Times New Roman" pitchFamily="18" charset="0"/>
              </a:defRPr>
            </a:lvl9pPr>
          </a:lstStyle>
          <a:p>
            <a:r>
              <a:rPr lang="ru-RU" altLang="ru-RU" sz="1200" dirty="0">
                <a:solidFill>
                  <a:prstClr val="black"/>
                </a:solidFill>
                <a:cs typeface="+mn-cs"/>
              </a:rPr>
              <a:t>Средства массовой информации</a:t>
            </a:r>
          </a:p>
        </p:txBody>
      </p:sp>
      <p:sp>
        <p:nvSpPr>
          <p:cNvPr id="55" name="Прямоугольник 76"/>
          <p:cNvSpPr>
            <a:spLocks noChangeArrowheads="1"/>
          </p:cNvSpPr>
          <p:nvPr/>
        </p:nvSpPr>
        <p:spPr bwMode="auto">
          <a:xfrm>
            <a:off x="5515559" y="5699528"/>
            <a:ext cx="3312000" cy="461963"/>
          </a:xfrm>
          <a:prstGeom prst="rect">
            <a:avLst/>
          </a:prstGeom>
          <a:gradFill flip="none" rotWithShape="1">
            <a:gsLst>
              <a:gs pos="0">
                <a:srgbClr val="D49E6C">
                  <a:tint val="66000"/>
                  <a:satMod val="160000"/>
                </a:srgbClr>
              </a:gs>
              <a:gs pos="50000">
                <a:srgbClr val="D49E6C">
                  <a:tint val="44500"/>
                  <a:satMod val="160000"/>
                </a:srgbClr>
              </a:gs>
              <a:gs pos="100000">
                <a:srgbClr val="D49E6C">
                  <a:tint val="23500"/>
                  <a:satMod val="160000"/>
                </a:srgbClr>
              </a:gs>
            </a:gsLst>
            <a:lin ang="5400000" scaled="1"/>
            <a:tileRect/>
          </a:gradFill>
          <a:ln>
            <a:noFill/>
          </a:ln>
          <a:extLst/>
        </p:spPr>
        <p:txBody>
          <a:bodyPr wrap="square">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fontAlgn="base">
              <a:spcBef>
                <a:spcPct val="0"/>
              </a:spcBef>
              <a:spcAft>
                <a:spcPct val="0"/>
              </a:spcAft>
              <a:defRPr>
                <a:solidFill>
                  <a:schemeClr val="tx1"/>
                </a:solidFill>
                <a:latin typeface="Times New Roman" pitchFamily="18" charset="0"/>
              </a:defRPr>
            </a:lvl6pPr>
            <a:lvl7pPr marL="2971800" indent="-228600" fontAlgn="base">
              <a:spcBef>
                <a:spcPct val="0"/>
              </a:spcBef>
              <a:spcAft>
                <a:spcPct val="0"/>
              </a:spcAft>
              <a:defRPr>
                <a:solidFill>
                  <a:schemeClr val="tx1"/>
                </a:solidFill>
                <a:latin typeface="Times New Roman" pitchFamily="18" charset="0"/>
              </a:defRPr>
            </a:lvl7pPr>
            <a:lvl8pPr marL="3429000" indent="-228600" fontAlgn="base">
              <a:spcBef>
                <a:spcPct val="0"/>
              </a:spcBef>
              <a:spcAft>
                <a:spcPct val="0"/>
              </a:spcAft>
              <a:defRPr>
                <a:solidFill>
                  <a:schemeClr val="tx1"/>
                </a:solidFill>
                <a:latin typeface="Times New Roman" pitchFamily="18" charset="0"/>
              </a:defRPr>
            </a:lvl8pPr>
            <a:lvl9pPr marL="3886200" indent="-228600" fontAlgn="base">
              <a:spcBef>
                <a:spcPct val="0"/>
              </a:spcBef>
              <a:spcAft>
                <a:spcPct val="0"/>
              </a:spcAft>
              <a:defRPr>
                <a:solidFill>
                  <a:schemeClr val="tx1"/>
                </a:solidFill>
                <a:latin typeface="Times New Roman" pitchFamily="18" charset="0"/>
              </a:defRPr>
            </a:lvl9pPr>
          </a:lstStyle>
          <a:p>
            <a:r>
              <a:rPr lang="ru-RU" altLang="ru-RU" sz="1200" dirty="0">
                <a:solidFill>
                  <a:prstClr val="black"/>
                </a:solidFill>
                <a:cs typeface="+mn-cs"/>
              </a:rPr>
              <a:t>Обслуживание государственного и </a:t>
            </a:r>
          </a:p>
          <a:p>
            <a:r>
              <a:rPr lang="ru-RU" altLang="ru-RU" sz="1200" dirty="0">
                <a:solidFill>
                  <a:prstClr val="black"/>
                </a:solidFill>
                <a:cs typeface="+mn-cs"/>
              </a:rPr>
              <a:t>муниципального долга</a:t>
            </a:r>
          </a:p>
        </p:txBody>
      </p:sp>
      <p:sp>
        <p:nvSpPr>
          <p:cNvPr id="56" name="Прямоугольник 77"/>
          <p:cNvSpPr>
            <a:spLocks noChangeArrowheads="1"/>
          </p:cNvSpPr>
          <p:nvPr/>
        </p:nvSpPr>
        <p:spPr bwMode="auto">
          <a:xfrm>
            <a:off x="5508472" y="6281526"/>
            <a:ext cx="3312000" cy="276999"/>
          </a:xfrm>
          <a:prstGeom prst="rect">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5400000" scaled="1"/>
            <a:tileRect/>
          </a:gradFill>
          <a:ln>
            <a:noFill/>
          </a:ln>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fontAlgn="base">
              <a:spcBef>
                <a:spcPct val="0"/>
              </a:spcBef>
              <a:spcAft>
                <a:spcPct val="0"/>
              </a:spcAft>
              <a:defRPr>
                <a:solidFill>
                  <a:schemeClr val="tx1"/>
                </a:solidFill>
                <a:latin typeface="Times New Roman" pitchFamily="18" charset="0"/>
              </a:defRPr>
            </a:lvl6pPr>
            <a:lvl7pPr marL="2971800" indent="-228600" fontAlgn="base">
              <a:spcBef>
                <a:spcPct val="0"/>
              </a:spcBef>
              <a:spcAft>
                <a:spcPct val="0"/>
              </a:spcAft>
              <a:defRPr>
                <a:solidFill>
                  <a:schemeClr val="tx1"/>
                </a:solidFill>
                <a:latin typeface="Times New Roman" pitchFamily="18" charset="0"/>
              </a:defRPr>
            </a:lvl7pPr>
            <a:lvl8pPr marL="3429000" indent="-228600" fontAlgn="base">
              <a:spcBef>
                <a:spcPct val="0"/>
              </a:spcBef>
              <a:spcAft>
                <a:spcPct val="0"/>
              </a:spcAft>
              <a:defRPr>
                <a:solidFill>
                  <a:schemeClr val="tx1"/>
                </a:solidFill>
                <a:latin typeface="Times New Roman" pitchFamily="18" charset="0"/>
              </a:defRPr>
            </a:lvl8pPr>
            <a:lvl9pPr marL="3886200" indent="-228600" fontAlgn="base">
              <a:spcBef>
                <a:spcPct val="0"/>
              </a:spcBef>
              <a:spcAft>
                <a:spcPct val="0"/>
              </a:spcAft>
              <a:defRPr>
                <a:solidFill>
                  <a:schemeClr val="tx1"/>
                </a:solidFill>
                <a:latin typeface="Times New Roman" pitchFamily="18" charset="0"/>
              </a:defRPr>
            </a:lvl9pPr>
          </a:lstStyle>
          <a:p>
            <a:r>
              <a:rPr lang="ru-RU" altLang="ru-RU" sz="1200" dirty="0">
                <a:solidFill>
                  <a:prstClr val="black"/>
                </a:solidFill>
                <a:cs typeface="+mn-cs"/>
              </a:rPr>
              <a:t>Межбюджетные </a:t>
            </a:r>
            <a:r>
              <a:rPr lang="ru-RU" altLang="ru-RU" sz="1200" dirty="0" smtClean="0">
                <a:solidFill>
                  <a:prstClr val="black"/>
                </a:solidFill>
                <a:cs typeface="+mn-cs"/>
              </a:rPr>
              <a:t>трансферты</a:t>
            </a:r>
            <a:endParaRPr lang="ru-RU" altLang="ru-RU" sz="1200" dirty="0">
              <a:solidFill>
                <a:prstClr val="black"/>
              </a:solidFill>
              <a:cs typeface="+mn-cs"/>
            </a:endParaRPr>
          </a:p>
        </p:txBody>
      </p:sp>
      <p:sp>
        <p:nvSpPr>
          <p:cNvPr id="6" name="TextBox 5"/>
          <p:cNvSpPr txBox="1"/>
          <p:nvPr/>
        </p:nvSpPr>
        <p:spPr>
          <a:xfrm>
            <a:off x="259730" y="758699"/>
            <a:ext cx="4909846" cy="646986"/>
          </a:xfrm>
          <a:prstGeom prst="roundRect">
            <a:avLst/>
          </a:prstGeom>
          <a:ln/>
        </p:spPr>
        <p:style>
          <a:lnRef idx="1">
            <a:schemeClr val="accent2"/>
          </a:lnRef>
          <a:fillRef idx="2">
            <a:schemeClr val="accent2"/>
          </a:fillRef>
          <a:effectRef idx="1">
            <a:schemeClr val="accent2"/>
          </a:effectRef>
          <a:fontRef idx="minor">
            <a:schemeClr val="dk1"/>
          </a:fontRef>
        </p:style>
        <p:txBody>
          <a:bodyPr wrap="square">
            <a:spAutoFit/>
          </a:bodyPr>
          <a:lstStyle/>
          <a:p>
            <a:pPr algn="just" fontAlgn="auto">
              <a:spcBef>
                <a:spcPts val="0"/>
              </a:spcBef>
              <a:spcAft>
                <a:spcPts val="0"/>
              </a:spcAft>
              <a:defRPr/>
            </a:pPr>
            <a:r>
              <a:rPr lang="ru-RU" sz="1600" dirty="0" smtClean="0">
                <a:solidFill>
                  <a:prstClr val="black"/>
                </a:solidFill>
                <a:latin typeface="Times New Roman" panose="02020603050405020304" pitchFamily="18" charset="0"/>
                <a:cs typeface="Times New Roman" panose="02020603050405020304" pitchFamily="18" charset="0"/>
              </a:rPr>
              <a:t>Бюджет государства, как и бюджет </a:t>
            </a:r>
            <a:r>
              <a:rPr lang="ru-RU" sz="1600" dirty="0">
                <a:solidFill>
                  <a:prstClr val="black"/>
                </a:solidFill>
                <a:latin typeface="Times New Roman" panose="02020603050405020304" pitchFamily="18" charset="0"/>
                <a:cs typeface="Times New Roman" panose="02020603050405020304" pitchFamily="18" charset="0"/>
              </a:rPr>
              <a:t>любой </a:t>
            </a:r>
            <a:r>
              <a:rPr lang="ru-RU" sz="1600" dirty="0" smtClean="0">
                <a:solidFill>
                  <a:prstClr val="black"/>
                </a:solidFill>
                <a:latin typeface="Times New Roman" panose="02020603050405020304" pitchFamily="18" charset="0"/>
                <a:cs typeface="Times New Roman" panose="02020603050405020304" pitchFamily="18" charset="0"/>
              </a:rPr>
              <a:t>семьи, делится </a:t>
            </a:r>
            <a:r>
              <a:rPr lang="ru-RU" sz="1600" dirty="0">
                <a:solidFill>
                  <a:prstClr val="black"/>
                </a:solidFill>
                <a:latin typeface="Times New Roman" panose="02020603050405020304" pitchFamily="18" charset="0"/>
                <a:cs typeface="Times New Roman" panose="02020603050405020304" pitchFamily="18" charset="0"/>
              </a:rPr>
              <a:t>на две части – доходы и </a:t>
            </a:r>
            <a:r>
              <a:rPr lang="ru-RU" sz="1600" dirty="0" smtClean="0">
                <a:solidFill>
                  <a:prstClr val="black"/>
                </a:solidFill>
                <a:latin typeface="Times New Roman" panose="02020603050405020304" pitchFamily="18" charset="0"/>
                <a:cs typeface="Times New Roman" panose="02020603050405020304" pitchFamily="18" charset="0"/>
              </a:rPr>
              <a:t>расходы</a:t>
            </a:r>
            <a:endParaRPr lang="ru-RU" sz="1600" dirty="0">
              <a:solidFill>
                <a:prstClr val="black"/>
              </a:solidFill>
              <a:latin typeface="Times New Roman" panose="02020603050405020304" pitchFamily="18" charset="0"/>
              <a:cs typeface="Times New Roman" panose="02020603050405020304" pitchFamily="18" charset="0"/>
            </a:endParaRPr>
          </a:p>
        </p:txBody>
      </p:sp>
      <p:graphicFrame>
        <p:nvGraphicFramePr>
          <p:cNvPr id="7" name="Схема 6"/>
          <p:cNvGraphicFramePr/>
          <p:nvPr>
            <p:extLst>
              <p:ext uri="{D42A27DB-BD31-4B8C-83A1-F6EECF244321}">
                <p14:modId xmlns:p14="http://schemas.microsoft.com/office/powerpoint/2010/main" val="1704200247"/>
              </p:ext>
            </p:extLst>
          </p:nvPr>
        </p:nvGraphicFramePr>
        <p:xfrm>
          <a:off x="243868" y="991507"/>
          <a:ext cx="8560742" cy="178942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Номер слайда 1"/>
          <p:cNvSpPr>
            <a:spLocks noGrp="1"/>
          </p:cNvSpPr>
          <p:nvPr>
            <p:ph type="sldNum" sz="quarter" idx="12"/>
          </p:nvPr>
        </p:nvSpPr>
        <p:spPr/>
        <p:txBody>
          <a:bodyPr/>
          <a:lstStyle/>
          <a:p>
            <a:pPr>
              <a:defRPr/>
            </a:pPr>
            <a:fld id="{667CCBFA-BFB9-4E9F-B6F6-694D72409F22}" type="slidenum">
              <a:rPr lang="ru-RU" smtClean="0"/>
              <a:pPr>
                <a:defRPr/>
              </a:pPr>
              <a:t>4</a:t>
            </a:fld>
            <a:endParaRPr lang="ru-RU" dirty="0"/>
          </a:p>
        </p:txBody>
      </p:sp>
      <p:sp>
        <p:nvSpPr>
          <p:cNvPr id="47" name="Заголовок 1"/>
          <p:cNvSpPr txBox="1">
            <a:spLocks/>
          </p:cNvSpPr>
          <p:nvPr/>
        </p:nvSpPr>
        <p:spPr>
          <a:xfrm>
            <a:off x="259730" y="69850"/>
            <a:ext cx="4572000"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Font typeface="Georgia" pitchFamily="18" charset="0"/>
              <a:buNone/>
            </a:pPr>
            <a:r>
              <a:rPr lang="ru-RU" sz="2400" dirty="0" smtClean="0">
                <a:solidFill>
                  <a:schemeClr val="tx1"/>
                </a:solidFill>
                <a:effectLst/>
                <a:latin typeface="Times New Roman" panose="02020603050405020304" pitchFamily="18" charset="0"/>
                <a:cs typeface="Times New Roman" panose="02020603050405020304" pitchFamily="18" charset="0"/>
              </a:rPr>
              <a:t>Основные термины и понятия</a:t>
            </a:r>
            <a:endParaRPr lang="ru-RU" sz="2400" dirty="0">
              <a:solidFill>
                <a:schemeClr val="tx1"/>
              </a:solidFill>
              <a:effectLst/>
              <a:latin typeface="Times New Roman" panose="02020603050405020304" pitchFamily="18" charset="0"/>
              <a:cs typeface="Times New Roman" panose="02020603050405020304" pitchFamily="18" charset="0"/>
            </a:endParaRPr>
          </a:p>
        </p:txBody>
      </p:sp>
      <p:cxnSp>
        <p:nvCxnSpPr>
          <p:cNvPr id="48" name="Прямая соединительная линия 47"/>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9" name="TextBox 48"/>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15" name="TextBox 14"/>
          <p:cNvSpPr txBox="1"/>
          <p:nvPr/>
        </p:nvSpPr>
        <p:spPr>
          <a:xfrm>
            <a:off x="259730" y="2924944"/>
            <a:ext cx="8560742" cy="442674"/>
          </a:xfrm>
          <a:prstGeom prst="roundRect">
            <a:avLst/>
          </a:prstGeom>
          <a:ln/>
        </p:spPr>
        <p:style>
          <a:lnRef idx="1">
            <a:schemeClr val="accent6"/>
          </a:lnRef>
          <a:fillRef idx="2">
            <a:schemeClr val="accent6"/>
          </a:fillRef>
          <a:effectRef idx="1">
            <a:schemeClr val="accent6"/>
          </a:effectRef>
          <a:fontRef idx="minor">
            <a:schemeClr val="dk1"/>
          </a:fontRef>
        </p:style>
        <p:txBody>
          <a:bodyPr wrap="square">
            <a:spAutoFit/>
          </a:bodyPr>
          <a:lstStyle/>
          <a:p>
            <a:pPr algn="ctr" fontAlgn="auto">
              <a:spcBef>
                <a:spcPts val="0"/>
              </a:spcBef>
              <a:spcAft>
                <a:spcPts val="0"/>
              </a:spcAft>
              <a:defRPr/>
            </a:pPr>
            <a:r>
              <a:rPr lang="ru-RU" sz="2000" b="1" i="1" dirty="0">
                <a:solidFill>
                  <a:schemeClr val="tx1"/>
                </a:solidFill>
                <a:latin typeface="Times New Roman" panose="02020603050405020304" pitchFamily="18" charset="0"/>
                <a:cs typeface="Times New Roman" panose="02020603050405020304" pitchFamily="18" charset="0"/>
              </a:rPr>
              <a:t>Расходы бюджета</a:t>
            </a:r>
            <a:r>
              <a:rPr lang="ru-RU" sz="2000" b="1" dirty="0">
                <a:solidFill>
                  <a:schemeClr val="tx1"/>
                </a:solidFill>
                <a:latin typeface="Times New Roman" panose="02020603050405020304" pitchFamily="18" charset="0"/>
                <a:cs typeface="Times New Roman" panose="02020603050405020304" pitchFamily="18" charset="0"/>
              </a:rPr>
              <a:t> – </a:t>
            </a:r>
            <a:r>
              <a:rPr lang="ru-RU" sz="2000" dirty="0">
                <a:solidFill>
                  <a:schemeClr val="tx1"/>
                </a:solidFill>
                <a:latin typeface="Times New Roman" panose="02020603050405020304" pitchFamily="18" charset="0"/>
                <a:cs typeface="Times New Roman" panose="02020603050405020304" pitchFamily="18" charset="0"/>
              </a:rPr>
              <a:t>выплачиваемые из бюджета денежные средства</a:t>
            </a:r>
          </a:p>
        </p:txBody>
      </p:sp>
      <p:pic>
        <p:nvPicPr>
          <p:cNvPr id="16" name="Picture 1"/>
          <p:cNvPicPr>
            <a:picLocks noChangeAspect="1" noChangeArrowheads="1"/>
          </p:cNvPicPr>
          <p:nvPr/>
        </p:nvPicPr>
        <p:blipFill>
          <a:blip r:embed="rId7">
            <a:clrChange>
              <a:clrFrom>
                <a:srgbClr val="D2D4CA"/>
              </a:clrFrom>
              <a:clrTo>
                <a:srgbClr val="D2D4CA">
                  <a:alpha val="0"/>
                </a:srgbClr>
              </a:clrTo>
            </a:clrChange>
            <a:extLst>
              <a:ext uri="{28A0092B-C50C-407E-A947-70E740481C1C}">
                <a14:useLocalDpi xmlns:a14="http://schemas.microsoft.com/office/drawing/2010/main" val="0"/>
              </a:ext>
            </a:extLst>
          </a:blip>
          <a:srcRect/>
          <a:stretch>
            <a:fillRect/>
          </a:stretch>
        </p:blipFill>
        <p:spPr bwMode="auto">
          <a:xfrm>
            <a:off x="249486" y="3464291"/>
            <a:ext cx="631403" cy="42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3443" y="4386673"/>
            <a:ext cx="500063"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53443" y="4883639"/>
            <a:ext cx="494135"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53443" y="5353617"/>
            <a:ext cx="49413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53443" y="5790258"/>
            <a:ext cx="494135" cy="34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53443" y="6203086"/>
            <a:ext cx="49413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7"/>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353443" y="3961144"/>
            <a:ext cx="494135"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 name="Picture 9"/>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015495" y="3464291"/>
            <a:ext cx="504000" cy="3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 name="Picture 10"/>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015496" y="3961144"/>
            <a:ext cx="497212" cy="3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Picture 11"/>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008042" y="4386672"/>
            <a:ext cx="512036" cy="42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 name="Picture 12"/>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5008042" y="4854278"/>
            <a:ext cx="486198" cy="415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 name="Picture 13"/>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5019949" y="5305844"/>
            <a:ext cx="474291" cy="4276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 name="Picture 14"/>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5019949" y="5757736"/>
            <a:ext cx="499546" cy="428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 name="Picture 15"/>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5027759" y="6249917"/>
            <a:ext cx="491736" cy="3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235032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3" name="Подзаголовок 2"/>
          <p:cNvSpPr txBox="1">
            <a:spLocks/>
          </p:cNvSpPr>
          <p:nvPr/>
        </p:nvSpPr>
        <p:spPr bwMode="auto">
          <a:xfrm>
            <a:off x="214282" y="571480"/>
            <a:ext cx="3571900" cy="428625"/>
          </a:xfrm>
          <a:prstGeom prst="rect">
            <a:avLst/>
          </a:prstGeom>
          <a:noFill/>
          <a:ln w="9525">
            <a:noFill/>
            <a:miter lim="800000"/>
            <a:headEnd/>
            <a:tailEnd/>
          </a:ln>
        </p:spPr>
        <p:txBody>
          <a:bodyPr/>
          <a:lstStyle/>
          <a:p>
            <a:pPr algn="ctr">
              <a:spcBef>
                <a:spcPct val="20000"/>
              </a:spcBef>
              <a:buFont typeface="Arial" charset="0"/>
              <a:buNone/>
            </a:pPr>
            <a:endParaRPr lang="ru-RU" sz="2000" b="1" dirty="0">
              <a:gradFill flip="none" rotWithShape="1">
                <a:gsLst>
                  <a:gs pos="0">
                    <a:srgbClr val="953735">
                      <a:shade val="30000"/>
                      <a:satMod val="115000"/>
                    </a:srgbClr>
                  </a:gs>
                  <a:gs pos="50000">
                    <a:srgbClr val="953735">
                      <a:shade val="67500"/>
                      <a:satMod val="115000"/>
                    </a:srgbClr>
                  </a:gs>
                  <a:gs pos="100000">
                    <a:srgbClr val="953735">
                      <a:shade val="100000"/>
                      <a:satMod val="115000"/>
                    </a:srgbClr>
                  </a:gs>
                </a:gsLst>
                <a:lin ang="5400000" scaled="1"/>
                <a:tileRect/>
              </a:gradFill>
              <a:latin typeface="Arial" pitchFamily="34" charset="0"/>
              <a:cs typeface="Arial" pitchFamily="34" charset="0"/>
            </a:endParaRPr>
          </a:p>
        </p:txBody>
      </p:sp>
      <p:sp>
        <p:nvSpPr>
          <p:cNvPr id="1044" name="Rectangle 89"/>
          <p:cNvSpPr>
            <a:spLocks noChangeAspect="1" noChangeArrowheads="1"/>
          </p:cNvSpPr>
          <p:nvPr/>
        </p:nvSpPr>
        <p:spPr bwMode="auto">
          <a:xfrm>
            <a:off x="4311650" y="1839913"/>
            <a:ext cx="366713" cy="100012"/>
          </a:xfrm>
          <a:prstGeom prst="rect">
            <a:avLst/>
          </a:prstGeom>
          <a:noFill/>
          <a:ln w="12700">
            <a:noFill/>
            <a:miter lim="800000"/>
            <a:headEnd/>
            <a:tailEnd/>
          </a:ln>
        </p:spPr>
        <p:txBody>
          <a:bodyPr lIns="90488" tIns="44450" rIns="90488" bIns="44450"/>
          <a:lstStyle/>
          <a:p>
            <a:pPr eaLnBrk="0" hangingPunct="0"/>
            <a:r>
              <a:rPr lang="en-US" sz="1600" i="1">
                <a:solidFill>
                  <a:prstClr val="black"/>
                </a:solidFill>
                <a:latin typeface="Arial" pitchFamily="34" charset="0"/>
                <a:cs typeface="Arial" pitchFamily="34" charset="0"/>
              </a:rPr>
              <a:t> </a:t>
            </a:r>
          </a:p>
        </p:txBody>
      </p:sp>
      <p:sp>
        <p:nvSpPr>
          <p:cNvPr id="1048" name="Rectangle 172"/>
          <p:cNvSpPr>
            <a:spLocks noChangeArrowheads="1"/>
          </p:cNvSpPr>
          <p:nvPr/>
        </p:nvSpPr>
        <p:spPr bwMode="auto">
          <a:xfrm>
            <a:off x="7524750" y="1469509"/>
            <a:ext cx="184731" cy="369332"/>
          </a:xfrm>
          <a:prstGeom prst="rect">
            <a:avLst/>
          </a:prstGeom>
          <a:noFill/>
          <a:ln w="9525" algn="ctr">
            <a:noFill/>
            <a:miter lim="800000"/>
            <a:headEnd/>
            <a:tailEnd/>
          </a:ln>
        </p:spPr>
        <p:txBody>
          <a:bodyPr wrap="none" anchor="ctr">
            <a:spAutoFit/>
          </a:bodyPr>
          <a:lstStyle/>
          <a:p>
            <a:endParaRPr lang="ru-RU">
              <a:solidFill>
                <a:prstClr val="black"/>
              </a:solidFill>
              <a:latin typeface="Arial" pitchFamily="34" charset="0"/>
              <a:cs typeface="Arial" pitchFamily="34" charset="0"/>
            </a:endParaRPr>
          </a:p>
        </p:txBody>
      </p:sp>
      <p:sp>
        <p:nvSpPr>
          <p:cNvPr id="15" name="Скругленный прямоугольник 14"/>
          <p:cNvSpPr/>
          <p:nvPr/>
        </p:nvSpPr>
        <p:spPr>
          <a:xfrm>
            <a:off x="234746" y="4074222"/>
            <a:ext cx="5561390" cy="714380"/>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fontAlgn="auto">
              <a:spcBef>
                <a:spcPts val="0"/>
              </a:spcBef>
              <a:spcAft>
                <a:spcPts val="0"/>
              </a:spcAft>
              <a:defRPr/>
            </a:pPr>
            <a:r>
              <a:rPr lang="ru-RU" sz="1400" b="1" dirty="0">
                <a:solidFill>
                  <a:schemeClr val="tx1"/>
                </a:solidFill>
                <a:latin typeface="Times New Roman" panose="02020603050405020304" pitchFamily="18" charset="0"/>
                <a:cs typeface="Times New Roman" panose="02020603050405020304" pitchFamily="18" charset="0"/>
              </a:rPr>
              <a:t>Собственные средства </a:t>
            </a:r>
            <a:r>
              <a:rPr lang="ru-RU" sz="1400" dirty="0">
                <a:solidFill>
                  <a:schemeClr val="tx1"/>
                </a:solidFill>
                <a:latin typeface="Times New Roman" panose="02020603050405020304" pitchFamily="18" charset="0"/>
                <a:cs typeface="Times New Roman" panose="02020603050405020304" pitchFamily="18" charset="0"/>
              </a:rPr>
              <a:t>– это средства,  не имеющие определенной цели </a:t>
            </a:r>
            <a:r>
              <a:rPr lang="ru-RU" sz="1400" dirty="0" smtClean="0">
                <a:solidFill>
                  <a:schemeClr val="tx1"/>
                </a:solidFill>
                <a:latin typeface="Times New Roman" panose="02020603050405020304" pitchFamily="18" charset="0"/>
                <a:cs typeface="Times New Roman" panose="02020603050405020304" pitchFamily="18" charset="0"/>
              </a:rPr>
              <a:t>расходования (за исключением поступлений в дорожный фонд)</a:t>
            </a:r>
            <a:endParaRPr lang="ru-RU" sz="1400" dirty="0">
              <a:solidFill>
                <a:schemeClr val="tx1"/>
              </a:solidFill>
              <a:latin typeface="Times New Roman" panose="02020603050405020304" pitchFamily="18" charset="0"/>
              <a:cs typeface="Times New Roman" panose="02020603050405020304" pitchFamily="18" charset="0"/>
            </a:endParaRPr>
          </a:p>
        </p:txBody>
      </p:sp>
      <p:sp>
        <p:nvSpPr>
          <p:cNvPr id="16" name="Скругленный прямоугольник 15"/>
          <p:cNvSpPr/>
          <p:nvPr/>
        </p:nvSpPr>
        <p:spPr>
          <a:xfrm>
            <a:off x="5940152" y="4074222"/>
            <a:ext cx="3063112" cy="714380"/>
          </a:xfrm>
          <a:prstGeom prst="roundRect">
            <a:avLst/>
          </a:prstGeom>
          <a:ln/>
        </p:spPr>
        <p:style>
          <a:lnRef idx="1">
            <a:schemeClr val="accent6"/>
          </a:lnRef>
          <a:fillRef idx="2">
            <a:schemeClr val="accent6"/>
          </a:fillRef>
          <a:effectRef idx="1">
            <a:schemeClr val="accent6"/>
          </a:effectRef>
          <a:fontRef idx="minor">
            <a:schemeClr val="dk1"/>
          </a:fontRef>
        </p:style>
        <p:txBody>
          <a:bodyPr anchor="ctr"/>
          <a:lstStyle/>
          <a:p>
            <a:pPr algn="ctr" fontAlgn="auto">
              <a:spcBef>
                <a:spcPts val="0"/>
              </a:spcBef>
              <a:spcAft>
                <a:spcPts val="0"/>
              </a:spcAft>
              <a:defRPr/>
            </a:pPr>
            <a:r>
              <a:rPr lang="ru-RU" sz="1400" b="1" dirty="0">
                <a:solidFill>
                  <a:schemeClr val="tx1"/>
                </a:solidFill>
                <a:latin typeface="Times New Roman" panose="02020603050405020304" pitchFamily="18" charset="0"/>
                <a:cs typeface="Times New Roman" panose="02020603050405020304" pitchFamily="18" charset="0"/>
              </a:rPr>
              <a:t>Целевые </a:t>
            </a:r>
            <a:r>
              <a:rPr lang="ru-RU" sz="1400" b="1" dirty="0" smtClean="0">
                <a:solidFill>
                  <a:schemeClr val="tx1"/>
                </a:solidFill>
                <a:latin typeface="Times New Roman" panose="02020603050405020304" pitchFamily="18" charset="0"/>
                <a:cs typeface="Times New Roman" panose="02020603050405020304" pitchFamily="18" charset="0"/>
              </a:rPr>
              <a:t>средства - </a:t>
            </a:r>
            <a:r>
              <a:rPr lang="ru-RU" sz="1400" dirty="0" smtClean="0">
                <a:solidFill>
                  <a:schemeClr val="tx1"/>
                </a:solidFill>
                <a:latin typeface="Times New Roman" panose="02020603050405020304" pitchFamily="18" charset="0"/>
                <a:cs typeface="Times New Roman" panose="02020603050405020304" pitchFamily="18" charset="0"/>
              </a:rPr>
              <a:t>должны </a:t>
            </a:r>
            <a:r>
              <a:rPr lang="ru-RU" sz="1400" dirty="0">
                <a:solidFill>
                  <a:schemeClr val="tx1"/>
                </a:solidFill>
                <a:latin typeface="Times New Roman" panose="02020603050405020304" pitchFamily="18" charset="0"/>
                <a:cs typeface="Times New Roman" panose="02020603050405020304" pitchFamily="18" charset="0"/>
              </a:rPr>
              <a:t>быть израсходованы строго по целевому назначению.</a:t>
            </a:r>
            <a:endParaRPr lang="ru-RU" sz="1400" b="1" dirty="0">
              <a:solidFill>
                <a:schemeClr val="tx1"/>
              </a:solidFill>
              <a:latin typeface="Times New Roman" panose="02020603050405020304" pitchFamily="18" charset="0"/>
              <a:cs typeface="Times New Roman" panose="02020603050405020304" pitchFamily="18" charset="0"/>
            </a:endParaRPr>
          </a:p>
        </p:txBody>
      </p:sp>
      <p:sp>
        <p:nvSpPr>
          <p:cNvPr id="23" name="Скругленный прямоугольник 22"/>
          <p:cNvSpPr/>
          <p:nvPr/>
        </p:nvSpPr>
        <p:spPr>
          <a:xfrm>
            <a:off x="1604730" y="4881841"/>
            <a:ext cx="1332781" cy="612934"/>
          </a:xfrm>
          <a:prstGeom prst="roundRect">
            <a:avLst/>
          </a:prstGeom>
          <a:ln/>
        </p:spPr>
        <p:style>
          <a:lnRef idx="1">
            <a:schemeClr val="accent2"/>
          </a:lnRef>
          <a:fillRef idx="2">
            <a:schemeClr val="accent2"/>
          </a:fillRef>
          <a:effectRef idx="1">
            <a:schemeClr val="accent2"/>
          </a:effectRef>
          <a:fontRef idx="minor">
            <a:schemeClr val="dk1"/>
          </a:fontRef>
        </p:style>
        <p:txBody>
          <a:bodyPr wrap="square" anchor="ctr">
            <a:spAutoFit/>
          </a:bodyPr>
          <a:lstStyle/>
          <a:p>
            <a:pPr algn="ctr" fontAlgn="auto">
              <a:spcBef>
                <a:spcPts val="0"/>
              </a:spcBef>
              <a:spcAft>
                <a:spcPts val="0"/>
              </a:spcAft>
              <a:defRPr/>
            </a:pPr>
            <a:r>
              <a:rPr lang="ru-RU" sz="1500" dirty="0">
                <a:solidFill>
                  <a:prstClr val="black"/>
                </a:solidFill>
                <a:latin typeface="Times New Roman" panose="02020603050405020304" pitchFamily="18" charset="0"/>
                <a:cs typeface="Times New Roman" panose="02020603050405020304" pitchFamily="18" charset="0"/>
              </a:rPr>
              <a:t>Налоговые </a:t>
            </a:r>
            <a:r>
              <a:rPr lang="ru-RU" sz="1500" dirty="0" smtClean="0">
                <a:solidFill>
                  <a:prstClr val="black"/>
                </a:solidFill>
                <a:latin typeface="Times New Roman" panose="02020603050405020304" pitchFamily="18" charset="0"/>
                <a:cs typeface="Times New Roman" panose="02020603050405020304" pitchFamily="18" charset="0"/>
              </a:rPr>
              <a:t>доходы</a:t>
            </a:r>
            <a:endParaRPr lang="ru-RU" sz="1500" dirty="0">
              <a:solidFill>
                <a:prstClr val="black"/>
              </a:solidFill>
              <a:latin typeface="Times New Roman" panose="02020603050405020304" pitchFamily="18" charset="0"/>
              <a:cs typeface="Times New Roman" panose="02020603050405020304" pitchFamily="18" charset="0"/>
            </a:endParaRPr>
          </a:p>
        </p:txBody>
      </p:sp>
      <p:sp>
        <p:nvSpPr>
          <p:cNvPr id="24" name="Скругленный прямоугольник 23"/>
          <p:cNvSpPr/>
          <p:nvPr/>
        </p:nvSpPr>
        <p:spPr>
          <a:xfrm>
            <a:off x="3033481" y="4881841"/>
            <a:ext cx="1428750" cy="612934"/>
          </a:xfrm>
          <a:prstGeom prst="roundRect">
            <a:avLst/>
          </a:prstGeom>
          <a:ln/>
        </p:spPr>
        <p:style>
          <a:lnRef idx="1">
            <a:schemeClr val="accent2"/>
          </a:lnRef>
          <a:fillRef idx="2">
            <a:schemeClr val="accent2"/>
          </a:fillRef>
          <a:effectRef idx="1">
            <a:schemeClr val="accent2"/>
          </a:effectRef>
          <a:fontRef idx="minor">
            <a:schemeClr val="dk1"/>
          </a:fontRef>
        </p:style>
        <p:txBody>
          <a:bodyPr anchor="ctr">
            <a:spAutoFit/>
          </a:bodyPr>
          <a:lstStyle/>
          <a:p>
            <a:pPr algn="ctr" fontAlgn="auto">
              <a:spcBef>
                <a:spcPts val="0"/>
              </a:spcBef>
              <a:spcAft>
                <a:spcPts val="0"/>
              </a:spcAft>
              <a:defRPr/>
            </a:pPr>
            <a:r>
              <a:rPr lang="ru-RU" sz="1500" dirty="0">
                <a:solidFill>
                  <a:prstClr val="black"/>
                </a:solidFill>
                <a:latin typeface="Times New Roman" panose="02020603050405020304" pitchFamily="18" charset="0"/>
                <a:cs typeface="Times New Roman" panose="02020603050405020304" pitchFamily="18" charset="0"/>
              </a:rPr>
              <a:t>Неналоговые </a:t>
            </a:r>
            <a:r>
              <a:rPr lang="ru-RU" sz="1500" dirty="0" smtClean="0">
                <a:solidFill>
                  <a:prstClr val="black"/>
                </a:solidFill>
                <a:latin typeface="Times New Roman" panose="02020603050405020304" pitchFamily="18" charset="0"/>
                <a:cs typeface="Times New Roman" panose="02020603050405020304" pitchFamily="18" charset="0"/>
              </a:rPr>
              <a:t>доходы</a:t>
            </a:r>
            <a:endParaRPr lang="ru-RU" sz="1500" dirty="0">
              <a:solidFill>
                <a:prstClr val="black"/>
              </a:solidFill>
              <a:latin typeface="Times New Roman" panose="02020603050405020304" pitchFamily="18" charset="0"/>
              <a:cs typeface="Times New Roman" panose="02020603050405020304" pitchFamily="18" charset="0"/>
            </a:endParaRPr>
          </a:p>
        </p:txBody>
      </p:sp>
      <p:sp>
        <p:nvSpPr>
          <p:cNvPr id="25" name="Скругленный прямоугольник 24"/>
          <p:cNvSpPr/>
          <p:nvPr/>
        </p:nvSpPr>
        <p:spPr>
          <a:xfrm>
            <a:off x="1208441" y="5589240"/>
            <a:ext cx="3607457" cy="987504"/>
          </a:xfrm>
          <a:prstGeom prst="roundRect">
            <a:avLst/>
          </a:prstGeom>
          <a:ln/>
        </p:spPr>
        <p:style>
          <a:lnRef idx="1">
            <a:schemeClr val="accent2"/>
          </a:lnRef>
          <a:fillRef idx="2">
            <a:schemeClr val="accent2"/>
          </a:fillRef>
          <a:effectRef idx="1">
            <a:schemeClr val="accent2"/>
          </a:effectRef>
          <a:fontRef idx="minor">
            <a:schemeClr val="dk1"/>
          </a:fontRef>
        </p:style>
        <p:txBody>
          <a:bodyPr wrap="square" anchor="ctr">
            <a:spAutoFit/>
          </a:bodyPr>
          <a:lstStyle/>
          <a:p>
            <a:pPr fontAlgn="auto">
              <a:spcBef>
                <a:spcPts val="0"/>
              </a:spcBef>
              <a:spcAft>
                <a:spcPts val="0"/>
              </a:spcAft>
              <a:defRPr/>
            </a:pPr>
            <a:r>
              <a:rPr lang="ru-RU" sz="1300" dirty="0">
                <a:solidFill>
                  <a:prstClr val="black"/>
                </a:solidFill>
                <a:latin typeface="Times New Roman" pitchFamily="18" charset="0"/>
                <a:cs typeface="Times New Roman" pitchFamily="18" charset="0"/>
              </a:rPr>
              <a:t>- дотации на выравнивание  бюджетной  обеспеченности;</a:t>
            </a:r>
          </a:p>
          <a:p>
            <a:pPr fontAlgn="auto">
              <a:spcBef>
                <a:spcPts val="0"/>
              </a:spcBef>
              <a:spcAft>
                <a:spcPts val="0"/>
              </a:spcAft>
              <a:defRPr/>
            </a:pPr>
            <a:r>
              <a:rPr lang="ru-RU" sz="1300" dirty="0">
                <a:solidFill>
                  <a:prstClr val="black"/>
                </a:solidFill>
                <a:latin typeface="Times New Roman" pitchFamily="18" charset="0"/>
                <a:cs typeface="Times New Roman" pitchFamily="18" charset="0"/>
              </a:rPr>
              <a:t>-  дотации на поддержку мер по обеспечению </a:t>
            </a:r>
            <a:r>
              <a:rPr lang="ru-RU" sz="1300" dirty="0" smtClean="0">
                <a:solidFill>
                  <a:prstClr val="black"/>
                </a:solidFill>
                <a:latin typeface="Times New Roman" pitchFamily="18" charset="0"/>
                <a:cs typeface="Times New Roman" pitchFamily="18" charset="0"/>
              </a:rPr>
              <a:t>сбалансированности </a:t>
            </a:r>
            <a:r>
              <a:rPr lang="ru-RU" sz="1300" dirty="0">
                <a:solidFill>
                  <a:prstClr val="black"/>
                </a:solidFill>
                <a:latin typeface="Times New Roman" pitchFamily="18" charset="0"/>
                <a:cs typeface="Times New Roman" pitchFamily="18" charset="0"/>
              </a:rPr>
              <a:t>бюджетов.</a:t>
            </a:r>
          </a:p>
        </p:txBody>
      </p:sp>
      <p:sp>
        <p:nvSpPr>
          <p:cNvPr id="32" name="Скругленный прямоугольник 31"/>
          <p:cNvSpPr/>
          <p:nvPr/>
        </p:nvSpPr>
        <p:spPr>
          <a:xfrm>
            <a:off x="7591142" y="5036624"/>
            <a:ext cx="1200746" cy="357545"/>
          </a:xfrm>
          <a:prstGeom prst="roundRect">
            <a:avLst/>
          </a:prstGeom>
          <a:ln/>
        </p:spPr>
        <p:style>
          <a:lnRef idx="1">
            <a:schemeClr val="accent5"/>
          </a:lnRef>
          <a:fillRef idx="2">
            <a:schemeClr val="accent5"/>
          </a:fillRef>
          <a:effectRef idx="1">
            <a:schemeClr val="accent5"/>
          </a:effectRef>
          <a:fontRef idx="minor">
            <a:schemeClr val="dk1"/>
          </a:fontRef>
        </p:style>
        <p:txBody>
          <a:bodyPr wrap="square" anchor="ctr">
            <a:spAutoFit/>
          </a:bodyPr>
          <a:lstStyle/>
          <a:p>
            <a:pPr algn="ctr" fontAlgn="auto">
              <a:spcBef>
                <a:spcPts val="0"/>
              </a:spcBef>
              <a:spcAft>
                <a:spcPts val="0"/>
              </a:spcAft>
              <a:defRPr/>
            </a:pPr>
            <a:r>
              <a:rPr lang="ru-RU" sz="1500" dirty="0">
                <a:solidFill>
                  <a:prstClr val="black"/>
                </a:solidFill>
                <a:latin typeface="Times New Roman" panose="02020603050405020304" pitchFamily="18" charset="0"/>
                <a:cs typeface="Times New Roman" panose="02020603050405020304" pitchFamily="18" charset="0"/>
              </a:rPr>
              <a:t>Субвенции </a:t>
            </a:r>
          </a:p>
        </p:txBody>
      </p:sp>
      <p:sp>
        <p:nvSpPr>
          <p:cNvPr id="33" name="Скругленный прямоугольник 32"/>
          <p:cNvSpPr/>
          <p:nvPr/>
        </p:nvSpPr>
        <p:spPr>
          <a:xfrm>
            <a:off x="6257270" y="5045137"/>
            <a:ext cx="1214438" cy="357545"/>
          </a:xfrm>
          <a:prstGeom prst="roundRect">
            <a:avLst/>
          </a:prstGeom>
          <a:ln/>
        </p:spPr>
        <p:style>
          <a:lnRef idx="1">
            <a:schemeClr val="accent5"/>
          </a:lnRef>
          <a:fillRef idx="2">
            <a:schemeClr val="accent5"/>
          </a:fillRef>
          <a:effectRef idx="1">
            <a:schemeClr val="accent5"/>
          </a:effectRef>
          <a:fontRef idx="minor">
            <a:schemeClr val="dk1"/>
          </a:fontRef>
        </p:style>
        <p:txBody>
          <a:bodyPr anchor="ctr">
            <a:spAutoFit/>
          </a:bodyPr>
          <a:lstStyle/>
          <a:p>
            <a:pPr algn="ctr" fontAlgn="auto">
              <a:spcBef>
                <a:spcPts val="0"/>
              </a:spcBef>
              <a:spcAft>
                <a:spcPts val="0"/>
              </a:spcAft>
              <a:defRPr/>
            </a:pPr>
            <a:r>
              <a:rPr lang="ru-RU" sz="1500" dirty="0" smtClean="0">
                <a:solidFill>
                  <a:prstClr val="black"/>
                </a:solidFill>
                <a:latin typeface="Times New Roman" panose="02020603050405020304" pitchFamily="18" charset="0"/>
                <a:cs typeface="Times New Roman" panose="02020603050405020304" pitchFamily="18" charset="0"/>
              </a:rPr>
              <a:t>Субсидии</a:t>
            </a:r>
          </a:p>
        </p:txBody>
      </p:sp>
      <p:sp>
        <p:nvSpPr>
          <p:cNvPr id="34" name="Скругленный прямоугольник 33"/>
          <p:cNvSpPr/>
          <p:nvPr/>
        </p:nvSpPr>
        <p:spPr>
          <a:xfrm>
            <a:off x="6776255" y="5527294"/>
            <a:ext cx="1449678" cy="766167"/>
          </a:xfrm>
          <a:prstGeom prst="roundRect">
            <a:avLst/>
          </a:prstGeom>
          <a:ln/>
        </p:spPr>
        <p:style>
          <a:lnRef idx="1">
            <a:schemeClr val="accent5"/>
          </a:lnRef>
          <a:fillRef idx="2">
            <a:schemeClr val="accent5"/>
          </a:fillRef>
          <a:effectRef idx="1">
            <a:schemeClr val="accent5"/>
          </a:effectRef>
          <a:fontRef idx="minor">
            <a:schemeClr val="dk1"/>
          </a:fontRef>
        </p:style>
        <p:txBody>
          <a:bodyPr wrap="square" anchor="ctr">
            <a:spAutoFit/>
          </a:bodyPr>
          <a:lstStyle/>
          <a:p>
            <a:pPr algn="ctr" fontAlgn="auto">
              <a:spcBef>
                <a:spcPts val="0"/>
              </a:spcBef>
              <a:spcAft>
                <a:spcPts val="0"/>
              </a:spcAft>
              <a:defRPr/>
            </a:pPr>
            <a:r>
              <a:rPr lang="ru-RU" sz="1300" dirty="0">
                <a:solidFill>
                  <a:prstClr val="black"/>
                </a:solidFill>
                <a:latin typeface="Times New Roman" panose="02020603050405020304" pitchFamily="18" charset="0"/>
                <a:cs typeface="Times New Roman" panose="02020603050405020304" pitchFamily="18" charset="0"/>
              </a:rPr>
              <a:t>Иные межбюджетные трансферты</a:t>
            </a:r>
          </a:p>
        </p:txBody>
      </p:sp>
      <p:sp>
        <p:nvSpPr>
          <p:cNvPr id="2" name="Номер слайда 1"/>
          <p:cNvSpPr>
            <a:spLocks noGrp="1"/>
          </p:cNvSpPr>
          <p:nvPr>
            <p:ph type="sldNum" sz="quarter" idx="12"/>
          </p:nvPr>
        </p:nvSpPr>
        <p:spPr/>
        <p:txBody>
          <a:bodyPr/>
          <a:lstStyle/>
          <a:p>
            <a:pPr>
              <a:defRPr/>
            </a:pPr>
            <a:fld id="{667CCBFA-BFB9-4E9F-B6F6-694D72409F22}" type="slidenum">
              <a:rPr lang="ru-RU" smtClean="0"/>
              <a:pPr>
                <a:defRPr/>
              </a:pPr>
              <a:t>5</a:t>
            </a:fld>
            <a:endParaRPr lang="ru-RU" dirty="0"/>
          </a:p>
        </p:txBody>
      </p:sp>
      <p:sp>
        <p:nvSpPr>
          <p:cNvPr id="40" name="Заголовок 1"/>
          <p:cNvSpPr txBox="1">
            <a:spLocks/>
          </p:cNvSpPr>
          <p:nvPr/>
        </p:nvSpPr>
        <p:spPr>
          <a:xfrm>
            <a:off x="259730" y="69850"/>
            <a:ext cx="4572000"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Font typeface="Georgia" pitchFamily="18" charset="0"/>
              <a:buNone/>
            </a:pPr>
            <a:r>
              <a:rPr lang="ru-RU" sz="2400" dirty="0" smtClean="0">
                <a:solidFill>
                  <a:schemeClr val="tx1"/>
                </a:solidFill>
                <a:effectLst/>
                <a:latin typeface="Times New Roman" panose="02020603050405020304" pitchFamily="18" charset="0"/>
                <a:cs typeface="Times New Roman" panose="02020603050405020304" pitchFamily="18" charset="0"/>
              </a:rPr>
              <a:t>Основные термины и понятия</a:t>
            </a:r>
            <a:endParaRPr lang="ru-RU" sz="2400" dirty="0">
              <a:solidFill>
                <a:schemeClr val="tx1"/>
              </a:solidFill>
              <a:effectLst/>
              <a:latin typeface="Times New Roman" panose="02020603050405020304" pitchFamily="18" charset="0"/>
              <a:cs typeface="Times New Roman" panose="02020603050405020304" pitchFamily="18" charset="0"/>
            </a:endParaRPr>
          </a:p>
        </p:txBody>
      </p:sp>
      <p:cxnSp>
        <p:nvCxnSpPr>
          <p:cNvPr id="41" name="Прямая соединительная линия 40"/>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35" name="TextBox 34"/>
          <p:cNvSpPr txBox="1"/>
          <p:nvPr/>
        </p:nvSpPr>
        <p:spPr>
          <a:xfrm>
            <a:off x="214282" y="689419"/>
            <a:ext cx="8788982" cy="646986"/>
          </a:xfrm>
          <a:prstGeom prst="round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lgn="ctr" fontAlgn="auto">
              <a:spcBef>
                <a:spcPts val="0"/>
              </a:spcBef>
              <a:spcAft>
                <a:spcPts val="0"/>
              </a:spcAft>
              <a:defRPr/>
            </a:pPr>
            <a:r>
              <a:rPr lang="ru-RU" sz="1600" b="1" i="1" dirty="0">
                <a:solidFill>
                  <a:prstClr val="black"/>
                </a:solidFill>
                <a:latin typeface="Times New Roman" panose="02020603050405020304" pitchFamily="18" charset="0"/>
                <a:cs typeface="Times New Roman" panose="02020603050405020304" pitchFamily="18" charset="0"/>
              </a:rPr>
              <a:t>Доходы бюджета</a:t>
            </a:r>
            <a:r>
              <a:rPr lang="ru-RU" sz="1600" dirty="0">
                <a:solidFill>
                  <a:prstClr val="black"/>
                </a:solidFill>
                <a:latin typeface="Times New Roman" panose="02020603050405020304" pitchFamily="18" charset="0"/>
                <a:cs typeface="Times New Roman" panose="02020603050405020304" pitchFamily="18" charset="0"/>
              </a:rPr>
              <a:t> – денежные средства, поступающие в распоряжение органов государственной </a:t>
            </a:r>
            <a:r>
              <a:rPr lang="ru-RU" sz="1600" dirty="0" smtClean="0">
                <a:solidFill>
                  <a:prstClr val="black"/>
                </a:solidFill>
                <a:latin typeface="Times New Roman" panose="02020603050405020304" pitchFamily="18" charset="0"/>
                <a:cs typeface="Times New Roman" panose="02020603050405020304" pitchFamily="18" charset="0"/>
              </a:rPr>
              <a:t>власти</a:t>
            </a:r>
            <a:endParaRPr lang="ru-RU" sz="1600" dirty="0">
              <a:solidFill>
                <a:prstClr val="black"/>
              </a:solidFill>
              <a:latin typeface="Times New Roman" panose="02020603050405020304" pitchFamily="18" charset="0"/>
              <a:cs typeface="Times New Roman" panose="02020603050405020304" pitchFamily="18" charset="0"/>
            </a:endParaRPr>
          </a:p>
        </p:txBody>
      </p:sp>
      <p:sp>
        <p:nvSpPr>
          <p:cNvPr id="36" name="Скругленный прямоугольник 35"/>
          <p:cNvSpPr/>
          <p:nvPr/>
        </p:nvSpPr>
        <p:spPr>
          <a:xfrm>
            <a:off x="2795894" y="1489593"/>
            <a:ext cx="2337775" cy="350320"/>
          </a:xfrm>
          <a:prstGeom prst="roundRect">
            <a:avLst/>
          </a:prstGeom>
          <a:ln/>
        </p:spPr>
        <p:style>
          <a:lnRef idx="1">
            <a:schemeClr val="accent4"/>
          </a:lnRef>
          <a:fillRef idx="2">
            <a:schemeClr val="accent4"/>
          </a:fillRef>
          <a:effectRef idx="1">
            <a:schemeClr val="accent4"/>
          </a:effectRef>
          <a:fontRef idx="minor">
            <a:schemeClr val="dk1"/>
          </a:fontRef>
        </p:style>
        <p:txBody>
          <a:bodyPr anchor="ctr"/>
          <a:lstStyle/>
          <a:p>
            <a:pPr algn="ctr" fontAlgn="auto">
              <a:spcBef>
                <a:spcPts val="0"/>
              </a:spcBef>
              <a:spcAft>
                <a:spcPts val="0"/>
              </a:spcAft>
              <a:defRPr/>
            </a:pPr>
            <a:r>
              <a:rPr lang="ru-RU" sz="1500" b="1" dirty="0">
                <a:solidFill>
                  <a:prstClr val="black"/>
                </a:solidFill>
                <a:latin typeface="Times New Roman" panose="02020603050405020304" pitchFamily="18" charset="0"/>
                <a:cs typeface="Times New Roman" panose="02020603050405020304" pitchFamily="18" charset="0"/>
              </a:rPr>
              <a:t>Неналоговые доходы</a:t>
            </a:r>
          </a:p>
        </p:txBody>
      </p:sp>
      <p:sp>
        <p:nvSpPr>
          <p:cNvPr id="37" name="Скругленный прямоугольник 36"/>
          <p:cNvSpPr/>
          <p:nvPr/>
        </p:nvSpPr>
        <p:spPr>
          <a:xfrm>
            <a:off x="5292080" y="1481507"/>
            <a:ext cx="3711184" cy="350320"/>
          </a:xfrm>
          <a:prstGeom prst="roundRect">
            <a:avLst/>
          </a:prstGeom>
          <a:ln/>
        </p:spPr>
        <p:style>
          <a:lnRef idx="1">
            <a:schemeClr val="accent4"/>
          </a:lnRef>
          <a:fillRef idx="2">
            <a:schemeClr val="accent4"/>
          </a:fillRef>
          <a:effectRef idx="1">
            <a:schemeClr val="accent4"/>
          </a:effectRef>
          <a:fontRef idx="minor">
            <a:schemeClr val="dk1"/>
          </a:fontRef>
        </p:style>
        <p:txBody>
          <a:bodyPr anchor="ctr"/>
          <a:lstStyle/>
          <a:p>
            <a:pPr algn="ctr" fontAlgn="auto">
              <a:spcBef>
                <a:spcPts val="0"/>
              </a:spcBef>
              <a:spcAft>
                <a:spcPts val="0"/>
              </a:spcAft>
              <a:defRPr/>
            </a:pPr>
            <a:r>
              <a:rPr lang="ru-RU" sz="1500" b="1" dirty="0">
                <a:solidFill>
                  <a:prstClr val="black"/>
                </a:solidFill>
                <a:latin typeface="Times New Roman" panose="02020603050405020304" pitchFamily="18" charset="0"/>
                <a:cs typeface="Times New Roman" panose="02020603050405020304" pitchFamily="18" charset="0"/>
              </a:rPr>
              <a:t>Безвозмездные поступления</a:t>
            </a:r>
          </a:p>
        </p:txBody>
      </p:sp>
      <p:sp>
        <p:nvSpPr>
          <p:cNvPr id="38" name="Прямоугольник 37"/>
          <p:cNvSpPr/>
          <p:nvPr/>
        </p:nvSpPr>
        <p:spPr>
          <a:xfrm>
            <a:off x="234746" y="1956746"/>
            <a:ext cx="2348685" cy="1824927"/>
          </a:xfrm>
          <a:prstGeom prst="rect">
            <a:avLst/>
          </a:prstGeom>
          <a:ln w="28575"/>
        </p:spPr>
        <p:style>
          <a:lnRef idx="1">
            <a:schemeClr val="accent4"/>
          </a:lnRef>
          <a:fillRef idx="2">
            <a:schemeClr val="accent4"/>
          </a:fillRef>
          <a:effectRef idx="1">
            <a:schemeClr val="accent4"/>
          </a:effectRef>
          <a:fontRef idx="minor">
            <a:schemeClr val="dk1"/>
          </a:fontRef>
        </p:style>
        <p:txBody>
          <a:bodyPr anchor="ctr"/>
          <a:lstStyle/>
          <a:p>
            <a:pPr algn="just" fontAlgn="auto">
              <a:spcBef>
                <a:spcPts val="0"/>
              </a:spcBef>
              <a:spcAft>
                <a:spcPts val="0"/>
              </a:spcAft>
              <a:defRPr/>
            </a:pPr>
            <a:r>
              <a:rPr lang="ru-RU" sz="1300" dirty="0">
                <a:solidFill>
                  <a:prstClr val="black"/>
                </a:solidFill>
                <a:latin typeface="Times New Roman" panose="02020603050405020304" pitchFamily="18" charset="0"/>
                <a:cs typeface="Times New Roman" panose="02020603050405020304" pitchFamily="18" charset="0"/>
              </a:rPr>
              <a:t>- налог на прибыль организаций;</a:t>
            </a:r>
          </a:p>
          <a:p>
            <a:pPr algn="just" fontAlgn="auto">
              <a:spcBef>
                <a:spcPts val="0"/>
              </a:spcBef>
              <a:spcAft>
                <a:spcPts val="0"/>
              </a:spcAft>
              <a:defRPr/>
            </a:pPr>
            <a:r>
              <a:rPr lang="ru-RU" sz="1300" dirty="0">
                <a:solidFill>
                  <a:prstClr val="black"/>
                </a:solidFill>
                <a:latin typeface="Times New Roman" panose="02020603050405020304" pitchFamily="18" charset="0"/>
                <a:cs typeface="Times New Roman" panose="02020603050405020304" pitchFamily="18" charset="0"/>
              </a:rPr>
              <a:t>- налог на доходы физических лиц;</a:t>
            </a:r>
          </a:p>
          <a:p>
            <a:pPr algn="just" fontAlgn="auto">
              <a:spcBef>
                <a:spcPts val="0"/>
              </a:spcBef>
              <a:spcAft>
                <a:spcPts val="0"/>
              </a:spcAft>
              <a:defRPr/>
            </a:pPr>
            <a:r>
              <a:rPr lang="ru-RU" sz="1300" dirty="0">
                <a:solidFill>
                  <a:prstClr val="black"/>
                </a:solidFill>
                <a:latin typeface="Times New Roman" panose="02020603050405020304" pitchFamily="18" charset="0"/>
                <a:cs typeface="Times New Roman" panose="02020603050405020304" pitchFamily="18" charset="0"/>
              </a:rPr>
              <a:t>- налог на имущество организаций;</a:t>
            </a:r>
          </a:p>
          <a:p>
            <a:pPr algn="just" fontAlgn="auto">
              <a:spcBef>
                <a:spcPts val="0"/>
              </a:spcBef>
              <a:spcAft>
                <a:spcPts val="0"/>
              </a:spcAft>
              <a:defRPr/>
            </a:pPr>
            <a:r>
              <a:rPr lang="ru-RU" sz="1300" dirty="0">
                <a:solidFill>
                  <a:prstClr val="black"/>
                </a:solidFill>
                <a:latin typeface="Times New Roman" panose="02020603050405020304" pitchFamily="18" charset="0"/>
                <a:cs typeface="Times New Roman" panose="02020603050405020304" pitchFamily="18" charset="0"/>
              </a:rPr>
              <a:t> - иные налоговые доходы</a:t>
            </a:r>
            <a:r>
              <a:rPr lang="ru-RU" sz="1300" dirty="0" smtClean="0">
                <a:solidFill>
                  <a:prstClr val="black"/>
                </a:solidFill>
                <a:latin typeface="Times New Roman" panose="02020603050405020304" pitchFamily="18" charset="0"/>
                <a:cs typeface="Times New Roman" panose="02020603050405020304" pitchFamily="18" charset="0"/>
              </a:rPr>
              <a:t>.</a:t>
            </a:r>
          </a:p>
        </p:txBody>
      </p:sp>
      <p:sp>
        <p:nvSpPr>
          <p:cNvPr id="39" name="Прямоугольник 38"/>
          <p:cNvSpPr/>
          <p:nvPr/>
        </p:nvSpPr>
        <p:spPr>
          <a:xfrm>
            <a:off x="5292080" y="1956746"/>
            <a:ext cx="3711184" cy="1824927"/>
          </a:xfrm>
          <a:prstGeom prst="rect">
            <a:avLst/>
          </a:prstGeom>
          <a:ln w="28575"/>
        </p:spPr>
        <p:style>
          <a:lnRef idx="1">
            <a:schemeClr val="accent4"/>
          </a:lnRef>
          <a:fillRef idx="2">
            <a:schemeClr val="accent4"/>
          </a:fillRef>
          <a:effectRef idx="1">
            <a:schemeClr val="accent4"/>
          </a:effectRef>
          <a:fontRef idx="minor">
            <a:schemeClr val="dk1"/>
          </a:fontRef>
        </p:style>
        <p:txBody>
          <a:bodyPr anchor="ctr"/>
          <a:lstStyle/>
          <a:p>
            <a:pPr fontAlgn="auto">
              <a:spcBef>
                <a:spcPts val="0"/>
              </a:spcBef>
              <a:spcAft>
                <a:spcPts val="0"/>
              </a:spcAft>
              <a:defRPr/>
            </a:pPr>
            <a:r>
              <a:rPr lang="ru-RU" sz="1400" dirty="0" smtClean="0">
                <a:solidFill>
                  <a:prstClr val="black"/>
                </a:solidFill>
                <a:latin typeface="Times New Roman" panose="02020603050405020304" pitchFamily="18" charset="0"/>
                <a:cs typeface="Times New Roman" panose="02020603050405020304" pitchFamily="18" charset="0"/>
              </a:rPr>
              <a:t>-</a:t>
            </a:r>
            <a:r>
              <a:rPr lang="ru-RU" sz="1300" dirty="0">
                <a:solidFill>
                  <a:prstClr val="black"/>
                </a:solidFill>
                <a:latin typeface="Times New Roman" panose="02020603050405020304" pitchFamily="18" charset="0"/>
                <a:cs typeface="Times New Roman" panose="02020603050405020304" pitchFamily="18" charset="0"/>
              </a:rPr>
              <a:t>безвозмездные поступления из федерального бюджета </a:t>
            </a:r>
            <a:r>
              <a:rPr lang="ru-RU" sz="1100" dirty="0">
                <a:solidFill>
                  <a:prstClr val="black"/>
                </a:solidFill>
                <a:latin typeface="Times New Roman" panose="02020603050405020304" pitchFamily="18" charset="0"/>
                <a:cs typeface="Times New Roman" panose="02020603050405020304" pitchFamily="18" charset="0"/>
              </a:rPr>
              <a:t>(</a:t>
            </a:r>
            <a:r>
              <a:rPr lang="ru-RU" sz="1100" i="1" dirty="0">
                <a:solidFill>
                  <a:prstClr val="black"/>
                </a:solidFill>
                <a:latin typeface="Times New Roman" panose="02020603050405020304" pitchFamily="18" charset="0"/>
                <a:cs typeface="Times New Roman" panose="02020603050405020304" pitchFamily="18" charset="0"/>
              </a:rPr>
              <a:t>дотации, субсидии, субвенции, </a:t>
            </a:r>
            <a:r>
              <a:rPr lang="ru-RU" sz="1100" i="1" dirty="0" smtClean="0">
                <a:solidFill>
                  <a:prstClr val="black"/>
                </a:solidFill>
                <a:latin typeface="Times New Roman" panose="02020603050405020304" pitchFamily="18" charset="0"/>
                <a:cs typeface="Times New Roman" panose="02020603050405020304" pitchFamily="18" charset="0"/>
              </a:rPr>
              <a:t>иные </a:t>
            </a:r>
            <a:r>
              <a:rPr lang="ru-RU" sz="1100" i="1" dirty="0">
                <a:solidFill>
                  <a:prstClr val="black"/>
                </a:solidFill>
                <a:latin typeface="Times New Roman" panose="02020603050405020304" pitchFamily="18" charset="0"/>
                <a:cs typeface="Times New Roman" panose="02020603050405020304" pitchFamily="18" charset="0"/>
              </a:rPr>
              <a:t>межбюджетные трансферты</a:t>
            </a:r>
            <a:r>
              <a:rPr lang="ru-RU" sz="1100" dirty="0">
                <a:solidFill>
                  <a:prstClr val="black"/>
                </a:solidFill>
                <a:latin typeface="Times New Roman" panose="02020603050405020304" pitchFamily="18" charset="0"/>
                <a:cs typeface="Times New Roman" panose="02020603050405020304" pitchFamily="18" charset="0"/>
              </a:rPr>
              <a:t>);</a:t>
            </a:r>
          </a:p>
          <a:p>
            <a:pPr fontAlgn="auto">
              <a:spcBef>
                <a:spcPts val="0"/>
              </a:spcBef>
              <a:spcAft>
                <a:spcPts val="0"/>
              </a:spcAft>
              <a:defRPr/>
            </a:pPr>
            <a:r>
              <a:rPr lang="ru-RU" sz="1400" dirty="0">
                <a:solidFill>
                  <a:prstClr val="black"/>
                </a:solidFill>
                <a:latin typeface="Times New Roman" panose="02020603050405020304" pitchFamily="18" charset="0"/>
                <a:cs typeface="Times New Roman" panose="02020603050405020304" pitchFamily="18" charset="0"/>
              </a:rPr>
              <a:t>- </a:t>
            </a:r>
            <a:r>
              <a:rPr lang="ru-RU" sz="1300" dirty="0">
                <a:solidFill>
                  <a:prstClr val="black"/>
                </a:solidFill>
                <a:latin typeface="Times New Roman" panose="02020603050405020304" pitchFamily="18" charset="0"/>
                <a:cs typeface="Times New Roman" panose="02020603050405020304" pitchFamily="18" charset="0"/>
              </a:rPr>
              <a:t>безвозмездные поступления от других бюджетов бюджетной системы </a:t>
            </a:r>
            <a:r>
              <a:rPr lang="ru-RU" sz="1400" dirty="0" smtClean="0">
                <a:solidFill>
                  <a:prstClr val="black"/>
                </a:solidFill>
                <a:latin typeface="Times New Roman" panose="02020603050405020304" pitchFamily="18" charset="0"/>
                <a:cs typeface="Times New Roman" panose="02020603050405020304" pitchFamily="18" charset="0"/>
              </a:rPr>
              <a:t>(</a:t>
            </a:r>
            <a:r>
              <a:rPr lang="ru-RU" sz="1100" i="1" dirty="0" smtClean="0">
                <a:solidFill>
                  <a:prstClr val="black"/>
                </a:solidFill>
                <a:latin typeface="Times New Roman" panose="02020603050405020304" pitchFamily="18" charset="0"/>
                <a:cs typeface="Times New Roman" panose="02020603050405020304" pitchFamily="18" charset="0"/>
              </a:rPr>
              <a:t>Социальный фонд РФ);</a:t>
            </a:r>
            <a:endParaRPr lang="ru-RU" sz="1100" i="1" dirty="0">
              <a:solidFill>
                <a:prstClr val="black"/>
              </a:solidFill>
              <a:latin typeface="Times New Roman" panose="02020603050405020304" pitchFamily="18" charset="0"/>
              <a:cs typeface="Times New Roman" panose="02020603050405020304" pitchFamily="18" charset="0"/>
            </a:endParaRPr>
          </a:p>
          <a:p>
            <a:pPr fontAlgn="auto">
              <a:spcBef>
                <a:spcPts val="0"/>
              </a:spcBef>
              <a:spcAft>
                <a:spcPts val="0"/>
              </a:spcAft>
              <a:defRPr/>
            </a:pPr>
            <a:r>
              <a:rPr lang="ru-RU" sz="1400" dirty="0">
                <a:solidFill>
                  <a:prstClr val="black"/>
                </a:solidFill>
                <a:latin typeface="Times New Roman" panose="02020603050405020304" pitchFamily="18" charset="0"/>
                <a:cs typeface="Times New Roman" panose="02020603050405020304" pitchFamily="18" charset="0"/>
              </a:rPr>
              <a:t>- </a:t>
            </a:r>
            <a:r>
              <a:rPr lang="ru-RU" sz="1300" dirty="0">
                <a:solidFill>
                  <a:prstClr val="black"/>
                </a:solidFill>
                <a:latin typeface="Times New Roman" panose="02020603050405020304" pitchFamily="18" charset="0"/>
                <a:cs typeface="Times New Roman" panose="02020603050405020304" pitchFamily="18" charset="0"/>
              </a:rPr>
              <a:t>безвозмездные поступления от </a:t>
            </a:r>
            <a:r>
              <a:rPr lang="ru-RU" sz="1300" dirty="0" smtClean="0">
                <a:solidFill>
                  <a:prstClr val="black"/>
                </a:solidFill>
                <a:latin typeface="Times New Roman" panose="02020603050405020304" pitchFamily="18" charset="0"/>
                <a:cs typeface="Times New Roman" panose="02020603050405020304" pitchFamily="18" charset="0"/>
              </a:rPr>
              <a:t>государственных организаций (</a:t>
            </a:r>
            <a:r>
              <a:rPr lang="ru-RU" sz="1100" i="1" dirty="0" smtClean="0">
                <a:solidFill>
                  <a:prstClr val="black"/>
                </a:solidFill>
                <a:latin typeface="Times New Roman" panose="02020603050405020304" pitchFamily="18" charset="0"/>
                <a:cs typeface="Times New Roman" panose="02020603050405020304" pitchFamily="18" charset="0"/>
              </a:rPr>
              <a:t>Фонд содействия реформированию ЖКХ)</a:t>
            </a:r>
            <a:r>
              <a:rPr lang="ru-RU" sz="1200" dirty="0" smtClean="0">
                <a:solidFill>
                  <a:prstClr val="black"/>
                </a:solidFill>
                <a:latin typeface="Times New Roman" panose="02020603050405020304" pitchFamily="18" charset="0"/>
                <a:cs typeface="Times New Roman" panose="02020603050405020304" pitchFamily="18" charset="0"/>
              </a:rPr>
              <a:t>.</a:t>
            </a:r>
            <a:endParaRPr lang="ru-RU" sz="1100" i="1" dirty="0">
              <a:solidFill>
                <a:prstClr val="black"/>
              </a:solidFill>
              <a:latin typeface="Times New Roman" panose="02020603050405020304" pitchFamily="18" charset="0"/>
              <a:cs typeface="Times New Roman" panose="02020603050405020304" pitchFamily="18" charset="0"/>
            </a:endParaRPr>
          </a:p>
        </p:txBody>
      </p:sp>
      <p:sp>
        <p:nvSpPr>
          <p:cNvPr id="43" name="Скругленный прямоугольник 42"/>
          <p:cNvSpPr/>
          <p:nvPr/>
        </p:nvSpPr>
        <p:spPr>
          <a:xfrm>
            <a:off x="214282" y="1489593"/>
            <a:ext cx="2348685" cy="350320"/>
          </a:xfrm>
          <a:prstGeom prst="roundRect">
            <a:avLst/>
          </a:prstGeom>
          <a:ln/>
        </p:spPr>
        <p:style>
          <a:lnRef idx="1">
            <a:schemeClr val="accent4"/>
          </a:lnRef>
          <a:fillRef idx="2">
            <a:schemeClr val="accent4"/>
          </a:fillRef>
          <a:effectRef idx="1">
            <a:schemeClr val="accent4"/>
          </a:effectRef>
          <a:fontRef idx="minor">
            <a:schemeClr val="dk1"/>
          </a:fontRef>
        </p:style>
        <p:txBody>
          <a:bodyPr anchor="ctr"/>
          <a:lstStyle/>
          <a:p>
            <a:pPr algn="ctr" fontAlgn="auto">
              <a:spcBef>
                <a:spcPts val="0"/>
              </a:spcBef>
              <a:spcAft>
                <a:spcPts val="0"/>
              </a:spcAft>
              <a:defRPr/>
            </a:pPr>
            <a:r>
              <a:rPr lang="ru-RU" sz="1500" b="1" dirty="0">
                <a:solidFill>
                  <a:prstClr val="black"/>
                </a:solidFill>
                <a:latin typeface="Times New Roman" panose="02020603050405020304" pitchFamily="18" charset="0"/>
                <a:cs typeface="Times New Roman" panose="02020603050405020304" pitchFamily="18" charset="0"/>
              </a:rPr>
              <a:t>Налоговые доходы</a:t>
            </a:r>
          </a:p>
        </p:txBody>
      </p:sp>
      <p:sp>
        <p:nvSpPr>
          <p:cNvPr id="44" name="Прямоугольник 43"/>
          <p:cNvSpPr/>
          <p:nvPr/>
        </p:nvSpPr>
        <p:spPr>
          <a:xfrm>
            <a:off x="2816359" y="1956746"/>
            <a:ext cx="2337775" cy="1824927"/>
          </a:xfrm>
          <a:prstGeom prst="rect">
            <a:avLst/>
          </a:prstGeom>
          <a:ln w="28575"/>
        </p:spPr>
        <p:style>
          <a:lnRef idx="1">
            <a:schemeClr val="accent4"/>
          </a:lnRef>
          <a:fillRef idx="2">
            <a:schemeClr val="accent4"/>
          </a:fillRef>
          <a:effectRef idx="1">
            <a:schemeClr val="accent4"/>
          </a:effectRef>
          <a:fontRef idx="minor">
            <a:schemeClr val="dk1"/>
          </a:fontRef>
        </p:style>
        <p:txBody>
          <a:bodyPr anchor="ctr"/>
          <a:lstStyle/>
          <a:p>
            <a:pPr fontAlgn="auto">
              <a:spcBef>
                <a:spcPts val="0"/>
              </a:spcBef>
              <a:spcAft>
                <a:spcPts val="0"/>
              </a:spcAft>
              <a:defRPr/>
            </a:pPr>
            <a:endParaRPr lang="ru-RU" sz="1300" dirty="0">
              <a:solidFill>
                <a:prstClr val="black"/>
              </a:solidFill>
              <a:latin typeface="Times New Roman" panose="02020603050405020304" pitchFamily="18" charset="0"/>
              <a:cs typeface="Times New Roman" panose="02020603050405020304" pitchFamily="18" charset="0"/>
            </a:endParaRPr>
          </a:p>
          <a:p>
            <a:pPr algn="just" fontAlgn="auto">
              <a:spcBef>
                <a:spcPts val="0"/>
              </a:spcBef>
              <a:spcAft>
                <a:spcPts val="0"/>
              </a:spcAft>
              <a:defRPr/>
            </a:pPr>
            <a:r>
              <a:rPr lang="ru-RU" sz="1300" dirty="0">
                <a:solidFill>
                  <a:prstClr val="black"/>
                </a:solidFill>
                <a:latin typeface="Times New Roman" panose="02020603050405020304" pitchFamily="18" charset="0"/>
                <a:cs typeface="Times New Roman" panose="02020603050405020304" pitchFamily="18" charset="0"/>
              </a:rPr>
              <a:t>- доходы от использования государственного имущества;</a:t>
            </a:r>
          </a:p>
          <a:p>
            <a:pPr algn="just" fontAlgn="auto">
              <a:spcBef>
                <a:spcPts val="0"/>
              </a:spcBef>
              <a:spcAft>
                <a:spcPts val="0"/>
              </a:spcAft>
              <a:defRPr/>
            </a:pPr>
            <a:r>
              <a:rPr lang="ru-RU" sz="1300" dirty="0">
                <a:solidFill>
                  <a:prstClr val="black"/>
                </a:solidFill>
                <a:latin typeface="Times New Roman" panose="02020603050405020304" pitchFamily="18" charset="0"/>
                <a:cs typeface="Times New Roman" panose="02020603050405020304" pitchFamily="18" charset="0"/>
              </a:rPr>
              <a:t>- доходы от платных услуг;</a:t>
            </a:r>
          </a:p>
          <a:p>
            <a:pPr algn="just" fontAlgn="auto">
              <a:spcBef>
                <a:spcPts val="0"/>
              </a:spcBef>
              <a:spcAft>
                <a:spcPts val="0"/>
              </a:spcAft>
              <a:defRPr/>
            </a:pPr>
            <a:r>
              <a:rPr lang="ru-RU" sz="1300" dirty="0">
                <a:solidFill>
                  <a:prstClr val="black"/>
                </a:solidFill>
                <a:latin typeface="Times New Roman" panose="02020603050405020304" pitchFamily="18" charset="0"/>
                <a:cs typeface="Times New Roman" panose="02020603050405020304" pitchFamily="18" charset="0"/>
              </a:rPr>
              <a:t>- штрафы за нарушения законодательства о налогах и сборах;</a:t>
            </a:r>
          </a:p>
          <a:p>
            <a:pPr algn="just" fontAlgn="auto">
              <a:spcBef>
                <a:spcPts val="0"/>
              </a:spcBef>
              <a:spcAft>
                <a:spcPts val="0"/>
              </a:spcAft>
              <a:defRPr/>
            </a:pPr>
            <a:r>
              <a:rPr lang="ru-RU" sz="1300" dirty="0">
                <a:solidFill>
                  <a:prstClr val="black"/>
                </a:solidFill>
                <a:latin typeface="Times New Roman" panose="02020603050405020304" pitchFamily="18" charset="0"/>
                <a:cs typeface="Times New Roman" panose="02020603050405020304" pitchFamily="18" charset="0"/>
              </a:rPr>
              <a:t>- иные неналоговые доходы.</a:t>
            </a:r>
          </a:p>
          <a:p>
            <a:pPr fontAlgn="auto">
              <a:spcBef>
                <a:spcPts val="0"/>
              </a:spcBef>
              <a:spcAft>
                <a:spcPts val="0"/>
              </a:spcAft>
              <a:defRPr/>
            </a:pPr>
            <a:r>
              <a:rPr lang="ru-RU" sz="1300" dirty="0">
                <a:solidFill>
                  <a:prstClr val="black"/>
                </a:solidFill>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3985433352"/>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7" name="Picture 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9730" y="3600694"/>
            <a:ext cx="3240360" cy="243027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TextBox 12"/>
          <p:cNvSpPr txBox="1"/>
          <p:nvPr/>
        </p:nvSpPr>
        <p:spPr>
          <a:xfrm>
            <a:off x="539551" y="2983974"/>
            <a:ext cx="7872446" cy="369888"/>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wrap="square">
            <a:spAutoFit/>
          </a:bodyPr>
          <a:lstStyle/>
          <a:p>
            <a:pPr algn="just" fontAlgn="auto">
              <a:spcBef>
                <a:spcPts val="0"/>
              </a:spcBef>
              <a:spcAft>
                <a:spcPts val="0"/>
              </a:spcAft>
              <a:defRPr/>
            </a:pPr>
            <a:r>
              <a:rPr lang="ru-RU" dirty="0">
                <a:solidFill>
                  <a:schemeClr val="tx1"/>
                </a:solidFill>
                <a:latin typeface="Times New Roman" panose="02020603050405020304" pitchFamily="18" charset="0"/>
                <a:cs typeface="Times New Roman" panose="02020603050405020304" pitchFamily="18" charset="0"/>
              </a:rPr>
              <a:t>Структура государственного долга выглядит следующим образом:</a:t>
            </a:r>
          </a:p>
        </p:txBody>
      </p:sp>
      <p:grpSp>
        <p:nvGrpSpPr>
          <p:cNvPr id="14" name="Группа 136"/>
          <p:cNvGrpSpPr>
            <a:grpSpLocks/>
          </p:cNvGrpSpPr>
          <p:nvPr/>
        </p:nvGrpSpPr>
        <p:grpSpPr bwMode="auto">
          <a:xfrm>
            <a:off x="3690754" y="3412432"/>
            <a:ext cx="4099118" cy="2825700"/>
            <a:chOff x="2936230" y="2890313"/>
            <a:chExt cx="2621612" cy="2753265"/>
          </a:xfrm>
        </p:grpSpPr>
        <p:sp>
          <p:nvSpPr>
            <p:cNvPr id="15" name="Прямоугольник 14"/>
            <p:cNvSpPr/>
            <p:nvPr/>
          </p:nvSpPr>
          <p:spPr>
            <a:xfrm>
              <a:off x="3477735" y="2919723"/>
              <a:ext cx="2071702" cy="571504"/>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r>
                <a:rPr lang="ru-RU" dirty="0">
                  <a:solidFill>
                    <a:schemeClr val="tx1"/>
                  </a:solidFill>
                  <a:latin typeface="Times New Roman" panose="02020603050405020304" pitchFamily="18" charset="0"/>
                  <a:cs typeface="Times New Roman" panose="02020603050405020304" pitchFamily="18" charset="0"/>
                </a:rPr>
                <a:t>Размещение ценных бумаг (облигаций)</a:t>
              </a:r>
            </a:p>
          </p:txBody>
        </p:sp>
        <p:sp>
          <p:nvSpPr>
            <p:cNvPr id="16" name="Прямоугольник 15"/>
            <p:cNvSpPr/>
            <p:nvPr/>
          </p:nvSpPr>
          <p:spPr>
            <a:xfrm>
              <a:off x="3486140" y="3572780"/>
              <a:ext cx="2071702" cy="571504"/>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ru-RU" sz="1600" dirty="0">
                <a:solidFill>
                  <a:schemeClr val="tx1"/>
                </a:solidFill>
              </a:endParaRPr>
            </a:p>
            <a:p>
              <a:pPr algn="ctr" fontAlgn="auto">
                <a:spcBef>
                  <a:spcPts val="0"/>
                </a:spcBef>
                <a:spcAft>
                  <a:spcPts val="0"/>
                </a:spcAft>
                <a:defRPr/>
              </a:pPr>
              <a:r>
                <a:rPr lang="ru-RU" dirty="0">
                  <a:solidFill>
                    <a:schemeClr val="tx1"/>
                  </a:solidFill>
                  <a:latin typeface="Times New Roman" panose="02020603050405020304" pitchFamily="18" charset="0"/>
                  <a:cs typeface="Times New Roman" panose="02020603050405020304" pitchFamily="18" charset="0"/>
                </a:rPr>
                <a:t>Привлечение бюджетных кредитов</a:t>
              </a:r>
            </a:p>
            <a:p>
              <a:pPr algn="ctr" fontAlgn="auto">
                <a:spcBef>
                  <a:spcPts val="0"/>
                </a:spcBef>
                <a:spcAft>
                  <a:spcPts val="0"/>
                </a:spcAft>
                <a:defRPr/>
              </a:pPr>
              <a:endParaRPr lang="ru-RU" sz="1600" dirty="0">
                <a:solidFill>
                  <a:schemeClr val="tx1"/>
                </a:solidFill>
              </a:endParaRPr>
            </a:p>
          </p:txBody>
        </p:sp>
        <p:sp>
          <p:nvSpPr>
            <p:cNvPr id="17" name="Прямоугольник 16"/>
            <p:cNvSpPr/>
            <p:nvPr/>
          </p:nvSpPr>
          <p:spPr>
            <a:xfrm>
              <a:off x="3486140" y="4257735"/>
              <a:ext cx="2071702" cy="571504"/>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ru-RU" sz="1600" dirty="0">
                <a:solidFill>
                  <a:schemeClr val="tx1"/>
                </a:solidFill>
              </a:endParaRPr>
            </a:p>
            <a:p>
              <a:pPr algn="ctr" fontAlgn="auto">
                <a:spcBef>
                  <a:spcPts val="0"/>
                </a:spcBef>
                <a:spcAft>
                  <a:spcPts val="0"/>
                </a:spcAft>
                <a:defRPr/>
              </a:pPr>
              <a:r>
                <a:rPr lang="ru-RU" dirty="0">
                  <a:solidFill>
                    <a:schemeClr val="tx1"/>
                  </a:solidFill>
                  <a:latin typeface="Times New Roman" panose="02020603050405020304" pitchFamily="18" charset="0"/>
                  <a:cs typeface="Times New Roman" panose="02020603050405020304" pitchFamily="18" charset="0"/>
                </a:rPr>
                <a:t>Привлечение банковских кредитов</a:t>
              </a:r>
            </a:p>
            <a:p>
              <a:pPr algn="ctr" fontAlgn="auto">
                <a:spcBef>
                  <a:spcPts val="0"/>
                </a:spcBef>
                <a:spcAft>
                  <a:spcPts val="0"/>
                </a:spcAft>
                <a:defRPr/>
              </a:pPr>
              <a:endParaRPr lang="ru-RU" sz="1600" dirty="0">
                <a:solidFill>
                  <a:schemeClr val="tx1"/>
                </a:solidFill>
              </a:endParaRPr>
            </a:p>
          </p:txBody>
        </p:sp>
        <p:sp>
          <p:nvSpPr>
            <p:cNvPr id="18" name="Прямоугольник 17"/>
            <p:cNvSpPr/>
            <p:nvPr/>
          </p:nvSpPr>
          <p:spPr>
            <a:xfrm>
              <a:off x="3477735" y="4929198"/>
              <a:ext cx="2080107" cy="71438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ru-RU" sz="1600" dirty="0">
                <a:solidFill>
                  <a:schemeClr val="tx1"/>
                </a:solidFill>
              </a:endParaRPr>
            </a:p>
            <a:p>
              <a:pPr algn="ctr" fontAlgn="auto">
                <a:spcBef>
                  <a:spcPts val="0"/>
                </a:spcBef>
                <a:spcAft>
                  <a:spcPts val="0"/>
                </a:spcAft>
                <a:defRPr/>
              </a:pPr>
              <a:r>
                <a:rPr lang="ru-RU" dirty="0">
                  <a:solidFill>
                    <a:schemeClr val="tx1"/>
                  </a:solidFill>
                  <a:latin typeface="Times New Roman" panose="02020603050405020304" pitchFamily="18" charset="0"/>
                  <a:cs typeface="Times New Roman" panose="02020603050405020304" pitchFamily="18" charset="0"/>
                </a:rPr>
                <a:t>Предоставление государственных гарантий</a:t>
              </a:r>
            </a:p>
            <a:p>
              <a:pPr algn="ctr" fontAlgn="auto">
                <a:spcBef>
                  <a:spcPts val="0"/>
                </a:spcBef>
                <a:spcAft>
                  <a:spcPts val="0"/>
                </a:spcAft>
                <a:defRPr/>
              </a:pPr>
              <a:endParaRPr lang="ru-RU" sz="1600" dirty="0">
                <a:solidFill>
                  <a:schemeClr val="tx1"/>
                </a:solidFill>
              </a:endParaRPr>
            </a:p>
          </p:txBody>
        </p:sp>
        <p:grpSp>
          <p:nvGrpSpPr>
            <p:cNvPr id="19" name="Группа 114"/>
            <p:cNvGrpSpPr>
              <a:grpSpLocks/>
            </p:cNvGrpSpPr>
            <p:nvPr/>
          </p:nvGrpSpPr>
          <p:grpSpPr bwMode="auto">
            <a:xfrm rot="-5400000">
              <a:off x="1908058" y="3918485"/>
              <a:ext cx="2570791" cy="514448"/>
              <a:chOff x="1814470" y="3079116"/>
              <a:chExt cx="5643949" cy="514449"/>
            </a:xfrm>
          </p:grpSpPr>
          <p:cxnSp>
            <p:nvCxnSpPr>
              <p:cNvPr id="21" name="Прямая соединительная линия 20"/>
              <p:cNvCxnSpPr/>
              <p:nvPr/>
            </p:nvCxnSpPr>
            <p:spPr>
              <a:xfrm>
                <a:off x="1814470" y="3084403"/>
                <a:ext cx="5643949" cy="2011"/>
              </a:xfrm>
              <a:prstGeom prst="line">
                <a:avLst/>
              </a:prstGeom>
              <a:ln w="381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22" name="Прямая соединительная линия 21"/>
              <p:cNvCxnSpPr/>
              <p:nvPr/>
            </p:nvCxnSpPr>
            <p:spPr>
              <a:xfrm rot="5400000">
                <a:off x="1561899" y="3340995"/>
                <a:ext cx="505141" cy="0"/>
              </a:xfrm>
              <a:prstGeom prst="line">
                <a:avLst/>
              </a:prstGeom>
              <a:ln w="381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23" name="Прямая соединительная линия 22"/>
              <p:cNvCxnSpPr/>
              <p:nvPr/>
            </p:nvCxnSpPr>
            <p:spPr>
              <a:xfrm rot="5400000">
                <a:off x="3513740" y="3339650"/>
                <a:ext cx="499696" cy="3397"/>
              </a:xfrm>
              <a:prstGeom prst="line">
                <a:avLst/>
              </a:prstGeom>
              <a:ln w="381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24" name="Прямая соединительная линия 23"/>
              <p:cNvCxnSpPr/>
              <p:nvPr/>
            </p:nvCxnSpPr>
            <p:spPr>
              <a:xfrm rot="5400000">
                <a:off x="6641087" y="3333457"/>
                <a:ext cx="512080" cy="3397"/>
              </a:xfrm>
              <a:prstGeom prst="line">
                <a:avLst/>
              </a:prstGeom>
              <a:ln w="381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grpSp>
        <p:cxnSp>
          <p:nvCxnSpPr>
            <p:cNvPr id="20" name="Прямая соединительная линия 19"/>
            <p:cNvCxnSpPr/>
            <p:nvPr/>
          </p:nvCxnSpPr>
          <p:spPr>
            <a:xfrm>
              <a:off x="2948613" y="3934780"/>
              <a:ext cx="499695" cy="1546"/>
            </a:xfrm>
            <a:prstGeom prst="line">
              <a:avLst/>
            </a:prstGeom>
            <a:ln w="381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grpSp>
      <p:sp>
        <p:nvSpPr>
          <p:cNvPr id="26" name="TextBox 25"/>
          <p:cNvSpPr txBox="1"/>
          <p:nvPr/>
        </p:nvSpPr>
        <p:spPr>
          <a:xfrm>
            <a:off x="521923" y="1844824"/>
            <a:ext cx="7890073" cy="919401"/>
          </a:xfrm>
          <a:prstGeom prst="round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algn="just" fontAlgn="auto">
              <a:spcBef>
                <a:spcPts val="0"/>
              </a:spcBef>
              <a:spcAft>
                <a:spcPts val="0"/>
              </a:spcAft>
              <a:defRPr/>
            </a:pPr>
            <a:r>
              <a:rPr lang="ru-RU" sz="1600" dirty="0" smtClean="0">
                <a:solidFill>
                  <a:schemeClr val="tx1"/>
                </a:solidFill>
                <a:latin typeface="Times New Roman" panose="02020603050405020304" pitchFamily="18" charset="0"/>
                <a:cs typeface="Times New Roman" panose="02020603050405020304" pitchFamily="18" charset="0"/>
              </a:rPr>
              <a:t>Когда </a:t>
            </a:r>
            <a:r>
              <a:rPr lang="ru-RU" sz="1600" dirty="0">
                <a:solidFill>
                  <a:schemeClr val="tx1"/>
                </a:solidFill>
                <a:latin typeface="Times New Roman" panose="02020603050405020304" pitchFamily="18" charset="0"/>
                <a:cs typeface="Times New Roman" panose="02020603050405020304" pitchFamily="18" charset="0"/>
              </a:rPr>
              <a:t>бюджет </a:t>
            </a:r>
            <a:r>
              <a:rPr lang="ru-RU" sz="1600" dirty="0" smtClean="0">
                <a:solidFill>
                  <a:schemeClr val="tx1"/>
                </a:solidFill>
                <a:latin typeface="Times New Roman" panose="02020603050405020304" pitchFamily="18" charset="0"/>
                <a:cs typeface="Times New Roman" panose="02020603050405020304" pitchFamily="18" charset="0"/>
              </a:rPr>
              <a:t>формируется </a:t>
            </a:r>
            <a:r>
              <a:rPr lang="ru-RU" sz="1600" dirty="0">
                <a:solidFill>
                  <a:schemeClr val="tx1"/>
                </a:solidFill>
                <a:latin typeface="Times New Roman" panose="02020603050405020304" pitchFamily="18" charset="0"/>
                <a:cs typeface="Times New Roman" panose="02020603050405020304" pitchFamily="18" charset="0"/>
              </a:rPr>
              <a:t>с дефицитом</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a:solidFill>
                  <a:schemeClr val="tx1"/>
                </a:solidFill>
                <a:latin typeface="Times New Roman" panose="02020603050405020304" pitchFamily="18" charset="0"/>
                <a:cs typeface="Times New Roman" panose="02020603050405020304" pitchFamily="18" charset="0"/>
              </a:rPr>
              <a:t>для финансирования расходов, не обеспеченных доходами, привлекаются банковские кредиты, кредиты из федерального бюджета, размещаются облигационные займы</a:t>
            </a:r>
          </a:p>
        </p:txBody>
      </p:sp>
      <p:sp>
        <p:nvSpPr>
          <p:cNvPr id="25" name="TextBox 24"/>
          <p:cNvSpPr txBox="1"/>
          <p:nvPr/>
        </p:nvSpPr>
        <p:spPr>
          <a:xfrm>
            <a:off x="521924" y="836712"/>
            <a:ext cx="7890073" cy="783193"/>
          </a:xfrm>
          <a:prstGeom prst="roundRect">
            <a:avLst/>
          </a:prstGeom>
          <a:ln/>
        </p:spPr>
        <p:style>
          <a:lnRef idx="1">
            <a:schemeClr val="accent4"/>
          </a:lnRef>
          <a:fillRef idx="2">
            <a:schemeClr val="accent4"/>
          </a:fillRef>
          <a:effectRef idx="1">
            <a:schemeClr val="accent4"/>
          </a:effectRef>
          <a:fontRef idx="minor">
            <a:schemeClr val="dk1"/>
          </a:fontRef>
        </p:style>
        <p:txBody>
          <a:bodyPr wrap="square">
            <a:spAutoFit/>
          </a:bodyPr>
          <a:lstStyle/>
          <a:p>
            <a:pPr algn="ctr" fontAlgn="auto">
              <a:spcBef>
                <a:spcPts val="0"/>
              </a:spcBef>
              <a:spcAft>
                <a:spcPts val="0"/>
              </a:spcAft>
              <a:defRPr/>
            </a:pPr>
            <a:r>
              <a:rPr lang="ru-RU" sz="2000" b="1" dirty="0">
                <a:latin typeface="Times New Roman" panose="02020603050405020304" pitchFamily="18" charset="0"/>
                <a:cs typeface="Times New Roman" panose="02020603050405020304" pitchFamily="18" charset="0"/>
              </a:rPr>
              <a:t>Государственный долг - </a:t>
            </a:r>
            <a:r>
              <a:rPr lang="ru-RU" sz="2000" b="1" dirty="0" smtClean="0">
                <a:latin typeface="Times New Roman" panose="02020603050405020304" pitchFamily="18" charset="0"/>
                <a:cs typeface="Times New Roman" panose="02020603050405020304" pitchFamily="18" charset="0"/>
              </a:rPr>
              <a:t>долговые </a:t>
            </a:r>
            <a:r>
              <a:rPr lang="ru-RU" sz="2000" b="1" dirty="0">
                <a:latin typeface="Times New Roman" panose="02020603050405020304" pitchFamily="18" charset="0"/>
                <a:cs typeface="Times New Roman" panose="02020603050405020304" pitchFamily="18" charset="0"/>
              </a:rPr>
              <a:t>обязательства бюджета, выраженные в валюте Российской Федерации</a:t>
            </a:r>
          </a:p>
        </p:txBody>
      </p:sp>
      <p:sp>
        <p:nvSpPr>
          <p:cNvPr id="2" name="Номер слайда 1"/>
          <p:cNvSpPr>
            <a:spLocks noGrp="1"/>
          </p:cNvSpPr>
          <p:nvPr>
            <p:ph type="sldNum" sz="quarter" idx="12"/>
          </p:nvPr>
        </p:nvSpPr>
        <p:spPr/>
        <p:txBody>
          <a:bodyPr/>
          <a:lstStyle/>
          <a:p>
            <a:pPr>
              <a:defRPr/>
            </a:pPr>
            <a:fld id="{667CCBFA-BFB9-4E9F-B6F6-694D72409F22}" type="slidenum">
              <a:rPr lang="ru-RU" smtClean="0"/>
              <a:pPr>
                <a:defRPr/>
              </a:pPr>
              <a:t>6</a:t>
            </a:fld>
            <a:endParaRPr lang="ru-RU" dirty="0"/>
          </a:p>
        </p:txBody>
      </p:sp>
      <p:sp>
        <p:nvSpPr>
          <p:cNvPr id="32" name="Заголовок 1"/>
          <p:cNvSpPr txBox="1">
            <a:spLocks/>
          </p:cNvSpPr>
          <p:nvPr/>
        </p:nvSpPr>
        <p:spPr>
          <a:xfrm>
            <a:off x="259730" y="69850"/>
            <a:ext cx="4572000"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Font typeface="Georgia" pitchFamily="18" charset="0"/>
              <a:buNone/>
            </a:pPr>
            <a:r>
              <a:rPr lang="ru-RU" sz="2400" dirty="0" smtClean="0">
                <a:solidFill>
                  <a:schemeClr val="tx1"/>
                </a:solidFill>
                <a:effectLst/>
                <a:latin typeface="Times New Roman" panose="02020603050405020304" pitchFamily="18" charset="0"/>
                <a:cs typeface="Times New Roman" panose="02020603050405020304" pitchFamily="18" charset="0"/>
              </a:rPr>
              <a:t>Основные термины и понятия</a:t>
            </a:r>
            <a:endParaRPr lang="ru-RU" sz="2400" dirty="0">
              <a:solidFill>
                <a:schemeClr val="tx1"/>
              </a:solidFill>
              <a:effectLst/>
              <a:latin typeface="Times New Roman" panose="02020603050405020304" pitchFamily="18" charset="0"/>
              <a:cs typeface="Times New Roman" panose="02020603050405020304" pitchFamily="18" charset="0"/>
            </a:endParaRPr>
          </a:p>
        </p:txBody>
      </p:sp>
      <p:cxnSp>
        <p:nvCxnSpPr>
          <p:cNvPr id="33" name="Прямая соединительная линия 32"/>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180770050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pPr>
              <a:defRPr/>
            </a:pPr>
            <a:fld id="{667CCBFA-BFB9-4E9F-B6F6-694D72409F22}" type="slidenum">
              <a:rPr lang="ru-RU" smtClean="0"/>
              <a:pPr>
                <a:defRPr/>
              </a:pPr>
              <a:t>7</a:t>
            </a:fld>
            <a:endParaRPr lang="ru-RU" dirty="0"/>
          </a:p>
        </p:txBody>
      </p:sp>
      <p:sp>
        <p:nvSpPr>
          <p:cNvPr id="11" name="Номер слайда 2"/>
          <p:cNvSpPr txBox="1">
            <a:spLocks/>
          </p:cNvSpPr>
          <p:nvPr/>
        </p:nvSpPr>
        <p:spPr>
          <a:xfrm>
            <a:off x="8748464" y="6308725"/>
            <a:ext cx="395536" cy="412750"/>
          </a:xfrm>
          <a:prstGeom prst="rect">
            <a:avLst/>
          </a:prstGeom>
        </p:spPr>
        <p:txBody>
          <a:bodyPr vert="horz" lIns="91440" tIns="45720" rIns="91440" bIns="45720" rtlCol="0" anchor="ctr"/>
          <a:lstStyle>
            <a:defPPr>
              <a:defRPr lang="ru-RU"/>
            </a:defPPr>
            <a:lvl1pPr algn="r" rtl="0" fontAlgn="auto">
              <a:spcBef>
                <a:spcPts val="0"/>
              </a:spcBef>
              <a:spcAft>
                <a:spcPts val="0"/>
              </a:spcAft>
              <a:defRPr sz="1400" kern="1200" baseline="0">
                <a:solidFill>
                  <a:srgbClr val="A03202"/>
                </a:solidFill>
                <a:latin typeface="+mn-lt"/>
                <a:ea typeface="+mn-ea"/>
                <a:cs typeface="+mn-cs"/>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defRPr/>
            </a:pPr>
            <a:endParaRPr lang="ru-RU" sz="1600" b="1" dirty="0">
              <a:solidFill>
                <a:prstClr val="black"/>
              </a:solidFill>
            </a:endParaRPr>
          </a:p>
        </p:txBody>
      </p:sp>
      <p:graphicFrame>
        <p:nvGraphicFramePr>
          <p:cNvPr id="4" name="Схема 3"/>
          <p:cNvGraphicFramePr/>
          <p:nvPr>
            <p:extLst>
              <p:ext uri="{D42A27DB-BD31-4B8C-83A1-F6EECF244321}">
                <p14:modId xmlns:p14="http://schemas.microsoft.com/office/powerpoint/2010/main" val="829675780"/>
              </p:ext>
            </p:extLst>
          </p:nvPr>
        </p:nvGraphicFramePr>
        <p:xfrm>
          <a:off x="21693" y="1083282"/>
          <a:ext cx="9144000" cy="58326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Скругленный прямоугольник 6"/>
          <p:cNvSpPr/>
          <p:nvPr/>
        </p:nvSpPr>
        <p:spPr>
          <a:xfrm>
            <a:off x="611560" y="1412776"/>
            <a:ext cx="2005020" cy="864096"/>
          </a:xfrm>
          <a:prstGeom prst="round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600" b="1" dirty="0" smtClean="0">
                <a:solidFill>
                  <a:prstClr val="black"/>
                </a:solidFill>
                <a:latin typeface="Times New Roman" panose="02020603050405020304" pitchFamily="18" charset="0"/>
                <a:cs typeface="Times New Roman" panose="02020603050405020304" pitchFamily="18" charset="0"/>
              </a:rPr>
              <a:t>март – июнь</a:t>
            </a:r>
          </a:p>
          <a:p>
            <a:pPr algn="ctr"/>
            <a:r>
              <a:rPr lang="ru-RU" sz="1300" dirty="0">
                <a:solidFill>
                  <a:prstClr val="black"/>
                </a:solidFill>
                <a:latin typeface="Times New Roman" panose="02020603050405020304" pitchFamily="18" charset="0"/>
                <a:cs typeface="Times New Roman" panose="02020603050405020304" pitchFamily="18" charset="0"/>
              </a:rPr>
              <a:t>законодательные, представительные органы </a:t>
            </a:r>
            <a:r>
              <a:rPr lang="ru-RU" sz="1300" dirty="0" smtClean="0">
                <a:solidFill>
                  <a:prstClr val="black"/>
                </a:solidFill>
                <a:latin typeface="Times New Roman" panose="02020603050405020304" pitchFamily="18" charset="0"/>
                <a:cs typeface="Times New Roman" panose="02020603050405020304" pitchFamily="18" charset="0"/>
              </a:rPr>
              <a:t>власти</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9" name="Скругленный прямоугольник 8"/>
          <p:cNvSpPr/>
          <p:nvPr/>
        </p:nvSpPr>
        <p:spPr>
          <a:xfrm>
            <a:off x="6673476" y="1412776"/>
            <a:ext cx="2074988" cy="843114"/>
          </a:xfrm>
          <a:prstGeom prst="round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600" b="1" dirty="0" smtClean="0">
                <a:solidFill>
                  <a:prstClr val="black"/>
                </a:solidFill>
                <a:latin typeface="Times New Roman" panose="02020603050405020304" pitchFamily="18" charset="0"/>
                <a:cs typeface="Times New Roman" panose="02020603050405020304" pitchFamily="18" charset="0"/>
              </a:rPr>
              <a:t>февраль – октябрь</a:t>
            </a:r>
          </a:p>
          <a:p>
            <a:pPr algn="ctr"/>
            <a:r>
              <a:rPr lang="ru-RU" sz="1300" dirty="0">
                <a:solidFill>
                  <a:prstClr val="black"/>
                </a:solidFill>
                <a:latin typeface="Times New Roman" panose="02020603050405020304" pitchFamily="18" charset="0"/>
                <a:cs typeface="Times New Roman" panose="02020603050405020304" pitchFamily="18" charset="0"/>
              </a:rPr>
              <a:t>органы исполнительной </a:t>
            </a:r>
            <a:r>
              <a:rPr lang="ru-RU" sz="1300" dirty="0" smtClean="0">
                <a:solidFill>
                  <a:prstClr val="black"/>
                </a:solidFill>
                <a:latin typeface="Times New Roman" panose="02020603050405020304" pitchFamily="18" charset="0"/>
                <a:cs typeface="Times New Roman" panose="02020603050405020304" pitchFamily="18" charset="0"/>
              </a:rPr>
              <a:t>власти</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12" name="Скругленный прямоугольник 11"/>
          <p:cNvSpPr/>
          <p:nvPr/>
        </p:nvSpPr>
        <p:spPr>
          <a:xfrm>
            <a:off x="7367405" y="3246323"/>
            <a:ext cx="1657364" cy="1082920"/>
          </a:xfrm>
          <a:prstGeom prst="round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600" b="1" dirty="0" smtClean="0">
                <a:solidFill>
                  <a:prstClr val="black"/>
                </a:solidFill>
                <a:latin typeface="Times New Roman" panose="02020603050405020304" pitchFamily="18" charset="0"/>
                <a:cs typeface="Times New Roman" panose="02020603050405020304" pitchFamily="18" charset="0"/>
              </a:rPr>
              <a:t>октябрь – декабрь</a:t>
            </a:r>
          </a:p>
          <a:p>
            <a:pPr algn="ctr"/>
            <a:r>
              <a:rPr lang="ru-RU" sz="1300" dirty="0">
                <a:solidFill>
                  <a:prstClr val="black"/>
                </a:solidFill>
                <a:latin typeface="Times New Roman" panose="02020603050405020304" pitchFamily="18" charset="0"/>
                <a:cs typeface="Times New Roman" panose="02020603050405020304" pitchFamily="18" charset="0"/>
              </a:rPr>
              <a:t>законодательные, представительные органы </a:t>
            </a:r>
            <a:r>
              <a:rPr lang="ru-RU" sz="1300" dirty="0" smtClean="0">
                <a:solidFill>
                  <a:prstClr val="black"/>
                </a:solidFill>
                <a:latin typeface="Times New Roman" panose="02020603050405020304" pitchFamily="18" charset="0"/>
                <a:cs typeface="Times New Roman" panose="02020603050405020304" pitchFamily="18" charset="0"/>
              </a:rPr>
              <a:t>власти</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14" name="Скругленный прямоугольник 13"/>
          <p:cNvSpPr/>
          <p:nvPr/>
        </p:nvSpPr>
        <p:spPr>
          <a:xfrm>
            <a:off x="6403585" y="5767962"/>
            <a:ext cx="2039911" cy="916545"/>
          </a:xfrm>
          <a:prstGeom prst="round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600" b="1" dirty="0" smtClean="0">
                <a:solidFill>
                  <a:prstClr val="black"/>
                </a:solidFill>
                <a:latin typeface="Times New Roman" panose="02020603050405020304" pitchFamily="18" charset="0"/>
                <a:cs typeface="Times New Roman" panose="02020603050405020304" pitchFamily="18" charset="0"/>
              </a:rPr>
              <a:t>декабрь</a:t>
            </a:r>
          </a:p>
          <a:p>
            <a:pPr algn="ctr"/>
            <a:r>
              <a:rPr lang="ru-RU" sz="1300" dirty="0">
                <a:solidFill>
                  <a:prstClr val="black"/>
                </a:solidFill>
                <a:latin typeface="Times New Roman" panose="02020603050405020304" pitchFamily="18" charset="0"/>
                <a:cs typeface="Times New Roman" panose="02020603050405020304" pitchFamily="18" charset="0"/>
              </a:rPr>
              <a:t>законодательные, представительные органы </a:t>
            </a:r>
            <a:r>
              <a:rPr lang="ru-RU" sz="1300" dirty="0" smtClean="0">
                <a:solidFill>
                  <a:prstClr val="black"/>
                </a:solidFill>
                <a:latin typeface="Times New Roman" panose="02020603050405020304" pitchFamily="18" charset="0"/>
                <a:cs typeface="Times New Roman" panose="02020603050405020304" pitchFamily="18" charset="0"/>
              </a:rPr>
              <a:t>власти</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16" name="Скругленный прямоугольник 15"/>
          <p:cNvSpPr/>
          <p:nvPr/>
        </p:nvSpPr>
        <p:spPr>
          <a:xfrm>
            <a:off x="474954" y="5733671"/>
            <a:ext cx="2278232" cy="985128"/>
          </a:xfrm>
          <a:prstGeom prst="round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600" b="1" dirty="0" smtClean="0">
                <a:solidFill>
                  <a:prstClr val="black"/>
                </a:solidFill>
                <a:latin typeface="Times New Roman" panose="02020603050405020304" pitchFamily="18" charset="0"/>
                <a:cs typeface="Times New Roman" panose="02020603050405020304" pitchFamily="18" charset="0"/>
              </a:rPr>
              <a:t>январь – декабрь</a:t>
            </a:r>
          </a:p>
          <a:p>
            <a:pPr algn="ctr"/>
            <a:r>
              <a:rPr lang="ru-RU" sz="1300" dirty="0">
                <a:solidFill>
                  <a:prstClr val="black"/>
                </a:solidFill>
                <a:latin typeface="Times New Roman" panose="02020603050405020304" pitchFamily="18" charset="0"/>
                <a:cs typeface="Times New Roman" panose="02020603050405020304" pitchFamily="18" charset="0"/>
              </a:rPr>
              <a:t>органы исполнительной власти, органы местного </a:t>
            </a:r>
            <a:r>
              <a:rPr lang="ru-RU" sz="1300" dirty="0" smtClean="0">
                <a:solidFill>
                  <a:prstClr val="black"/>
                </a:solidFill>
                <a:latin typeface="Times New Roman" panose="02020603050405020304" pitchFamily="18" charset="0"/>
                <a:cs typeface="Times New Roman" panose="02020603050405020304" pitchFamily="18" charset="0"/>
              </a:rPr>
              <a:t>самоуправления</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18" name="Скругленный прямоугольник 17"/>
          <p:cNvSpPr/>
          <p:nvPr/>
        </p:nvSpPr>
        <p:spPr>
          <a:xfrm>
            <a:off x="174001" y="3246323"/>
            <a:ext cx="1661695" cy="1082920"/>
          </a:xfrm>
          <a:prstGeom prst="round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600" b="1" dirty="0" smtClean="0">
                <a:solidFill>
                  <a:prstClr val="black"/>
                </a:solidFill>
                <a:latin typeface="Times New Roman" panose="02020603050405020304" pitchFamily="18" charset="0"/>
                <a:cs typeface="Times New Roman" panose="02020603050405020304" pitchFamily="18" charset="0"/>
              </a:rPr>
              <a:t>январь – февраль</a:t>
            </a:r>
          </a:p>
          <a:p>
            <a:pPr algn="ctr"/>
            <a:r>
              <a:rPr lang="ru-RU" sz="1300" dirty="0">
                <a:solidFill>
                  <a:prstClr val="black"/>
                </a:solidFill>
                <a:latin typeface="Times New Roman" panose="02020603050405020304" pitchFamily="18" charset="0"/>
                <a:cs typeface="Times New Roman" panose="02020603050405020304" pitchFamily="18" charset="0"/>
              </a:rPr>
              <a:t>органы исполнительной </a:t>
            </a:r>
            <a:r>
              <a:rPr lang="ru-RU" sz="1300" dirty="0" smtClean="0">
                <a:solidFill>
                  <a:prstClr val="black"/>
                </a:solidFill>
                <a:latin typeface="Times New Roman" panose="02020603050405020304" pitchFamily="18" charset="0"/>
                <a:cs typeface="Times New Roman" panose="02020603050405020304" pitchFamily="18" charset="0"/>
              </a:rPr>
              <a:t>власти</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19" name="Скругленный прямоугольник 18"/>
          <p:cNvSpPr/>
          <p:nvPr/>
        </p:nvSpPr>
        <p:spPr>
          <a:xfrm>
            <a:off x="1318937" y="673863"/>
            <a:ext cx="6719609" cy="488377"/>
          </a:xfrm>
          <a:prstGeom prst="roundRect">
            <a:avLst/>
          </a:prstGeom>
          <a:solidFill>
            <a:schemeClr val="accent4">
              <a:lumMod val="60000"/>
              <a:lumOff val="40000"/>
            </a:schemeClr>
          </a:solidFill>
          <a:ln>
            <a:solidFill>
              <a:schemeClr val="accent4">
                <a:lumMod val="75000"/>
              </a:schemeClr>
            </a:solidFill>
          </a:ln>
        </p:spPr>
        <p:style>
          <a:lnRef idx="1">
            <a:schemeClr val="accent3"/>
          </a:lnRef>
          <a:fillRef idx="2">
            <a:schemeClr val="accent3"/>
          </a:fillRef>
          <a:effectRef idx="1">
            <a:schemeClr val="accent3"/>
          </a:effectRef>
          <a:fontRef idx="minor">
            <a:schemeClr val="dk1"/>
          </a:fontRef>
        </p:style>
        <p:txBody>
          <a:bodyPr anchor="ctr"/>
          <a:lstStyle/>
          <a:p>
            <a:pPr>
              <a:spcBef>
                <a:spcPct val="20000"/>
              </a:spcBef>
              <a:buFont typeface="Arial" charset="0"/>
              <a:buNone/>
              <a:defRPr/>
            </a:pPr>
            <a:r>
              <a:rPr lang="ru-RU" sz="1600" b="1" i="1" dirty="0" smtClean="0">
                <a:solidFill>
                  <a:schemeClr val="tx1"/>
                </a:solidFill>
                <a:latin typeface="Times New Roman" panose="02020603050405020304" pitchFamily="18" charset="0"/>
                <a:cs typeface="Times New Roman" panose="02020603050405020304" pitchFamily="18" charset="0"/>
              </a:rPr>
              <a:t>Бюджетный процесс</a:t>
            </a:r>
            <a:r>
              <a:rPr lang="ru-RU" sz="1600" dirty="0" smtClean="0">
                <a:solidFill>
                  <a:schemeClr val="tx1"/>
                </a:solidFill>
                <a:latin typeface="Times New Roman" panose="02020603050405020304" pitchFamily="18" charset="0"/>
                <a:cs typeface="Times New Roman" panose="02020603050405020304" pitchFamily="18" charset="0"/>
              </a:rPr>
              <a:t> – ежегодное формирование и исполнение бюджета</a:t>
            </a:r>
          </a:p>
        </p:txBody>
      </p:sp>
      <p:sp>
        <p:nvSpPr>
          <p:cNvPr id="20" name="Заголовок 1"/>
          <p:cNvSpPr txBox="1">
            <a:spLocks/>
          </p:cNvSpPr>
          <p:nvPr/>
        </p:nvSpPr>
        <p:spPr>
          <a:xfrm>
            <a:off x="259730" y="69850"/>
            <a:ext cx="4572000"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Font typeface="Georgia" pitchFamily="18" charset="0"/>
              <a:buNone/>
            </a:pPr>
            <a:r>
              <a:rPr lang="ru-RU" sz="2400" dirty="0" smtClean="0">
                <a:solidFill>
                  <a:schemeClr val="tx1"/>
                </a:solidFill>
                <a:effectLst/>
                <a:latin typeface="Times New Roman" panose="02020603050405020304" pitchFamily="18" charset="0"/>
                <a:cs typeface="Times New Roman" panose="02020603050405020304" pitchFamily="18" charset="0"/>
              </a:rPr>
              <a:t>Основные термины и понятия</a:t>
            </a:r>
            <a:endParaRPr lang="ru-RU" sz="2400" dirty="0">
              <a:solidFill>
                <a:schemeClr val="tx1"/>
              </a:solidFill>
              <a:effectLst/>
              <a:latin typeface="Times New Roman" panose="02020603050405020304" pitchFamily="18" charset="0"/>
              <a:cs typeface="Times New Roman" panose="02020603050405020304" pitchFamily="18" charset="0"/>
            </a:endParaRPr>
          </a:p>
        </p:txBody>
      </p:sp>
      <p:cxnSp>
        <p:nvCxnSpPr>
          <p:cNvPr id="21" name="Прямая соединительная линия 20"/>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384541112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pPr>
              <a:defRPr/>
            </a:pPr>
            <a:fld id="{667CCBFA-BFB9-4E9F-B6F6-694D72409F22}" type="slidenum">
              <a:rPr lang="ru-RU" smtClean="0"/>
              <a:pPr>
                <a:defRPr/>
              </a:pPr>
              <a:t>8</a:t>
            </a:fld>
            <a:endParaRPr lang="ru-RU" dirty="0"/>
          </a:p>
        </p:txBody>
      </p:sp>
      <p:sp>
        <p:nvSpPr>
          <p:cNvPr id="11" name="Номер слайда 2"/>
          <p:cNvSpPr txBox="1">
            <a:spLocks/>
          </p:cNvSpPr>
          <p:nvPr/>
        </p:nvSpPr>
        <p:spPr>
          <a:xfrm>
            <a:off x="8748464" y="6308725"/>
            <a:ext cx="395536" cy="412750"/>
          </a:xfrm>
          <a:prstGeom prst="rect">
            <a:avLst/>
          </a:prstGeom>
        </p:spPr>
        <p:txBody>
          <a:bodyPr vert="horz" lIns="91440" tIns="45720" rIns="91440" bIns="45720" rtlCol="0" anchor="ctr"/>
          <a:lstStyle>
            <a:defPPr>
              <a:defRPr lang="ru-RU"/>
            </a:defPPr>
            <a:lvl1pPr algn="r" rtl="0" fontAlgn="auto">
              <a:spcBef>
                <a:spcPts val="0"/>
              </a:spcBef>
              <a:spcAft>
                <a:spcPts val="0"/>
              </a:spcAft>
              <a:defRPr sz="1400" kern="1200" baseline="0">
                <a:solidFill>
                  <a:srgbClr val="A03202"/>
                </a:solidFill>
                <a:latin typeface="+mn-lt"/>
                <a:ea typeface="+mn-ea"/>
                <a:cs typeface="+mn-cs"/>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defRPr/>
            </a:pPr>
            <a:endParaRPr lang="ru-RU" sz="1600" b="1" dirty="0">
              <a:solidFill>
                <a:prstClr val="black"/>
              </a:solidFill>
            </a:endParaRPr>
          </a:p>
        </p:txBody>
      </p:sp>
      <p:graphicFrame>
        <p:nvGraphicFramePr>
          <p:cNvPr id="3" name="Схема 2"/>
          <p:cNvGraphicFramePr/>
          <p:nvPr>
            <p:extLst>
              <p:ext uri="{D42A27DB-BD31-4B8C-83A1-F6EECF244321}">
                <p14:modId xmlns:p14="http://schemas.microsoft.com/office/powerpoint/2010/main" val="2879602495"/>
              </p:ext>
            </p:extLst>
          </p:nvPr>
        </p:nvGraphicFramePr>
        <p:xfrm>
          <a:off x="509906" y="1772816"/>
          <a:ext cx="8136904" cy="46085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2" name="Скругленный прямоугольник 21"/>
          <p:cNvSpPr/>
          <p:nvPr/>
        </p:nvSpPr>
        <p:spPr>
          <a:xfrm>
            <a:off x="1259632" y="836712"/>
            <a:ext cx="6840760" cy="578863"/>
          </a:xfrm>
          <a:prstGeom prst="roundRect">
            <a:avLst/>
          </a:prstGeom>
        </p:spPr>
        <p:style>
          <a:lnRef idx="1">
            <a:schemeClr val="accent4"/>
          </a:lnRef>
          <a:fillRef idx="2">
            <a:schemeClr val="accent4"/>
          </a:fillRef>
          <a:effectRef idx="1">
            <a:schemeClr val="accent4"/>
          </a:effectRef>
          <a:fontRef idx="minor">
            <a:schemeClr val="dk1"/>
          </a:fontRef>
        </p:style>
        <p:txBody>
          <a:bodyPr lIns="0" tIns="0" rIns="0" bIns="0"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700" b="1" dirty="0" smtClean="0">
                <a:solidFill>
                  <a:prstClr val="black"/>
                </a:solidFill>
                <a:latin typeface="Times New Roman" panose="02020603050405020304" pitchFamily="18" charset="0"/>
                <a:cs typeface="Times New Roman" panose="02020603050405020304" pitchFamily="18" charset="0"/>
              </a:rPr>
              <a:t>Составление проекта республиканского бюджета Чувашской Республики основывается на:</a:t>
            </a:r>
            <a:endParaRPr lang="ru-RU" sz="1700" b="1" dirty="0">
              <a:solidFill>
                <a:prstClr val="black"/>
              </a:solidFill>
              <a:latin typeface="Times New Roman" panose="02020603050405020304" pitchFamily="18" charset="0"/>
              <a:cs typeface="Times New Roman" panose="02020603050405020304" pitchFamily="18" charset="0"/>
            </a:endParaRPr>
          </a:p>
        </p:txBody>
      </p:sp>
      <p:sp>
        <p:nvSpPr>
          <p:cNvPr id="12" name="Заголовок 1"/>
          <p:cNvSpPr txBox="1">
            <a:spLocks/>
          </p:cNvSpPr>
          <p:nvPr/>
        </p:nvSpPr>
        <p:spPr>
          <a:xfrm>
            <a:off x="259730" y="69850"/>
            <a:ext cx="4572000"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Font typeface="Georgia" pitchFamily="18" charset="0"/>
              <a:buNone/>
            </a:pPr>
            <a:r>
              <a:rPr lang="ru-RU" sz="2400" dirty="0" smtClean="0">
                <a:solidFill>
                  <a:schemeClr val="tx1"/>
                </a:solidFill>
                <a:effectLst/>
                <a:latin typeface="Times New Roman" panose="02020603050405020304" pitchFamily="18" charset="0"/>
                <a:cs typeface="Times New Roman" panose="02020603050405020304" pitchFamily="18" charset="0"/>
              </a:rPr>
              <a:t>Основные термины и понятия</a:t>
            </a:r>
            <a:endParaRPr lang="ru-RU" sz="2400" dirty="0">
              <a:solidFill>
                <a:schemeClr val="tx1"/>
              </a:solidFill>
              <a:effectLst/>
              <a:latin typeface="Times New Roman" panose="02020603050405020304" pitchFamily="18" charset="0"/>
              <a:cs typeface="Times New Roman" panose="02020603050405020304" pitchFamily="18" charset="0"/>
            </a:endParaRPr>
          </a:p>
        </p:txBody>
      </p:sp>
      <p:cxnSp>
        <p:nvCxnSpPr>
          <p:cNvPr id="13" name="Прямая соединительная линия 12"/>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258299310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E:\kredi_politik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1808" y="3177344"/>
            <a:ext cx="2593130" cy="194421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Номер слайда 2"/>
          <p:cNvSpPr>
            <a:spLocks noGrp="1"/>
          </p:cNvSpPr>
          <p:nvPr>
            <p:ph type="sldNum" sz="quarter" idx="12"/>
          </p:nvPr>
        </p:nvSpPr>
        <p:spPr/>
        <p:txBody>
          <a:bodyPr/>
          <a:lstStyle/>
          <a:p>
            <a:pPr>
              <a:defRPr/>
            </a:pPr>
            <a:fld id="{5134FBE4-DC40-4A96-AB83-42E61AAB2036}" type="slidenum">
              <a:rPr lang="ru-RU" smtClean="0"/>
              <a:pPr>
                <a:defRPr/>
              </a:pPr>
              <a:t>9</a:t>
            </a:fld>
            <a:endParaRPr lang="ru-RU" dirty="0"/>
          </a:p>
        </p:txBody>
      </p:sp>
      <p:sp>
        <p:nvSpPr>
          <p:cNvPr id="5" name="Скругленный прямоугольник 4"/>
          <p:cNvSpPr/>
          <p:nvPr/>
        </p:nvSpPr>
        <p:spPr>
          <a:xfrm>
            <a:off x="179512" y="908720"/>
            <a:ext cx="6192688" cy="1728192"/>
          </a:xfrm>
          <a:prstGeom prst="roundRect">
            <a:avLst/>
          </a:prstGeom>
        </p:spPr>
        <p:style>
          <a:lnRef idx="1">
            <a:schemeClr val="accent4"/>
          </a:lnRef>
          <a:fillRef idx="2">
            <a:schemeClr val="accent4"/>
          </a:fillRef>
          <a:effectRef idx="1">
            <a:schemeClr val="accent4"/>
          </a:effectRef>
          <a:fontRef idx="minor">
            <a:schemeClr val="dk1"/>
          </a:fontRef>
        </p:style>
        <p:txBody>
          <a:bodyPr lIns="0" tIns="0" rIns="0" bIns="0" rtlCol="0" anchor="ctr"/>
          <a:lstStyle/>
          <a:p>
            <a:pPr algn="just"/>
            <a:r>
              <a:rPr lang="ru-RU" sz="1500" dirty="0" smtClean="0">
                <a:solidFill>
                  <a:prstClr val="black"/>
                </a:solidFill>
                <a:latin typeface="Times New Roman" panose="02020603050405020304" pitchFamily="18" charset="0"/>
                <a:cs typeface="Times New Roman" panose="02020603050405020304" pitchFamily="18" charset="0"/>
              </a:rPr>
              <a:t>       </a:t>
            </a:r>
            <a:r>
              <a:rPr lang="ru-RU" sz="1400" dirty="0" smtClean="0">
                <a:latin typeface="Times New Roman" panose="02020603050405020304" pitchFamily="18" charset="0"/>
                <a:cs typeface="Times New Roman" panose="02020603050405020304" pitchFamily="18" charset="0"/>
              </a:rPr>
              <a:t>Замедление темпов </a:t>
            </a:r>
            <a:r>
              <a:rPr lang="ru-RU" sz="1400" dirty="0">
                <a:latin typeface="Times New Roman" panose="02020603050405020304" pitchFamily="18" charset="0"/>
                <a:cs typeface="Times New Roman" panose="02020603050405020304" pitchFamily="18" charset="0"/>
              </a:rPr>
              <a:t>социально-экономического </a:t>
            </a:r>
            <a:r>
              <a:rPr lang="ru-RU" sz="1400" dirty="0" smtClean="0">
                <a:latin typeface="Times New Roman" panose="02020603050405020304" pitchFamily="18" charset="0"/>
                <a:cs typeface="Times New Roman" panose="02020603050405020304" pitchFamily="18" charset="0"/>
              </a:rPr>
              <a:t>развития приводят </a:t>
            </a:r>
            <a:r>
              <a:rPr lang="ru-RU" sz="1400" dirty="0">
                <a:latin typeface="Times New Roman" panose="02020603050405020304" pitchFamily="18" charset="0"/>
                <a:cs typeface="Times New Roman" panose="02020603050405020304" pitchFamily="18" charset="0"/>
              </a:rPr>
              <a:t>к сокращению </a:t>
            </a:r>
            <a:r>
              <a:rPr lang="ru-RU" sz="1400" dirty="0" smtClean="0">
                <a:latin typeface="Times New Roman" panose="02020603050405020304" pitchFamily="18" charset="0"/>
                <a:cs typeface="Times New Roman" panose="02020603050405020304" pitchFamily="18" charset="0"/>
              </a:rPr>
              <a:t>темпов поступлений собственных </a:t>
            </a:r>
            <a:r>
              <a:rPr lang="ru-RU" sz="1400" dirty="0">
                <a:latin typeface="Times New Roman" panose="02020603050405020304" pitchFamily="18" charset="0"/>
                <a:cs typeface="Times New Roman" panose="02020603050405020304" pitchFamily="18" charset="0"/>
              </a:rPr>
              <a:t>доходов в консолидированный бюджет </a:t>
            </a:r>
            <a:r>
              <a:rPr lang="ru-RU" sz="1400" dirty="0" smtClean="0">
                <a:latin typeface="Times New Roman" panose="02020603050405020304" pitchFamily="18" charset="0"/>
                <a:cs typeface="Times New Roman" panose="02020603050405020304" pitchFamily="18" charset="0"/>
              </a:rPr>
              <a:t>республики</a:t>
            </a:r>
            <a:r>
              <a:rPr lang="ru-RU" sz="1400" dirty="0">
                <a:latin typeface="Times New Roman" panose="02020603050405020304" pitchFamily="18" charset="0"/>
                <a:cs typeface="Times New Roman" panose="02020603050405020304" pitchFamily="18" charset="0"/>
              </a:rPr>
              <a:t>, повышению прогнозируемого уровня инфляции, ухудшению условий для заимствований, увеличению государственного и муниципального </a:t>
            </a:r>
            <a:r>
              <a:rPr lang="ru-RU" sz="1400" dirty="0" smtClean="0">
                <a:latin typeface="Times New Roman" panose="02020603050405020304" pitchFamily="18" charset="0"/>
                <a:cs typeface="Times New Roman" panose="02020603050405020304" pitchFamily="18" charset="0"/>
              </a:rPr>
              <a:t>долга.</a:t>
            </a:r>
          </a:p>
          <a:p>
            <a:pPr algn="just"/>
            <a:r>
              <a:rPr lang="ru-RU" sz="1400" dirty="0">
                <a:latin typeface="Times New Roman" panose="02020603050405020304" pitchFamily="18" charset="0"/>
                <a:cs typeface="Times New Roman" panose="02020603050405020304" pitchFamily="18" charset="0"/>
              </a:rPr>
              <a:t> </a:t>
            </a:r>
            <a:r>
              <a:rPr lang="ru-RU" sz="1400" dirty="0" smtClean="0">
                <a:latin typeface="Times New Roman" panose="02020603050405020304" pitchFamily="18" charset="0"/>
                <a:cs typeface="Times New Roman" panose="02020603050405020304" pitchFamily="18" charset="0"/>
              </a:rPr>
              <a:t>      Снижение </a:t>
            </a:r>
            <a:r>
              <a:rPr lang="ru-RU" sz="1400" dirty="0">
                <a:latin typeface="Times New Roman" panose="02020603050405020304" pitchFamily="18" charset="0"/>
                <a:cs typeface="Times New Roman" panose="02020603050405020304" pitchFamily="18" charset="0"/>
              </a:rPr>
              <a:t>доходной базы консолидированного бюджета р</a:t>
            </a:r>
            <a:r>
              <a:rPr lang="ru-RU" sz="1400" dirty="0" smtClean="0">
                <a:latin typeface="Times New Roman" panose="02020603050405020304" pitchFamily="18" charset="0"/>
                <a:cs typeface="Times New Roman" panose="02020603050405020304" pitchFamily="18" charset="0"/>
              </a:rPr>
              <a:t>еспублики </a:t>
            </a:r>
            <a:r>
              <a:rPr lang="ru-RU" sz="1400" dirty="0">
                <a:latin typeface="Times New Roman" panose="02020603050405020304" pitchFamily="18" charset="0"/>
                <a:cs typeface="Times New Roman" panose="02020603050405020304" pitchFamily="18" charset="0"/>
              </a:rPr>
              <a:t>влечет риски невыполнения плановых расходных обязательств.  </a:t>
            </a:r>
          </a:p>
        </p:txBody>
      </p:sp>
      <p:sp>
        <p:nvSpPr>
          <p:cNvPr id="6" name="Скругленный прямоугольник 5"/>
          <p:cNvSpPr/>
          <p:nvPr/>
        </p:nvSpPr>
        <p:spPr>
          <a:xfrm>
            <a:off x="2987824" y="2925317"/>
            <a:ext cx="5985048" cy="2448271"/>
          </a:xfrm>
          <a:prstGeom prst="roundRect">
            <a:avLst/>
          </a:prstGeom>
        </p:spPr>
        <p:style>
          <a:lnRef idx="1">
            <a:schemeClr val="accent4"/>
          </a:lnRef>
          <a:fillRef idx="2">
            <a:schemeClr val="accent4"/>
          </a:fillRef>
          <a:effectRef idx="1">
            <a:schemeClr val="accent4"/>
          </a:effectRef>
          <a:fontRef idx="minor">
            <a:schemeClr val="dk1"/>
          </a:fontRef>
        </p:style>
        <p:txBody>
          <a:bodyPr lIns="0" tIns="0" rIns="0" bIns="0" rtlCol="0" anchor="ctr"/>
          <a:lstStyle/>
          <a:p>
            <a:pPr algn="just"/>
            <a:r>
              <a:rPr lang="ru-RU" sz="1400" dirty="0" smtClean="0">
                <a:latin typeface="Times New Roman" panose="02020603050405020304" pitchFamily="18" charset="0"/>
                <a:cs typeface="Times New Roman" panose="02020603050405020304" pitchFamily="18" charset="0"/>
              </a:rPr>
              <a:t>         В </a:t>
            </a:r>
            <a:r>
              <a:rPr lang="ru-RU" sz="1400" dirty="0">
                <a:latin typeface="Times New Roman" panose="02020603050405020304" pitchFamily="18" charset="0"/>
                <a:cs typeface="Times New Roman" panose="02020603050405020304" pitchFamily="18" charset="0"/>
              </a:rPr>
              <a:t>результате возникновения выпадающих доходов </a:t>
            </a:r>
            <a:r>
              <a:rPr lang="ru-RU" sz="1400" dirty="0" smtClean="0">
                <a:latin typeface="Times New Roman" panose="02020603050405020304" pitchFamily="18" charset="0"/>
                <a:cs typeface="Times New Roman" panose="02020603050405020304" pitchFamily="18" charset="0"/>
              </a:rPr>
              <a:t>бюджета </a:t>
            </a:r>
            <a:r>
              <a:rPr lang="ru-RU" sz="1400" dirty="0">
                <a:latin typeface="Times New Roman" panose="02020603050405020304" pitchFamily="18" charset="0"/>
                <a:cs typeface="Times New Roman" panose="02020603050405020304" pitchFamily="18" charset="0"/>
              </a:rPr>
              <a:t>в связи с замедлением темпов экономического развития и сохранения при этом обязанности по выполнению социальных расходов в необходимом </a:t>
            </a:r>
            <a:r>
              <a:rPr lang="ru-RU" sz="1400" dirty="0" smtClean="0">
                <a:latin typeface="Times New Roman" panose="02020603050405020304" pitchFamily="18" charset="0"/>
                <a:cs typeface="Times New Roman" panose="02020603050405020304" pitchFamily="18" charset="0"/>
              </a:rPr>
              <a:t>объеме, возникает риск увеличения долговой нагрузки на бюджет. </a:t>
            </a:r>
            <a:r>
              <a:rPr lang="ru-RU" sz="1400" dirty="0">
                <a:latin typeface="Times New Roman" panose="02020603050405020304" pitchFamily="18" charset="0"/>
                <a:cs typeface="Times New Roman" panose="02020603050405020304" pitchFamily="18" charset="0"/>
              </a:rPr>
              <a:t>В случае наступления </a:t>
            </a:r>
            <a:r>
              <a:rPr lang="ru-RU" sz="1400" dirty="0" smtClean="0">
                <a:latin typeface="Times New Roman" panose="02020603050405020304" pitchFamily="18" charset="0"/>
                <a:cs typeface="Times New Roman" panose="02020603050405020304" pitchFamily="18" charset="0"/>
              </a:rPr>
              <a:t>такого </a:t>
            </a:r>
            <a:r>
              <a:rPr lang="ru-RU" sz="1400" dirty="0">
                <a:latin typeface="Times New Roman" panose="02020603050405020304" pitchFamily="18" charset="0"/>
                <a:cs typeface="Times New Roman" panose="02020603050405020304" pitchFamily="18" charset="0"/>
              </a:rPr>
              <a:t>риска потребуется привлечение рыночных заимствований</a:t>
            </a:r>
            <a:r>
              <a:rPr lang="ru-RU" sz="1400" dirty="0" smtClean="0">
                <a:latin typeface="Times New Roman" panose="02020603050405020304" pitchFamily="18" charset="0"/>
                <a:cs typeface="Times New Roman" panose="02020603050405020304" pitchFamily="18" charset="0"/>
              </a:rPr>
              <a:t>.</a:t>
            </a:r>
          </a:p>
          <a:p>
            <a:pPr algn="just"/>
            <a:r>
              <a:rPr lang="ru-RU" sz="1400" dirty="0" smtClean="0">
                <a:latin typeface="Times New Roman" panose="02020603050405020304" pitchFamily="18" charset="0"/>
                <a:cs typeface="Times New Roman" panose="02020603050405020304" pitchFamily="18" charset="0"/>
              </a:rPr>
              <a:t>         Для </a:t>
            </a:r>
            <a:r>
              <a:rPr lang="ru-RU" sz="1400" dirty="0">
                <a:latin typeface="Times New Roman" panose="02020603050405020304" pitchFamily="18" charset="0"/>
                <a:cs typeface="Times New Roman" panose="02020603050405020304" pitchFamily="18" charset="0"/>
              </a:rPr>
              <a:t>обеспечения сбалансированности и устойчивости консолидированного бюджета республики, </a:t>
            </a:r>
            <a:r>
              <a:rPr lang="ru-RU" sz="1400" dirty="0" smtClean="0">
                <a:latin typeface="Times New Roman" panose="02020603050405020304" pitchFamily="18" charset="0"/>
                <a:cs typeface="Times New Roman" panose="02020603050405020304" pitchFamily="18" charset="0"/>
              </a:rPr>
              <a:t>необходимо </a:t>
            </a:r>
            <a:r>
              <a:rPr lang="ru-RU" sz="1400" dirty="0">
                <a:latin typeface="Times New Roman" panose="02020603050405020304" pitchFamily="18" charset="0"/>
                <a:cs typeface="Times New Roman" panose="02020603050405020304" pitchFamily="18" charset="0"/>
              </a:rPr>
              <a:t>эффективное управление государственным долгом Чувашской Республики</a:t>
            </a:r>
            <a:r>
              <a:rPr lang="ru-RU" sz="1400" dirty="0" smtClean="0">
                <a:latin typeface="Times New Roman" panose="02020603050405020304" pitchFamily="18" charset="0"/>
                <a:cs typeface="Times New Roman" panose="02020603050405020304" pitchFamily="18" charset="0"/>
              </a:rPr>
              <a:t>.</a:t>
            </a:r>
            <a:endParaRPr lang="ru-RU" sz="1400" dirty="0">
              <a:latin typeface="Times New Roman" panose="02020603050405020304" pitchFamily="18" charset="0"/>
              <a:cs typeface="Times New Roman" panose="02020603050405020304" pitchFamily="18" charset="0"/>
            </a:endParaRPr>
          </a:p>
        </p:txBody>
      </p:sp>
      <p:sp>
        <p:nvSpPr>
          <p:cNvPr id="7" name="Скругленный прямоугольник 6"/>
          <p:cNvSpPr/>
          <p:nvPr/>
        </p:nvSpPr>
        <p:spPr>
          <a:xfrm>
            <a:off x="179512" y="5661248"/>
            <a:ext cx="5904656" cy="936104"/>
          </a:xfrm>
          <a:prstGeom prst="roundRect">
            <a:avLst/>
          </a:prstGeom>
        </p:spPr>
        <p:style>
          <a:lnRef idx="1">
            <a:schemeClr val="accent4"/>
          </a:lnRef>
          <a:fillRef idx="2">
            <a:schemeClr val="accent4"/>
          </a:fillRef>
          <a:effectRef idx="1">
            <a:schemeClr val="accent4"/>
          </a:effectRef>
          <a:fontRef idx="minor">
            <a:schemeClr val="dk1"/>
          </a:fontRef>
        </p:style>
        <p:txBody>
          <a:bodyPr lIns="0" tIns="0" rIns="0" bIns="0" rtlCol="0" anchor="ctr"/>
          <a:lstStyle/>
          <a:p>
            <a:pPr algn="just"/>
            <a:r>
              <a:rPr lang="ru-RU" sz="1500" b="1" dirty="0" smtClean="0">
                <a:solidFill>
                  <a:prstClr val="black"/>
                </a:solidFill>
                <a:latin typeface="Times New Roman" panose="02020603050405020304" pitchFamily="18" charset="0"/>
                <a:cs typeface="Times New Roman" panose="02020603050405020304" pitchFamily="18" charset="0"/>
              </a:rPr>
              <a:t>     </a:t>
            </a:r>
            <a:r>
              <a:rPr lang="ru-RU" sz="1400" dirty="0" smtClean="0">
                <a:solidFill>
                  <a:prstClr val="black"/>
                </a:solidFill>
                <a:latin typeface="Times New Roman" panose="02020603050405020304" pitchFamily="18" charset="0"/>
                <a:cs typeface="Times New Roman" panose="02020603050405020304" pitchFamily="18" charset="0"/>
              </a:rPr>
              <a:t>Проведение </a:t>
            </a:r>
            <a:r>
              <a:rPr lang="ru-RU" sz="1400" dirty="0">
                <a:solidFill>
                  <a:prstClr val="black"/>
                </a:solidFill>
                <a:latin typeface="Times New Roman" panose="02020603050405020304" pitchFamily="18" charset="0"/>
                <a:cs typeface="Times New Roman" panose="02020603050405020304" pitchFamily="18" charset="0"/>
              </a:rPr>
              <a:t>предсказуемой и ответственной бюджетной политики является важнейшей предпосылкой для обеспечения макроэкономической </a:t>
            </a:r>
            <a:r>
              <a:rPr lang="ru-RU" sz="1400" dirty="0" smtClean="0">
                <a:solidFill>
                  <a:prstClr val="black"/>
                </a:solidFill>
                <a:latin typeface="Times New Roman" panose="02020603050405020304" pitchFamily="18" charset="0"/>
                <a:cs typeface="Times New Roman" panose="02020603050405020304" pitchFamily="18" charset="0"/>
              </a:rPr>
              <a:t>стабильности.</a:t>
            </a:r>
          </a:p>
        </p:txBody>
      </p:sp>
      <p:pic>
        <p:nvPicPr>
          <p:cNvPr id="1027" name="Picture 3" descr="E:\11e809349eb14856577a0116ad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47916" y="843136"/>
            <a:ext cx="2332230" cy="186578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9" name="Заголовок 1"/>
          <p:cNvSpPr txBox="1">
            <a:spLocks/>
          </p:cNvSpPr>
          <p:nvPr/>
        </p:nvSpPr>
        <p:spPr>
          <a:xfrm>
            <a:off x="259729" y="-13063"/>
            <a:ext cx="6976567"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2000" dirty="0">
                <a:solidFill>
                  <a:schemeClr val="tx1"/>
                </a:solidFill>
                <a:effectLst/>
                <a:latin typeface="Times New Roman" panose="02020603050405020304" pitchFamily="18" charset="0"/>
                <a:cs typeface="Times New Roman" panose="02020603050405020304" pitchFamily="18" charset="0"/>
              </a:rPr>
              <a:t>Риски и проблемы в сфере бюджетной политики Чувашской Республики</a:t>
            </a:r>
          </a:p>
        </p:txBody>
      </p:sp>
      <p:cxnSp>
        <p:nvCxnSpPr>
          <p:cNvPr id="10" name="Прямая соединительная линия 9"/>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172122244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Номер слайда 8"/>
          <p:cNvSpPr>
            <a:spLocks noGrp="1"/>
          </p:cNvSpPr>
          <p:nvPr>
            <p:ph type="sldNum" sz="quarter" idx="12"/>
          </p:nvPr>
        </p:nvSpPr>
        <p:spPr/>
        <p:txBody>
          <a:bodyPr/>
          <a:lstStyle/>
          <a:p>
            <a:pPr>
              <a:defRPr/>
            </a:pPr>
            <a:fld id="{667CCBFA-BFB9-4E9F-B6F6-694D72409F22}" type="slidenum">
              <a:rPr lang="ru-RU" smtClean="0">
                <a:solidFill>
                  <a:prstClr val="black"/>
                </a:solidFill>
              </a:rPr>
              <a:pPr>
                <a:defRPr/>
              </a:pPr>
              <a:t>10</a:t>
            </a:fld>
            <a:endParaRPr lang="ru-RU" dirty="0">
              <a:solidFill>
                <a:prstClr val="black"/>
              </a:solidFill>
            </a:endParaRPr>
          </a:p>
        </p:txBody>
      </p:sp>
      <p:sp>
        <p:nvSpPr>
          <p:cNvPr id="8" name="Скругленный прямоугольник 7"/>
          <p:cNvSpPr/>
          <p:nvPr/>
        </p:nvSpPr>
        <p:spPr>
          <a:xfrm>
            <a:off x="525542" y="3350301"/>
            <a:ext cx="8136000" cy="1302835"/>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lnSpc>
                <a:spcPct val="150000"/>
              </a:lnSpc>
            </a:pPr>
            <a:r>
              <a:rPr lang="ru-RU" dirty="0" smtClean="0">
                <a:solidFill>
                  <a:prstClr val="black"/>
                </a:solidFill>
                <a:latin typeface="Times New Roman" panose="02020603050405020304" pitchFamily="18" charset="0"/>
                <a:cs typeface="Times New Roman" panose="02020603050405020304" pitchFamily="18" charset="0"/>
              </a:rPr>
              <a:t>План </a:t>
            </a:r>
            <a:r>
              <a:rPr lang="ru-RU" dirty="0">
                <a:solidFill>
                  <a:prstClr val="black"/>
                </a:solidFill>
                <a:latin typeface="Times New Roman" panose="02020603050405020304" pitchFamily="18" charset="0"/>
                <a:cs typeface="Times New Roman" panose="02020603050405020304" pitchFamily="18" charset="0"/>
              </a:rPr>
              <a:t>мероприятий по росту доходного потенциала Чувашской Республики и (или) по оптимизации расходов, сокращению государственного долга Чувашской Республики на 2018 - 2029 </a:t>
            </a:r>
            <a:r>
              <a:rPr lang="ru-RU" dirty="0" smtClean="0">
                <a:solidFill>
                  <a:prstClr val="black"/>
                </a:solidFill>
                <a:latin typeface="Times New Roman" panose="02020603050405020304" pitchFamily="18" charset="0"/>
                <a:cs typeface="Times New Roman" panose="02020603050405020304" pitchFamily="18" charset="0"/>
              </a:rPr>
              <a:t>годы</a:t>
            </a:r>
            <a:endParaRPr lang="ru-RU" dirty="0">
              <a:solidFill>
                <a:prstClr val="black"/>
              </a:solidFill>
              <a:latin typeface="Times New Roman" panose="02020603050405020304" pitchFamily="18" charset="0"/>
              <a:cs typeface="Times New Roman" panose="02020603050405020304" pitchFamily="18" charset="0"/>
            </a:endParaRPr>
          </a:p>
        </p:txBody>
      </p:sp>
      <p:sp>
        <p:nvSpPr>
          <p:cNvPr id="22" name="Скругленный прямоугольник 21"/>
          <p:cNvSpPr/>
          <p:nvPr/>
        </p:nvSpPr>
        <p:spPr>
          <a:xfrm>
            <a:off x="525542" y="4977272"/>
            <a:ext cx="8136000" cy="1188032"/>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lnSpc>
                <a:spcPct val="150000"/>
              </a:lnSpc>
            </a:pPr>
            <a:r>
              <a:rPr lang="ru-RU" dirty="0">
                <a:solidFill>
                  <a:prstClr val="black"/>
                </a:solidFill>
                <a:latin typeface="Times New Roman" panose="02020603050405020304" pitchFamily="18" charset="0"/>
                <a:cs typeface="Times New Roman" panose="02020603050405020304" pitchFamily="18" charset="0"/>
              </a:rPr>
              <a:t>План мероприятий, направленных на повышение эффективности управления общественными финансами Чувашской Республики, на 2018 - 2029 </a:t>
            </a:r>
            <a:r>
              <a:rPr lang="ru-RU" dirty="0" smtClean="0">
                <a:solidFill>
                  <a:prstClr val="black"/>
                </a:solidFill>
                <a:latin typeface="Times New Roman" panose="02020603050405020304" pitchFamily="18" charset="0"/>
                <a:cs typeface="Times New Roman" panose="02020603050405020304" pitchFamily="18" charset="0"/>
              </a:rPr>
              <a:t>годы (административные </a:t>
            </a:r>
            <a:r>
              <a:rPr lang="ru-RU" dirty="0">
                <a:solidFill>
                  <a:prstClr val="black"/>
                </a:solidFill>
                <a:latin typeface="Times New Roman" panose="02020603050405020304" pitchFamily="18" charset="0"/>
                <a:cs typeface="Times New Roman" panose="02020603050405020304" pitchFamily="18" charset="0"/>
              </a:rPr>
              <a:t>мероприятия) </a:t>
            </a:r>
          </a:p>
        </p:txBody>
      </p:sp>
      <p:sp>
        <p:nvSpPr>
          <p:cNvPr id="10" name="Заголовок 1"/>
          <p:cNvSpPr txBox="1">
            <a:spLocks/>
          </p:cNvSpPr>
          <p:nvPr/>
        </p:nvSpPr>
        <p:spPr>
          <a:xfrm>
            <a:off x="259729" y="-13063"/>
            <a:ext cx="7192591"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Меры, принимаемые </a:t>
            </a:r>
            <a:r>
              <a:rPr lang="ru-RU" sz="1800" dirty="0" smtClean="0">
                <a:solidFill>
                  <a:prstClr val="black"/>
                </a:solidFill>
                <a:effectLst/>
                <a:latin typeface="Times New Roman" panose="02020603050405020304" pitchFamily="18" charset="0"/>
                <a:cs typeface="Times New Roman" panose="02020603050405020304" pitchFamily="18" charset="0"/>
              </a:rPr>
              <a:t>для </a:t>
            </a:r>
            <a:r>
              <a:rPr lang="ru-RU" sz="1800" dirty="0">
                <a:solidFill>
                  <a:prstClr val="black"/>
                </a:solidFill>
                <a:effectLst/>
                <a:latin typeface="Times New Roman" panose="02020603050405020304" pitchFamily="18" charset="0"/>
                <a:cs typeface="Times New Roman" panose="02020603050405020304" pitchFamily="18" charset="0"/>
              </a:rPr>
              <a:t>минимизации основных бюджетных рисков и преодоления проблем в бюджетной сфере</a:t>
            </a:r>
          </a:p>
        </p:txBody>
      </p:sp>
      <p:cxnSp>
        <p:nvCxnSpPr>
          <p:cNvPr id="11" name="Прямая соединительная линия 10"/>
          <p:cNvCxnSpPr/>
          <p:nvPr/>
        </p:nvCxnSpPr>
        <p:spPr>
          <a:xfrm>
            <a:off x="40889" y="682551"/>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7914117" y="131713"/>
            <a:ext cx="1223412" cy="492443"/>
          </a:xfrm>
          <a:prstGeom prst="rect">
            <a:avLst/>
          </a:prstGeom>
          <a:noFill/>
        </p:spPr>
        <p:txBody>
          <a:bodyPr wrap="none" rtlCol="0">
            <a:spAutoFit/>
          </a:bodyPr>
          <a:lstStyle/>
          <a:p>
            <a:pPr algn="ctr"/>
            <a:r>
              <a:rPr lang="ru-RU" sz="1300" b="1" i="1" dirty="0" smtClean="0">
                <a:solidFill>
                  <a:srgbClr val="4E67C8"/>
                </a:solidFill>
                <a:latin typeface="Trebuchet MS"/>
              </a:rPr>
              <a:t>Бюджет</a:t>
            </a:r>
          </a:p>
          <a:p>
            <a:pPr algn="ctr"/>
            <a:r>
              <a:rPr lang="ru-RU" sz="1300" b="1" i="1" dirty="0" smtClean="0">
                <a:solidFill>
                  <a:srgbClr val="4E67C8"/>
                </a:solidFill>
                <a:latin typeface="Trebuchet MS"/>
              </a:rPr>
              <a:t>для граждан</a:t>
            </a:r>
            <a:endParaRPr lang="ru-RU" sz="1300" b="1" i="1" dirty="0">
              <a:solidFill>
                <a:srgbClr val="4E67C8"/>
              </a:solidFill>
              <a:latin typeface="Trebuchet MS"/>
            </a:endParaRPr>
          </a:p>
        </p:txBody>
      </p:sp>
      <p:sp>
        <p:nvSpPr>
          <p:cNvPr id="3" name="Прямоугольник 2"/>
          <p:cNvSpPr/>
          <p:nvPr/>
        </p:nvSpPr>
        <p:spPr>
          <a:xfrm>
            <a:off x="525542" y="2627620"/>
            <a:ext cx="8136000" cy="369332"/>
          </a:xfrm>
          <a:prstGeom prst="rect">
            <a:avLst/>
          </a:prstGeom>
          <a:noFill/>
        </p:spPr>
        <p:style>
          <a:lnRef idx="2">
            <a:schemeClr val="accent3"/>
          </a:lnRef>
          <a:fillRef idx="1">
            <a:schemeClr val="lt1"/>
          </a:fillRef>
          <a:effectRef idx="0">
            <a:schemeClr val="accent3"/>
          </a:effectRef>
          <a:fontRef idx="minor">
            <a:schemeClr val="dk1"/>
          </a:fontRef>
        </p:style>
        <p:txBody>
          <a:bodyPr wrap="square">
            <a:spAutoFit/>
          </a:bodyPr>
          <a:lstStyle/>
          <a:p>
            <a:r>
              <a:rPr lang="ru-RU" b="1" i="1" dirty="0" smtClean="0">
                <a:solidFill>
                  <a:prstClr val="black"/>
                </a:solidFill>
                <a:latin typeface="Times New Roman" panose="02020603050405020304" pitchFamily="18" charset="0"/>
                <a:cs typeface="Times New Roman" panose="02020603050405020304" pitchFamily="18" charset="0"/>
              </a:rPr>
              <a:t>Включает:</a:t>
            </a:r>
          </a:p>
        </p:txBody>
      </p:sp>
      <p:sp>
        <p:nvSpPr>
          <p:cNvPr id="12" name="Скругленный прямоугольник 11"/>
          <p:cNvSpPr/>
          <p:nvPr/>
        </p:nvSpPr>
        <p:spPr>
          <a:xfrm>
            <a:off x="525542" y="836712"/>
            <a:ext cx="8136000" cy="1296144"/>
          </a:xfrm>
          <a:prstGeom prst="roundRect">
            <a:avLst/>
          </a:prstGeom>
        </p:spPr>
        <p:style>
          <a:lnRef idx="1">
            <a:schemeClr val="accent3"/>
          </a:lnRef>
          <a:fillRef idx="2">
            <a:schemeClr val="accent3"/>
          </a:fillRef>
          <a:effectRef idx="1">
            <a:schemeClr val="accent3"/>
          </a:effectRef>
          <a:fontRef idx="minor">
            <a:schemeClr val="dk1"/>
          </a:fontRef>
        </p:style>
        <p:txBody>
          <a:bodyPr lIns="0" tIns="0" rIns="0" bIns="0" anchor="ctr" anchorCtr="0"/>
          <a:lstStyle/>
          <a:p>
            <a:pPr algn="ctr"/>
            <a:r>
              <a:rPr lang="ru-RU" sz="2000" b="1" dirty="0">
                <a:solidFill>
                  <a:prstClr val="black"/>
                </a:solidFill>
                <a:latin typeface="Times New Roman" panose="02020603050405020304" pitchFamily="18" charset="0"/>
                <a:cs typeface="Times New Roman" panose="02020603050405020304" pitchFamily="18" charset="0"/>
              </a:rPr>
              <a:t>Распоряжением Кабинета Министров Чувашской Республики </a:t>
            </a:r>
            <a:endParaRPr lang="ru-RU" sz="2000" b="1" dirty="0" smtClean="0">
              <a:solidFill>
                <a:prstClr val="black"/>
              </a:solidFill>
              <a:latin typeface="Times New Roman" panose="02020603050405020304" pitchFamily="18" charset="0"/>
              <a:cs typeface="Times New Roman" panose="02020603050405020304" pitchFamily="18" charset="0"/>
            </a:endParaRPr>
          </a:p>
          <a:p>
            <a:pPr algn="ctr"/>
            <a:r>
              <a:rPr lang="ru-RU" sz="2000" b="1" dirty="0" smtClean="0">
                <a:solidFill>
                  <a:prstClr val="black"/>
                </a:solidFill>
                <a:latin typeface="Times New Roman" panose="02020603050405020304" pitchFamily="18" charset="0"/>
                <a:cs typeface="Times New Roman" panose="02020603050405020304" pitchFamily="18" charset="0"/>
              </a:rPr>
              <a:t>от </a:t>
            </a:r>
            <a:r>
              <a:rPr lang="ru-RU" sz="2000" b="1" dirty="0">
                <a:solidFill>
                  <a:prstClr val="black"/>
                </a:solidFill>
                <a:latin typeface="Times New Roman" panose="02020603050405020304" pitchFamily="18" charset="0"/>
                <a:cs typeface="Times New Roman" panose="02020603050405020304" pitchFamily="18" charset="0"/>
              </a:rPr>
              <a:t>28 сентября 2018 г. </a:t>
            </a:r>
            <a:r>
              <a:rPr lang="ru-RU" sz="2000" b="1" dirty="0" smtClean="0">
                <a:solidFill>
                  <a:prstClr val="black"/>
                </a:solidFill>
                <a:latin typeface="Times New Roman" panose="02020603050405020304" pitchFamily="18" charset="0"/>
                <a:cs typeface="Times New Roman" panose="02020603050405020304" pitchFamily="18" charset="0"/>
              </a:rPr>
              <a:t>№ 703-р</a:t>
            </a:r>
          </a:p>
          <a:p>
            <a:pPr algn="ctr"/>
            <a:r>
              <a:rPr lang="ru-RU" sz="2000" b="1" dirty="0" smtClean="0">
                <a:solidFill>
                  <a:prstClr val="black"/>
                </a:solidFill>
                <a:latin typeface="Times New Roman" panose="02020603050405020304" pitchFamily="18" charset="0"/>
                <a:cs typeface="Times New Roman" panose="02020603050405020304" pitchFamily="18" charset="0"/>
              </a:rPr>
              <a:t>утверждена </a:t>
            </a:r>
            <a:r>
              <a:rPr lang="ru-RU" sz="2000" b="1" dirty="0">
                <a:solidFill>
                  <a:prstClr val="black"/>
                </a:solidFill>
                <a:latin typeface="Times New Roman" panose="02020603050405020304" pitchFamily="18" charset="0"/>
                <a:cs typeface="Times New Roman" panose="02020603050405020304" pitchFamily="18" charset="0"/>
              </a:rPr>
              <a:t>Программа оздоровления государственных финансов Чувашской Республики на 2018 - </a:t>
            </a:r>
            <a:r>
              <a:rPr lang="ru-RU" sz="2000" b="1" dirty="0" smtClean="0">
                <a:solidFill>
                  <a:prstClr val="black"/>
                </a:solidFill>
                <a:latin typeface="Times New Roman" panose="02020603050405020304" pitchFamily="18" charset="0"/>
                <a:cs typeface="Times New Roman" panose="02020603050405020304" pitchFamily="18" charset="0"/>
              </a:rPr>
              <a:t>2029 </a:t>
            </a:r>
            <a:r>
              <a:rPr lang="ru-RU" sz="2000" b="1" dirty="0">
                <a:solidFill>
                  <a:prstClr val="black"/>
                </a:solidFill>
                <a:latin typeface="Times New Roman" panose="02020603050405020304" pitchFamily="18" charset="0"/>
                <a:cs typeface="Times New Roman" panose="02020603050405020304" pitchFamily="18" charset="0"/>
              </a:rPr>
              <a:t>годы</a:t>
            </a:r>
          </a:p>
        </p:txBody>
      </p:sp>
    </p:spTree>
    <p:extLst>
      <p:ext uri="{BB962C8B-B14F-4D97-AF65-F5344CB8AC3E}">
        <p14:creationId xmlns:p14="http://schemas.microsoft.com/office/powerpoint/2010/main" val="28129631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i.smirnov\Documents\Бюджет для граждан\Фото\fot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145" y="5396616"/>
            <a:ext cx="2009575" cy="133840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5122" name="Picture 2" descr="T:\ОБП\Лукин\Картинки\расходы.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04576" y="765515"/>
            <a:ext cx="1867998" cy="99185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0" name="Номер слайда 39"/>
          <p:cNvSpPr>
            <a:spLocks noGrp="1"/>
          </p:cNvSpPr>
          <p:nvPr>
            <p:ph type="sldNum" sz="quarter" idx="12"/>
          </p:nvPr>
        </p:nvSpPr>
        <p:spPr/>
        <p:txBody>
          <a:bodyPr/>
          <a:lstStyle/>
          <a:p>
            <a:pPr>
              <a:defRPr/>
            </a:pPr>
            <a:r>
              <a:rPr lang="ru-RU" dirty="0" smtClean="0">
                <a:solidFill>
                  <a:prstClr val="black"/>
                </a:solidFill>
              </a:rPr>
              <a:t>11</a:t>
            </a:r>
            <a:endParaRPr lang="ru-RU" dirty="0">
              <a:solidFill>
                <a:prstClr val="black"/>
              </a:solidFill>
            </a:endParaRPr>
          </a:p>
        </p:txBody>
      </p:sp>
      <p:sp>
        <p:nvSpPr>
          <p:cNvPr id="31" name="Заголовок 1"/>
          <p:cNvSpPr txBox="1">
            <a:spLocks/>
          </p:cNvSpPr>
          <p:nvPr/>
        </p:nvSpPr>
        <p:spPr>
          <a:xfrm>
            <a:off x="238011" y="69850"/>
            <a:ext cx="6976567"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base">
              <a:spcAft>
                <a:spcPct val="0"/>
              </a:spcAft>
              <a:buClr>
                <a:srgbClr val="F14124">
                  <a:lumMod val="75000"/>
                </a:srgbClr>
              </a:buClr>
              <a:buFont typeface="Georgia" pitchFamily="18" charset="0"/>
              <a:buNone/>
            </a:pPr>
            <a:r>
              <a:rPr lang="ru-RU" sz="2000" dirty="0">
                <a:solidFill>
                  <a:prstClr val="black"/>
                </a:solidFill>
                <a:effectLst/>
                <a:latin typeface="Times New Roman" panose="02020603050405020304" pitchFamily="18" charset="0"/>
                <a:cs typeface="Times New Roman" panose="02020603050405020304" pitchFamily="18" charset="0"/>
              </a:rPr>
              <a:t>Результаты бюджетной политики в </a:t>
            </a:r>
            <a:r>
              <a:rPr lang="ru-RU" sz="2000" dirty="0" smtClean="0">
                <a:solidFill>
                  <a:prstClr val="black"/>
                </a:solidFill>
                <a:effectLst/>
                <a:latin typeface="Times New Roman" panose="02020603050405020304" pitchFamily="18" charset="0"/>
                <a:cs typeface="Times New Roman" panose="02020603050405020304" pitchFamily="18" charset="0"/>
              </a:rPr>
              <a:t>2025 году</a:t>
            </a:r>
            <a:endParaRPr lang="ru-RU" sz="2000" dirty="0">
              <a:solidFill>
                <a:prstClr val="black"/>
              </a:solidFill>
              <a:effectLst/>
              <a:latin typeface="Times New Roman" panose="02020603050405020304" pitchFamily="18" charset="0"/>
              <a:cs typeface="Times New Roman" panose="02020603050405020304" pitchFamily="18" charset="0"/>
            </a:endParaRPr>
          </a:p>
        </p:txBody>
      </p:sp>
      <p:cxnSp>
        <p:nvCxnSpPr>
          <p:cNvPr id="34" name="Прямая соединительная линия 33"/>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7873228" y="69850"/>
            <a:ext cx="1223412" cy="492443"/>
          </a:xfrm>
          <a:prstGeom prst="rect">
            <a:avLst/>
          </a:prstGeom>
          <a:noFill/>
        </p:spPr>
        <p:txBody>
          <a:bodyPr wrap="none" rtlCol="0">
            <a:spAutoFit/>
          </a:bodyPr>
          <a:lstStyle/>
          <a:p>
            <a:pPr algn="ctr" fontAlgn="base">
              <a:spcBef>
                <a:spcPct val="0"/>
              </a:spcBef>
              <a:spcAft>
                <a:spcPct val="0"/>
              </a:spcAft>
            </a:pPr>
            <a:r>
              <a:rPr lang="ru-RU" sz="1300" b="1" i="1" dirty="0">
                <a:solidFill>
                  <a:srgbClr val="4E67C8"/>
                </a:solidFill>
                <a:latin typeface="Arial" charset="0"/>
              </a:rPr>
              <a:t>Бюджет</a:t>
            </a:r>
          </a:p>
          <a:p>
            <a:pPr algn="ctr" fontAlgn="base">
              <a:spcBef>
                <a:spcPct val="0"/>
              </a:spcBef>
              <a:spcAft>
                <a:spcPct val="0"/>
              </a:spcAft>
            </a:pPr>
            <a:r>
              <a:rPr lang="ru-RU" sz="1300" b="1" i="1" dirty="0">
                <a:solidFill>
                  <a:srgbClr val="4E67C8"/>
                </a:solidFill>
                <a:latin typeface="Arial" charset="0"/>
              </a:rPr>
              <a:t>для граждан</a:t>
            </a:r>
          </a:p>
        </p:txBody>
      </p:sp>
      <p:sp>
        <p:nvSpPr>
          <p:cNvPr id="7" name="Скругленный прямоугольник 6"/>
          <p:cNvSpPr/>
          <p:nvPr/>
        </p:nvSpPr>
        <p:spPr>
          <a:xfrm>
            <a:off x="237986" y="929368"/>
            <a:ext cx="6976592" cy="828001"/>
          </a:xfrm>
          <a:prstGeom prst="roundRect">
            <a:avLst/>
          </a:prstGeom>
        </p:spPr>
        <p:style>
          <a:lnRef idx="1">
            <a:schemeClr val="accent2"/>
          </a:lnRef>
          <a:fillRef idx="2">
            <a:schemeClr val="accent2"/>
          </a:fillRef>
          <a:effectRef idx="1">
            <a:schemeClr val="accent2"/>
          </a:effectRef>
          <a:fontRef idx="minor">
            <a:schemeClr val="dk1"/>
          </a:fontRef>
        </p:style>
        <p:txBody>
          <a:bodyPr lIns="0" tIns="0" rIns="0" bIns="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fontAlgn="base">
              <a:lnSpc>
                <a:spcPct val="150000"/>
              </a:lnSpc>
              <a:spcBef>
                <a:spcPct val="0"/>
              </a:spcBef>
              <a:spcAft>
                <a:spcPct val="0"/>
              </a:spcAft>
            </a:pPr>
            <a:r>
              <a:rPr lang="ru-RU" sz="1800" b="1" dirty="0" smtClean="0">
                <a:solidFill>
                  <a:prstClr val="black"/>
                </a:solidFill>
                <a:latin typeface="Times New Roman" panose="02020603050405020304" pitchFamily="18" charset="0"/>
                <a:cs typeface="Times New Roman" panose="02020603050405020304" pitchFamily="18" charset="0"/>
              </a:rPr>
              <a:t>осуществление </a:t>
            </a:r>
            <a:r>
              <a:rPr lang="en-US" sz="1800" b="1" dirty="0" smtClean="0">
                <a:solidFill>
                  <a:prstClr val="black"/>
                </a:solidFill>
                <a:latin typeface="Times New Roman" panose="02020603050405020304" pitchFamily="18" charset="0"/>
                <a:cs typeface="Times New Roman" panose="02020603050405020304" pitchFamily="18" charset="0"/>
              </a:rPr>
              <a:t>99,</a:t>
            </a:r>
            <a:r>
              <a:rPr lang="ru-RU" sz="1800" b="1" dirty="0" smtClean="0">
                <a:solidFill>
                  <a:prstClr val="black"/>
                </a:solidFill>
                <a:latin typeface="Times New Roman" panose="02020603050405020304" pitchFamily="18" charset="0"/>
                <a:cs typeface="Times New Roman" panose="02020603050405020304" pitchFamily="18" charset="0"/>
              </a:rPr>
              <a:t>9</a:t>
            </a:r>
            <a:r>
              <a:rPr lang="en-US" sz="1800" b="1" dirty="0" smtClean="0">
                <a:solidFill>
                  <a:prstClr val="black"/>
                </a:solidFill>
                <a:latin typeface="Times New Roman" panose="02020603050405020304" pitchFamily="18" charset="0"/>
                <a:cs typeface="Times New Roman" panose="02020603050405020304" pitchFamily="18" charset="0"/>
              </a:rPr>
              <a:t> </a:t>
            </a:r>
            <a:r>
              <a:rPr lang="ru-RU" sz="1800" b="1" dirty="0" smtClean="0">
                <a:solidFill>
                  <a:prstClr val="black"/>
                </a:solidFill>
                <a:latin typeface="Times New Roman" panose="02020603050405020304" pitchFamily="18" charset="0"/>
                <a:cs typeface="Times New Roman" panose="02020603050405020304" pitchFamily="18" charset="0"/>
              </a:rPr>
              <a:t>% расходов республиканского бюджета Чувашской Республики в программном формате</a:t>
            </a:r>
            <a:endParaRPr lang="ru-RU" sz="1800" b="1" dirty="0">
              <a:solidFill>
                <a:prstClr val="black"/>
              </a:solidFill>
              <a:latin typeface="Times New Roman" panose="02020603050405020304" pitchFamily="18" charset="0"/>
              <a:cs typeface="Times New Roman" panose="02020603050405020304" pitchFamily="18" charset="0"/>
            </a:endParaRPr>
          </a:p>
        </p:txBody>
      </p:sp>
      <p:sp>
        <p:nvSpPr>
          <p:cNvPr id="8" name="Скругленный прямоугольник 7"/>
          <p:cNvSpPr/>
          <p:nvPr/>
        </p:nvSpPr>
        <p:spPr>
          <a:xfrm>
            <a:off x="1426213" y="4293096"/>
            <a:ext cx="7081286" cy="755992"/>
          </a:xfrm>
          <a:prstGeom prst="roundRect">
            <a:avLst/>
          </a:prstGeom>
        </p:spPr>
        <p:style>
          <a:lnRef idx="1">
            <a:schemeClr val="accent2"/>
          </a:lnRef>
          <a:fillRef idx="2">
            <a:schemeClr val="accent2"/>
          </a:fillRef>
          <a:effectRef idx="1">
            <a:schemeClr val="accent2"/>
          </a:effectRef>
          <a:fontRef idx="minor">
            <a:schemeClr val="dk1"/>
          </a:fontRef>
        </p:style>
        <p:txBody>
          <a:bodyPr lIns="0" tIns="0" rIns="0" bIns="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fontAlgn="base">
              <a:lnSpc>
                <a:spcPct val="150000"/>
              </a:lnSpc>
              <a:spcBef>
                <a:spcPct val="0"/>
              </a:spcBef>
              <a:spcAft>
                <a:spcPct val="0"/>
              </a:spcAft>
            </a:pPr>
            <a:r>
              <a:rPr lang="ru-RU" sz="1800" b="1" dirty="0" smtClean="0">
                <a:solidFill>
                  <a:prstClr val="black"/>
                </a:solidFill>
                <a:latin typeface="Times New Roman" panose="02020603050405020304" pitchFamily="18" charset="0"/>
                <a:cs typeface="Times New Roman" panose="02020603050405020304" pitchFamily="18" charset="0"/>
              </a:rPr>
              <a:t>снижение </a:t>
            </a:r>
            <a:r>
              <a:rPr lang="ru-RU" sz="1800" b="1" dirty="0">
                <a:solidFill>
                  <a:prstClr val="black"/>
                </a:solidFill>
                <a:latin typeface="Times New Roman" panose="02020603050405020304" pitchFamily="18" charset="0"/>
                <a:cs typeface="Times New Roman" panose="02020603050405020304" pitchFamily="18" charset="0"/>
              </a:rPr>
              <a:t>государственного долга Чувашской Республики к уровню </a:t>
            </a:r>
            <a:r>
              <a:rPr lang="ru-RU" sz="1800" b="1" dirty="0" smtClean="0">
                <a:solidFill>
                  <a:prstClr val="black"/>
                </a:solidFill>
                <a:latin typeface="Times New Roman" panose="02020603050405020304" pitchFamily="18" charset="0"/>
                <a:cs typeface="Times New Roman" panose="02020603050405020304" pitchFamily="18" charset="0"/>
              </a:rPr>
              <a:t>2024 </a:t>
            </a:r>
            <a:r>
              <a:rPr lang="ru-RU" sz="1800" b="1" dirty="0">
                <a:solidFill>
                  <a:prstClr val="black"/>
                </a:solidFill>
                <a:latin typeface="Times New Roman" panose="02020603050405020304" pitchFamily="18" charset="0"/>
                <a:cs typeface="Times New Roman" panose="02020603050405020304" pitchFamily="18" charset="0"/>
              </a:rPr>
              <a:t>года на </a:t>
            </a:r>
            <a:r>
              <a:rPr lang="ru-RU" sz="1800" b="1" dirty="0" smtClean="0">
                <a:solidFill>
                  <a:prstClr val="black"/>
                </a:solidFill>
                <a:latin typeface="Times New Roman" panose="02020603050405020304" pitchFamily="18" charset="0"/>
                <a:cs typeface="Times New Roman" panose="02020603050405020304" pitchFamily="18" charset="0"/>
              </a:rPr>
              <a:t>4 609,6 млн</a:t>
            </a:r>
            <a:r>
              <a:rPr lang="ru-RU" sz="1800" b="1" dirty="0">
                <a:solidFill>
                  <a:prstClr val="black"/>
                </a:solidFill>
                <a:latin typeface="Times New Roman" panose="02020603050405020304" pitchFamily="18" charset="0"/>
                <a:cs typeface="Times New Roman" panose="02020603050405020304" pitchFamily="18" charset="0"/>
              </a:rPr>
              <a:t>. руб. или на </a:t>
            </a:r>
            <a:r>
              <a:rPr lang="ru-RU" sz="1800" b="1" dirty="0" smtClean="0">
                <a:solidFill>
                  <a:prstClr val="black"/>
                </a:solidFill>
                <a:latin typeface="Times New Roman" panose="02020603050405020304" pitchFamily="18" charset="0"/>
                <a:cs typeface="Times New Roman" panose="02020603050405020304" pitchFamily="18" charset="0"/>
              </a:rPr>
              <a:t>28,5%</a:t>
            </a:r>
            <a:endParaRPr lang="ru-RU" sz="1800" b="1" dirty="0">
              <a:solidFill>
                <a:prstClr val="black"/>
              </a:solidFill>
              <a:latin typeface="Times New Roman" panose="02020603050405020304" pitchFamily="18" charset="0"/>
              <a:cs typeface="Times New Roman" panose="02020603050405020304" pitchFamily="18" charset="0"/>
            </a:endParaRPr>
          </a:p>
        </p:txBody>
      </p:sp>
      <p:sp>
        <p:nvSpPr>
          <p:cNvPr id="9" name="Скругленный прямоугольник 8"/>
          <p:cNvSpPr/>
          <p:nvPr/>
        </p:nvSpPr>
        <p:spPr>
          <a:xfrm>
            <a:off x="617485" y="2060848"/>
            <a:ext cx="7014145" cy="792088"/>
          </a:xfrm>
          <a:prstGeom prst="roundRect">
            <a:avLst/>
          </a:prstGeom>
        </p:spPr>
        <p:style>
          <a:lnRef idx="1">
            <a:schemeClr val="accent2"/>
          </a:lnRef>
          <a:fillRef idx="2">
            <a:schemeClr val="accent2"/>
          </a:fillRef>
          <a:effectRef idx="1">
            <a:schemeClr val="accent2"/>
          </a:effectRef>
          <a:fontRef idx="minor">
            <a:schemeClr val="dk1"/>
          </a:fontRef>
        </p:style>
        <p:txBody>
          <a:bodyPr lIns="0" tIns="0" rIns="0" bIns="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fontAlgn="base">
              <a:lnSpc>
                <a:spcPct val="150000"/>
              </a:lnSpc>
              <a:spcBef>
                <a:spcPct val="0"/>
              </a:spcBef>
              <a:spcAft>
                <a:spcPct val="0"/>
              </a:spcAft>
            </a:pPr>
            <a:r>
              <a:rPr lang="ru-RU" sz="1800" b="1" dirty="0" smtClean="0">
                <a:solidFill>
                  <a:prstClr val="black"/>
                </a:solidFill>
                <a:latin typeface="Times New Roman" panose="02020603050405020304" pitchFamily="18" charset="0"/>
                <a:cs typeface="Times New Roman" panose="02020603050405020304" pitchFamily="18" charset="0"/>
              </a:rPr>
              <a:t>рост собственных доходов </a:t>
            </a:r>
            <a:r>
              <a:rPr lang="ru-RU" sz="1800" b="1" dirty="0">
                <a:solidFill>
                  <a:prstClr val="black"/>
                </a:solidFill>
                <a:latin typeface="Times New Roman" panose="02020603050405020304" pitchFamily="18" charset="0"/>
                <a:cs typeface="Times New Roman" panose="02020603050405020304" pitchFamily="18" charset="0"/>
              </a:rPr>
              <a:t>республиканского бюджета Чувашской Республики на </a:t>
            </a:r>
            <a:r>
              <a:rPr lang="ru-RU" sz="1800" b="1" dirty="0" smtClean="0">
                <a:solidFill>
                  <a:prstClr val="black"/>
                </a:solidFill>
                <a:latin typeface="Times New Roman" panose="02020603050405020304" pitchFamily="18" charset="0"/>
                <a:cs typeface="Times New Roman" panose="02020603050405020304" pitchFamily="18" charset="0"/>
              </a:rPr>
              <a:t>21,8 % к факту 2024 года</a:t>
            </a:r>
            <a:endParaRPr lang="ru-RU" sz="1800" b="1" dirty="0">
              <a:solidFill>
                <a:prstClr val="black"/>
              </a:solidFill>
              <a:latin typeface="Times New Roman" panose="02020603050405020304" pitchFamily="18" charset="0"/>
              <a:cs typeface="Times New Roman" panose="02020603050405020304" pitchFamily="18" charset="0"/>
            </a:endParaRPr>
          </a:p>
        </p:txBody>
      </p:sp>
      <p:sp>
        <p:nvSpPr>
          <p:cNvPr id="12" name="Скругленный прямоугольник 11"/>
          <p:cNvSpPr/>
          <p:nvPr/>
        </p:nvSpPr>
        <p:spPr>
          <a:xfrm>
            <a:off x="2031487" y="5380311"/>
            <a:ext cx="6998096" cy="669204"/>
          </a:xfrm>
          <a:prstGeom prst="roundRect">
            <a:avLst/>
          </a:prstGeom>
        </p:spPr>
        <p:style>
          <a:lnRef idx="1">
            <a:schemeClr val="accent2"/>
          </a:lnRef>
          <a:fillRef idx="2">
            <a:schemeClr val="accent2"/>
          </a:fillRef>
          <a:effectRef idx="1">
            <a:schemeClr val="accent2"/>
          </a:effectRef>
          <a:fontRef idx="minor">
            <a:schemeClr val="dk1"/>
          </a:fontRef>
        </p:style>
        <p:txBody>
          <a:bodyPr lIns="0" tIns="0" rIns="0" bIns="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fontAlgn="base">
              <a:lnSpc>
                <a:spcPct val="150000"/>
              </a:lnSpc>
              <a:spcBef>
                <a:spcPct val="0"/>
              </a:spcBef>
              <a:spcAft>
                <a:spcPct val="0"/>
              </a:spcAft>
            </a:pPr>
            <a:r>
              <a:rPr lang="ru-RU" sz="1800" b="1" dirty="0" smtClean="0">
                <a:solidFill>
                  <a:prstClr val="black"/>
                </a:solidFill>
                <a:latin typeface="Times New Roman" panose="02020603050405020304" pitchFamily="18" charset="0"/>
                <a:cs typeface="Times New Roman" panose="02020603050405020304" pitchFamily="18" charset="0"/>
              </a:rPr>
              <a:t>все </a:t>
            </a:r>
            <a:r>
              <a:rPr lang="ru-RU" sz="1800" b="1" dirty="0">
                <a:solidFill>
                  <a:prstClr val="black"/>
                </a:solidFill>
                <a:latin typeface="Times New Roman" panose="02020603050405020304" pitchFamily="18" charset="0"/>
                <a:cs typeface="Times New Roman" panose="02020603050405020304" pitchFamily="18" charset="0"/>
              </a:rPr>
              <a:t>принятые расходные обязательства выполнены в полном объеме</a:t>
            </a:r>
          </a:p>
        </p:txBody>
      </p:sp>
      <p:sp>
        <p:nvSpPr>
          <p:cNvPr id="13" name="Скругленный прямоугольник 12"/>
          <p:cNvSpPr/>
          <p:nvPr/>
        </p:nvSpPr>
        <p:spPr>
          <a:xfrm>
            <a:off x="1057289" y="3212976"/>
            <a:ext cx="7081286" cy="755992"/>
          </a:xfrm>
          <a:prstGeom prst="roundRect">
            <a:avLst/>
          </a:prstGeom>
        </p:spPr>
        <p:style>
          <a:lnRef idx="1">
            <a:schemeClr val="accent2"/>
          </a:lnRef>
          <a:fillRef idx="2">
            <a:schemeClr val="accent2"/>
          </a:fillRef>
          <a:effectRef idx="1">
            <a:schemeClr val="accent2"/>
          </a:effectRef>
          <a:fontRef idx="minor">
            <a:schemeClr val="dk1"/>
          </a:fontRef>
        </p:style>
        <p:txBody>
          <a:bodyPr lIns="0" tIns="0" rIns="0" bIns="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fontAlgn="base">
              <a:lnSpc>
                <a:spcPct val="150000"/>
              </a:lnSpc>
              <a:spcBef>
                <a:spcPct val="0"/>
              </a:spcBef>
              <a:spcAft>
                <a:spcPct val="0"/>
              </a:spcAft>
            </a:pPr>
            <a:r>
              <a:rPr lang="ru-RU" sz="1800" b="1" dirty="0">
                <a:solidFill>
                  <a:prstClr val="black"/>
                </a:solidFill>
                <a:latin typeface="Times New Roman" panose="02020603050405020304" pitchFamily="18" charset="0"/>
                <a:cs typeface="Times New Roman" panose="02020603050405020304" pitchFamily="18" charset="0"/>
              </a:rPr>
              <a:t>рост </a:t>
            </a:r>
            <a:r>
              <a:rPr lang="ru-RU" sz="1800" b="1" dirty="0" smtClean="0">
                <a:solidFill>
                  <a:prstClr val="black"/>
                </a:solidFill>
                <a:latin typeface="Times New Roman" panose="02020603050405020304" pitchFamily="18" charset="0"/>
                <a:cs typeface="Times New Roman" panose="02020603050405020304" pitchFamily="18" charset="0"/>
              </a:rPr>
              <a:t>расходов республиканского </a:t>
            </a:r>
            <a:r>
              <a:rPr lang="ru-RU" sz="1800" b="1" dirty="0">
                <a:solidFill>
                  <a:prstClr val="black"/>
                </a:solidFill>
                <a:latin typeface="Times New Roman" panose="02020603050405020304" pitchFamily="18" charset="0"/>
                <a:cs typeface="Times New Roman" panose="02020603050405020304" pitchFamily="18" charset="0"/>
              </a:rPr>
              <a:t>бюджета Чувашской Республики на </a:t>
            </a:r>
            <a:r>
              <a:rPr lang="ru-RU" sz="1800" b="1" dirty="0" smtClean="0">
                <a:solidFill>
                  <a:prstClr val="black"/>
                </a:solidFill>
                <a:latin typeface="Times New Roman" panose="02020603050405020304" pitchFamily="18" charset="0"/>
                <a:cs typeface="Times New Roman" panose="02020603050405020304" pitchFamily="18" charset="0"/>
              </a:rPr>
              <a:t>10,2 % </a:t>
            </a:r>
            <a:r>
              <a:rPr lang="ru-RU" sz="1800" b="1" dirty="0">
                <a:solidFill>
                  <a:prstClr val="black"/>
                </a:solidFill>
                <a:latin typeface="Times New Roman" panose="02020603050405020304" pitchFamily="18" charset="0"/>
                <a:cs typeface="Times New Roman" panose="02020603050405020304" pitchFamily="18" charset="0"/>
              </a:rPr>
              <a:t>к уровню </a:t>
            </a:r>
            <a:r>
              <a:rPr lang="ru-RU" sz="1800" b="1" dirty="0" smtClean="0">
                <a:solidFill>
                  <a:prstClr val="black"/>
                </a:solidFill>
                <a:latin typeface="Times New Roman" panose="02020603050405020304" pitchFamily="18" charset="0"/>
                <a:cs typeface="Times New Roman" panose="02020603050405020304" pitchFamily="18" charset="0"/>
              </a:rPr>
              <a:t>2024 </a:t>
            </a:r>
            <a:r>
              <a:rPr lang="ru-RU" sz="1800" b="1" dirty="0">
                <a:solidFill>
                  <a:prstClr val="black"/>
                </a:solidFill>
                <a:latin typeface="Times New Roman" panose="02020603050405020304" pitchFamily="18" charset="0"/>
                <a:cs typeface="Times New Roman" panose="02020603050405020304" pitchFamily="18" charset="0"/>
              </a:rPr>
              <a:t>года</a:t>
            </a:r>
          </a:p>
        </p:txBody>
      </p:sp>
    </p:spTree>
    <p:extLst>
      <p:ext uri="{BB962C8B-B14F-4D97-AF65-F5344CB8AC3E}">
        <p14:creationId xmlns:p14="http://schemas.microsoft.com/office/powerpoint/2010/main" val="31735627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2" descr="T:\ОБП\Лукин\Картинки\задачи бюджетной политикит.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19358" y="1268760"/>
            <a:ext cx="1652510" cy="128817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7" name="Picture 3" descr="T:\ОБП\IvNik\картинки\2015\базовый.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544" y="5373216"/>
            <a:ext cx="3068459" cy="137172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1054854" y="1893356"/>
            <a:ext cx="6126928" cy="814239"/>
          </a:xfrm>
          <a:prstGeom prst="rect">
            <a:avLst/>
          </a:prstGeom>
          <a:ln/>
        </p:spPr>
        <p:style>
          <a:lnRef idx="1">
            <a:schemeClr val="accent4"/>
          </a:lnRef>
          <a:fillRef idx="2">
            <a:schemeClr val="accent4"/>
          </a:fillRef>
          <a:effectRef idx="1">
            <a:schemeClr val="accent4"/>
          </a:effectRef>
          <a:fontRef idx="minor">
            <a:schemeClr val="dk1"/>
          </a:fontRef>
        </p:style>
        <p:txBody>
          <a:bodyPr rtlCol="0" anchor="ctr"/>
          <a:lstStyle/>
          <a:p>
            <a:pPr algn="just"/>
            <a:r>
              <a:rPr lang="ru-RU" dirty="0" smtClean="0">
                <a:solidFill>
                  <a:schemeClr val="tx1"/>
                </a:solidFill>
                <a:latin typeface="Times New Roman" panose="02020603050405020304" pitchFamily="18" charset="0"/>
                <a:cs typeface="Times New Roman" panose="02020603050405020304" pitchFamily="18" charset="0"/>
              </a:rPr>
              <a:t>Содействие адаптации и структурной перестройке экономики</a:t>
            </a:r>
            <a:endParaRPr lang="ru-RU" dirty="0">
              <a:solidFill>
                <a:schemeClr val="tx1"/>
              </a:solidFill>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1054023" y="1063505"/>
            <a:ext cx="6120121" cy="674835"/>
          </a:xfrm>
          <a:prstGeom prst="rect">
            <a:avLst/>
          </a:prstGeom>
          <a:ln/>
        </p:spPr>
        <p:style>
          <a:lnRef idx="1">
            <a:schemeClr val="accent4"/>
          </a:lnRef>
          <a:fillRef idx="2">
            <a:schemeClr val="accent4"/>
          </a:fillRef>
          <a:effectRef idx="1">
            <a:schemeClr val="accent4"/>
          </a:effectRef>
          <a:fontRef idx="minor">
            <a:schemeClr val="dk1"/>
          </a:fontRef>
        </p:style>
        <p:txBody>
          <a:bodyPr rtlCol="0" anchor="ctr"/>
          <a:lstStyle/>
          <a:p>
            <a:pPr algn="just"/>
            <a:r>
              <a:rPr lang="ru-RU" dirty="0" smtClean="0">
                <a:solidFill>
                  <a:schemeClr val="tx1"/>
                </a:solidFill>
                <a:latin typeface="Times New Roman" panose="02020603050405020304" pitchFamily="18" charset="0"/>
                <a:cs typeface="Times New Roman" panose="02020603050405020304" pitchFamily="18" charset="0"/>
              </a:rPr>
              <a:t>Обеспечение достижения национальных целей развития</a:t>
            </a:r>
            <a:endParaRPr lang="ru-RU" dirty="0">
              <a:solidFill>
                <a:schemeClr val="tx1"/>
              </a:solidFill>
              <a:latin typeface="Times New Roman" panose="02020603050405020304" pitchFamily="18" charset="0"/>
              <a:cs typeface="Times New Roman" panose="02020603050405020304" pitchFamily="18" charset="0"/>
            </a:endParaRPr>
          </a:p>
        </p:txBody>
      </p:sp>
      <p:sp>
        <p:nvSpPr>
          <p:cNvPr id="7" name="Нашивка 6"/>
          <p:cNvSpPr/>
          <p:nvPr/>
        </p:nvSpPr>
        <p:spPr>
          <a:xfrm>
            <a:off x="97791" y="1180566"/>
            <a:ext cx="864096" cy="440715"/>
          </a:xfrm>
          <a:prstGeom prst="chevron">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r>
              <a:rPr lang="ru-RU" dirty="0" smtClean="0">
                <a:solidFill>
                  <a:prstClr val="black"/>
                </a:solidFill>
                <a:latin typeface="Times New Roman" panose="02020603050405020304" pitchFamily="18" charset="0"/>
                <a:cs typeface="Times New Roman" panose="02020603050405020304" pitchFamily="18" charset="0"/>
              </a:rPr>
              <a:t>1</a:t>
            </a:r>
            <a:endParaRPr lang="ru-RU" dirty="0">
              <a:solidFill>
                <a:prstClr val="black"/>
              </a:solidFill>
              <a:latin typeface="Times New Roman" panose="02020603050405020304" pitchFamily="18" charset="0"/>
              <a:cs typeface="Times New Roman" panose="02020603050405020304" pitchFamily="18" charset="0"/>
            </a:endParaRPr>
          </a:p>
        </p:txBody>
      </p:sp>
      <p:sp>
        <p:nvSpPr>
          <p:cNvPr id="22" name="Нашивка 21"/>
          <p:cNvSpPr/>
          <p:nvPr/>
        </p:nvSpPr>
        <p:spPr>
          <a:xfrm>
            <a:off x="102253" y="2080117"/>
            <a:ext cx="864096" cy="440715"/>
          </a:xfrm>
          <a:prstGeom prst="chevron">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r>
              <a:rPr lang="ru-RU" dirty="0" smtClean="0">
                <a:solidFill>
                  <a:prstClr val="black"/>
                </a:solidFill>
                <a:latin typeface="Times New Roman" panose="02020603050405020304" pitchFamily="18" charset="0"/>
                <a:cs typeface="Times New Roman" panose="02020603050405020304" pitchFamily="18" charset="0"/>
              </a:rPr>
              <a:t>2</a:t>
            </a:r>
            <a:endParaRPr lang="ru-RU" dirty="0">
              <a:solidFill>
                <a:prstClr val="black"/>
              </a:solidFill>
              <a:latin typeface="Times New Roman" panose="02020603050405020304" pitchFamily="18" charset="0"/>
              <a:cs typeface="Times New Roman" panose="02020603050405020304" pitchFamily="18" charset="0"/>
            </a:endParaRPr>
          </a:p>
        </p:txBody>
      </p:sp>
      <p:sp>
        <p:nvSpPr>
          <p:cNvPr id="23" name="Нашивка 22"/>
          <p:cNvSpPr/>
          <p:nvPr/>
        </p:nvSpPr>
        <p:spPr>
          <a:xfrm>
            <a:off x="95559" y="3117492"/>
            <a:ext cx="864096" cy="440715"/>
          </a:xfrm>
          <a:prstGeom prst="chevron">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r>
              <a:rPr lang="ru-RU" dirty="0" smtClean="0">
                <a:solidFill>
                  <a:prstClr val="black"/>
                </a:solidFill>
                <a:latin typeface="Times New Roman" panose="02020603050405020304" pitchFamily="18" charset="0"/>
                <a:cs typeface="Times New Roman" panose="02020603050405020304" pitchFamily="18" charset="0"/>
              </a:rPr>
              <a:t>3</a:t>
            </a:r>
            <a:endParaRPr lang="ru-RU" dirty="0">
              <a:solidFill>
                <a:prstClr val="black"/>
              </a:solidFill>
              <a:latin typeface="Times New Roman" panose="02020603050405020304" pitchFamily="18" charset="0"/>
              <a:cs typeface="Times New Roman" panose="02020603050405020304" pitchFamily="18" charset="0"/>
            </a:endParaRPr>
          </a:p>
        </p:txBody>
      </p:sp>
      <p:sp>
        <p:nvSpPr>
          <p:cNvPr id="24" name="Нашивка 23"/>
          <p:cNvSpPr/>
          <p:nvPr/>
        </p:nvSpPr>
        <p:spPr>
          <a:xfrm>
            <a:off x="97791" y="4275326"/>
            <a:ext cx="864096" cy="440715"/>
          </a:xfrm>
          <a:prstGeom prst="chevron">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r>
              <a:rPr lang="ru-RU" dirty="0" smtClean="0">
                <a:solidFill>
                  <a:prstClr val="black"/>
                </a:solidFill>
                <a:latin typeface="Times New Roman" panose="02020603050405020304" pitchFamily="18" charset="0"/>
                <a:cs typeface="Times New Roman" panose="02020603050405020304" pitchFamily="18" charset="0"/>
              </a:rPr>
              <a:t>4</a:t>
            </a:r>
            <a:endParaRPr lang="ru-RU" dirty="0">
              <a:solidFill>
                <a:prstClr val="black"/>
              </a:solidFill>
              <a:latin typeface="Times New Roman" panose="02020603050405020304" pitchFamily="18" charset="0"/>
              <a:cs typeface="Times New Roman" panose="02020603050405020304" pitchFamily="18" charset="0"/>
            </a:endParaRPr>
          </a:p>
        </p:txBody>
      </p:sp>
      <p:sp>
        <p:nvSpPr>
          <p:cNvPr id="21" name="Прямоугольник 20"/>
          <p:cNvSpPr/>
          <p:nvPr/>
        </p:nvSpPr>
        <p:spPr>
          <a:xfrm>
            <a:off x="1054023" y="3968780"/>
            <a:ext cx="7409781" cy="1056644"/>
          </a:xfrm>
          <a:prstGeom prst="rect">
            <a:avLst/>
          </a:prstGeom>
          <a:ln/>
        </p:spPr>
        <p:style>
          <a:lnRef idx="1">
            <a:schemeClr val="accent4"/>
          </a:lnRef>
          <a:fillRef idx="2">
            <a:schemeClr val="accent4"/>
          </a:fillRef>
          <a:effectRef idx="1">
            <a:schemeClr val="accent4"/>
          </a:effectRef>
          <a:fontRef idx="minor">
            <a:schemeClr val="dk1"/>
          </a:fontRef>
        </p:style>
        <p:txBody>
          <a:bodyPr rtlCol="0" anchor="ctr"/>
          <a:lstStyle/>
          <a:p>
            <a:pPr algn="just"/>
            <a:r>
              <a:rPr lang="ru-RU" dirty="0" smtClean="0">
                <a:solidFill>
                  <a:schemeClr val="tx1"/>
                </a:solidFill>
                <a:latin typeface="Times New Roman" panose="02020603050405020304" pitchFamily="18" charset="0"/>
                <a:cs typeface="Times New Roman" panose="02020603050405020304" pitchFamily="18" charset="0"/>
              </a:rPr>
              <a:t>Создание </a:t>
            </a:r>
            <a:r>
              <a:rPr lang="ru-RU" dirty="0">
                <a:solidFill>
                  <a:schemeClr val="tx1"/>
                </a:solidFill>
                <a:latin typeface="Times New Roman" panose="02020603050405020304" pitchFamily="18" charset="0"/>
                <a:cs typeface="Times New Roman" panose="02020603050405020304" pitchFamily="18" charset="0"/>
              </a:rPr>
              <a:t>благоприятной налоговой среды для стимулирования восстановления отраслей экономики и субъектов малого и среднего </a:t>
            </a:r>
            <a:r>
              <a:rPr lang="ru-RU" dirty="0" smtClean="0">
                <a:solidFill>
                  <a:schemeClr val="tx1"/>
                </a:solidFill>
                <a:latin typeface="Times New Roman" panose="02020603050405020304" pitchFamily="18" charset="0"/>
                <a:cs typeface="Times New Roman" panose="02020603050405020304" pitchFamily="18" charset="0"/>
              </a:rPr>
              <a:t>предпринимательства</a:t>
            </a:r>
            <a:endParaRPr lang="ru-RU" dirty="0">
              <a:solidFill>
                <a:schemeClr val="tx1"/>
              </a:solidFill>
              <a:latin typeface="Times New Roman" panose="02020603050405020304" pitchFamily="18" charset="0"/>
              <a:cs typeface="Times New Roman" panose="02020603050405020304" pitchFamily="18" charset="0"/>
            </a:endParaRPr>
          </a:p>
        </p:txBody>
      </p:sp>
      <p:sp>
        <p:nvSpPr>
          <p:cNvPr id="26" name="Прямоугольник 25"/>
          <p:cNvSpPr/>
          <p:nvPr/>
        </p:nvSpPr>
        <p:spPr>
          <a:xfrm>
            <a:off x="1054023" y="2869798"/>
            <a:ext cx="7409781" cy="936104"/>
          </a:xfrm>
          <a:prstGeom prst="rect">
            <a:avLst/>
          </a:prstGeom>
          <a:ln/>
        </p:spPr>
        <p:style>
          <a:lnRef idx="1">
            <a:schemeClr val="accent4"/>
          </a:lnRef>
          <a:fillRef idx="2">
            <a:schemeClr val="accent4"/>
          </a:fillRef>
          <a:effectRef idx="1">
            <a:schemeClr val="accent4"/>
          </a:effectRef>
          <a:fontRef idx="minor">
            <a:schemeClr val="dk1"/>
          </a:fontRef>
        </p:style>
        <p:txBody>
          <a:bodyPr rtlCol="0" anchor="ctr"/>
          <a:lstStyle/>
          <a:p>
            <a:pPr algn="just"/>
            <a:r>
              <a:rPr lang="ru-RU" dirty="0" smtClean="0">
                <a:solidFill>
                  <a:schemeClr val="tx1"/>
                </a:solidFill>
                <a:latin typeface="Times New Roman" panose="02020603050405020304" pitchFamily="18" charset="0"/>
                <a:cs typeface="Times New Roman" panose="02020603050405020304" pitchFamily="18" charset="0"/>
              </a:rPr>
              <a:t>Обеспечение </a:t>
            </a:r>
            <a:r>
              <a:rPr lang="ru-RU" dirty="0">
                <a:solidFill>
                  <a:schemeClr val="tx1"/>
                </a:solidFill>
                <a:latin typeface="Times New Roman" panose="02020603050405020304" pitchFamily="18" charset="0"/>
                <a:cs typeface="Times New Roman" panose="02020603050405020304" pitchFamily="18" charset="0"/>
              </a:rPr>
              <a:t>долгосрочной сбалансированности и устойчивости консолидированного и республиканского бюджетов Чувашской Республики</a:t>
            </a:r>
          </a:p>
        </p:txBody>
      </p:sp>
      <p:sp>
        <p:nvSpPr>
          <p:cNvPr id="2" name="Номер слайда 1"/>
          <p:cNvSpPr>
            <a:spLocks noGrp="1"/>
          </p:cNvSpPr>
          <p:nvPr>
            <p:ph type="sldNum" sz="quarter" idx="12"/>
          </p:nvPr>
        </p:nvSpPr>
        <p:spPr>
          <a:xfrm>
            <a:off x="8126412" y="6461245"/>
            <a:ext cx="1054100" cy="365125"/>
          </a:xfrm>
        </p:spPr>
        <p:txBody>
          <a:bodyPr/>
          <a:lstStyle/>
          <a:p>
            <a:pPr>
              <a:defRPr/>
            </a:pPr>
            <a:fld id="{F6DAF6DD-932B-4E1C-B70C-04A2D5208306}" type="slidenum">
              <a:rPr lang="ru-RU" altLang="ru-RU" b="1" smtClean="0">
                <a:solidFill>
                  <a:prstClr val="black"/>
                </a:solidFill>
              </a:rPr>
              <a:pPr>
                <a:defRPr/>
              </a:pPr>
              <a:t>12</a:t>
            </a:fld>
            <a:endParaRPr lang="ru-RU" altLang="ru-RU" b="1" dirty="0">
              <a:solidFill>
                <a:prstClr val="black"/>
              </a:solidFill>
            </a:endParaRPr>
          </a:p>
        </p:txBody>
      </p:sp>
      <p:sp>
        <p:nvSpPr>
          <p:cNvPr id="17" name="Заголовок 1"/>
          <p:cNvSpPr txBox="1">
            <a:spLocks/>
          </p:cNvSpPr>
          <p:nvPr/>
        </p:nvSpPr>
        <p:spPr>
          <a:xfrm>
            <a:off x="259729" y="-13063"/>
            <a:ext cx="6976567"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Основные задачи и приоритетные направления бюджетной политики на </a:t>
            </a:r>
            <a:r>
              <a:rPr lang="ru-RU" sz="1800" dirty="0" smtClean="0">
                <a:solidFill>
                  <a:schemeClr val="tx1"/>
                </a:solidFill>
                <a:effectLst/>
                <a:latin typeface="Times New Roman" panose="02020603050405020304" pitchFamily="18" charset="0"/>
                <a:cs typeface="Times New Roman" panose="02020603050405020304" pitchFamily="18" charset="0"/>
              </a:rPr>
              <a:t>202</a:t>
            </a:r>
            <a:r>
              <a:rPr lang="en-US" sz="1800" dirty="0" smtClean="0">
                <a:solidFill>
                  <a:schemeClr val="tx1"/>
                </a:solidFill>
                <a:effectLst/>
                <a:latin typeface="Times New Roman" panose="02020603050405020304" pitchFamily="18" charset="0"/>
                <a:cs typeface="Times New Roman" panose="02020603050405020304" pitchFamily="18" charset="0"/>
              </a:rPr>
              <a:t>6</a:t>
            </a:r>
            <a:r>
              <a:rPr lang="ru-RU" sz="1800" dirty="0" smtClean="0">
                <a:solidFill>
                  <a:schemeClr val="tx1"/>
                </a:solidFill>
                <a:effectLst/>
                <a:latin typeface="Times New Roman" panose="02020603050405020304" pitchFamily="18" charset="0"/>
                <a:cs typeface="Times New Roman" panose="02020603050405020304" pitchFamily="18" charset="0"/>
              </a:rPr>
              <a:t>-202</a:t>
            </a:r>
            <a:r>
              <a:rPr lang="en-US" sz="1800" smtClean="0">
                <a:solidFill>
                  <a:schemeClr val="tx1"/>
                </a:solidFill>
                <a:effectLst/>
                <a:latin typeface="Times New Roman" panose="02020603050405020304" pitchFamily="18" charset="0"/>
                <a:cs typeface="Times New Roman" panose="02020603050405020304" pitchFamily="18" charset="0"/>
              </a:rPr>
              <a:t>8</a:t>
            </a:r>
            <a:r>
              <a:rPr lang="ru-RU" sz="1800" smtClean="0">
                <a:solidFill>
                  <a:schemeClr val="tx1"/>
                </a:solidFill>
                <a:effectLst/>
                <a:latin typeface="Times New Roman" panose="02020603050405020304" pitchFamily="18" charset="0"/>
                <a:cs typeface="Times New Roman" panose="02020603050405020304" pitchFamily="18" charset="0"/>
              </a:rPr>
              <a:t> </a:t>
            </a:r>
            <a:r>
              <a:rPr lang="ru-RU" sz="1800" dirty="0">
                <a:solidFill>
                  <a:schemeClr val="tx1"/>
                </a:solidFill>
                <a:effectLst/>
                <a:latin typeface="Times New Roman" panose="02020603050405020304" pitchFamily="18" charset="0"/>
                <a:cs typeface="Times New Roman" panose="02020603050405020304" pitchFamily="18" charset="0"/>
              </a:rPr>
              <a:t>годы</a:t>
            </a:r>
          </a:p>
        </p:txBody>
      </p:sp>
      <p:cxnSp>
        <p:nvCxnSpPr>
          <p:cNvPr id="18" name="Прямая соединительная линия 17"/>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34237829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Скругленный прямоугольник 9"/>
          <p:cNvSpPr/>
          <p:nvPr/>
        </p:nvSpPr>
        <p:spPr>
          <a:xfrm>
            <a:off x="1601329" y="764704"/>
            <a:ext cx="2808312" cy="591833"/>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fontAlgn="base">
              <a:spcBef>
                <a:spcPct val="0"/>
              </a:spcBef>
              <a:spcAft>
                <a:spcPct val="0"/>
              </a:spcAft>
            </a:pPr>
            <a:r>
              <a:rPr lang="ru-RU" dirty="0">
                <a:solidFill>
                  <a:prstClr val="black"/>
                </a:solidFill>
                <a:latin typeface="Times New Roman" panose="02020603050405020304" pitchFamily="18" charset="0"/>
                <a:cs typeface="Times New Roman" panose="02020603050405020304" pitchFamily="18" charset="0"/>
              </a:rPr>
              <a:t>Республиканский бюджет</a:t>
            </a:r>
          </a:p>
        </p:txBody>
      </p:sp>
      <p:sp>
        <p:nvSpPr>
          <p:cNvPr id="11" name="Скругленный прямоугольник 10"/>
          <p:cNvSpPr/>
          <p:nvPr/>
        </p:nvSpPr>
        <p:spPr>
          <a:xfrm>
            <a:off x="5360726" y="764704"/>
            <a:ext cx="2811674" cy="591833"/>
          </a:xfrm>
          <a:prstGeom prst="roundRect">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fontAlgn="base">
              <a:spcBef>
                <a:spcPct val="0"/>
              </a:spcBef>
              <a:spcAft>
                <a:spcPct val="0"/>
              </a:spcAft>
            </a:pPr>
            <a:r>
              <a:rPr lang="ru-RU" dirty="0">
                <a:solidFill>
                  <a:prstClr val="black"/>
                </a:solidFill>
                <a:latin typeface="Times New Roman" panose="02020603050405020304" pitchFamily="18" charset="0"/>
                <a:cs typeface="Times New Roman" panose="02020603050405020304" pitchFamily="18" charset="0"/>
              </a:rPr>
              <a:t>Консолидированный бюджет</a:t>
            </a:r>
          </a:p>
        </p:txBody>
      </p:sp>
      <p:sp>
        <p:nvSpPr>
          <p:cNvPr id="12" name="Номер слайда 11"/>
          <p:cNvSpPr>
            <a:spLocks noGrp="1"/>
          </p:cNvSpPr>
          <p:nvPr>
            <p:ph type="sldNum" sz="quarter" idx="12"/>
          </p:nvPr>
        </p:nvSpPr>
        <p:spPr/>
        <p:txBody>
          <a:bodyPr/>
          <a:lstStyle/>
          <a:p>
            <a:pPr>
              <a:defRPr/>
            </a:pPr>
            <a:r>
              <a:rPr lang="ru-RU" dirty="0" smtClean="0">
                <a:solidFill>
                  <a:prstClr val="black"/>
                </a:solidFill>
              </a:rPr>
              <a:t>13</a:t>
            </a:r>
            <a:endParaRPr lang="ru-RU" dirty="0">
              <a:solidFill>
                <a:prstClr val="black"/>
              </a:solidFill>
            </a:endParaRPr>
          </a:p>
        </p:txBody>
      </p:sp>
      <p:sp>
        <p:nvSpPr>
          <p:cNvPr id="13" name="Заголовок 1"/>
          <p:cNvSpPr txBox="1">
            <a:spLocks/>
          </p:cNvSpPr>
          <p:nvPr/>
        </p:nvSpPr>
        <p:spPr>
          <a:xfrm>
            <a:off x="251518" y="22910"/>
            <a:ext cx="7128794" cy="55083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base">
              <a:spcAft>
                <a:spcPct val="0"/>
              </a:spcAft>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Основные параметры исполнения республиканского и консолидированного бюджета Чувашской </a:t>
            </a:r>
            <a:r>
              <a:rPr lang="ru-RU" sz="1800" dirty="0" smtClean="0">
                <a:solidFill>
                  <a:prstClr val="black"/>
                </a:solidFill>
                <a:effectLst/>
                <a:latin typeface="Times New Roman" panose="02020603050405020304" pitchFamily="18" charset="0"/>
                <a:cs typeface="Times New Roman" panose="02020603050405020304" pitchFamily="18" charset="0"/>
              </a:rPr>
              <a:t>Республики в 2025 году</a:t>
            </a:r>
            <a:endParaRPr lang="ru-RU" sz="1800" dirty="0">
              <a:solidFill>
                <a:prstClr val="black"/>
              </a:solidFill>
              <a:effectLst/>
              <a:latin typeface="Times New Roman" panose="02020603050405020304" pitchFamily="18" charset="0"/>
              <a:cs typeface="Times New Roman" panose="02020603050405020304" pitchFamily="18" charset="0"/>
            </a:endParaRPr>
          </a:p>
        </p:txBody>
      </p:sp>
      <p:cxnSp>
        <p:nvCxnSpPr>
          <p:cNvPr id="15" name="Прямая соединительная линия 14"/>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7873228" y="69850"/>
            <a:ext cx="1223412" cy="492443"/>
          </a:xfrm>
          <a:prstGeom prst="rect">
            <a:avLst/>
          </a:prstGeom>
          <a:noFill/>
        </p:spPr>
        <p:txBody>
          <a:bodyPr wrap="none" rtlCol="0">
            <a:spAutoFit/>
          </a:bodyPr>
          <a:lstStyle/>
          <a:p>
            <a:pPr algn="ctr" fontAlgn="base">
              <a:spcBef>
                <a:spcPct val="0"/>
              </a:spcBef>
              <a:spcAft>
                <a:spcPct val="0"/>
              </a:spcAft>
            </a:pPr>
            <a:r>
              <a:rPr lang="ru-RU" sz="1300" b="1" i="1" dirty="0">
                <a:solidFill>
                  <a:srgbClr val="4E67C8"/>
                </a:solidFill>
                <a:latin typeface="Arial" charset="0"/>
              </a:rPr>
              <a:t>Бюджет</a:t>
            </a:r>
          </a:p>
          <a:p>
            <a:pPr algn="ctr" fontAlgn="base">
              <a:spcBef>
                <a:spcPct val="0"/>
              </a:spcBef>
              <a:spcAft>
                <a:spcPct val="0"/>
              </a:spcAft>
            </a:pPr>
            <a:r>
              <a:rPr lang="ru-RU" sz="1300" b="1" i="1" dirty="0">
                <a:solidFill>
                  <a:srgbClr val="4E67C8"/>
                </a:solidFill>
                <a:latin typeface="Arial" charset="0"/>
              </a:rPr>
              <a:t>для граждан</a:t>
            </a:r>
          </a:p>
        </p:txBody>
      </p:sp>
      <p:graphicFrame>
        <p:nvGraphicFramePr>
          <p:cNvPr id="14" name="Диаграмма 13"/>
          <p:cNvGraphicFramePr>
            <a:graphicFrameLocks/>
          </p:cNvGraphicFramePr>
          <p:nvPr>
            <p:extLst>
              <p:ext uri="{D42A27DB-BD31-4B8C-83A1-F6EECF244321}">
                <p14:modId xmlns:p14="http://schemas.microsoft.com/office/powerpoint/2010/main" val="2888082434"/>
              </p:ext>
            </p:extLst>
          </p:nvPr>
        </p:nvGraphicFramePr>
        <p:xfrm>
          <a:off x="106822" y="1356537"/>
          <a:ext cx="4465178" cy="4021999"/>
        </p:xfrm>
        <a:graphic>
          <a:graphicData uri="http://schemas.openxmlformats.org/drawingml/2006/chart">
            <c:chart xmlns:c="http://schemas.openxmlformats.org/drawingml/2006/chart" xmlns:r="http://schemas.openxmlformats.org/officeDocument/2006/relationships" r:id="rId3"/>
          </a:graphicData>
        </a:graphic>
      </p:graphicFrame>
      <p:pic>
        <p:nvPicPr>
          <p:cNvPr id="16" name="Picture 3" descr="T:\ОБП\Метелева\деньги 4.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87043" y="5445224"/>
            <a:ext cx="4645197" cy="122413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graphicFrame>
        <p:nvGraphicFramePr>
          <p:cNvPr id="18" name="Диаграмма 17"/>
          <p:cNvGraphicFramePr>
            <a:graphicFrameLocks/>
          </p:cNvGraphicFramePr>
          <p:nvPr>
            <p:extLst>
              <p:ext uri="{D42A27DB-BD31-4B8C-83A1-F6EECF244321}">
                <p14:modId xmlns:p14="http://schemas.microsoft.com/office/powerpoint/2010/main" val="3290304263"/>
              </p:ext>
            </p:extLst>
          </p:nvPr>
        </p:nvGraphicFramePr>
        <p:xfrm>
          <a:off x="4463988" y="1356537"/>
          <a:ext cx="4536504" cy="4004639"/>
        </p:xfrm>
        <a:graphic>
          <a:graphicData uri="http://schemas.openxmlformats.org/drawingml/2006/chart">
            <c:chart xmlns:c="http://schemas.openxmlformats.org/drawingml/2006/chart" xmlns:r="http://schemas.openxmlformats.org/officeDocument/2006/relationships" r:id="rId5"/>
          </a:graphicData>
        </a:graphic>
      </p:graphicFrame>
      <p:sp>
        <p:nvSpPr>
          <p:cNvPr id="19" name="TextBox 1"/>
          <p:cNvSpPr txBox="1">
            <a:spLocks noChangeArrowheads="1"/>
          </p:cNvSpPr>
          <p:nvPr/>
        </p:nvSpPr>
        <p:spPr bwMode="auto">
          <a:xfrm>
            <a:off x="7974680" y="726772"/>
            <a:ext cx="1104114" cy="222565"/>
          </a:xfrm>
          <a:prstGeom prst="rect">
            <a:avLst/>
          </a:prstGeom>
          <a:noFill/>
          <a:ln>
            <a:noFill/>
          </a:ln>
          <a:extLst/>
        </p:spPr>
        <p:txBody>
          <a:bodyPr lIns="0" tIns="0" rIns="0" b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fontAlgn="base" hangingPunct="1">
              <a:spcBef>
                <a:spcPct val="0"/>
              </a:spcBef>
              <a:spcAft>
                <a:spcPct val="0"/>
              </a:spcAft>
              <a:buFontTx/>
              <a:buNone/>
            </a:pPr>
            <a:r>
              <a:rPr lang="ru-RU" altLang="ru-RU" sz="1200" b="1" dirty="0" smtClean="0">
                <a:solidFill>
                  <a:srgbClr val="4E67C8">
                    <a:lumMod val="75000"/>
                  </a:srgbClr>
                </a:solidFill>
                <a:latin typeface="Times New Roman" panose="02020603050405020304" pitchFamily="18" charset="0"/>
                <a:cs typeface="Times New Roman" panose="02020603050405020304" pitchFamily="18" charset="0"/>
              </a:rPr>
              <a:t>млн</a:t>
            </a:r>
            <a:r>
              <a:rPr lang="ru-RU" altLang="ru-RU" sz="1200" b="1" dirty="0">
                <a:solidFill>
                  <a:srgbClr val="4E67C8">
                    <a:lumMod val="75000"/>
                  </a:srgbClr>
                </a:solidFill>
                <a:latin typeface="Times New Roman" panose="02020603050405020304" pitchFamily="18" charset="0"/>
                <a:cs typeface="Times New Roman" panose="02020603050405020304" pitchFamily="18" charset="0"/>
              </a:rPr>
              <a:t>. </a:t>
            </a:r>
            <a:r>
              <a:rPr lang="ru-RU" altLang="ru-RU" sz="1200" b="1" dirty="0" smtClean="0">
                <a:solidFill>
                  <a:srgbClr val="4E67C8">
                    <a:lumMod val="75000"/>
                  </a:srgbClr>
                </a:solidFill>
                <a:latin typeface="Times New Roman" panose="02020603050405020304" pitchFamily="18" charset="0"/>
                <a:cs typeface="Times New Roman" panose="02020603050405020304" pitchFamily="18" charset="0"/>
              </a:rPr>
              <a:t>рублей</a:t>
            </a:r>
            <a:endParaRPr lang="ru-RU" altLang="ru-RU" sz="1200" b="1" dirty="0">
              <a:solidFill>
                <a:srgbClr val="4E67C8">
                  <a:lumMod val="75000"/>
                </a:srgb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531554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Скругленный прямоугольник 9"/>
          <p:cNvSpPr/>
          <p:nvPr/>
        </p:nvSpPr>
        <p:spPr>
          <a:xfrm>
            <a:off x="611560" y="931014"/>
            <a:ext cx="1928826" cy="357190"/>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fontAlgn="base">
              <a:spcBef>
                <a:spcPct val="0"/>
              </a:spcBef>
              <a:spcAft>
                <a:spcPct val="0"/>
              </a:spcAft>
            </a:pPr>
            <a:r>
              <a:rPr lang="ru-RU" dirty="0">
                <a:solidFill>
                  <a:prstClr val="black"/>
                </a:solidFill>
                <a:latin typeface="Times New Roman" panose="02020603050405020304" pitchFamily="18" charset="0"/>
                <a:cs typeface="Times New Roman" panose="02020603050405020304" pitchFamily="18" charset="0"/>
              </a:rPr>
              <a:t>Доходы</a:t>
            </a:r>
          </a:p>
        </p:txBody>
      </p:sp>
      <p:sp>
        <p:nvSpPr>
          <p:cNvPr id="11" name="Скругленный прямоугольник 10"/>
          <p:cNvSpPr/>
          <p:nvPr/>
        </p:nvSpPr>
        <p:spPr>
          <a:xfrm>
            <a:off x="3203848" y="935265"/>
            <a:ext cx="1928826" cy="357190"/>
          </a:xfrm>
          <a:prstGeom prst="roundRect">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fontAlgn="base">
              <a:spcBef>
                <a:spcPct val="0"/>
              </a:spcBef>
              <a:spcAft>
                <a:spcPct val="0"/>
              </a:spcAft>
            </a:pPr>
            <a:r>
              <a:rPr lang="ru-RU" dirty="0">
                <a:solidFill>
                  <a:prstClr val="black"/>
                </a:solidFill>
                <a:latin typeface="Times New Roman" panose="02020603050405020304" pitchFamily="18" charset="0"/>
                <a:cs typeface="Times New Roman" panose="02020603050405020304" pitchFamily="18" charset="0"/>
              </a:rPr>
              <a:t>Расходы</a:t>
            </a:r>
          </a:p>
        </p:txBody>
      </p:sp>
      <p:sp>
        <p:nvSpPr>
          <p:cNvPr id="12" name="Номер слайда 11"/>
          <p:cNvSpPr>
            <a:spLocks noGrp="1"/>
          </p:cNvSpPr>
          <p:nvPr>
            <p:ph type="sldNum" sz="quarter" idx="12"/>
          </p:nvPr>
        </p:nvSpPr>
        <p:spPr/>
        <p:txBody>
          <a:bodyPr/>
          <a:lstStyle/>
          <a:p>
            <a:pPr>
              <a:defRPr/>
            </a:pPr>
            <a:r>
              <a:rPr lang="ru-RU" dirty="0" smtClean="0">
                <a:solidFill>
                  <a:prstClr val="black"/>
                </a:solidFill>
              </a:rPr>
              <a:t>14</a:t>
            </a:r>
            <a:endParaRPr lang="ru-RU" dirty="0">
              <a:solidFill>
                <a:prstClr val="black"/>
              </a:solidFill>
            </a:endParaRPr>
          </a:p>
        </p:txBody>
      </p:sp>
      <p:sp>
        <p:nvSpPr>
          <p:cNvPr id="17" name="Скругленный прямоугольник 16"/>
          <p:cNvSpPr/>
          <p:nvPr/>
        </p:nvSpPr>
        <p:spPr>
          <a:xfrm>
            <a:off x="6300192" y="936636"/>
            <a:ext cx="1296144" cy="357190"/>
          </a:xfrm>
          <a:prstGeom prst="roundRect">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fontAlgn="base">
              <a:spcBef>
                <a:spcPct val="0"/>
              </a:spcBef>
              <a:spcAft>
                <a:spcPct val="0"/>
              </a:spcAft>
            </a:pPr>
            <a:r>
              <a:rPr lang="ru-RU" sz="1700" dirty="0">
                <a:solidFill>
                  <a:prstClr val="black"/>
                </a:solidFill>
                <a:latin typeface="Times New Roman" panose="02020603050405020304" pitchFamily="18" charset="0"/>
                <a:cs typeface="Times New Roman" panose="02020603050405020304" pitchFamily="18" charset="0"/>
              </a:rPr>
              <a:t>Дефицит</a:t>
            </a:r>
          </a:p>
        </p:txBody>
      </p:sp>
      <p:sp>
        <p:nvSpPr>
          <p:cNvPr id="18" name="Скругленная прямоугольная выноска 17"/>
          <p:cNvSpPr/>
          <p:nvPr/>
        </p:nvSpPr>
        <p:spPr>
          <a:xfrm>
            <a:off x="251518" y="5517232"/>
            <a:ext cx="5256586" cy="953453"/>
          </a:xfrm>
          <a:prstGeom prst="wedgeRoundRectCallout">
            <a:avLst>
              <a:gd name="adj1" fmla="val -55"/>
              <a:gd name="adj2" fmla="val -81356"/>
              <a:gd name="adj3" fmla="val 16667"/>
            </a:avLst>
          </a:prstGeom>
        </p:spPr>
        <p:style>
          <a:lnRef idx="1">
            <a:schemeClr val="accent4"/>
          </a:lnRef>
          <a:fillRef idx="2">
            <a:schemeClr val="accent4"/>
          </a:fillRef>
          <a:effectRef idx="1">
            <a:schemeClr val="accent4"/>
          </a:effectRef>
          <a:fontRef idx="minor">
            <a:schemeClr val="dk1"/>
          </a:fontRef>
        </p:style>
        <p:txBody>
          <a:bodyPr wrap="square" lIns="0" tIns="0" rIns="0" bIns="0" anchor="ctr" anchorCtr="0">
            <a:sp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fontAlgn="base">
              <a:spcBef>
                <a:spcPct val="0"/>
              </a:spcBef>
              <a:spcAft>
                <a:spcPct val="0"/>
              </a:spcAft>
            </a:pPr>
            <a:r>
              <a:rPr lang="ru-RU" sz="1400" dirty="0" smtClean="0">
                <a:solidFill>
                  <a:prstClr val="black"/>
                </a:solidFill>
                <a:latin typeface="Times New Roman" panose="02020603050405020304" pitchFamily="18" charset="0"/>
                <a:cs typeface="Times New Roman" panose="02020603050405020304" pitchFamily="18" charset="0"/>
              </a:rPr>
              <a:t>Доходы и расходы в 2026-2028 гг.  будут корректироваться в сторону увеличения по итогам распределения межбюджетных </a:t>
            </a:r>
            <a:r>
              <a:rPr lang="ru-RU" sz="1400" dirty="0">
                <a:solidFill>
                  <a:prstClr val="black"/>
                </a:solidFill>
                <a:latin typeface="Times New Roman" panose="02020603050405020304" pitchFamily="18" charset="0"/>
                <a:cs typeface="Times New Roman" panose="02020603050405020304" pitchFamily="18" charset="0"/>
              </a:rPr>
              <a:t>трансфертов </a:t>
            </a:r>
            <a:r>
              <a:rPr lang="ru-RU" sz="1400" dirty="0" smtClean="0">
                <a:solidFill>
                  <a:prstClr val="black"/>
                </a:solidFill>
                <a:latin typeface="Times New Roman" panose="02020603050405020304" pitchFamily="18" charset="0"/>
                <a:cs typeface="Times New Roman" panose="02020603050405020304" pitchFamily="18" charset="0"/>
              </a:rPr>
              <a:t>в процессе </a:t>
            </a:r>
            <a:r>
              <a:rPr lang="ru-RU" sz="1400" dirty="0">
                <a:solidFill>
                  <a:prstClr val="black"/>
                </a:solidFill>
                <a:latin typeface="Times New Roman" panose="02020603050405020304" pitchFamily="18" charset="0"/>
                <a:cs typeface="Times New Roman" panose="02020603050405020304" pitchFamily="18" charset="0"/>
              </a:rPr>
              <a:t>исполнения федерального бюджета по </a:t>
            </a:r>
            <a:r>
              <a:rPr lang="ru-RU" sz="1400" dirty="0" smtClean="0">
                <a:solidFill>
                  <a:prstClr val="black"/>
                </a:solidFill>
                <a:latin typeface="Times New Roman" panose="02020603050405020304" pitchFamily="18" charset="0"/>
                <a:cs typeface="Times New Roman" panose="02020603050405020304" pitchFamily="18" charset="0"/>
              </a:rPr>
              <a:t>отдельным </a:t>
            </a:r>
            <a:r>
              <a:rPr lang="ru-RU" sz="1400" dirty="0">
                <a:solidFill>
                  <a:prstClr val="black"/>
                </a:solidFill>
                <a:latin typeface="Times New Roman" panose="02020603050405020304" pitchFamily="18" charset="0"/>
                <a:cs typeface="Times New Roman" panose="02020603050405020304" pitchFamily="18" charset="0"/>
              </a:rPr>
              <a:t>решениям Правительства Российской Федерации</a:t>
            </a:r>
          </a:p>
        </p:txBody>
      </p:sp>
      <p:sp>
        <p:nvSpPr>
          <p:cNvPr id="20" name="Скругленный прямоугольник 19"/>
          <p:cNvSpPr/>
          <p:nvPr/>
        </p:nvSpPr>
        <p:spPr>
          <a:xfrm>
            <a:off x="7812360" y="931014"/>
            <a:ext cx="1224000" cy="357190"/>
          </a:xfrm>
          <a:prstGeom prst="roundRect">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fontAlgn="base">
              <a:spcBef>
                <a:spcPct val="0"/>
              </a:spcBef>
              <a:spcAft>
                <a:spcPct val="0"/>
              </a:spcAft>
            </a:pPr>
            <a:r>
              <a:rPr lang="ru-RU" sz="1700" dirty="0">
                <a:solidFill>
                  <a:prstClr val="black"/>
                </a:solidFill>
                <a:latin typeface="Times New Roman" panose="02020603050405020304" pitchFamily="18" charset="0"/>
                <a:cs typeface="Times New Roman" panose="02020603050405020304" pitchFamily="18" charset="0"/>
              </a:rPr>
              <a:t>Профицит</a:t>
            </a:r>
          </a:p>
        </p:txBody>
      </p:sp>
      <p:pic>
        <p:nvPicPr>
          <p:cNvPr id="1026" name="Picture 2" descr="T:\Сектор финансирования\pic3_3.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6136" y="5096772"/>
            <a:ext cx="1761228" cy="1761228"/>
          </a:xfrm>
          <a:prstGeom prst="rect">
            <a:avLst/>
          </a:prstGeom>
          <a:noFill/>
          <a:extLst>
            <a:ext uri="{909E8E84-426E-40DD-AFC4-6F175D3DCCD1}">
              <a14:hiddenFill xmlns:a14="http://schemas.microsoft.com/office/drawing/2010/main">
                <a:solidFill>
                  <a:srgbClr val="FFFFFF"/>
                </a:solidFill>
              </a14:hiddenFill>
            </a:ext>
          </a:extLst>
        </p:spPr>
      </p:pic>
      <p:sp>
        <p:nvSpPr>
          <p:cNvPr id="13" name="Заголовок 1"/>
          <p:cNvSpPr txBox="1">
            <a:spLocks/>
          </p:cNvSpPr>
          <p:nvPr/>
        </p:nvSpPr>
        <p:spPr>
          <a:xfrm>
            <a:off x="251518" y="22910"/>
            <a:ext cx="6800256" cy="55083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base">
              <a:spcAft>
                <a:spcPct val="0"/>
              </a:spcAft>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Динамика основных </a:t>
            </a:r>
            <a:r>
              <a:rPr lang="ru-RU" sz="1800" dirty="0" smtClean="0">
                <a:solidFill>
                  <a:prstClr val="black"/>
                </a:solidFill>
                <a:effectLst/>
                <a:latin typeface="Times New Roman" panose="02020603050405020304" pitchFamily="18" charset="0"/>
                <a:cs typeface="Times New Roman" panose="02020603050405020304" pitchFamily="18" charset="0"/>
              </a:rPr>
              <a:t>параметров республиканского </a:t>
            </a:r>
            <a:r>
              <a:rPr lang="ru-RU" sz="1800" dirty="0">
                <a:solidFill>
                  <a:prstClr val="black"/>
                </a:solidFill>
                <a:effectLst/>
                <a:latin typeface="Times New Roman" panose="02020603050405020304" pitchFamily="18" charset="0"/>
                <a:cs typeface="Times New Roman" panose="02020603050405020304" pitchFamily="18" charset="0"/>
              </a:rPr>
              <a:t>бюджета Чувашской Республики</a:t>
            </a:r>
          </a:p>
        </p:txBody>
      </p:sp>
      <p:cxnSp>
        <p:nvCxnSpPr>
          <p:cNvPr id="15" name="Прямая соединительная линия 14"/>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7873228" y="69850"/>
            <a:ext cx="1223412" cy="492443"/>
          </a:xfrm>
          <a:prstGeom prst="rect">
            <a:avLst/>
          </a:prstGeom>
          <a:noFill/>
        </p:spPr>
        <p:txBody>
          <a:bodyPr wrap="none" rtlCol="0">
            <a:spAutoFit/>
          </a:bodyPr>
          <a:lstStyle/>
          <a:p>
            <a:pPr algn="ctr" fontAlgn="base">
              <a:spcBef>
                <a:spcPct val="0"/>
              </a:spcBef>
              <a:spcAft>
                <a:spcPct val="0"/>
              </a:spcAft>
            </a:pPr>
            <a:r>
              <a:rPr lang="ru-RU" sz="1300" b="1" i="1" dirty="0">
                <a:solidFill>
                  <a:srgbClr val="4E67C8"/>
                </a:solidFill>
                <a:latin typeface="Arial" charset="0"/>
              </a:rPr>
              <a:t>Бюджет</a:t>
            </a:r>
          </a:p>
          <a:p>
            <a:pPr algn="ctr" fontAlgn="base">
              <a:spcBef>
                <a:spcPct val="0"/>
              </a:spcBef>
              <a:spcAft>
                <a:spcPct val="0"/>
              </a:spcAft>
            </a:pPr>
            <a:r>
              <a:rPr lang="ru-RU" sz="1300" b="1" i="1" dirty="0">
                <a:solidFill>
                  <a:srgbClr val="4E67C8"/>
                </a:solidFill>
                <a:latin typeface="Arial" charset="0"/>
              </a:rPr>
              <a:t>для граждан</a:t>
            </a:r>
          </a:p>
        </p:txBody>
      </p:sp>
      <p:sp>
        <p:nvSpPr>
          <p:cNvPr id="22" name="TextBox 1"/>
          <p:cNvSpPr txBox="1">
            <a:spLocks noChangeArrowheads="1"/>
          </p:cNvSpPr>
          <p:nvPr/>
        </p:nvSpPr>
        <p:spPr bwMode="auto">
          <a:xfrm>
            <a:off x="7840344" y="634312"/>
            <a:ext cx="1226304" cy="222565"/>
          </a:xfrm>
          <a:prstGeom prst="rect">
            <a:avLst/>
          </a:prstGeom>
          <a:noFill/>
          <a:ln>
            <a:noFill/>
          </a:ln>
          <a:extLst/>
        </p:spPr>
        <p:txBody>
          <a:bodyPr lIns="0" tIns="0" rIns="0" b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fontAlgn="base" hangingPunct="1">
              <a:spcBef>
                <a:spcPct val="0"/>
              </a:spcBef>
              <a:spcAft>
                <a:spcPct val="0"/>
              </a:spcAft>
              <a:buFontTx/>
              <a:buNone/>
            </a:pPr>
            <a:r>
              <a:rPr lang="ru-RU" altLang="ru-RU" sz="1200" b="1" dirty="0" smtClean="0">
                <a:solidFill>
                  <a:srgbClr val="4E67C8">
                    <a:lumMod val="75000"/>
                  </a:srgbClr>
                </a:solidFill>
                <a:latin typeface="Times New Roman" panose="02020603050405020304" pitchFamily="18" charset="0"/>
                <a:cs typeface="Times New Roman" panose="02020603050405020304" pitchFamily="18" charset="0"/>
              </a:rPr>
              <a:t>млн</a:t>
            </a:r>
            <a:r>
              <a:rPr lang="ru-RU" altLang="ru-RU" sz="1200" b="1" dirty="0">
                <a:solidFill>
                  <a:srgbClr val="4E67C8">
                    <a:lumMod val="75000"/>
                  </a:srgbClr>
                </a:solidFill>
                <a:latin typeface="Times New Roman" panose="02020603050405020304" pitchFamily="18" charset="0"/>
                <a:cs typeface="Times New Roman" panose="02020603050405020304" pitchFamily="18" charset="0"/>
              </a:rPr>
              <a:t>. </a:t>
            </a:r>
            <a:r>
              <a:rPr lang="ru-RU" altLang="ru-RU" sz="1200" b="1" dirty="0" smtClean="0">
                <a:solidFill>
                  <a:srgbClr val="4E67C8">
                    <a:lumMod val="75000"/>
                  </a:srgbClr>
                </a:solidFill>
                <a:latin typeface="Times New Roman" panose="02020603050405020304" pitchFamily="18" charset="0"/>
                <a:cs typeface="Times New Roman" panose="02020603050405020304" pitchFamily="18" charset="0"/>
              </a:rPr>
              <a:t>рублей</a:t>
            </a:r>
            <a:endParaRPr lang="ru-RU" altLang="ru-RU" sz="1200" b="1" dirty="0">
              <a:solidFill>
                <a:srgbClr val="4E67C8">
                  <a:lumMod val="75000"/>
                </a:srgbClr>
              </a:solidFill>
              <a:latin typeface="Times New Roman" panose="02020603050405020304" pitchFamily="18" charset="0"/>
              <a:cs typeface="Times New Roman" panose="02020603050405020304" pitchFamily="18" charset="0"/>
            </a:endParaRPr>
          </a:p>
        </p:txBody>
      </p:sp>
      <p:graphicFrame>
        <p:nvGraphicFramePr>
          <p:cNvPr id="28" name="Диаграмма 27"/>
          <p:cNvGraphicFramePr>
            <a:graphicFrameLocks/>
          </p:cNvGraphicFramePr>
          <p:nvPr>
            <p:extLst>
              <p:ext uri="{D42A27DB-BD31-4B8C-83A1-F6EECF244321}">
                <p14:modId xmlns:p14="http://schemas.microsoft.com/office/powerpoint/2010/main" val="4170304799"/>
              </p:ext>
            </p:extLst>
          </p:nvPr>
        </p:nvGraphicFramePr>
        <p:xfrm>
          <a:off x="31205" y="1556792"/>
          <a:ext cx="2848606" cy="3690902"/>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9" name="Диаграмма 28"/>
          <p:cNvGraphicFramePr>
            <a:graphicFrameLocks/>
          </p:cNvGraphicFramePr>
          <p:nvPr>
            <p:extLst>
              <p:ext uri="{D42A27DB-BD31-4B8C-83A1-F6EECF244321}">
                <p14:modId xmlns:p14="http://schemas.microsoft.com/office/powerpoint/2010/main" val="4256109062"/>
              </p:ext>
            </p:extLst>
          </p:nvPr>
        </p:nvGraphicFramePr>
        <p:xfrm>
          <a:off x="2699792" y="1628800"/>
          <a:ext cx="3680103" cy="3672408"/>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30" name="Диаграмма 29"/>
          <p:cNvGraphicFramePr>
            <a:graphicFrameLocks/>
          </p:cNvGraphicFramePr>
          <p:nvPr>
            <p:extLst>
              <p:ext uri="{D42A27DB-BD31-4B8C-83A1-F6EECF244321}">
                <p14:modId xmlns:p14="http://schemas.microsoft.com/office/powerpoint/2010/main" val="1929433776"/>
              </p:ext>
            </p:extLst>
          </p:nvPr>
        </p:nvGraphicFramePr>
        <p:xfrm>
          <a:off x="6436718" y="1628800"/>
          <a:ext cx="2616790" cy="3672408"/>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396866920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Скругленный прямоугольник 8"/>
          <p:cNvSpPr/>
          <p:nvPr/>
        </p:nvSpPr>
        <p:spPr>
          <a:xfrm>
            <a:off x="2988000" y="6012000"/>
            <a:ext cx="3484268" cy="540000"/>
          </a:xfrm>
          <a:prstGeom prst="roundRect">
            <a:avLst/>
          </a:prstGeom>
          <a:ln/>
        </p:spPr>
        <p:style>
          <a:lnRef idx="1">
            <a:schemeClr val="accent2"/>
          </a:lnRef>
          <a:fillRef idx="2">
            <a:schemeClr val="accent2"/>
          </a:fillRef>
          <a:effectRef idx="1">
            <a:schemeClr val="accent2"/>
          </a:effectRef>
          <a:fontRef idx="minor">
            <a:schemeClr val="dk1"/>
          </a:fontRef>
        </p:style>
        <p:txBody>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endParaRPr lang="ru-RU" dirty="0">
              <a:latin typeface="Times New Roman" panose="02020603050405020304" pitchFamily="18" charset="0"/>
              <a:cs typeface="Times New Roman" panose="02020603050405020304" pitchFamily="18" charset="0"/>
            </a:endParaRPr>
          </a:p>
        </p:txBody>
      </p:sp>
      <p:sp>
        <p:nvSpPr>
          <p:cNvPr id="8" name="TextBox 1"/>
          <p:cNvSpPr txBox="1"/>
          <p:nvPr/>
        </p:nvSpPr>
        <p:spPr>
          <a:xfrm>
            <a:off x="2909900" y="5998452"/>
            <a:ext cx="3700292" cy="856277"/>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ru-RU" sz="1000" b="1" dirty="0" smtClean="0">
                <a:solidFill>
                  <a:schemeClr val="tx1"/>
                </a:solidFill>
                <a:latin typeface="Times New Roman" panose="02020603050405020304" pitchFamily="18" charset="0"/>
                <a:cs typeface="Times New Roman" panose="02020603050405020304" pitchFamily="18" charset="0"/>
              </a:rPr>
              <a:t>**Ограничение по Бюджетному кодексу РФ - не более 15% объема расходов, за исключением объема расходов, осуществляемых за счет субвенций</a:t>
            </a:r>
          </a:p>
          <a:p>
            <a:endParaRPr lang="ru-RU" sz="1000" dirty="0"/>
          </a:p>
        </p:txBody>
      </p:sp>
      <p:graphicFrame>
        <p:nvGraphicFramePr>
          <p:cNvPr id="4" name="Диаграмма 3"/>
          <p:cNvGraphicFramePr/>
          <p:nvPr>
            <p:extLst>
              <p:ext uri="{D42A27DB-BD31-4B8C-83A1-F6EECF244321}">
                <p14:modId xmlns:p14="http://schemas.microsoft.com/office/powerpoint/2010/main" val="650447619"/>
              </p:ext>
            </p:extLst>
          </p:nvPr>
        </p:nvGraphicFramePr>
        <p:xfrm>
          <a:off x="93175" y="839509"/>
          <a:ext cx="9066601" cy="5744858"/>
        </p:xfrm>
        <a:graphic>
          <a:graphicData uri="http://schemas.openxmlformats.org/drawingml/2006/chart">
            <c:chart xmlns:c="http://schemas.openxmlformats.org/drawingml/2006/chart" xmlns:r="http://schemas.openxmlformats.org/officeDocument/2006/relationships" r:id="rId3"/>
          </a:graphicData>
        </a:graphic>
      </p:graphicFrame>
      <p:sp>
        <p:nvSpPr>
          <p:cNvPr id="5" name="Скругленная прямоугольная выноска 4"/>
          <p:cNvSpPr/>
          <p:nvPr/>
        </p:nvSpPr>
        <p:spPr>
          <a:xfrm>
            <a:off x="7164288" y="689992"/>
            <a:ext cx="1900404" cy="2174677"/>
          </a:xfrm>
          <a:prstGeom prst="wedgeRoundRectCallout">
            <a:avLst>
              <a:gd name="adj1" fmla="val -59746"/>
              <a:gd name="adj2" fmla="val 58542"/>
              <a:gd name="adj3" fmla="val 16667"/>
            </a:avLst>
          </a:prstGeom>
        </p:spPr>
        <p:style>
          <a:lnRef idx="1">
            <a:schemeClr val="accent4"/>
          </a:lnRef>
          <a:fillRef idx="2">
            <a:schemeClr val="accent4"/>
          </a:fillRef>
          <a:effectRef idx="1">
            <a:schemeClr val="accent4"/>
          </a:effectRef>
          <a:fontRef idx="minor">
            <a:schemeClr val="dk1"/>
          </a:fontRef>
        </p:style>
        <p:txBody>
          <a:bodyPr wrap="square" lIns="0" tIns="0" rIns="0" bIns="0" anchor="ctr" anchorCtr="0">
            <a:sp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000" dirty="0">
                <a:latin typeface="Times New Roman" panose="02020603050405020304" pitchFamily="18" charset="0"/>
                <a:cs typeface="Times New Roman" panose="02020603050405020304" pitchFamily="18" charset="0"/>
              </a:rPr>
              <a:t>В </a:t>
            </a:r>
            <a:r>
              <a:rPr lang="ru-RU" sz="1000" dirty="0" smtClean="0">
                <a:latin typeface="Times New Roman" panose="02020603050405020304" pitchFamily="18" charset="0"/>
                <a:cs typeface="Times New Roman" panose="02020603050405020304" pitchFamily="18" charset="0"/>
              </a:rPr>
              <a:t>202</a:t>
            </a:r>
            <a:r>
              <a:rPr lang="en-US" sz="1000" dirty="0" smtClean="0">
                <a:latin typeface="Times New Roman" panose="02020603050405020304" pitchFamily="18" charset="0"/>
                <a:cs typeface="Times New Roman" panose="02020603050405020304" pitchFamily="18" charset="0"/>
              </a:rPr>
              <a:t>5</a:t>
            </a:r>
            <a:r>
              <a:rPr lang="ru-RU" sz="1000" dirty="0" smtClean="0">
                <a:latin typeface="Times New Roman" panose="02020603050405020304" pitchFamily="18" charset="0"/>
                <a:cs typeface="Times New Roman" panose="02020603050405020304" pitchFamily="18" charset="0"/>
              </a:rPr>
              <a:t> </a:t>
            </a:r>
            <a:r>
              <a:rPr lang="ru-RU" sz="1000" dirty="0">
                <a:latin typeface="Times New Roman" panose="02020603050405020304" pitchFamily="18" charset="0"/>
                <a:cs typeface="Times New Roman" panose="02020603050405020304" pitchFamily="18" charset="0"/>
              </a:rPr>
              <a:t>году </a:t>
            </a:r>
            <a:r>
              <a:rPr lang="ru-RU" sz="1000" dirty="0" smtClean="0">
                <a:latin typeface="Times New Roman" panose="02020603050405020304" pitchFamily="18" charset="0"/>
                <a:cs typeface="Times New Roman" panose="02020603050405020304" pitchFamily="18" charset="0"/>
              </a:rPr>
              <a:t>проводилась </a:t>
            </a:r>
            <a:r>
              <a:rPr lang="ru-RU" sz="1000" dirty="0">
                <a:latin typeface="Times New Roman" panose="02020603050405020304" pitchFamily="18" charset="0"/>
                <a:cs typeface="Times New Roman" panose="02020603050405020304" pitchFamily="18" charset="0"/>
              </a:rPr>
              <a:t>целенаправленная работа </a:t>
            </a:r>
            <a:r>
              <a:rPr lang="ru-RU" sz="1000" dirty="0" smtClean="0">
                <a:latin typeface="Times New Roman" panose="02020603050405020304" pitchFamily="18" charset="0"/>
                <a:cs typeface="Times New Roman" panose="02020603050405020304" pitchFamily="18" charset="0"/>
              </a:rPr>
              <a:t>по </a:t>
            </a:r>
            <a:r>
              <a:rPr lang="ru-RU" sz="1000" dirty="0">
                <a:latin typeface="Times New Roman" panose="02020603050405020304" pitchFamily="18" charset="0"/>
                <a:cs typeface="Times New Roman" panose="02020603050405020304" pitchFamily="18" charset="0"/>
              </a:rPr>
              <a:t>поддержанию экономически обоснованного объема государственного долга Чувашской Республики для сохранения позиции республики в группе субъектов Российской Федерации с высоким уровнем долговой устойчивости, </a:t>
            </a:r>
            <a:r>
              <a:rPr lang="ru-RU" sz="1000" dirty="0" smtClean="0">
                <a:latin typeface="Times New Roman" panose="02020603050405020304" pitchFamily="18" charset="0"/>
                <a:cs typeface="Times New Roman" panose="02020603050405020304" pitchFamily="18" charset="0"/>
              </a:rPr>
              <a:t>сохранению </a:t>
            </a:r>
            <a:r>
              <a:rPr lang="ru-RU" sz="1000" dirty="0">
                <a:latin typeface="Times New Roman" panose="02020603050405020304" pitchFamily="18" charset="0"/>
                <a:cs typeface="Times New Roman" panose="02020603050405020304" pitchFamily="18" charset="0"/>
              </a:rPr>
              <a:t>положительной кредитной истории республики</a:t>
            </a:r>
            <a:endParaRPr lang="ru-RU" sz="1000" dirty="0" smtClean="0">
              <a:latin typeface="Times New Roman" panose="02020603050405020304" pitchFamily="18" charset="0"/>
              <a:cs typeface="Times New Roman" panose="02020603050405020304" pitchFamily="18" charset="0"/>
            </a:endParaRPr>
          </a:p>
        </p:txBody>
      </p:sp>
      <p:sp>
        <p:nvSpPr>
          <p:cNvPr id="3" name="Номер слайда 2"/>
          <p:cNvSpPr>
            <a:spLocks noGrp="1"/>
          </p:cNvSpPr>
          <p:nvPr>
            <p:ph type="sldNum" sz="quarter" idx="12"/>
          </p:nvPr>
        </p:nvSpPr>
        <p:spPr/>
        <p:txBody>
          <a:bodyPr/>
          <a:lstStyle/>
          <a:p>
            <a:pPr>
              <a:defRPr/>
            </a:pPr>
            <a:fld id="{667CCBFA-BFB9-4E9F-B6F6-694D72409F22}" type="slidenum">
              <a:rPr lang="ru-RU" smtClean="0"/>
              <a:pPr>
                <a:defRPr/>
              </a:pPr>
              <a:t>15</a:t>
            </a:fld>
            <a:endParaRPr lang="ru-RU" dirty="0"/>
          </a:p>
        </p:txBody>
      </p:sp>
      <p:sp>
        <p:nvSpPr>
          <p:cNvPr id="10" name="Заголовок 1"/>
          <p:cNvSpPr txBox="1">
            <a:spLocks/>
          </p:cNvSpPr>
          <p:nvPr/>
        </p:nvSpPr>
        <p:spPr>
          <a:xfrm>
            <a:off x="259728" y="17805"/>
            <a:ext cx="6976568" cy="55083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Уровень долговой нагрузки на республиканский бюджет Чувашской Республики</a:t>
            </a:r>
          </a:p>
        </p:txBody>
      </p:sp>
      <p:cxnSp>
        <p:nvCxnSpPr>
          <p:cNvPr id="11" name="Прямая соединительная линия 10"/>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288690771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ext uri="{D42A27DB-BD31-4B8C-83A1-F6EECF244321}">
                <p14:modId xmlns:p14="http://schemas.microsoft.com/office/powerpoint/2010/main" val="3832248241"/>
              </p:ext>
            </p:extLst>
          </p:nvPr>
        </p:nvGraphicFramePr>
        <p:xfrm>
          <a:off x="174858" y="901768"/>
          <a:ext cx="4752528" cy="4943000"/>
        </p:xfrm>
        <a:graphic>
          <a:graphicData uri="http://schemas.openxmlformats.org/drawingml/2006/table">
            <a:tbl>
              <a:tblPr firstRow="1" bandRow="1">
                <a:tableStyleId>{5C22544A-7EE6-4342-B048-85BDC9FD1C3A}</a:tableStyleId>
              </a:tblPr>
              <a:tblGrid>
                <a:gridCol w="3456384"/>
                <a:gridCol w="1296144"/>
              </a:tblGrid>
              <a:tr h="523134">
                <a:tc>
                  <a:txBody>
                    <a:bodyPr/>
                    <a:lstStyle/>
                    <a:p>
                      <a:pPr algn="ctr"/>
                      <a:r>
                        <a:rPr lang="ru-RU" sz="1400" dirty="0" smtClean="0">
                          <a:latin typeface="Times New Roman" panose="02020603050405020304" pitchFamily="18" charset="0"/>
                          <a:cs typeface="Times New Roman" panose="02020603050405020304" pitchFamily="18" charset="0"/>
                        </a:rPr>
                        <a:t>Виды источников</a:t>
                      </a:r>
                      <a:endParaRPr lang="ru-RU" sz="1400" dirty="0">
                        <a:solidFill>
                          <a:schemeClr val="tx1"/>
                        </a:solidFill>
                        <a:latin typeface="Times New Roman" panose="02020603050405020304" pitchFamily="18" charset="0"/>
                        <a:cs typeface="Times New Roman" panose="02020603050405020304" pitchFamily="18" charset="0"/>
                      </a:endParaRPr>
                    </a:p>
                  </a:txBody>
                  <a:tcPr marL="68580" marR="68580" marT="45727" marB="45727" anchor="ctr"/>
                </a:tc>
                <a:tc>
                  <a:txBody>
                    <a:bodyPr/>
                    <a:lstStyle/>
                    <a:p>
                      <a:pPr algn="ctr"/>
                      <a:r>
                        <a:rPr lang="ru-RU" sz="1400" dirty="0" smtClean="0">
                          <a:latin typeface="Times New Roman" panose="02020603050405020304" pitchFamily="18" charset="0"/>
                          <a:cs typeface="Times New Roman" panose="02020603050405020304" pitchFamily="18" charset="0"/>
                        </a:rPr>
                        <a:t>Сумма, тыс. рублей</a:t>
                      </a:r>
                      <a:endParaRPr lang="ru-RU" sz="1400" dirty="0">
                        <a:solidFill>
                          <a:schemeClr val="tx1"/>
                        </a:solidFill>
                        <a:latin typeface="Times New Roman" panose="02020603050405020304" pitchFamily="18" charset="0"/>
                        <a:cs typeface="Times New Roman" panose="02020603050405020304" pitchFamily="18" charset="0"/>
                      </a:endParaRPr>
                    </a:p>
                  </a:txBody>
                  <a:tcPr marL="68580" marR="68580" marT="45727" marB="45727" anchor="ctr"/>
                </a:tc>
              </a:tr>
              <a:tr h="577412">
                <a:tc>
                  <a:txBody>
                    <a:bodyPr/>
                    <a:lstStyle/>
                    <a:p>
                      <a:r>
                        <a:rPr lang="ru-RU" sz="1400" dirty="0" smtClean="0">
                          <a:latin typeface="Times New Roman" panose="02020603050405020304" pitchFamily="18" charset="0"/>
                          <a:cs typeface="Times New Roman" panose="02020603050405020304" pitchFamily="18" charset="0"/>
                        </a:rPr>
                        <a:t>Кредиты, привлеченные в кредитных организациях</a:t>
                      </a:r>
                      <a:endParaRPr lang="ru-RU" sz="1400" b="0" dirty="0">
                        <a:latin typeface="Times New Roman" panose="02020603050405020304" pitchFamily="18" charset="0"/>
                        <a:cs typeface="Times New Roman" panose="02020603050405020304" pitchFamily="18" charset="0"/>
                      </a:endParaRPr>
                    </a:p>
                  </a:txBody>
                  <a:tcPr marL="68580" marR="68580" marT="45727" marB="45727" anchor="ctr"/>
                </a:tc>
                <a:tc>
                  <a:txBody>
                    <a:bodyPr/>
                    <a:lstStyle/>
                    <a:p>
                      <a:pPr algn="r"/>
                      <a:r>
                        <a:rPr lang="ru-RU" sz="1400" dirty="0" smtClean="0">
                          <a:latin typeface="Times New Roman" panose="02020603050405020304" pitchFamily="18" charset="0"/>
                          <a:cs typeface="Times New Roman" panose="02020603050405020304" pitchFamily="18" charset="0"/>
                        </a:rPr>
                        <a:t>0,0</a:t>
                      </a:r>
                      <a:endParaRPr lang="ru-RU" sz="1400" b="0" dirty="0">
                        <a:latin typeface="Times New Roman" panose="02020603050405020304" pitchFamily="18" charset="0"/>
                        <a:cs typeface="Times New Roman" panose="02020603050405020304" pitchFamily="18" charset="0"/>
                      </a:endParaRPr>
                    </a:p>
                  </a:txBody>
                  <a:tcPr marL="68580" marR="68580" marT="45727" marB="45727" anchor="ctr"/>
                </a:tc>
              </a:tr>
              <a:tr h="735888">
                <a:tc>
                  <a:txBody>
                    <a:bodyPr/>
                    <a:lstStyle/>
                    <a:p>
                      <a:r>
                        <a:rPr lang="ru-RU" sz="1400" dirty="0" smtClean="0">
                          <a:latin typeface="Times New Roman" panose="02020603050405020304" pitchFamily="18" charset="0"/>
                          <a:cs typeface="Times New Roman" panose="02020603050405020304" pitchFamily="18" charset="0"/>
                        </a:rPr>
                        <a:t>Бюджетные кредиты, привлеченные из федерального бюджета</a:t>
                      </a:r>
                      <a:endParaRPr lang="ru-RU" sz="1400" b="0" dirty="0">
                        <a:latin typeface="Times New Roman" panose="02020603050405020304" pitchFamily="18" charset="0"/>
                        <a:cs typeface="Times New Roman" panose="02020603050405020304" pitchFamily="18" charset="0"/>
                      </a:endParaRPr>
                    </a:p>
                  </a:txBody>
                  <a:tcPr marL="68580" marR="68580" marT="45727" marB="45727" anchor="ctr"/>
                </a:tc>
                <a:tc>
                  <a:txBody>
                    <a:bodyPr/>
                    <a:lstStyle/>
                    <a:p>
                      <a:pPr algn="r" rtl="0" fontAlgn="ctr"/>
                      <a:r>
                        <a:rPr lang="ru-RU" sz="1400" b="0" i="0" u="none" strike="noStrike" dirty="0">
                          <a:solidFill>
                            <a:srgbClr val="000000"/>
                          </a:solidFill>
                          <a:effectLst/>
                          <a:latin typeface="Times New Roman" panose="02020603050405020304" pitchFamily="18" charset="0"/>
                        </a:rPr>
                        <a:t>432 948,5</a:t>
                      </a:r>
                    </a:p>
                  </a:txBody>
                  <a:tcPr marL="9525" marR="9525" marT="9525" marB="0" anchor="ctr"/>
                </a:tc>
              </a:tr>
              <a:tr h="504056">
                <a:tc>
                  <a:txBody>
                    <a:bodyPr/>
                    <a:lstStyle/>
                    <a:p>
                      <a:r>
                        <a:rPr lang="ru-RU" sz="1400" dirty="0" smtClean="0">
                          <a:latin typeface="Times New Roman" panose="02020603050405020304" pitchFamily="18" charset="0"/>
                          <a:cs typeface="Times New Roman" panose="02020603050405020304" pitchFamily="18" charset="0"/>
                        </a:rPr>
                        <a:t>Изменение остатков средств</a:t>
                      </a:r>
                      <a:endParaRPr lang="ru-RU" sz="1400" b="0" dirty="0">
                        <a:latin typeface="Times New Roman" panose="02020603050405020304" pitchFamily="18" charset="0"/>
                        <a:cs typeface="Times New Roman" panose="02020603050405020304" pitchFamily="18" charset="0"/>
                      </a:endParaRPr>
                    </a:p>
                  </a:txBody>
                  <a:tcPr marL="68580" marR="68580" marT="45727" marB="45727" anchor="ctr"/>
                </a:tc>
                <a:tc>
                  <a:txBody>
                    <a:bodyPr/>
                    <a:lstStyle/>
                    <a:p>
                      <a:pPr algn="r" rtl="0" fontAlgn="ctr"/>
                      <a:r>
                        <a:rPr lang="ru-RU" sz="1400" b="0" i="0" u="none" strike="noStrike" dirty="0">
                          <a:solidFill>
                            <a:srgbClr val="000000"/>
                          </a:solidFill>
                          <a:effectLst/>
                          <a:latin typeface="Times New Roman" panose="02020603050405020304" pitchFamily="18" charset="0"/>
                        </a:rPr>
                        <a:t>-5 608 489,1</a:t>
                      </a:r>
                    </a:p>
                  </a:txBody>
                  <a:tcPr marL="9525" marR="9525" marT="9525" marB="0" anchor="ctr"/>
                </a:tc>
              </a:tr>
              <a:tr h="978830">
                <a:tc>
                  <a:txBody>
                    <a:bodyPr/>
                    <a:lstStyle/>
                    <a:p>
                      <a:pPr marL="0" algn="l" defTabSz="914400" rtl="0" eaLnBrk="1" latinLnBrk="0" hangingPunct="1"/>
                      <a:r>
                        <a:rPr lang="ru-RU" sz="1400" kern="1200" dirty="0" smtClean="0">
                          <a:latin typeface="Times New Roman" panose="02020603050405020304" pitchFamily="18" charset="0"/>
                          <a:cs typeface="Times New Roman" panose="02020603050405020304" pitchFamily="18" charset="0"/>
                        </a:rPr>
                        <a:t>Иные источники</a:t>
                      </a:r>
                      <a:endParaRPr lang="ru-RU" sz="1400" b="0" kern="1200" dirty="0">
                        <a:solidFill>
                          <a:schemeClr val="dk1"/>
                        </a:solidFill>
                        <a:latin typeface="Times New Roman" panose="02020603050405020304" pitchFamily="18" charset="0"/>
                        <a:ea typeface="+mn-ea"/>
                        <a:cs typeface="Times New Roman" panose="02020603050405020304" pitchFamily="18" charset="0"/>
                      </a:endParaRPr>
                    </a:p>
                  </a:txBody>
                  <a:tcPr marL="68580" marR="68580" marT="45727" marB="45727" anchor="ctr"/>
                </a:tc>
                <a:tc>
                  <a:txBody>
                    <a:bodyPr/>
                    <a:lstStyle/>
                    <a:p>
                      <a:pPr algn="r"/>
                      <a:r>
                        <a:rPr lang="ru-RU" sz="1400" dirty="0" smtClean="0">
                          <a:latin typeface="Times New Roman" panose="02020603050405020304" pitchFamily="18" charset="0"/>
                          <a:cs typeface="Times New Roman" panose="02020603050405020304" pitchFamily="18" charset="0"/>
                        </a:rPr>
                        <a:t>0,0</a:t>
                      </a:r>
                      <a:endParaRPr lang="en-US" sz="1400" dirty="0" smtClean="0">
                        <a:latin typeface="Times New Roman" panose="02020603050405020304" pitchFamily="18" charset="0"/>
                        <a:cs typeface="Times New Roman" panose="02020603050405020304" pitchFamily="18" charset="0"/>
                      </a:endParaRPr>
                    </a:p>
                  </a:txBody>
                  <a:tcPr marL="68580" marR="68580" marT="45727" marB="45727" anchor="ctr"/>
                </a:tc>
              </a:tr>
              <a:tr h="523134">
                <a:tc>
                  <a:txBody>
                    <a:bodyPr/>
                    <a:lstStyle/>
                    <a:p>
                      <a:r>
                        <a:rPr lang="ru-RU" sz="1400" kern="1200" dirty="0" smtClean="0">
                          <a:latin typeface="Times New Roman" panose="02020603050405020304" pitchFamily="18" charset="0"/>
                          <a:cs typeface="Times New Roman" panose="02020603050405020304" pitchFamily="18" charset="0"/>
                        </a:rPr>
                        <a:t>Исполнение</a:t>
                      </a:r>
                      <a:r>
                        <a:rPr lang="ru-RU" sz="1400" kern="1200" baseline="0" dirty="0" smtClean="0">
                          <a:latin typeface="Times New Roman" panose="02020603050405020304" pitchFamily="18" charset="0"/>
                          <a:cs typeface="Times New Roman" panose="02020603050405020304" pitchFamily="18" charset="0"/>
                        </a:rPr>
                        <a:t> государственных гарантий </a:t>
                      </a:r>
                      <a:r>
                        <a:rPr lang="ru-RU" sz="1400" kern="1200" dirty="0" smtClean="0">
                          <a:latin typeface="Times New Roman" panose="02020603050405020304" pitchFamily="18" charset="0"/>
                          <a:cs typeface="Times New Roman" panose="02020603050405020304" pitchFamily="18" charset="0"/>
                        </a:rPr>
                        <a:t> </a:t>
                      </a:r>
                      <a:endParaRPr lang="ru-RU" sz="1400" b="0" dirty="0">
                        <a:latin typeface="Times New Roman" panose="02020603050405020304" pitchFamily="18" charset="0"/>
                        <a:cs typeface="Times New Roman" panose="02020603050405020304" pitchFamily="18" charset="0"/>
                      </a:endParaRPr>
                    </a:p>
                  </a:txBody>
                  <a:tcPr marL="68580" marR="68580" marT="45727" marB="45727" anchor="ctr"/>
                </a:tc>
                <a:tc>
                  <a:txBody>
                    <a:bodyPr/>
                    <a:lstStyle/>
                    <a:p>
                      <a:pPr algn="r"/>
                      <a:r>
                        <a:rPr lang="ru-RU" sz="1400" dirty="0" smtClean="0">
                          <a:latin typeface="Times New Roman" panose="02020603050405020304" pitchFamily="18" charset="0"/>
                          <a:cs typeface="Times New Roman" panose="02020603050405020304" pitchFamily="18" charset="0"/>
                        </a:rPr>
                        <a:t>0,0</a:t>
                      </a:r>
                      <a:endParaRPr lang="ru-RU" sz="1400" b="0" dirty="0">
                        <a:latin typeface="Times New Roman" panose="02020603050405020304" pitchFamily="18" charset="0"/>
                        <a:cs typeface="Times New Roman" panose="02020603050405020304" pitchFamily="18" charset="0"/>
                      </a:endParaRPr>
                    </a:p>
                  </a:txBody>
                  <a:tcPr marL="68580" marR="68580" marT="45727" marB="45727" anchor="ctr"/>
                </a:tc>
              </a:tr>
              <a:tr h="577412">
                <a:tc>
                  <a:txBody>
                    <a:bodyPr/>
                    <a:lstStyle/>
                    <a:p>
                      <a:r>
                        <a:rPr lang="ru-RU" sz="1400" dirty="0" smtClean="0">
                          <a:latin typeface="Times New Roman" panose="02020603050405020304" pitchFamily="18" charset="0"/>
                          <a:cs typeface="Times New Roman" panose="02020603050405020304" pitchFamily="18" charset="0"/>
                        </a:rPr>
                        <a:t>Бюджетные кредиты, предоставленные</a:t>
                      </a:r>
                      <a:r>
                        <a:rPr lang="ru-RU" sz="1400" baseline="0" dirty="0" smtClean="0">
                          <a:latin typeface="Times New Roman" panose="02020603050405020304" pitchFamily="18" charset="0"/>
                          <a:cs typeface="Times New Roman" panose="02020603050405020304" pitchFamily="18" charset="0"/>
                        </a:rPr>
                        <a:t> из бюджета</a:t>
                      </a:r>
                      <a:endParaRPr lang="ru-RU" sz="1400" b="0" dirty="0">
                        <a:latin typeface="Times New Roman" panose="02020603050405020304" pitchFamily="18" charset="0"/>
                        <a:cs typeface="Times New Roman" panose="02020603050405020304" pitchFamily="18" charset="0"/>
                      </a:endParaRPr>
                    </a:p>
                  </a:txBody>
                  <a:tcPr marL="68580" marR="68580" marT="45727" marB="45727" anchor="ctr"/>
                </a:tc>
                <a:tc>
                  <a:txBody>
                    <a:bodyPr/>
                    <a:lstStyle/>
                    <a:p>
                      <a:pPr algn="r" rtl="0" fontAlgn="ctr"/>
                      <a:r>
                        <a:rPr lang="ru-RU" sz="1400" b="0" i="0" u="none" strike="noStrike" dirty="0">
                          <a:solidFill>
                            <a:srgbClr val="000000"/>
                          </a:solidFill>
                          <a:effectLst/>
                          <a:latin typeface="Times New Roman" panose="02020603050405020304" pitchFamily="18" charset="0"/>
                        </a:rPr>
                        <a:t>-329 282,7</a:t>
                      </a:r>
                    </a:p>
                  </a:txBody>
                  <a:tcPr marL="9525" marR="9525" marT="9525" marB="0" anchor="ctr"/>
                </a:tc>
              </a:tr>
              <a:tr h="523134">
                <a:tc>
                  <a:txBody>
                    <a:bodyPr/>
                    <a:lstStyle/>
                    <a:p>
                      <a:r>
                        <a:rPr lang="ru-RU" sz="1400" b="1" kern="1200" dirty="0" smtClean="0">
                          <a:latin typeface="Times New Roman" panose="02020603050405020304" pitchFamily="18" charset="0"/>
                          <a:cs typeface="Times New Roman" panose="02020603050405020304" pitchFamily="18" charset="0"/>
                        </a:rPr>
                        <a:t>Итого дефицит(+)/профицит(-)</a:t>
                      </a:r>
                      <a:endParaRPr lang="ru-RU" sz="1400" b="1" dirty="0">
                        <a:latin typeface="Times New Roman" panose="02020603050405020304" pitchFamily="18" charset="0"/>
                        <a:cs typeface="Times New Roman" panose="02020603050405020304" pitchFamily="18" charset="0"/>
                      </a:endParaRPr>
                    </a:p>
                  </a:txBody>
                  <a:tcPr marL="68580" marR="68580" marT="45727" marB="45727" anchor="ctr"/>
                </a:tc>
                <a:tc>
                  <a:txBody>
                    <a:bodyPr/>
                    <a:lstStyle/>
                    <a:p>
                      <a:pPr algn="r" rtl="0" fontAlgn="ctr"/>
                      <a:r>
                        <a:rPr lang="ru-RU" sz="1400" b="1" i="0" u="none" strike="noStrike" dirty="0">
                          <a:solidFill>
                            <a:srgbClr val="000000"/>
                          </a:solidFill>
                          <a:effectLst/>
                          <a:latin typeface="Times New Roman" panose="02020603050405020304" pitchFamily="18" charset="0"/>
                        </a:rPr>
                        <a:t>5 504 823,3</a:t>
                      </a:r>
                    </a:p>
                  </a:txBody>
                  <a:tcPr marL="9525" marR="9525" marT="9525" marB="0" anchor="ctr"/>
                </a:tc>
              </a:tr>
            </a:tbl>
          </a:graphicData>
        </a:graphic>
      </p:graphicFrame>
      <p:sp>
        <p:nvSpPr>
          <p:cNvPr id="5" name="Номер слайда 9"/>
          <p:cNvSpPr txBox="1">
            <a:spLocks/>
          </p:cNvSpPr>
          <p:nvPr/>
        </p:nvSpPr>
        <p:spPr>
          <a:xfrm>
            <a:off x="1143000" y="6492877"/>
            <a:ext cx="790575" cy="365125"/>
          </a:xfrm>
          <a:prstGeom prst="rect">
            <a:avLst/>
          </a:prstGeom>
        </p:spPr>
        <p:txBody>
          <a:bodyPr anchor="ctr"/>
          <a:lstStyle/>
          <a:p>
            <a:pPr>
              <a:defRPr/>
            </a:pPr>
            <a:endParaRPr lang="ru-RU" sz="1400" dirty="0">
              <a:solidFill>
                <a:srgbClr val="A03202"/>
              </a:solidFill>
              <a:cs typeface="Arial" charset="0"/>
            </a:endParaRPr>
          </a:p>
        </p:txBody>
      </p:sp>
      <p:sp>
        <p:nvSpPr>
          <p:cNvPr id="8" name="TextBox 7"/>
          <p:cNvSpPr txBox="1"/>
          <p:nvPr/>
        </p:nvSpPr>
        <p:spPr>
          <a:xfrm>
            <a:off x="4999394" y="1492595"/>
            <a:ext cx="3744416" cy="476726"/>
          </a:xfrm>
          <a:prstGeom prst="roundRect">
            <a:avLst/>
          </a:prstGeom>
          <a:ln/>
        </p:spPr>
        <p:style>
          <a:lnRef idx="1">
            <a:schemeClr val="accent4"/>
          </a:lnRef>
          <a:fillRef idx="2">
            <a:schemeClr val="accent4"/>
          </a:fillRef>
          <a:effectRef idx="1">
            <a:schemeClr val="accent4"/>
          </a:effectRef>
          <a:fontRef idx="minor">
            <a:schemeClr val="dk1"/>
          </a:fontRef>
        </p:style>
        <p:txBody>
          <a:bodyPr wrap="square" rtlCol="0" anchor="ctr">
            <a:spAutoFit/>
          </a:bodyPr>
          <a:lstStyle/>
          <a:p>
            <a:pPr algn="just"/>
            <a:r>
              <a:rPr lang="ru-RU" sz="1100" dirty="0" smtClean="0">
                <a:latin typeface="Times New Roman" panose="02020603050405020304" pitchFamily="18" charset="0"/>
                <a:cs typeface="Times New Roman" panose="02020603050405020304" pitchFamily="18" charset="0"/>
              </a:rPr>
              <a:t>Разница между средствами привлечения и погашения кредитов в кредитных организациях</a:t>
            </a:r>
            <a:endParaRPr lang="ru-RU" sz="1100" dirty="0">
              <a:latin typeface="Times New Roman" panose="02020603050405020304" pitchFamily="18" charset="0"/>
              <a:cs typeface="Times New Roman" panose="02020603050405020304" pitchFamily="18" charset="0"/>
            </a:endParaRPr>
          </a:p>
        </p:txBody>
      </p:sp>
      <p:sp>
        <p:nvSpPr>
          <p:cNvPr id="10" name="TextBox 9"/>
          <p:cNvSpPr txBox="1"/>
          <p:nvPr/>
        </p:nvSpPr>
        <p:spPr>
          <a:xfrm>
            <a:off x="5014051" y="2056132"/>
            <a:ext cx="3744416" cy="612000"/>
          </a:xfrm>
          <a:prstGeom prst="roundRect">
            <a:avLst/>
          </a:prstGeom>
          <a:ln/>
        </p:spPr>
        <p:style>
          <a:lnRef idx="1">
            <a:schemeClr val="accent4"/>
          </a:lnRef>
          <a:fillRef idx="2">
            <a:schemeClr val="accent4"/>
          </a:fillRef>
          <a:effectRef idx="1">
            <a:schemeClr val="accent4"/>
          </a:effectRef>
          <a:fontRef idx="minor">
            <a:schemeClr val="dk1"/>
          </a:fontRef>
        </p:style>
        <p:txBody>
          <a:bodyPr wrap="square" rtlCol="0" anchor="ctr">
            <a:spAutoFit/>
          </a:bodyPr>
          <a:lstStyle/>
          <a:p>
            <a:pPr algn="just"/>
            <a:r>
              <a:rPr lang="ru-RU" sz="1100" dirty="0">
                <a:latin typeface="Times New Roman" panose="02020603050405020304" pitchFamily="18" charset="0"/>
                <a:cs typeface="Times New Roman" panose="02020603050405020304" pitchFamily="18" charset="0"/>
              </a:rPr>
              <a:t>Разница между средствами привлечения и погашения</a:t>
            </a:r>
            <a:r>
              <a:rPr lang="ru-RU" sz="1100" dirty="0" smtClean="0">
                <a:latin typeface="Times New Roman" panose="02020603050405020304" pitchFamily="18" charset="0"/>
                <a:cs typeface="Times New Roman" panose="02020603050405020304" pitchFamily="18" charset="0"/>
              </a:rPr>
              <a:t> бюджетных кредитов от других бюджетов бюджетной системы</a:t>
            </a:r>
            <a:endParaRPr lang="ru-RU" sz="1100" dirty="0">
              <a:latin typeface="Times New Roman" panose="02020603050405020304" pitchFamily="18" charset="0"/>
              <a:cs typeface="Times New Roman" panose="02020603050405020304" pitchFamily="18" charset="0"/>
            </a:endParaRPr>
          </a:p>
        </p:txBody>
      </p:sp>
      <p:sp>
        <p:nvSpPr>
          <p:cNvPr id="12" name="TextBox 11"/>
          <p:cNvSpPr txBox="1"/>
          <p:nvPr/>
        </p:nvSpPr>
        <p:spPr>
          <a:xfrm>
            <a:off x="4999393" y="4320426"/>
            <a:ext cx="3744414" cy="289441"/>
          </a:xfrm>
          <a:prstGeom prst="roundRect">
            <a:avLst/>
          </a:prstGeom>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100" dirty="0" smtClean="0">
                <a:latin typeface="Times New Roman" panose="02020603050405020304" pitchFamily="18" charset="0"/>
                <a:cs typeface="Times New Roman" panose="02020603050405020304" pitchFamily="18" charset="0"/>
              </a:rPr>
              <a:t>Объем средств, направленных на исполнение гарантий</a:t>
            </a:r>
            <a:endParaRPr lang="ru-RU" sz="1100" dirty="0">
              <a:latin typeface="Times New Roman" panose="02020603050405020304" pitchFamily="18" charset="0"/>
              <a:cs typeface="Times New Roman" panose="02020603050405020304" pitchFamily="18" charset="0"/>
            </a:endParaRPr>
          </a:p>
        </p:txBody>
      </p:sp>
      <p:sp>
        <p:nvSpPr>
          <p:cNvPr id="13" name="TextBox 12"/>
          <p:cNvSpPr txBox="1"/>
          <p:nvPr/>
        </p:nvSpPr>
        <p:spPr>
          <a:xfrm>
            <a:off x="4999393" y="4752474"/>
            <a:ext cx="3744415" cy="476726"/>
          </a:xfrm>
          <a:prstGeom prst="roundRect">
            <a:avLst/>
          </a:prstGeom>
          <a:ln/>
        </p:spPr>
        <p:style>
          <a:lnRef idx="1">
            <a:schemeClr val="accent4"/>
          </a:lnRef>
          <a:fillRef idx="2">
            <a:schemeClr val="accent4"/>
          </a:fillRef>
          <a:effectRef idx="1">
            <a:schemeClr val="accent4"/>
          </a:effectRef>
          <a:fontRef idx="minor">
            <a:schemeClr val="dk1"/>
          </a:fontRef>
        </p:style>
        <p:txBody>
          <a:bodyPr wrap="square" rtlCol="0" anchor="ctr">
            <a:spAutoFit/>
          </a:bodyPr>
          <a:lstStyle/>
          <a:p>
            <a:pPr algn="just"/>
            <a:r>
              <a:rPr lang="ru-RU" sz="1100" dirty="0" smtClean="0">
                <a:latin typeface="Times New Roman" panose="02020603050405020304" pitchFamily="18" charset="0"/>
                <a:cs typeface="Times New Roman" panose="02020603050405020304" pitchFamily="18" charset="0"/>
              </a:rPr>
              <a:t>Разница между предоставленными и возвращенными бюджетными кредитами </a:t>
            </a:r>
            <a:r>
              <a:rPr lang="ru-RU" sz="1100" dirty="0">
                <a:latin typeface="Times New Roman" panose="02020603050405020304" pitchFamily="18" charset="0"/>
                <a:cs typeface="Times New Roman" panose="02020603050405020304" pitchFamily="18" charset="0"/>
              </a:rPr>
              <a:t>местным бюджетам</a:t>
            </a:r>
          </a:p>
        </p:txBody>
      </p:sp>
      <p:sp>
        <p:nvSpPr>
          <p:cNvPr id="6" name="Номер слайда 5"/>
          <p:cNvSpPr>
            <a:spLocks noGrp="1"/>
          </p:cNvSpPr>
          <p:nvPr>
            <p:ph type="sldNum" sz="quarter" idx="12"/>
          </p:nvPr>
        </p:nvSpPr>
        <p:spPr/>
        <p:txBody>
          <a:bodyPr/>
          <a:lstStyle/>
          <a:p>
            <a:pPr>
              <a:defRPr/>
            </a:pPr>
            <a:r>
              <a:rPr lang="ru-RU" dirty="0" smtClean="0"/>
              <a:t>16</a:t>
            </a:r>
            <a:endParaRPr lang="ru-RU" dirty="0"/>
          </a:p>
        </p:txBody>
      </p:sp>
      <p:sp>
        <p:nvSpPr>
          <p:cNvPr id="18" name="TextBox 17"/>
          <p:cNvSpPr txBox="1"/>
          <p:nvPr/>
        </p:nvSpPr>
        <p:spPr>
          <a:xfrm>
            <a:off x="5014052" y="2737132"/>
            <a:ext cx="3744415" cy="468000"/>
          </a:xfrm>
          <a:prstGeom prst="roundRect">
            <a:avLst/>
          </a:prstGeom>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100" dirty="0" smtClean="0">
                <a:latin typeface="Times New Roman" panose="02020603050405020304" pitchFamily="18" charset="0"/>
                <a:cs typeface="Times New Roman" panose="02020603050405020304" pitchFamily="18" charset="0"/>
              </a:rPr>
              <a:t>Разница </a:t>
            </a:r>
            <a:r>
              <a:rPr lang="ru-RU" sz="1100" dirty="0">
                <a:latin typeface="Times New Roman" panose="02020603050405020304" pitchFamily="18" charset="0"/>
                <a:cs typeface="Times New Roman" panose="02020603050405020304" pitchFamily="18" charset="0"/>
              </a:rPr>
              <a:t>между остатками на начало периода и остатками на конец </a:t>
            </a:r>
            <a:r>
              <a:rPr lang="ru-RU" sz="1100" dirty="0" smtClean="0">
                <a:latin typeface="Times New Roman" panose="02020603050405020304" pitchFamily="18" charset="0"/>
                <a:cs typeface="Times New Roman" panose="02020603050405020304" pitchFamily="18" charset="0"/>
              </a:rPr>
              <a:t>периода</a:t>
            </a:r>
            <a:endParaRPr lang="ru-RU" sz="1100" dirty="0">
              <a:latin typeface="Times New Roman" panose="02020603050405020304" pitchFamily="18" charset="0"/>
              <a:cs typeface="Times New Roman" panose="02020603050405020304" pitchFamily="18" charset="0"/>
            </a:endParaRPr>
          </a:p>
        </p:txBody>
      </p:sp>
      <p:sp>
        <p:nvSpPr>
          <p:cNvPr id="16" name="Заголовок 1"/>
          <p:cNvSpPr txBox="1">
            <a:spLocks/>
          </p:cNvSpPr>
          <p:nvPr/>
        </p:nvSpPr>
        <p:spPr>
          <a:xfrm>
            <a:off x="259728" y="40652"/>
            <a:ext cx="7120584" cy="55083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Источники покрытия дефицита республиканского бюджета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 в 2025 году</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20" name="Прямая соединительная линия 19"/>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14" name="TextBox 13"/>
          <p:cNvSpPr txBox="1"/>
          <p:nvPr/>
        </p:nvSpPr>
        <p:spPr>
          <a:xfrm>
            <a:off x="5015676" y="3293879"/>
            <a:ext cx="3726109" cy="851297"/>
          </a:xfrm>
          <a:prstGeom prst="roundRect">
            <a:avLst/>
          </a:prstGeom>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100" dirty="0" smtClean="0">
                <a:latin typeface="Times New Roman" panose="02020603050405020304" pitchFamily="18" charset="0"/>
                <a:cs typeface="Times New Roman" panose="02020603050405020304" pitchFamily="18" charset="0"/>
              </a:rPr>
              <a:t>Разница </a:t>
            </a:r>
            <a:r>
              <a:rPr lang="ru-RU" sz="1100" dirty="0">
                <a:latin typeface="Times New Roman" panose="02020603050405020304" pitchFamily="18" charset="0"/>
                <a:cs typeface="Times New Roman" panose="02020603050405020304" pitchFamily="18" charset="0"/>
              </a:rPr>
              <a:t>между </a:t>
            </a:r>
            <a:r>
              <a:rPr lang="ru-RU" sz="1100" dirty="0" smtClean="0">
                <a:latin typeface="Times New Roman" panose="02020603050405020304" pitchFamily="18" charset="0"/>
                <a:cs typeface="Times New Roman" panose="02020603050405020304" pitchFamily="18" charset="0"/>
              </a:rPr>
              <a:t>средствами, перечисленными с единого счета бюджета, и средствами, зачисленными на единый счет бюджета, при проведении операций по управлению остатками средств на едином счете бюджета</a:t>
            </a:r>
            <a:endParaRPr lang="ru-RU" sz="11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8462153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6" name="Объект 1"/>
          <p:cNvGraphicFramePr>
            <a:graphicFrameLocks/>
          </p:cNvGraphicFramePr>
          <p:nvPr>
            <p:extLst>
              <p:ext uri="{D42A27DB-BD31-4B8C-83A1-F6EECF244321}">
                <p14:modId xmlns:p14="http://schemas.microsoft.com/office/powerpoint/2010/main" val="2182126394"/>
              </p:ext>
            </p:extLst>
          </p:nvPr>
        </p:nvGraphicFramePr>
        <p:xfrm>
          <a:off x="114725" y="1350529"/>
          <a:ext cx="4248472" cy="5116492"/>
        </p:xfrm>
        <a:graphic>
          <a:graphicData uri="http://schemas.openxmlformats.org/drawingml/2006/chart">
            <c:chart xmlns:c="http://schemas.openxmlformats.org/drawingml/2006/chart" xmlns:r="http://schemas.openxmlformats.org/officeDocument/2006/relationships" r:id="rId3"/>
          </a:graphicData>
        </a:graphic>
      </p:graphicFrame>
      <p:sp>
        <p:nvSpPr>
          <p:cNvPr id="11" name="Скругленный прямоугольник 10"/>
          <p:cNvSpPr/>
          <p:nvPr/>
        </p:nvSpPr>
        <p:spPr>
          <a:xfrm>
            <a:off x="106154" y="836952"/>
            <a:ext cx="4248472" cy="435234"/>
          </a:xfrm>
          <a:prstGeom prst="roundRect">
            <a:avLst/>
          </a:prstGeom>
          <a:gradFill>
            <a:gsLst>
              <a:gs pos="0">
                <a:schemeClr val="accent2">
                  <a:lumMod val="60000"/>
                  <a:lumOff val="40000"/>
                </a:schemeClr>
              </a:gs>
              <a:gs pos="100000">
                <a:srgbClr val="F7B0D1"/>
              </a:gs>
              <a:gs pos="100000">
                <a:schemeClr val="accent2">
                  <a:lumMod val="40000"/>
                  <a:lumOff val="60000"/>
                </a:schemeClr>
              </a:gs>
              <a:gs pos="0">
                <a:schemeClr val="bg1"/>
              </a:gs>
              <a:gs pos="24000">
                <a:srgbClr val="F0EBD5"/>
              </a:gs>
              <a:gs pos="100000">
                <a:srgbClr val="FBF9F2"/>
              </a:gs>
              <a:gs pos="100000">
                <a:schemeClr val="accent2">
                  <a:lumMod val="40000"/>
                  <a:lumOff val="60000"/>
                </a:schemeClr>
              </a:gs>
            </a:gsLst>
            <a:lin ang="5400000" scaled="0"/>
          </a:gradFill>
          <a:ln>
            <a:solidFill>
              <a:schemeClr val="accent6">
                <a:lumMod val="60000"/>
                <a:lumOff val="40000"/>
              </a:schemeClr>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t"/>
            <a:r>
              <a:rPr lang="ru-RU" sz="1200" b="1" dirty="0">
                <a:solidFill>
                  <a:schemeClr val="tx1"/>
                </a:solidFill>
                <a:latin typeface="Times New Roman" panose="02020603050405020304" pitchFamily="18" charset="0"/>
                <a:cs typeface="Times New Roman" panose="02020603050405020304" pitchFamily="18" charset="0"/>
              </a:rPr>
              <a:t>Поступление доходов в республиканский бюджет Чувашской Республики</a:t>
            </a:r>
            <a:r>
              <a:rPr lang="en-US" sz="1200" b="1" dirty="0">
                <a:solidFill>
                  <a:schemeClr val="tx1"/>
                </a:solidFill>
                <a:latin typeface="Times New Roman" panose="02020603050405020304" pitchFamily="18" charset="0"/>
                <a:cs typeface="Times New Roman" panose="02020603050405020304" pitchFamily="18" charset="0"/>
              </a:rPr>
              <a:t> </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23" name="TextBox 1"/>
          <p:cNvSpPr txBox="1"/>
          <p:nvPr/>
        </p:nvSpPr>
        <p:spPr>
          <a:xfrm>
            <a:off x="772176" y="2204864"/>
            <a:ext cx="983409" cy="238036"/>
          </a:xfrm>
          <a:prstGeom prst="ellipse">
            <a:avLst/>
          </a:prstGeom>
          <a:ln/>
        </p:spPr>
        <p:style>
          <a:lnRef idx="1">
            <a:schemeClr val="accent5"/>
          </a:lnRef>
          <a:fillRef idx="2">
            <a:schemeClr val="accent5"/>
          </a:fillRef>
          <a:effectRef idx="1">
            <a:schemeClr val="accent5"/>
          </a:effectRef>
          <a:fontRef idx="minor">
            <a:schemeClr val="dk1"/>
          </a:fontRef>
        </p:style>
        <p:txBody>
          <a:bodyPr wrap="square" lIns="0" tIns="0" rIns="0" b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ru-RU" b="1" dirty="0" smtClean="0">
                <a:solidFill>
                  <a:prstClr val="black"/>
                </a:solidFill>
                <a:latin typeface="Times New Roman" panose="02020603050405020304" pitchFamily="18" charset="0"/>
                <a:cs typeface="Times New Roman" panose="02020603050405020304" pitchFamily="18" charset="0"/>
              </a:rPr>
              <a:t>107 118,9</a:t>
            </a:r>
            <a:endParaRPr lang="en-US" b="1" dirty="0">
              <a:solidFill>
                <a:prstClr val="black"/>
              </a:solidFill>
              <a:latin typeface="Times New Roman" panose="02020603050405020304" pitchFamily="18" charset="0"/>
              <a:cs typeface="Times New Roman" panose="02020603050405020304" pitchFamily="18" charset="0"/>
            </a:endParaRPr>
          </a:p>
        </p:txBody>
      </p:sp>
      <p:sp>
        <p:nvSpPr>
          <p:cNvPr id="24" name="TextBox 1"/>
          <p:cNvSpPr txBox="1"/>
          <p:nvPr/>
        </p:nvSpPr>
        <p:spPr>
          <a:xfrm>
            <a:off x="2703929" y="1966828"/>
            <a:ext cx="936104" cy="238036"/>
          </a:xfrm>
          <a:prstGeom prst="ellipse">
            <a:avLst/>
          </a:prstGeom>
          <a:ln/>
        </p:spPr>
        <p:style>
          <a:lnRef idx="1">
            <a:schemeClr val="accent5"/>
          </a:lnRef>
          <a:fillRef idx="2">
            <a:schemeClr val="accent5"/>
          </a:fillRef>
          <a:effectRef idx="1">
            <a:schemeClr val="accent5"/>
          </a:effectRef>
          <a:fontRef idx="minor">
            <a:schemeClr val="dk1"/>
          </a:fontRef>
        </p:style>
        <p:txBody>
          <a:bodyPr wrap="square" lIns="0" tIns="0" rIns="0" bIns="0" rtlCol="0">
            <a:spAutoFit/>
          </a:bodyPr>
          <a:lstStyle>
            <a:defPPr>
              <a:defRPr lang="ru-RU"/>
            </a:defPPr>
            <a:lvl1pPr marL="0" indent="0" algn="ctr">
              <a:defRPr sz="1100" b="1">
                <a:solidFill>
                  <a:prstClr val="black"/>
                </a:solidFill>
                <a:latin typeface="TimesET" pitchFamily="2" charset="0"/>
              </a:defRPr>
            </a:lvl1pPr>
            <a:lvl2pPr indent="0">
              <a:defRPr sz="1100">
                <a:solidFill>
                  <a:schemeClr val="lt1"/>
                </a:solidFill>
              </a:defRPr>
            </a:lvl2pPr>
            <a:lvl3pPr indent="0">
              <a:defRPr sz="1100">
                <a:solidFill>
                  <a:schemeClr val="lt1"/>
                </a:solidFill>
              </a:defRPr>
            </a:lvl3pPr>
            <a:lvl4pPr indent="0">
              <a:defRPr sz="1100">
                <a:solidFill>
                  <a:schemeClr val="lt1"/>
                </a:solidFill>
              </a:defRPr>
            </a:lvl4pPr>
            <a:lvl5pPr indent="0">
              <a:defRPr sz="1100">
                <a:solidFill>
                  <a:schemeClr val="lt1"/>
                </a:solidFill>
              </a:defRPr>
            </a:lvl5pPr>
            <a:lvl6pPr indent="0">
              <a:defRPr sz="1100">
                <a:solidFill>
                  <a:schemeClr val="lt1"/>
                </a:solidFill>
              </a:defRPr>
            </a:lvl6pPr>
            <a:lvl7pPr indent="0">
              <a:defRPr sz="1100">
                <a:solidFill>
                  <a:schemeClr val="lt1"/>
                </a:solidFill>
              </a:defRPr>
            </a:lvl7pPr>
            <a:lvl8pPr indent="0">
              <a:defRPr sz="1100">
                <a:solidFill>
                  <a:schemeClr val="lt1"/>
                </a:solidFill>
              </a:defRPr>
            </a:lvl8pPr>
            <a:lvl9pPr indent="0">
              <a:defRPr sz="1100">
                <a:solidFill>
                  <a:schemeClr val="lt1"/>
                </a:solidFill>
              </a:defRPr>
            </a:lvl9pPr>
          </a:lstStyle>
          <a:p>
            <a:r>
              <a:rPr lang="ru-RU" dirty="0" smtClean="0">
                <a:latin typeface="Times New Roman" panose="02020603050405020304" pitchFamily="18" charset="0"/>
                <a:cs typeface="Times New Roman" panose="02020603050405020304" pitchFamily="18" charset="0"/>
              </a:rPr>
              <a:t>118 610,7</a:t>
            </a:r>
            <a:endParaRPr lang="en-US" dirty="0" smtClean="0">
              <a:latin typeface="Times New Roman" panose="02020603050405020304" pitchFamily="18" charset="0"/>
              <a:cs typeface="Times New Roman" panose="02020603050405020304" pitchFamily="18" charset="0"/>
            </a:endParaRPr>
          </a:p>
        </p:txBody>
      </p:sp>
      <p:graphicFrame>
        <p:nvGraphicFramePr>
          <p:cNvPr id="12" name="Диаграмма 11"/>
          <p:cNvGraphicFramePr/>
          <p:nvPr>
            <p:extLst>
              <p:ext uri="{D42A27DB-BD31-4B8C-83A1-F6EECF244321}">
                <p14:modId xmlns:p14="http://schemas.microsoft.com/office/powerpoint/2010/main" val="3052952275"/>
              </p:ext>
            </p:extLst>
          </p:nvPr>
        </p:nvGraphicFramePr>
        <p:xfrm>
          <a:off x="4705298" y="1229735"/>
          <a:ext cx="4364479" cy="4824536"/>
        </p:xfrm>
        <a:graphic>
          <a:graphicData uri="http://schemas.openxmlformats.org/drawingml/2006/chart">
            <c:chart xmlns:c="http://schemas.openxmlformats.org/drawingml/2006/chart" xmlns:r="http://schemas.openxmlformats.org/officeDocument/2006/relationships" r:id="rId4"/>
          </a:graphicData>
        </a:graphic>
      </p:graphicFrame>
      <p:sp>
        <p:nvSpPr>
          <p:cNvPr id="14" name="Скругленный прямоугольник 13"/>
          <p:cNvSpPr/>
          <p:nvPr/>
        </p:nvSpPr>
        <p:spPr>
          <a:xfrm>
            <a:off x="4705298" y="840138"/>
            <a:ext cx="4338411" cy="432048"/>
          </a:xfrm>
          <a:prstGeom prst="roundRect">
            <a:avLst/>
          </a:prstGeom>
          <a:gradFill>
            <a:gsLst>
              <a:gs pos="0">
                <a:schemeClr val="accent2">
                  <a:lumMod val="60000"/>
                  <a:lumOff val="40000"/>
                </a:schemeClr>
              </a:gs>
              <a:gs pos="100000">
                <a:srgbClr val="F7B0D1"/>
              </a:gs>
              <a:gs pos="100000">
                <a:schemeClr val="accent2">
                  <a:lumMod val="40000"/>
                  <a:lumOff val="60000"/>
                </a:schemeClr>
              </a:gs>
              <a:gs pos="0">
                <a:schemeClr val="bg1"/>
              </a:gs>
              <a:gs pos="24000">
                <a:srgbClr val="F0EBD5"/>
              </a:gs>
              <a:gs pos="100000">
                <a:srgbClr val="FBF9F2"/>
              </a:gs>
              <a:gs pos="100000">
                <a:schemeClr val="accent2">
                  <a:lumMod val="40000"/>
                  <a:lumOff val="60000"/>
                </a:schemeClr>
              </a:gs>
            </a:gsLst>
            <a:lin ang="5400000" scaled="0"/>
          </a:gradFill>
          <a:ln>
            <a:solidFill>
              <a:schemeClr val="accent6">
                <a:lumMod val="60000"/>
                <a:lumOff val="40000"/>
              </a:schemeClr>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t"/>
            <a:r>
              <a:rPr lang="ru-RU" sz="1200" b="1" dirty="0">
                <a:solidFill>
                  <a:schemeClr val="tx1"/>
                </a:solidFill>
                <a:latin typeface="Times New Roman" panose="02020603050405020304" pitchFamily="18" charset="0"/>
                <a:cs typeface="Times New Roman" panose="02020603050405020304" pitchFamily="18" charset="0"/>
              </a:rPr>
              <a:t>Поступление собственных доходов в республиканский бюджет Чувашской Республики</a:t>
            </a:r>
            <a:r>
              <a:rPr lang="en-US" sz="1200" b="1" dirty="0">
                <a:solidFill>
                  <a:schemeClr val="tx1"/>
                </a:solidFill>
                <a:latin typeface="Times New Roman" panose="02020603050405020304" pitchFamily="18" charset="0"/>
                <a:cs typeface="Times New Roman" panose="02020603050405020304" pitchFamily="18" charset="0"/>
              </a:rPr>
              <a:t> </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28" name="TextBox 1"/>
          <p:cNvSpPr txBox="1"/>
          <p:nvPr/>
        </p:nvSpPr>
        <p:spPr>
          <a:xfrm>
            <a:off x="1833427" y="2175851"/>
            <a:ext cx="793926" cy="229845"/>
          </a:xfrm>
          <a:prstGeom prst="rect">
            <a:avLst/>
          </a:prstGeom>
          <a:solidFill>
            <a:schemeClr val="bg1">
              <a:alpha val="0"/>
            </a:schemeClr>
          </a:solidFill>
          <a:effectLst>
            <a:softEdge rad="31750"/>
          </a:effectLst>
        </p:spPr>
        <p:txBody>
          <a:bodyPr wrap="square" lIns="0" tIns="0" rIns="0" bIns="0"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ru-RU" sz="1300" b="1" dirty="0" smtClean="0">
                <a:solidFill>
                  <a:srgbClr val="46740E"/>
                </a:solidFill>
                <a:latin typeface="Times New Roman" panose="02020603050405020304" pitchFamily="18" charset="0"/>
                <a:cs typeface="Times New Roman" panose="02020603050405020304" pitchFamily="18" charset="0"/>
              </a:rPr>
              <a:t>+ 11 491,8</a:t>
            </a:r>
            <a:endParaRPr lang="ru-RU" sz="1300" b="1" dirty="0">
              <a:solidFill>
                <a:srgbClr val="46740E"/>
              </a:solidFill>
              <a:latin typeface="Times New Roman" panose="02020603050405020304" pitchFamily="18" charset="0"/>
              <a:cs typeface="Times New Roman" panose="02020603050405020304" pitchFamily="18" charset="0"/>
            </a:endParaRPr>
          </a:p>
        </p:txBody>
      </p:sp>
      <p:sp>
        <p:nvSpPr>
          <p:cNvPr id="43" name="TextBox 1"/>
          <p:cNvSpPr txBox="1"/>
          <p:nvPr/>
        </p:nvSpPr>
        <p:spPr>
          <a:xfrm rot="19644612">
            <a:off x="1810252" y="3087571"/>
            <a:ext cx="680336" cy="229845"/>
          </a:xfrm>
          <a:prstGeom prst="rect">
            <a:avLst/>
          </a:prstGeom>
          <a:solidFill>
            <a:schemeClr val="bg1">
              <a:alpha val="0"/>
            </a:schemeClr>
          </a:solidFill>
          <a:effectLst>
            <a:softEdge rad="31750"/>
          </a:effectLst>
        </p:spPr>
        <p:txBody>
          <a:bodyPr wrap="square" lIns="0" tIns="0" rIns="0" bIns="0"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ru-RU" sz="1200" b="1" dirty="0" smtClean="0">
                <a:solidFill>
                  <a:srgbClr val="46740E"/>
                </a:solidFill>
                <a:latin typeface="Times New Roman" panose="02020603050405020304" pitchFamily="18" charset="0"/>
                <a:cs typeface="Times New Roman" panose="02020603050405020304" pitchFamily="18" charset="0"/>
              </a:rPr>
              <a:t>+</a:t>
            </a:r>
            <a:r>
              <a:rPr lang="en-US" sz="1200" b="1" dirty="0" smtClean="0">
                <a:solidFill>
                  <a:srgbClr val="46740E"/>
                </a:solidFill>
                <a:latin typeface="Times New Roman" panose="02020603050405020304" pitchFamily="18" charset="0"/>
                <a:cs typeface="Times New Roman" panose="02020603050405020304" pitchFamily="18" charset="0"/>
              </a:rPr>
              <a:t> </a:t>
            </a:r>
            <a:r>
              <a:rPr lang="ru-RU" sz="1200" b="1" dirty="0" smtClean="0">
                <a:solidFill>
                  <a:srgbClr val="46740E"/>
                </a:solidFill>
                <a:latin typeface="Times New Roman" panose="02020603050405020304" pitchFamily="18" charset="0"/>
                <a:cs typeface="Times New Roman" panose="02020603050405020304" pitchFamily="18" charset="0"/>
              </a:rPr>
              <a:t>14 630,5</a:t>
            </a:r>
            <a:endParaRPr lang="ru-RU" sz="1200" b="1" dirty="0">
              <a:solidFill>
                <a:srgbClr val="46740E"/>
              </a:solidFill>
              <a:latin typeface="Times New Roman" panose="02020603050405020304" pitchFamily="18" charset="0"/>
              <a:cs typeface="Times New Roman" panose="02020603050405020304" pitchFamily="18" charset="0"/>
            </a:endParaRPr>
          </a:p>
        </p:txBody>
      </p:sp>
      <p:sp>
        <p:nvSpPr>
          <p:cNvPr id="45" name="TextBox 1"/>
          <p:cNvSpPr txBox="1"/>
          <p:nvPr/>
        </p:nvSpPr>
        <p:spPr>
          <a:xfrm rot="19644612">
            <a:off x="1992651" y="3297024"/>
            <a:ext cx="680336" cy="229845"/>
          </a:xfrm>
          <a:prstGeom prst="rect">
            <a:avLst/>
          </a:prstGeom>
          <a:solidFill>
            <a:schemeClr val="bg1">
              <a:alpha val="0"/>
            </a:schemeClr>
          </a:solidFill>
          <a:effectLst>
            <a:softEdge rad="31750"/>
          </a:effectLst>
        </p:spPr>
        <p:txBody>
          <a:bodyPr wrap="square" lIns="0" tIns="0" rIns="0" bIns="0"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ru-RU" sz="1200" b="1" dirty="0" smtClean="0">
                <a:solidFill>
                  <a:srgbClr val="46740E"/>
                </a:solidFill>
                <a:latin typeface="Times New Roman" panose="02020603050405020304" pitchFamily="18" charset="0"/>
                <a:cs typeface="Times New Roman" panose="02020603050405020304" pitchFamily="18" charset="0"/>
              </a:rPr>
              <a:t>+ </a:t>
            </a:r>
            <a:r>
              <a:rPr lang="en-US" sz="1200" b="1" dirty="0" smtClean="0">
                <a:solidFill>
                  <a:srgbClr val="46740E"/>
                </a:solidFill>
                <a:latin typeface="Times New Roman" panose="02020603050405020304" pitchFamily="18" charset="0"/>
                <a:cs typeface="Times New Roman" panose="02020603050405020304" pitchFamily="18" charset="0"/>
              </a:rPr>
              <a:t>21,</a:t>
            </a:r>
            <a:r>
              <a:rPr lang="ru-RU" sz="1200" b="1" dirty="0" smtClean="0">
                <a:solidFill>
                  <a:srgbClr val="46740E"/>
                </a:solidFill>
                <a:latin typeface="Times New Roman" panose="02020603050405020304" pitchFamily="18" charset="0"/>
                <a:cs typeface="Times New Roman" panose="02020603050405020304" pitchFamily="18" charset="0"/>
              </a:rPr>
              <a:t>8%</a:t>
            </a:r>
            <a:endParaRPr lang="ru-RU" sz="1200" b="1" dirty="0">
              <a:solidFill>
                <a:srgbClr val="46740E"/>
              </a:solidFill>
              <a:latin typeface="Times New Roman" panose="02020603050405020304" pitchFamily="18" charset="0"/>
              <a:cs typeface="Times New Roman" panose="02020603050405020304" pitchFamily="18" charset="0"/>
            </a:endParaRPr>
          </a:p>
        </p:txBody>
      </p:sp>
      <p:sp>
        <p:nvSpPr>
          <p:cNvPr id="18" name="Заголовок 1"/>
          <p:cNvSpPr txBox="1">
            <a:spLocks/>
          </p:cNvSpPr>
          <p:nvPr/>
        </p:nvSpPr>
        <p:spPr>
          <a:xfrm>
            <a:off x="259728" y="188640"/>
            <a:ext cx="7768656" cy="443661"/>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2000" dirty="0" smtClean="0">
                <a:solidFill>
                  <a:schemeClr val="tx1"/>
                </a:solidFill>
                <a:effectLst/>
                <a:latin typeface="Times New Roman" panose="02020603050405020304" pitchFamily="18" charset="0"/>
                <a:cs typeface="Times New Roman" panose="02020603050405020304" pitchFamily="18" charset="0"/>
              </a:rPr>
              <a:t>Доходы республиканского бюджета Чувашской Республики</a:t>
            </a:r>
            <a:endParaRPr lang="ru-RU" sz="2000" dirty="0">
              <a:solidFill>
                <a:schemeClr val="tx1"/>
              </a:solidFill>
              <a:effectLst/>
              <a:latin typeface="Times New Roman" panose="02020603050405020304" pitchFamily="18" charset="0"/>
              <a:cs typeface="Times New Roman" panose="02020603050405020304" pitchFamily="18" charset="0"/>
            </a:endParaRPr>
          </a:p>
        </p:txBody>
      </p:sp>
      <p:cxnSp>
        <p:nvCxnSpPr>
          <p:cNvPr id="19" name="Прямая соединительная линия 18"/>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21" name="TextBox 1"/>
          <p:cNvSpPr txBox="1">
            <a:spLocks noChangeArrowheads="1"/>
          </p:cNvSpPr>
          <p:nvPr/>
        </p:nvSpPr>
        <p:spPr bwMode="auto">
          <a:xfrm>
            <a:off x="8106787" y="1421374"/>
            <a:ext cx="936922" cy="111282"/>
          </a:xfrm>
          <a:prstGeom prst="rect">
            <a:avLst/>
          </a:prstGeom>
          <a:noFill/>
          <a:ln>
            <a:noFill/>
          </a:ln>
          <a:extLst/>
        </p:spPr>
        <p:txBody>
          <a:bodyPr lIns="0" tIns="0" rIns="0" b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r>
              <a:rPr lang="ru-RU" altLang="ru-RU" sz="1200" b="1" dirty="0" smtClean="0">
                <a:solidFill>
                  <a:schemeClr val="accent1">
                    <a:lumMod val="75000"/>
                  </a:schemeClr>
                </a:solidFill>
                <a:latin typeface="Times New Roman" panose="02020603050405020304" pitchFamily="18" charset="0"/>
                <a:cs typeface="Times New Roman" panose="02020603050405020304" pitchFamily="18" charset="0"/>
              </a:rPr>
              <a:t>млн</a:t>
            </a:r>
            <a:r>
              <a:rPr lang="ru-RU" altLang="ru-RU" sz="1200" b="1" dirty="0">
                <a:solidFill>
                  <a:schemeClr val="accent1">
                    <a:lumMod val="75000"/>
                  </a:schemeClr>
                </a:solidFill>
                <a:latin typeface="Times New Roman" panose="02020603050405020304" pitchFamily="18" charset="0"/>
                <a:cs typeface="Times New Roman" panose="02020603050405020304" pitchFamily="18" charset="0"/>
              </a:rPr>
              <a:t>. </a:t>
            </a:r>
            <a:r>
              <a:rPr lang="ru-RU" altLang="ru-RU" sz="1200" b="1" dirty="0" smtClean="0">
                <a:solidFill>
                  <a:schemeClr val="accent1">
                    <a:lumMod val="75000"/>
                  </a:schemeClr>
                </a:solidFill>
                <a:latin typeface="Times New Roman" panose="02020603050405020304" pitchFamily="18" charset="0"/>
                <a:cs typeface="Times New Roman" panose="02020603050405020304" pitchFamily="18" charset="0"/>
              </a:rPr>
              <a:t>рублей</a:t>
            </a:r>
            <a:endParaRPr lang="ru-RU" altLang="ru-RU" sz="1200" b="1" dirty="0">
              <a:solidFill>
                <a:schemeClr val="accent1">
                  <a:lumMod val="75000"/>
                </a:schemeClr>
              </a:solidFill>
              <a:latin typeface="Times New Roman" panose="02020603050405020304" pitchFamily="18" charset="0"/>
              <a:cs typeface="Times New Roman" panose="02020603050405020304" pitchFamily="18" charset="0"/>
            </a:endParaRPr>
          </a:p>
        </p:txBody>
      </p:sp>
      <p:sp>
        <p:nvSpPr>
          <p:cNvPr id="3" name="Номер слайда 2"/>
          <p:cNvSpPr>
            <a:spLocks noGrp="1"/>
          </p:cNvSpPr>
          <p:nvPr>
            <p:ph type="sldNum" sz="quarter" idx="12"/>
          </p:nvPr>
        </p:nvSpPr>
        <p:spPr/>
        <p:txBody>
          <a:bodyPr/>
          <a:lstStyle/>
          <a:p>
            <a:pPr>
              <a:defRPr/>
            </a:pPr>
            <a:fld id="{8135DCAC-F131-4C56-82C1-BB591457AF70}" type="slidenum">
              <a:rPr lang="ru-RU" smtClean="0"/>
              <a:pPr>
                <a:defRPr/>
              </a:pPr>
              <a:t>17</a:t>
            </a:fld>
            <a:endParaRPr lang="ru-RU" dirty="0"/>
          </a:p>
        </p:txBody>
      </p:sp>
      <p:sp>
        <p:nvSpPr>
          <p:cNvPr id="22" name="Скругленная прямоугольная выноска 21"/>
          <p:cNvSpPr/>
          <p:nvPr/>
        </p:nvSpPr>
        <p:spPr>
          <a:xfrm>
            <a:off x="4705298" y="5877272"/>
            <a:ext cx="1954934" cy="648072"/>
          </a:xfrm>
          <a:prstGeom prst="wedgeRoundRectCallout">
            <a:avLst>
              <a:gd name="adj1" fmla="val -68113"/>
              <a:gd name="adj2" fmla="val -84262"/>
              <a:gd name="adj3" fmla="val 16667"/>
            </a:avLst>
          </a:prstGeom>
        </p:spPr>
        <p:style>
          <a:lnRef idx="1">
            <a:schemeClr val="accent4"/>
          </a:lnRef>
          <a:fillRef idx="2">
            <a:schemeClr val="accent4"/>
          </a:fillRef>
          <a:effectRef idx="1">
            <a:schemeClr val="accent4"/>
          </a:effectRef>
          <a:fontRef idx="minor">
            <a:schemeClr val="dk1"/>
          </a:fontRef>
        </p:style>
        <p:txBody>
          <a:bodyPr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400" dirty="0" smtClean="0">
                <a:solidFill>
                  <a:prstClr val="black"/>
                </a:solidFill>
                <a:latin typeface="Times New Roman" panose="02020603050405020304" pitchFamily="18" charset="0"/>
                <a:cs typeface="Times New Roman" panose="02020603050405020304" pitchFamily="18" charset="0"/>
              </a:rPr>
              <a:t>Обеспечивается рост собственных доходов</a:t>
            </a:r>
            <a:endParaRPr lang="ru-RU" sz="1400" dirty="0">
              <a:solidFill>
                <a:prstClr val="black"/>
              </a:solidFill>
              <a:latin typeface="Times New Roman" panose="02020603050405020304" pitchFamily="18" charset="0"/>
              <a:cs typeface="Times New Roman" panose="02020603050405020304" pitchFamily="18" charset="0"/>
            </a:endParaRPr>
          </a:p>
        </p:txBody>
      </p:sp>
      <p:sp>
        <p:nvSpPr>
          <p:cNvPr id="25" name="TextBox 1"/>
          <p:cNvSpPr txBox="1"/>
          <p:nvPr/>
        </p:nvSpPr>
        <p:spPr>
          <a:xfrm rot="1191612">
            <a:off x="1850230" y="4329817"/>
            <a:ext cx="680336" cy="229845"/>
          </a:xfrm>
          <a:prstGeom prst="rect">
            <a:avLst/>
          </a:prstGeom>
          <a:solidFill>
            <a:schemeClr val="bg1">
              <a:alpha val="0"/>
            </a:schemeClr>
          </a:solidFill>
          <a:effectLst>
            <a:softEdge rad="31750"/>
          </a:effectLst>
        </p:spPr>
        <p:txBody>
          <a:bodyPr wrap="square" lIns="0" tIns="0" rIns="0" bIns="0"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ru-RU" sz="1200" b="1" dirty="0" smtClean="0">
                <a:solidFill>
                  <a:srgbClr val="FF0000"/>
                </a:solidFill>
                <a:latin typeface="Times New Roman" panose="02020603050405020304" pitchFamily="18" charset="0"/>
                <a:cs typeface="Times New Roman" panose="02020603050405020304" pitchFamily="18" charset="0"/>
              </a:rPr>
              <a:t>-</a:t>
            </a:r>
            <a:r>
              <a:rPr lang="en-US" sz="1200" b="1" dirty="0" smtClean="0">
                <a:solidFill>
                  <a:srgbClr val="FF0000"/>
                </a:solidFill>
                <a:latin typeface="Times New Roman" panose="02020603050405020304" pitchFamily="18" charset="0"/>
                <a:cs typeface="Times New Roman" panose="02020603050405020304" pitchFamily="18" charset="0"/>
              </a:rPr>
              <a:t> </a:t>
            </a:r>
            <a:r>
              <a:rPr lang="ru-RU" sz="1200" b="1" dirty="0" smtClean="0">
                <a:solidFill>
                  <a:srgbClr val="FF0000"/>
                </a:solidFill>
                <a:latin typeface="Times New Roman" panose="02020603050405020304" pitchFamily="18" charset="0"/>
                <a:cs typeface="Times New Roman" panose="02020603050405020304" pitchFamily="18" charset="0"/>
              </a:rPr>
              <a:t>3 138,7</a:t>
            </a:r>
            <a:endParaRPr lang="ru-RU" sz="1200" b="1" dirty="0">
              <a:solidFill>
                <a:srgbClr val="FF0000"/>
              </a:solidFill>
              <a:latin typeface="Times New Roman" panose="02020603050405020304" pitchFamily="18" charset="0"/>
              <a:cs typeface="Times New Roman" panose="02020603050405020304" pitchFamily="18" charset="0"/>
            </a:endParaRPr>
          </a:p>
        </p:txBody>
      </p:sp>
      <p:sp>
        <p:nvSpPr>
          <p:cNvPr id="26" name="TextBox 1"/>
          <p:cNvSpPr txBox="1"/>
          <p:nvPr/>
        </p:nvSpPr>
        <p:spPr>
          <a:xfrm rot="1024093">
            <a:off x="1810250" y="4660213"/>
            <a:ext cx="680336" cy="229845"/>
          </a:xfrm>
          <a:prstGeom prst="rect">
            <a:avLst/>
          </a:prstGeom>
          <a:solidFill>
            <a:schemeClr val="bg1">
              <a:alpha val="0"/>
            </a:schemeClr>
          </a:solidFill>
          <a:effectLst>
            <a:softEdge rad="31750"/>
          </a:effectLst>
        </p:spPr>
        <p:txBody>
          <a:bodyPr wrap="square" lIns="0" tIns="0" rIns="0" bIns="0"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ru-RU" sz="1200" b="1" dirty="0" smtClean="0">
                <a:solidFill>
                  <a:srgbClr val="FF0000"/>
                </a:solidFill>
                <a:latin typeface="Times New Roman" panose="02020603050405020304" pitchFamily="18" charset="0"/>
                <a:cs typeface="Times New Roman" panose="02020603050405020304" pitchFamily="18" charset="0"/>
              </a:rPr>
              <a:t>- 7</a:t>
            </a:r>
            <a:r>
              <a:rPr lang="en-US" sz="1200" b="1" dirty="0" smtClean="0">
                <a:solidFill>
                  <a:srgbClr val="FF0000"/>
                </a:solidFill>
                <a:latin typeface="Times New Roman" panose="02020603050405020304" pitchFamily="18" charset="0"/>
                <a:cs typeface="Times New Roman" panose="02020603050405020304" pitchFamily="18" charset="0"/>
              </a:rPr>
              <a:t>,8</a:t>
            </a:r>
            <a:r>
              <a:rPr lang="ru-RU" sz="1200" b="1" dirty="0" smtClean="0">
                <a:solidFill>
                  <a:srgbClr val="FF0000"/>
                </a:solidFill>
                <a:latin typeface="Times New Roman" panose="02020603050405020304" pitchFamily="18" charset="0"/>
                <a:cs typeface="Times New Roman" panose="02020603050405020304" pitchFamily="18" charset="0"/>
              </a:rPr>
              <a:t>%</a:t>
            </a:r>
            <a:endParaRPr lang="ru-RU" sz="1200"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6832957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Диаграмма 3"/>
          <p:cNvGraphicFramePr>
            <a:graphicFrameLocks/>
          </p:cNvGraphicFramePr>
          <p:nvPr>
            <p:extLst>
              <p:ext uri="{D42A27DB-BD31-4B8C-83A1-F6EECF244321}">
                <p14:modId xmlns:p14="http://schemas.microsoft.com/office/powerpoint/2010/main" val="1346446459"/>
              </p:ext>
            </p:extLst>
          </p:nvPr>
        </p:nvGraphicFramePr>
        <p:xfrm>
          <a:off x="-47360" y="899578"/>
          <a:ext cx="9144000" cy="5805487"/>
        </p:xfrm>
        <a:graphic>
          <a:graphicData uri="http://schemas.openxmlformats.org/drawingml/2006/chart">
            <c:chart xmlns:c="http://schemas.openxmlformats.org/drawingml/2006/chart" xmlns:r="http://schemas.openxmlformats.org/officeDocument/2006/relationships" r:id="rId3"/>
          </a:graphicData>
        </a:graphic>
      </p:graphicFrame>
      <p:sp>
        <p:nvSpPr>
          <p:cNvPr id="7" name="Номер слайда 2"/>
          <p:cNvSpPr>
            <a:spLocks noGrp="1"/>
          </p:cNvSpPr>
          <p:nvPr>
            <p:ph type="sldNum" sz="quarter" idx="12"/>
          </p:nvPr>
        </p:nvSpPr>
        <p:spPr>
          <a:xfrm>
            <a:off x="8404225" y="6492875"/>
            <a:ext cx="657225" cy="365125"/>
          </a:xfrm>
        </p:spPr>
        <p:txBody>
          <a:bodyPr/>
          <a:lstStyle/>
          <a:p>
            <a:pPr>
              <a:defRPr/>
            </a:pPr>
            <a:fld id="{3F1473D4-4603-48C1-BA88-D89FED05C196}" type="slidenum">
              <a:rPr lang="ru-RU" b="1" smtClean="0">
                <a:solidFill>
                  <a:prstClr val="black"/>
                </a:solidFill>
              </a:rPr>
              <a:pPr>
                <a:defRPr/>
              </a:pPr>
              <a:t>18</a:t>
            </a:fld>
            <a:endParaRPr lang="ru-RU" b="1" dirty="0">
              <a:solidFill>
                <a:prstClr val="black"/>
              </a:solidFill>
            </a:endParaRPr>
          </a:p>
        </p:txBody>
      </p:sp>
      <p:sp>
        <p:nvSpPr>
          <p:cNvPr id="6" name="Заголовок 1"/>
          <p:cNvSpPr txBox="1">
            <a:spLocks/>
          </p:cNvSpPr>
          <p:nvPr/>
        </p:nvSpPr>
        <p:spPr>
          <a:xfrm>
            <a:off x="259728" y="44624"/>
            <a:ext cx="7768656" cy="443661"/>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just"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Исполнение республиканского бюджета </a:t>
            </a:r>
            <a:r>
              <a:rPr lang="ru-RU" sz="1800" dirty="0" smtClean="0">
                <a:solidFill>
                  <a:schemeClr val="tx1"/>
                </a:solidFill>
                <a:effectLst/>
                <a:latin typeface="Times New Roman" panose="02020603050405020304" pitchFamily="18" charset="0"/>
                <a:cs typeface="Times New Roman" panose="02020603050405020304" pitchFamily="18" charset="0"/>
              </a:rPr>
              <a:t>по собственным доходам                        в 2025 году</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8" name="Прямая соединительная линия 7"/>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10" name="TextBox 1"/>
          <p:cNvSpPr txBox="1">
            <a:spLocks noChangeArrowheads="1"/>
          </p:cNvSpPr>
          <p:nvPr/>
        </p:nvSpPr>
        <p:spPr bwMode="auto">
          <a:xfrm>
            <a:off x="7415232" y="788296"/>
            <a:ext cx="1226304" cy="222565"/>
          </a:xfrm>
          <a:prstGeom prst="rect">
            <a:avLst/>
          </a:prstGeom>
          <a:noFill/>
          <a:ln>
            <a:noFill/>
          </a:ln>
          <a:extLst/>
        </p:spPr>
        <p:txBody>
          <a:bodyPr lIns="0" tIns="0" rIns="0" b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r>
              <a:rPr lang="ru-RU" altLang="ru-RU" sz="1200" b="1" dirty="0" smtClean="0">
                <a:solidFill>
                  <a:schemeClr val="accent1">
                    <a:lumMod val="75000"/>
                  </a:schemeClr>
                </a:solidFill>
                <a:latin typeface="Times New Roman" panose="02020603050405020304" pitchFamily="18" charset="0"/>
                <a:cs typeface="Times New Roman" panose="02020603050405020304" pitchFamily="18" charset="0"/>
              </a:rPr>
              <a:t>млн</a:t>
            </a:r>
            <a:r>
              <a:rPr lang="ru-RU" altLang="ru-RU" sz="1200" b="1" dirty="0">
                <a:solidFill>
                  <a:schemeClr val="accent1">
                    <a:lumMod val="75000"/>
                  </a:schemeClr>
                </a:solidFill>
                <a:latin typeface="Times New Roman" panose="02020603050405020304" pitchFamily="18" charset="0"/>
                <a:cs typeface="Times New Roman" panose="02020603050405020304" pitchFamily="18" charset="0"/>
              </a:rPr>
              <a:t>. </a:t>
            </a:r>
            <a:r>
              <a:rPr lang="ru-RU" altLang="ru-RU" sz="1200" b="1" dirty="0" smtClean="0">
                <a:solidFill>
                  <a:schemeClr val="accent1">
                    <a:lumMod val="75000"/>
                  </a:schemeClr>
                </a:solidFill>
                <a:latin typeface="Times New Roman" panose="02020603050405020304" pitchFamily="18" charset="0"/>
                <a:cs typeface="Times New Roman" panose="02020603050405020304" pitchFamily="18" charset="0"/>
              </a:rPr>
              <a:t>рублей</a:t>
            </a:r>
            <a:endParaRPr lang="ru-RU" altLang="ru-RU" sz="1200" b="1" dirty="0">
              <a:solidFill>
                <a:schemeClr val="accent1">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1012123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pPr>
              <a:defRPr/>
            </a:pPr>
            <a:fld id="{667CCBFA-BFB9-4E9F-B6F6-694D72409F22}" type="slidenum">
              <a:rPr lang="ru-RU" smtClean="0"/>
              <a:pPr>
                <a:defRPr/>
              </a:pPr>
              <a:t>19</a:t>
            </a:fld>
            <a:endParaRPr lang="ru-RU" dirty="0"/>
          </a:p>
        </p:txBody>
      </p:sp>
      <p:sp>
        <p:nvSpPr>
          <p:cNvPr id="9" name="Заголовок 1"/>
          <p:cNvSpPr txBox="1">
            <a:spLocks/>
          </p:cNvSpPr>
          <p:nvPr/>
        </p:nvSpPr>
        <p:spPr>
          <a:xfrm>
            <a:off x="259728" y="188640"/>
            <a:ext cx="7613500" cy="504056"/>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Динамика поступлений отдельных видов доходов в 2025 год</a:t>
            </a:r>
            <a:r>
              <a:rPr lang="ru-RU" sz="1800" dirty="0">
                <a:solidFill>
                  <a:schemeClr val="tx1"/>
                </a:solidFill>
                <a:effectLst/>
                <a:latin typeface="Times New Roman" panose="02020603050405020304" pitchFamily="18" charset="0"/>
                <a:cs typeface="Times New Roman" panose="02020603050405020304" pitchFamily="18" charset="0"/>
              </a:rPr>
              <a:t>у</a:t>
            </a:r>
          </a:p>
        </p:txBody>
      </p:sp>
      <p:cxnSp>
        <p:nvCxnSpPr>
          <p:cNvPr id="10" name="Прямая соединительная линия 9"/>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graphicFrame>
        <p:nvGraphicFramePr>
          <p:cNvPr id="7" name="Диаграмма 22"/>
          <p:cNvGraphicFramePr>
            <a:graphicFrameLocks/>
          </p:cNvGraphicFramePr>
          <p:nvPr>
            <p:extLst>
              <p:ext uri="{D42A27DB-BD31-4B8C-83A1-F6EECF244321}">
                <p14:modId xmlns:p14="http://schemas.microsoft.com/office/powerpoint/2010/main" val="2716721006"/>
              </p:ext>
            </p:extLst>
          </p:nvPr>
        </p:nvGraphicFramePr>
        <p:xfrm>
          <a:off x="6048439" y="759295"/>
          <a:ext cx="2952000" cy="4176464"/>
        </p:xfrm>
        <a:graphic>
          <a:graphicData uri="http://schemas.openxmlformats.org/drawingml/2006/chart">
            <c:chart xmlns:c="http://schemas.openxmlformats.org/drawingml/2006/chart" xmlns:r="http://schemas.openxmlformats.org/officeDocument/2006/relationships" r:id="rId2"/>
          </a:graphicData>
        </a:graphic>
      </p:graphicFrame>
      <p:sp>
        <p:nvSpPr>
          <p:cNvPr id="8" name="Скругленный прямоугольник 7"/>
          <p:cNvSpPr/>
          <p:nvPr/>
        </p:nvSpPr>
        <p:spPr>
          <a:xfrm>
            <a:off x="6300302" y="5085184"/>
            <a:ext cx="2737155" cy="1191103"/>
          </a:xfrm>
          <a:prstGeom prst="roundRect">
            <a:avLst/>
          </a:prstGeom>
          <a:ln/>
        </p:spPr>
        <p:style>
          <a:lnRef idx="1">
            <a:schemeClr val="accent4"/>
          </a:lnRef>
          <a:fillRef idx="2">
            <a:schemeClr val="accent4"/>
          </a:fillRef>
          <a:effectRef idx="1">
            <a:schemeClr val="accent4"/>
          </a:effectRef>
          <a:fontRef idx="minor">
            <a:schemeClr val="dk1"/>
          </a:fontRef>
        </p:style>
        <p:txBody>
          <a:bodyPr anchor="ctr"/>
          <a:lstStyle/>
          <a:p>
            <a:pPr algn="just" fontAlgn="t"/>
            <a:r>
              <a:rPr lang="ru-RU" sz="1100" dirty="0">
                <a:solidFill>
                  <a:schemeClr val="tx1"/>
                </a:solidFill>
                <a:latin typeface="Times New Roman" panose="02020603050405020304" pitchFamily="18" charset="0"/>
                <a:cs typeface="Times New Roman" panose="02020603050405020304" pitchFamily="18" charset="0"/>
              </a:rPr>
              <a:t>Рост поступлений налога на прибыль организаций связан с представлением в 2025 году уточненных налоговых  </a:t>
            </a:r>
            <a:r>
              <a:rPr lang="ru-RU" sz="1100" dirty="0" smtClean="0">
                <a:solidFill>
                  <a:schemeClr val="tx1"/>
                </a:solidFill>
                <a:latin typeface="Times New Roman" panose="02020603050405020304" pitchFamily="18" charset="0"/>
                <a:cs typeface="Times New Roman" panose="02020603050405020304" pitchFamily="18" charset="0"/>
              </a:rPr>
              <a:t>деклараций по налогу </a:t>
            </a:r>
            <a:r>
              <a:rPr lang="ru-RU" sz="1100" dirty="0">
                <a:solidFill>
                  <a:schemeClr val="tx1"/>
                </a:solidFill>
                <a:latin typeface="Times New Roman" panose="02020603050405020304" pitchFamily="18" charset="0"/>
                <a:cs typeface="Times New Roman" panose="02020603050405020304" pitchFamily="18" charset="0"/>
              </a:rPr>
              <a:t>отдельными организациями </a:t>
            </a:r>
            <a:r>
              <a:rPr lang="ru-RU" sz="1100" dirty="0" smtClean="0">
                <a:solidFill>
                  <a:schemeClr val="tx1"/>
                </a:solidFill>
                <a:latin typeface="Times New Roman" panose="02020603050405020304" pitchFamily="18" charset="0"/>
                <a:cs typeface="Times New Roman" panose="02020603050405020304" pitchFamily="18" charset="0"/>
              </a:rPr>
              <a:t>«</a:t>
            </a:r>
            <a:r>
              <a:rPr lang="ru-RU" sz="1100" dirty="0">
                <a:solidFill>
                  <a:schemeClr val="tx1"/>
                </a:solidFill>
                <a:latin typeface="Times New Roman" panose="02020603050405020304" pitchFamily="18" charset="0"/>
                <a:cs typeface="Times New Roman" panose="02020603050405020304" pitchFamily="18" charset="0"/>
              </a:rPr>
              <a:t>к доплате»</a:t>
            </a:r>
          </a:p>
        </p:txBody>
      </p:sp>
      <p:graphicFrame>
        <p:nvGraphicFramePr>
          <p:cNvPr id="12" name="Диаграмма 22"/>
          <p:cNvGraphicFramePr>
            <a:graphicFrameLocks/>
          </p:cNvGraphicFramePr>
          <p:nvPr>
            <p:extLst>
              <p:ext uri="{D42A27DB-BD31-4B8C-83A1-F6EECF244321}">
                <p14:modId xmlns:p14="http://schemas.microsoft.com/office/powerpoint/2010/main" val="1511868495"/>
              </p:ext>
            </p:extLst>
          </p:nvPr>
        </p:nvGraphicFramePr>
        <p:xfrm>
          <a:off x="3149087" y="786821"/>
          <a:ext cx="2952000" cy="4176464"/>
        </p:xfrm>
        <a:graphic>
          <a:graphicData uri="http://schemas.openxmlformats.org/drawingml/2006/chart">
            <c:chart xmlns:c="http://schemas.openxmlformats.org/drawingml/2006/chart" xmlns:r="http://schemas.openxmlformats.org/officeDocument/2006/relationships" r:id="rId3"/>
          </a:graphicData>
        </a:graphic>
      </p:graphicFrame>
      <p:sp>
        <p:nvSpPr>
          <p:cNvPr id="13" name="Скругленный прямоугольник 12"/>
          <p:cNvSpPr/>
          <p:nvPr/>
        </p:nvSpPr>
        <p:spPr>
          <a:xfrm>
            <a:off x="3347864" y="5085184"/>
            <a:ext cx="2737155" cy="1223895"/>
          </a:xfrm>
          <a:prstGeom prst="roundRect">
            <a:avLst/>
          </a:prstGeom>
          <a:ln/>
        </p:spPr>
        <p:style>
          <a:lnRef idx="1">
            <a:schemeClr val="accent4"/>
          </a:lnRef>
          <a:fillRef idx="2">
            <a:schemeClr val="accent4"/>
          </a:fillRef>
          <a:effectRef idx="1">
            <a:schemeClr val="accent4"/>
          </a:effectRef>
          <a:fontRef idx="minor">
            <a:schemeClr val="dk1"/>
          </a:fontRef>
        </p:style>
        <p:txBody>
          <a:bodyPr anchor="ctr"/>
          <a:lstStyle/>
          <a:p>
            <a:pPr algn="just" fontAlgn="t"/>
            <a:r>
              <a:rPr lang="ru-RU" sz="1100" dirty="0">
                <a:solidFill>
                  <a:schemeClr val="tx1"/>
                </a:solidFill>
                <a:latin typeface="Times New Roman" panose="02020603050405020304" pitchFamily="18" charset="0"/>
                <a:cs typeface="Times New Roman" panose="02020603050405020304" pitchFamily="18" charset="0"/>
              </a:rPr>
              <a:t>Рост </a:t>
            </a:r>
            <a:r>
              <a:rPr lang="ru-RU" sz="1100" dirty="0" smtClean="0">
                <a:solidFill>
                  <a:schemeClr val="tx1"/>
                </a:solidFill>
                <a:latin typeface="Times New Roman" panose="02020603050405020304" pitchFamily="18" charset="0"/>
                <a:cs typeface="Times New Roman" panose="02020603050405020304" pitchFamily="18" charset="0"/>
              </a:rPr>
              <a:t>на </a:t>
            </a:r>
            <a:r>
              <a:rPr lang="ru-RU" sz="1100" dirty="0">
                <a:solidFill>
                  <a:schemeClr val="tx1"/>
                </a:solidFill>
                <a:latin typeface="Times New Roman" panose="02020603050405020304" pitchFamily="18" charset="0"/>
                <a:cs typeface="Times New Roman" panose="02020603050405020304" pitchFamily="18" charset="0"/>
              </a:rPr>
              <a:t>территории республики среднемесячной начисленной заработной платы работников организаций в 2025 году по сравнению с 2024 годом на 12,5%</a:t>
            </a:r>
          </a:p>
        </p:txBody>
      </p:sp>
      <p:sp>
        <p:nvSpPr>
          <p:cNvPr id="14" name="Скругленный прямоугольник 13"/>
          <p:cNvSpPr/>
          <p:nvPr/>
        </p:nvSpPr>
        <p:spPr>
          <a:xfrm>
            <a:off x="395535" y="5087441"/>
            <a:ext cx="2737155" cy="1223895"/>
          </a:xfrm>
          <a:prstGeom prst="roundRect">
            <a:avLst/>
          </a:prstGeom>
          <a:ln/>
        </p:spPr>
        <p:style>
          <a:lnRef idx="1">
            <a:schemeClr val="accent4"/>
          </a:lnRef>
          <a:fillRef idx="2">
            <a:schemeClr val="accent4"/>
          </a:fillRef>
          <a:effectRef idx="1">
            <a:schemeClr val="accent4"/>
          </a:effectRef>
          <a:fontRef idx="minor">
            <a:schemeClr val="dk1"/>
          </a:fontRef>
        </p:style>
        <p:txBody>
          <a:bodyPr anchor="ctr"/>
          <a:lstStyle/>
          <a:p>
            <a:pPr algn="just" fontAlgn="t"/>
            <a:r>
              <a:rPr lang="ru-RU" sz="1100" dirty="0" smtClean="0">
                <a:solidFill>
                  <a:schemeClr val="tx1"/>
                </a:solidFill>
                <a:latin typeface="Times New Roman" panose="02020603050405020304" pitchFamily="18" charset="0"/>
                <a:cs typeface="Times New Roman" panose="02020603050405020304" pitchFamily="18" charset="0"/>
              </a:rPr>
              <a:t>Рост </a:t>
            </a:r>
            <a:r>
              <a:rPr lang="ru-RU" sz="1100" dirty="0">
                <a:solidFill>
                  <a:schemeClr val="tx1"/>
                </a:solidFill>
                <a:latin typeface="Times New Roman" panose="02020603050405020304" pitchFamily="18" charset="0"/>
                <a:cs typeface="Times New Roman" panose="02020603050405020304" pitchFamily="18" charset="0"/>
              </a:rPr>
              <a:t>индекса потребительских цен за декабрь 2025 года на 6,2%</a:t>
            </a:r>
          </a:p>
        </p:txBody>
      </p:sp>
      <p:graphicFrame>
        <p:nvGraphicFramePr>
          <p:cNvPr id="15" name="Диаграмма 22"/>
          <p:cNvGraphicFramePr>
            <a:graphicFrameLocks/>
          </p:cNvGraphicFramePr>
          <p:nvPr>
            <p:extLst>
              <p:ext uri="{D42A27DB-BD31-4B8C-83A1-F6EECF244321}">
                <p14:modId xmlns:p14="http://schemas.microsoft.com/office/powerpoint/2010/main" val="1504844394"/>
              </p:ext>
            </p:extLst>
          </p:nvPr>
        </p:nvGraphicFramePr>
        <p:xfrm>
          <a:off x="165486" y="768194"/>
          <a:ext cx="2952000" cy="4176000"/>
        </p:xfrm>
        <a:graphic>
          <a:graphicData uri="http://schemas.openxmlformats.org/drawingml/2006/chart">
            <c:chart xmlns:c="http://schemas.openxmlformats.org/drawingml/2006/chart" xmlns:r="http://schemas.openxmlformats.org/officeDocument/2006/relationships" r:id="rId4"/>
          </a:graphicData>
        </a:graphic>
      </p:graphicFrame>
      <p:sp>
        <p:nvSpPr>
          <p:cNvPr id="16" name="TextBox 1"/>
          <p:cNvSpPr txBox="1">
            <a:spLocks noChangeArrowheads="1"/>
          </p:cNvSpPr>
          <p:nvPr/>
        </p:nvSpPr>
        <p:spPr bwMode="auto">
          <a:xfrm>
            <a:off x="7860641" y="647888"/>
            <a:ext cx="1226304" cy="222565"/>
          </a:xfrm>
          <a:prstGeom prst="rect">
            <a:avLst/>
          </a:prstGeom>
          <a:noFill/>
          <a:ln>
            <a:noFill/>
          </a:ln>
          <a:extLst/>
        </p:spPr>
        <p:txBody>
          <a:bodyPr lIns="0" tIns="0" rIns="0" b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r>
              <a:rPr lang="ru-RU" altLang="ru-RU" sz="1200" b="1" dirty="0" smtClean="0">
                <a:solidFill>
                  <a:schemeClr val="accent1">
                    <a:lumMod val="75000"/>
                  </a:schemeClr>
                </a:solidFill>
                <a:latin typeface="Times New Roman" panose="02020603050405020304" pitchFamily="18" charset="0"/>
                <a:cs typeface="Times New Roman" panose="02020603050405020304" pitchFamily="18" charset="0"/>
              </a:rPr>
              <a:t>млн</a:t>
            </a:r>
            <a:r>
              <a:rPr lang="ru-RU" altLang="ru-RU" sz="1200" b="1" dirty="0">
                <a:solidFill>
                  <a:schemeClr val="accent1">
                    <a:lumMod val="75000"/>
                  </a:schemeClr>
                </a:solidFill>
                <a:latin typeface="Times New Roman" panose="02020603050405020304" pitchFamily="18" charset="0"/>
                <a:cs typeface="Times New Roman" panose="02020603050405020304" pitchFamily="18" charset="0"/>
              </a:rPr>
              <a:t>. </a:t>
            </a:r>
            <a:r>
              <a:rPr lang="ru-RU" altLang="ru-RU" sz="1200" b="1" dirty="0" smtClean="0">
                <a:solidFill>
                  <a:schemeClr val="accent1">
                    <a:lumMod val="75000"/>
                  </a:schemeClr>
                </a:solidFill>
                <a:latin typeface="Times New Roman" panose="02020603050405020304" pitchFamily="18" charset="0"/>
                <a:cs typeface="Times New Roman" panose="02020603050405020304" pitchFamily="18" charset="0"/>
              </a:rPr>
              <a:t>рублей</a:t>
            </a:r>
            <a:endParaRPr lang="ru-RU" altLang="ru-RU" sz="1200" b="1" dirty="0">
              <a:solidFill>
                <a:schemeClr val="accent1">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9510833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1"/>
          <p:cNvGraphicFramePr>
            <a:graphicFrameLocks/>
          </p:cNvGraphicFramePr>
          <p:nvPr>
            <p:extLst>
              <p:ext uri="{D42A27DB-BD31-4B8C-83A1-F6EECF244321}">
                <p14:modId xmlns:p14="http://schemas.microsoft.com/office/powerpoint/2010/main" val="2674996752"/>
              </p:ext>
            </p:extLst>
          </p:nvPr>
        </p:nvGraphicFramePr>
        <p:xfrm>
          <a:off x="259728" y="908720"/>
          <a:ext cx="4672312" cy="2664296"/>
        </p:xfrm>
        <a:graphic>
          <a:graphicData uri="http://schemas.openxmlformats.org/drawingml/2006/chart">
            <c:chart xmlns:c="http://schemas.openxmlformats.org/drawingml/2006/chart" xmlns:r="http://schemas.openxmlformats.org/officeDocument/2006/relationships" r:id="rId3"/>
          </a:graphicData>
        </a:graphic>
      </p:graphicFrame>
      <p:pic>
        <p:nvPicPr>
          <p:cNvPr id="3074" name="Picture 2" descr="T:\ОБП\IvNik\картинки\2015\рост.jpg"/>
          <p:cNvPicPr>
            <a:picLocks noChangeAspect="1" noChangeArrowheads="1"/>
          </p:cNvPicPr>
          <p:nvPr/>
        </p:nvPicPr>
        <p:blipFill>
          <a:blip r:embed="rId4">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259728" y="4005064"/>
            <a:ext cx="2868310" cy="214401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6" name="Номер слайда 5"/>
          <p:cNvSpPr>
            <a:spLocks noGrp="1"/>
          </p:cNvSpPr>
          <p:nvPr>
            <p:ph type="sldNum" sz="quarter" idx="12"/>
          </p:nvPr>
        </p:nvSpPr>
        <p:spPr/>
        <p:txBody>
          <a:bodyPr/>
          <a:lstStyle/>
          <a:p>
            <a:pPr>
              <a:defRPr/>
            </a:pPr>
            <a:fld id="{5134FBE4-DC40-4A96-AB83-42E61AAB2036}" type="slidenum">
              <a:rPr lang="ru-RU" smtClean="0"/>
              <a:pPr>
                <a:defRPr/>
              </a:pPr>
              <a:t>20</a:t>
            </a:fld>
            <a:endParaRPr lang="ru-RU" dirty="0"/>
          </a:p>
        </p:txBody>
      </p:sp>
      <p:sp>
        <p:nvSpPr>
          <p:cNvPr id="7" name="Заголовок 1"/>
          <p:cNvSpPr txBox="1">
            <a:spLocks/>
          </p:cNvSpPr>
          <p:nvPr/>
        </p:nvSpPr>
        <p:spPr>
          <a:xfrm>
            <a:off x="259728" y="188640"/>
            <a:ext cx="7613500" cy="443661"/>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2000" dirty="0" smtClean="0">
                <a:solidFill>
                  <a:schemeClr val="tx1"/>
                </a:solidFill>
                <a:effectLst/>
                <a:latin typeface="Times New Roman" panose="02020603050405020304" pitchFamily="18" charset="0"/>
                <a:cs typeface="Times New Roman" panose="02020603050405020304" pitchFamily="18" charset="0"/>
              </a:rPr>
              <a:t>Безвозмездные поступления в 2025 году</a:t>
            </a:r>
            <a:endParaRPr lang="ru-RU" sz="2000" dirty="0">
              <a:solidFill>
                <a:schemeClr val="tx1"/>
              </a:solidFill>
              <a:effectLst/>
              <a:latin typeface="Times New Roman" panose="02020603050405020304" pitchFamily="18" charset="0"/>
              <a:cs typeface="Times New Roman" panose="02020603050405020304" pitchFamily="18" charset="0"/>
            </a:endParaRPr>
          </a:p>
        </p:txBody>
      </p:sp>
      <p:cxnSp>
        <p:nvCxnSpPr>
          <p:cNvPr id="8" name="Прямая соединительная линия 7"/>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11" name="Скругленный прямоугольник 10"/>
          <p:cNvSpPr/>
          <p:nvPr/>
        </p:nvSpPr>
        <p:spPr>
          <a:xfrm>
            <a:off x="4385109" y="702168"/>
            <a:ext cx="1017785" cy="701136"/>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400" b="1" dirty="0" smtClean="0">
                <a:solidFill>
                  <a:prstClr val="black"/>
                </a:solidFill>
                <a:latin typeface="Times New Roman" panose="02020603050405020304" pitchFamily="18" charset="0"/>
                <a:cs typeface="Times New Roman" panose="02020603050405020304" pitchFamily="18" charset="0"/>
              </a:rPr>
              <a:t>100,1% от плана</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12" name="Скругленная прямоугольная выноска 11"/>
          <p:cNvSpPr/>
          <p:nvPr/>
        </p:nvSpPr>
        <p:spPr>
          <a:xfrm>
            <a:off x="5730620" y="1052736"/>
            <a:ext cx="3240360" cy="1368152"/>
          </a:xfrm>
          <a:prstGeom prst="wedgeRoundRectCallout">
            <a:avLst>
              <a:gd name="adj1" fmla="val -70457"/>
              <a:gd name="adj2" fmla="val 125632"/>
              <a:gd name="adj3" fmla="val 16667"/>
            </a:avLst>
          </a:prstGeom>
        </p:spPr>
        <p:style>
          <a:lnRef idx="1">
            <a:schemeClr val="accent4"/>
          </a:lnRef>
          <a:fillRef idx="2">
            <a:schemeClr val="accent4"/>
          </a:fillRef>
          <a:effectRef idx="1">
            <a:schemeClr val="accent4"/>
          </a:effectRef>
          <a:fontRef idx="minor">
            <a:schemeClr val="dk1"/>
          </a:fontRef>
        </p:style>
        <p:txBody>
          <a:bodyPr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400" dirty="0">
                <a:solidFill>
                  <a:prstClr val="black"/>
                </a:solidFill>
                <a:latin typeface="Times New Roman" panose="02020603050405020304" pitchFamily="18" charset="0"/>
                <a:cs typeface="Times New Roman" panose="02020603050405020304" pitchFamily="18" charset="0"/>
              </a:rPr>
              <a:t>дотации из федерального </a:t>
            </a:r>
            <a:r>
              <a:rPr lang="ru-RU" sz="1400" dirty="0" smtClean="0">
                <a:solidFill>
                  <a:prstClr val="black"/>
                </a:solidFill>
                <a:latin typeface="Times New Roman" panose="02020603050405020304" pitchFamily="18" charset="0"/>
                <a:cs typeface="Times New Roman" panose="02020603050405020304" pitchFamily="18" charset="0"/>
              </a:rPr>
              <a:t>бюджета занимают 53,8% в структуре безвозмездных поступлений и</a:t>
            </a:r>
            <a:br>
              <a:rPr lang="ru-RU" sz="1400" dirty="0" smtClean="0">
                <a:solidFill>
                  <a:prstClr val="black"/>
                </a:solidFill>
                <a:latin typeface="Times New Roman" panose="02020603050405020304" pitchFamily="18" charset="0"/>
                <a:cs typeface="Times New Roman" panose="02020603050405020304" pitchFamily="18" charset="0"/>
              </a:rPr>
            </a:br>
            <a:r>
              <a:rPr lang="ru-RU" sz="1400" dirty="0" smtClean="0">
                <a:solidFill>
                  <a:prstClr val="black"/>
                </a:solidFill>
                <a:latin typeface="Times New Roman" panose="02020603050405020304" pitchFamily="18" charset="0"/>
                <a:cs typeface="Times New Roman" panose="02020603050405020304" pitchFamily="18" charset="0"/>
              </a:rPr>
              <a:t> 24,4% от собственных доходов республиканского бюджета ЧР</a:t>
            </a:r>
            <a:endParaRPr lang="ru-RU" sz="1400" dirty="0">
              <a:solidFill>
                <a:prstClr val="black"/>
              </a:solidFill>
              <a:latin typeface="Times New Roman" panose="02020603050405020304" pitchFamily="18" charset="0"/>
              <a:cs typeface="Times New Roman" panose="02020603050405020304" pitchFamily="18" charset="0"/>
            </a:endParaRPr>
          </a:p>
        </p:txBody>
      </p:sp>
      <p:graphicFrame>
        <p:nvGraphicFramePr>
          <p:cNvPr id="13" name="Диаграмма 12"/>
          <p:cNvGraphicFramePr>
            <a:graphicFrameLocks/>
          </p:cNvGraphicFramePr>
          <p:nvPr>
            <p:extLst>
              <p:ext uri="{D42A27DB-BD31-4B8C-83A1-F6EECF244321}">
                <p14:modId xmlns:p14="http://schemas.microsoft.com/office/powerpoint/2010/main" val="428372590"/>
              </p:ext>
            </p:extLst>
          </p:nvPr>
        </p:nvGraphicFramePr>
        <p:xfrm>
          <a:off x="3131840" y="3573016"/>
          <a:ext cx="5688632" cy="3096344"/>
        </p:xfrm>
        <a:graphic>
          <a:graphicData uri="http://schemas.openxmlformats.org/drawingml/2006/chart">
            <c:chart xmlns:c="http://schemas.openxmlformats.org/drawingml/2006/chart" xmlns:r="http://schemas.openxmlformats.org/officeDocument/2006/relationships" r:id="rId6"/>
          </a:graphicData>
        </a:graphic>
      </p:graphicFrame>
      <p:sp>
        <p:nvSpPr>
          <p:cNvPr id="14" name="TextBox 1"/>
          <p:cNvSpPr txBox="1">
            <a:spLocks noChangeArrowheads="1"/>
          </p:cNvSpPr>
          <p:nvPr/>
        </p:nvSpPr>
        <p:spPr bwMode="auto">
          <a:xfrm>
            <a:off x="7744676" y="751877"/>
            <a:ext cx="1226304" cy="222565"/>
          </a:xfrm>
          <a:prstGeom prst="rect">
            <a:avLst/>
          </a:prstGeom>
          <a:noFill/>
          <a:ln>
            <a:noFill/>
          </a:ln>
          <a:extLst/>
        </p:spPr>
        <p:txBody>
          <a:bodyPr lIns="0" tIns="0" rIns="0" b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r>
              <a:rPr lang="ru-RU" altLang="ru-RU" sz="1200" b="1" dirty="0" smtClean="0">
                <a:solidFill>
                  <a:schemeClr val="accent1">
                    <a:lumMod val="75000"/>
                  </a:schemeClr>
                </a:solidFill>
                <a:latin typeface="Times New Roman" panose="02020603050405020304" pitchFamily="18" charset="0"/>
                <a:cs typeface="Times New Roman" panose="02020603050405020304" pitchFamily="18" charset="0"/>
              </a:rPr>
              <a:t>млн</a:t>
            </a:r>
            <a:r>
              <a:rPr lang="ru-RU" altLang="ru-RU" sz="1200" b="1" dirty="0">
                <a:solidFill>
                  <a:schemeClr val="accent1">
                    <a:lumMod val="75000"/>
                  </a:schemeClr>
                </a:solidFill>
                <a:latin typeface="Times New Roman" panose="02020603050405020304" pitchFamily="18" charset="0"/>
                <a:cs typeface="Times New Roman" panose="02020603050405020304" pitchFamily="18" charset="0"/>
              </a:rPr>
              <a:t>. </a:t>
            </a:r>
            <a:r>
              <a:rPr lang="ru-RU" altLang="ru-RU" sz="1200" b="1" dirty="0" smtClean="0">
                <a:solidFill>
                  <a:schemeClr val="accent1">
                    <a:lumMod val="75000"/>
                  </a:schemeClr>
                </a:solidFill>
                <a:latin typeface="Times New Roman" panose="02020603050405020304" pitchFamily="18" charset="0"/>
                <a:cs typeface="Times New Roman" panose="02020603050405020304" pitchFamily="18" charset="0"/>
              </a:rPr>
              <a:t>рублей</a:t>
            </a:r>
            <a:endParaRPr lang="ru-RU" altLang="ru-RU" sz="1200" b="1" dirty="0">
              <a:solidFill>
                <a:schemeClr val="accent1">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358282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кругленный прямоугольник 2"/>
          <p:cNvSpPr/>
          <p:nvPr/>
        </p:nvSpPr>
        <p:spPr>
          <a:xfrm>
            <a:off x="5378971" y="1456209"/>
            <a:ext cx="1764000" cy="32400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ru-RU"/>
          </a:p>
        </p:txBody>
      </p:sp>
      <p:graphicFrame>
        <p:nvGraphicFramePr>
          <p:cNvPr id="30" name="Диаграмма 29"/>
          <p:cNvGraphicFramePr>
            <a:graphicFrameLocks/>
          </p:cNvGraphicFramePr>
          <p:nvPr>
            <p:extLst>
              <p:ext uri="{D42A27DB-BD31-4B8C-83A1-F6EECF244321}">
                <p14:modId xmlns:p14="http://schemas.microsoft.com/office/powerpoint/2010/main" val="3682407149"/>
              </p:ext>
            </p:extLst>
          </p:nvPr>
        </p:nvGraphicFramePr>
        <p:xfrm>
          <a:off x="4603384" y="1341514"/>
          <a:ext cx="4392048" cy="486987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6" name="Диаграмма 9"/>
          <p:cNvGraphicFramePr>
            <a:graphicFrameLocks/>
          </p:cNvGraphicFramePr>
          <p:nvPr>
            <p:extLst>
              <p:ext uri="{D42A27DB-BD31-4B8C-83A1-F6EECF244321}">
                <p14:modId xmlns:p14="http://schemas.microsoft.com/office/powerpoint/2010/main" val="3283620336"/>
              </p:ext>
            </p:extLst>
          </p:nvPr>
        </p:nvGraphicFramePr>
        <p:xfrm>
          <a:off x="33469" y="692696"/>
          <a:ext cx="4851329" cy="4608512"/>
        </p:xfrm>
        <a:graphic>
          <a:graphicData uri="http://schemas.openxmlformats.org/drawingml/2006/chart">
            <c:chart xmlns:c="http://schemas.openxmlformats.org/drawingml/2006/chart" xmlns:r="http://schemas.openxmlformats.org/officeDocument/2006/relationships" r:id="rId4"/>
          </a:graphicData>
        </a:graphic>
      </p:graphicFrame>
      <p:sp>
        <p:nvSpPr>
          <p:cNvPr id="8" name="TextBox 1"/>
          <p:cNvSpPr txBox="1">
            <a:spLocks noChangeArrowheads="1"/>
          </p:cNvSpPr>
          <p:nvPr/>
        </p:nvSpPr>
        <p:spPr bwMode="auto">
          <a:xfrm>
            <a:off x="3111637" y="2565225"/>
            <a:ext cx="993775" cy="35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fontAlgn="base" hangingPunct="1">
              <a:spcBef>
                <a:spcPct val="0"/>
              </a:spcBef>
              <a:spcAft>
                <a:spcPct val="0"/>
              </a:spcAft>
              <a:buFontTx/>
              <a:buNone/>
            </a:pPr>
            <a:r>
              <a:rPr lang="ru-RU" altLang="ru-RU" sz="1600" b="1" dirty="0" smtClean="0">
                <a:solidFill>
                  <a:srgbClr val="0070C0"/>
                </a:solidFill>
                <a:latin typeface="TimesET" pitchFamily="2" charset="0"/>
              </a:rPr>
              <a:t> </a:t>
            </a:r>
            <a:endParaRPr lang="ru-RU" altLang="ru-RU" sz="1600" b="1" dirty="0">
              <a:solidFill>
                <a:srgbClr val="0070C0"/>
              </a:solidFill>
              <a:latin typeface="TimesET" pitchFamily="2" charset="0"/>
            </a:endParaRPr>
          </a:p>
        </p:txBody>
      </p:sp>
      <p:sp>
        <p:nvSpPr>
          <p:cNvPr id="31" name="Заголовок 1"/>
          <p:cNvSpPr txBox="1">
            <a:spLocks/>
          </p:cNvSpPr>
          <p:nvPr/>
        </p:nvSpPr>
        <p:spPr bwMode="auto">
          <a:xfrm>
            <a:off x="5073258" y="836712"/>
            <a:ext cx="3672408" cy="576064"/>
          </a:xfrm>
          <a:prstGeom prst="roundRect">
            <a:avLst/>
          </a:prstGeom>
          <a:noFill/>
          <a:ln>
            <a:noFill/>
            <a:headEnd/>
            <a:tailEn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anchor="ctr" anchorCtr="0" compatLnSpc="1">
            <a:prstTxWarp prst="textNoShape">
              <a:avLst/>
            </a:prstTxWarp>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400" b="1" dirty="0" smtClean="0">
                <a:solidFill>
                  <a:schemeClr val="tx1"/>
                </a:solidFill>
                <a:latin typeface="Times New Roman" panose="02020603050405020304" pitchFamily="18" charset="0"/>
                <a:cs typeface="Times New Roman" panose="02020603050405020304" pitchFamily="18" charset="0"/>
              </a:rPr>
              <a:t>Поступление собственных доходов по субъектам ПФО (20</a:t>
            </a:r>
            <a:r>
              <a:rPr lang="en-US" sz="1400" b="1" dirty="0" smtClean="0">
                <a:solidFill>
                  <a:schemeClr val="tx1"/>
                </a:solidFill>
                <a:latin typeface="Times New Roman" panose="02020603050405020304" pitchFamily="18" charset="0"/>
                <a:cs typeface="Times New Roman" panose="02020603050405020304" pitchFamily="18" charset="0"/>
              </a:rPr>
              <a:t>2</a:t>
            </a:r>
            <a:r>
              <a:rPr lang="ru-RU" sz="1400" b="1" dirty="0">
                <a:solidFill>
                  <a:schemeClr val="tx1"/>
                </a:solidFill>
                <a:latin typeface="Times New Roman" panose="02020603050405020304" pitchFamily="18" charset="0"/>
                <a:cs typeface="Times New Roman" panose="02020603050405020304" pitchFamily="18" charset="0"/>
              </a:rPr>
              <a:t>5</a:t>
            </a:r>
            <a:r>
              <a:rPr lang="ru-RU" sz="1400" b="1" dirty="0" smtClean="0">
                <a:solidFill>
                  <a:schemeClr val="tx1"/>
                </a:solidFill>
                <a:latin typeface="Times New Roman" panose="02020603050405020304" pitchFamily="18" charset="0"/>
                <a:cs typeface="Times New Roman" panose="02020603050405020304" pitchFamily="18" charset="0"/>
              </a:rPr>
              <a:t> г. к 2024 г., %)</a:t>
            </a:r>
            <a:endParaRPr lang="ru-RU" sz="1400" b="1" dirty="0">
              <a:solidFill>
                <a:schemeClr val="tx1"/>
              </a:solidFill>
              <a:latin typeface="Times New Roman" panose="02020603050405020304" pitchFamily="18" charset="0"/>
              <a:cs typeface="Times New Roman" panose="02020603050405020304" pitchFamily="18" charset="0"/>
            </a:endParaRPr>
          </a:p>
        </p:txBody>
      </p:sp>
      <p:sp>
        <p:nvSpPr>
          <p:cNvPr id="2" name="Номер слайда 1"/>
          <p:cNvSpPr>
            <a:spLocks noGrp="1"/>
          </p:cNvSpPr>
          <p:nvPr>
            <p:ph type="sldNum" sz="quarter" idx="12"/>
          </p:nvPr>
        </p:nvSpPr>
        <p:spPr/>
        <p:txBody>
          <a:bodyPr/>
          <a:lstStyle/>
          <a:p>
            <a:pPr>
              <a:defRPr/>
            </a:pPr>
            <a:fld id="{667CCBFA-BFB9-4E9F-B6F6-694D72409F22}" type="slidenum">
              <a:rPr lang="ru-RU" smtClean="0"/>
              <a:pPr>
                <a:defRPr/>
              </a:pPr>
              <a:t>21</a:t>
            </a:fld>
            <a:endParaRPr lang="ru-RU" dirty="0"/>
          </a:p>
        </p:txBody>
      </p:sp>
      <p:sp>
        <p:nvSpPr>
          <p:cNvPr id="11" name="Заголовок 1"/>
          <p:cNvSpPr txBox="1">
            <a:spLocks/>
          </p:cNvSpPr>
          <p:nvPr/>
        </p:nvSpPr>
        <p:spPr>
          <a:xfrm>
            <a:off x="259728" y="58237"/>
            <a:ext cx="7613500" cy="504056"/>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700" dirty="0">
                <a:solidFill>
                  <a:schemeClr val="tx1"/>
                </a:solidFill>
                <a:effectLst/>
                <a:latin typeface="Times New Roman" panose="02020603050405020304" pitchFamily="18" charset="0"/>
                <a:cs typeface="Times New Roman" panose="02020603050405020304" pitchFamily="18" charset="0"/>
              </a:rPr>
              <a:t>Налоговые и неналоговые доходы консолидированного бюджета Чувашской Республики</a:t>
            </a:r>
          </a:p>
        </p:txBody>
      </p:sp>
      <p:cxnSp>
        <p:nvCxnSpPr>
          <p:cNvPr id="12" name="Прямая соединительная линия 11"/>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14" name="TextBox 13"/>
          <p:cNvSpPr txBox="1"/>
          <p:nvPr/>
        </p:nvSpPr>
        <p:spPr>
          <a:xfrm>
            <a:off x="107504" y="5445224"/>
            <a:ext cx="4896544" cy="766167"/>
          </a:xfrm>
          <a:prstGeom prst="wedgeRoundRectCallout">
            <a:avLst>
              <a:gd name="adj1" fmla="val 56100"/>
              <a:gd name="adj2" fmla="val -51929"/>
              <a:gd name="adj3" fmla="val 16667"/>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300" dirty="0">
                <a:solidFill>
                  <a:schemeClr val="tx1"/>
                </a:solidFill>
                <a:latin typeface="Times New Roman" panose="02020603050405020304" pitchFamily="18" charset="0"/>
                <a:cs typeface="Times New Roman" panose="02020603050405020304" pitchFamily="18" charset="0"/>
              </a:rPr>
              <a:t>По итогам </a:t>
            </a:r>
            <a:r>
              <a:rPr lang="ru-RU" sz="1300" dirty="0" smtClean="0">
                <a:solidFill>
                  <a:schemeClr val="tx1"/>
                </a:solidFill>
                <a:latin typeface="Times New Roman" panose="02020603050405020304" pitchFamily="18" charset="0"/>
                <a:cs typeface="Times New Roman" panose="02020603050405020304" pitchFamily="18" charset="0"/>
              </a:rPr>
              <a:t>20</a:t>
            </a:r>
            <a:r>
              <a:rPr lang="en-US" sz="1300" dirty="0" smtClean="0">
                <a:solidFill>
                  <a:schemeClr val="tx1"/>
                </a:solidFill>
                <a:latin typeface="Times New Roman" panose="02020603050405020304" pitchFamily="18" charset="0"/>
                <a:cs typeface="Times New Roman" panose="02020603050405020304" pitchFamily="18" charset="0"/>
              </a:rPr>
              <a:t>2</a:t>
            </a:r>
            <a:r>
              <a:rPr lang="ru-RU" sz="1300" dirty="0">
                <a:solidFill>
                  <a:schemeClr val="tx1"/>
                </a:solidFill>
                <a:latin typeface="Times New Roman" panose="02020603050405020304" pitchFamily="18" charset="0"/>
                <a:cs typeface="Times New Roman" panose="02020603050405020304" pitchFamily="18" charset="0"/>
              </a:rPr>
              <a:t>5</a:t>
            </a:r>
            <a:r>
              <a:rPr lang="ru-RU" sz="1300" dirty="0" smtClean="0">
                <a:solidFill>
                  <a:schemeClr val="tx1"/>
                </a:solidFill>
                <a:latin typeface="Times New Roman" panose="02020603050405020304" pitchFamily="18" charset="0"/>
                <a:cs typeface="Times New Roman" panose="02020603050405020304" pitchFamily="18" charset="0"/>
              </a:rPr>
              <a:t> </a:t>
            </a:r>
            <a:r>
              <a:rPr lang="ru-RU" sz="1300" dirty="0">
                <a:solidFill>
                  <a:schemeClr val="tx1"/>
                </a:solidFill>
                <a:latin typeface="Times New Roman" panose="02020603050405020304" pitchFamily="18" charset="0"/>
                <a:cs typeface="Times New Roman" panose="02020603050405020304" pitchFamily="18" charset="0"/>
              </a:rPr>
              <a:t>года поступление собственных доходов составило </a:t>
            </a:r>
            <a:r>
              <a:rPr lang="ru-RU" sz="1300" dirty="0" smtClean="0">
                <a:solidFill>
                  <a:schemeClr val="tx1"/>
                </a:solidFill>
                <a:latin typeface="Times New Roman" panose="02020603050405020304" pitchFamily="18" charset="0"/>
                <a:cs typeface="Times New Roman" panose="02020603050405020304" pitchFamily="18" charset="0"/>
              </a:rPr>
              <a:t>98 657,5 млн</a:t>
            </a:r>
            <a:r>
              <a:rPr lang="ru-RU" sz="1300" dirty="0">
                <a:solidFill>
                  <a:schemeClr val="tx1"/>
                </a:solidFill>
                <a:latin typeface="Times New Roman" panose="02020603050405020304" pitchFamily="18" charset="0"/>
                <a:cs typeface="Times New Roman" panose="02020603050405020304" pitchFamily="18" charset="0"/>
              </a:rPr>
              <a:t>. рублей (рост к уровню </a:t>
            </a:r>
            <a:r>
              <a:rPr lang="ru-RU" sz="1300" dirty="0" smtClean="0">
                <a:solidFill>
                  <a:schemeClr val="tx1"/>
                </a:solidFill>
                <a:latin typeface="Times New Roman" panose="02020603050405020304" pitchFamily="18" charset="0"/>
                <a:cs typeface="Times New Roman" panose="02020603050405020304" pitchFamily="18" charset="0"/>
              </a:rPr>
              <a:t>2024 </a:t>
            </a:r>
            <a:r>
              <a:rPr lang="ru-RU" sz="1300" dirty="0">
                <a:solidFill>
                  <a:schemeClr val="tx1"/>
                </a:solidFill>
                <a:latin typeface="Times New Roman" panose="02020603050405020304" pitchFamily="18" charset="0"/>
                <a:cs typeface="Times New Roman" panose="02020603050405020304" pitchFamily="18" charset="0"/>
              </a:rPr>
              <a:t>года на </a:t>
            </a:r>
            <a:br>
              <a:rPr lang="ru-RU" sz="1300" dirty="0">
                <a:solidFill>
                  <a:schemeClr val="tx1"/>
                </a:solidFill>
                <a:latin typeface="Times New Roman" panose="02020603050405020304" pitchFamily="18" charset="0"/>
                <a:cs typeface="Times New Roman" panose="02020603050405020304" pitchFamily="18" charset="0"/>
              </a:rPr>
            </a:br>
            <a:r>
              <a:rPr lang="ru-RU" sz="1300" dirty="0" smtClean="0">
                <a:solidFill>
                  <a:schemeClr val="tx1"/>
                </a:solidFill>
                <a:latin typeface="Times New Roman" panose="02020603050405020304" pitchFamily="18" charset="0"/>
                <a:cs typeface="Times New Roman" panose="02020603050405020304" pitchFamily="18" charset="0"/>
              </a:rPr>
              <a:t>16 344,8 млн</a:t>
            </a:r>
            <a:r>
              <a:rPr lang="ru-RU" sz="1300" dirty="0">
                <a:solidFill>
                  <a:schemeClr val="tx1"/>
                </a:solidFill>
                <a:latin typeface="Times New Roman" panose="02020603050405020304" pitchFamily="18" charset="0"/>
                <a:cs typeface="Times New Roman" panose="02020603050405020304" pitchFamily="18" charset="0"/>
              </a:rPr>
              <a:t>. рублей, или на </a:t>
            </a:r>
            <a:r>
              <a:rPr lang="ru-RU" sz="1300" dirty="0" smtClean="0">
                <a:solidFill>
                  <a:schemeClr val="tx1"/>
                </a:solidFill>
                <a:latin typeface="Times New Roman" panose="02020603050405020304" pitchFamily="18" charset="0"/>
                <a:cs typeface="Times New Roman" panose="02020603050405020304" pitchFamily="18" charset="0"/>
              </a:rPr>
              <a:t>19,9%).</a:t>
            </a:r>
            <a:endParaRPr lang="ru-RU" sz="13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0245923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Диаграмма 3"/>
          <p:cNvGraphicFramePr>
            <a:graphicFrameLocks/>
          </p:cNvGraphicFramePr>
          <p:nvPr>
            <p:extLst>
              <p:ext uri="{D42A27DB-BD31-4B8C-83A1-F6EECF244321}">
                <p14:modId xmlns:p14="http://schemas.microsoft.com/office/powerpoint/2010/main" val="425883584"/>
              </p:ext>
            </p:extLst>
          </p:nvPr>
        </p:nvGraphicFramePr>
        <p:xfrm>
          <a:off x="152400" y="1973263"/>
          <a:ext cx="4702175" cy="4508500"/>
        </p:xfrm>
        <a:graphic>
          <a:graphicData uri="http://schemas.openxmlformats.org/drawingml/2006/chart">
            <c:chart xmlns:c="http://schemas.openxmlformats.org/drawingml/2006/chart" xmlns:r="http://schemas.openxmlformats.org/officeDocument/2006/relationships" r:id="rId3"/>
          </a:graphicData>
        </a:graphic>
      </p:graphicFrame>
      <p:sp>
        <p:nvSpPr>
          <p:cNvPr id="55" name="Стрелка вниз 54"/>
          <p:cNvSpPr/>
          <p:nvPr/>
        </p:nvSpPr>
        <p:spPr>
          <a:xfrm rot="10800000">
            <a:off x="8738801" y="996794"/>
            <a:ext cx="310580" cy="4940456"/>
          </a:xfrm>
          <a:prstGeom prst="downArrow">
            <a:avLst>
              <a:gd name="adj1" fmla="val 50000"/>
              <a:gd name="adj2" fmla="val 111346"/>
            </a:avLst>
          </a:prstGeom>
          <a:solidFill>
            <a:srgbClr val="FF0066"/>
          </a:solidFill>
          <a:effectLst>
            <a:outerShdw blurRad="50800" dist="38100" dir="18900000" algn="bl" rotWithShape="0">
              <a:prstClr val="black">
                <a:alpha val="40000"/>
              </a:prstClr>
            </a:outerShdw>
          </a:effectLst>
        </p:spPr>
        <p:style>
          <a:lnRef idx="0">
            <a:schemeClr val="accent2"/>
          </a:lnRef>
          <a:fillRef idx="3">
            <a:schemeClr val="accent2"/>
          </a:fillRef>
          <a:effectRef idx="3">
            <a:schemeClr val="accent2"/>
          </a:effectRef>
          <a:fontRef idx="minor">
            <a:schemeClr val="lt1"/>
          </a:fontRef>
        </p:style>
        <p:txBody>
          <a:bodyPr anchor="ctr">
            <a:scene3d>
              <a:camera prst="isometricLeftDown"/>
              <a:lightRig rig="threePt" dir="t"/>
            </a:scene3d>
          </a:bodyPr>
          <a:lstStyle/>
          <a:p>
            <a:pPr algn="ctr">
              <a:defRPr/>
            </a:pPr>
            <a:endParaRPr lang="ru-RU">
              <a:solidFill>
                <a:prstClr val="white"/>
              </a:solidFill>
              <a:effectLst>
                <a:outerShdw blurRad="50800" dist="38100" dir="2700000" algn="tl" rotWithShape="0">
                  <a:prstClr val="black">
                    <a:alpha val="40000"/>
                  </a:prstClr>
                </a:outerShdw>
              </a:effectLst>
            </a:endParaRPr>
          </a:p>
        </p:txBody>
      </p:sp>
      <p:pic>
        <p:nvPicPr>
          <p:cNvPr id="9221"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0907" y="796640"/>
            <a:ext cx="857143" cy="72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225" name="Номер слайда 2"/>
          <p:cNvSpPr>
            <a:spLocks noGrp="1"/>
          </p:cNvSpPr>
          <p:nvPr>
            <p:ph type="sldNum" sz="quarter" idx="12"/>
          </p:nvPr>
        </p:nvSpPr>
        <p:spPr bwMode="auto">
          <a:xfrm>
            <a:off x="8147050" y="6472238"/>
            <a:ext cx="10541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877EF1E9-EFF1-4598-AB54-4E5BF53C1B32}" type="slidenum">
              <a:rPr lang="ru-RU" altLang="ru-RU" smtClean="0">
                <a:latin typeface="Arial" panose="020B0604020202020204" pitchFamily="34" charset="0"/>
                <a:cs typeface="Arial" panose="020B0604020202020204" pitchFamily="34" charset="0"/>
              </a:rPr>
              <a:pPr/>
              <a:t>22</a:t>
            </a:fld>
            <a:endParaRPr lang="ru-RU" altLang="ru-RU" dirty="0" smtClean="0">
              <a:latin typeface="Arial" panose="020B0604020202020204" pitchFamily="34" charset="0"/>
              <a:cs typeface="Arial" panose="020B0604020202020204" pitchFamily="34" charset="0"/>
            </a:endParaRPr>
          </a:p>
        </p:txBody>
      </p:sp>
      <p:sp>
        <p:nvSpPr>
          <p:cNvPr id="39" name="TextBox 38"/>
          <p:cNvSpPr txBox="1"/>
          <p:nvPr/>
        </p:nvSpPr>
        <p:spPr>
          <a:xfrm>
            <a:off x="125413" y="5554663"/>
            <a:ext cx="4897437" cy="987504"/>
          </a:xfrm>
          <a:prstGeom prst="wedgeRoundRectCallout">
            <a:avLst>
              <a:gd name="adj1" fmla="val 47551"/>
              <a:gd name="adj2" fmla="val -110970"/>
              <a:gd name="adj3" fmla="val 16667"/>
            </a:avLst>
          </a:prstGeom>
        </p:spPr>
        <p:style>
          <a:lnRef idx="1">
            <a:schemeClr val="accent4"/>
          </a:lnRef>
          <a:fillRef idx="2">
            <a:schemeClr val="accent4"/>
          </a:fillRef>
          <a:effectRef idx="1">
            <a:schemeClr val="accent4"/>
          </a:effectRef>
          <a:fontRef idx="minor">
            <a:schemeClr val="dk1"/>
          </a:fontRef>
        </p:style>
        <p:txBody>
          <a:bodyPr>
            <a:spAutoFit/>
          </a:bodyPr>
          <a:lstStyle/>
          <a:p>
            <a:pPr algn="just">
              <a:defRPr/>
            </a:pPr>
            <a:r>
              <a:rPr lang="ru-RU" sz="1300" dirty="0">
                <a:latin typeface="Times New Roman" panose="02020603050405020304" pitchFamily="18" charset="0"/>
                <a:cs typeface="Times New Roman" panose="02020603050405020304" pitchFamily="18" charset="0"/>
              </a:rPr>
              <a:t>Ранжирование осуществлено исходя из удельного веса поступлений от данных организаций в общем объеме налоговых поступлений в </a:t>
            </a:r>
            <a:r>
              <a:rPr lang="ru-RU" sz="1300" dirty="0" smtClean="0">
                <a:latin typeface="Times New Roman" panose="02020603050405020304" pitchFamily="18" charset="0"/>
                <a:cs typeface="Times New Roman" panose="02020603050405020304" pitchFamily="18" charset="0"/>
              </a:rPr>
              <a:t>консолидированный бюджет Чувашской Республики </a:t>
            </a:r>
            <a:r>
              <a:rPr lang="ru-RU" sz="1300" dirty="0">
                <a:latin typeface="Times New Roman" panose="02020603050405020304" pitchFamily="18" charset="0"/>
                <a:cs typeface="Times New Roman" panose="02020603050405020304" pitchFamily="18" charset="0"/>
              </a:rPr>
              <a:t>за </a:t>
            </a:r>
            <a:r>
              <a:rPr lang="ru-RU" sz="1300" dirty="0" smtClean="0">
                <a:latin typeface="Times New Roman" panose="02020603050405020304" pitchFamily="18" charset="0"/>
                <a:cs typeface="Times New Roman" panose="02020603050405020304" pitchFamily="18" charset="0"/>
              </a:rPr>
              <a:t>2025 </a:t>
            </a:r>
            <a:r>
              <a:rPr lang="ru-RU" sz="1300" dirty="0">
                <a:latin typeface="Times New Roman" panose="02020603050405020304" pitchFamily="18" charset="0"/>
                <a:cs typeface="Times New Roman" panose="02020603050405020304" pitchFamily="18" charset="0"/>
              </a:rPr>
              <a:t>год</a:t>
            </a:r>
            <a:endParaRPr lang="ru-RU" sz="1300" i="1" dirty="0">
              <a:latin typeface="Times New Roman" panose="02020603050405020304" pitchFamily="18" charset="0"/>
              <a:cs typeface="Times New Roman" panose="02020603050405020304" pitchFamily="18" charset="0"/>
            </a:endParaRPr>
          </a:p>
        </p:txBody>
      </p:sp>
      <p:pic>
        <p:nvPicPr>
          <p:cNvPr id="9227"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889976" y="796640"/>
            <a:ext cx="1012079" cy="72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6" name="TextBox 1"/>
          <p:cNvSpPr txBox="1"/>
          <p:nvPr/>
        </p:nvSpPr>
        <p:spPr>
          <a:xfrm>
            <a:off x="4427984" y="959905"/>
            <a:ext cx="4320000" cy="275868"/>
          </a:xfrm>
          <a:prstGeom prst="roundRect">
            <a:avLst>
              <a:gd name="adj" fmla="val 37979"/>
            </a:avLst>
          </a:prstGeom>
          <a:ln/>
        </p:spPr>
        <p:style>
          <a:lnRef idx="1">
            <a:schemeClr val="accent3"/>
          </a:lnRef>
          <a:fillRef idx="2">
            <a:schemeClr val="accent3"/>
          </a:fillRef>
          <a:effectRef idx="1">
            <a:schemeClr val="accent3"/>
          </a:effectRef>
          <a:fontRef idx="minor">
            <a:schemeClr val="dk1"/>
          </a:fontRef>
        </p:style>
        <p:txBody>
          <a:bodyPr wrap="square" lIns="0" tIns="0" rIns="0" bIns="0">
            <a:spAutoFit/>
          </a:bodyPr>
          <a:lstStyle>
            <a:defPPr>
              <a:defRPr lang="ru-RU"/>
            </a:defPPr>
            <a:lvl1pPr marL="0" indent="0" algn="ctr">
              <a:defRPr sz="1400" b="1">
                <a:solidFill>
                  <a:srgbClr val="341DE1"/>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smtClean="0">
                <a:latin typeface="Times New Roman" panose="02020603050405020304" pitchFamily="18" charset="0"/>
                <a:cs typeface="Times New Roman" panose="02020603050405020304" pitchFamily="18" charset="0"/>
              </a:rPr>
              <a:t>АО «ВНИИР»</a:t>
            </a:r>
            <a:endParaRPr lang="ru-RU" dirty="0">
              <a:latin typeface="Times New Roman" panose="02020603050405020304" pitchFamily="18" charset="0"/>
              <a:cs typeface="Times New Roman" panose="02020603050405020304" pitchFamily="18" charset="0"/>
            </a:endParaRPr>
          </a:p>
        </p:txBody>
      </p:sp>
      <p:sp>
        <p:nvSpPr>
          <p:cNvPr id="44" name="TextBox 1"/>
          <p:cNvSpPr txBox="1"/>
          <p:nvPr/>
        </p:nvSpPr>
        <p:spPr>
          <a:xfrm>
            <a:off x="5147984" y="3041525"/>
            <a:ext cx="3600000" cy="275868"/>
          </a:xfrm>
          <a:prstGeom prst="roundRect">
            <a:avLst>
              <a:gd name="adj" fmla="val 37979"/>
            </a:avLst>
          </a:prstGeom>
          <a:ln/>
        </p:spPr>
        <p:style>
          <a:lnRef idx="1">
            <a:schemeClr val="accent3"/>
          </a:lnRef>
          <a:fillRef idx="2">
            <a:schemeClr val="accent3"/>
          </a:fillRef>
          <a:effectRef idx="1">
            <a:schemeClr val="accent3"/>
          </a:effectRef>
          <a:fontRef idx="minor">
            <a:schemeClr val="dk1"/>
          </a:fontRef>
        </p:style>
        <p:txBody>
          <a:bodyPr wrap="square" lIns="0" tIns="0" rIns="0" bIns="0">
            <a:spAutoFit/>
          </a:bodyPr>
          <a:lstStyle>
            <a:defPPr>
              <a:defRPr lang="ru-RU"/>
            </a:defPPr>
            <a:lvl1pPr marL="0" indent="0" algn="ctr">
              <a:defRPr sz="1400" b="1">
                <a:solidFill>
                  <a:srgbClr val="341DE1"/>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a:latin typeface="Times New Roman" panose="02020603050405020304" pitchFamily="18" charset="0"/>
                <a:cs typeface="Times New Roman" panose="02020603050405020304" pitchFamily="18" charset="0"/>
              </a:rPr>
              <a:t>ООО «Спиртовой завод «Ядринский»</a:t>
            </a:r>
          </a:p>
        </p:txBody>
      </p:sp>
      <p:sp>
        <p:nvSpPr>
          <p:cNvPr id="45" name="TextBox 1"/>
          <p:cNvSpPr txBox="1"/>
          <p:nvPr/>
        </p:nvSpPr>
        <p:spPr>
          <a:xfrm>
            <a:off x="4995418" y="2341564"/>
            <a:ext cx="3780000" cy="551736"/>
          </a:xfrm>
          <a:prstGeom prst="roundRect">
            <a:avLst>
              <a:gd name="adj" fmla="val 37979"/>
            </a:avLst>
          </a:prstGeom>
          <a:ln/>
        </p:spPr>
        <p:style>
          <a:lnRef idx="1">
            <a:schemeClr val="accent3"/>
          </a:lnRef>
          <a:fillRef idx="2">
            <a:schemeClr val="accent3"/>
          </a:fillRef>
          <a:effectRef idx="1">
            <a:schemeClr val="accent3"/>
          </a:effectRef>
          <a:fontRef idx="minor">
            <a:schemeClr val="dk1"/>
          </a:fontRef>
        </p:style>
        <p:txBody>
          <a:bodyPr wrap="square" lIns="0" tIns="0" rIns="0" bIns="0">
            <a:spAutoFit/>
          </a:bodyPr>
          <a:lstStyle>
            <a:defPPr>
              <a:defRPr lang="ru-RU"/>
            </a:defPPr>
            <a:lvl1pPr marL="0" indent="0" algn="ctr">
              <a:defRPr sz="1400" b="1">
                <a:solidFill>
                  <a:srgbClr val="341DE1"/>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a:latin typeface="Times New Roman" panose="02020603050405020304" pitchFamily="18" charset="0"/>
                <a:cs typeface="Times New Roman" panose="02020603050405020304" pitchFamily="18" charset="0"/>
              </a:rPr>
              <a:t>ОАО «Чебоксарская пивоваренная фирма «Букет Чувашии»</a:t>
            </a:r>
          </a:p>
        </p:txBody>
      </p:sp>
      <p:sp>
        <p:nvSpPr>
          <p:cNvPr id="50" name="TextBox 1"/>
          <p:cNvSpPr txBox="1"/>
          <p:nvPr/>
        </p:nvSpPr>
        <p:spPr>
          <a:xfrm>
            <a:off x="5867984" y="5123145"/>
            <a:ext cx="2880000" cy="275868"/>
          </a:xfrm>
          <a:prstGeom prst="roundRect">
            <a:avLst>
              <a:gd name="adj" fmla="val 37979"/>
            </a:avLst>
          </a:prstGeom>
          <a:ln/>
        </p:spPr>
        <p:style>
          <a:lnRef idx="1">
            <a:schemeClr val="accent3"/>
          </a:lnRef>
          <a:fillRef idx="2">
            <a:schemeClr val="accent3"/>
          </a:fillRef>
          <a:effectRef idx="1">
            <a:schemeClr val="accent3"/>
          </a:effectRef>
          <a:fontRef idx="minor">
            <a:schemeClr val="dk1"/>
          </a:fontRef>
        </p:style>
        <p:txBody>
          <a:bodyPr wrap="square" lIns="0" tIns="0" rIns="0" bIns="0">
            <a:spAutoFit/>
          </a:bodyPr>
          <a:lstStyle>
            <a:defPPr>
              <a:defRPr lang="ru-RU"/>
            </a:defPPr>
            <a:lvl1pPr marL="0" indent="0" algn="ctr">
              <a:defRPr sz="1400" b="1">
                <a:solidFill>
                  <a:srgbClr val="341DE1"/>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a:latin typeface="Times New Roman" panose="02020603050405020304" pitchFamily="18" charset="0"/>
                <a:cs typeface="Times New Roman" panose="02020603050405020304" pitchFamily="18" charset="0"/>
              </a:rPr>
              <a:t>ООО НПП «ЭКРА</a:t>
            </a:r>
            <a:r>
              <a:rPr lang="ru-RU" dirty="0" smtClean="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p:txBody>
      </p:sp>
      <p:sp>
        <p:nvSpPr>
          <p:cNvPr id="51" name="TextBox 1"/>
          <p:cNvSpPr txBox="1"/>
          <p:nvPr/>
        </p:nvSpPr>
        <p:spPr>
          <a:xfrm>
            <a:off x="6047984" y="5574586"/>
            <a:ext cx="2700000" cy="526733"/>
          </a:xfrm>
          <a:prstGeom prst="roundRect">
            <a:avLst>
              <a:gd name="adj" fmla="val 31350"/>
            </a:avLst>
          </a:prstGeom>
          <a:ln/>
        </p:spPr>
        <p:style>
          <a:lnRef idx="1">
            <a:schemeClr val="accent3"/>
          </a:lnRef>
          <a:fillRef idx="2">
            <a:schemeClr val="accent3"/>
          </a:fillRef>
          <a:effectRef idx="1">
            <a:schemeClr val="accent3"/>
          </a:effectRef>
          <a:fontRef idx="minor">
            <a:schemeClr val="dk1"/>
          </a:fontRef>
        </p:style>
        <p:txBody>
          <a:bodyPr wrap="square" lIns="0" tIns="0" rIns="0" bIns="0">
            <a:spAutoFit/>
          </a:bodyPr>
          <a:lstStyle>
            <a:defPPr>
              <a:defRPr lang="ru-RU"/>
            </a:defPPr>
            <a:lvl1pPr marL="0" indent="0" algn="ctr">
              <a:defRPr sz="1400" b="1">
                <a:solidFill>
                  <a:srgbClr val="341DE1"/>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a:latin typeface="Times New Roman" panose="02020603050405020304" pitchFamily="18" charset="0"/>
                <a:cs typeface="Times New Roman" panose="02020603050405020304" pitchFamily="18" charset="0"/>
              </a:rPr>
              <a:t>ООО «Чебоксарская электротехника и автоматика»</a:t>
            </a:r>
          </a:p>
        </p:txBody>
      </p:sp>
      <p:sp>
        <p:nvSpPr>
          <p:cNvPr id="54" name="TextBox 1"/>
          <p:cNvSpPr txBox="1"/>
          <p:nvPr/>
        </p:nvSpPr>
        <p:spPr>
          <a:xfrm>
            <a:off x="4787984" y="1862781"/>
            <a:ext cx="3960000" cy="275868"/>
          </a:xfrm>
          <a:prstGeom prst="roundRect">
            <a:avLst>
              <a:gd name="adj" fmla="val 37979"/>
            </a:avLst>
          </a:prstGeom>
          <a:ln/>
        </p:spPr>
        <p:style>
          <a:lnRef idx="1">
            <a:schemeClr val="accent3"/>
          </a:lnRef>
          <a:fillRef idx="2">
            <a:schemeClr val="accent3"/>
          </a:fillRef>
          <a:effectRef idx="1">
            <a:schemeClr val="accent3"/>
          </a:effectRef>
          <a:fontRef idx="minor">
            <a:schemeClr val="dk1"/>
          </a:fontRef>
        </p:style>
        <p:txBody>
          <a:bodyPr wrap="square" lIns="0" tIns="0" rIns="0" bIns="0">
            <a:spAutoFit/>
          </a:bodyPr>
          <a:lstStyle>
            <a:defPPr>
              <a:defRPr lang="ru-RU"/>
            </a:defPPr>
            <a:lvl1pPr marL="0" indent="0" algn="ctr">
              <a:defRPr sz="1100" b="1">
                <a:solidFill>
                  <a:prstClr val="black"/>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sz="1400" dirty="0">
                <a:solidFill>
                  <a:srgbClr val="341DE1"/>
                </a:solidFill>
                <a:latin typeface="Times New Roman" panose="02020603050405020304" pitchFamily="18" charset="0"/>
                <a:cs typeface="Times New Roman" panose="02020603050405020304" pitchFamily="18" charset="0"/>
              </a:rPr>
              <a:t>ООО «Чебоксарский ликеро-водочный завод»</a:t>
            </a:r>
          </a:p>
        </p:txBody>
      </p:sp>
      <p:sp>
        <p:nvSpPr>
          <p:cNvPr id="58" name="TextBox 1"/>
          <p:cNvSpPr txBox="1"/>
          <p:nvPr/>
        </p:nvSpPr>
        <p:spPr>
          <a:xfrm>
            <a:off x="4562030" y="3027852"/>
            <a:ext cx="433388" cy="303213"/>
          </a:xfrm>
          <a:prstGeom prst="ellipse">
            <a:avLst/>
          </a:prstGeom>
          <a:ln/>
        </p:spPr>
        <p:style>
          <a:lnRef idx="1">
            <a:schemeClr val="accent2"/>
          </a:lnRef>
          <a:fillRef idx="2">
            <a:schemeClr val="accent2"/>
          </a:fillRef>
          <a:effectRef idx="1">
            <a:schemeClr val="accent2"/>
          </a:effectRef>
          <a:fontRef idx="minor">
            <a:schemeClr val="dk1"/>
          </a:fontRef>
        </p:style>
        <p:txBody>
          <a:bodyPr lIns="0" tIns="0" rIns="0" bIns="0">
            <a:spAutoFit/>
          </a:bodyPr>
          <a:lstStyle>
            <a:defPPr>
              <a:defRPr lang="ru-RU"/>
            </a:defPPr>
            <a:lvl1pPr marL="0" indent="0" algn="ctr">
              <a:defRPr sz="1400" b="1">
                <a:solidFill>
                  <a:prstClr val="black"/>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smtClean="0">
                <a:latin typeface="Times New Roman" panose="02020603050405020304" pitchFamily="18" charset="0"/>
                <a:cs typeface="Times New Roman" panose="02020603050405020304" pitchFamily="18" charset="0"/>
              </a:rPr>
              <a:t>5</a:t>
            </a:r>
            <a:endParaRPr lang="ru-RU" dirty="0">
              <a:latin typeface="Times New Roman" panose="02020603050405020304" pitchFamily="18" charset="0"/>
              <a:cs typeface="Times New Roman" panose="02020603050405020304" pitchFamily="18" charset="0"/>
            </a:endParaRPr>
          </a:p>
        </p:txBody>
      </p:sp>
      <p:sp>
        <p:nvSpPr>
          <p:cNvPr id="60" name="TextBox 1"/>
          <p:cNvSpPr txBox="1"/>
          <p:nvPr/>
        </p:nvSpPr>
        <p:spPr>
          <a:xfrm>
            <a:off x="3995936" y="1411343"/>
            <a:ext cx="431800" cy="303212"/>
          </a:xfrm>
          <a:prstGeom prst="ellipse">
            <a:avLst/>
          </a:prstGeom>
          <a:ln/>
        </p:spPr>
        <p:style>
          <a:lnRef idx="1">
            <a:schemeClr val="accent2"/>
          </a:lnRef>
          <a:fillRef idx="2">
            <a:schemeClr val="accent2"/>
          </a:fillRef>
          <a:effectRef idx="1">
            <a:schemeClr val="accent2"/>
          </a:effectRef>
          <a:fontRef idx="minor">
            <a:schemeClr val="dk1"/>
          </a:fontRef>
        </p:style>
        <p:txBody>
          <a:bodyPr lIns="0" tIns="0" rIns="0" bIns="0">
            <a:spAutoFit/>
          </a:bodyPr>
          <a:lstStyle>
            <a:defPPr>
              <a:defRPr lang="ru-RU"/>
            </a:defPPr>
            <a:lvl1pPr marL="0" indent="0" algn="ctr">
              <a:defRPr sz="1400" b="1">
                <a:solidFill>
                  <a:prstClr val="black"/>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smtClean="0">
                <a:latin typeface="Times New Roman" panose="02020603050405020304" pitchFamily="18" charset="0"/>
                <a:cs typeface="Times New Roman" panose="02020603050405020304" pitchFamily="18" charset="0"/>
              </a:rPr>
              <a:t>2</a:t>
            </a:r>
            <a:endParaRPr lang="ru-RU" dirty="0">
              <a:latin typeface="Times New Roman" panose="02020603050405020304" pitchFamily="18" charset="0"/>
              <a:cs typeface="Times New Roman" panose="02020603050405020304" pitchFamily="18" charset="0"/>
            </a:endParaRPr>
          </a:p>
        </p:txBody>
      </p:sp>
      <p:sp>
        <p:nvSpPr>
          <p:cNvPr id="62" name="TextBox 1"/>
          <p:cNvSpPr txBox="1"/>
          <p:nvPr/>
        </p:nvSpPr>
        <p:spPr>
          <a:xfrm>
            <a:off x="4752822" y="3479291"/>
            <a:ext cx="431800" cy="303212"/>
          </a:xfrm>
          <a:prstGeom prst="ellipse">
            <a:avLst/>
          </a:prstGeom>
          <a:ln/>
        </p:spPr>
        <p:style>
          <a:lnRef idx="1">
            <a:schemeClr val="accent2"/>
          </a:lnRef>
          <a:fillRef idx="2">
            <a:schemeClr val="accent2"/>
          </a:fillRef>
          <a:effectRef idx="1">
            <a:schemeClr val="accent2"/>
          </a:effectRef>
          <a:fontRef idx="minor">
            <a:schemeClr val="dk1"/>
          </a:fontRef>
        </p:style>
        <p:txBody>
          <a:bodyPr lIns="0" tIns="0" rIns="0" bIns="0">
            <a:spAutoFit/>
          </a:bodyPr>
          <a:lstStyle>
            <a:defPPr>
              <a:defRPr lang="ru-RU"/>
            </a:defPPr>
            <a:lvl1pPr marL="0" indent="0" algn="ctr">
              <a:defRPr sz="1400" b="1">
                <a:solidFill>
                  <a:prstClr val="black"/>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a:latin typeface="Times New Roman" panose="02020603050405020304" pitchFamily="18" charset="0"/>
                <a:cs typeface="Times New Roman" panose="02020603050405020304" pitchFamily="18" charset="0"/>
              </a:rPr>
              <a:t>6</a:t>
            </a:r>
          </a:p>
        </p:txBody>
      </p:sp>
      <p:sp>
        <p:nvSpPr>
          <p:cNvPr id="63" name="TextBox 1"/>
          <p:cNvSpPr txBox="1"/>
          <p:nvPr/>
        </p:nvSpPr>
        <p:spPr>
          <a:xfrm>
            <a:off x="4936176" y="3937727"/>
            <a:ext cx="431800" cy="303212"/>
          </a:xfrm>
          <a:prstGeom prst="ellipse">
            <a:avLst/>
          </a:prstGeom>
          <a:ln/>
        </p:spPr>
        <p:style>
          <a:lnRef idx="1">
            <a:schemeClr val="accent2"/>
          </a:lnRef>
          <a:fillRef idx="2">
            <a:schemeClr val="accent2"/>
          </a:fillRef>
          <a:effectRef idx="1">
            <a:schemeClr val="accent2"/>
          </a:effectRef>
          <a:fontRef idx="minor">
            <a:schemeClr val="dk1"/>
          </a:fontRef>
        </p:style>
        <p:txBody>
          <a:bodyPr lIns="0" tIns="0" rIns="0" bIns="0">
            <a:spAutoFit/>
          </a:bodyPr>
          <a:lstStyle>
            <a:defPPr>
              <a:defRPr lang="ru-RU"/>
            </a:defPPr>
            <a:lvl1pPr marL="0" indent="0" algn="ctr">
              <a:defRPr sz="1400" b="1">
                <a:solidFill>
                  <a:prstClr val="black"/>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a:latin typeface="Times New Roman" panose="02020603050405020304" pitchFamily="18" charset="0"/>
                <a:cs typeface="Times New Roman" panose="02020603050405020304" pitchFamily="18" charset="0"/>
              </a:rPr>
              <a:t>7</a:t>
            </a:r>
          </a:p>
        </p:txBody>
      </p:sp>
      <p:sp>
        <p:nvSpPr>
          <p:cNvPr id="65" name="TextBox 1"/>
          <p:cNvSpPr txBox="1"/>
          <p:nvPr/>
        </p:nvSpPr>
        <p:spPr>
          <a:xfrm>
            <a:off x="5341530" y="5123145"/>
            <a:ext cx="431800" cy="301625"/>
          </a:xfrm>
          <a:prstGeom prst="ellipse">
            <a:avLst/>
          </a:prstGeom>
          <a:ln/>
        </p:spPr>
        <p:style>
          <a:lnRef idx="1">
            <a:schemeClr val="accent2"/>
          </a:lnRef>
          <a:fillRef idx="2">
            <a:schemeClr val="accent2"/>
          </a:fillRef>
          <a:effectRef idx="1">
            <a:schemeClr val="accent2"/>
          </a:effectRef>
          <a:fontRef idx="minor">
            <a:schemeClr val="dk1"/>
          </a:fontRef>
        </p:style>
        <p:txBody>
          <a:bodyPr lIns="0" tIns="0" rIns="0" bIns="0">
            <a:spAutoFit/>
          </a:bodyPr>
          <a:lstStyle>
            <a:defPPr>
              <a:defRPr lang="ru-RU"/>
            </a:defPPr>
            <a:lvl1pPr marL="0" indent="0" algn="ctr">
              <a:defRPr sz="1400" b="1">
                <a:solidFill>
                  <a:prstClr val="black"/>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a:latin typeface="Times New Roman" panose="02020603050405020304" pitchFamily="18" charset="0"/>
                <a:cs typeface="Times New Roman" panose="02020603050405020304" pitchFamily="18" charset="0"/>
              </a:rPr>
              <a:t>9</a:t>
            </a:r>
          </a:p>
        </p:txBody>
      </p:sp>
      <p:sp>
        <p:nvSpPr>
          <p:cNvPr id="64" name="TextBox 1"/>
          <p:cNvSpPr txBox="1"/>
          <p:nvPr/>
        </p:nvSpPr>
        <p:spPr>
          <a:xfrm>
            <a:off x="5130881" y="4520101"/>
            <a:ext cx="431800" cy="303212"/>
          </a:xfrm>
          <a:prstGeom prst="ellipse">
            <a:avLst/>
          </a:prstGeom>
          <a:ln/>
        </p:spPr>
        <p:style>
          <a:lnRef idx="1">
            <a:schemeClr val="accent2"/>
          </a:lnRef>
          <a:fillRef idx="2">
            <a:schemeClr val="accent2"/>
          </a:fillRef>
          <a:effectRef idx="1">
            <a:schemeClr val="accent2"/>
          </a:effectRef>
          <a:fontRef idx="minor">
            <a:schemeClr val="dk1"/>
          </a:fontRef>
        </p:style>
        <p:txBody>
          <a:bodyPr lIns="0" tIns="0" rIns="0" bIns="0">
            <a:spAutoFit/>
          </a:bodyPr>
          <a:lstStyle>
            <a:defPPr>
              <a:defRPr lang="ru-RU"/>
            </a:defPPr>
            <a:lvl1pPr marL="0" indent="0" algn="ctr">
              <a:defRPr sz="1400" b="1">
                <a:solidFill>
                  <a:prstClr val="black"/>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a:latin typeface="Times New Roman" panose="02020603050405020304" pitchFamily="18" charset="0"/>
                <a:cs typeface="Times New Roman" panose="02020603050405020304" pitchFamily="18" charset="0"/>
              </a:rPr>
              <a:t>8</a:t>
            </a:r>
          </a:p>
        </p:txBody>
      </p:sp>
      <p:sp>
        <p:nvSpPr>
          <p:cNvPr id="57" name="TextBox 1"/>
          <p:cNvSpPr txBox="1"/>
          <p:nvPr/>
        </p:nvSpPr>
        <p:spPr>
          <a:xfrm>
            <a:off x="3851920" y="946233"/>
            <a:ext cx="431800" cy="303212"/>
          </a:xfrm>
          <a:prstGeom prst="ellipse">
            <a:avLst/>
          </a:prstGeom>
          <a:ln/>
        </p:spPr>
        <p:style>
          <a:lnRef idx="1">
            <a:schemeClr val="accent2"/>
          </a:lnRef>
          <a:fillRef idx="2">
            <a:schemeClr val="accent2"/>
          </a:fillRef>
          <a:effectRef idx="1">
            <a:schemeClr val="accent2"/>
          </a:effectRef>
          <a:fontRef idx="minor">
            <a:schemeClr val="dk1"/>
          </a:fontRef>
        </p:style>
        <p:txBody>
          <a:bodyPr lIns="0" tIns="0" rIns="0" bIns="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defRPr/>
            </a:pPr>
            <a:r>
              <a:rPr lang="ru-RU" sz="1400" b="1" dirty="0" smtClean="0">
                <a:solidFill>
                  <a:prstClr val="black"/>
                </a:solidFill>
                <a:latin typeface="Times New Roman" panose="02020603050405020304" pitchFamily="18" charset="0"/>
                <a:cs typeface="Times New Roman" panose="02020603050405020304" pitchFamily="18" charset="0"/>
              </a:rPr>
              <a:t>1</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66" name="TextBox 1"/>
          <p:cNvSpPr txBox="1"/>
          <p:nvPr/>
        </p:nvSpPr>
        <p:spPr>
          <a:xfrm>
            <a:off x="5507984" y="5686346"/>
            <a:ext cx="431800" cy="303212"/>
          </a:xfrm>
          <a:prstGeom prst="ellipse">
            <a:avLst/>
          </a:prstGeom>
          <a:ln/>
        </p:spPr>
        <p:style>
          <a:lnRef idx="1">
            <a:schemeClr val="accent2"/>
          </a:lnRef>
          <a:fillRef idx="2">
            <a:schemeClr val="accent2"/>
          </a:fillRef>
          <a:effectRef idx="1">
            <a:schemeClr val="accent2"/>
          </a:effectRef>
          <a:fontRef idx="minor">
            <a:schemeClr val="dk1"/>
          </a:fontRef>
        </p:style>
        <p:txBody>
          <a:bodyPr lIns="0" tIns="0" rIns="0" bIns="0">
            <a:spAutoFit/>
          </a:bodyPr>
          <a:lstStyle>
            <a:defPPr>
              <a:defRPr lang="ru-RU"/>
            </a:defPPr>
            <a:lvl1pPr marL="0" indent="0" algn="ctr">
              <a:defRPr sz="1400" b="1">
                <a:solidFill>
                  <a:prstClr val="black"/>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a:latin typeface="Times New Roman" panose="02020603050405020304" pitchFamily="18" charset="0"/>
                <a:cs typeface="Times New Roman" panose="02020603050405020304" pitchFamily="18" charset="0"/>
              </a:rPr>
              <a:t>10</a:t>
            </a:r>
          </a:p>
        </p:txBody>
      </p:sp>
      <p:sp>
        <p:nvSpPr>
          <p:cNvPr id="49" name="TextBox 1"/>
          <p:cNvSpPr txBox="1"/>
          <p:nvPr/>
        </p:nvSpPr>
        <p:spPr>
          <a:xfrm>
            <a:off x="5327984" y="3492963"/>
            <a:ext cx="3420000" cy="275868"/>
          </a:xfrm>
          <a:prstGeom prst="roundRect">
            <a:avLst>
              <a:gd name="adj" fmla="val 37979"/>
            </a:avLst>
          </a:prstGeom>
          <a:ln/>
        </p:spPr>
        <p:style>
          <a:lnRef idx="1">
            <a:schemeClr val="accent3"/>
          </a:lnRef>
          <a:fillRef idx="2">
            <a:schemeClr val="accent3"/>
          </a:fillRef>
          <a:effectRef idx="1">
            <a:schemeClr val="accent3"/>
          </a:effectRef>
          <a:fontRef idx="minor">
            <a:schemeClr val="dk1"/>
          </a:fontRef>
        </p:style>
        <p:txBody>
          <a:bodyPr wrap="square" lIns="0" tIns="0" rIns="0" bIns="0">
            <a:spAutoFit/>
          </a:bodyPr>
          <a:lstStyle>
            <a:defPPr>
              <a:defRPr lang="ru-RU"/>
            </a:defPPr>
            <a:lvl1pPr marL="0" indent="0" algn="ctr">
              <a:defRPr sz="1400" b="1">
                <a:solidFill>
                  <a:srgbClr val="341DE1"/>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a:latin typeface="Times New Roman" panose="02020603050405020304" pitchFamily="18" charset="0"/>
                <a:cs typeface="Times New Roman" panose="02020603050405020304" pitchFamily="18" charset="0"/>
              </a:rPr>
              <a:t>АО «АККОНД»</a:t>
            </a:r>
          </a:p>
        </p:txBody>
      </p:sp>
      <p:sp>
        <p:nvSpPr>
          <p:cNvPr id="53" name="TextBox 1"/>
          <p:cNvSpPr txBox="1"/>
          <p:nvPr/>
        </p:nvSpPr>
        <p:spPr>
          <a:xfrm>
            <a:off x="4607984" y="1411343"/>
            <a:ext cx="4140000" cy="275868"/>
          </a:xfrm>
          <a:prstGeom prst="roundRect">
            <a:avLst>
              <a:gd name="adj" fmla="val 37979"/>
            </a:avLst>
          </a:prstGeom>
          <a:ln/>
        </p:spPr>
        <p:style>
          <a:lnRef idx="1">
            <a:schemeClr val="accent3"/>
          </a:lnRef>
          <a:fillRef idx="2">
            <a:schemeClr val="accent3"/>
          </a:fillRef>
          <a:effectRef idx="1">
            <a:schemeClr val="accent3"/>
          </a:effectRef>
          <a:fontRef idx="minor">
            <a:schemeClr val="dk1"/>
          </a:fontRef>
        </p:style>
        <p:txBody>
          <a:bodyPr wrap="square" lIns="0" tIns="0" rIns="0" bIns="0">
            <a:spAutoFit/>
          </a:bodyPr>
          <a:lstStyle>
            <a:defPPr>
              <a:defRPr lang="ru-RU"/>
            </a:defPPr>
            <a:lvl1pPr marL="0" indent="0" algn="ctr">
              <a:defRPr sz="1400" b="1">
                <a:solidFill>
                  <a:srgbClr val="341DE1"/>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a:latin typeface="Times New Roman" panose="02020603050405020304" pitchFamily="18" charset="0"/>
                <a:cs typeface="Times New Roman" panose="02020603050405020304" pitchFamily="18" charset="0"/>
              </a:rPr>
              <a:t>АО «</a:t>
            </a:r>
            <a:r>
              <a:rPr lang="ru-RU" dirty="0" smtClean="0">
                <a:latin typeface="Times New Roman" panose="02020603050405020304" pitchFamily="18" charset="0"/>
                <a:cs typeface="Times New Roman" panose="02020603050405020304" pitchFamily="18" charset="0"/>
              </a:rPr>
              <a:t>ВНИИР-Прогресс»</a:t>
            </a:r>
            <a:endParaRPr lang="ru-RU" dirty="0">
              <a:latin typeface="Times New Roman" panose="02020603050405020304" pitchFamily="18" charset="0"/>
              <a:cs typeface="Times New Roman" panose="02020603050405020304" pitchFamily="18" charset="0"/>
            </a:endParaRPr>
          </a:p>
        </p:txBody>
      </p:sp>
      <p:sp>
        <p:nvSpPr>
          <p:cNvPr id="41" name="TextBox 1"/>
          <p:cNvSpPr txBox="1"/>
          <p:nvPr/>
        </p:nvSpPr>
        <p:spPr>
          <a:xfrm>
            <a:off x="5688014" y="4395839"/>
            <a:ext cx="3059970" cy="551736"/>
          </a:xfrm>
          <a:prstGeom prst="roundRect">
            <a:avLst>
              <a:gd name="adj" fmla="val 37979"/>
            </a:avLst>
          </a:prstGeom>
          <a:ln/>
        </p:spPr>
        <p:style>
          <a:lnRef idx="1">
            <a:schemeClr val="accent3"/>
          </a:lnRef>
          <a:fillRef idx="2">
            <a:schemeClr val="accent3"/>
          </a:fillRef>
          <a:effectRef idx="1">
            <a:schemeClr val="accent3"/>
          </a:effectRef>
          <a:fontRef idx="minor">
            <a:schemeClr val="dk1"/>
          </a:fontRef>
        </p:style>
        <p:txBody>
          <a:bodyPr wrap="square" lIns="0" tIns="0" rIns="0" bIns="0">
            <a:spAutoFit/>
          </a:bodyPr>
          <a:lstStyle>
            <a:defPPr>
              <a:defRPr lang="ru-RU"/>
            </a:defPPr>
            <a:lvl1pPr marL="0" indent="0" algn="ctr">
              <a:defRPr sz="1400" b="1">
                <a:solidFill>
                  <a:srgbClr val="341DE1"/>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a:latin typeface="Times New Roman" panose="02020603050405020304" pitchFamily="18" charset="0"/>
                <a:cs typeface="Times New Roman" panose="02020603050405020304" pitchFamily="18" charset="0"/>
              </a:rPr>
              <a:t>АО «НПП «Элара» им. Г.А. Ильенко»</a:t>
            </a:r>
          </a:p>
        </p:txBody>
      </p:sp>
      <p:sp>
        <p:nvSpPr>
          <p:cNvPr id="59" name="TextBox 1"/>
          <p:cNvSpPr txBox="1"/>
          <p:nvPr/>
        </p:nvSpPr>
        <p:spPr>
          <a:xfrm>
            <a:off x="4166556" y="1849108"/>
            <a:ext cx="431800" cy="303213"/>
          </a:xfrm>
          <a:prstGeom prst="ellipse">
            <a:avLst/>
          </a:prstGeom>
          <a:ln/>
        </p:spPr>
        <p:style>
          <a:lnRef idx="1">
            <a:schemeClr val="accent2"/>
          </a:lnRef>
          <a:fillRef idx="2">
            <a:schemeClr val="accent2"/>
          </a:fillRef>
          <a:effectRef idx="1">
            <a:schemeClr val="accent2"/>
          </a:effectRef>
          <a:fontRef idx="minor">
            <a:schemeClr val="dk1"/>
          </a:fontRef>
        </p:style>
        <p:txBody>
          <a:bodyPr lIns="0" tIns="0" rIns="0" bIns="0">
            <a:spAutoFit/>
          </a:bodyPr>
          <a:lstStyle>
            <a:defPPr>
              <a:defRPr lang="ru-RU"/>
            </a:defPPr>
            <a:lvl1pPr marL="0" indent="0" algn="ctr">
              <a:defRPr sz="1400" b="1">
                <a:solidFill>
                  <a:prstClr val="black"/>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a:latin typeface="Times New Roman" panose="02020603050405020304" pitchFamily="18" charset="0"/>
                <a:cs typeface="Times New Roman" panose="02020603050405020304" pitchFamily="18" charset="0"/>
              </a:rPr>
              <a:t>3</a:t>
            </a:r>
          </a:p>
        </p:txBody>
      </p:sp>
      <p:sp>
        <p:nvSpPr>
          <p:cNvPr id="61" name="TextBox 1"/>
          <p:cNvSpPr txBox="1"/>
          <p:nvPr/>
        </p:nvSpPr>
        <p:spPr>
          <a:xfrm>
            <a:off x="4375026" y="2465825"/>
            <a:ext cx="433388" cy="303213"/>
          </a:xfrm>
          <a:prstGeom prst="ellipse">
            <a:avLst/>
          </a:prstGeom>
          <a:ln/>
        </p:spPr>
        <p:style>
          <a:lnRef idx="1">
            <a:schemeClr val="accent2"/>
          </a:lnRef>
          <a:fillRef idx="2">
            <a:schemeClr val="accent2"/>
          </a:fillRef>
          <a:effectRef idx="1">
            <a:schemeClr val="accent2"/>
          </a:effectRef>
          <a:fontRef idx="minor">
            <a:schemeClr val="dk1"/>
          </a:fontRef>
        </p:style>
        <p:txBody>
          <a:bodyPr lIns="0" tIns="0" rIns="0" bIns="0">
            <a:spAutoFit/>
          </a:bodyPr>
          <a:lstStyle>
            <a:defPPr>
              <a:defRPr lang="ru-RU"/>
            </a:defPPr>
            <a:lvl1pPr marL="0" indent="0" algn="ctr">
              <a:defRPr sz="1400" b="1">
                <a:solidFill>
                  <a:prstClr val="black"/>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smtClean="0">
                <a:latin typeface="Times New Roman" panose="02020603050405020304" pitchFamily="18" charset="0"/>
                <a:cs typeface="Times New Roman" panose="02020603050405020304" pitchFamily="18" charset="0"/>
              </a:rPr>
              <a:t>4</a:t>
            </a:r>
            <a:endParaRPr lang="ru-RU" dirty="0">
              <a:latin typeface="Times New Roman" panose="02020603050405020304" pitchFamily="18" charset="0"/>
              <a:cs typeface="Times New Roman" panose="02020603050405020304" pitchFamily="18" charset="0"/>
            </a:endParaRPr>
          </a:p>
        </p:txBody>
      </p:sp>
      <p:sp>
        <p:nvSpPr>
          <p:cNvPr id="33" name="Заголовок 1"/>
          <p:cNvSpPr txBox="1">
            <a:spLocks/>
          </p:cNvSpPr>
          <p:nvPr/>
        </p:nvSpPr>
        <p:spPr>
          <a:xfrm>
            <a:off x="259728" y="188640"/>
            <a:ext cx="7613500" cy="504056"/>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Крупнейшие налогоплательщики Чувашской Республики за </a:t>
            </a:r>
            <a:r>
              <a:rPr lang="ru-RU" sz="1800" dirty="0" smtClean="0">
                <a:solidFill>
                  <a:schemeClr val="tx1"/>
                </a:solidFill>
                <a:effectLst/>
                <a:latin typeface="Times New Roman" panose="02020603050405020304" pitchFamily="18" charset="0"/>
                <a:cs typeface="Times New Roman" panose="02020603050405020304" pitchFamily="18" charset="0"/>
              </a:rPr>
              <a:t>2025 </a:t>
            </a:r>
            <a:r>
              <a:rPr lang="ru-RU" sz="1800" dirty="0">
                <a:solidFill>
                  <a:schemeClr val="tx1"/>
                </a:solidFill>
                <a:effectLst/>
                <a:latin typeface="Times New Roman" panose="02020603050405020304" pitchFamily="18" charset="0"/>
                <a:cs typeface="Times New Roman" panose="02020603050405020304" pitchFamily="18" charset="0"/>
              </a:rPr>
              <a:t>год</a:t>
            </a:r>
          </a:p>
        </p:txBody>
      </p:sp>
      <p:sp>
        <p:nvSpPr>
          <p:cNvPr id="34" name="TextBox 33"/>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cxnSp>
        <p:nvCxnSpPr>
          <p:cNvPr id="35" name="Прямая соединительная линия 34"/>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0" name="TextBox 1"/>
          <p:cNvSpPr txBox="1"/>
          <p:nvPr/>
        </p:nvSpPr>
        <p:spPr>
          <a:xfrm>
            <a:off x="5507984" y="3944401"/>
            <a:ext cx="3240000" cy="275868"/>
          </a:xfrm>
          <a:prstGeom prst="roundRect">
            <a:avLst>
              <a:gd name="adj" fmla="val 37979"/>
            </a:avLst>
          </a:prstGeom>
          <a:ln/>
        </p:spPr>
        <p:style>
          <a:lnRef idx="1">
            <a:schemeClr val="accent3"/>
          </a:lnRef>
          <a:fillRef idx="2">
            <a:schemeClr val="accent3"/>
          </a:fillRef>
          <a:effectRef idx="1">
            <a:schemeClr val="accent3"/>
          </a:effectRef>
          <a:fontRef idx="minor">
            <a:schemeClr val="dk1"/>
          </a:fontRef>
        </p:style>
        <p:txBody>
          <a:bodyPr wrap="square" lIns="0" tIns="0" rIns="0" bIns="0">
            <a:spAutoFit/>
          </a:bodyPr>
          <a:lstStyle>
            <a:defPPr>
              <a:defRPr lang="ru-RU"/>
            </a:defPPr>
            <a:lvl1pPr marL="0" indent="0" algn="ctr">
              <a:defRPr sz="1400" b="1">
                <a:solidFill>
                  <a:srgbClr val="341DE1"/>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a:latin typeface="Times New Roman" panose="02020603050405020304" pitchFamily="18" charset="0"/>
                <a:cs typeface="Times New Roman" panose="02020603050405020304" pitchFamily="18" charset="0"/>
              </a:rPr>
              <a:t>АО </a:t>
            </a:r>
            <a:r>
              <a:rPr lang="ru-RU" dirty="0" smtClean="0">
                <a:latin typeface="Times New Roman" panose="02020603050405020304" pitchFamily="18" charset="0"/>
                <a:cs typeface="Times New Roman" panose="02020603050405020304" pitchFamily="18" charset="0"/>
              </a:rPr>
              <a:t>«ЧПО им</a:t>
            </a:r>
            <a:r>
              <a:rPr lang="ru-RU" dirty="0">
                <a:latin typeface="Times New Roman" panose="02020603050405020304" pitchFamily="18" charset="0"/>
                <a:cs typeface="Times New Roman" panose="02020603050405020304" pitchFamily="18" charset="0"/>
              </a:rPr>
              <a:t>. В.И</a:t>
            </a:r>
            <a:r>
              <a:rPr lang="ru-RU" dirty="0" smtClean="0">
                <a:latin typeface="Times New Roman" panose="02020603050405020304" pitchFamily="18" charset="0"/>
                <a:cs typeface="Times New Roman" panose="02020603050405020304" pitchFamily="18" charset="0"/>
              </a:rPr>
              <a:t>. Чапаева»</a:t>
            </a:r>
            <a:endParaRPr lang="ru-RU" dirty="0">
              <a:latin typeface="Times New Roman" panose="02020603050405020304" pitchFamily="18" charset="0"/>
              <a:cs typeface="Times New Roman" panose="02020603050405020304" pitchFamily="18" charset="0"/>
            </a:endParaRPr>
          </a:p>
        </p:txBody>
      </p:sp>
      <p:pic>
        <p:nvPicPr>
          <p:cNvPr id="10" name="Рисунок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13975" y="2596537"/>
            <a:ext cx="663104" cy="648000"/>
          </a:xfrm>
          <a:prstGeom prst="rect">
            <a:avLst/>
          </a:prstGeom>
        </p:spPr>
      </p:pic>
      <p:pic>
        <p:nvPicPr>
          <p:cNvPr id="6" name="Picture 3" descr="T:\ОНПиПД\Марков\logo_20ELARA.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657299" y="1892085"/>
            <a:ext cx="1781708" cy="685183"/>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D:\e71653a34a7a097f925db4d4f3d0fc9d.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902703" y="796640"/>
            <a:ext cx="810001" cy="7200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D:\иконки\Чебоксарский ликеро-водочный.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10827" y="796641"/>
            <a:ext cx="720080" cy="720081"/>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Группа 10"/>
          <p:cNvGrpSpPr/>
          <p:nvPr/>
        </p:nvGrpSpPr>
        <p:grpSpPr>
          <a:xfrm>
            <a:off x="325103" y="1895813"/>
            <a:ext cx="1332196" cy="691200"/>
            <a:chOff x="1908033" y="796640"/>
            <a:chExt cx="1332196" cy="691200"/>
          </a:xfrm>
        </p:grpSpPr>
        <p:sp>
          <p:nvSpPr>
            <p:cNvPr id="7" name="Прямоугольник 6"/>
            <p:cNvSpPr/>
            <p:nvPr/>
          </p:nvSpPr>
          <p:spPr>
            <a:xfrm>
              <a:off x="1908033" y="796640"/>
              <a:ext cx="1332000" cy="691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bg1"/>
                </a:solidFill>
              </a:endParaRPr>
            </a:p>
          </p:txBody>
        </p:sp>
        <p:pic>
          <p:nvPicPr>
            <p:cNvPr id="1029" name="Picture 5" descr="D:\иконки\Yadrinsky_logo_l1.png"/>
            <p:cNvPicPr>
              <a:picLocks noChangeAspect="1" noChangeArrowheads="1"/>
            </p:cNvPicPr>
            <p:nvPr/>
          </p:nvPicPr>
          <p:blipFill>
            <a:blip r:embed="rId10">
              <a:extLst>
                <a:ext uri="{BEBA8EAE-BF5A-486C-A8C5-ECC9F3942E4B}">
                  <a14:imgProps xmlns:a14="http://schemas.microsoft.com/office/drawing/2010/main">
                    <a14:imgLayer r:embed="rId11">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a:off x="1908033" y="796640"/>
              <a:ext cx="1332196" cy="689716"/>
            </a:xfrm>
            <a:prstGeom prst="rect">
              <a:avLst/>
            </a:prstGeom>
            <a:noFill/>
            <a:extLst>
              <a:ext uri="{909E8E84-426E-40DD-AFC4-6F175D3DCCD1}">
                <a14:hiddenFill xmlns:a14="http://schemas.microsoft.com/office/drawing/2010/main">
                  <a:solidFill>
                    <a:srgbClr val="FFFFFF"/>
                  </a:solidFill>
                </a14:hiddenFill>
              </a:ext>
            </a:extLst>
          </p:spPr>
        </p:pic>
      </p:grpSp>
      <p:pic>
        <p:nvPicPr>
          <p:cNvPr id="42" name="Picture 2" descr="T:\ОНПиПД\Марков\Cheta.jp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981125" y="2589359"/>
            <a:ext cx="1263901" cy="586707"/>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D:\ВНИИР.jpg"/>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315578" y="1496086"/>
            <a:ext cx="1931705" cy="396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descr="D:\Вниир прогресс.jpg"/>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l="11034" t="8627" r="10307"/>
          <a:stretch/>
        </p:blipFill>
        <p:spPr bwMode="auto">
          <a:xfrm>
            <a:off x="2245026" y="1497671"/>
            <a:ext cx="1464279" cy="39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980281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Скругленный прямоугольник 5"/>
          <p:cNvSpPr/>
          <p:nvPr/>
        </p:nvSpPr>
        <p:spPr>
          <a:xfrm>
            <a:off x="57174" y="3322547"/>
            <a:ext cx="3218682" cy="505215"/>
          </a:xfrm>
          <a:prstGeom prst="roundRect">
            <a:avLst/>
          </a:prstGeom>
          <a:solidFill>
            <a:srgbClr val="FFFF99"/>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t">
              <a:spcBef>
                <a:spcPct val="0"/>
              </a:spcBef>
              <a:spcAft>
                <a:spcPct val="0"/>
              </a:spcAft>
            </a:pPr>
            <a:r>
              <a:rPr lang="ru-RU" sz="1400" b="1" dirty="0" smtClean="0">
                <a:solidFill>
                  <a:prstClr val="black"/>
                </a:solidFill>
                <a:latin typeface="Times New Roman" panose="02020603050405020304" pitchFamily="18" charset="0"/>
                <a:cs typeface="Times New Roman" panose="02020603050405020304" pitchFamily="18" charset="0"/>
              </a:rPr>
              <a:t>согласно федеральному законодательству</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24" name="Скругленный прямоугольник 23"/>
          <p:cNvSpPr/>
          <p:nvPr/>
        </p:nvSpPr>
        <p:spPr>
          <a:xfrm>
            <a:off x="57174" y="4378453"/>
            <a:ext cx="3164702" cy="506910"/>
          </a:xfrm>
          <a:prstGeom prst="roundRect">
            <a:avLst/>
          </a:prstGeom>
          <a:solidFill>
            <a:srgbClr val="FFFF99"/>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t">
              <a:spcBef>
                <a:spcPct val="0"/>
              </a:spcBef>
              <a:spcAft>
                <a:spcPct val="0"/>
              </a:spcAft>
            </a:pPr>
            <a:r>
              <a:rPr lang="ru-RU" sz="1400" b="1" dirty="0" smtClean="0">
                <a:solidFill>
                  <a:prstClr val="black"/>
                </a:solidFill>
                <a:latin typeface="Times New Roman" panose="02020603050405020304" pitchFamily="18" charset="0"/>
                <a:cs typeface="Times New Roman" panose="02020603050405020304" pitchFamily="18" charset="0"/>
              </a:rPr>
              <a:t>согласно региональному законодательству</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40" name="Скругленный прямоугольник 39"/>
          <p:cNvSpPr/>
          <p:nvPr/>
        </p:nvSpPr>
        <p:spPr>
          <a:xfrm>
            <a:off x="134379" y="1245163"/>
            <a:ext cx="3197249" cy="730781"/>
          </a:xfrm>
          <a:prstGeom prst="roundRect">
            <a:avLst/>
          </a:prstGeom>
          <a:gradFill>
            <a:gsLst>
              <a:gs pos="7000">
                <a:schemeClr val="accent6">
                  <a:lumMod val="40000"/>
                  <a:lumOff val="60000"/>
                </a:schemeClr>
              </a:gs>
              <a:gs pos="49000">
                <a:srgbClr val="FFFF99"/>
              </a:gs>
              <a:gs pos="100000">
                <a:schemeClr val="bg1"/>
              </a:gs>
            </a:gsLst>
            <a:lin ang="16200000" scaled="1"/>
          </a:gra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t">
              <a:spcBef>
                <a:spcPct val="0"/>
              </a:spcBef>
              <a:spcAft>
                <a:spcPct val="0"/>
              </a:spcAft>
            </a:pPr>
            <a:r>
              <a:rPr lang="ru-RU" sz="2000" dirty="0" smtClean="0">
                <a:solidFill>
                  <a:prstClr val="black"/>
                </a:solidFill>
                <a:latin typeface="Times New Roman" panose="02020603050405020304" pitchFamily="18" charset="0"/>
                <a:cs typeface="Times New Roman" panose="02020603050405020304" pitchFamily="18" charset="0"/>
              </a:rPr>
              <a:t>Итого предоставлено льгот по налогам</a:t>
            </a:r>
            <a:endParaRPr lang="ru-RU" sz="2000" dirty="0">
              <a:solidFill>
                <a:prstClr val="black"/>
              </a:solidFill>
              <a:latin typeface="Times New Roman" panose="02020603050405020304" pitchFamily="18" charset="0"/>
              <a:cs typeface="Times New Roman" panose="02020603050405020304" pitchFamily="18" charset="0"/>
            </a:endParaRPr>
          </a:p>
        </p:txBody>
      </p:sp>
      <p:pic>
        <p:nvPicPr>
          <p:cNvPr id="73" name="Picture 2" descr="K:\Общая для обмена\!Audio and Video!\Минфин\besplatnoe_seo_prodvijeni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9729" y="5013176"/>
            <a:ext cx="2410272" cy="1515011"/>
          </a:xfrm>
          <a:prstGeom prst="rect">
            <a:avLst/>
          </a:prstGeom>
          <a:noFill/>
          <a:extLst>
            <a:ext uri="{909E8E84-426E-40DD-AFC4-6F175D3DCCD1}">
              <a14:hiddenFill xmlns:a14="http://schemas.microsoft.com/office/drawing/2010/main">
                <a:solidFill>
                  <a:srgbClr val="FFFFFF"/>
                </a:solidFill>
              </a14:hiddenFill>
            </a:ext>
          </a:extLst>
        </p:spPr>
      </p:pic>
      <p:sp>
        <p:nvSpPr>
          <p:cNvPr id="64" name="TextBox 63"/>
          <p:cNvSpPr txBox="1"/>
          <p:nvPr/>
        </p:nvSpPr>
        <p:spPr>
          <a:xfrm>
            <a:off x="2818694" y="5291883"/>
            <a:ext cx="5926684" cy="1430179"/>
          </a:xfrm>
          <a:prstGeom prst="wedgeRoundRectCallout">
            <a:avLst>
              <a:gd name="adj1" fmla="val 42448"/>
              <a:gd name="adj2" fmla="val -75503"/>
              <a:gd name="adj3" fmla="val 16667"/>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300" dirty="0" smtClean="0">
                <a:solidFill>
                  <a:prstClr val="black"/>
                </a:solidFill>
                <a:latin typeface="Times New Roman" panose="02020603050405020304" pitchFamily="18" charset="0"/>
                <a:cs typeface="Times New Roman" panose="02020603050405020304" pitchFamily="18" charset="0"/>
              </a:rPr>
              <a:t>Наибольшие суммы налоговых льгот приходятся на </a:t>
            </a:r>
            <a:r>
              <a:rPr lang="ru-RU" sz="1300" dirty="0">
                <a:solidFill>
                  <a:prstClr val="black"/>
                </a:solidFill>
                <a:latin typeface="Times New Roman" panose="02020603050405020304" pitchFamily="18" charset="0"/>
                <a:cs typeface="Times New Roman" panose="02020603050405020304" pitchFamily="18" charset="0"/>
              </a:rPr>
              <a:t>налог на </a:t>
            </a:r>
            <a:r>
              <a:rPr lang="ru-RU" sz="1300" dirty="0" smtClean="0">
                <a:solidFill>
                  <a:prstClr val="black"/>
                </a:solidFill>
                <a:latin typeface="Times New Roman" panose="02020603050405020304" pitchFamily="18" charset="0"/>
                <a:cs typeface="Times New Roman" panose="02020603050405020304" pitchFamily="18" charset="0"/>
              </a:rPr>
              <a:t>прибыль организаций и </a:t>
            </a:r>
            <a:r>
              <a:rPr lang="ru-RU" sz="1300" dirty="0">
                <a:solidFill>
                  <a:prstClr val="black"/>
                </a:solidFill>
                <a:latin typeface="Times New Roman" panose="02020603050405020304" pitchFamily="18" charset="0"/>
                <a:cs typeface="Times New Roman" panose="02020603050405020304" pitchFamily="18" charset="0"/>
              </a:rPr>
              <a:t>налог </a:t>
            </a:r>
            <a:r>
              <a:rPr lang="ru-RU" sz="1300" dirty="0" smtClean="0">
                <a:solidFill>
                  <a:prstClr val="black"/>
                </a:solidFill>
                <a:latin typeface="Times New Roman" panose="02020603050405020304" pitchFamily="18" charset="0"/>
                <a:cs typeface="Times New Roman" panose="02020603050405020304" pitchFamily="18" charset="0"/>
              </a:rPr>
              <a:t>на имущество организаций (в 2024 году 44,6% и 43,1 % от общего объема льгот, соответственно).</a:t>
            </a:r>
          </a:p>
          <a:p>
            <a:pPr algn="just" fontAlgn="base">
              <a:spcBef>
                <a:spcPct val="0"/>
              </a:spcBef>
              <a:spcAft>
                <a:spcPct val="0"/>
              </a:spcAft>
            </a:pPr>
            <a:r>
              <a:rPr lang="ru-RU" sz="1300" i="1" dirty="0" smtClean="0">
                <a:solidFill>
                  <a:prstClr val="black"/>
                </a:solidFill>
                <a:latin typeface="Times New Roman" panose="02020603050405020304" pitchFamily="18" charset="0"/>
                <a:cs typeface="Times New Roman" panose="02020603050405020304" pitchFamily="18" charset="0"/>
              </a:rPr>
              <a:t>По результатам сводной оценки эффективности предоставленных в 2024 году в соответствии с региональным законодательством налоговых льгот, льготы признаны эффективными.</a:t>
            </a:r>
            <a:endParaRPr lang="ru-RU" sz="1300" i="1" dirty="0">
              <a:solidFill>
                <a:prstClr val="black"/>
              </a:solidFill>
              <a:latin typeface="Times New Roman" panose="02020603050405020304" pitchFamily="18" charset="0"/>
              <a:cs typeface="Times New Roman" panose="02020603050405020304" pitchFamily="18" charset="0"/>
            </a:endParaRPr>
          </a:p>
        </p:txBody>
      </p:sp>
      <p:sp>
        <p:nvSpPr>
          <p:cNvPr id="65" name="Заголовок 1"/>
          <p:cNvSpPr txBox="1">
            <a:spLocks/>
          </p:cNvSpPr>
          <p:nvPr/>
        </p:nvSpPr>
        <p:spPr>
          <a:xfrm>
            <a:off x="259729" y="58237"/>
            <a:ext cx="7020577" cy="504056"/>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Clr>
                <a:srgbClr val="F14124">
                  <a:lumMod val="75000"/>
                </a:srgbClr>
              </a:buClr>
              <a:buFont typeface="Georgia" pitchFamily="18" charset="0"/>
              <a:buNone/>
            </a:pPr>
            <a:r>
              <a:rPr lang="ru-RU" sz="1700" dirty="0">
                <a:solidFill>
                  <a:prstClr val="black"/>
                </a:solidFill>
                <a:effectLst/>
                <a:latin typeface="Times New Roman" panose="02020603050405020304" pitchFamily="18" charset="0"/>
                <a:cs typeface="Times New Roman" panose="02020603050405020304" pitchFamily="18" charset="0"/>
              </a:rPr>
              <a:t>Выпадающие доходы республиканского бюджета Чувашской Республики в связи с предоставлением налоговых льгот</a:t>
            </a:r>
          </a:p>
        </p:txBody>
      </p:sp>
      <p:cxnSp>
        <p:nvCxnSpPr>
          <p:cNvPr id="66" name="Прямая соединительная линия 65"/>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67" name="TextBox 66"/>
          <p:cNvSpPr txBox="1"/>
          <p:nvPr/>
        </p:nvSpPr>
        <p:spPr>
          <a:xfrm>
            <a:off x="7873228" y="69850"/>
            <a:ext cx="1223412" cy="492443"/>
          </a:xfrm>
          <a:prstGeom prst="rect">
            <a:avLst/>
          </a:prstGeom>
          <a:noFill/>
        </p:spPr>
        <p:txBody>
          <a:bodyPr wrap="none" rtlCol="0">
            <a:spAutoFit/>
          </a:bodyPr>
          <a:lstStyle/>
          <a:p>
            <a:pPr algn="ctr" fontAlgn="base">
              <a:spcBef>
                <a:spcPct val="0"/>
              </a:spcBef>
              <a:spcAft>
                <a:spcPct val="0"/>
              </a:spcAft>
            </a:pPr>
            <a:r>
              <a:rPr lang="ru-RU" sz="1300" b="1" i="1" dirty="0" smtClean="0">
                <a:solidFill>
                  <a:srgbClr val="4E67C8"/>
                </a:solidFill>
              </a:rPr>
              <a:t>Бюджет</a:t>
            </a:r>
          </a:p>
          <a:p>
            <a:pPr algn="ctr" fontAlgn="base">
              <a:spcBef>
                <a:spcPct val="0"/>
              </a:spcBef>
              <a:spcAft>
                <a:spcPct val="0"/>
              </a:spcAft>
            </a:pPr>
            <a:r>
              <a:rPr lang="ru-RU" sz="1300" b="1" i="1" dirty="0" smtClean="0">
                <a:solidFill>
                  <a:srgbClr val="4E67C8"/>
                </a:solidFill>
              </a:rPr>
              <a:t>для граждан</a:t>
            </a:r>
            <a:endParaRPr lang="ru-RU" sz="1300" b="1" i="1" dirty="0">
              <a:solidFill>
                <a:srgbClr val="4E67C8"/>
              </a:solidFill>
            </a:endParaRPr>
          </a:p>
        </p:txBody>
      </p:sp>
      <p:sp>
        <p:nvSpPr>
          <p:cNvPr id="3" name="Номер слайда 2"/>
          <p:cNvSpPr>
            <a:spLocks noGrp="1"/>
          </p:cNvSpPr>
          <p:nvPr>
            <p:ph type="sldNum" sz="quarter" idx="12"/>
          </p:nvPr>
        </p:nvSpPr>
        <p:spPr/>
        <p:txBody>
          <a:bodyPr/>
          <a:lstStyle/>
          <a:p>
            <a:pPr>
              <a:defRPr/>
            </a:pPr>
            <a:fld id="{8135DCAC-F131-4C56-82C1-BB591457AF70}" type="slidenum">
              <a:rPr lang="ru-RU" smtClean="0">
                <a:solidFill>
                  <a:prstClr val="black"/>
                </a:solidFill>
              </a:rPr>
              <a:pPr>
                <a:defRPr/>
              </a:pPr>
              <a:t>23</a:t>
            </a:fld>
            <a:endParaRPr lang="ru-RU" dirty="0">
              <a:solidFill>
                <a:prstClr val="black"/>
              </a:solidFill>
            </a:endParaRPr>
          </a:p>
        </p:txBody>
      </p:sp>
      <p:sp>
        <p:nvSpPr>
          <p:cNvPr id="63" name="TextBox 62"/>
          <p:cNvSpPr txBox="1"/>
          <p:nvPr/>
        </p:nvSpPr>
        <p:spPr>
          <a:xfrm>
            <a:off x="5742110" y="836712"/>
            <a:ext cx="935064" cy="338554"/>
          </a:xfrm>
          <a:prstGeom prst="rect">
            <a:avLst/>
          </a:prstGeom>
          <a:noFill/>
        </p:spPr>
        <p:txBody>
          <a:bodyPr wrap="none" rtlCol="0">
            <a:spAutoFit/>
          </a:bodyPr>
          <a:lstStyle/>
          <a:p>
            <a:pPr fontAlgn="base">
              <a:spcBef>
                <a:spcPct val="0"/>
              </a:spcBef>
              <a:spcAft>
                <a:spcPct val="0"/>
              </a:spcAft>
            </a:pPr>
            <a:r>
              <a:rPr lang="ru-RU" sz="1600" b="1" dirty="0" smtClean="0">
                <a:solidFill>
                  <a:prstClr val="black"/>
                </a:solidFill>
                <a:latin typeface="Times New Roman" panose="02020603050405020304" pitchFamily="18" charset="0"/>
                <a:cs typeface="Times New Roman" panose="02020603050405020304" pitchFamily="18" charset="0"/>
              </a:rPr>
              <a:t>2023 год</a:t>
            </a:r>
            <a:endParaRPr lang="ru-RU" sz="1600" b="1" dirty="0">
              <a:solidFill>
                <a:prstClr val="black"/>
              </a:solidFill>
              <a:latin typeface="Times New Roman" panose="02020603050405020304" pitchFamily="18" charset="0"/>
              <a:cs typeface="Times New Roman" panose="02020603050405020304" pitchFamily="18" charset="0"/>
            </a:endParaRPr>
          </a:p>
        </p:txBody>
      </p:sp>
      <p:sp>
        <p:nvSpPr>
          <p:cNvPr id="69" name="Овал 68"/>
          <p:cNvSpPr/>
          <p:nvPr/>
        </p:nvSpPr>
        <p:spPr>
          <a:xfrm>
            <a:off x="5698951" y="4438611"/>
            <a:ext cx="968199" cy="506911"/>
          </a:xfrm>
          <a:prstGeom prst="ellipse">
            <a:avLst/>
          </a:prstGeom>
          <a:solidFill>
            <a:schemeClr val="accent3">
              <a:lumMod val="40000"/>
              <a:lumOff val="60000"/>
            </a:schemeClr>
          </a:solidFill>
          <a:ln w="12700">
            <a:solidFill>
              <a:schemeClr val="accent3">
                <a:lumMod val="60000"/>
                <a:lumOff val="40000"/>
              </a:schemeClr>
            </a:solidFill>
          </a:ln>
          <a:effectLst>
            <a:glow rad="101600">
              <a:schemeClr val="accent3">
                <a:satMod val="175000"/>
                <a:alpha val="40000"/>
              </a:schemeClr>
            </a:glow>
          </a:effectLst>
          <a:scene3d>
            <a:camera prst="orthographicFront"/>
            <a:lightRig rig="threePt" dir="t"/>
          </a:scene3d>
          <a:sp3d>
            <a:bevelT w="1016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ru-RU" sz="1400" b="1" dirty="0" smtClean="0">
                <a:solidFill>
                  <a:prstClr val="black"/>
                </a:solidFill>
                <a:latin typeface="Times New Roman" panose="02020603050405020304" pitchFamily="18" charset="0"/>
                <a:cs typeface="Times New Roman" panose="02020603050405020304" pitchFamily="18" charset="0"/>
              </a:rPr>
              <a:t>675,8</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70" name="Овал 69"/>
          <p:cNvSpPr/>
          <p:nvPr/>
        </p:nvSpPr>
        <p:spPr>
          <a:xfrm>
            <a:off x="5675259" y="3287845"/>
            <a:ext cx="1015583" cy="583326"/>
          </a:xfrm>
          <a:prstGeom prst="ellipse">
            <a:avLst/>
          </a:prstGeom>
          <a:solidFill>
            <a:schemeClr val="accent3">
              <a:lumMod val="40000"/>
              <a:lumOff val="60000"/>
            </a:schemeClr>
          </a:solidFill>
          <a:ln w="12700">
            <a:solidFill>
              <a:schemeClr val="accent3">
                <a:lumMod val="60000"/>
                <a:lumOff val="40000"/>
              </a:schemeClr>
            </a:solidFill>
          </a:ln>
          <a:effectLst>
            <a:glow rad="101600">
              <a:schemeClr val="accent3">
                <a:satMod val="175000"/>
                <a:alpha val="40000"/>
              </a:schemeClr>
            </a:glow>
          </a:effectLst>
          <a:scene3d>
            <a:camera prst="orthographicFront"/>
            <a:lightRig rig="threePt" dir="t"/>
          </a:scene3d>
          <a:sp3d>
            <a:bevelT w="1016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ru-RU" sz="1400" b="1" dirty="0" smtClean="0">
                <a:solidFill>
                  <a:prstClr val="black"/>
                </a:solidFill>
                <a:latin typeface="Times New Roman" panose="02020603050405020304" pitchFamily="18" charset="0"/>
                <a:cs typeface="Times New Roman" panose="02020603050405020304" pitchFamily="18" charset="0"/>
              </a:rPr>
              <a:t>6</a:t>
            </a:r>
            <a:r>
              <a:rPr lang="en-US" sz="1400" b="1" dirty="0" smtClean="0">
                <a:solidFill>
                  <a:prstClr val="black"/>
                </a:solidFill>
                <a:latin typeface="Times New Roman" panose="02020603050405020304" pitchFamily="18" charset="0"/>
                <a:cs typeface="Times New Roman" panose="02020603050405020304" pitchFamily="18" charset="0"/>
              </a:rPr>
              <a:t>25</a:t>
            </a:r>
            <a:r>
              <a:rPr lang="ru-RU" sz="1400" b="1" dirty="0" smtClean="0">
                <a:solidFill>
                  <a:prstClr val="black"/>
                </a:solidFill>
                <a:latin typeface="Times New Roman" panose="02020603050405020304" pitchFamily="18" charset="0"/>
                <a:cs typeface="Times New Roman" panose="02020603050405020304" pitchFamily="18" charset="0"/>
              </a:rPr>
              <a:t>,3</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71" name="Овал 70"/>
          <p:cNvSpPr/>
          <p:nvPr/>
        </p:nvSpPr>
        <p:spPr>
          <a:xfrm>
            <a:off x="5601708" y="1336472"/>
            <a:ext cx="1162684" cy="556221"/>
          </a:xfrm>
          <a:prstGeom prst="ellipse">
            <a:avLst/>
          </a:prstGeom>
          <a:solidFill>
            <a:schemeClr val="accent3">
              <a:lumMod val="40000"/>
              <a:lumOff val="60000"/>
            </a:schemeClr>
          </a:solidFill>
          <a:ln w="12700">
            <a:solidFill>
              <a:schemeClr val="accent3">
                <a:lumMod val="60000"/>
                <a:lumOff val="40000"/>
              </a:schemeClr>
            </a:solidFill>
          </a:ln>
          <a:effectLst>
            <a:glow rad="101600">
              <a:schemeClr val="accent3">
                <a:satMod val="175000"/>
                <a:alpha val="40000"/>
              </a:schemeClr>
            </a:glow>
          </a:effectLst>
          <a:scene3d>
            <a:camera prst="orthographicFront"/>
            <a:lightRig rig="threePt" dir="t"/>
          </a:scene3d>
          <a:sp3d>
            <a:bevelT w="1016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sz="1600" b="1" dirty="0" smtClean="0">
                <a:solidFill>
                  <a:prstClr val="black"/>
                </a:solidFill>
                <a:latin typeface="Times New Roman" panose="02020603050405020304" pitchFamily="18" charset="0"/>
                <a:cs typeface="Times New Roman" panose="02020603050405020304" pitchFamily="18" charset="0"/>
              </a:rPr>
              <a:t>1</a:t>
            </a:r>
            <a:r>
              <a:rPr lang="ru-RU" sz="1600" b="1" dirty="0" smtClean="0">
                <a:solidFill>
                  <a:prstClr val="black"/>
                </a:solidFill>
                <a:latin typeface="Times New Roman" panose="02020603050405020304" pitchFamily="18" charset="0"/>
                <a:cs typeface="Times New Roman" panose="02020603050405020304" pitchFamily="18" charset="0"/>
              </a:rPr>
              <a:t> 3</a:t>
            </a:r>
            <a:r>
              <a:rPr lang="en-US" sz="1600" b="1" dirty="0" smtClean="0">
                <a:solidFill>
                  <a:prstClr val="black"/>
                </a:solidFill>
                <a:latin typeface="Times New Roman" panose="02020603050405020304" pitchFamily="18" charset="0"/>
                <a:cs typeface="Times New Roman" panose="02020603050405020304" pitchFamily="18" charset="0"/>
              </a:rPr>
              <a:t>01</a:t>
            </a:r>
            <a:r>
              <a:rPr lang="ru-RU" sz="1600" b="1" dirty="0" smtClean="0">
                <a:solidFill>
                  <a:prstClr val="black"/>
                </a:solidFill>
                <a:latin typeface="Times New Roman" panose="02020603050405020304" pitchFamily="18" charset="0"/>
                <a:cs typeface="Times New Roman" panose="02020603050405020304" pitchFamily="18" charset="0"/>
              </a:rPr>
              <a:t>,1</a:t>
            </a:r>
            <a:endParaRPr lang="ru-RU" sz="1600" b="1" dirty="0">
              <a:solidFill>
                <a:prstClr val="black"/>
              </a:solidFill>
              <a:latin typeface="Times New Roman" panose="02020603050405020304" pitchFamily="18" charset="0"/>
              <a:cs typeface="Times New Roman" panose="02020603050405020304" pitchFamily="18" charset="0"/>
            </a:endParaRPr>
          </a:p>
        </p:txBody>
      </p:sp>
      <p:sp>
        <p:nvSpPr>
          <p:cNvPr id="72" name="Овал 71"/>
          <p:cNvSpPr/>
          <p:nvPr/>
        </p:nvSpPr>
        <p:spPr>
          <a:xfrm>
            <a:off x="5565704" y="1996755"/>
            <a:ext cx="1234692" cy="644510"/>
          </a:xfrm>
          <a:prstGeom prst="ellipse">
            <a:avLst/>
          </a:prstGeom>
          <a:scene3d>
            <a:camera prst="orthographicFront"/>
            <a:lightRig rig="threePt" dir="t"/>
          </a:scene3d>
          <a:sp3d>
            <a:bevelT/>
          </a:sp3d>
        </p:spPr>
        <p:style>
          <a:lnRef idx="1">
            <a:schemeClr val="accent2"/>
          </a:lnRef>
          <a:fillRef idx="2">
            <a:schemeClr val="accent2"/>
          </a:fillRef>
          <a:effectRef idx="1">
            <a:schemeClr val="accent2"/>
          </a:effectRef>
          <a:fontRef idx="minor">
            <a:schemeClr val="dk1"/>
          </a:fontRef>
        </p:style>
        <p:txBody>
          <a:bodyPr lIns="0" tIns="0" rIns="0" bIns="0"/>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fontAlgn="base">
              <a:spcBef>
                <a:spcPct val="0"/>
              </a:spcBef>
              <a:spcAft>
                <a:spcPct val="0"/>
              </a:spcAft>
              <a:defRPr/>
            </a:pPr>
            <a:r>
              <a:rPr lang="ru-RU" b="1" dirty="0" smtClean="0">
                <a:solidFill>
                  <a:prstClr val="black"/>
                </a:solidFill>
                <a:latin typeface="Times New Roman" panose="02020603050405020304" pitchFamily="18" charset="0"/>
                <a:cs typeface="Times New Roman" panose="02020603050405020304" pitchFamily="18" charset="0"/>
              </a:rPr>
              <a:t>2,</a:t>
            </a:r>
            <a:r>
              <a:rPr lang="en-US" b="1" dirty="0" smtClean="0">
                <a:solidFill>
                  <a:prstClr val="black"/>
                </a:solidFill>
                <a:latin typeface="Times New Roman" panose="02020603050405020304" pitchFamily="18" charset="0"/>
                <a:cs typeface="Times New Roman" panose="02020603050405020304" pitchFamily="18" charset="0"/>
              </a:rPr>
              <a:t>6</a:t>
            </a:r>
            <a:r>
              <a:rPr lang="ru-RU" b="1" dirty="0" smtClean="0">
                <a:solidFill>
                  <a:prstClr val="black"/>
                </a:solidFill>
                <a:latin typeface="Times New Roman" panose="02020603050405020304" pitchFamily="18" charset="0"/>
                <a:cs typeface="Times New Roman" panose="02020603050405020304" pitchFamily="18" charset="0"/>
              </a:rPr>
              <a:t>% от </a:t>
            </a:r>
            <a:r>
              <a:rPr lang="ru-RU" b="1" dirty="0">
                <a:solidFill>
                  <a:prstClr val="black"/>
                </a:solidFill>
                <a:latin typeface="Times New Roman" panose="02020603050405020304" pitchFamily="18" charset="0"/>
                <a:cs typeface="Times New Roman" panose="02020603050405020304" pitchFamily="18" charset="0"/>
              </a:rPr>
              <a:t>налоговых доходов</a:t>
            </a:r>
          </a:p>
          <a:p>
            <a:pPr algn="ctr" fontAlgn="base">
              <a:spcBef>
                <a:spcPct val="0"/>
              </a:spcBef>
              <a:spcAft>
                <a:spcPct val="0"/>
              </a:spcAft>
              <a:defRPr/>
            </a:pPr>
            <a:endParaRPr lang="ru-RU" sz="1000" b="1" dirty="0" smtClean="0">
              <a:solidFill>
                <a:prstClr val="black"/>
              </a:solidFill>
              <a:latin typeface="Times New Roman" panose="02020603050405020304" pitchFamily="18" charset="0"/>
              <a:cs typeface="Times New Roman" panose="02020603050405020304" pitchFamily="18" charset="0"/>
            </a:endParaRPr>
          </a:p>
        </p:txBody>
      </p:sp>
      <p:cxnSp>
        <p:nvCxnSpPr>
          <p:cNvPr id="74" name="Прямая со стрелкой 73"/>
          <p:cNvCxnSpPr/>
          <p:nvPr/>
        </p:nvCxnSpPr>
        <p:spPr>
          <a:xfrm>
            <a:off x="4803272" y="3594757"/>
            <a:ext cx="614505" cy="0"/>
          </a:xfrm>
          <a:prstGeom prst="straightConnector1">
            <a:avLst/>
          </a:prstGeom>
          <a:ln w="57150">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5" name="Прямая со стрелкой 74"/>
          <p:cNvCxnSpPr/>
          <p:nvPr/>
        </p:nvCxnSpPr>
        <p:spPr>
          <a:xfrm>
            <a:off x="4807793" y="4719457"/>
            <a:ext cx="605463" cy="9609"/>
          </a:xfrm>
          <a:prstGeom prst="straightConnector1">
            <a:avLst/>
          </a:prstGeom>
          <a:ln w="5715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6" name="Овал 75"/>
          <p:cNvSpPr/>
          <p:nvPr/>
        </p:nvSpPr>
        <p:spPr>
          <a:xfrm>
            <a:off x="4211960" y="3101250"/>
            <a:ext cx="1797128" cy="369420"/>
          </a:xfrm>
          <a:prstGeom prst="ellipse">
            <a:avLst/>
          </a:prstGeom>
          <a:noFill/>
          <a:ln w="6350">
            <a:noFill/>
          </a:ln>
        </p:spPr>
        <p:style>
          <a:lnRef idx="2">
            <a:schemeClr val="accent2"/>
          </a:lnRef>
          <a:fillRef idx="1">
            <a:schemeClr val="lt1"/>
          </a:fillRef>
          <a:effectRef idx="0">
            <a:schemeClr val="accent2"/>
          </a:effectRef>
          <a:fontRef idx="minor">
            <a:schemeClr val="dk1"/>
          </a:fontRef>
        </p:style>
        <p:txBody>
          <a:bodyPr lIns="72000" rIns="72000" rtlCol="0" anchor="ctr"/>
          <a:lstStyle/>
          <a:p>
            <a:pPr algn="ctr" fontAlgn="base">
              <a:spcBef>
                <a:spcPct val="0"/>
              </a:spcBef>
              <a:spcAft>
                <a:spcPct val="0"/>
              </a:spcAft>
            </a:pPr>
            <a:r>
              <a:rPr lang="en-US" sz="1300" b="1" dirty="0" smtClean="0">
                <a:solidFill>
                  <a:srgbClr val="EE2510"/>
                </a:solidFill>
                <a:latin typeface="Times New Roman" panose="02020603050405020304" pitchFamily="18" charset="0"/>
                <a:cs typeface="Times New Roman" panose="02020603050405020304" pitchFamily="18" charset="0"/>
              </a:rPr>
              <a:t>-</a:t>
            </a:r>
            <a:r>
              <a:rPr lang="ru-RU" sz="1300" b="1" dirty="0" smtClean="0">
                <a:solidFill>
                  <a:srgbClr val="EE2510"/>
                </a:solidFill>
                <a:latin typeface="Times New Roman" panose="02020603050405020304" pitchFamily="18" charset="0"/>
                <a:cs typeface="Times New Roman" panose="02020603050405020304" pitchFamily="18" charset="0"/>
              </a:rPr>
              <a:t> </a:t>
            </a:r>
            <a:r>
              <a:rPr lang="en-US" sz="1300" b="1" dirty="0" smtClean="0">
                <a:solidFill>
                  <a:srgbClr val="EE2510"/>
                </a:solidFill>
                <a:latin typeface="Times New Roman" panose="02020603050405020304" pitchFamily="18" charset="0"/>
                <a:cs typeface="Times New Roman" panose="02020603050405020304" pitchFamily="18" charset="0"/>
              </a:rPr>
              <a:t>31,8</a:t>
            </a:r>
            <a:r>
              <a:rPr lang="ru-RU" sz="1300" b="1" dirty="0" smtClean="0">
                <a:solidFill>
                  <a:srgbClr val="EE2510"/>
                </a:solidFill>
                <a:latin typeface="Times New Roman" panose="02020603050405020304" pitchFamily="18" charset="0"/>
                <a:cs typeface="Times New Roman" panose="02020603050405020304" pitchFamily="18" charset="0"/>
              </a:rPr>
              <a:t> </a:t>
            </a:r>
            <a:r>
              <a:rPr lang="ru-RU" sz="1300" b="1" dirty="0" err="1" smtClean="0">
                <a:solidFill>
                  <a:srgbClr val="EE2510"/>
                </a:solidFill>
                <a:latin typeface="Times New Roman" panose="02020603050405020304" pitchFamily="18" charset="0"/>
                <a:cs typeface="Times New Roman" panose="02020603050405020304" pitchFamily="18" charset="0"/>
              </a:rPr>
              <a:t>млн.рублей</a:t>
            </a:r>
            <a:endParaRPr lang="ru-RU" sz="1300" b="1" dirty="0">
              <a:solidFill>
                <a:srgbClr val="EE2510"/>
              </a:solidFill>
              <a:latin typeface="Times New Roman" panose="02020603050405020304" pitchFamily="18" charset="0"/>
              <a:cs typeface="Times New Roman" panose="02020603050405020304" pitchFamily="18" charset="0"/>
            </a:endParaRPr>
          </a:p>
        </p:txBody>
      </p:sp>
      <p:sp>
        <p:nvSpPr>
          <p:cNvPr id="77" name="Овал 76"/>
          <p:cNvSpPr/>
          <p:nvPr/>
        </p:nvSpPr>
        <p:spPr>
          <a:xfrm>
            <a:off x="4256179" y="4253901"/>
            <a:ext cx="1716268" cy="369420"/>
          </a:xfrm>
          <a:prstGeom prst="ellipse">
            <a:avLst/>
          </a:prstGeom>
          <a:noFill/>
          <a:ln w="6350">
            <a:noFill/>
          </a:ln>
        </p:spPr>
        <p:style>
          <a:lnRef idx="2">
            <a:schemeClr val="accent2"/>
          </a:lnRef>
          <a:fillRef idx="1">
            <a:schemeClr val="lt1"/>
          </a:fillRef>
          <a:effectRef idx="0">
            <a:schemeClr val="accent2"/>
          </a:effectRef>
          <a:fontRef idx="minor">
            <a:schemeClr val="dk1"/>
          </a:fontRef>
        </p:style>
        <p:txBody>
          <a:bodyPr lIns="72000" rIns="72000" rtlCol="0" anchor="ctr"/>
          <a:lstStyle/>
          <a:p>
            <a:pPr algn="ctr" fontAlgn="base">
              <a:spcBef>
                <a:spcPct val="0"/>
              </a:spcBef>
              <a:spcAft>
                <a:spcPct val="0"/>
              </a:spcAft>
            </a:pPr>
            <a:r>
              <a:rPr lang="ru-RU" sz="1300" b="1" dirty="0" smtClean="0">
                <a:solidFill>
                  <a:srgbClr val="EE2510"/>
                </a:solidFill>
                <a:latin typeface="Times New Roman" panose="02020603050405020304" pitchFamily="18" charset="0"/>
                <a:cs typeface="Times New Roman" panose="02020603050405020304" pitchFamily="18" charset="0"/>
              </a:rPr>
              <a:t>- 69,6 </a:t>
            </a:r>
            <a:r>
              <a:rPr lang="ru-RU" sz="1300" b="1" dirty="0" err="1" smtClean="0">
                <a:solidFill>
                  <a:srgbClr val="EE2510"/>
                </a:solidFill>
                <a:latin typeface="Times New Roman" panose="02020603050405020304" pitchFamily="18" charset="0"/>
                <a:cs typeface="Times New Roman" panose="02020603050405020304" pitchFamily="18" charset="0"/>
              </a:rPr>
              <a:t>млн.рублей</a:t>
            </a:r>
            <a:endParaRPr lang="ru-RU" sz="1300" b="1" dirty="0">
              <a:solidFill>
                <a:srgbClr val="EE2510"/>
              </a:solidFill>
              <a:latin typeface="Times New Roman" panose="02020603050405020304" pitchFamily="18" charset="0"/>
              <a:cs typeface="Times New Roman" panose="02020603050405020304" pitchFamily="18" charset="0"/>
            </a:endParaRPr>
          </a:p>
        </p:txBody>
      </p:sp>
      <p:sp>
        <p:nvSpPr>
          <p:cNvPr id="78" name="TextBox 77"/>
          <p:cNvSpPr txBox="1"/>
          <p:nvPr/>
        </p:nvSpPr>
        <p:spPr>
          <a:xfrm>
            <a:off x="4626251" y="3652777"/>
            <a:ext cx="968547" cy="292388"/>
          </a:xfrm>
          <a:prstGeom prst="rect">
            <a:avLst/>
          </a:prstGeom>
          <a:noFill/>
        </p:spPr>
        <p:txBody>
          <a:bodyPr wrap="square" rtlCol="0">
            <a:spAutoFit/>
          </a:bodyPr>
          <a:lstStyle/>
          <a:p>
            <a:pPr algn="ctr" fontAlgn="base">
              <a:spcBef>
                <a:spcPct val="0"/>
              </a:spcBef>
              <a:spcAft>
                <a:spcPct val="0"/>
              </a:spcAft>
            </a:pPr>
            <a:r>
              <a:rPr lang="en-US" sz="1300" b="1" dirty="0" smtClean="0">
                <a:solidFill>
                  <a:srgbClr val="EE2510"/>
                </a:solidFill>
                <a:latin typeface="Times New Roman" panose="02020603050405020304" pitchFamily="18" charset="0"/>
                <a:cs typeface="Times New Roman" panose="02020603050405020304" pitchFamily="18" charset="0"/>
              </a:rPr>
              <a:t>-</a:t>
            </a:r>
            <a:r>
              <a:rPr lang="ru-RU" sz="1300" b="1" dirty="0" smtClean="0">
                <a:solidFill>
                  <a:srgbClr val="EE2510"/>
                </a:solidFill>
                <a:latin typeface="Times New Roman" panose="02020603050405020304" pitchFamily="18" charset="0"/>
                <a:cs typeface="Times New Roman" panose="02020603050405020304" pitchFamily="18" charset="0"/>
              </a:rPr>
              <a:t> </a:t>
            </a:r>
            <a:r>
              <a:rPr lang="en-US" sz="1300" b="1" dirty="0" smtClean="0">
                <a:solidFill>
                  <a:srgbClr val="EE2510"/>
                </a:solidFill>
                <a:latin typeface="Times New Roman" panose="02020603050405020304" pitchFamily="18" charset="0"/>
                <a:cs typeface="Times New Roman" panose="02020603050405020304" pitchFamily="18" charset="0"/>
              </a:rPr>
              <a:t>4,8</a:t>
            </a:r>
            <a:r>
              <a:rPr lang="ru-RU" sz="1300" b="1" dirty="0" smtClean="0">
                <a:solidFill>
                  <a:srgbClr val="EE2510"/>
                </a:solidFill>
                <a:latin typeface="Times New Roman" panose="02020603050405020304" pitchFamily="18" charset="0"/>
                <a:cs typeface="Times New Roman" panose="02020603050405020304" pitchFamily="18" charset="0"/>
              </a:rPr>
              <a:t>%</a:t>
            </a:r>
            <a:endParaRPr lang="ru-RU" sz="1300" b="1" dirty="0">
              <a:solidFill>
                <a:srgbClr val="EE2510"/>
              </a:solidFill>
              <a:latin typeface="Times New Roman" panose="02020603050405020304" pitchFamily="18" charset="0"/>
              <a:cs typeface="Times New Roman" panose="02020603050405020304" pitchFamily="18" charset="0"/>
            </a:endParaRPr>
          </a:p>
        </p:txBody>
      </p:sp>
      <p:sp>
        <p:nvSpPr>
          <p:cNvPr id="79" name="TextBox 78"/>
          <p:cNvSpPr txBox="1"/>
          <p:nvPr/>
        </p:nvSpPr>
        <p:spPr>
          <a:xfrm>
            <a:off x="4733901" y="4709614"/>
            <a:ext cx="753246" cy="292388"/>
          </a:xfrm>
          <a:prstGeom prst="rect">
            <a:avLst/>
          </a:prstGeom>
          <a:noFill/>
        </p:spPr>
        <p:txBody>
          <a:bodyPr wrap="square" rtlCol="0">
            <a:spAutoFit/>
          </a:bodyPr>
          <a:lstStyle/>
          <a:p>
            <a:pPr algn="ctr" fontAlgn="base">
              <a:spcBef>
                <a:spcPct val="0"/>
              </a:spcBef>
              <a:spcAft>
                <a:spcPct val="0"/>
              </a:spcAft>
            </a:pPr>
            <a:r>
              <a:rPr lang="ru-RU" sz="1300" b="1" dirty="0" smtClean="0">
                <a:solidFill>
                  <a:srgbClr val="EE2510"/>
                </a:solidFill>
                <a:latin typeface="Times New Roman" panose="02020603050405020304" pitchFamily="18" charset="0"/>
                <a:cs typeface="Times New Roman" panose="02020603050405020304" pitchFamily="18" charset="0"/>
              </a:rPr>
              <a:t>- 9,3%</a:t>
            </a:r>
            <a:endParaRPr lang="ru-RU" sz="1300" b="1" dirty="0">
              <a:solidFill>
                <a:srgbClr val="EE2510"/>
              </a:solidFill>
              <a:latin typeface="Times New Roman" panose="02020603050405020304" pitchFamily="18" charset="0"/>
              <a:cs typeface="Times New Roman" panose="02020603050405020304" pitchFamily="18" charset="0"/>
            </a:endParaRPr>
          </a:p>
        </p:txBody>
      </p:sp>
      <p:cxnSp>
        <p:nvCxnSpPr>
          <p:cNvPr id="80" name="Прямая со стрелкой 79"/>
          <p:cNvCxnSpPr/>
          <p:nvPr/>
        </p:nvCxnSpPr>
        <p:spPr>
          <a:xfrm>
            <a:off x="4853717" y="1597754"/>
            <a:ext cx="513615" cy="0"/>
          </a:xfrm>
          <a:prstGeom prst="straightConnector1">
            <a:avLst/>
          </a:prstGeom>
          <a:ln w="5715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1" name="Овал 80"/>
          <p:cNvSpPr/>
          <p:nvPr/>
        </p:nvSpPr>
        <p:spPr>
          <a:xfrm>
            <a:off x="4248602" y="1114511"/>
            <a:ext cx="1723845" cy="369420"/>
          </a:xfrm>
          <a:prstGeom prst="ellipse">
            <a:avLst/>
          </a:prstGeom>
          <a:noFill/>
          <a:ln w="6350">
            <a:noFill/>
          </a:ln>
        </p:spPr>
        <p:style>
          <a:lnRef idx="2">
            <a:schemeClr val="accent2"/>
          </a:lnRef>
          <a:fillRef idx="1">
            <a:schemeClr val="lt1"/>
          </a:fillRef>
          <a:effectRef idx="0">
            <a:schemeClr val="accent2"/>
          </a:effectRef>
          <a:fontRef idx="minor">
            <a:schemeClr val="dk1"/>
          </a:fontRef>
        </p:style>
        <p:txBody>
          <a:bodyPr lIns="72000" rIns="72000" rtlCol="0" anchor="ctr"/>
          <a:lstStyle/>
          <a:p>
            <a:pPr algn="ctr" fontAlgn="base">
              <a:spcBef>
                <a:spcPct val="0"/>
              </a:spcBef>
              <a:spcAft>
                <a:spcPct val="0"/>
              </a:spcAft>
            </a:pPr>
            <a:r>
              <a:rPr lang="ru-RU" sz="1300" b="1" dirty="0" smtClean="0">
                <a:solidFill>
                  <a:srgbClr val="EE2510"/>
                </a:solidFill>
                <a:latin typeface="Times New Roman" panose="02020603050405020304" pitchFamily="18" charset="0"/>
                <a:cs typeface="Times New Roman" panose="02020603050405020304" pitchFamily="18" charset="0"/>
              </a:rPr>
              <a:t>- </a:t>
            </a:r>
            <a:r>
              <a:rPr lang="en-US" sz="1300" b="1" dirty="0" smtClean="0">
                <a:solidFill>
                  <a:srgbClr val="EE2510"/>
                </a:solidFill>
                <a:latin typeface="Times New Roman" panose="02020603050405020304" pitchFamily="18" charset="0"/>
                <a:cs typeface="Times New Roman" panose="02020603050405020304" pitchFamily="18" charset="0"/>
              </a:rPr>
              <a:t>101</a:t>
            </a:r>
            <a:r>
              <a:rPr lang="ru-RU" sz="1300" b="1" dirty="0" smtClean="0">
                <a:solidFill>
                  <a:srgbClr val="EE2510"/>
                </a:solidFill>
                <a:latin typeface="Times New Roman" panose="02020603050405020304" pitchFamily="18" charset="0"/>
                <a:cs typeface="Times New Roman" panose="02020603050405020304" pitchFamily="18" charset="0"/>
              </a:rPr>
              <a:t>,4 </a:t>
            </a:r>
            <a:r>
              <a:rPr lang="ru-RU" sz="1300" b="1" dirty="0" err="1" smtClean="0">
                <a:solidFill>
                  <a:srgbClr val="EE2510"/>
                </a:solidFill>
                <a:latin typeface="Times New Roman" panose="02020603050405020304" pitchFamily="18" charset="0"/>
                <a:cs typeface="Times New Roman" panose="02020603050405020304" pitchFamily="18" charset="0"/>
              </a:rPr>
              <a:t>млн.рублей</a:t>
            </a:r>
            <a:endParaRPr lang="ru-RU" sz="1300" b="1" dirty="0">
              <a:solidFill>
                <a:srgbClr val="EE2510"/>
              </a:solidFill>
              <a:latin typeface="Times New Roman" panose="02020603050405020304" pitchFamily="18" charset="0"/>
              <a:cs typeface="Times New Roman" panose="02020603050405020304" pitchFamily="18" charset="0"/>
            </a:endParaRPr>
          </a:p>
        </p:txBody>
      </p:sp>
      <p:sp>
        <p:nvSpPr>
          <p:cNvPr id="82" name="TextBox 81"/>
          <p:cNvSpPr txBox="1"/>
          <p:nvPr/>
        </p:nvSpPr>
        <p:spPr>
          <a:xfrm>
            <a:off x="4626251" y="1688839"/>
            <a:ext cx="968547" cy="292388"/>
          </a:xfrm>
          <a:prstGeom prst="rect">
            <a:avLst/>
          </a:prstGeom>
          <a:noFill/>
        </p:spPr>
        <p:txBody>
          <a:bodyPr wrap="square" rtlCol="0">
            <a:spAutoFit/>
          </a:bodyPr>
          <a:lstStyle/>
          <a:p>
            <a:pPr algn="ctr" fontAlgn="base">
              <a:spcBef>
                <a:spcPct val="0"/>
              </a:spcBef>
              <a:spcAft>
                <a:spcPct val="0"/>
              </a:spcAft>
            </a:pPr>
            <a:r>
              <a:rPr lang="ru-RU" sz="1300" b="1" dirty="0" smtClean="0">
                <a:solidFill>
                  <a:srgbClr val="EE2510"/>
                </a:solidFill>
                <a:latin typeface="Times New Roman" panose="02020603050405020304" pitchFamily="18" charset="0"/>
                <a:cs typeface="Times New Roman" panose="02020603050405020304" pitchFamily="18" charset="0"/>
              </a:rPr>
              <a:t>- </a:t>
            </a:r>
            <a:r>
              <a:rPr lang="en-US" sz="1300" b="1" dirty="0" smtClean="0">
                <a:solidFill>
                  <a:srgbClr val="EE2510"/>
                </a:solidFill>
                <a:latin typeface="Times New Roman" panose="02020603050405020304" pitchFamily="18" charset="0"/>
                <a:cs typeface="Times New Roman" panose="02020603050405020304" pitchFamily="18" charset="0"/>
              </a:rPr>
              <a:t>7,2</a:t>
            </a:r>
            <a:r>
              <a:rPr lang="ru-RU" sz="1300" b="1" dirty="0" smtClean="0">
                <a:solidFill>
                  <a:srgbClr val="EE2510"/>
                </a:solidFill>
                <a:latin typeface="Times New Roman" panose="02020603050405020304" pitchFamily="18" charset="0"/>
                <a:cs typeface="Times New Roman" panose="02020603050405020304" pitchFamily="18" charset="0"/>
              </a:rPr>
              <a:t>%</a:t>
            </a:r>
            <a:endParaRPr lang="ru-RU" sz="1300" b="1" dirty="0">
              <a:solidFill>
                <a:srgbClr val="EE2510"/>
              </a:solidFill>
              <a:latin typeface="Times New Roman" panose="02020603050405020304" pitchFamily="18" charset="0"/>
              <a:cs typeface="Times New Roman" panose="02020603050405020304" pitchFamily="18" charset="0"/>
            </a:endParaRPr>
          </a:p>
        </p:txBody>
      </p:sp>
      <p:sp>
        <p:nvSpPr>
          <p:cNvPr id="44" name="TextBox 43"/>
          <p:cNvSpPr txBox="1"/>
          <p:nvPr/>
        </p:nvSpPr>
        <p:spPr>
          <a:xfrm>
            <a:off x="7861146" y="836712"/>
            <a:ext cx="935064" cy="338554"/>
          </a:xfrm>
          <a:prstGeom prst="rect">
            <a:avLst/>
          </a:prstGeom>
          <a:noFill/>
        </p:spPr>
        <p:txBody>
          <a:bodyPr wrap="none" rtlCol="0">
            <a:spAutoFit/>
          </a:bodyPr>
          <a:lstStyle/>
          <a:p>
            <a:pPr fontAlgn="base">
              <a:spcBef>
                <a:spcPct val="0"/>
              </a:spcBef>
              <a:spcAft>
                <a:spcPct val="0"/>
              </a:spcAft>
            </a:pPr>
            <a:r>
              <a:rPr lang="ru-RU" sz="1600" b="1" dirty="0" smtClean="0">
                <a:solidFill>
                  <a:prstClr val="black"/>
                </a:solidFill>
                <a:latin typeface="Times New Roman" panose="02020603050405020304" pitchFamily="18" charset="0"/>
                <a:cs typeface="Times New Roman" panose="02020603050405020304" pitchFamily="18" charset="0"/>
              </a:rPr>
              <a:t>202</a:t>
            </a:r>
            <a:r>
              <a:rPr lang="en-US" sz="1600" b="1" dirty="0" smtClean="0">
                <a:solidFill>
                  <a:prstClr val="black"/>
                </a:solidFill>
                <a:latin typeface="Times New Roman" panose="02020603050405020304" pitchFamily="18" charset="0"/>
                <a:cs typeface="Times New Roman" panose="02020603050405020304" pitchFamily="18" charset="0"/>
              </a:rPr>
              <a:t>4</a:t>
            </a:r>
            <a:r>
              <a:rPr lang="ru-RU" sz="1600" b="1" dirty="0" smtClean="0">
                <a:solidFill>
                  <a:prstClr val="black"/>
                </a:solidFill>
                <a:latin typeface="Times New Roman" panose="02020603050405020304" pitchFamily="18" charset="0"/>
                <a:cs typeface="Times New Roman" panose="02020603050405020304" pitchFamily="18" charset="0"/>
              </a:rPr>
              <a:t> год</a:t>
            </a:r>
            <a:endParaRPr lang="ru-RU" sz="1600" b="1" dirty="0">
              <a:solidFill>
                <a:prstClr val="black"/>
              </a:solidFill>
              <a:latin typeface="Times New Roman" panose="02020603050405020304" pitchFamily="18" charset="0"/>
              <a:cs typeface="Times New Roman" panose="02020603050405020304" pitchFamily="18" charset="0"/>
            </a:endParaRPr>
          </a:p>
        </p:txBody>
      </p:sp>
      <p:sp>
        <p:nvSpPr>
          <p:cNvPr id="45" name="Овал 44"/>
          <p:cNvSpPr/>
          <p:nvPr/>
        </p:nvSpPr>
        <p:spPr>
          <a:xfrm>
            <a:off x="7844579" y="4449169"/>
            <a:ext cx="968199" cy="506911"/>
          </a:xfrm>
          <a:prstGeom prst="ellipse">
            <a:avLst/>
          </a:prstGeom>
          <a:solidFill>
            <a:schemeClr val="accent3">
              <a:lumMod val="40000"/>
              <a:lumOff val="60000"/>
            </a:schemeClr>
          </a:solidFill>
          <a:ln w="12700">
            <a:solidFill>
              <a:schemeClr val="accent3">
                <a:lumMod val="60000"/>
                <a:lumOff val="40000"/>
              </a:schemeClr>
            </a:solidFill>
          </a:ln>
          <a:effectLst>
            <a:glow rad="101600">
              <a:schemeClr val="accent3">
                <a:satMod val="175000"/>
                <a:alpha val="40000"/>
              </a:schemeClr>
            </a:glow>
          </a:effectLst>
          <a:scene3d>
            <a:camera prst="orthographicFront"/>
            <a:lightRig rig="threePt" dir="t"/>
          </a:scene3d>
          <a:sp3d>
            <a:bevelT w="1016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sz="1400" b="1" dirty="0" smtClean="0">
                <a:solidFill>
                  <a:prstClr val="black"/>
                </a:solidFill>
                <a:latin typeface="Times New Roman" panose="02020603050405020304" pitchFamily="18" charset="0"/>
                <a:cs typeface="Times New Roman" panose="02020603050405020304" pitchFamily="18" charset="0"/>
              </a:rPr>
              <a:t>1204,9</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47" name="Овал 46"/>
          <p:cNvSpPr/>
          <p:nvPr/>
        </p:nvSpPr>
        <p:spPr>
          <a:xfrm>
            <a:off x="7820887" y="3298405"/>
            <a:ext cx="1015583" cy="583326"/>
          </a:xfrm>
          <a:prstGeom prst="ellipse">
            <a:avLst/>
          </a:prstGeom>
          <a:solidFill>
            <a:schemeClr val="accent3">
              <a:lumMod val="40000"/>
              <a:lumOff val="60000"/>
            </a:schemeClr>
          </a:solidFill>
          <a:ln w="12700">
            <a:solidFill>
              <a:schemeClr val="accent3">
                <a:lumMod val="60000"/>
                <a:lumOff val="40000"/>
              </a:schemeClr>
            </a:solidFill>
          </a:ln>
          <a:effectLst>
            <a:glow rad="101600">
              <a:schemeClr val="accent3">
                <a:satMod val="175000"/>
                <a:alpha val="40000"/>
              </a:schemeClr>
            </a:glow>
          </a:effectLst>
          <a:scene3d>
            <a:camera prst="orthographicFront"/>
            <a:lightRig rig="threePt" dir="t"/>
          </a:scene3d>
          <a:sp3d>
            <a:bevelT w="1016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ru-RU" sz="1400" b="1" dirty="0" smtClean="0">
                <a:solidFill>
                  <a:prstClr val="black"/>
                </a:solidFill>
                <a:latin typeface="Times New Roman" panose="02020603050405020304" pitchFamily="18" charset="0"/>
                <a:cs typeface="Times New Roman" panose="02020603050405020304" pitchFamily="18" charset="0"/>
              </a:rPr>
              <a:t>56</a:t>
            </a:r>
            <a:r>
              <a:rPr lang="en-US" sz="1400" b="1" dirty="0" smtClean="0">
                <a:solidFill>
                  <a:prstClr val="black"/>
                </a:solidFill>
                <a:latin typeface="Times New Roman" panose="02020603050405020304" pitchFamily="18" charset="0"/>
                <a:cs typeface="Times New Roman" panose="02020603050405020304" pitchFamily="18" charset="0"/>
              </a:rPr>
              <a:t>3,3</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48" name="Овал 47"/>
          <p:cNvSpPr/>
          <p:nvPr/>
        </p:nvSpPr>
        <p:spPr>
          <a:xfrm>
            <a:off x="7747336" y="1332118"/>
            <a:ext cx="1162684" cy="556221"/>
          </a:xfrm>
          <a:prstGeom prst="ellipse">
            <a:avLst/>
          </a:prstGeom>
          <a:solidFill>
            <a:schemeClr val="accent3">
              <a:lumMod val="40000"/>
              <a:lumOff val="60000"/>
            </a:schemeClr>
          </a:solidFill>
          <a:ln w="12700">
            <a:solidFill>
              <a:schemeClr val="accent3">
                <a:lumMod val="60000"/>
                <a:lumOff val="40000"/>
              </a:schemeClr>
            </a:solidFill>
          </a:ln>
          <a:effectLst>
            <a:glow rad="101600">
              <a:schemeClr val="accent3">
                <a:satMod val="175000"/>
                <a:alpha val="40000"/>
              </a:schemeClr>
            </a:glow>
          </a:effectLst>
          <a:scene3d>
            <a:camera prst="orthographicFront"/>
            <a:lightRig rig="threePt" dir="t"/>
          </a:scene3d>
          <a:sp3d>
            <a:bevelT w="1016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ru-RU" sz="1600" b="1" dirty="0">
                <a:solidFill>
                  <a:prstClr val="black"/>
                </a:solidFill>
                <a:latin typeface="Times New Roman" panose="02020603050405020304" pitchFamily="18" charset="0"/>
                <a:cs typeface="Times New Roman" panose="02020603050405020304" pitchFamily="18" charset="0"/>
              </a:rPr>
              <a:t>1 </a:t>
            </a:r>
            <a:r>
              <a:rPr lang="en-US" sz="1600" b="1" dirty="0" smtClean="0">
                <a:solidFill>
                  <a:prstClr val="black"/>
                </a:solidFill>
                <a:latin typeface="Times New Roman" panose="02020603050405020304" pitchFamily="18" charset="0"/>
                <a:cs typeface="Times New Roman" panose="02020603050405020304" pitchFamily="18" charset="0"/>
              </a:rPr>
              <a:t>768,2</a:t>
            </a:r>
            <a:endParaRPr lang="ru-RU" sz="1600" b="1" dirty="0">
              <a:solidFill>
                <a:prstClr val="black"/>
              </a:solidFill>
              <a:latin typeface="Times New Roman" panose="02020603050405020304" pitchFamily="18" charset="0"/>
              <a:cs typeface="Times New Roman" panose="02020603050405020304" pitchFamily="18" charset="0"/>
            </a:endParaRPr>
          </a:p>
        </p:txBody>
      </p:sp>
      <p:sp>
        <p:nvSpPr>
          <p:cNvPr id="49" name="Овал 48"/>
          <p:cNvSpPr/>
          <p:nvPr/>
        </p:nvSpPr>
        <p:spPr>
          <a:xfrm>
            <a:off x="7711332" y="2007314"/>
            <a:ext cx="1234692" cy="644511"/>
          </a:xfrm>
          <a:prstGeom prst="ellipse">
            <a:avLst/>
          </a:prstGeom>
          <a:scene3d>
            <a:camera prst="orthographicFront"/>
            <a:lightRig rig="threePt" dir="t"/>
          </a:scene3d>
          <a:sp3d>
            <a:bevelT/>
          </a:sp3d>
        </p:spPr>
        <p:style>
          <a:lnRef idx="1">
            <a:schemeClr val="accent2"/>
          </a:lnRef>
          <a:fillRef idx="2">
            <a:schemeClr val="accent2"/>
          </a:fillRef>
          <a:effectRef idx="1">
            <a:schemeClr val="accent2"/>
          </a:effectRef>
          <a:fontRef idx="minor">
            <a:schemeClr val="dk1"/>
          </a:fontRef>
        </p:style>
        <p:txBody>
          <a:bodyPr lIns="0" tIns="0" rIns="0" bIns="0"/>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fontAlgn="base">
              <a:spcBef>
                <a:spcPct val="0"/>
              </a:spcBef>
              <a:spcAft>
                <a:spcPct val="0"/>
              </a:spcAft>
              <a:defRPr/>
            </a:pPr>
            <a:r>
              <a:rPr lang="en-US" b="1" dirty="0" smtClean="0">
                <a:solidFill>
                  <a:prstClr val="black"/>
                </a:solidFill>
                <a:latin typeface="Times New Roman" panose="02020603050405020304" pitchFamily="18" charset="0"/>
                <a:cs typeface="Times New Roman" panose="02020603050405020304" pitchFamily="18" charset="0"/>
              </a:rPr>
              <a:t>2,9</a:t>
            </a:r>
            <a:r>
              <a:rPr lang="ru-RU" b="1" dirty="0" smtClean="0">
                <a:solidFill>
                  <a:prstClr val="black"/>
                </a:solidFill>
                <a:latin typeface="Times New Roman" panose="02020603050405020304" pitchFamily="18" charset="0"/>
                <a:cs typeface="Times New Roman" panose="02020603050405020304" pitchFamily="18" charset="0"/>
              </a:rPr>
              <a:t>% от </a:t>
            </a:r>
            <a:r>
              <a:rPr lang="ru-RU" b="1" dirty="0">
                <a:solidFill>
                  <a:prstClr val="black"/>
                </a:solidFill>
                <a:latin typeface="Times New Roman" panose="02020603050405020304" pitchFamily="18" charset="0"/>
                <a:cs typeface="Times New Roman" panose="02020603050405020304" pitchFamily="18" charset="0"/>
              </a:rPr>
              <a:t>налоговых доходов</a:t>
            </a:r>
          </a:p>
          <a:p>
            <a:pPr algn="ctr" fontAlgn="base">
              <a:spcBef>
                <a:spcPct val="0"/>
              </a:spcBef>
              <a:spcAft>
                <a:spcPct val="0"/>
              </a:spcAft>
              <a:defRPr/>
            </a:pPr>
            <a:endParaRPr lang="ru-RU" sz="1000" b="1" dirty="0" smtClean="0">
              <a:solidFill>
                <a:prstClr val="black"/>
              </a:solidFill>
              <a:latin typeface="Times New Roman" panose="02020603050405020304" pitchFamily="18" charset="0"/>
              <a:cs typeface="Times New Roman" panose="02020603050405020304" pitchFamily="18" charset="0"/>
            </a:endParaRPr>
          </a:p>
        </p:txBody>
      </p:sp>
      <p:sp>
        <p:nvSpPr>
          <p:cNvPr id="50" name="TextBox 49"/>
          <p:cNvSpPr txBox="1"/>
          <p:nvPr/>
        </p:nvSpPr>
        <p:spPr>
          <a:xfrm>
            <a:off x="3569890" y="836712"/>
            <a:ext cx="935064" cy="338554"/>
          </a:xfrm>
          <a:prstGeom prst="rect">
            <a:avLst/>
          </a:prstGeom>
          <a:noFill/>
        </p:spPr>
        <p:txBody>
          <a:bodyPr wrap="none" rtlCol="0">
            <a:spAutoFit/>
          </a:bodyPr>
          <a:lstStyle/>
          <a:p>
            <a:pPr fontAlgn="base">
              <a:spcBef>
                <a:spcPct val="0"/>
              </a:spcBef>
              <a:spcAft>
                <a:spcPct val="0"/>
              </a:spcAft>
            </a:pPr>
            <a:r>
              <a:rPr lang="ru-RU" sz="1600" b="1" dirty="0" smtClean="0">
                <a:solidFill>
                  <a:prstClr val="black"/>
                </a:solidFill>
                <a:latin typeface="Times New Roman" panose="02020603050405020304" pitchFamily="18" charset="0"/>
                <a:cs typeface="Times New Roman" panose="02020603050405020304" pitchFamily="18" charset="0"/>
              </a:rPr>
              <a:t>2022 год</a:t>
            </a:r>
            <a:endParaRPr lang="ru-RU" sz="1600" b="1" dirty="0">
              <a:solidFill>
                <a:prstClr val="black"/>
              </a:solidFill>
              <a:latin typeface="Times New Roman" panose="02020603050405020304" pitchFamily="18" charset="0"/>
              <a:cs typeface="Times New Roman" panose="02020603050405020304" pitchFamily="18" charset="0"/>
            </a:endParaRPr>
          </a:p>
        </p:txBody>
      </p:sp>
      <p:sp>
        <p:nvSpPr>
          <p:cNvPr id="68" name="Овал 67"/>
          <p:cNvSpPr/>
          <p:nvPr/>
        </p:nvSpPr>
        <p:spPr>
          <a:xfrm>
            <a:off x="3553323" y="4453525"/>
            <a:ext cx="968199" cy="506911"/>
          </a:xfrm>
          <a:prstGeom prst="ellipse">
            <a:avLst/>
          </a:prstGeom>
          <a:solidFill>
            <a:schemeClr val="accent3">
              <a:lumMod val="40000"/>
              <a:lumOff val="60000"/>
            </a:schemeClr>
          </a:solidFill>
          <a:ln w="12700">
            <a:solidFill>
              <a:schemeClr val="accent3">
                <a:lumMod val="60000"/>
                <a:lumOff val="40000"/>
              </a:schemeClr>
            </a:solidFill>
          </a:ln>
          <a:effectLst>
            <a:glow rad="101600">
              <a:schemeClr val="accent3">
                <a:satMod val="175000"/>
                <a:alpha val="40000"/>
              </a:schemeClr>
            </a:glow>
          </a:effectLst>
          <a:scene3d>
            <a:camera prst="orthographicFront"/>
            <a:lightRig rig="threePt" dir="t"/>
          </a:scene3d>
          <a:sp3d>
            <a:bevelT w="1016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ru-RU" sz="1400" b="1" dirty="0" smtClean="0">
                <a:solidFill>
                  <a:prstClr val="black"/>
                </a:solidFill>
                <a:latin typeface="Times New Roman" panose="02020603050405020304" pitchFamily="18" charset="0"/>
                <a:cs typeface="Times New Roman" panose="02020603050405020304" pitchFamily="18" charset="0"/>
              </a:rPr>
              <a:t>745,4</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83" name="Овал 82"/>
          <p:cNvSpPr/>
          <p:nvPr/>
        </p:nvSpPr>
        <p:spPr>
          <a:xfrm>
            <a:off x="3529631" y="3302759"/>
            <a:ext cx="1015583" cy="583326"/>
          </a:xfrm>
          <a:prstGeom prst="ellipse">
            <a:avLst/>
          </a:prstGeom>
          <a:solidFill>
            <a:schemeClr val="accent3">
              <a:lumMod val="40000"/>
              <a:lumOff val="60000"/>
            </a:schemeClr>
          </a:solidFill>
          <a:ln w="12700">
            <a:solidFill>
              <a:schemeClr val="accent3">
                <a:lumMod val="60000"/>
                <a:lumOff val="40000"/>
              </a:schemeClr>
            </a:solidFill>
          </a:ln>
          <a:effectLst>
            <a:glow rad="101600">
              <a:schemeClr val="accent3">
                <a:satMod val="175000"/>
                <a:alpha val="40000"/>
              </a:schemeClr>
            </a:glow>
          </a:effectLst>
          <a:scene3d>
            <a:camera prst="orthographicFront"/>
            <a:lightRig rig="threePt" dir="t"/>
          </a:scene3d>
          <a:sp3d>
            <a:bevelT w="1016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ru-RU" sz="1400" b="1" dirty="0" smtClean="0">
                <a:solidFill>
                  <a:prstClr val="black"/>
                </a:solidFill>
                <a:latin typeface="Times New Roman" panose="02020603050405020304" pitchFamily="18" charset="0"/>
                <a:cs typeface="Times New Roman" panose="02020603050405020304" pitchFamily="18" charset="0"/>
              </a:rPr>
              <a:t>657,1</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84" name="Овал 83"/>
          <p:cNvSpPr/>
          <p:nvPr/>
        </p:nvSpPr>
        <p:spPr>
          <a:xfrm>
            <a:off x="3456080" y="1336472"/>
            <a:ext cx="1162684" cy="556221"/>
          </a:xfrm>
          <a:prstGeom prst="ellipse">
            <a:avLst/>
          </a:prstGeom>
          <a:solidFill>
            <a:schemeClr val="accent3">
              <a:lumMod val="40000"/>
              <a:lumOff val="60000"/>
            </a:schemeClr>
          </a:solidFill>
          <a:ln w="12700">
            <a:solidFill>
              <a:schemeClr val="accent3">
                <a:lumMod val="60000"/>
                <a:lumOff val="40000"/>
              </a:schemeClr>
            </a:solidFill>
          </a:ln>
          <a:effectLst>
            <a:glow rad="101600">
              <a:schemeClr val="accent3">
                <a:satMod val="175000"/>
                <a:alpha val="40000"/>
              </a:schemeClr>
            </a:glow>
          </a:effectLst>
          <a:scene3d>
            <a:camera prst="orthographicFront"/>
            <a:lightRig rig="threePt" dir="t"/>
          </a:scene3d>
          <a:sp3d>
            <a:bevelT w="1016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sz="1600" b="1" dirty="0" smtClean="0">
                <a:solidFill>
                  <a:prstClr val="black"/>
                </a:solidFill>
                <a:latin typeface="Times New Roman" panose="02020603050405020304" pitchFamily="18" charset="0"/>
                <a:cs typeface="Times New Roman" panose="02020603050405020304" pitchFamily="18" charset="0"/>
              </a:rPr>
              <a:t>1</a:t>
            </a:r>
            <a:r>
              <a:rPr lang="ru-RU" sz="1600" b="1" dirty="0" smtClean="0">
                <a:solidFill>
                  <a:prstClr val="black"/>
                </a:solidFill>
                <a:latin typeface="Times New Roman" panose="02020603050405020304" pitchFamily="18" charset="0"/>
                <a:cs typeface="Times New Roman" panose="02020603050405020304" pitchFamily="18" charset="0"/>
              </a:rPr>
              <a:t> 402,5</a:t>
            </a:r>
            <a:endParaRPr lang="ru-RU" sz="1600" b="1" dirty="0">
              <a:solidFill>
                <a:prstClr val="black"/>
              </a:solidFill>
              <a:latin typeface="Times New Roman" panose="02020603050405020304" pitchFamily="18" charset="0"/>
              <a:cs typeface="Times New Roman" panose="02020603050405020304" pitchFamily="18" charset="0"/>
            </a:endParaRPr>
          </a:p>
        </p:txBody>
      </p:sp>
      <p:sp>
        <p:nvSpPr>
          <p:cNvPr id="85" name="Овал 84"/>
          <p:cNvSpPr/>
          <p:nvPr/>
        </p:nvSpPr>
        <p:spPr>
          <a:xfrm>
            <a:off x="3420076" y="2011669"/>
            <a:ext cx="1234692" cy="644510"/>
          </a:xfrm>
          <a:prstGeom prst="ellipse">
            <a:avLst/>
          </a:prstGeom>
          <a:scene3d>
            <a:camera prst="orthographicFront"/>
            <a:lightRig rig="threePt" dir="t"/>
          </a:scene3d>
          <a:sp3d>
            <a:bevelT/>
          </a:sp3d>
        </p:spPr>
        <p:style>
          <a:lnRef idx="1">
            <a:schemeClr val="accent2"/>
          </a:lnRef>
          <a:fillRef idx="2">
            <a:schemeClr val="accent2"/>
          </a:fillRef>
          <a:effectRef idx="1">
            <a:schemeClr val="accent2"/>
          </a:effectRef>
          <a:fontRef idx="minor">
            <a:schemeClr val="dk1"/>
          </a:fontRef>
        </p:style>
        <p:txBody>
          <a:bodyPr lIns="0" tIns="0" rIns="0" bIns="0"/>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fontAlgn="base">
              <a:spcBef>
                <a:spcPct val="0"/>
              </a:spcBef>
              <a:spcAft>
                <a:spcPct val="0"/>
              </a:spcAft>
              <a:defRPr/>
            </a:pPr>
            <a:r>
              <a:rPr lang="ru-RU" b="1" dirty="0" smtClean="0">
                <a:solidFill>
                  <a:prstClr val="black"/>
                </a:solidFill>
                <a:latin typeface="Times New Roman" panose="02020603050405020304" pitchFamily="18" charset="0"/>
                <a:cs typeface="Times New Roman" panose="02020603050405020304" pitchFamily="18" charset="0"/>
              </a:rPr>
              <a:t>3,5% от </a:t>
            </a:r>
            <a:r>
              <a:rPr lang="ru-RU" b="1" dirty="0">
                <a:solidFill>
                  <a:prstClr val="black"/>
                </a:solidFill>
                <a:latin typeface="Times New Roman" panose="02020603050405020304" pitchFamily="18" charset="0"/>
                <a:cs typeface="Times New Roman" panose="02020603050405020304" pitchFamily="18" charset="0"/>
              </a:rPr>
              <a:t>налоговых доходов</a:t>
            </a:r>
          </a:p>
          <a:p>
            <a:pPr algn="ctr" fontAlgn="base">
              <a:spcBef>
                <a:spcPct val="0"/>
              </a:spcBef>
              <a:spcAft>
                <a:spcPct val="0"/>
              </a:spcAft>
              <a:defRPr/>
            </a:pPr>
            <a:endParaRPr lang="ru-RU" sz="1000" b="1" dirty="0" smtClean="0">
              <a:solidFill>
                <a:prstClr val="black"/>
              </a:solidFill>
              <a:latin typeface="Times New Roman" panose="02020603050405020304" pitchFamily="18" charset="0"/>
              <a:cs typeface="Times New Roman" panose="02020603050405020304" pitchFamily="18" charset="0"/>
            </a:endParaRPr>
          </a:p>
        </p:txBody>
      </p:sp>
      <p:cxnSp>
        <p:nvCxnSpPr>
          <p:cNvPr id="86" name="Прямая со стрелкой 85"/>
          <p:cNvCxnSpPr/>
          <p:nvPr/>
        </p:nvCxnSpPr>
        <p:spPr>
          <a:xfrm>
            <a:off x="6963512" y="3587531"/>
            <a:ext cx="614505" cy="0"/>
          </a:xfrm>
          <a:prstGeom prst="straightConnector1">
            <a:avLst/>
          </a:prstGeom>
          <a:ln w="57150">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7" name="Прямая со стрелкой 86"/>
          <p:cNvCxnSpPr/>
          <p:nvPr/>
        </p:nvCxnSpPr>
        <p:spPr>
          <a:xfrm>
            <a:off x="6968033" y="4694072"/>
            <a:ext cx="605463" cy="9609"/>
          </a:xfrm>
          <a:prstGeom prst="straightConnector1">
            <a:avLst/>
          </a:prstGeom>
          <a:ln w="5715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8" name="Овал 87"/>
          <p:cNvSpPr/>
          <p:nvPr/>
        </p:nvSpPr>
        <p:spPr>
          <a:xfrm>
            <a:off x="6372200" y="3047192"/>
            <a:ext cx="1797128" cy="369420"/>
          </a:xfrm>
          <a:prstGeom prst="ellipse">
            <a:avLst/>
          </a:prstGeom>
          <a:noFill/>
          <a:ln w="6350">
            <a:noFill/>
          </a:ln>
        </p:spPr>
        <p:style>
          <a:lnRef idx="2">
            <a:schemeClr val="accent2"/>
          </a:lnRef>
          <a:fillRef idx="1">
            <a:schemeClr val="lt1"/>
          </a:fillRef>
          <a:effectRef idx="0">
            <a:schemeClr val="accent2"/>
          </a:effectRef>
          <a:fontRef idx="minor">
            <a:schemeClr val="dk1"/>
          </a:fontRef>
        </p:style>
        <p:txBody>
          <a:bodyPr lIns="72000" rIns="72000" rtlCol="0" anchor="ctr"/>
          <a:lstStyle/>
          <a:p>
            <a:pPr algn="ctr" fontAlgn="base">
              <a:spcBef>
                <a:spcPct val="0"/>
              </a:spcBef>
              <a:spcAft>
                <a:spcPct val="0"/>
              </a:spcAft>
            </a:pPr>
            <a:r>
              <a:rPr lang="en-US" sz="1300" b="1" dirty="0" smtClean="0">
                <a:solidFill>
                  <a:srgbClr val="EE2510"/>
                </a:solidFill>
                <a:latin typeface="Times New Roman" panose="02020603050405020304" pitchFamily="18" charset="0"/>
                <a:cs typeface="Times New Roman" panose="02020603050405020304" pitchFamily="18" charset="0"/>
              </a:rPr>
              <a:t>-</a:t>
            </a:r>
            <a:r>
              <a:rPr lang="ru-RU" sz="1300" b="1" dirty="0" smtClean="0">
                <a:solidFill>
                  <a:srgbClr val="EE2510"/>
                </a:solidFill>
                <a:latin typeface="Times New Roman" panose="02020603050405020304" pitchFamily="18" charset="0"/>
                <a:cs typeface="Times New Roman" panose="02020603050405020304" pitchFamily="18" charset="0"/>
              </a:rPr>
              <a:t> </a:t>
            </a:r>
            <a:r>
              <a:rPr lang="en-US" sz="1300" b="1" dirty="0" smtClean="0">
                <a:solidFill>
                  <a:srgbClr val="EE2510"/>
                </a:solidFill>
                <a:latin typeface="Times New Roman" panose="02020603050405020304" pitchFamily="18" charset="0"/>
                <a:cs typeface="Times New Roman" panose="02020603050405020304" pitchFamily="18" charset="0"/>
              </a:rPr>
              <a:t>62,0</a:t>
            </a:r>
            <a:r>
              <a:rPr lang="ru-RU" sz="1300" b="1" dirty="0" smtClean="0">
                <a:solidFill>
                  <a:srgbClr val="EE2510"/>
                </a:solidFill>
                <a:latin typeface="Times New Roman" panose="02020603050405020304" pitchFamily="18" charset="0"/>
                <a:cs typeface="Times New Roman" panose="02020603050405020304" pitchFamily="18" charset="0"/>
              </a:rPr>
              <a:t> </a:t>
            </a:r>
            <a:r>
              <a:rPr lang="ru-RU" sz="1300" b="1" dirty="0" err="1" smtClean="0">
                <a:solidFill>
                  <a:srgbClr val="EE2510"/>
                </a:solidFill>
                <a:latin typeface="Times New Roman" panose="02020603050405020304" pitchFamily="18" charset="0"/>
                <a:cs typeface="Times New Roman" panose="02020603050405020304" pitchFamily="18" charset="0"/>
              </a:rPr>
              <a:t>млн.рублей</a:t>
            </a:r>
            <a:endParaRPr lang="ru-RU" sz="1300" b="1" dirty="0">
              <a:solidFill>
                <a:srgbClr val="EE2510"/>
              </a:solidFill>
              <a:latin typeface="Times New Roman" panose="02020603050405020304" pitchFamily="18" charset="0"/>
              <a:cs typeface="Times New Roman" panose="02020603050405020304" pitchFamily="18" charset="0"/>
            </a:endParaRPr>
          </a:p>
        </p:txBody>
      </p:sp>
      <p:sp>
        <p:nvSpPr>
          <p:cNvPr id="89" name="Овал 88"/>
          <p:cNvSpPr/>
          <p:nvPr/>
        </p:nvSpPr>
        <p:spPr>
          <a:xfrm>
            <a:off x="6412630" y="4232561"/>
            <a:ext cx="1716268" cy="369420"/>
          </a:xfrm>
          <a:prstGeom prst="ellipse">
            <a:avLst/>
          </a:prstGeom>
          <a:noFill/>
          <a:ln w="6350">
            <a:noFill/>
          </a:ln>
        </p:spPr>
        <p:style>
          <a:lnRef idx="2">
            <a:schemeClr val="accent2"/>
          </a:lnRef>
          <a:fillRef idx="1">
            <a:schemeClr val="lt1"/>
          </a:fillRef>
          <a:effectRef idx="0">
            <a:schemeClr val="accent2"/>
          </a:effectRef>
          <a:fontRef idx="minor">
            <a:schemeClr val="dk1"/>
          </a:fontRef>
        </p:style>
        <p:txBody>
          <a:bodyPr lIns="72000" rIns="72000" rtlCol="0" anchor="ctr"/>
          <a:lstStyle/>
          <a:p>
            <a:pPr algn="ctr" fontAlgn="base">
              <a:spcBef>
                <a:spcPct val="0"/>
              </a:spcBef>
              <a:spcAft>
                <a:spcPct val="0"/>
              </a:spcAft>
            </a:pPr>
            <a:r>
              <a:rPr lang="ru-RU" sz="1300" b="1" dirty="0" smtClean="0">
                <a:solidFill>
                  <a:srgbClr val="00B050"/>
                </a:solidFill>
                <a:latin typeface="Times New Roman" panose="02020603050405020304" pitchFamily="18" charset="0"/>
                <a:cs typeface="Times New Roman" panose="02020603050405020304" pitchFamily="18" charset="0"/>
              </a:rPr>
              <a:t>+ </a:t>
            </a:r>
            <a:r>
              <a:rPr lang="en-US" sz="1300" b="1" dirty="0" smtClean="0">
                <a:solidFill>
                  <a:srgbClr val="00B050"/>
                </a:solidFill>
                <a:latin typeface="Times New Roman" panose="02020603050405020304" pitchFamily="18" charset="0"/>
                <a:cs typeface="Times New Roman" panose="02020603050405020304" pitchFamily="18" charset="0"/>
              </a:rPr>
              <a:t>529,1 </a:t>
            </a:r>
            <a:r>
              <a:rPr lang="ru-RU" sz="1300" b="1" dirty="0" err="1" smtClean="0">
                <a:solidFill>
                  <a:srgbClr val="00B050"/>
                </a:solidFill>
                <a:latin typeface="Times New Roman" panose="02020603050405020304" pitchFamily="18" charset="0"/>
                <a:cs typeface="Times New Roman" panose="02020603050405020304" pitchFamily="18" charset="0"/>
              </a:rPr>
              <a:t>млн.рублей</a:t>
            </a:r>
            <a:endParaRPr lang="ru-RU" sz="1300" b="1" dirty="0">
              <a:solidFill>
                <a:srgbClr val="00B050"/>
              </a:solidFill>
              <a:latin typeface="Times New Roman" panose="02020603050405020304" pitchFamily="18" charset="0"/>
              <a:cs typeface="Times New Roman" panose="02020603050405020304" pitchFamily="18" charset="0"/>
            </a:endParaRPr>
          </a:p>
        </p:txBody>
      </p:sp>
      <p:sp>
        <p:nvSpPr>
          <p:cNvPr id="90" name="TextBox 89"/>
          <p:cNvSpPr txBox="1"/>
          <p:nvPr/>
        </p:nvSpPr>
        <p:spPr>
          <a:xfrm>
            <a:off x="6786491" y="3637235"/>
            <a:ext cx="968547" cy="292388"/>
          </a:xfrm>
          <a:prstGeom prst="rect">
            <a:avLst/>
          </a:prstGeom>
          <a:noFill/>
        </p:spPr>
        <p:txBody>
          <a:bodyPr wrap="square" rtlCol="0">
            <a:spAutoFit/>
          </a:bodyPr>
          <a:lstStyle/>
          <a:p>
            <a:pPr algn="ctr" fontAlgn="base">
              <a:spcBef>
                <a:spcPct val="0"/>
              </a:spcBef>
              <a:spcAft>
                <a:spcPct val="0"/>
              </a:spcAft>
            </a:pPr>
            <a:r>
              <a:rPr lang="en-US" sz="1300" b="1" dirty="0" smtClean="0">
                <a:solidFill>
                  <a:srgbClr val="EE2510"/>
                </a:solidFill>
                <a:latin typeface="Times New Roman" panose="02020603050405020304" pitchFamily="18" charset="0"/>
                <a:cs typeface="Times New Roman" panose="02020603050405020304" pitchFamily="18" charset="0"/>
              </a:rPr>
              <a:t>-</a:t>
            </a:r>
            <a:r>
              <a:rPr lang="ru-RU" sz="1300" b="1" dirty="0" smtClean="0">
                <a:solidFill>
                  <a:srgbClr val="EE2510"/>
                </a:solidFill>
                <a:latin typeface="Times New Roman" panose="02020603050405020304" pitchFamily="18" charset="0"/>
                <a:cs typeface="Times New Roman" panose="02020603050405020304" pitchFamily="18" charset="0"/>
              </a:rPr>
              <a:t> </a:t>
            </a:r>
            <a:r>
              <a:rPr lang="en-US" sz="1300" b="1" dirty="0" smtClean="0">
                <a:solidFill>
                  <a:srgbClr val="EE2510"/>
                </a:solidFill>
                <a:latin typeface="Times New Roman" panose="02020603050405020304" pitchFamily="18" charset="0"/>
                <a:cs typeface="Times New Roman" panose="02020603050405020304" pitchFamily="18" charset="0"/>
              </a:rPr>
              <a:t>9,9</a:t>
            </a:r>
            <a:r>
              <a:rPr lang="ru-RU" sz="1300" b="1" dirty="0" smtClean="0">
                <a:solidFill>
                  <a:srgbClr val="EE2510"/>
                </a:solidFill>
                <a:latin typeface="Times New Roman" panose="02020603050405020304" pitchFamily="18" charset="0"/>
                <a:cs typeface="Times New Roman" panose="02020603050405020304" pitchFamily="18" charset="0"/>
              </a:rPr>
              <a:t>%</a:t>
            </a:r>
            <a:endParaRPr lang="ru-RU" sz="1300" b="1" dirty="0">
              <a:solidFill>
                <a:srgbClr val="EE2510"/>
              </a:solidFill>
              <a:latin typeface="Times New Roman" panose="02020603050405020304" pitchFamily="18" charset="0"/>
              <a:cs typeface="Times New Roman" panose="02020603050405020304" pitchFamily="18" charset="0"/>
            </a:endParaRPr>
          </a:p>
        </p:txBody>
      </p:sp>
      <p:sp>
        <p:nvSpPr>
          <p:cNvPr id="91" name="TextBox 90"/>
          <p:cNvSpPr txBox="1"/>
          <p:nvPr/>
        </p:nvSpPr>
        <p:spPr>
          <a:xfrm>
            <a:off x="6894140" y="4694072"/>
            <a:ext cx="817191" cy="292388"/>
          </a:xfrm>
          <a:prstGeom prst="rect">
            <a:avLst/>
          </a:prstGeom>
          <a:noFill/>
        </p:spPr>
        <p:txBody>
          <a:bodyPr wrap="square" rtlCol="0">
            <a:spAutoFit/>
          </a:bodyPr>
          <a:lstStyle/>
          <a:p>
            <a:pPr algn="ctr" fontAlgn="base">
              <a:spcBef>
                <a:spcPct val="0"/>
              </a:spcBef>
              <a:spcAft>
                <a:spcPct val="0"/>
              </a:spcAft>
            </a:pPr>
            <a:r>
              <a:rPr lang="ru-RU" sz="1300" b="1" dirty="0" smtClean="0">
                <a:solidFill>
                  <a:srgbClr val="00B050"/>
                </a:solidFill>
                <a:latin typeface="Times New Roman" panose="02020603050405020304" pitchFamily="18" charset="0"/>
                <a:cs typeface="Times New Roman" panose="02020603050405020304" pitchFamily="18" charset="0"/>
              </a:rPr>
              <a:t>+ </a:t>
            </a:r>
            <a:r>
              <a:rPr lang="en-US" sz="1300" b="1" dirty="0" smtClean="0">
                <a:solidFill>
                  <a:srgbClr val="00B050"/>
                </a:solidFill>
                <a:latin typeface="Times New Roman" panose="02020603050405020304" pitchFamily="18" charset="0"/>
                <a:cs typeface="Times New Roman" panose="02020603050405020304" pitchFamily="18" charset="0"/>
              </a:rPr>
              <a:t>78,3</a:t>
            </a:r>
            <a:r>
              <a:rPr lang="ru-RU" sz="1300" b="1" dirty="0" smtClean="0">
                <a:solidFill>
                  <a:srgbClr val="00B050"/>
                </a:solidFill>
                <a:latin typeface="Times New Roman" panose="02020603050405020304" pitchFamily="18" charset="0"/>
                <a:cs typeface="Times New Roman" panose="02020603050405020304" pitchFamily="18" charset="0"/>
              </a:rPr>
              <a:t>%</a:t>
            </a:r>
            <a:endParaRPr lang="ru-RU" sz="1300" b="1" dirty="0">
              <a:solidFill>
                <a:srgbClr val="00B050"/>
              </a:solidFill>
              <a:latin typeface="Times New Roman" panose="02020603050405020304" pitchFamily="18" charset="0"/>
              <a:cs typeface="Times New Roman" panose="02020603050405020304" pitchFamily="18" charset="0"/>
            </a:endParaRPr>
          </a:p>
        </p:txBody>
      </p:sp>
      <p:cxnSp>
        <p:nvCxnSpPr>
          <p:cNvPr id="92" name="Прямая со стрелкой 91"/>
          <p:cNvCxnSpPr/>
          <p:nvPr/>
        </p:nvCxnSpPr>
        <p:spPr>
          <a:xfrm>
            <a:off x="7013957" y="1595959"/>
            <a:ext cx="513615" cy="0"/>
          </a:xfrm>
          <a:prstGeom prst="straightConnector1">
            <a:avLst/>
          </a:prstGeom>
          <a:ln w="5715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93" name="Овал 92"/>
          <p:cNvSpPr/>
          <p:nvPr/>
        </p:nvSpPr>
        <p:spPr>
          <a:xfrm>
            <a:off x="6408842" y="1098969"/>
            <a:ext cx="1723845" cy="369420"/>
          </a:xfrm>
          <a:prstGeom prst="ellipse">
            <a:avLst/>
          </a:prstGeom>
          <a:noFill/>
          <a:ln w="6350">
            <a:noFill/>
          </a:ln>
        </p:spPr>
        <p:style>
          <a:lnRef idx="2">
            <a:schemeClr val="accent2"/>
          </a:lnRef>
          <a:fillRef idx="1">
            <a:schemeClr val="lt1"/>
          </a:fillRef>
          <a:effectRef idx="0">
            <a:schemeClr val="accent2"/>
          </a:effectRef>
          <a:fontRef idx="minor">
            <a:schemeClr val="dk1"/>
          </a:fontRef>
        </p:style>
        <p:txBody>
          <a:bodyPr lIns="72000" rIns="72000" rtlCol="0" anchor="ctr"/>
          <a:lstStyle/>
          <a:p>
            <a:pPr algn="ctr" fontAlgn="base">
              <a:spcBef>
                <a:spcPct val="0"/>
              </a:spcBef>
              <a:spcAft>
                <a:spcPct val="0"/>
              </a:spcAft>
            </a:pPr>
            <a:r>
              <a:rPr lang="ru-RU" sz="1300" b="1" dirty="0" smtClean="0">
                <a:solidFill>
                  <a:srgbClr val="00B050"/>
                </a:solidFill>
                <a:latin typeface="Times New Roman" panose="02020603050405020304" pitchFamily="18" charset="0"/>
                <a:cs typeface="Times New Roman" panose="02020603050405020304" pitchFamily="18" charset="0"/>
              </a:rPr>
              <a:t>+ </a:t>
            </a:r>
            <a:r>
              <a:rPr lang="en-US" sz="1300" b="1" dirty="0" smtClean="0">
                <a:solidFill>
                  <a:srgbClr val="00B050"/>
                </a:solidFill>
                <a:latin typeface="Times New Roman" panose="02020603050405020304" pitchFamily="18" charset="0"/>
                <a:cs typeface="Times New Roman" panose="02020603050405020304" pitchFamily="18" charset="0"/>
              </a:rPr>
              <a:t>467,1</a:t>
            </a:r>
            <a:r>
              <a:rPr lang="ru-RU" sz="1300" b="1" dirty="0" smtClean="0">
                <a:solidFill>
                  <a:srgbClr val="00B050"/>
                </a:solidFill>
                <a:latin typeface="Times New Roman" panose="02020603050405020304" pitchFamily="18" charset="0"/>
                <a:cs typeface="Times New Roman" panose="02020603050405020304" pitchFamily="18" charset="0"/>
              </a:rPr>
              <a:t> </a:t>
            </a:r>
            <a:r>
              <a:rPr lang="ru-RU" sz="1300" b="1" dirty="0" err="1" smtClean="0">
                <a:solidFill>
                  <a:srgbClr val="00B050"/>
                </a:solidFill>
                <a:latin typeface="Times New Roman" panose="02020603050405020304" pitchFamily="18" charset="0"/>
                <a:cs typeface="Times New Roman" panose="02020603050405020304" pitchFamily="18" charset="0"/>
              </a:rPr>
              <a:t>млн.рублей</a:t>
            </a:r>
            <a:endParaRPr lang="ru-RU" sz="1300" b="1" dirty="0">
              <a:solidFill>
                <a:srgbClr val="00B050"/>
              </a:solidFill>
              <a:latin typeface="Times New Roman" panose="02020603050405020304" pitchFamily="18" charset="0"/>
              <a:cs typeface="Times New Roman" panose="02020603050405020304" pitchFamily="18" charset="0"/>
            </a:endParaRPr>
          </a:p>
        </p:txBody>
      </p:sp>
      <p:sp>
        <p:nvSpPr>
          <p:cNvPr id="94" name="TextBox 93"/>
          <p:cNvSpPr txBox="1"/>
          <p:nvPr/>
        </p:nvSpPr>
        <p:spPr>
          <a:xfrm>
            <a:off x="6786491" y="1673297"/>
            <a:ext cx="968547" cy="292388"/>
          </a:xfrm>
          <a:prstGeom prst="rect">
            <a:avLst/>
          </a:prstGeom>
          <a:noFill/>
        </p:spPr>
        <p:txBody>
          <a:bodyPr wrap="square" rtlCol="0">
            <a:spAutoFit/>
          </a:bodyPr>
          <a:lstStyle/>
          <a:p>
            <a:pPr algn="ctr" fontAlgn="base">
              <a:spcBef>
                <a:spcPct val="0"/>
              </a:spcBef>
              <a:spcAft>
                <a:spcPct val="0"/>
              </a:spcAft>
            </a:pPr>
            <a:r>
              <a:rPr lang="ru-RU" sz="1300" b="1" dirty="0" smtClean="0">
                <a:solidFill>
                  <a:srgbClr val="00B050"/>
                </a:solidFill>
                <a:latin typeface="Times New Roman" panose="02020603050405020304" pitchFamily="18" charset="0"/>
                <a:cs typeface="Times New Roman" panose="02020603050405020304" pitchFamily="18" charset="0"/>
              </a:rPr>
              <a:t>+ </a:t>
            </a:r>
            <a:r>
              <a:rPr lang="en-US" sz="1300" b="1" dirty="0" smtClean="0">
                <a:solidFill>
                  <a:srgbClr val="00B050"/>
                </a:solidFill>
                <a:latin typeface="Times New Roman" panose="02020603050405020304" pitchFamily="18" charset="0"/>
                <a:cs typeface="Times New Roman" panose="02020603050405020304" pitchFamily="18" charset="0"/>
              </a:rPr>
              <a:t>35,9</a:t>
            </a:r>
            <a:r>
              <a:rPr lang="ru-RU" sz="1300" b="1" dirty="0" smtClean="0">
                <a:solidFill>
                  <a:srgbClr val="00B050"/>
                </a:solidFill>
                <a:latin typeface="Times New Roman" panose="02020603050405020304" pitchFamily="18" charset="0"/>
                <a:cs typeface="Times New Roman" panose="02020603050405020304" pitchFamily="18" charset="0"/>
              </a:rPr>
              <a:t>%</a:t>
            </a:r>
            <a:endParaRPr lang="ru-RU" sz="1300" b="1" dirty="0">
              <a:solidFill>
                <a:srgbClr val="00B05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1347060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a:xfrm>
            <a:off x="8534063" y="6520259"/>
            <a:ext cx="1006489" cy="365125"/>
          </a:xfrm>
        </p:spPr>
        <p:txBody>
          <a:bodyPr/>
          <a:lstStyle/>
          <a:p>
            <a:pPr>
              <a:defRPr/>
            </a:pPr>
            <a:r>
              <a:rPr lang="ru-RU" dirty="0" smtClean="0">
                <a:solidFill>
                  <a:prstClr val="black"/>
                </a:solidFill>
              </a:rPr>
              <a:t>24</a:t>
            </a:r>
            <a:endParaRPr lang="ru-RU" dirty="0">
              <a:solidFill>
                <a:prstClr val="black"/>
              </a:solidFill>
            </a:endParaRPr>
          </a:p>
        </p:txBody>
      </p:sp>
      <p:sp>
        <p:nvSpPr>
          <p:cNvPr id="9" name="Заголовок 1"/>
          <p:cNvSpPr txBox="1">
            <a:spLocks/>
          </p:cNvSpPr>
          <p:nvPr/>
        </p:nvSpPr>
        <p:spPr>
          <a:xfrm>
            <a:off x="259728" y="188640"/>
            <a:ext cx="7613500" cy="504056"/>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Clr>
                <a:srgbClr val="F14124">
                  <a:lumMod val="75000"/>
                </a:srgbClr>
              </a:buClr>
              <a:buFont typeface="Georgia" pitchFamily="18" charset="0"/>
              <a:buNone/>
            </a:pPr>
            <a:r>
              <a:rPr lang="ru-RU" sz="1800" dirty="0" smtClean="0">
                <a:solidFill>
                  <a:prstClr val="black"/>
                </a:solidFill>
                <a:effectLst/>
                <a:latin typeface="Times New Roman" panose="02020603050405020304" pitchFamily="18" charset="0"/>
                <a:cs typeface="Times New Roman" panose="02020603050405020304" pitchFamily="18" charset="0"/>
              </a:rPr>
              <a:t>Расходы консолидированного бюджета </a:t>
            </a:r>
            <a:r>
              <a:rPr lang="ru-RU" sz="1800" dirty="0">
                <a:solidFill>
                  <a:prstClr val="black"/>
                </a:solidFill>
                <a:effectLst/>
                <a:latin typeface="Times New Roman" panose="02020603050405020304" pitchFamily="18" charset="0"/>
                <a:cs typeface="Times New Roman" panose="02020603050405020304" pitchFamily="18" charset="0"/>
              </a:rPr>
              <a:t>Чувашской </a:t>
            </a:r>
            <a:r>
              <a:rPr lang="ru-RU" sz="1800" dirty="0" smtClean="0">
                <a:solidFill>
                  <a:prstClr val="black"/>
                </a:solidFill>
                <a:effectLst/>
                <a:latin typeface="Times New Roman" panose="02020603050405020304" pitchFamily="18" charset="0"/>
                <a:cs typeface="Times New Roman" panose="02020603050405020304" pitchFamily="18" charset="0"/>
              </a:rPr>
              <a:t>Республики</a:t>
            </a:r>
            <a:endParaRPr lang="ru-RU" sz="1800" dirty="0">
              <a:solidFill>
                <a:prstClr val="black"/>
              </a:solidFill>
              <a:effectLst/>
              <a:latin typeface="Times New Roman" panose="02020603050405020304" pitchFamily="18" charset="0"/>
              <a:cs typeface="Times New Roman" panose="02020603050405020304" pitchFamily="18" charset="0"/>
            </a:endParaRPr>
          </a:p>
        </p:txBody>
      </p:sp>
      <p:cxnSp>
        <p:nvCxnSpPr>
          <p:cNvPr id="10" name="Прямая соединительная линия 9"/>
          <p:cNvCxnSpPr/>
          <p:nvPr/>
        </p:nvCxnSpPr>
        <p:spPr>
          <a:xfrm>
            <a:off x="0" y="548680"/>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7873228" y="69850"/>
            <a:ext cx="1223412" cy="492443"/>
          </a:xfrm>
          <a:prstGeom prst="rect">
            <a:avLst/>
          </a:prstGeom>
          <a:noFill/>
        </p:spPr>
        <p:txBody>
          <a:bodyPr wrap="none" rtlCol="0">
            <a:spAutoFit/>
          </a:bodyPr>
          <a:lstStyle/>
          <a:p>
            <a:pPr algn="ctr" fontAlgn="base">
              <a:spcBef>
                <a:spcPct val="0"/>
              </a:spcBef>
              <a:spcAft>
                <a:spcPct val="0"/>
              </a:spcAft>
            </a:pPr>
            <a:r>
              <a:rPr lang="ru-RU" sz="1300" b="1" i="1" dirty="0">
                <a:solidFill>
                  <a:srgbClr val="4E67C8"/>
                </a:solidFill>
              </a:rPr>
              <a:t>Бюджет</a:t>
            </a:r>
          </a:p>
          <a:p>
            <a:pPr algn="ctr" fontAlgn="base">
              <a:spcBef>
                <a:spcPct val="0"/>
              </a:spcBef>
              <a:spcAft>
                <a:spcPct val="0"/>
              </a:spcAft>
            </a:pPr>
            <a:r>
              <a:rPr lang="ru-RU" sz="1300" b="1" i="1" dirty="0">
                <a:solidFill>
                  <a:srgbClr val="4E67C8"/>
                </a:solidFill>
              </a:rPr>
              <a:t>для граждан</a:t>
            </a:r>
          </a:p>
        </p:txBody>
      </p:sp>
      <p:sp>
        <p:nvSpPr>
          <p:cNvPr id="4" name="Скругленный прямоугольник 3"/>
          <p:cNvSpPr/>
          <p:nvPr/>
        </p:nvSpPr>
        <p:spPr>
          <a:xfrm>
            <a:off x="7020344" y="548680"/>
            <a:ext cx="648000" cy="2520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fontAlgn="base">
              <a:spcBef>
                <a:spcPct val="0"/>
              </a:spcBef>
              <a:spcAft>
                <a:spcPct val="0"/>
              </a:spcAft>
            </a:pPr>
            <a:r>
              <a:rPr lang="ru-RU" sz="1200" b="1" dirty="0" smtClean="0">
                <a:solidFill>
                  <a:prstClr val="black"/>
                </a:solidFill>
                <a:latin typeface="Times New Roman" panose="02020603050405020304" pitchFamily="18" charset="0"/>
                <a:cs typeface="Times New Roman" panose="02020603050405020304" pitchFamily="18" charset="0"/>
              </a:rPr>
              <a:t>2025г</a:t>
            </a:r>
            <a:r>
              <a:rPr lang="ru-RU" sz="1200" b="1" dirty="0">
                <a:solidFill>
                  <a:prstClr val="black"/>
                </a:solidFill>
                <a:latin typeface="Times New Roman" panose="02020603050405020304" pitchFamily="18" charset="0"/>
                <a:cs typeface="Times New Roman" panose="02020603050405020304" pitchFamily="18" charset="0"/>
              </a:rPr>
              <a:t>.</a:t>
            </a:r>
          </a:p>
        </p:txBody>
      </p:sp>
      <p:sp>
        <p:nvSpPr>
          <p:cNvPr id="12" name="Скругленный прямоугольник 11"/>
          <p:cNvSpPr/>
          <p:nvPr/>
        </p:nvSpPr>
        <p:spPr>
          <a:xfrm>
            <a:off x="5292080" y="548680"/>
            <a:ext cx="648000" cy="2520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fontAlgn="base">
              <a:spcBef>
                <a:spcPct val="0"/>
              </a:spcBef>
              <a:spcAft>
                <a:spcPct val="0"/>
              </a:spcAft>
            </a:pPr>
            <a:r>
              <a:rPr lang="ru-RU" sz="1200" b="1" dirty="0" smtClean="0">
                <a:solidFill>
                  <a:prstClr val="black"/>
                </a:solidFill>
                <a:latin typeface="Times New Roman" panose="02020603050405020304" pitchFamily="18" charset="0"/>
                <a:cs typeface="Times New Roman" panose="02020603050405020304" pitchFamily="18" charset="0"/>
              </a:rPr>
              <a:t>2023г</a:t>
            </a:r>
            <a:r>
              <a:rPr lang="ru-RU" sz="1200" b="1" dirty="0">
                <a:solidFill>
                  <a:prstClr val="black"/>
                </a:solidFill>
                <a:latin typeface="Times New Roman" panose="02020603050405020304" pitchFamily="18" charset="0"/>
                <a:cs typeface="Times New Roman" panose="02020603050405020304" pitchFamily="18" charset="0"/>
              </a:rPr>
              <a:t>.</a:t>
            </a:r>
          </a:p>
        </p:txBody>
      </p:sp>
      <p:sp>
        <p:nvSpPr>
          <p:cNvPr id="13" name="Скругленный прямоугольник 12"/>
          <p:cNvSpPr/>
          <p:nvPr/>
        </p:nvSpPr>
        <p:spPr>
          <a:xfrm>
            <a:off x="6228256" y="548680"/>
            <a:ext cx="648000" cy="2520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fontAlgn="base">
              <a:spcBef>
                <a:spcPct val="0"/>
              </a:spcBef>
              <a:spcAft>
                <a:spcPct val="0"/>
              </a:spcAft>
            </a:pPr>
            <a:r>
              <a:rPr lang="ru-RU" sz="1200" b="1" dirty="0" smtClean="0">
                <a:solidFill>
                  <a:prstClr val="black"/>
                </a:solidFill>
                <a:latin typeface="Times New Roman" panose="02020603050405020304" pitchFamily="18" charset="0"/>
                <a:cs typeface="Times New Roman" panose="02020603050405020304" pitchFamily="18" charset="0"/>
              </a:rPr>
              <a:t>2024г</a:t>
            </a:r>
            <a:r>
              <a:rPr lang="ru-RU" sz="1200" b="1" dirty="0">
                <a:solidFill>
                  <a:prstClr val="black"/>
                </a:solidFill>
                <a:latin typeface="Times New Roman" panose="02020603050405020304" pitchFamily="18" charset="0"/>
                <a:cs typeface="Times New Roman" panose="02020603050405020304" pitchFamily="18" charset="0"/>
              </a:rPr>
              <a:t>.</a:t>
            </a:r>
          </a:p>
        </p:txBody>
      </p:sp>
      <p:sp>
        <p:nvSpPr>
          <p:cNvPr id="14" name="Скругленный прямоугольник 13"/>
          <p:cNvSpPr/>
          <p:nvPr/>
        </p:nvSpPr>
        <p:spPr>
          <a:xfrm>
            <a:off x="7740352" y="548680"/>
            <a:ext cx="576000" cy="2520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fontAlgn="base">
              <a:spcBef>
                <a:spcPct val="0"/>
              </a:spcBef>
              <a:spcAft>
                <a:spcPct val="0"/>
              </a:spcAft>
            </a:pPr>
            <a:r>
              <a:rPr lang="ru-RU" sz="800" dirty="0" smtClean="0">
                <a:solidFill>
                  <a:prstClr val="black"/>
                </a:solidFill>
                <a:latin typeface="Times New Roman" panose="02020603050405020304" pitchFamily="18" charset="0"/>
                <a:cs typeface="Times New Roman" panose="02020603050405020304" pitchFamily="18" charset="0"/>
              </a:rPr>
              <a:t>2025/ 2024, </a:t>
            </a:r>
            <a:r>
              <a:rPr lang="ru-RU" sz="800" dirty="0">
                <a:solidFill>
                  <a:prstClr val="black"/>
                </a:solidFill>
                <a:latin typeface="Times New Roman" panose="02020603050405020304" pitchFamily="18" charset="0"/>
                <a:cs typeface="Times New Roman" panose="02020603050405020304" pitchFamily="18" charset="0"/>
              </a:rPr>
              <a:t>%</a:t>
            </a:r>
          </a:p>
        </p:txBody>
      </p:sp>
      <p:sp>
        <p:nvSpPr>
          <p:cNvPr id="15" name="Скругленный прямоугольник 14"/>
          <p:cNvSpPr/>
          <p:nvPr/>
        </p:nvSpPr>
        <p:spPr>
          <a:xfrm>
            <a:off x="8342138" y="548680"/>
            <a:ext cx="576000" cy="2520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fontAlgn="base">
              <a:spcBef>
                <a:spcPct val="0"/>
              </a:spcBef>
              <a:spcAft>
                <a:spcPct val="0"/>
              </a:spcAft>
            </a:pPr>
            <a:r>
              <a:rPr lang="ru-RU" sz="800" dirty="0" smtClean="0">
                <a:solidFill>
                  <a:prstClr val="black"/>
                </a:solidFill>
                <a:latin typeface="Times New Roman" panose="02020603050405020304" pitchFamily="18" charset="0"/>
                <a:cs typeface="Times New Roman" panose="02020603050405020304" pitchFamily="18" charset="0"/>
              </a:rPr>
              <a:t>2024/ 2023, </a:t>
            </a:r>
            <a:r>
              <a:rPr lang="ru-RU" sz="800" dirty="0">
                <a:solidFill>
                  <a:prstClr val="black"/>
                </a:solidFill>
                <a:latin typeface="Times New Roman" panose="02020603050405020304" pitchFamily="18" charset="0"/>
                <a:cs typeface="Times New Roman" panose="02020603050405020304" pitchFamily="18" charset="0"/>
              </a:rPr>
              <a:t>%</a:t>
            </a:r>
          </a:p>
        </p:txBody>
      </p:sp>
      <p:graphicFrame>
        <p:nvGraphicFramePr>
          <p:cNvPr id="8" name="Таблица 7"/>
          <p:cNvGraphicFramePr>
            <a:graphicFrameLocks noGrp="1"/>
          </p:cNvGraphicFramePr>
          <p:nvPr>
            <p:extLst>
              <p:ext uri="{D42A27DB-BD31-4B8C-83A1-F6EECF244321}">
                <p14:modId xmlns:p14="http://schemas.microsoft.com/office/powerpoint/2010/main" val="1897247807"/>
              </p:ext>
            </p:extLst>
          </p:nvPr>
        </p:nvGraphicFramePr>
        <p:xfrm>
          <a:off x="162168" y="836712"/>
          <a:ext cx="8730312" cy="5847558"/>
        </p:xfrm>
        <a:graphic>
          <a:graphicData uri="http://schemas.openxmlformats.org/drawingml/2006/table">
            <a:tbl>
              <a:tblPr/>
              <a:tblGrid>
                <a:gridCol w="476617"/>
                <a:gridCol w="4581287"/>
                <a:gridCol w="864096"/>
                <a:gridCol w="864096"/>
                <a:gridCol w="864096"/>
                <a:gridCol w="504056"/>
                <a:gridCol w="576064"/>
              </a:tblGrid>
              <a:tr h="95108">
                <a:tc>
                  <a:txBody>
                    <a:bodyPr/>
                    <a:lstStyle/>
                    <a:p>
                      <a:pPr algn="l" rtl="0" fontAlgn="b"/>
                      <a:r>
                        <a:rPr lang="ru-RU" sz="900" b="1" i="0" u="none" strike="noStrike" dirty="0">
                          <a:solidFill>
                            <a:srgbClr val="000000"/>
                          </a:solidFill>
                          <a:effectLst/>
                          <a:latin typeface="+mn-lt"/>
                        </a:rPr>
                        <a:t>0100</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1" i="0" u="none" strike="noStrike">
                          <a:solidFill>
                            <a:srgbClr val="000000"/>
                          </a:solidFill>
                          <a:effectLst/>
                          <a:latin typeface="Trebuchet MS"/>
                        </a:rPr>
                        <a:t>ОБЩЕГОСУДАРСТВЕННЫЕ ВОПРОСЫ</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a:solidFill>
                            <a:srgbClr val="000000"/>
                          </a:solidFill>
                          <a:effectLst/>
                          <a:latin typeface="Trebuchet MS"/>
                        </a:rPr>
                        <a:t>5 393 254,95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5 906 852,26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6 645 819,81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112,5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109,5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266239">
                <a:tc>
                  <a:txBody>
                    <a:bodyPr/>
                    <a:lstStyle/>
                    <a:p>
                      <a:pPr algn="l" rtl="0" fontAlgn="b"/>
                      <a:r>
                        <a:rPr lang="ru-RU" sz="900" b="0" i="0" u="none" strike="noStrike" dirty="0">
                          <a:solidFill>
                            <a:srgbClr val="000000"/>
                          </a:solidFill>
                          <a:effectLst/>
                          <a:latin typeface="+mn-lt"/>
                        </a:rPr>
                        <a:t>0103</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dirty="0">
                          <a:solidFill>
                            <a:srgbClr val="000000"/>
                          </a:solidFill>
                          <a:effectLst/>
                          <a:latin typeface="Trebuchet MS"/>
                        </a:rPr>
                        <a:t>Функционирование законодательных (представительных) органов государственной власти и представительных органов муниципальных образований</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155 471,51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175 891,92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201 611,44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114,6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113,1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277304">
                <a:tc>
                  <a:txBody>
                    <a:bodyPr/>
                    <a:lstStyle/>
                    <a:p>
                      <a:pPr algn="l" rtl="0" fontAlgn="b"/>
                      <a:r>
                        <a:rPr lang="ru-RU" sz="900" b="0" i="0" u="none" strike="noStrike" dirty="0">
                          <a:solidFill>
                            <a:srgbClr val="000000"/>
                          </a:solidFill>
                          <a:effectLst/>
                          <a:latin typeface="+mn-lt"/>
                        </a:rPr>
                        <a:t>0104</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dirty="0">
                          <a:solidFill>
                            <a:srgbClr val="000000"/>
                          </a:solidFill>
                          <a:effectLst/>
                          <a:latin typeface="Trebuchet MS"/>
                        </a:rPr>
                        <a:t>Функционирование Правительства </a:t>
                      </a:r>
                      <a:r>
                        <a:rPr lang="ru-RU" sz="900" b="0" i="0" u="none" strike="noStrike" dirty="0" smtClean="0">
                          <a:solidFill>
                            <a:srgbClr val="000000"/>
                          </a:solidFill>
                          <a:effectLst/>
                          <a:latin typeface="Trebuchet MS"/>
                        </a:rPr>
                        <a:t>РФ </a:t>
                      </a:r>
                      <a:r>
                        <a:rPr lang="ru-RU" sz="900" b="0" i="0" u="none" strike="noStrike" dirty="0">
                          <a:solidFill>
                            <a:srgbClr val="000000"/>
                          </a:solidFill>
                          <a:effectLst/>
                          <a:latin typeface="Trebuchet MS"/>
                        </a:rPr>
                        <a:t>высших исполнительных органов государственной власти субъектов Российской Федерации, местных администраций</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1 869 713,77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2 082 096,13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2 335 410,82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112,2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111,4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215526">
                <a:tc>
                  <a:txBody>
                    <a:bodyPr/>
                    <a:lstStyle/>
                    <a:p>
                      <a:pPr algn="l" rtl="0" fontAlgn="b"/>
                      <a:r>
                        <a:rPr lang="ru-RU" sz="900" b="0" i="0" u="none" strike="noStrike" dirty="0">
                          <a:solidFill>
                            <a:srgbClr val="000000"/>
                          </a:solidFill>
                          <a:effectLst/>
                          <a:latin typeface="+mn-lt"/>
                        </a:rPr>
                        <a:t>0105</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dirty="0">
                          <a:solidFill>
                            <a:srgbClr val="000000"/>
                          </a:solidFill>
                          <a:effectLst/>
                          <a:latin typeface="Trebuchet MS"/>
                        </a:rPr>
                        <a:t>Судебная система</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215 135,76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259 352,28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303 508,55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117,0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120,6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266239">
                <a:tc>
                  <a:txBody>
                    <a:bodyPr/>
                    <a:lstStyle/>
                    <a:p>
                      <a:pPr algn="l" rtl="0" fontAlgn="b"/>
                      <a:r>
                        <a:rPr lang="ru-RU" sz="900" b="0" i="0" u="none" strike="noStrike" dirty="0">
                          <a:solidFill>
                            <a:srgbClr val="000000"/>
                          </a:solidFill>
                          <a:effectLst/>
                          <a:latin typeface="+mn-lt"/>
                        </a:rPr>
                        <a:t>0106</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Обеспечение деятельности финансовых, налоговых и таможенных органов и органов финансового (финансово-бюджетного) надзора</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423 218,92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481 084,01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525 442,16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109,2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113,7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a:solidFill>
                            <a:srgbClr val="000000"/>
                          </a:solidFill>
                          <a:effectLst/>
                          <a:latin typeface="+mn-lt"/>
                        </a:rPr>
                        <a:t>0107</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dirty="0">
                          <a:solidFill>
                            <a:srgbClr val="000000"/>
                          </a:solidFill>
                          <a:effectLst/>
                          <a:latin typeface="Trebuchet MS"/>
                        </a:rPr>
                        <a:t>Обеспечение проведения выборов и референдумов</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46 865,98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107 108,88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336 422,26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314,1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228,5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dirty="0" smtClean="0">
                          <a:solidFill>
                            <a:srgbClr val="000000"/>
                          </a:solidFill>
                          <a:effectLst/>
                          <a:latin typeface="+mn-lt"/>
                        </a:rPr>
                        <a:t>0112</a:t>
                      </a:r>
                      <a:endParaRPr lang="ru-RU" sz="900" b="0" i="0" u="none" strike="noStrike" dirty="0">
                        <a:solidFill>
                          <a:srgbClr val="000000"/>
                        </a:solidFill>
                        <a:effectLst/>
                        <a:latin typeface="+mn-lt"/>
                      </a:endParaRP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dirty="0">
                          <a:solidFill>
                            <a:srgbClr val="000000"/>
                          </a:solidFill>
                          <a:effectLst/>
                          <a:latin typeface="Trebuchet MS"/>
                        </a:rPr>
                        <a:t>Прикладные научные исследования в области общегосударственных вопросов</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225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225,00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225,00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100,0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100,0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dirty="0">
                          <a:solidFill>
                            <a:srgbClr val="000000"/>
                          </a:solidFill>
                          <a:effectLst/>
                          <a:latin typeface="+mn-lt"/>
                        </a:rPr>
                        <a:t>0113</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dirty="0">
                          <a:solidFill>
                            <a:srgbClr val="000000"/>
                          </a:solidFill>
                          <a:effectLst/>
                          <a:latin typeface="Trebuchet MS"/>
                        </a:rPr>
                        <a:t>Другие общегосударственные вопросы</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2 682 624,01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2 801 094,04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2 943 199,57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105,1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104,4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1" i="0" u="none" strike="noStrike" dirty="0">
                          <a:solidFill>
                            <a:srgbClr val="000000"/>
                          </a:solidFill>
                          <a:effectLst/>
                          <a:latin typeface="+mn-lt"/>
                        </a:rPr>
                        <a:t>0200</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1" i="0" u="none" strike="noStrike">
                          <a:solidFill>
                            <a:srgbClr val="000000"/>
                          </a:solidFill>
                          <a:effectLst/>
                          <a:latin typeface="Trebuchet MS"/>
                        </a:rPr>
                        <a:t>НАЦИОНАЛЬНАЯ ОБОРОНА</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a:solidFill>
                            <a:srgbClr val="000000"/>
                          </a:solidFill>
                          <a:effectLst/>
                          <a:latin typeface="Trebuchet MS"/>
                        </a:rPr>
                        <a:t>30 188,78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34 968,18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40 886,30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116,9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115,8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a:solidFill>
                            <a:srgbClr val="000000"/>
                          </a:solidFill>
                          <a:effectLst/>
                          <a:latin typeface="+mn-lt"/>
                        </a:rPr>
                        <a:t>0203</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Мобилизационная и вневойсковая подготовка</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30 188,78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34 968,18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40 886,30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116,9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115,8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1" i="0" u="none" strike="noStrike">
                          <a:solidFill>
                            <a:srgbClr val="000000"/>
                          </a:solidFill>
                          <a:effectLst/>
                          <a:latin typeface="+mn-lt"/>
                        </a:rPr>
                        <a:t>0300</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1" i="0" u="none" strike="noStrike">
                          <a:solidFill>
                            <a:srgbClr val="000000"/>
                          </a:solidFill>
                          <a:effectLst/>
                          <a:latin typeface="Trebuchet MS"/>
                        </a:rPr>
                        <a:t>НАЦИОНАЛЬНАЯ БЕЗОПАСНОСТЬ И ПРАВООХРАНИТЕЛЬНАЯ ДЕЯТЕЛЬНОСТЬ</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a:solidFill>
                            <a:srgbClr val="000000"/>
                          </a:solidFill>
                          <a:effectLst/>
                          <a:latin typeface="Trebuchet MS"/>
                        </a:rPr>
                        <a:t>1 289 450,69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1 211 462,92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1 465 786,10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121,0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94,0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a:solidFill>
                            <a:srgbClr val="000000"/>
                          </a:solidFill>
                          <a:effectLst/>
                          <a:latin typeface="+mn-lt"/>
                        </a:rPr>
                        <a:t>0304</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Органы юстиции</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88 846,35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102 816,13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143 867,30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139,9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115,7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266239">
                <a:tc>
                  <a:txBody>
                    <a:bodyPr/>
                    <a:lstStyle/>
                    <a:p>
                      <a:pPr algn="l" rtl="0" fontAlgn="b"/>
                      <a:r>
                        <a:rPr lang="ru-RU" sz="900" b="0" i="0" u="none" strike="noStrike" dirty="0">
                          <a:solidFill>
                            <a:srgbClr val="000000"/>
                          </a:solidFill>
                          <a:effectLst/>
                          <a:latin typeface="+mn-lt"/>
                        </a:rPr>
                        <a:t>0309</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Защита населения и территории от чрезвычайных ситуаций природного и техногенного характера, гражданская оборона</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189 925,90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323 770,49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269 312,50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83,2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170,5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a:solidFill>
                            <a:srgbClr val="000000"/>
                          </a:solidFill>
                          <a:effectLst/>
                          <a:latin typeface="+mn-lt"/>
                        </a:rPr>
                        <a:t>0310</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Обеспечение пожарной безопасности</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454 396,65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651 675,61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809 232,51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124,2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143,4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76972">
                <a:tc>
                  <a:txBody>
                    <a:bodyPr/>
                    <a:lstStyle/>
                    <a:p>
                      <a:pPr algn="l" rtl="0" fontAlgn="b"/>
                      <a:r>
                        <a:rPr lang="ru-RU" sz="900" b="0" i="0" u="none" strike="noStrike">
                          <a:solidFill>
                            <a:srgbClr val="000000"/>
                          </a:solidFill>
                          <a:effectLst/>
                          <a:latin typeface="+mn-lt"/>
                        </a:rPr>
                        <a:t>0314</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Другие вопросы в области нац. безопасности и правоохранительной деятельности</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556 281,78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133 200,69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243 373,80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182,7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23,9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1" i="0" u="none" strike="noStrike" dirty="0">
                          <a:solidFill>
                            <a:srgbClr val="000000"/>
                          </a:solidFill>
                          <a:effectLst/>
                          <a:latin typeface="+mn-lt"/>
                        </a:rPr>
                        <a:t>0400</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1" i="0" u="none" strike="noStrike" dirty="0">
                          <a:solidFill>
                            <a:srgbClr val="000000"/>
                          </a:solidFill>
                          <a:effectLst/>
                          <a:latin typeface="Trebuchet MS"/>
                        </a:rPr>
                        <a:t>НАЦИОНАЛЬНАЯ ЭКОНОМИКА</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a:solidFill>
                            <a:srgbClr val="000000"/>
                          </a:solidFill>
                          <a:effectLst/>
                          <a:latin typeface="Trebuchet MS"/>
                        </a:rPr>
                        <a:t>23 250 466,44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23 153 224,58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23 317 604,08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100,7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99,6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a:solidFill>
                            <a:srgbClr val="000000"/>
                          </a:solidFill>
                          <a:effectLst/>
                          <a:latin typeface="+mn-lt"/>
                        </a:rPr>
                        <a:t>0401</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dirty="0">
                          <a:solidFill>
                            <a:srgbClr val="000000"/>
                          </a:solidFill>
                          <a:effectLst/>
                          <a:latin typeface="Trebuchet MS"/>
                        </a:rPr>
                        <a:t>Общеэкономические вопросы</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570 245,62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415 411,85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518 029,74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124,7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72,8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dirty="0" smtClean="0">
                          <a:solidFill>
                            <a:srgbClr val="000000"/>
                          </a:solidFill>
                          <a:effectLst/>
                          <a:latin typeface="+mn-lt"/>
                        </a:rPr>
                        <a:t>0402</a:t>
                      </a:r>
                      <a:endParaRPr lang="ru-RU" sz="900" b="0" i="0" u="none" strike="noStrike" dirty="0">
                        <a:solidFill>
                          <a:srgbClr val="000000"/>
                        </a:solidFill>
                        <a:effectLst/>
                        <a:latin typeface="+mn-lt"/>
                      </a:endParaRP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Топливно-энергетический комплекс</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11 066,40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2 484,80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640,00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25,8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22,5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dirty="0">
                          <a:solidFill>
                            <a:srgbClr val="000000"/>
                          </a:solidFill>
                          <a:effectLst/>
                          <a:latin typeface="+mn-lt"/>
                        </a:rPr>
                        <a:t>0405</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Сельское хозяйство и рыболовство</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4 340 808,81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4 195 591,44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5 052 766,01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120,4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96,7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a:solidFill>
                            <a:srgbClr val="000000"/>
                          </a:solidFill>
                          <a:effectLst/>
                          <a:latin typeface="+mn-lt"/>
                        </a:rPr>
                        <a:t>0406</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dirty="0">
                          <a:solidFill>
                            <a:srgbClr val="000000"/>
                          </a:solidFill>
                          <a:effectLst/>
                          <a:latin typeface="Trebuchet MS"/>
                        </a:rPr>
                        <a:t>Водное хозяйство</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78 602,51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89 437,17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54 838,03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61,3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113,8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a:solidFill>
                            <a:srgbClr val="000000"/>
                          </a:solidFill>
                          <a:effectLst/>
                          <a:latin typeface="+mn-lt"/>
                        </a:rPr>
                        <a:t>0407</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dirty="0">
                          <a:solidFill>
                            <a:srgbClr val="000000"/>
                          </a:solidFill>
                          <a:effectLst/>
                          <a:latin typeface="Trebuchet MS"/>
                        </a:rPr>
                        <a:t>Лесное хозяйство</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179 459,26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285 738,62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264 512,74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92,6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159,2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dirty="0">
                          <a:solidFill>
                            <a:srgbClr val="000000"/>
                          </a:solidFill>
                          <a:effectLst/>
                          <a:latin typeface="+mn-lt"/>
                        </a:rPr>
                        <a:t>0408</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dirty="0">
                          <a:solidFill>
                            <a:srgbClr val="000000"/>
                          </a:solidFill>
                          <a:effectLst/>
                          <a:latin typeface="Trebuchet MS"/>
                        </a:rPr>
                        <a:t>Транспорт</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1 276 298,26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1 425 022,14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1 245 857,43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87,4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111,7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dirty="0">
                          <a:solidFill>
                            <a:srgbClr val="000000"/>
                          </a:solidFill>
                          <a:effectLst/>
                          <a:latin typeface="+mn-lt"/>
                        </a:rPr>
                        <a:t>0409</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Дорожное хозяйство (дорожные фонды)</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11 854 363,29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10 561 345,18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11 828 567,63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112,0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89,1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dirty="0" smtClean="0">
                          <a:solidFill>
                            <a:srgbClr val="000000"/>
                          </a:solidFill>
                          <a:effectLst/>
                          <a:latin typeface="+mn-lt"/>
                        </a:rPr>
                        <a:t>0410</a:t>
                      </a:r>
                      <a:endParaRPr lang="ru-RU" sz="900" b="0" i="0" u="none" strike="noStrike" dirty="0">
                        <a:solidFill>
                          <a:srgbClr val="000000"/>
                        </a:solidFill>
                        <a:effectLst/>
                        <a:latin typeface="+mn-lt"/>
                      </a:endParaRP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Связь и информатика</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942 817,50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1 426 700,01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1 673 340,24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117,3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151,3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dirty="0">
                          <a:solidFill>
                            <a:srgbClr val="000000"/>
                          </a:solidFill>
                          <a:effectLst/>
                          <a:latin typeface="+mn-lt"/>
                        </a:rPr>
                        <a:t>0412</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Другие вопросы в области национальной экономики</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3 996 804,79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4 751 493,37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2 679 052,27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56,4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118,9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1" i="0" u="none" strike="noStrike" dirty="0">
                          <a:solidFill>
                            <a:srgbClr val="000000"/>
                          </a:solidFill>
                          <a:effectLst/>
                          <a:latin typeface="+mn-lt"/>
                        </a:rPr>
                        <a:t>0500</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1" i="0" u="none" strike="noStrike">
                          <a:solidFill>
                            <a:srgbClr val="000000"/>
                          </a:solidFill>
                          <a:effectLst/>
                          <a:latin typeface="Trebuchet MS"/>
                        </a:rPr>
                        <a:t>ЖИЛИЩНО-КОММУНАЛЬНОЕ ХОЗЯЙСТВО</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a:solidFill>
                            <a:srgbClr val="000000"/>
                          </a:solidFill>
                          <a:effectLst/>
                          <a:latin typeface="Trebuchet MS"/>
                        </a:rPr>
                        <a:t>10 450 174,90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11 191 687,51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9 865 593,81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88,2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107,1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0">
                <a:tc>
                  <a:txBody>
                    <a:bodyPr/>
                    <a:lstStyle/>
                    <a:p>
                      <a:pPr algn="l" rtl="0" fontAlgn="b"/>
                      <a:r>
                        <a:rPr lang="ru-RU" sz="900" b="0" i="0" u="none" strike="noStrike" dirty="0">
                          <a:solidFill>
                            <a:srgbClr val="000000"/>
                          </a:solidFill>
                          <a:effectLst/>
                          <a:latin typeface="+mn-lt"/>
                        </a:rPr>
                        <a:t>0501</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Жилищное хозяйство</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662 664,70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1 321 755,20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1 134 913,16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85,9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199,5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a:solidFill>
                            <a:srgbClr val="000000"/>
                          </a:solidFill>
                          <a:effectLst/>
                          <a:latin typeface="+mn-lt"/>
                        </a:rPr>
                        <a:t>0502</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Коммунальное хозяйство</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5 949 383,10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5 979 856,87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4 343 609,82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72,6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100,5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dirty="0">
                          <a:solidFill>
                            <a:srgbClr val="000000"/>
                          </a:solidFill>
                          <a:effectLst/>
                          <a:latin typeface="+mn-lt"/>
                        </a:rPr>
                        <a:t>0503</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Благоустройство</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2 889 412,54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3 203 799,85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3 806 369,87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118,8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110,9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dirty="0">
                          <a:solidFill>
                            <a:srgbClr val="000000"/>
                          </a:solidFill>
                          <a:effectLst/>
                          <a:latin typeface="+mn-lt"/>
                        </a:rPr>
                        <a:t>0505</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Другие вопросы в области жилищно-коммунального хозяйства</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948 714,56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686 275,59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580 700,96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84,6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72,3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1" i="0" u="none" strike="noStrike">
                          <a:solidFill>
                            <a:srgbClr val="000000"/>
                          </a:solidFill>
                          <a:effectLst/>
                          <a:latin typeface="+mn-lt"/>
                        </a:rPr>
                        <a:t>0600</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1" i="0" u="none" strike="noStrike">
                          <a:solidFill>
                            <a:srgbClr val="000000"/>
                          </a:solidFill>
                          <a:effectLst/>
                          <a:latin typeface="Trebuchet MS"/>
                        </a:rPr>
                        <a:t>ОХРАНА ОКРУЖАЮЩЕЙ СРЕДЫ</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a:solidFill>
                            <a:srgbClr val="000000"/>
                          </a:solidFill>
                          <a:effectLst/>
                          <a:latin typeface="Trebuchet MS"/>
                        </a:rPr>
                        <a:t>501 197,41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677 083,64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615 170,80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90,9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135,1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dirty="0" smtClean="0">
                          <a:solidFill>
                            <a:srgbClr val="000000"/>
                          </a:solidFill>
                          <a:effectLst/>
                          <a:latin typeface="+mn-lt"/>
                        </a:rPr>
                        <a:t>0602</a:t>
                      </a:r>
                      <a:endParaRPr lang="ru-RU" sz="900" b="0" i="0" u="none" strike="noStrike" dirty="0">
                        <a:solidFill>
                          <a:srgbClr val="000000"/>
                        </a:solidFill>
                        <a:effectLst/>
                        <a:latin typeface="+mn-lt"/>
                      </a:endParaRP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Сбор, удаление отходов и очистка сточных вод</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273 820,86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157 736,80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146 894,64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93,1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57,6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a:solidFill>
                            <a:srgbClr val="000000"/>
                          </a:solidFill>
                          <a:effectLst/>
                          <a:latin typeface="+mn-lt"/>
                        </a:rPr>
                        <a:t>0603</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Охрана объектов растительного и животного мира и среды их обитания</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29 871,47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47 256,65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57 490,77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121,7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158,2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76819">
                <a:tc>
                  <a:txBody>
                    <a:bodyPr/>
                    <a:lstStyle/>
                    <a:p>
                      <a:pPr algn="l" rtl="0" fontAlgn="b"/>
                      <a:r>
                        <a:rPr lang="ru-RU" sz="900" b="0" i="0" u="none" strike="noStrike" dirty="0">
                          <a:solidFill>
                            <a:srgbClr val="000000"/>
                          </a:solidFill>
                          <a:effectLst/>
                          <a:latin typeface="+mn-lt"/>
                        </a:rPr>
                        <a:t>0605</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Другие вопросы в области охраны окружающей среды</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197 505,07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472 090,19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410 785,38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87,0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en-US" sz="900" b="0" i="0" u="none" strike="noStrike" kern="1200" dirty="0" smtClean="0">
                          <a:solidFill>
                            <a:srgbClr val="000000"/>
                          </a:solidFill>
                          <a:effectLst/>
                          <a:latin typeface="Trebuchet MS"/>
                          <a:ea typeface="+mn-ea"/>
                          <a:cs typeface="+mn-cs"/>
                        </a:rPr>
                        <a:t>239,0</a:t>
                      </a:r>
                      <a:endParaRPr lang="ru-RU" sz="900" b="0" i="0" u="none" strike="noStrike" kern="1200" dirty="0">
                        <a:solidFill>
                          <a:srgbClr val="000000"/>
                        </a:solidFill>
                        <a:effectLst/>
                        <a:latin typeface="Trebuchet MS"/>
                        <a:ea typeface="+mn-ea"/>
                        <a:cs typeface="+mn-c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bl>
          </a:graphicData>
        </a:graphic>
      </p:graphicFrame>
      <p:sp>
        <p:nvSpPr>
          <p:cNvPr id="16" name="TextBox 1"/>
          <p:cNvSpPr txBox="1">
            <a:spLocks noChangeArrowheads="1"/>
          </p:cNvSpPr>
          <p:nvPr/>
        </p:nvSpPr>
        <p:spPr bwMode="auto">
          <a:xfrm>
            <a:off x="6804248" y="316071"/>
            <a:ext cx="1010280" cy="222565"/>
          </a:xfrm>
          <a:prstGeom prst="rect">
            <a:avLst/>
          </a:prstGeom>
          <a:noFill/>
          <a:ln>
            <a:noFill/>
          </a:ln>
          <a:extLst/>
        </p:spPr>
        <p:txBody>
          <a:bodyPr lIns="0" tIns="0" rIns="0" b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fontAlgn="base" hangingPunct="1">
              <a:spcBef>
                <a:spcPct val="0"/>
              </a:spcBef>
              <a:spcAft>
                <a:spcPct val="0"/>
              </a:spcAft>
              <a:buFontTx/>
              <a:buNone/>
            </a:pPr>
            <a:r>
              <a:rPr lang="ru-RU" altLang="ru-RU" sz="1200" b="1" dirty="0" smtClean="0">
                <a:solidFill>
                  <a:srgbClr val="4E67C8">
                    <a:lumMod val="75000"/>
                  </a:srgbClr>
                </a:solidFill>
                <a:latin typeface="Times New Roman" panose="02020603050405020304" pitchFamily="18" charset="0"/>
                <a:cs typeface="Times New Roman" panose="02020603050405020304" pitchFamily="18" charset="0"/>
              </a:rPr>
              <a:t>тыс. рублей</a:t>
            </a:r>
            <a:endParaRPr lang="ru-RU" altLang="ru-RU" sz="1200" b="1" dirty="0">
              <a:solidFill>
                <a:srgbClr val="4E67C8">
                  <a:lumMod val="75000"/>
                </a:srgb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3240997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a:xfrm>
            <a:off x="8147248" y="6520259"/>
            <a:ext cx="1006489" cy="365125"/>
          </a:xfrm>
        </p:spPr>
        <p:txBody>
          <a:bodyPr/>
          <a:lstStyle/>
          <a:p>
            <a:pPr>
              <a:defRPr/>
            </a:pPr>
            <a:r>
              <a:rPr lang="ru-RU" dirty="0" smtClean="0">
                <a:solidFill>
                  <a:prstClr val="black"/>
                </a:solidFill>
              </a:rPr>
              <a:t>25</a:t>
            </a:r>
            <a:endParaRPr lang="ru-RU" dirty="0">
              <a:solidFill>
                <a:prstClr val="black"/>
              </a:solidFill>
            </a:endParaRPr>
          </a:p>
        </p:txBody>
      </p:sp>
      <p:sp>
        <p:nvSpPr>
          <p:cNvPr id="9" name="Заголовок 1"/>
          <p:cNvSpPr txBox="1">
            <a:spLocks/>
          </p:cNvSpPr>
          <p:nvPr/>
        </p:nvSpPr>
        <p:spPr>
          <a:xfrm>
            <a:off x="259728" y="188640"/>
            <a:ext cx="7613500" cy="504056"/>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Clr>
                <a:srgbClr val="F14124">
                  <a:lumMod val="75000"/>
                </a:srgbClr>
              </a:buClr>
              <a:buFont typeface="Georgia" pitchFamily="18" charset="0"/>
              <a:buNone/>
            </a:pPr>
            <a:r>
              <a:rPr lang="ru-RU" sz="1800" dirty="0" smtClean="0">
                <a:solidFill>
                  <a:prstClr val="black"/>
                </a:solidFill>
                <a:effectLst/>
                <a:latin typeface="Times New Roman" panose="02020603050405020304" pitchFamily="18" charset="0"/>
                <a:cs typeface="Times New Roman" panose="02020603050405020304" pitchFamily="18" charset="0"/>
              </a:rPr>
              <a:t>Расходы консолидированного бюджета </a:t>
            </a:r>
            <a:r>
              <a:rPr lang="ru-RU" sz="1800" dirty="0">
                <a:solidFill>
                  <a:prstClr val="black"/>
                </a:solidFill>
                <a:effectLst/>
                <a:latin typeface="Times New Roman" panose="02020603050405020304" pitchFamily="18" charset="0"/>
                <a:cs typeface="Times New Roman" panose="02020603050405020304" pitchFamily="18" charset="0"/>
              </a:rPr>
              <a:t>Чувашской </a:t>
            </a:r>
            <a:r>
              <a:rPr lang="ru-RU" sz="1800" dirty="0" smtClean="0">
                <a:solidFill>
                  <a:prstClr val="black"/>
                </a:solidFill>
                <a:effectLst/>
                <a:latin typeface="Times New Roman" panose="02020603050405020304" pitchFamily="18" charset="0"/>
                <a:cs typeface="Times New Roman" panose="02020603050405020304" pitchFamily="18" charset="0"/>
              </a:rPr>
              <a:t>Республики</a:t>
            </a:r>
            <a:endParaRPr lang="ru-RU" sz="1800" dirty="0">
              <a:solidFill>
                <a:prstClr val="black"/>
              </a:solidFill>
              <a:effectLst/>
              <a:latin typeface="Times New Roman" panose="02020603050405020304" pitchFamily="18" charset="0"/>
              <a:cs typeface="Times New Roman" panose="02020603050405020304" pitchFamily="18" charset="0"/>
            </a:endParaRPr>
          </a:p>
        </p:txBody>
      </p:sp>
      <p:cxnSp>
        <p:nvCxnSpPr>
          <p:cNvPr id="10" name="Прямая соединительная линия 9"/>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7873228" y="69850"/>
            <a:ext cx="1223412" cy="492443"/>
          </a:xfrm>
          <a:prstGeom prst="rect">
            <a:avLst/>
          </a:prstGeom>
          <a:noFill/>
        </p:spPr>
        <p:txBody>
          <a:bodyPr wrap="none" rtlCol="0">
            <a:spAutoFit/>
          </a:bodyPr>
          <a:lstStyle/>
          <a:p>
            <a:pPr algn="ctr" fontAlgn="base">
              <a:spcBef>
                <a:spcPct val="0"/>
              </a:spcBef>
              <a:spcAft>
                <a:spcPct val="0"/>
              </a:spcAft>
            </a:pPr>
            <a:r>
              <a:rPr lang="ru-RU" sz="1300" b="1" i="1" dirty="0">
                <a:solidFill>
                  <a:srgbClr val="4E67C8"/>
                </a:solidFill>
              </a:rPr>
              <a:t>Бюджет</a:t>
            </a:r>
          </a:p>
          <a:p>
            <a:pPr algn="ctr" fontAlgn="base">
              <a:spcBef>
                <a:spcPct val="0"/>
              </a:spcBef>
              <a:spcAft>
                <a:spcPct val="0"/>
              </a:spcAft>
            </a:pPr>
            <a:r>
              <a:rPr lang="ru-RU" sz="1300" b="1" i="1" dirty="0">
                <a:solidFill>
                  <a:srgbClr val="4E67C8"/>
                </a:solidFill>
              </a:rPr>
              <a:t>для граждан</a:t>
            </a:r>
          </a:p>
        </p:txBody>
      </p:sp>
      <p:sp>
        <p:nvSpPr>
          <p:cNvPr id="4" name="Скругленный прямоугольник 3"/>
          <p:cNvSpPr/>
          <p:nvPr/>
        </p:nvSpPr>
        <p:spPr>
          <a:xfrm>
            <a:off x="7164360" y="620688"/>
            <a:ext cx="648000" cy="2160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fontAlgn="base">
              <a:spcBef>
                <a:spcPct val="0"/>
              </a:spcBef>
              <a:spcAft>
                <a:spcPct val="0"/>
              </a:spcAft>
            </a:pPr>
            <a:r>
              <a:rPr lang="ru-RU" sz="1200" b="1" dirty="0" smtClean="0">
                <a:solidFill>
                  <a:prstClr val="black"/>
                </a:solidFill>
                <a:latin typeface="Times New Roman" panose="02020603050405020304" pitchFamily="18" charset="0"/>
                <a:cs typeface="Times New Roman" panose="02020603050405020304" pitchFamily="18" charset="0"/>
              </a:rPr>
              <a:t>2025г</a:t>
            </a:r>
            <a:r>
              <a:rPr lang="ru-RU" sz="1200" b="1" dirty="0">
                <a:solidFill>
                  <a:prstClr val="black"/>
                </a:solidFill>
                <a:latin typeface="Times New Roman" panose="02020603050405020304" pitchFamily="18" charset="0"/>
                <a:cs typeface="Times New Roman" panose="02020603050405020304" pitchFamily="18" charset="0"/>
              </a:rPr>
              <a:t>.</a:t>
            </a:r>
          </a:p>
        </p:txBody>
      </p:sp>
      <p:sp>
        <p:nvSpPr>
          <p:cNvPr id="12" name="Скругленный прямоугольник 11"/>
          <p:cNvSpPr/>
          <p:nvPr/>
        </p:nvSpPr>
        <p:spPr>
          <a:xfrm>
            <a:off x="5364088" y="620688"/>
            <a:ext cx="648000" cy="2160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fontAlgn="base">
              <a:spcBef>
                <a:spcPct val="0"/>
              </a:spcBef>
              <a:spcAft>
                <a:spcPct val="0"/>
              </a:spcAft>
            </a:pPr>
            <a:r>
              <a:rPr lang="ru-RU" sz="1200" b="1" dirty="0" smtClean="0">
                <a:solidFill>
                  <a:prstClr val="black"/>
                </a:solidFill>
                <a:latin typeface="Times New Roman" panose="02020603050405020304" pitchFamily="18" charset="0"/>
                <a:cs typeface="Times New Roman" panose="02020603050405020304" pitchFamily="18" charset="0"/>
              </a:rPr>
              <a:t>2023г</a:t>
            </a:r>
            <a:r>
              <a:rPr lang="ru-RU" sz="1200" b="1" dirty="0">
                <a:solidFill>
                  <a:prstClr val="black"/>
                </a:solidFill>
                <a:latin typeface="Times New Roman" panose="02020603050405020304" pitchFamily="18" charset="0"/>
                <a:cs typeface="Times New Roman" panose="02020603050405020304" pitchFamily="18" charset="0"/>
              </a:rPr>
              <a:t>.</a:t>
            </a:r>
          </a:p>
        </p:txBody>
      </p:sp>
      <p:sp>
        <p:nvSpPr>
          <p:cNvPr id="13" name="Скругленный прямоугольник 12"/>
          <p:cNvSpPr/>
          <p:nvPr/>
        </p:nvSpPr>
        <p:spPr>
          <a:xfrm>
            <a:off x="6300264" y="620688"/>
            <a:ext cx="648000" cy="2160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fontAlgn="base">
              <a:spcBef>
                <a:spcPct val="0"/>
              </a:spcBef>
              <a:spcAft>
                <a:spcPct val="0"/>
              </a:spcAft>
            </a:pPr>
            <a:r>
              <a:rPr lang="ru-RU" sz="1200" b="1" dirty="0" smtClean="0">
                <a:solidFill>
                  <a:prstClr val="black"/>
                </a:solidFill>
                <a:latin typeface="Times New Roman" panose="02020603050405020304" pitchFamily="18" charset="0"/>
                <a:cs typeface="Times New Roman" panose="02020603050405020304" pitchFamily="18" charset="0"/>
              </a:rPr>
              <a:t>2024г</a:t>
            </a:r>
            <a:r>
              <a:rPr lang="ru-RU" sz="1200" b="1" dirty="0">
                <a:solidFill>
                  <a:prstClr val="black"/>
                </a:solidFill>
                <a:latin typeface="Times New Roman" panose="02020603050405020304" pitchFamily="18" charset="0"/>
                <a:cs typeface="Times New Roman" panose="02020603050405020304" pitchFamily="18" charset="0"/>
              </a:rPr>
              <a:t>.</a:t>
            </a:r>
          </a:p>
        </p:txBody>
      </p:sp>
      <p:sp>
        <p:nvSpPr>
          <p:cNvPr id="14" name="Скругленный прямоугольник 13"/>
          <p:cNvSpPr/>
          <p:nvPr/>
        </p:nvSpPr>
        <p:spPr>
          <a:xfrm>
            <a:off x="7924883" y="620688"/>
            <a:ext cx="504000" cy="2160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fontAlgn="base">
              <a:spcBef>
                <a:spcPct val="0"/>
              </a:spcBef>
              <a:spcAft>
                <a:spcPct val="0"/>
              </a:spcAft>
            </a:pPr>
            <a:r>
              <a:rPr lang="ru-RU" sz="700" dirty="0" smtClean="0">
                <a:solidFill>
                  <a:prstClr val="black"/>
                </a:solidFill>
                <a:latin typeface="Times New Roman" panose="02020603050405020304" pitchFamily="18" charset="0"/>
                <a:cs typeface="Times New Roman" panose="02020603050405020304" pitchFamily="18" charset="0"/>
              </a:rPr>
              <a:t>2025/ 2024, </a:t>
            </a:r>
            <a:r>
              <a:rPr lang="ru-RU" sz="700" dirty="0">
                <a:solidFill>
                  <a:prstClr val="black"/>
                </a:solidFill>
                <a:latin typeface="Times New Roman" panose="02020603050405020304" pitchFamily="18" charset="0"/>
                <a:cs typeface="Times New Roman" panose="02020603050405020304" pitchFamily="18" charset="0"/>
              </a:rPr>
              <a:t>%</a:t>
            </a:r>
          </a:p>
        </p:txBody>
      </p:sp>
      <p:sp>
        <p:nvSpPr>
          <p:cNvPr id="15" name="Скругленный прямоугольник 14"/>
          <p:cNvSpPr/>
          <p:nvPr/>
        </p:nvSpPr>
        <p:spPr>
          <a:xfrm>
            <a:off x="8460432" y="620688"/>
            <a:ext cx="504000" cy="2160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fontAlgn="base">
              <a:spcBef>
                <a:spcPct val="0"/>
              </a:spcBef>
              <a:spcAft>
                <a:spcPct val="0"/>
              </a:spcAft>
            </a:pPr>
            <a:r>
              <a:rPr lang="ru-RU" sz="700" dirty="0" smtClean="0">
                <a:solidFill>
                  <a:prstClr val="black"/>
                </a:solidFill>
                <a:latin typeface="Times New Roman" panose="02020603050405020304" pitchFamily="18" charset="0"/>
                <a:cs typeface="Times New Roman" panose="02020603050405020304" pitchFamily="18" charset="0"/>
              </a:rPr>
              <a:t>2024/ 2023, </a:t>
            </a:r>
            <a:r>
              <a:rPr lang="ru-RU" sz="700" dirty="0">
                <a:solidFill>
                  <a:prstClr val="black"/>
                </a:solidFill>
                <a:latin typeface="Times New Roman" panose="02020603050405020304" pitchFamily="18" charset="0"/>
                <a:cs typeface="Times New Roman" panose="02020603050405020304" pitchFamily="18" charset="0"/>
              </a:rPr>
              <a:t>%</a:t>
            </a:r>
          </a:p>
        </p:txBody>
      </p:sp>
      <p:graphicFrame>
        <p:nvGraphicFramePr>
          <p:cNvPr id="2" name="Таблица 1"/>
          <p:cNvGraphicFramePr>
            <a:graphicFrameLocks noGrp="1"/>
          </p:cNvGraphicFramePr>
          <p:nvPr>
            <p:extLst>
              <p:ext uri="{D42A27DB-BD31-4B8C-83A1-F6EECF244321}">
                <p14:modId xmlns:p14="http://schemas.microsoft.com/office/powerpoint/2010/main" val="225024202"/>
              </p:ext>
            </p:extLst>
          </p:nvPr>
        </p:nvGraphicFramePr>
        <p:xfrm>
          <a:off x="267436" y="876637"/>
          <a:ext cx="8704760" cy="5728722"/>
        </p:xfrm>
        <a:graphic>
          <a:graphicData uri="http://schemas.openxmlformats.org/drawingml/2006/table">
            <a:tbl>
              <a:tblPr/>
              <a:tblGrid>
                <a:gridCol w="473768"/>
                <a:gridCol w="4478868"/>
                <a:gridCol w="936104"/>
                <a:gridCol w="864096"/>
                <a:gridCol w="936104"/>
                <a:gridCol w="511392"/>
                <a:gridCol w="504428"/>
              </a:tblGrid>
              <a:tr h="145862">
                <a:tc>
                  <a:txBody>
                    <a:bodyPr/>
                    <a:lstStyle/>
                    <a:p>
                      <a:pPr algn="l" rtl="0" fontAlgn="b"/>
                      <a:r>
                        <a:rPr lang="ru-RU" sz="900" b="1" i="0" u="none" strike="noStrike" dirty="0">
                          <a:solidFill>
                            <a:srgbClr val="000000"/>
                          </a:solidFill>
                          <a:effectLst/>
                          <a:latin typeface="+mn-lt"/>
                        </a:rPr>
                        <a:t>0700</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1" i="0" u="none" strike="noStrike" dirty="0">
                          <a:solidFill>
                            <a:srgbClr val="000000"/>
                          </a:solidFill>
                          <a:effectLst/>
                          <a:latin typeface="Trebuchet MS"/>
                        </a:rPr>
                        <a:t>ОБРАЗОВАНИЕ</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a:solidFill>
                            <a:srgbClr val="000000"/>
                          </a:solidFill>
                          <a:effectLst/>
                          <a:latin typeface="Trebuchet MS"/>
                        </a:rPr>
                        <a:t>30 951 252,38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36 146 540,40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36 154 926,53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100,0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116,8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dirty="0">
                          <a:solidFill>
                            <a:srgbClr val="000000"/>
                          </a:solidFill>
                          <a:effectLst/>
                          <a:latin typeface="+mn-lt"/>
                        </a:rPr>
                        <a:t>0701</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dirty="0">
                          <a:solidFill>
                            <a:srgbClr val="000000"/>
                          </a:solidFill>
                          <a:effectLst/>
                          <a:latin typeface="Trebuchet MS"/>
                        </a:rPr>
                        <a:t>Дошкольное образование</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7 197 924,89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7 812 134,66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8 500 613,05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108,8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108,5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dirty="0">
                          <a:solidFill>
                            <a:srgbClr val="000000"/>
                          </a:solidFill>
                          <a:effectLst/>
                          <a:latin typeface="+mn-lt"/>
                        </a:rPr>
                        <a:t>0702</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dirty="0">
                          <a:solidFill>
                            <a:srgbClr val="000000"/>
                          </a:solidFill>
                          <a:effectLst/>
                          <a:latin typeface="Trebuchet MS"/>
                        </a:rPr>
                        <a:t>Общее образование</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18 746 026,06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22 667 025,28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21 352 281,10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94,2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120,9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dirty="0">
                          <a:solidFill>
                            <a:srgbClr val="000000"/>
                          </a:solidFill>
                          <a:effectLst/>
                          <a:latin typeface="+mn-lt"/>
                        </a:rPr>
                        <a:t>0703</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dirty="0">
                          <a:solidFill>
                            <a:srgbClr val="000000"/>
                          </a:solidFill>
                          <a:effectLst/>
                          <a:latin typeface="Trebuchet MS"/>
                        </a:rPr>
                        <a:t>Начальное профессиональное образование</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1 900 740,25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1 618 323,03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1 797 379,29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111,1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85,1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dirty="0">
                          <a:solidFill>
                            <a:srgbClr val="000000"/>
                          </a:solidFill>
                          <a:effectLst/>
                          <a:latin typeface="+mn-lt"/>
                        </a:rPr>
                        <a:t>0704</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dirty="0">
                          <a:solidFill>
                            <a:srgbClr val="000000"/>
                          </a:solidFill>
                          <a:effectLst/>
                          <a:latin typeface="Trebuchet MS"/>
                        </a:rPr>
                        <a:t>Среднее профессиональное образование</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1 792 597,67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2 237 978,49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2 425 579,26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108,4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124,8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dirty="0">
                          <a:solidFill>
                            <a:srgbClr val="000000"/>
                          </a:solidFill>
                          <a:effectLst/>
                          <a:latin typeface="+mn-lt"/>
                        </a:rPr>
                        <a:t>0705</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dirty="0">
                          <a:solidFill>
                            <a:srgbClr val="000000"/>
                          </a:solidFill>
                          <a:effectLst/>
                          <a:latin typeface="Trebuchet MS"/>
                        </a:rPr>
                        <a:t>Профессиональная подготовка, переподготовка и повышение квалификации</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109 355,88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141 970,70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153 472,66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108,1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129,8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a:solidFill>
                            <a:srgbClr val="000000"/>
                          </a:solidFill>
                          <a:effectLst/>
                          <a:latin typeface="+mn-lt"/>
                        </a:rPr>
                        <a:t>0706</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dirty="0">
                          <a:solidFill>
                            <a:srgbClr val="000000"/>
                          </a:solidFill>
                          <a:effectLst/>
                          <a:latin typeface="Trebuchet MS"/>
                        </a:rPr>
                        <a:t>Высшее и послевузовское профессиональное образование</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120 330,14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118 764,63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135 975,80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114,5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98,7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a:solidFill>
                            <a:srgbClr val="000000"/>
                          </a:solidFill>
                          <a:effectLst/>
                          <a:latin typeface="+mn-lt"/>
                        </a:rPr>
                        <a:t>0707</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Молодежная политика</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70 492,42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421 376,49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525 820,26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124,8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597,8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a:solidFill>
                            <a:srgbClr val="000000"/>
                          </a:solidFill>
                          <a:effectLst/>
                          <a:latin typeface="+mn-lt"/>
                        </a:rPr>
                        <a:t>0708</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dirty="0">
                          <a:solidFill>
                            <a:srgbClr val="000000"/>
                          </a:solidFill>
                          <a:effectLst/>
                          <a:latin typeface="Trebuchet MS"/>
                        </a:rPr>
                        <a:t>Прикладные научные исследования в области образования</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58 561,50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90 602,30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101 750,39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112,3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154,7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dirty="0">
                          <a:solidFill>
                            <a:srgbClr val="000000"/>
                          </a:solidFill>
                          <a:effectLst/>
                          <a:latin typeface="+mn-lt"/>
                        </a:rPr>
                        <a:t>0709</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dirty="0">
                          <a:solidFill>
                            <a:srgbClr val="000000"/>
                          </a:solidFill>
                          <a:effectLst/>
                          <a:latin typeface="Trebuchet MS"/>
                        </a:rPr>
                        <a:t>Другие вопросы в области образования</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955 223,58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1 038 364,83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1 162 054,71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111,9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108,7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1" i="0" u="none" strike="noStrike" dirty="0">
                          <a:solidFill>
                            <a:srgbClr val="000000"/>
                          </a:solidFill>
                          <a:effectLst/>
                          <a:latin typeface="+mn-lt"/>
                        </a:rPr>
                        <a:t>0800</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1" i="0" u="none" strike="noStrike">
                          <a:solidFill>
                            <a:srgbClr val="000000"/>
                          </a:solidFill>
                          <a:effectLst/>
                          <a:latin typeface="Trebuchet MS"/>
                        </a:rPr>
                        <a:t>КУЛЬТУРА, КИНЕМАТОГРАФИЯ</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a:solidFill>
                            <a:srgbClr val="000000"/>
                          </a:solidFill>
                          <a:effectLst/>
                          <a:latin typeface="Trebuchet MS"/>
                        </a:rPr>
                        <a:t>3 814 678,28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4 491 104,11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5 722 710,10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127,4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117,7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dirty="0">
                          <a:solidFill>
                            <a:srgbClr val="000000"/>
                          </a:solidFill>
                          <a:effectLst/>
                          <a:latin typeface="+mn-lt"/>
                        </a:rPr>
                        <a:t>0801</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Культура</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3 571 845,34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4 263 987,28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5 444 571,65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127,7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119,4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dirty="0">
                          <a:solidFill>
                            <a:srgbClr val="000000"/>
                          </a:solidFill>
                          <a:effectLst/>
                          <a:latin typeface="+mn-lt"/>
                        </a:rPr>
                        <a:t>0804</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Другие вопросы в области культуры, кинематографии</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242 832,93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227 116,83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278 138,45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122,5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93,5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1" i="0" u="none" strike="noStrike">
                          <a:solidFill>
                            <a:srgbClr val="000000"/>
                          </a:solidFill>
                          <a:effectLst/>
                          <a:latin typeface="+mn-lt"/>
                        </a:rPr>
                        <a:t>0900</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1" i="0" u="none" strike="noStrike">
                          <a:solidFill>
                            <a:srgbClr val="000000"/>
                          </a:solidFill>
                          <a:effectLst/>
                          <a:latin typeface="Trebuchet MS"/>
                        </a:rPr>
                        <a:t>ЗДРАВООХРАНЕНИЕ</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a:solidFill>
                            <a:srgbClr val="000000"/>
                          </a:solidFill>
                          <a:effectLst/>
                          <a:latin typeface="Trebuchet MS"/>
                        </a:rPr>
                        <a:t>7 784 405,28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8 412 634,71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9 554 658,88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113,6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108,1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dirty="0">
                          <a:solidFill>
                            <a:srgbClr val="000000"/>
                          </a:solidFill>
                          <a:effectLst/>
                          <a:latin typeface="+mn-lt"/>
                        </a:rPr>
                        <a:t>0901</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dirty="0">
                          <a:solidFill>
                            <a:srgbClr val="000000"/>
                          </a:solidFill>
                          <a:effectLst/>
                          <a:latin typeface="Trebuchet MS"/>
                        </a:rPr>
                        <a:t>Стационарная медицинская помощь</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3 675 502,24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3 399 145,29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3 170 257,88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93,3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92,5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a:solidFill>
                            <a:srgbClr val="000000"/>
                          </a:solidFill>
                          <a:effectLst/>
                          <a:latin typeface="+mn-lt"/>
                        </a:rPr>
                        <a:t>0902</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Амбулаторная помощь</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2 601 479,66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2 909 055,28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3 199 988,47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110,0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111,8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dirty="0">
                          <a:solidFill>
                            <a:srgbClr val="000000"/>
                          </a:solidFill>
                          <a:effectLst/>
                          <a:latin typeface="+mn-lt"/>
                        </a:rPr>
                        <a:t>0903</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Медицинская помощь в дневных стационарах всех типов</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30 870,68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56 184,47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52 088,64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92,7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182,0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dirty="0">
                          <a:solidFill>
                            <a:srgbClr val="000000"/>
                          </a:solidFill>
                          <a:effectLst/>
                          <a:latin typeface="+mn-lt"/>
                        </a:rPr>
                        <a:t>0904</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Скорая медицинская помощь</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222 224,00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369 106,38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412 348,03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111,7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166,1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dirty="0">
                          <a:solidFill>
                            <a:srgbClr val="000000"/>
                          </a:solidFill>
                          <a:effectLst/>
                          <a:latin typeface="+mn-lt"/>
                        </a:rPr>
                        <a:t>0905</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Санаторно-оздоровительная помощь</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153 894,44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225 135,25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398 239,25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176,9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146,3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dirty="0">
                          <a:solidFill>
                            <a:srgbClr val="000000"/>
                          </a:solidFill>
                          <a:effectLst/>
                          <a:latin typeface="+mn-lt"/>
                        </a:rPr>
                        <a:t>0906</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Заготовка, переработка, хранение и обеспечение безопасности донорской крови</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93 042,42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106 536,66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202 618,71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190,2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114,5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a:solidFill>
                            <a:srgbClr val="000000"/>
                          </a:solidFill>
                          <a:effectLst/>
                          <a:latin typeface="+mn-lt"/>
                        </a:rPr>
                        <a:t>0909</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Другие вопросы в области здравоохранения</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1 007 391,85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1 347 471,36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2 119 117,91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157,3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133,8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1" i="0" u="none" strike="noStrike">
                          <a:solidFill>
                            <a:srgbClr val="000000"/>
                          </a:solidFill>
                          <a:effectLst/>
                          <a:latin typeface="+mn-lt"/>
                        </a:rPr>
                        <a:t>1000</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1" i="0" u="none" strike="noStrike">
                          <a:solidFill>
                            <a:srgbClr val="000000"/>
                          </a:solidFill>
                          <a:effectLst/>
                          <a:latin typeface="Trebuchet MS"/>
                        </a:rPr>
                        <a:t>СОЦИАЛЬНАЯ ПОЛИТИКА</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a:solidFill>
                            <a:srgbClr val="000000"/>
                          </a:solidFill>
                          <a:effectLst/>
                          <a:latin typeface="Trebuchet MS"/>
                        </a:rPr>
                        <a:t>19 135 760,06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21 809 623,00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32 049 569,00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147,0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114,0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a:solidFill>
                            <a:srgbClr val="000000"/>
                          </a:solidFill>
                          <a:effectLst/>
                          <a:latin typeface="+mn-lt"/>
                        </a:rPr>
                        <a:t>1001</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Пенсионное обеспечение</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135 062,53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141 052,05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166 249,13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117,9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104,4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dirty="0">
                          <a:solidFill>
                            <a:srgbClr val="000000"/>
                          </a:solidFill>
                          <a:effectLst/>
                          <a:latin typeface="+mn-lt"/>
                        </a:rPr>
                        <a:t>1002</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Социальное обслуживание населения</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1 826 294,41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2 266 958,65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2 216 816,81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97,8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124,1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dirty="0">
                          <a:solidFill>
                            <a:srgbClr val="000000"/>
                          </a:solidFill>
                          <a:effectLst/>
                          <a:latin typeface="+mn-lt"/>
                        </a:rPr>
                        <a:t>1003</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Социальное обеспечение населения</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12 421 293,71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15 552 848,54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24 756 369,40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159,2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125,2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dirty="0">
                          <a:solidFill>
                            <a:srgbClr val="000000"/>
                          </a:solidFill>
                          <a:effectLst/>
                          <a:latin typeface="+mn-lt"/>
                        </a:rPr>
                        <a:t>1004</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Охрана семьи и детства</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4 520 290,60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3 638 560,45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4 106 111,41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112,8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80,5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dirty="0">
                          <a:solidFill>
                            <a:srgbClr val="000000"/>
                          </a:solidFill>
                          <a:effectLst/>
                          <a:latin typeface="+mn-lt"/>
                        </a:rPr>
                        <a:t>1006</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Другие вопросы в области социальной политики</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232 818,80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210 203,31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804 022,26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382,5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90,3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1" i="0" u="none" strike="noStrike" dirty="0">
                          <a:solidFill>
                            <a:srgbClr val="000000"/>
                          </a:solidFill>
                          <a:effectLst/>
                          <a:latin typeface="+mn-lt"/>
                        </a:rPr>
                        <a:t>1100</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1" i="0" u="none" strike="noStrike">
                          <a:solidFill>
                            <a:srgbClr val="000000"/>
                          </a:solidFill>
                          <a:effectLst/>
                          <a:latin typeface="Trebuchet MS"/>
                        </a:rPr>
                        <a:t>ФИЗИЧЕСКАЯ КУЛЬТУРА И СПОРТ</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a:solidFill>
                            <a:srgbClr val="000000"/>
                          </a:solidFill>
                          <a:effectLst/>
                          <a:latin typeface="Trebuchet MS"/>
                        </a:rPr>
                        <a:t>3 439 279,96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3 497 658,10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4 269 489,94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122,1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101,7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dirty="0">
                          <a:solidFill>
                            <a:srgbClr val="000000"/>
                          </a:solidFill>
                          <a:effectLst/>
                          <a:latin typeface="+mn-lt"/>
                        </a:rPr>
                        <a:t>1101</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Физическая культура</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121 322,06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423 501,21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551 853,35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130,3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349,1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dirty="0">
                          <a:solidFill>
                            <a:srgbClr val="000000"/>
                          </a:solidFill>
                          <a:effectLst/>
                          <a:latin typeface="+mn-lt"/>
                        </a:rPr>
                        <a:t>1102</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Массовый спорт</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1 896 575,41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1 251 690,62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1 612 226,22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128,8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66,0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dirty="0">
                          <a:solidFill>
                            <a:srgbClr val="000000"/>
                          </a:solidFill>
                          <a:effectLst/>
                          <a:latin typeface="+mn-lt"/>
                        </a:rPr>
                        <a:t>1103</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Спорт высших достижений</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1 351 742,25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1 747 466,48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2 018 699,16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115,5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129,3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dirty="0">
                          <a:solidFill>
                            <a:srgbClr val="000000"/>
                          </a:solidFill>
                          <a:effectLst/>
                          <a:latin typeface="+mn-lt"/>
                        </a:rPr>
                        <a:t>1105</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Другие вопросы в области физической культуры и спорта</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69 640,24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74 999,78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86 711,21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115,6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107,7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1" i="0" u="none" strike="noStrike" dirty="0">
                          <a:solidFill>
                            <a:srgbClr val="000000"/>
                          </a:solidFill>
                          <a:effectLst/>
                          <a:latin typeface="+mn-lt"/>
                        </a:rPr>
                        <a:t>1200</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1" i="0" u="none" strike="noStrike">
                          <a:solidFill>
                            <a:srgbClr val="000000"/>
                          </a:solidFill>
                          <a:effectLst/>
                          <a:latin typeface="Trebuchet MS"/>
                        </a:rPr>
                        <a:t>СРЕДСТВА МАССОВОЙ ИНФОРМАЦИИ</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a:solidFill>
                            <a:srgbClr val="000000"/>
                          </a:solidFill>
                          <a:effectLst/>
                          <a:latin typeface="Trebuchet MS"/>
                        </a:rPr>
                        <a:t>226 705,44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264 568,21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346 594,28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131,0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116,7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dirty="0">
                          <a:solidFill>
                            <a:srgbClr val="000000"/>
                          </a:solidFill>
                          <a:effectLst/>
                          <a:latin typeface="+mn-lt"/>
                        </a:rPr>
                        <a:t>1201</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Телевидение и радиовещание</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108 876,15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109 134,37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112 781,66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103,3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100,2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dirty="0">
                          <a:solidFill>
                            <a:srgbClr val="000000"/>
                          </a:solidFill>
                          <a:effectLst/>
                          <a:latin typeface="+mn-lt"/>
                        </a:rPr>
                        <a:t>1202</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dirty="0">
                          <a:solidFill>
                            <a:srgbClr val="000000"/>
                          </a:solidFill>
                          <a:effectLst/>
                          <a:latin typeface="Trebuchet MS"/>
                        </a:rPr>
                        <a:t>Периодическая печать и издательства</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107 534,93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132 306,45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142 404,46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107,6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123,0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4692">
                <a:tc>
                  <a:txBody>
                    <a:bodyPr/>
                    <a:lstStyle/>
                    <a:p>
                      <a:pPr algn="l" rtl="0" fontAlgn="b"/>
                      <a:r>
                        <a:rPr lang="ru-RU" sz="900" b="0" i="0" u="none" strike="noStrike" dirty="0">
                          <a:solidFill>
                            <a:srgbClr val="000000"/>
                          </a:solidFill>
                          <a:effectLst/>
                          <a:latin typeface="+mn-lt"/>
                        </a:rPr>
                        <a:t>1204</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Другие вопросы в области средств массовой информации</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10 294,35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23 127,40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91 408,15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395,2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224,7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1" i="0" u="none" strike="noStrike" dirty="0">
                          <a:solidFill>
                            <a:srgbClr val="000000"/>
                          </a:solidFill>
                          <a:effectLst/>
                          <a:latin typeface="+mn-lt"/>
                        </a:rPr>
                        <a:t>1300</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1" i="0" u="none" strike="noStrike">
                          <a:solidFill>
                            <a:srgbClr val="000000"/>
                          </a:solidFill>
                          <a:effectLst/>
                          <a:latin typeface="Trebuchet MS"/>
                        </a:rPr>
                        <a:t>ОБСЛУЖИВАНИЕ ГОСУДАРСТВЕННОГО И МУНИЦИПАЛЬНОГО ДОЛГА</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a:solidFill>
                            <a:srgbClr val="000000"/>
                          </a:solidFill>
                          <a:effectLst/>
                          <a:latin typeface="Trebuchet MS"/>
                        </a:rPr>
                        <a:t>103 794,06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153 283,49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134 070,86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87,5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147,7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dirty="0">
                          <a:solidFill>
                            <a:srgbClr val="000000"/>
                          </a:solidFill>
                          <a:effectLst/>
                          <a:latin typeface="+mn-lt"/>
                        </a:rPr>
                        <a:t>1301</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a:rPr>
                        <a:t>Обслуживание государственного внутреннего и муниципального долга</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103 794,06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153 283,49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134 070,86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a:solidFill>
                            <a:srgbClr val="000000"/>
                          </a:solidFill>
                          <a:effectLst/>
                          <a:latin typeface="Trebuchet MS"/>
                          <a:ea typeface="+mn-ea"/>
                          <a:cs typeface="+mn-cs"/>
                        </a:rPr>
                        <a:t>87,5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Trebuchet MS"/>
                          <a:ea typeface="+mn-ea"/>
                          <a:cs typeface="+mn-cs"/>
                        </a:rPr>
                        <a:t>147,7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dirty="0">
                          <a:solidFill>
                            <a:srgbClr val="000000"/>
                          </a:solidFill>
                          <a:effectLst/>
                          <a:latin typeface="+mn-lt"/>
                        </a:rPr>
                        <a:t> </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1" i="0" u="none" strike="noStrike" dirty="0">
                          <a:solidFill>
                            <a:srgbClr val="000000"/>
                          </a:solidFill>
                          <a:effectLst/>
                          <a:latin typeface="Trebuchet MS"/>
                        </a:rPr>
                        <a:t>Расходы бюджета - ИТОГО</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a:solidFill>
                            <a:srgbClr val="000000"/>
                          </a:solidFill>
                          <a:effectLst/>
                          <a:latin typeface="Trebuchet MS"/>
                        </a:rPr>
                        <a:t>106 370 608,62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116 950 691,12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130 182 880,48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111,3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1" i="0" u="none" strike="noStrike" kern="1200" dirty="0">
                          <a:solidFill>
                            <a:srgbClr val="000000"/>
                          </a:solidFill>
                          <a:effectLst/>
                          <a:latin typeface="Trebuchet MS"/>
                          <a:ea typeface="+mn-ea"/>
                          <a:cs typeface="+mn-cs"/>
                        </a:rPr>
                        <a:t>109,9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bl>
          </a:graphicData>
        </a:graphic>
      </p:graphicFrame>
      <p:sp>
        <p:nvSpPr>
          <p:cNvPr id="16" name="TextBox 1"/>
          <p:cNvSpPr txBox="1">
            <a:spLocks noChangeArrowheads="1"/>
          </p:cNvSpPr>
          <p:nvPr/>
        </p:nvSpPr>
        <p:spPr bwMode="auto">
          <a:xfrm>
            <a:off x="6804248" y="316071"/>
            <a:ext cx="1010280" cy="222565"/>
          </a:xfrm>
          <a:prstGeom prst="rect">
            <a:avLst/>
          </a:prstGeom>
          <a:noFill/>
          <a:ln>
            <a:noFill/>
          </a:ln>
          <a:extLst/>
        </p:spPr>
        <p:txBody>
          <a:bodyPr lIns="0" tIns="0" rIns="0" b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fontAlgn="base" hangingPunct="1">
              <a:spcBef>
                <a:spcPct val="0"/>
              </a:spcBef>
              <a:spcAft>
                <a:spcPct val="0"/>
              </a:spcAft>
              <a:buFontTx/>
              <a:buNone/>
            </a:pPr>
            <a:r>
              <a:rPr lang="ru-RU" altLang="ru-RU" sz="1200" b="1" dirty="0" smtClean="0">
                <a:solidFill>
                  <a:srgbClr val="4E67C8">
                    <a:lumMod val="75000"/>
                  </a:srgbClr>
                </a:solidFill>
                <a:latin typeface="Times New Roman" panose="02020603050405020304" pitchFamily="18" charset="0"/>
                <a:cs typeface="Times New Roman" panose="02020603050405020304" pitchFamily="18" charset="0"/>
              </a:rPr>
              <a:t>тыс. рублей</a:t>
            </a:r>
            <a:endParaRPr lang="ru-RU" altLang="ru-RU" sz="1200" b="1" dirty="0">
              <a:solidFill>
                <a:srgbClr val="4E67C8">
                  <a:lumMod val="75000"/>
                </a:srgb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4418707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Диаграмма 5"/>
          <p:cNvGraphicFramePr/>
          <p:nvPr>
            <p:extLst>
              <p:ext uri="{D42A27DB-BD31-4B8C-83A1-F6EECF244321}">
                <p14:modId xmlns:p14="http://schemas.microsoft.com/office/powerpoint/2010/main" val="1333607885"/>
              </p:ext>
            </p:extLst>
          </p:nvPr>
        </p:nvGraphicFramePr>
        <p:xfrm>
          <a:off x="12546" y="2156131"/>
          <a:ext cx="2716054" cy="2892800"/>
        </p:xfrm>
        <a:graphic>
          <a:graphicData uri="http://schemas.openxmlformats.org/drawingml/2006/chart">
            <c:chart xmlns:c="http://schemas.openxmlformats.org/drawingml/2006/chart" xmlns:r="http://schemas.openxmlformats.org/officeDocument/2006/relationships" r:id="rId3"/>
          </a:graphicData>
        </a:graphic>
      </p:graphicFrame>
      <p:cxnSp>
        <p:nvCxnSpPr>
          <p:cNvPr id="111" name="Прямая соединительная линия 110"/>
          <p:cNvCxnSpPr>
            <a:endCxn id="63" idx="2"/>
          </p:cNvCxnSpPr>
          <p:nvPr/>
        </p:nvCxnSpPr>
        <p:spPr>
          <a:xfrm flipV="1">
            <a:off x="2630152" y="2643634"/>
            <a:ext cx="644893" cy="641351"/>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03" name="Прямая соединительная линия 102"/>
          <p:cNvCxnSpPr/>
          <p:nvPr/>
        </p:nvCxnSpPr>
        <p:spPr>
          <a:xfrm flipV="1">
            <a:off x="440427" y="1614716"/>
            <a:ext cx="0" cy="119538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0" name="Заголовок 1"/>
          <p:cNvSpPr txBox="1">
            <a:spLocks/>
          </p:cNvSpPr>
          <p:nvPr/>
        </p:nvSpPr>
        <p:spPr bwMode="auto">
          <a:xfrm>
            <a:off x="119781" y="2569"/>
            <a:ext cx="7978821" cy="690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ru-RU"/>
            </a:defPPr>
            <a:lvl1pPr eaLnBrk="1" hangingPunct="1">
              <a:defRPr sz="2000" b="1">
                <a:solidFill>
                  <a:srgbClr val="C00000"/>
                </a:solidFill>
                <a:latin typeface="Century Gothic" panose="020B0502020202020204" pitchFamily="34" charset="0"/>
                <a:ea typeface="+mj-ea"/>
                <a:cs typeface="Times New Roman" panose="02020603050405020304" pitchFamily="18" charset="0"/>
              </a:defRPr>
            </a:lvl1pPr>
            <a:lvl2pPr algn="ctr" eaLnBrk="1" hangingPunct="1">
              <a:defRPr sz="4400"/>
            </a:lvl2pPr>
            <a:lvl3pPr algn="ctr" eaLnBrk="1" hangingPunct="1">
              <a:defRPr sz="4400"/>
            </a:lvl3pPr>
            <a:lvl4pPr algn="ctr" eaLnBrk="1" hangingPunct="1">
              <a:defRPr sz="4400"/>
            </a:lvl4pPr>
            <a:lvl5pPr algn="ctr" eaLnBrk="1" hangingPunct="1">
              <a:defRPr sz="4400"/>
            </a:lvl5pPr>
            <a:lvl6pPr marL="457200" algn="ctr" fontAlgn="base">
              <a:spcBef>
                <a:spcPct val="0"/>
              </a:spcBef>
              <a:spcAft>
                <a:spcPct val="0"/>
              </a:spcAft>
              <a:defRPr sz="4400"/>
            </a:lvl6pPr>
            <a:lvl7pPr marL="914400" algn="ctr" fontAlgn="base">
              <a:spcBef>
                <a:spcPct val="0"/>
              </a:spcBef>
              <a:spcAft>
                <a:spcPct val="0"/>
              </a:spcAft>
              <a:defRPr sz="4400"/>
            </a:lvl7pPr>
            <a:lvl8pPr marL="1371600" algn="ctr" fontAlgn="base">
              <a:spcBef>
                <a:spcPct val="0"/>
              </a:spcBef>
              <a:spcAft>
                <a:spcPct val="0"/>
              </a:spcAft>
              <a:defRPr sz="4400"/>
            </a:lvl8pPr>
            <a:lvl9pPr marL="1828800" algn="ctr" fontAlgn="base">
              <a:spcBef>
                <a:spcPct val="0"/>
              </a:spcBef>
              <a:spcAft>
                <a:spcPct val="0"/>
              </a:spcAft>
              <a:defRPr sz="4400"/>
            </a:lvl9pPr>
          </a:lstStyle>
          <a:p>
            <a:pPr>
              <a:buClr>
                <a:srgbClr val="F14124">
                  <a:lumMod val="75000"/>
                </a:srgbClr>
              </a:buClr>
              <a:buSzPct val="128000"/>
            </a:pPr>
            <a:r>
              <a:rPr lang="ru-RU" altLang="ru-RU" sz="1600" dirty="0">
                <a:solidFill>
                  <a:prstClr val="black"/>
                </a:solidFill>
                <a:latin typeface="Times New Roman" panose="02020603050405020304" pitchFamily="18" charset="0"/>
              </a:rPr>
              <a:t>Расходы консолидированного бюджета Чувашской Республики на финансирование мероприятий национальных проектов в </a:t>
            </a:r>
            <a:r>
              <a:rPr lang="ru-RU" altLang="ru-RU" sz="1600" dirty="0" smtClean="0">
                <a:solidFill>
                  <a:prstClr val="black"/>
                </a:solidFill>
                <a:latin typeface="Times New Roman" panose="02020603050405020304" pitchFamily="18" charset="0"/>
              </a:rPr>
              <a:t>2025 </a:t>
            </a:r>
            <a:r>
              <a:rPr lang="ru-RU" altLang="ru-RU" sz="1600" dirty="0">
                <a:solidFill>
                  <a:prstClr val="black"/>
                </a:solidFill>
                <a:latin typeface="Times New Roman" panose="02020603050405020304" pitchFamily="18" charset="0"/>
              </a:rPr>
              <a:t>году</a:t>
            </a:r>
          </a:p>
        </p:txBody>
      </p:sp>
      <p:sp>
        <p:nvSpPr>
          <p:cNvPr id="57" name="Прямоугольник 56"/>
          <p:cNvSpPr/>
          <p:nvPr/>
        </p:nvSpPr>
        <p:spPr>
          <a:xfrm>
            <a:off x="782793" y="3202421"/>
            <a:ext cx="1213740" cy="400110"/>
          </a:xfrm>
          <a:prstGeom prst="rect">
            <a:avLst/>
          </a:prstGeom>
        </p:spPr>
        <p:txBody>
          <a:bodyPr wrap="square">
            <a:spAutoFit/>
          </a:bodyPr>
          <a:lstStyle/>
          <a:p>
            <a:pPr algn="ctr"/>
            <a:r>
              <a:rPr lang="ru-RU" sz="2000" b="1" i="1" dirty="0" smtClean="0">
                <a:solidFill>
                  <a:prstClr val="black"/>
                </a:solidFill>
                <a:latin typeface="Times New Roman" panose="02020603050405020304" pitchFamily="18" charset="0"/>
                <a:cs typeface="Times New Roman" panose="02020603050405020304" pitchFamily="18" charset="0"/>
              </a:rPr>
              <a:t>14</a:t>
            </a:r>
            <a:r>
              <a:rPr lang="en-US" sz="2000" b="1" i="1" dirty="0" smtClean="0">
                <a:solidFill>
                  <a:prstClr val="black"/>
                </a:solidFill>
                <a:latin typeface="Times New Roman" panose="02020603050405020304" pitchFamily="18" charset="0"/>
                <a:cs typeface="Times New Roman" panose="02020603050405020304" pitchFamily="18" charset="0"/>
              </a:rPr>
              <a:t> </a:t>
            </a:r>
            <a:r>
              <a:rPr lang="ru-RU" sz="2000" b="1" i="1" dirty="0" smtClean="0">
                <a:solidFill>
                  <a:prstClr val="black"/>
                </a:solidFill>
                <a:latin typeface="Times New Roman" panose="02020603050405020304" pitchFamily="18" charset="0"/>
                <a:cs typeface="Times New Roman" panose="02020603050405020304" pitchFamily="18" charset="0"/>
              </a:rPr>
              <a:t>237,5</a:t>
            </a:r>
            <a:endParaRPr lang="ru-RU" sz="2000" b="1" i="1" dirty="0">
              <a:solidFill>
                <a:prstClr val="black"/>
              </a:solidFill>
              <a:latin typeface="Times New Roman" panose="02020603050405020304" pitchFamily="18" charset="0"/>
              <a:cs typeface="Times New Roman" panose="02020603050405020304" pitchFamily="18" charset="0"/>
            </a:endParaRPr>
          </a:p>
        </p:txBody>
      </p:sp>
      <p:sp>
        <p:nvSpPr>
          <p:cNvPr id="63" name="TextBox 62"/>
          <p:cNvSpPr txBox="1"/>
          <p:nvPr/>
        </p:nvSpPr>
        <p:spPr>
          <a:xfrm>
            <a:off x="2251442" y="1962596"/>
            <a:ext cx="2047206" cy="681038"/>
          </a:xfrm>
          <a:prstGeom prst="roundRect">
            <a:avLst/>
          </a:prstGeom>
          <a:ln/>
        </p:spPr>
        <p:style>
          <a:lnRef idx="2">
            <a:schemeClr val="accent2"/>
          </a:lnRef>
          <a:fillRef idx="1">
            <a:schemeClr val="lt1"/>
          </a:fillRef>
          <a:effectRef idx="0">
            <a:schemeClr val="accent2"/>
          </a:effectRef>
          <a:fontRef idx="minor">
            <a:schemeClr val="dk1"/>
          </a:fontRef>
        </p:style>
        <p:txBody>
          <a:bodyPr wrap="square" rtlCol="0">
            <a:spAutoFit/>
          </a:bodyPr>
          <a:lstStyle>
            <a:defPPr>
              <a:defRPr lang="ru-RU"/>
            </a:defPPr>
            <a:lvl1pPr>
              <a:defRPr sz="1400" b="1">
                <a:solidFill>
                  <a:schemeClr val="dk1"/>
                </a:solidFill>
                <a:latin typeface="Century Gothic" panose="020B0502020202020204" pitchFamily="34"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algn="ctr"/>
            <a:r>
              <a:rPr lang="ru-RU" b="0" dirty="0" smtClean="0">
                <a:solidFill>
                  <a:prstClr val="black"/>
                </a:solidFill>
                <a:latin typeface="Times New Roman" panose="02020603050405020304" pitchFamily="18" charset="0"/>
                <a:cs typeface="Times New Roman" panose="02020603050405020304" pitchFamily="18" charset="0"/>
              </a:rPr>
              <a:t>республиканские средства – </a:t>
            </a:r>
            <a:r>
              <a:rPr lang="en-US" sz="2000" i="1" dirty="0" smtClean="0">
                <a:solidFill>
                  <a:prstClr val="black"/>
                </a:solidFill>
                <a:latin typeface="Times New Roman" panose="02020603050405020304" pitchFamily="18" charset="0"/>
                <a:cs typeface="Times New Roman" panose="02020603050405020304" pitchFamily="18" charset="0"/>
              </a:rPr>
              <a:t>4 432,4</a:t>
            </a:r>
            <a:endParaRPr lang="ru-RU" dirty="0">
              <a:solidFill>
                <a:prstClr val="black"/>
              </a:solidFill>
              <a:latin typeface="Times New Roman" panose="02020603050405020304" pitchFamily="18" charset="0"/>
              <a:cs typeface="Times New Roman" panose="02020603050405020304" pitchFamily="18" charset="0"/>
            </a:endParaRPr>
          </a:p>
        </p:txBody>
      </p:sp>
      <p:sp>
        <p:nvSpPr>
          <p:cNvPr id="65" name="TextBox 64"/>
          <p:cNvSpPr txBox="1"/>
          <p:nvPr/>
        </p:nvSpPr>
        <p:spPr>
          <a:xfrm>
            <a:off x="70156" y="1162674"/>
            <a:ext cx="2955016" cy="442674"/>
          </a:xfrm>
          <a:prstGeom prst="roundRect">
            <a:avLst/>
          </a:prstGeom>
          <a:ln>
            <a:solidFill>
              <a:schemeClr val="bg2">
                <a:lumMod val="50000"/>
              </a:schemeClr>
            </a:solidFill>
          </a:ln>
        </p:spPr>
        <p:style>
          <a:lnRef idx="2">
            <a:schemeClr val="accent5"/>
          </a:lnRef>
          <a:fillRef idx="1">
            <a:schemeClr val="lt1"/>
          </a:fillRef>
          <a:effectRef idx="0">
            <a:schemeClr val="accent5"/>
          </a:effectRef>
          <a:fontRef idx="minor">
            <a:schemeClr val="dk1"/>
          </a:fontRef>
        </p:style>
        <p:txBody>
          <a:bodyPr wrap="square" rtlCol="0" anchor="ctr">
            <a:spAutoFit/>
          </a:bodyPr>
          <a:lstStyle/>
          <a:p>
            <a:r>
              <a:rPr lang="ru-RU" sz="1400" dirty="0" smtClean="0">
                <a:solidFill>
                  <a:prstClr val="black"/>
                </a:solidFill>
                <a:latin typeface="Times New Roman" panose="02020603050405020304" pitchFamily="18" charset="0"/>
                <a:cs typeface="Times New Roman" panose="02020603050405020304" pitchFamily="18" charset="0"/>
              </a:rPr>
              <a:t>федеральные средства – </a:t>
            </a:r>
            <a:r>
              <a:rPr lang="en-US" sz="2000" b="1" i="1" dirty="0">
                <a:solidFill>
                  <a:prstClr val="black"/>
                </a:solidFill>
                <a:latin typeface="Times New Roman" panose="02020603050405020304" pitchFamily="18" charset="0"/>
                <a:cs typeface="Times New Roman" panose="02020603050405020304" pitchFamily="18" charset="0"/>
              </a:rPr>
              <a:t>9 </a:t>
            </a:r>
            <a:r>
              <a:rPr lang="en-US" sz="2000" b="1" i="1" dirty="0" smtClean="0">
                <a:solidFill>
                  <a:prstClr val="black"/>
                </a:solidFill>
                <a:latin typeface="Times New Roman" panose="02020603050405020304" pitchFamily="18" charset="0"/>
                <a:cs typeface="Times New Roman" panose="02020603050405020304" pitchFamily="18" charset="0"/>
              </a:rPr>
              <a:t>303,2</a:t>
            </a:r>
            <a:endParaRPr lang="ru-RU" sz="2000" b="1" i="1" dirty="0">
              <a:solidFill>
                <a:prstClr val="black"/>
              </a:solidFill>
              <a:latin typeface="Times New Roman" panose="02020603050405020304" pitchFamily="18" charset="0"/>
              <a:cs typeface="Times New Roman" panose="02020603050405020304" pitchFamily="18" charset="0"/>
            </a:endParaRPr>
          </a:p>
        </p:txBody>
      </p:sp>
      <p:sp>
        <p:nvSpPr>
          <p:cNvPr id="38" name="Прямоугольник 37"/>
          <p:cNvSpPr/>
          <p:nvPr/>
        </p:nvSpPr>
        <p:spPr>
          <a:xfrm>
            <a:off x="902482" y="3537917"/>
            <a:ext cx="898003" cy="461665"/>
          </a:xfrm>
          <a:prstGeom prst="rect">
            <a:avLst/>
          </a:prstGeom>
        </p:spPr>
        <p:txBody>
          <a:bodyPr wrap="none">
            <a:spAutoFit/>
          </a:bodyPr>
          <a:lstStyle/>
          <a:p>
            <a:pPr algn="ctr"/>
            <a:r>
              <a:rPr lang="ru-RU" sz="1200" i="1" dirty="0" smtClean="0">
                <a:solidFill>
                  <a:prstClr val="black"/>
                </a:solidFill>
                <a:latin typeface="Times New Roman" panose="02020603050405020304" pitchFamily="18" charset="0"/>
                <a:cs typeface="Times New Roman" panose="02020603050405020304" pitchFamily="18" charset="0"/>
              </a:rPr>
              <a:t>(92,2</a:t>
            </a:r>
            <a:r>
              <a:rPr lang="ru-RU" sz="1200" b="1" i="1" dirty="0" smtClean="0">
                <a:solidFill>
                  <a:srgbClr val="212745"/>
                </a:solidFill>
                <a:latin typeface="Times New Roman" panose="02020603050405020304" pitchFamily="18" charset="0"/>
                <a:cs typeface="Times New Roman" panose="02020603050405020304" pitchFamily="18" charset="0"/>
              </a:rPr>
              <a:t>% </a:t>
            </a:r>
            <a:r>
              <a:rPr lang="ru-RU" sz="1200" i="1" dirty="0" smtClean="0">
                <a:solidFill>
                  <a:prstClr val="black"/>
                </a:solidFill>
                <a:latin typeface="Times New Roman" panose="02020603050405020304" pitchFamily="18" charset="0"/>
                <a:cs typeface="Times New Roman" panose="02020603050405020304" pitchFamily="18" charset="0"/>
              </a:rPr>
              <a:t>от </a:t>
            </a:r>
          </a:p>
          <a:p>
            <a:pPr algn="ctr"/>
            <a:r>
              <a:rPr lang="ru-RU" sz="1200" i="1" dirty="0" smtClean="0">
                <a:solidFill>
                  <a:prstClr val="black"/>
                </a:solidFill>
                <a:latin typeface="Times New Roman" panose="02020603050405020304" pitchFamily="18" charset="0"/>
                <a:cs typeface="Times New Roman" panose="02020603050405020304" pitchFamily="18" charset="0"/>
              </a:rPr>
              <a:t>плана )</a:t>
            </a:r>
            <a:endParaRPr lang="ru-RU" sz="1200" i="1" dirty="0">
              <a:solidFill>
                <a:prstClr val="black"/>
              </a:solidFill>
              <a:latin typeface="Times New Roman" panose="02020603050405020304" pitchFamily="18" charset="0"/>
              <a:cs typeface="Times New Roman" panose="02020603050405020304" pitchFamily="18" charset="0"/>
            </a:endParaRPr>
          </a:p>
        </p:txBody>
      </p:sp>
      <p:sp>
        <p:nvSpPr>
          <p:cNvPr id="43" name="Прямоугольник 42"/>
          <p:cNvSpPr/>
          <p:nvPr/>
        </p:nvSpPr>
        <p:spPr>
          <a:xfrm>
            <a:off x="4705971" y="1143282"/>
            <a:ext cx="3418999" cy="307777"/>
          </a:xfrm>
          <a:prstGeom prst="rect">
            <a:avLst/>
          </a:prstGeom>
        </p:spPr>
        <p:txBody>
          <a:bodyPr wrap="square">
            <a:spAutoFit/>
          </a:bodyPr>
          <a:lstStyle/>
          <a:p>
            <a:pPr>
              <a:defRPr/>
            </a:pPr>
            <a:endParaRPr lang="ru-RU" sz="1400" b="1" dirty="0">
              <a:solidFill>
                <a:srgbClr val="C0504D">
                  <a:lumMod val="50000"/>
                </a:srgbClr>
              </a:solidFill>
              <a:latin typeface="Times New Roman" panose="02020603050405020304" pitchFamily="18" charset="0"/>
              <a:cs typeface="Times New Roman" panose="02020603050405020304" pitchFamily="18" charset="0"/>
            </a:endParaRPr>
          </a:p>
        </p:txBody>
      </p:sp>
      <p:sp>
        <p:nvSpPr>
          <p:cNvPr id="70" name="TextBox 69"/>
          <p:cNvSpPr txBox="1"/>
          <p:nvPr/>
        </p:nvSpPr>
        <p:spPr>
          <a:xfrm>
            <a:off x="2665889" y="4437112"/>
            <a:ext cx="1509629" cy="1157764"/>
          </a:xfrm>
          <a:prstGeom prst="roundRect">
            <a:avLst/>
          </a:prstGeom>
          <a:ln>
            <a:solidFill>
              <a:schemeClr val="accent3">
                <a:lumMod val="75000"/>
              </a:schemeClr>
            </a:solidFill>
          </a:ln>
        </p:spPr>
        <p:style>
          <a:lnRef idx="2">
            <a:schemeClr val="accent4"/>
          </a:lnRef>
          <a:fillRef idx="1">
            <a:schemeClr val="lt1"/>
          </a:fillRef>
          <a:effectRef idx="0">
            <a:schemeClr val="accent4"/>
          </a:effectRef>
          <a:fontRef idx="minor">
            <a:schemeClr val="dk1"/>
          </a:fontRef>
        </p:style>
        <p:txBody>
          <a:bodyPr wrap="square" rtlCol="0">
            <a:spAutoFit/>
          </a:bodyPr>
          <a:lstStyle>
            <a:defPPr>
              <a:defRPr lang="ru-RU"/>
            </a:defPPr>
            <a:lvl1pPr>
              <a:defRPr sz="1400" b="1">
                <a:solidFill>
                  <a:schemeClr val="dk1"/>
                </a:solidFill>
                <a:latin typeface="Century Gothic" panose="020B0502020202020204" pitchFamily="34"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algn="ctr"/>
            <a:r>
              <a:rPr lang="ru-RU" b="0" dirty="0" smtClean="0">
                <a:solidFill>
                  <a:prstClr val="black"/>
                </a:solidFill>
                <a:latin typeface="Times New Roman" panose="02020603050405020304" pitchFamily="18" charset="0"/>
                <a:cs typeface="Times New Roman" panose="02020603050405020304" pitchFamily="18" charset="0"/>
              </a:rPr>
              <a:t>средства местных бюджетов – </a:t>
            </a:r>
            <a:r>
              <a:rPr lang="en-US" sz="2000" i="1" dirty="0" smtClean="0">
                <a:solidFill>
                  <a:prstClr val="black"/>
                </a:solidFill>
                <a:latin typeface="Times New Roman" panose="02020603050405020304" pitchFamily="18" charset="0"/>
                <a:cs typeface="Times New Roman" panose="02020603050405020304" pitchFamily="18" charset="0"/>
              </a:rPr>
              <a:t>2</a:t>
            </a:r>
            <a:r>
              <a:rPr lang="ru-RU" sz="2000" i="1" dirty="0" smtClean="0">
                <a:solidFill>
                  <a:prstClr val="black"/>
                </a:solidFill>
                <a:latin typeface="Times New Roman" panose="02020603050405020304" pitchFamily="18" charset="0"/>
                <a:cs typeface="Times New Roman" panose="02020603050405020304" pitchFamily="18" charset="0"/>
              </a:rPr>
              <a:t>7</a:t>
            </a:r>
            <a:r>
              <a:rPr lang="en-US" sz="2000" i="1" dirty="0" smtClean="0">
                <a:solidFill>
                  <a:prstClr val="black"/>
                </a:solidFill>
                <a:latin typeface="Times New Roman" panose="02020603050405020304" pitchFamily="18" charset="0"/>
                <a:cs typeface="Times New Roman" panose="02020603050405020304" pitchFamily="18" charset="0"/>
              </a:rPr>
              <a:t>0</a:t>
            </a:r>
            <a:r>
              <a:rPr lang="ru-RU" sz="2000" i="1" dirty="0" smtClean="0">
                <a:solidFill>
                  <a:prstClr val="black"/>
                </a:solidFill>
                <a:latin typeface="Times New Roman" panose="02020603050405020304" pitchFamily="18" charset="0"/>
                <a:cs typeface="Times New Roman" panose="02020603050405020304" pitchFamily="18" charset="0"/>
              </a:rPr>
              <a:t>,</a:t>
            </a:r>
            <a:r>
              <a:rPr lang="en-US" sz="2000" i="1" dirty="0" smtClean="0">
                <a:solidFill>
                  <a:prstClr val="black"/>
                </a:solidFill>
                <a:latin typeface="Times New Roman" panose="02020603050405020304" pitchFamily="18" charset="0"/>
                <a:cs typeface="Times New Roman" panose="02020603050405020304" pitchFamily="18" charset="0"/>
              </a:rPr>
              <a:t>2</a:t>
            </a:r>
            <a:endParaRPr lang="ru-RU" sz="2000" i="1" dirty="0">
              <a:solidFill>
                <a:prstClr val="black"/>
              </a:solidFill>
              <a:latin typeface="Times New Roman" panose="02020603050405020304" pitchFamily="18" charset="0"/>
              <a:cs typeface="Times New Roman" panose="02020603050405020304" pitchFamily="18" charset="0"/>
            </a:endParaRPr>
          </a:p>
        </p:txBody>
      </p:sp>
      <p:sp>
        <p:nvSpPr>
          <p:cNvPr id="112" name="TextBox 111"/>
          <p:cNvSpPr txBox="1"/>
          <p:nvPr/>
        </p:nvSpPr>
        <p:spPr>
          <a:xfrm>
            <a:off x="271947" y="5733256"/>
            <a:ext cx="2159072" cy="590730"/>
          </a:xfrm>
          <a:prstGeom prst="roundRect">
            <a:avLst/>
          </a:prstGeom>
          <a:ln/>
        </p:spPr>
        <p:style>
          <a:lnRef idx="2">
            <a:schemeClr val="accent4"/>
          </a:lnRef>
          <a:fillRef idx="1">
            <a:schemeClr val="lt1"/>
          </a:fillRef>
          <a:effectRef idx="0">
            <a:schemeClr val="accent4"/>
          </a:effectRef>
          <a:fontRef idx="minor">
            <a:schemeClr val="dk1"/>
          </a:fontRef>
        </p:style>
        <p:txBody>
          <a:bodyPr wrap="square" rtlCol="0">
            <a:spAutoFit/>
          </a:bodyPr>
          <a:lstStyle>
            <a:defPPr>
              <a:defRPr lang="ru-RU"/>
            </a:defPPr>
            <a:lvl1pPr>
              <a:defRPr sz="1400" b="1">
                <a:solidFill>
                  <a:schemeClr val="dk1"/>
                </a:solidFill>
                <a:latin typeface="Century Gothic" panose="020B0502020202020204" pitchFamily="34"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algn="ctr">
              <a:lnSpc>
                <a:spcPts val="1680"/>
              </a:lnSpc>
            </a:pPr>
            <a:r>
              <a:rPr lang="ru-RU" b="0" dirty="0" smtClean="0">
                <a:solidFill>
                  <a:prstClr val="black"/>
                </a:solidFill>
                <a:latin typeface="Times New Roman" panose="02020603050405020304" pitchFamily="18" charset="0"/>
                <a:cs typeface="Times New Roman" panose="02020603050405020304" pitchFamily="18" charset="0"/>
              </a:rPr>
              <a:t>средства внебюджетных фондов – </a:t>
            </a:r>
            <a:r>
              <a:rPr lang="ru-RU" sz="2000" i="1" dirty="0">
                <a:solidFill>
                  <a:prstClr val="black"/>
                </a:solidFill>
                <a:latin typeface="Times New Roman" panose="02020603050405020304" pitchFamily="18" charset="0"/>
                <a:cs typeface="Times New Roman" panose="02020603050405020304" pitchFamily="18" charset="0"/>
              </a:rPr>
              <a:t>231,7</a:t>
            </a:r>
          </a:p>
        </p:txBody>
      </p:sp>
      <p:cxnSp>
        <p:nvCxnSpPr>
          <p:cNvPr id="45" name="Прямая соединительная линия 44"/>
          <p:cNvCxnSpPr/>
          <p:nvPr/>
        </p:nvCxnSpPr>
        <p:spPr>
          <a:xfrm>
            <a:off x="1547664" y="4869160"/>
            <a:ext cx="1109280" cy="15062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3" name="Прямая соединительная линия 82"/>
          <p:cNvCxnSpPr/>
          <p:nvPr/>
        </p:nvCxnSpPr>
        <p:spPr>
          <a:xfrm flipH="1">
            <a:off x="1187624" y="4869160"/>
            <a:ext cx="72008" cy="86409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16" name="Прямая соединительная линия 115"/>
          <p:cNvCxnSpPr/>
          <p:nvPr/>
        </p:nvCxnSpPr>
        <p:spPr>
          <a:xfrm flipH="1">
            <a:off x="4355976" y="1025966"/>
            <a:ext cx="26693" cy="5753100"/>
          </a:xfrm>
          <a:prstGeom prst="line">
            <a:avLst/>
          </a:prstGeom>
          <a:ln w="28575">
            <a:solidFill>
              <a:schemeClr val="accent2">
                <a:lumMod val="20000"/>
                <a:lumOff val="80000"/>
              </a:schemeClr>
            </a:solidFill>
          </a:ln>
        </p:spPr>
        <p:style>
          <a:lnRef idx="1">
            <a:schemeClr val="accent2"/>
          </a:lnRef>
          <a:fillRef idx="0">
            <a:schemeClr val="accent2"/>
          </a:fillRef>
          <a:effectRef idx="0">
            <a:schemeClr val="accent2"/>
          </a:effectRef>
          <a:fontRef idx="minor">
            <a:schemeClr val="tx1"/>
          </a:fontRef>
        </p:style>
      </p:cxnSp>
      <p:sp>
        <p:nvSpPr>
          <p:cNvPr id="118" name="Скругленный прямоугольник 117"/>
          <p:cNvSpPr/>
          <p:nvPr/>
        </p:nvSpPr>
        <p:spPr>
          <a:xfrm>
            <a:off x="4268638" y="692696"/>
            <a:ext cx="2664296" cy="547622"/>
          </a:xfrm>
          <a:prstGeom prst="roundRect">
            <a:avLst/>
          </a:prstGeom>
          <a:solidFill>
            <a:schemeClr val="accent3">
              <a:lumMod val="20000"/>
              <a:lumOff val="80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ru-RU" i="1" dirty="0" smtClean="0">
                <a:solidFill>
                  <a:prstClr val="black"/>
                </a:solidFill>
                <a:latin typeface="Times New Roman" panose="02020603050405020304" pitchFamily="18" charset="0"/>
                <a:cs typeface="Times New Roman" panose="02020603050405020304" pitchFamily="18" charset="0"/>
              </a:rPr>
              <a:t>бюджетные средства </a:t>
            </a:r>
            <a:r>
              <a:rPr lang="ru-RU" dirty="0" smtClean="0">
                <a:solidFill>
                  <a:prstClr val="black"/>
                </a:solidFill>
                <a:latin typeface="Times New Roman" panose="02020603050405020304" pitchFamily="18" charset="0"/>
                <a:cs typeface="Times New Roman" panose="02020603050405020304" pitchFamily="18" charset="0"/>
              </a:rPr>
              <a:t>– </a:t>
            </a:r>
            <a:r>
              <a:rPr lang="ru-RU" b="1" dirty="0" smtClean="0">
                <a:solidFill>
                  <a:prstClr val="black"/>
                </a:solidFill>
                <a:latin typeface="Times New Roman" panose="02020603050405020304" pitchFamily="18" charset="0"/>
                <a:cs typeface="Times New Roman" panose="02020603050405020304" pitchFamily="18" charset="0"/>
              </a:rPr>
              <a:t>14 005,</a:t>
            </a:r>
            <a:r>
              <a:rPr lang="en-US" b="1" dirty="0" smtClean="0">
                <a:solidFill>
                  <a:prstClr val="black"/>
                </a:solidFill>
                <a:latin typeface="Times New Roman" panose="02020603050405020304" pitchFamily="18" charset="0"/>
                <a:cs typeface="Times New Roman" panose="02020603050405020304" pitchFamily="18" charset="0"/>
              </a:rPr>
              <a:t>7</a:t>
            </a:r>
            <a:endParaRPr lang="ru-RU" sz="2000" b="1" i="1" dirty="0">
              <a:solidFill>
                <a:prstClr val="black"/>
              </a:solidFill>
              <a:latin typeface="Times New Roman" panose="02020603050405020304" pitchFamily="18" charset="0"/>
              <a:cs typeface="Times New Roman" panose="02020603050405020304" pitchFamily="18" charset="0"/>
            </a:endParaRPr>
          </a:p>
        </p:txBody>
      </p:sp>
      <p:graphicFrame>
        <p:nvGraphicFramePr>
          <p:cNvPr id="82" name="Таблица 81"/>
          <p:cNvGraphicFramePr>
            <a:graphicFrameLocks noGrp="1"/>
          </p:cNvGraphicFramePr>
          <p:nvPr>
            <p:extLst>
              <p:ext uri="{D42A27DB-BD31-4B8C-83A1-F6EECF244321}">
                <p14:modId xmlns:p14="http://schemas.microsoft.com/office/powerpoint/2010/main" val="4142624940"/>
              </p:ext>
            </p:extLst>
          </p:nvPr>
        </p:nvGraphicFramePr>
        <p:xfrm>
          <a:off x="4528519" y="1539446"/>
          <a:ext cx="4535532" cy="5081393"/>
        </p:xfrm>
        <a:graphic>
          <a:graphicData uri="http://schemas.openxmlformats.org/drawingml/2006/table">
            <a:tbl>
              <a:tblPr firstRow="1" bandRow="1">
                <a:tableStyleId>{2D5ABB26-0587-4C30-8999-92F81FD0307C}</a:tableStyleId>
              </a:tblPr>
              <a:tblGrid>
                <a:gridCol w="2275729"/>
                <a:gridCol w="675627"/>
                <a:gridCol w="840646"/>
                <a:gridCol w="743530"/>
              </a:tblGrid>
              <a:tr h="280543">
                <a:tc>
                  <a:txBody>
                    <a:bodyPr/>
                    <a:lstStyle/>
                    <a:p>
                      <a:r>
                        <a:rPr lang="ru-RU" sz="1200" b="1" dirty="0" smtClean="0">
                          <a:ln>
                            <a:noFill/>
                          </a:ln>
                          <a:latin typeface="Times New Roman" panose="02020603050405020304" pitchFamily="18" charset="0"/>
                          <a:cs typeface="Times New Roman" panose="02020603050405020304" pitchFamily="18" charset="0"/>
                        </a:rPr>
                        <a:t>Инфраструктура</a:t>
                      </a:r>
                      <a:r>
                        <a:rPr lang="ru-RU" sz="1200" b="1" baseline="0" dirty="0" smtClean="0">
                          <a:ln>
                            <a:noFill/>
                          </a:ln>
                          <a:latin typeface="Times New Roman" panose="02020603050405020304" pitchFamily="18" charset="0"/>
                          <a:cs typeface="Times New Roman" panose="02020603050405020304" pitchFamily="18" charset="0"/>
                        </a:rPr>
                        <a:t> для жизни</a:t>
                      </a:r>
                      <a:endParaRPr lang="ru-RU" sz="1200" b="1" dirty="0">
                        <a:ln>
                          <a:noFill/>
                        </a:ln>
                        <a:latin typeface="Times New Roman" panose="02020603050405020304" pitchFamily="18" charset="0"/>
                        <a:cs typeface="Times New Roman" panose="02020603050405020304" pitchFamily="18" charset="0"/>
                      </a:endParaRPr>
                    </a:p>
                  </a:txBody>
                  <a:tcPr marL="91439" marR="91439" marT="45725" marB="45725" anchor="ctr">
                    <a:lnR w="19050" cap="flat" cmpd="sng" algn="ctr">
                      <a:solidFill>
                        <a:schemeClr val="bg1"/>
                      </a:solidFill>
                      <a:prstDash val="solid"/>
                      <a:round/>
                      <a:headEnd type="none" w="med" len="med"/>
                      <a:tailEnd type="none" w="med" len="med"/>
                    </a:lnR>
                    <a:lnB w="19050" cap="flat" cmpd="sng" algn="ctr">
                      <a:solidFill>
                        <a:schemeClr val="bg1"/>
                      </a:solidFill>
                      <a:prstDash val="solid"/>
                      <a:round/>
                      <a:headEnd type="none" w="med" len="med"/>
                      <a:tailEnd type="none" w="med" len="med"/>
                    </a:lnB>
                    <a:solidFill>
                      <a:schemeClr val="tx2">
                        <a:lumMod val="20000"/>
                        <a:lumOff val="80000"/>
                      </a:schemeClr>
                    </a:solidFill>
                  </a:tcPr>
                </a:tc>
                <a:tc>
                  <a:txBody>
                    <a:bodyPr/>
                    <a:lstStyle/>
                    <a:p>
                      <a:pPr algn="ctr" rtl="0" fontAlgn="ctr"/>
                      <a:r>
                        <a:rPr lang="en-US" sz="1200" b="1" i="0" u="none" strike="noStrike" dirty="0" smtClean="0">
                          <a:solidFill>
                            <a:srgbClr val="000000"/>
                          </a:solidFill>
                          <a:effectLst/>
                          <a:latin typeface="Times New Roman"/>
                        </a:rPr>
                        <a:t>6 </a:t>
                      </a:r>
                      <a:r>
                        <a:rPr lang="ru-RU" sz="1200" b="1" i="0" u="none" strike="noStrike" dirty="0" smtClean="0">
                          <a:solidFill>
                            <a:srgbClr val="000000"/>
                          </a:solidFill>
                          <a:effectLst/>
                          <a:latin typeface="Times New Roman"/>
                        </a:rPr>
                        <a:t>181</a:t>
                      </a:r>
                      <a:r>
                        <a:rPr lang="en-US" sz="1200" b="1" i="0" u="none" strike="noStrike" dirty="0" smtClean="0">
                          <a:solidFill>
                            <a:srgbClr val="000000"/>
                          </a:solidFill>
                          <a:effectLst/>
                          <a:latin typeface="Times New Roman"/>
                        </a:rPr>
                        <a:t>,</a:t>
                      </a:r>
                      <a:r>
                        <a:rPr lang="ru-RU" sz="1200" b="1" i="0" u="none" strike="noStrike" dirty="0" smtClean="0">
                          <a:solidFill>
                            <a:srgbClr val="000000"/>
                          </a:solidFill>
                          <a:effectLst/>
                          <a:latin typeface="Times New Roman"/>
                        </a:rPr>
                        <a:t>2</a:t>
                      </a:r>
                      <a:endParaRPr lang="ru-RU" sz="1200" b="1" i="0" u="none" strike="noStrike" dirty="0">
                        <a:solidFill>
                          <a:srgbClr val="000000"/>
                        </a:solidFill>
                        <a:effectLst/>
                        <a:latin typeface="Times New Roman"/>
                      </a:endParaRP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rtl="0" fontAlgn="ctr"/>
                      <a:r>
                        <a:rPr lang="en-US" sz="1200" b="1" i="0" u="none" strike="noStrike" dirty="0" smtClean="0">
                          <a:solidFill>
                            <a:srgbClr val="000000"/>
                          </a:solidFill>
                          <a:effectLst/>
                          <a:latin typeface="Times New Roman"/>
                        </a:rPr>
                        <a:t>5 </a:t>
                      </a:r>
                      <a:r>
                        <a:rPr lang="ru-RU" sz="1200" b="1" i="0" u="none" strike="noStrike" dirty="0" smtClean="0">
                          <a:solidFill>
                            <a:srgbClr val="000000"/>
                          </a:solidFill>
                          <a:effectLst/>
                          <a:latin typeface="Times New Roman"/>
                        </a:rPr>
                        <a:t>672</a:t>
                      </a:r>
                      <a:r>
                        <a:rPr lang="en-US" sz="1200" b="1" i="0" u="none" strike="noStrike" dirty="0" smtClean="0">
                          <a:solidFill>
                            <a:srgbClr val="000000"/>
                          </a:solidFill>
                          <a:effectLst/>
                          <a:latin typeface="Times New Roman"/>
                        </a:rPr>
                        <a:t>,</a:t>
                      </a:r>
                      <a:r>
                        <a:rPr lang="ru-RU" sz="1200" b="1" i="0" u="none" strike="noStrike" dirty="0" smtClean="0">
                          <a:solidFill>
                            <a:srgbClr val="000000"/>
                          </a:solidFill>
                          <a:effectLst/>
                          <a:latin typeface="Times New Roman"/>
                        </a:rPr>
                        <a:t>2</a:t>
                      </a:r>
                      <a:endParaRPr lang="ru-RU" sz="1200" b="1" i="0" u="none" strike="noStrike" dirty="0">
                        <a:solidFill>
                          <a:srgbClr val="000000"/>
                        </a:solidFill>
                        <a:effectLst/>
                        <a:latin typeface="Times New Roman"/>
                      </a:endParaRP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rtl="0" fontAlgn="b"/>
                      <a:r>
                        <a:rPr lang="en-US" sz="1200" b="1" i="0" u="none" strike="noStrike" dirty="0" smtClean="0">
                          <a:solidFill>
                            <a:srgbClr val="000000"/>
                          </a:solidFill>
                          <a:effectLst/>
                          <a:latin typeface="Times New Roman"/>
                        </a:rPr>
                        <a:t>9</a:t>
                      </a:r>
                      <a:r>
                        <a:rPr lang="ru-RU" sz="1200" b="1" i="0" u="none" strike="noStrike" dirty="0" smtClean="0">
                          <a:solidFill>
                            <a:srgbClr val="000000"/>
                          </a:solidFill>
                          <a:effectLst/>
                          <a:latin typeface="Times New Roman"/>
                        </a:rPr>
                        <a:t>1</a:t>
                      </a:r>
                      <a:r>
                        <a:rPr lang="en-US" sz="1200" b="1" i="0" u="none" strike="noStrike" dirty="0" smtClean="0">
                          <a:solidFill>
                            <a:srgbClr val="000000"/>
                          </a:solidFill>
                          <a:effectLst/>
                          <a:latin typeface="Times New Roman"/>
                        </a:rPr>
                        <a:t>,</a:t>
                      </a:r>
                      <a:r>
                        <a:rPr lang="ru-RU" sz="1200" b="1" i="0" u="none" strike="noStrike" dirty="0" smtClean="0">
                          <a:solidFill>
                            <a:srgbClr val="000000"/>
                          </a:solidFill>
                          <a:effectLst/>
                          <a:latin typeface="Times New Roman"/>
                        </a:rPr>
                        <a:t>8</a:t>
                      </a:r>
                      <a:endParaRPr lang="ru-RU" sz="1200" b="1" i="0" u="none" strike="noStrike" dirty="0">
                        <a:solidFill>
                          <a:srgbClr val="000000"/>
                        </a:solidFill>
                        <a:effectLst/>
                        <a:latin typeface="Times New Roman"/>
                      </a:endParaRP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B w="19050" cap="flat" cmpd="sng" algn="ctr">
                      <a:solidFill>
                        <a:schemeClr val="bg1"/>
                      </a:solidFill>
                      <a:prstDash val="solid"/>
                      <a:round/>
                      <a:headEnd type="none" w="med" len="med"/>
                      <a:tailEnd type="none" w="med" len="med"/>
                    </a:lnB>
                    <a:solidFill>
                      <a:schemeClr val="accent4">
                        <a:lumMod val="20000"/>
                        <a:lumOff val="80000"/>
                      </a:schemeClr>
                    </a:solidFill>
                  </a:tcPr>
                </a:tc>
              </a:tr>
              <a:tr h="273904">
                <a:tc>
                  <a:txBody>
                    <a:bodyPr/>
                    <a:lstStyle/>
                    <a:p>
                      <a:r>
                        <a:rPr lang="ru-RU" sz="1200" b="1" dirty="0" smtClean="0">
                          <a:ln>
                            <a:noFill/>
                          </a:ln>
                          <a:latin typeface="Times New Roman" panose="02020603050405020304" pitchFamily="18" charset="0"/>
                          <a:cs typeface="Times New Roman" panose="02020603050405020304" pitchFamily="18" charset="0"/>
                        </a:rPr>
                        <a:t>Молодежь и дети</a:t>
                      </a:r>
                    </a:p>
                  </a:txBody>
                  <a:tcPr marL="91439" marR="91439" marT="45725" marB="45725" anchor="ctr">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2">
                        <a:lumMod val="20000"/>
                        <a:lumOff val="80000"/>
                      </a:schemeClr>
                    </a:solidFill>
                  </a:tcPr>
                </a:tc>
                <a:tc>
                  <a:txBody>
                    <a:bodyPr/>
                    <a:lstStyle/>
                    <a:p>
                      <a:pPr marL="0" algn="ctr" defTabSz="914400" rtl="0" eaLnBrk="1" fontAlgn="b" latinLnBrk="0" hangingPunct="1"/>
                      <a:r>
                        <a:rPr lang="ru-RU" sz="1200" b="1" i="0" u="none" strike="noStrike" kern="1200" dirty="0">
                          <a:solidFill>
                            <a:srgbClr val="000000"/>
                          </a:solidFill>
                          <a:effectLst/>
                          <a:latin typeface="Times New Roman"/>
                          <a:ea typeface="+mn-ea"/>
                          <a:cs typeface="+mn-cs"/>
                        </a:rPr>
                        <a:t>3 879,4</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marL="0" algn="ctr" defTabSz="914400" rtl="0" eaLnBrk="1" fontAlgn="b" latinLnBrk="0" hangingPunct="1"/>
                      <a:r>
                        <a:rPr lang="ru-RU" sz="1200" b="1" i="0" u="none" strike="noStrike" kern="1200" dirty="0">
                          <a:solidFill>
                            <a:srgbClr val="000000"/>
                          </a:solidFill>
                          <a:effectLst/>
                          <a:latin typeface="Times New Roman"/>
                          <a:ea typeface="+mn-ea"/>
                          <a:cs typeface="+mn-cs"/>
                        </a:rPr>
                        <a:t>3 529,2</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marL="0" algn="ctr" defTabSz="914400" rtl="0" eaLnBrk="1" fontAlgn="b" latinLnBrk="0" hangingPunct="1"/>
                      <a:r>
                        <a:rPr lang="ru-RU" sz="1200" b="1" i="0" u="none" strike="noStrike" kern="1200" dirty="0">
                          <a:solidFill>
                            <a:srgbClr val="000000"/>
                          </a:solidFill>
                          <a:effectLst/>
                          <a:latin typeface="Times New Roman"/>
                          <a:ea typeface="+mn-ea"/>
                          <a:cs typeface="+mn-cs"/>
                        </a:rPr>
                        <a:t>91,0</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r>
              <a:tr h="273904">
                <a:tc>
                  <a:txBody>
                    <a:bodyPr/>
                    <a:lstStyle/>
                    <a:p>
                      <a:r>
                        <a:rPr lang="ru-RU" sz="1200" b="1" dirty="0" smtClean="0">
                          <a:ln>
                            <a:noFill/>
                          </a:ln>
                          <a:latin typeface="Times New Roman" panose="02020603050405020304" pitchFamily="18" charset="0"/>
                          <a:cs typeface="Times New Roman" panose="02020603050405020304" pitchFamily="18" charset="0"/>
                        </a:rPr>
                        <a:t>Семья</a:t>
                      </a:r>
                      <a:endParaRPr lang="ru-RU" sz="1200" b="1" dirty="0">
                        <a:ln>
                          <a:noFill/>
                        </a:ln>
                        <a:latin typeface="Times New Roman" panose="02020603050405020304" pitchFamily="18" charset="0"/>
                        <a:cs typeface="Times New Roman" panose="02020603050405020304" pitchFamily="18" charset="0"/>
                      </a:endParaRPr>
                    </a:p>
                  </a:txBody>
                  <a:tcPr marL="91439" marR="91439" marT="45725" marB="45725" anchor="ctr">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2">
                        <a:lumMod val="20000"/>
                        <a:lumOff val="80000"/>
                      </a:schemeClr>
                    </a:solidFill>
                  </a:tcPr>
                </a:tc>
                <a:tc>
                  <a:txBody>
                    <a:bodyPr/>
                    <a:lstStyle/>
                    <a:p>
                      <a:pPr marL="0" algn="ctr" defTabSz="914400" rtl="0" eaLnBrk="1" fontAlgn="b" latinLnBrk="0" hangingPunct="1"/>
                      <a:r>
                        <a:rPr lang="ru-RU" sz="1200" b="1" i="0" u="none" strike="noStrike" kern="1200" dirty="0">
                          <a:solidFill>
                            <a:srgbClr val="000000"/>
                          </a:solidFill>
                          <a:effectLst/>
                          <a:latin typeface="Times New Roman"/>
                          <a:ea typeface="+mn-ea"/>
                          <a:cs typeface="+mn-cs"/>
                        </a:rPr>
                        <a:t>2 304,7</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marL="0" algn="ctr" defTabSz="914400" rtl="0" eaLnBrk="1" fontAlgn="b" latinLnBrk="0" hangingPunct="1"/>
                      <a:r>
                        <a:rPr lang="ru-RU" sz="1200" b="1" i="0" u="none" strike="noStrike" kern="1200" dirty="0">
                          <a:solidFill>
                            <a:srgbClr val="000000"/>
                          </a:solidFill>
                          <a:effectLst/>
                          <a:latin typeface="Times New Roman"/>
                          <a:ea typeface="+mn-ea"/>
                          <a:cs typeface="+mn-cs"/>
                        </a:rPr>
                        <a:t>2 203,8</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marL="0" algn="ctr" defTabSz="914400" rtl="0" eaLnBrk="1" fontAlgn="b" latinLnBrk="0" hangingPunct="1"/>
                      <a:r>
                        <a:rPr lang="ru-RU" sz="1200" b="1" i="0" u="none" strike="noStrike" kern="1200" dirty="0">
                          <a:solidFill>
                            <a:srgbClr val="000000"/>
                          </a:solidFill>
                          <a:effectLst/>
                          <a:latin typeface="Times New Roman"/>
                          <a:ea typeface="+mn-ea"/>
                          <a:cs typeface="+mn-cs"/>
                        </a:rPr>
                        <a:t>95,6</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r>
              <a:tr h="456500">
                <a:tc>
                  <a:txBody>
                    <a:bodyPr/>
                    <a:lstStyle/>
                    <a:p>
                      <a:r>
                        <a:rPr lang="ru-RU" sz="1200" b="1" dirty="0" smtClean="0">
                          <a:ln>
                            <a:noFill/>
                          </a:ln>
                          <a:latin typeface="Times New Roman" panose="02020603050405020304" pitchFamily="18" charset="0"/>
                          <a:cs typeface="Times New Roman" panose="02020603050405020304" pitchFamily="18" charset="0"/>
                        </a:rPr>
                        <a:t>Продолжительная</a:t>
                      </a:r>
                      <a:r>
                        <a:rPr lang="ru-RU" sz="1200" b="1" baseline="0" dirty="0" smtClean="0">
                          <a:ln>
                            <a:noFill/>
                          </a:ln>
                          <a:latin typeface="Times New Roman" panose="02020603050405020304" pitchFamily="18" charset="0"/>
                          <a:cs typeface="Times New Roman" panose="02020603050405020304" pitchFamily="18" charset="0"/>
                        </a:rPr>
                        <a:t> и активная жизнь</a:t>
                      </a:r>
                      <a:endParaRPr lang="ru-RU" sz="1200" b="1" dirty="0">
                        <a:ln>
                          <a:noFill/>
                        </a:ln>
                        <a:latin typeface="Times New Roman" panose="02020603050405020304" pitchFamily="18" charset="0"/>
                        <a:cs typeface="Times New Roman" panose="02020603050405020304" pitchFamily="18" charset="0"/>
                      </a:endParaRPr>
                    </a:p>
                  </a:txBody>
                  <a:tcPr marL="91439" marR="91439" marT="45725" marB="45725" anchor="ctr">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2">
                        <a:lumMod val="20000"/>
                        <a:lumOff val="80000"/>
                      </a:schemeClr>
                    </a:solidFill>
                  </a:tcPr>
                </a:tc>
                <a:tc>
                  <a:txBody>
                    <a:bodyPr/>
                    <a:lstStyle/>
                    <a:p>
                      <a:pPr marL="0" algn="ctr" defTabSz="914400" rtl="0" eaLnBrk="1" fontAlgn="b" latinLnBrk="0" hangingPunct="1"/>
                      <a:r>
                        <a:rPr lang="ru-RU" sz="1200" b="1" i="0" u="none" strike="noStrike" kern="1200" dirty="0">
                          <a:solidFill>
                            <a:srgbClr val="000000"/>
                          </a:solidFill>
                          <a:effectLst/>
                          <a:latin typeface="Times New Roman"/>
                          <a:ea typeface="+mn-ea"/>
                          <a:cs typeface="+mn-cs"/>
                        </a:rPr>
                        <a:t>2 </a:t>
                      </a:r>
                      <a:r>
                        <a:rPr lang="ru-RU" sz="1200" b="1" i="0" u="none" strike="noStrike" kern="1200" dirty="0" smtClean="0">
                          <a:solidFill>
                            <a:srgbClr val="000000"/>
                          </a:solidFill>
                          <a:effectLst/>
                          <a:latin typeface="Times New Roman"/>
                          <a:ea typeface="+mn-ea"/>
                          <a:cs typeface="+mn-cs"/>
                        </a:rPr>
                        <a:t>403,</a:t>
                      </a:r>
                      <a:r>
                        <a:rPr lang="en-US" sz="1200" b="1" i="0" u="none" strike="noStrike" kern="1200" dirty="0" smtClean="0">
                          <a:solidFill>
                            <a:srgbClr val="000000"/>
                          </a:solidFill>
                          <a:effectLst/>
                          <a:latin typeface="Times New Roman"/>
                          <a:ea typeface="+mn-ea"/>
                          <a:cs typeface="+mn-cs"/>
                        </a:rPr>
                        <a:t>7</a:t>
                      </a:r>
                      <a:endParaRPr lang="ru-RU" sz="1200" b="1" i="0" u="none" strike="noStrike" kern="1200" dirty="0">
                        <a:solidFill>
                          <a:srgbClr val="000000"/>
                        </a:solidFill>
                        <a:effectLst/>
                        <a:latin typeface="Times New Roman"/>
                        <a:ea typeface="+mn-ea"/>
                        <a:cs typeface="+mn-cs"/>
                      </a:endParaRP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marL="0" algn="ctr" defTabSz="914400" rtl="0" eaLnBrk="1" fontAlgn="b" latinLnBrk="0" hangingPunct="1"/>
                      <a:r>
                        <a:rPr lang="ru-RU" sz="1200" b="1" i="0" u="none" strike="noStrike" kern="1200" dirty="0">
                          <a:solidFill>
                            <a:srgbClr val="000000"/>
                          </a:solidFill>
                          <a:effectLst/>
                          <a:latin typeface="Times New Roman"/>
                          <a:ea typeface="+mn-ea"/>
                          <a:cs typeface="+mn-cs"/>
                        </a:rPr>
                        <a:t>2 </a:t>
                      </a:r>
                      <a:r>
                        <a:rPr lang="ru-RU" sz="1200" b="1" i="0" u="none" strike="noStrike" kern="1200" dirty="0" smtClean="0">
                          <a:solidFill>
                            <a:srgbClr val="000000"/>
                          </a:solidFill>
                          <a:effectLst/>
                          <a:latin typeface="Times New Roman"/>
                          <a:ea typeface="+mn-ea"/>
                          <a:cs typeface="+mn-cs"/>
                        </a:rPr>
                        <a:t>175,</a:t>
                      </a:r>
                      <a:r>
                        <a:rPr lang="en-US" sz="1200" b="1" i="0" u="none" strike="noStrike" kern="1200" dirty="0" smtClean="0">
                          <a:solidFill>
                            <a:srgbClr val="000000"/>
                          </a:solidFill>
                          <a:effectLst/>
                          <a:latin typeface="Times New Roman"/>
                          <a:ea typeface="+mn-ea"/>
                          <a:cs typeface="+mn-cs"/>
                        </a:rPr>
                        <a:t>3</a:t>
                      </a:r>
                      <a:endParaRPr lang="ru-RU" sz="1200" b="1" i="0" u="none" strike="noStrike" kern="1200" dirty="0">
                        <a:solidFill>
                          <a:srgbClr val="000000"/>
                        </a:solidFill>
                        <a:effectLst/>
                        <a:latin typeface="Times New Roman"/>
                        <a:ea typeface="+mn-ea"/>
                        <a:cs typeface="+mn-cs"/>
                      </a:endParaRP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marL="0" algn="ctr" defTabSz="914400" rtl="0" eaLnBrk="1" fontAlgn="b" latinLnBrk="0" hangingPunct="1"/>
                      <a:r>
                        <a:rPr lang="ru-RU" sz="1200" b="1" i="0" u="none" strike="noStrike" kern="1200" dirty="0">
                          <a:solidFill>
                            <a:srgbClr val="000000"/>
                          </a:solidFill>
                          <a:effectLst/>
                          <a:latin typeface="Times New Roman"/>
                          <a:ea typeface="+mn-ea"/>
                          <a:cs typeface="+mn-cs"/>
                        </a:rPr>
                        <a:t>90,5</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r>
              <a:tr h="396910">
                <a:tc>
                  <a:txBody>
                    <a:bodyPr/>
                    <a:lstStyle/>
                    <a:p>
                      <a:r>
                        <a:rPr lang="ru-RU" sz="1200" b="1" dirty="0" smtClean="0">
                          <a:ln>
                            <a:noFill/>
                          </a:ln>
                          <a:latin typeface="Times New Roman" panose="02020603050405020304" pitchFamily="18" charset="0"/>
                          <a:cs typeface="Times New Roman" panose="02020603050405020304" pitchFamily="18" charset="0"/>
                        </a:rPr>
                        <a:t>Туризм и гостеприимство</a:t>
                      </a:r>
                    </a:p>
                  </a:txBody>
                  <a:tcPr marL="91439" marR="91439" marT="45725" marB="45725" anchor="ctr">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2">
                        <a:lumMod val="20000"/>
                        <a:lumOff val="80000"/>
                      </a:schemeClr>
                    </a:solidFill>
                  </a:tcPr>
                </a:tc>
                <a:tc>
                  <a:txBody>
                    <a:bodyPr/>
                    <a:lstStyle/>
                    <a:p>
                      <a:pPr marL="0" algn="ctr" defTabSz="914400" rtl="0" eaLnBrk="1" fontAlgn="b" latinLnBrk="0" hangingPunct="1"/>
                      <a:r>
                        <a:rPr lang="ru-RU" sz="1200" b="1" i="0" u="none" strike="noStrike" kern="1200" dirty="0">
                          <a:solidFill>
                            <a:srgbClr val="000000"/>
                          </a:solidFill>
                          <a:effectLst/>
                          <a:latin typeface="Times New Roman"/>
                          <a:ea typeface="+mn-ea"/>
                          <a:cs typeface="+mn-cs"/>
                        </a:rPr>
                        <a:t>175,3</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marL="0" algn="ctr" defTabSz="914400" rtl="0" eaLnBrk="1" fontAlgn="b" latinLnBrk="0" hangingPunct="1"/>
                      <a:r>
                        <a:rPr lang="ru-RU" sz="1200" b="1" i="0" u="none" strike="noStrike" kern="1200" dirty="0">
                          <a:solidFill>
                            <a:srgbClr val="000000"/>
                          </a:solidFill>
                          <a:effectLst/>
                          <a:latin typeface="Times New Roman"/>
                          <a:ea typeface="+mn-ea"/>
                          <a:cs typeface="+mn-cs"/>
                        </a:rPr>
                        <a:t>154,7</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marL="0" algn="ctr" defTabSz="914400" rtl="0" eaLnBrk="1" fontAlgn="b" latinLnBrk="0" hangingPunct="1"/>
                      <a:r>
                        <a:rPr lang="ru-RU" sz="1200" b="1" i="0" u="none" strike="noStrike" kern="1200" dirty="0" smtClean="0">
                          <a:solidFill>
                            <a:srgbClr val="000000"/>
                          </a:solidFill>
                          <a:effectLst/>
                          <a:latin typeface="Times New Roman"/>
                          <a:ea typeface="+mn-ea"/>
                          <a:cs typeface="+mn-cs"/>
                        </a:rPr>
                        <a:t>88,2</a:t>
                      </a:r>
                      <a:endParaRPr lang="ru-RU" sz="1200" b="1" i="0" u="none" strike="noStrike" kern="1200" dirty="0">
                        <a:solidFill>
                          <a:srgbClr val="000000"/>
                        </a:solidFill>
                        <a:effectLst/>
                        <a:latin typeface="Times New Roman"/>
                        <a:ea typeface="+mn-ea"/>
                        <a:cs typeface="+mn-cs"/>
                      </a:endParaRP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r>
              <a:tr h="639096">
                <a:tc>
                  <a:txBody>
                    <a:bodyPr/>
                    <a:lstStyle/>
                    <a:p>
                      <a:r>
                        <a:rPr lang="ru-RU" sz="1200" b="1" dirty="0" smtClean="0">
                          <a:ln>
                            <a:noFill/>
                          </a:ln>
                          <a:latin typeface="Times New Roman" panose="02020603050405020304" pitchFamily="18" charset="0"/>
                          <a:cs typeface="Times New Roman" panose="02020603050405020304" pitchFamily="18" charset="0"/>
                        </a:rPr>
                        <a:t>Технологическое</a:t>
                      </a:r>
                      <a:r>
                        <a:rPr lang="ru-RU" sz="1200" b="1" baseline="0" dirty="0" smtClean="0">
                          <a:ln>
                            <a:noFill/>
                          </a:ln>
                          <a:latin typeface="Times New Roman" panose="02020603050405020304" pitchFamily="18" charset="0"/>
                          <a:cs typeface="Times New Roman" panose="02020603050405020304" pitchFamily="18" charset="0"/>
                        </a:rPr>
                        <a:t> обеспечение продовольственной безопасности</a:t>
                      </a:r>
                      <a:endParaRPr lang="ru-RU" sz="1200" b="1" dirty="0">
                        <a:ln>
                          <a:noFill/>
                        </a:ln>
                        <a:latin typeface="Times New Roman" panose="02020603050405020304" pitchFamily="18" charset="0"/>
                        <a:cs typeface="Times New Roman" panose="02020603050405020304" pitchFamily="18" charset="0"/>
                      </a:endParaRPr>
                    </a:p>
                  </a:txBody>
                  <a:tcPr marL="91439" marR="91439" marT="45725" marB="45725" anchor="ctr">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2">
                        <a:lumMod val="20000"/>
                        <a:lumOff val="80000"/>
                      </a:schemeClr>
                    </a:solidFill>
                  </a:tcPr>
                </a:tc>
                <a:tc>
                  <a:txBody>
                    <a:bodyPr/>
                    <a:lstStyle/>
                    <a:p>
                      <a:pPr marL="0" algn="ctr" defTabSz="914400" rtl="0" eaLnBrk="1" fontAlgn="b" latinLnBrk="0" hangingPunct="1"/>
                      <a:r>
                        <a:rPr lang="ru-RU" sz="1200" b="1" i="0" u="none" strike="noStrike" kern="1200" dirty="0">
                          <a:solidFill>
                            <a:srgbClr val="000000"/>
                          </a:solidFill>
                          <a:effectLst/>
                          <a:latin typeface="Times New Roman"/>
                          <a:ea typeface="+mn-ea"/>
                          <a:cs typeface="+mn-cs"/>
                        </a:rPr>
                        <a:t>67,6</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marL="0" algn="ctr" defTabSz="914400" rtl="0" eaLnBrk="1" fontAlgn="b" latinLnBrk="0" hangingPunct="1"/>
                      <a:r>
                        <a:rPr lang="ru-RU" sz="1200" b="1" i="0" u="none" strike="noStrike" kern="1200" dirty="0">
                          <a:solidFill>
                            <a:srgbClr val="000000"/>
                          </a:solidFill>
                          <a:effectLst/>
                          <a:latin typeface="Times New Roman"/>
                          <a:ea typeface="+mn-ea"/>
                          <a:cs typeface="+mn-cs"/>
                        </a:rPr>
                        <a:t>67,6</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marL="0" algn="ctr" defTabSz="914400" rtl="0" eaLnBrk="1" fontAlgn="b" latinLnBrk="0" hangingPunct="1"/>
                      <a:r>
                        <a:rPr lang="ru-RU" sz="1200" b="1" i="0" u="none" strike="noStrike" kern="1200">
                          <a:solidFill>
                            <a:srgbClr val="000000"/>
                          </a:solidFill>
                          <a:effectLst/>
                          <a:latin typeface="Times New Roman"/>
                          <a:ea typeface="+mn-ea"/>
                          <a:cs typeface="+mn-cs"/>
                        </a:rPr>
                        <a:t>100,0</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r>
              <a:tr h="456500">
                <a:tc>
                  <a:txBody>
                    <a:bodyPr/>
                    <a:lstStyle/>
                    <a:p>
                      <a:r>
                        <a:rPr lang="ru-RU" sz="1200" b="1" dirty="0" smtClean="0">
                          <a:ln>
                            <a:noFill/>
                          </a:ln>
                          <a:latin typeface="Times New Roman" panose="02020603050405020304" pitchFamily="18" charset="0"/>
                          <a:cs typeface="Times New Roman" panose="02020603050405020304" pitchFamily="18" charset="0"/>
                        </a:rPr>
                        <a:t>Эффективная и конкурентная экономика</a:t>
                      </a:r>
                      <a:endParaRPr lang="ru-RU" sz="1200" b="1" dirty="0">
                        <a:ln>
                          <a:noFill/>
                        </a:ln>
                        <a:latin typeface="Times New Roman" panose="02020603050405020304" pitchFamily="18" charset="0"/>
                        <a:cs typeface="Times New Roman" panose="02020603050405020304" pitchFamily="18" charset="0"/>
                      </a:endParaRPr>
                    </a:p>
                  </a:txBody>
                  <a:tcPr marL="91439" marR="91439" marT="45725" marB="45725" anchor="ctr">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2">
                        <a:lumMod val="20000"/>
                        <a:lumOff val="80000"/>
                      </a:schemeClr>
                    </a:solidFill>
                  </a:tcPr>
                </a:tc>
                <a:tc>
                  <a:txBody>
                    <a:bodyPr/>
                    <a:lstStyle/>
                    <a:p>
                      <a:pPr marL="0" algn="ctr" defTabSz="914400" rtl="0" eaLnBrk="1" fontAlgn="b" latinLnBrk="0" hangingPunct="1"/>
                      <a:r>
                        <a:rPr lang="ru-RU" sz="1200" b="1" i="0" u="none" strike="noStrike" kern="1200" dirty="0">
                          <a:solidFill>
                            <a:srgbClr val="000000"/>
                          </a:solidFill>
                          <a:effectLst/>
                          <a:latin typeface="Times New Roman"/>
                          <a:ea typeface="+mn-ea"/>
                          <a:cs typeface="+mn-cs"/>
                        </a:rPr>
                        <a:t>54,3</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marL="0" algn="ctr" defTabSz="914400" rtl="0" eaLnBrk="1" fontAlgn="b" latinLnBrk="0" hangingPunct="1"/>
                      <a:r>
                        <a:rPr lang="ru-RU" sz="1200" b="1" i="0" u="none" strike="noStrike" kern="1200" dirty="0">
                          <a:solidFill>
                            <a:srgbClr val="000000"/>
                          </a:solidFill>
                          <a:effectLst/>
                          <a:latin typeface="Times New Roman"/>
                          <a:ea typeface="+mn-ea"/>
                          <a:cs typeface="+mn-cs"/>
                        </a:rPr>
                        <a:t>54,3</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marL="0" algn="ctr" defTabSz="914400" rtl="0" eaLnBrk="1" fontAlgn="b" latinLnBrk="0" hangingPunct="1"/>
                      <a:r>
                        <a:rPr lang="ru-RU" sz="1200" b="1" i="0" u="none" strike="noStrike" kern="1200" dirty="0">
                          <a:solidFill>
                            <a:srgbClr val="000000"/>
                          </a:solidFill>
                          <a:effectLst/>
                          <a:latin typeface="Times New Roman"/>
                          <a:ea typeface="+mn-ea"/>
                          <a:cs typeface="+mn-cs"/>
                        </a:rPr>
                        <a:t>100,0</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r>
              <a:tr h="424397">
                <a:tc>
                  <a:txBody>
                    <a:bodyPr/>
                    <a:lstStyle/>
                    <a:p>
                      <a:r>
                        <a:rPr lang="ru-RU" sz="1200" b="1" dirty="0" smtClean="0">
                          <a:ln>
                            <a:noFill/>
                          </a:ln>
                          <a:latin typeface="Times New Roman" panose="02020603050405020304" pitchFamily="18" charset="0"/>
                          <a:cs typeface="Times New Roman" panose="02020603050405020304" pitchFamily="18" charset="0"/>
                        </a:rPr>
                        <a:t>Кадры</a:t>
                      </a:r>
                    </a:p>
                  </a:txBody>
                  <a:tcPr marL="91439" marR="91439" marT="45725" marB="45725" anchor="ctr">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2">
                        <a:lumMod val="20000"/>
                        <a:lumOff val="80000"/>
                      </a:schemeClr>
                    </a:solidFill>
                  </a:tcPr>
                </a:tc>
                <a:tc>
                  <a:txBody>
                    <a:bodyPr/>
                    <a:lstStyle/>
                    <a:p>
                      <a:pPr marL="0" algn="ctr" defTabSz="914400" rtl="0" eaLnBrk="1" fontAlgn="b" latinLnBrk="0" hangingPunct="1"/>
                      <a:r>
                        <a:rPr lang="ru-RU" sz="1200" b="1" i="0" u="none" strike="noStrike" kern="1200" dirty="0">
                          <a:solidFill>
                            <a:srgbClr val="000000"/>
                          </a:solidFill>
                          <a:effectLst/>
                          <a:latin typeface="Times New Roman"/>
                          <a:ea typeface="+mn-ea"/>
                          <a:cs typeface="+mn-cs"/>
                        </a:rPr>
                        <a:t>74,6</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marL="0" algn="ctr" defTabSz="914400" rtl="0" eaLnBrk="1" fontAlgn="b" latinLnBrk="0" hangingPunct="1"/>
                      <a:r>
                        <a:rPr lang="ru-RU" sz="1200" b="1" i="0" u="none" strike="noStrike" kern="1200" dirty="0">
                          <a:solidFill>
                            <a:srgbClr val="000000"/>
                          </a:solidFill>
                          <a:effectLst/>
                          <a:latin typeface="Times New Roman"/>
                          <a:ea typeface="+mn-ea"/>
                          <a:cs typeface="+mn-cs"/>
                        </a:rPr>
                        <a:t>74,6</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marL="0" algn="ctr" defTabSz="914400" rtl="0" eaLnBrk="1" fontAlgn="b" latinLnBrk="0" hangingPunct="1"/>
                      <a:r>
                        <a:rPr lang="ru-RU" sz="1200" b="1" i="0" u="none" strike="noStrike" kern="1200" dirty="0">
                          <a:solidFill>
                            <a:srgbClr val="000000"/>
                          </a:solidFill>
                          <a:effectLst/>
                          <a:latin typeface="Times New Roman"/>
                          <a:ea typeface="+mn-ea"/>
                          <a:cs typeface="+mn-cs"/>
                        </a:rPr>
                        <a:t>100,0</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r>
              <a:tr h="273904">
                <a:tc>
                  <a:txBody>
                    <a:bodyPr/>
                    <a:lstStyle/>
                    <a:p>
                      <a:r>
                        <a:rPr lang="ru-RU" sz="1200" b="1" dirty="0" smtClean="0">
                          <a:ln>
                            <a:noFill/>
                          </a:ln>
                          <a:latin typeface="Times New Roman" panose="02020603050405020304" pitchFamily="18" charset="0"/>
                          <a:cs typeface="Times New Roman" panose="02020603050405020304" pitchFamily="18" charset="0"/>
                        </a:rPr>
                        <a:t>Экологическое</a:t>
                      </a:r>
                      <a:r>
                        <a:rPr lang="ru-RU" sz="1200" b="1" baseline="0" dirty="0" smtClean="0">
                          <a:ln>
                            <a:noFill/>
                          </a:ln>
                          <a:latin typeface="Times New Roman" panose="02020603050405020304" pitchFamily="18" charset="0"/>
                          <a:cs typeface="Times New Roman" panose="02020603050405020304" pitchFamily="18" charset="0"/>
                        </a:rPr>
                        <a:t>  благополучие</a:t>
                      </a:r>
                      <a:endParaRPr lang="ru-RU" sz="1200" b="1" dirty="0" smtClean="0">
                        <a:ln>
                          <a:noFill/>
                        </a:ln>
                        <a:latin typeface="Times New Roman" panose="02020603050405020304" pitchFamily="18" charset="0"/>
                        <a:cs typeface="Times New Roman" panose="02020603050405020304" pitchFamily="18" charset="0"/>
                      </a:endParaRPr>
                    </a:p>
                  </a:txBody>
                  <a:tcPr marL="91439" marR="91439" marT="45725" marB="45725" anchor="ctr">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2">
                        <a:lumMod val="20000"/>
                        <a:lumOff val="80000"/>
                      </a:schemeClr>
                    </a:solidFill>
                  </a:tcPr>
                </a:tc>
                <a:tc>
                  <a:txBody>
                    <a:bodyPr/>
                    <a:lstStyle/>
                    <a:p>
                      <a:pPr marL="0" algn="ctr" defTabSz="914400" rtl="0" eaLnBrk="1" fontAlgn="b" latinLnBrk="0" hangingPunct="1"/>
                      <a:r>
                        <a:rPr lang="ru-RU" sz="1200" b="1" i="0" u="none" strike="noStrike" kern="1200" dirty="0">
                          <a:solidFill>
                            <a:srgbClr val="000000"/>
                          </a:solidFill>
                          <a:effectLst/>
                          <a:latin typeface="Times New Roman"/>
                          <a:ea typeface="+mn-ea"/>
                          <a:cs typeface="+mn-cs"/>
                        </a:rPr>
                        <a:t>14,6</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marL="0" algn="ctr" defTabSz="914400" rtl="0" eaLnBrk="1" fontAlgn="b" latinLnBrk="0" hangingPunct="1"/>
                      <a:r>
                        <a:rPr lang="ru-RU" sz="1200" b="1" i="0" u="none" strike="noStrike" kern="1200" dirty="0">
                          <a:solidFill>
                            <a:srgbClr val="000000"/>
                          </a:solidFill>
                          <a:effectLst/>
                          <a:latin typeface="Times New Roman"/>
                          <a:ea typeface="+mn-ea"/>
                          <a:cs typeface="+mn-cs"/>
                        </a:rPr>
                        <a:t>14,6</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marL="0" algn="ctr" defTabSz="914400" rtl="0" eaLnBrk="1" fontAlgn="b" latinLnBrk="0" hangingPunct="1"/>
                      <a:r>
                        <a:rPr lang="ru-RU" sz="1200" b="1" i="0" u="none" strike="noStrike" kern="1200" dirty="0">
                          <a:solidFill>
                            <a:srgbClr val="000000"/>
                          </a:solidFill>
                          <a:effectLst/>
                          <a:latin typeface="Times New Roman"/>
                          <a:ea typeface="+mn-ea"/>
                          <a:cs typeface="+mn-cs"/>
                        </a:rPr>
                        <a:t>100,0</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r>
              <a:tr h="456500">
                <a:tc>
                  <a:txBody>
                    <a:bodyPr/>
                    <a:lstStyle/>
                    <a:p>
                      <a:r>
                        <a:rPr lang="ru-RU" sz="1200" b="1" dirty="0" smtClean="0">
                          <a:ln>
                            <a:noFill/>
                          </a:ln>
                          <a:latin typeface="Times New Roman" panose="02020603050405020304" pitchFamily="18" charset="0"/>
                          <a:cs typeface="Times New Roman" panose="02020603050405020304" pitchFamily="18" charset="0"/>
                        </a:rPr>
                        <a:t>Беспилотные авиационные системы</a:t>
                      </a:r>
                    </a:p>
                  </a:txBody>
                  <a:tcPr marL="91439" marR="91439" marT="45725" marB="45725" anchor="ctr">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2">
                        <a:lumMod val="20000"/>
                        <a:lumOff val="80000"/>
                      </a:schemeClr>
                    </a:solidFill>
                  </a:tcPr>
                </a:tc>
                <a:tc>
                  <a:txBody>
                    <a:bodyPr/>
                    <a:lstStyle/>
                    <a:p>
                      <a:pPr marL="0" algn="ctr" defTabSz="914400" rtl="0" eaLnBrk="1" fontAlgn="b" latinLnBrk="0" hangingPunct="1"/>
                      <a:r>
                        <a:rPr lang="ru-RU" sz="1200" b="1" i="0" u="none" strike="noStrike" kern="1200" dirty="0">
                          <a:solidFill>
                            <a:srgbClr val="000000"/>
                          </a:solidFill>
                          <a:effectLst/>
                          <a:latin typeface="Times New Roman"/>
                          <a:ea typeface="+mn-ea"/>
                          <a:cs typeface="+mn-cs"/>
                        </a:rPr>
                        <a:t>12,7</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marL="0" algn="ctr" defTabSz="914400" rtl="0" eaLnBrk="1" fontAlgn="b" latinLnBrk="0" hangingPunct="1"/>
                      <a:r>
                        <a:rPr lang="ru-RU" sz="1200" b="1" i="0" u="none" strike="noStrike" kern="1200" dirty="0">
                          <a:solidFill>
                            <a:srgbClr val="000000"/>
                          </a:solidFill>
                          <a:effectLst/>
                          <a:latin typeface="Times New Roman"/>
                          <a:ea typeface="+mn-ea"/>
                          <a:cs typeface="+mn-cs"/>
                        </a:rPr>
                        <a:t>12,7</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marL="0" algn="ctr" defTabSz="914400" rtl="0" eaLnBrk="1" fontAlgn="b" latinLnBrk="0" hangingPunct="1"/>
                      <a:r>
                        <a:rPr lang="ru-RU" sz="1200" b="1" i="0" u="none" strike="noStrike" kern="1200" dirty="0">
                          <a:solidFill>
                            <a:srgbClr val="000000"/>
                          </a:solidFill>
                          <a:effectLst/>
                          <a:latin typeface="Times New Roman"/>
                          <a:ea typeface="+mn-ea"/>
                          <a:cs typeface="+mn-cs"/>
                        </a:rPr>
                        <a:t>100,0</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r>
              <a:tr h="639096">
                <a:tc>
                  <a:txBody>
                    <a:bodyPr/>
                    <a:lstStyle/>
                    <a:p>
                      <a:r>
                        <a:rPr lang="ru-RU" sz="1200" b="1" dirty="0" smtClean="0">
                          <a:ln>
                            <a:noFill/>
                          </a:ln>
                          <a:latin typeface="Times New Roman" panose="02020603050405020304" pitchFamily="18" charset="0"/>
                          <a:cs typeface="Times New Roman" panose="02020603050405020304" pitchFamily="18" charset="0"/>
                        </a:rPr>
                        <a:t>Экономика данных и цифровая трансформация государства</a:t>
                      </a:r>
                    </a:p>
                  </a:txBody>
                  <a:tcPr marL="91439" marR="91439" marT="45725" marB="45725" anchor="ctr">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2">
                        <a:lumMod val="20000"/>
                        <a:lumOff val="80000"/>
                      </a:schemeClr>
                    </a:solidFill>
                  </a:tcPr>
                </a:tc>
                <a:tc>
                  <a:txBody>
                    <a:bodyPr/>
                    <a:lstStyle/>
                    <a:p>
                      <a:pPr marL="0" algn="ctr" defTabSz="914400" rtl="0" eaLnBrk="1" fontAlgn="b" latinLnBrk="0" hangingPunct="1"/>
                      <a:r>
                        <a:rPr lang="ru-RU" sz="1200" b="1" i="0" u="none" strike="noStrike" kern="1200" dirty="0">
                          <a:solidFill>
                            <a:srgbClr val="000000"/>
                          </a:solidFill>
                          <a:effectLst/>
                          <a:latin typeface="Times New Roman"/>
                          <a:ea typeface="+mn-ea"/>
                          <a:cs typeface="+mn-cs"/>
                        </a:rPr>
                        <a:t>21,2</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marL="0" algn="ctr" defTabSz="914400" rtl="0" eaLnBrk="1" fontAlgn="b" latinLnBrk="0" hangingPunct="1"/>
                      <a:r>
                        <a:rPr lang="ru-RU" sz="1200" b="1" i="0" u="none" strike="noStrike" kern="1200" dirty="0">
                          <a:solidFill>
                            <a:srgbClr val="000000"/>
                          </a:solidFill>
                          <a:effectLst/>
                          <a:latin typeface="Times New Roman"/>
                          <a:ea typeface="+mn-ea"/>
                          <a:cs typeface="+mn-cs"/>
                        </a:rPr>
                        <a:t>21,2</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marL="0" algn="ctr" defTabSz="914400" rtl="0" eaLnBrk="1" fontAlgn="b" latinLnBrk="0" hangingPunct="1"/>
                      <a:r>
                        <a:rPr lang="ru-RU" sz="1200" b="1" i="0" u="none" strike="noStrike" kern="1200" dirty="0">
                          <a:solidFill>
                            <a:srgbClr val="000000"/>
                          </a:solidFill>
                          <a:effectLst/>
                          <a:latin typeface="Times New Roman"/>
                          <a:ea typeface="+mn-ea"/>
                          <a:cs typeface="+mn-cs"/>
                        </a:rPr>
                        <a:t>100,0</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r>
              <a:tr h="504743">
                <a:tc>
                  <a:txBody>
                    <a:bodyPr/>
                    <a:lstStyle/>
                    <a:p>
                      <a:r>
                        <a:rPr lang="ru-RU" sz="1200" b="1" dirty="0" smtClean="0">
                          <a:ln>
                            <a:noFill/>
                          </a:ln>
                          <a:latin typeface="Times New Roman" panose="02020603050405020304" pitchFamily="18" charset="0"/>
                          <a:cs typeface="Times New Roman" panose="02020603050405020304" pitchFamily="18" charset="0"/>
                        </a:rPr>
                        <a:t>Международная кооперация и экспорт </a:t>
                      </a:r>
                      <a:endParaRPr lang="ru-RU" sz="1200" b="1" dirty="0">
                        <a:ln>
                          <a:noFill/>
                        </a:ln>
                        <a:latin typeface="Times New Roman" panose="02020603050405020304" pitchFamily="18" charset="0"/>
                        <a:cs typeface="Times New Roman" panose="02020603050405020304" pitchFamily="18" charset="0"/>
                      </a:endParaRPr>
                    </a:p>
                  </a:txBody>
                  <a:tcPr marL="91439" marR="91439" marT="45725" marB="45725" anchor="ctr">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2">
                        <a:lumMod val="20000"/>
                        <a:lumOff val="80000"/>
                      </a:schemeClr>
                    </a:solidFill>
                  </a:tcPr>
                </a:tc>
                <a:tc>
                  <a:txBody>
                    <a:bodyPr/>
                    <a:lstStyle/>
                    <a:p>
                      <a:pPr marL="0" algn="ctr" defTabSz="914400" rtl="0" eaLnBrk="1" fontAlgn="b" latinLnBrk="0" hangingPunct="1"/>
                      <a:r>
                        <a:rPr lang="ru-RU" sz="1200" b="1" i="0" u="none" strike="noStrike" kern="1200" dirty="0">
                          <a:solidFill>
                            <a:srgbClr val="000000"/>
                          </a:solidFill>
                          <a:effectLst/>
                          <a:latin typeface="Times New Roman"/>
                          <a:ea typeface="+mn-ea"/>
                          <a:cs typeface="+mn-cs"/>
                        </a:rPr>
                        <a:t>25,5</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marL="0" algn="ctr" defTabSz="914400" rtl="0" eaLnBrk="1" fontAlgn="b" latinLnBrk="0" hangingPunct="1"/>
                      <a:r>
                        <a:rPr lang="ru-RU" sz="1200" b="1" i="0" u="none" strike="noStrike" kern="1200" dirty="0">
                          <a:solidFill>
                            <a:srgbClr val="000000"/>
                          </a:solidFill>
                          <a:effectLst/>
                          <a:latin typeface="Times New Roman"/>
                          <a:ea typeface="+mn-ea"/>
                          <a:cs typeface="+mn-cs"/>
                        </a:rPr>
                        <a:t>25,5</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marL="0" algn="ctr" defTabSz="914400" rtl="0" eaLnBrk="1" fontAlgn="b" latinLnBrk="0" hangingPunct="1"/>
                      <a:r>
                        <a:rPr lang="ru-RU" sz="1200" b="1" i="0" u="none" strike="noStrike" kern="1200" dirty="0">
                          <a:solidFill>
                            <a:srgbClr val="000000"/>
                          </a:solidFill>
                          <a:effectLst/>
                          <a:latin typeface="Times New Roman"/>
                          <a:ea typeface="+mn-ea"/>
                          <a:cs typeface="+mn-cs"/>
                        </a:rPr>
                        <a:t>100,0</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r>
            </a:tbl>
          </a:graphicData>
        </a:graphic>
      </p:graphicFrame>
      <p:sp>
        <p:nvSpPr>
          <p:cNvPr id="39" name="Номер слайда 2"/>
          <p:cNvSpPr>
            <a:spLocks noGrp="1"/>
          </p:cNvSpPr>
          <p:nvPr>
            <p:ph type="sldNum" sz="quarter" idx="12"/>
          </p:nvPr>
        </p:nvSpPr>
        <p:spPr bwMode="auto">
          <a:xfrm>
            <a:off x="8446970" y="6492875"/>
            <a:ext cx="10541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F8C76A94-59D5-46D8-9B53-738CB71AA88D}" type="slidenum">
              <a:rPr lang="ru-RU" altLang="ru-RU" sz="1200" smtClean="0">
                <a:solidFill>
                  <a:srgbClr val="000000"/>
                </a:solidFill>
                <a:latin typeface="Arial" panose="020B0604020202020204" pitchFamily="34" charset="0"/>
                <a:cs typeface="Arial" panose="020B0604020202020204" pitchFamily="34" charset="0"/>
              </a:rPr>
              <a:pPr eaLnBrk="1" hangingPunct="1">
                <a:spcBef>
                  <a:spcPct val="0"/>
                </a:spcBef>
                <a:buFontTx/>
                <a:buNone/>
              </a:pPr>
              <a:t>26</a:t>
            </a:fld>
            <a:endParaRPr lang="ru-RU" altLang="ru-RU" sz="1200" dirty="0">
              <a:solidFill>
                <a:srgbClr val="000000"/>
              </a:solidFill>
              <a:latin typeface="Arial" panose="020B0604020202020204" pitchFamily="34" charset="0"/>
              <a:cs typeface="Arial" panose="020B0604020202020204" pitchFamily="34" charset="0"/>
            </a:endParaRPr>
          </a:p>
        </p:txBody>
      </p:sp>
      <p:sp>
        <p:nvSpPr>
          <p:cNvPr id="29" name="TextBox 166"/>
          <p:cNvSpPr txBox="1">
            <a:spLocks noChangeArrowheads="1"/>
          </p:cNvSpPr>
          <p:nvPr/>
        </p:nvSpPr>
        <p:spPr bwMode="auto">
          <a:xfrm>
            <a:off x="6516216" y="1250320"/>
            <a:ext cx="1060451"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defRPr/>
            </a:pPr>
            <a:r>
              <a:rPr lang="ru-RU" altLang="ru-RU" sz="1300" b="1" dirty="0" smtClean="0">
                <a:solidFill>
                  <a:prstClr val="black"/>
                </a:solidFill>
                <a:latin typeface="Times New Roman" panose="02020603050405020304" pitchFamily="18" charset="0"/>
                <a:cs typeface="Times New Roman" panose="02020603050405020304" pitchFamily="18" charset="0"/>
              </a:rPr>
              <a:t>План</a:t>
            </a:r>
            <a:endParaRPr lang="ru-RU" altLang="ru-RU" sz="1300" b="1" dirty="0">
              <a:solidFill>
                <a:prstClr val="black"/>
              </a:solidFill>
              <a:latin typeface="Times New Roman" panose="02020603050405020304" pitchFamily="18" charset="0"/>
              <a:cs typeface="Times New Roman" panose="02020603050405020304" pitchFamily="18" charset="0"/>
            </a:endParaRPr>
          </a:p>
        </p:txBody>
      </p:sp>
      <p:sp>
        <p:nvSpPr>
          <p:cNvPr id="30" name="TextBox 166"/>
          <p:cNvSpPr txBox="1">
            <a:spLocks noChangeArrowheads="1"/>
          </p:cNvSpPr>
          <p:nvPr/>
        </p:nvSpPr>
        <p:spPr bwMode="auto">
          <a:xfrm>
            <a:off x="7327973" y="1250320"/>
            <a:ext cx="1060451"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defRPr/>
            </a:pPr>
            <a:r>
              <a:rPr lang="ru-RU" altLang="ru-RU" sz="1300" b="1" dirty="0" smtClean="0">
                <a:solidFill>
                  <a:prstClr val="black"/>
                </a:solidFill>
                <a:latin typeface="Times New Roman" panose="02020603050405020304" pitchFamily="18" charset="0"/>
                <a:cs typeface="Times New Roman" panose="02020603050405020304" pitchFamily="18" charset="0"/>
              </a:rPr>
              <a:t>Факт</a:t>
            </a:r>
            <a:endParaRPr lang="ru-RU" altLang="ru-RU" sz="1300" b="1" dirty="0">
              <a:solidFill>
                <a:prstClr val="black"/>
              </a:solidFill>
              <a:latin typeface="Times New Roman" panose="02020603050405020304" pitchFamily="18" charset="0"/>
              <a:cs typeface="Times New Roman" panose="02020603050405020304" pitchFamily="18" charset="0"/>
            </a:endParaRPr>
          </a:p>
        </p:txBody>
      </p:sp>
      <p:sp>
        <p:nvSpPr>
          <p:cNvPr id="31" name="TextBox 166"/>
          <p:cNvSpPr txBox="1">
            <a:spLocks noChangeArrowheads="1"/>
          </p:cNvSpPr>
          <p:nvPr/>
        </p:nvSpPr>
        <p:spPr bwMode="auto">
          <a:xfrm>
            <a:off x="8216546" y="1124744"/>
            <a:ext cx="87347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defRPr/>
            </a:pPr>
            <a:r>
              <a:rPr lang="ru-RU" altLang="ru-RU" sz="1100" b="1" dirty="0" smtClean="0">
                <a:solidFill>
                  <a:prstClr val="black"/>
                </a:solidFill>
                <a:latin typeface="Times New Roman" panose="02020603050405020304" pitchFamily="18" charset="0"/>
                <a:cs typeface="Times New Roman" panose="02020603050405020304" pitchFamily="18" charset="0"/>
              </a:rPr>
              <a:t>% освоения  </a:t>
            </a:r>
            <a:endParaRPr lang="ru-RU" altLang="ru-RU" sz="1100" b="1" dirty="0">
              <a:solidFill>
                <a:prstClr val="black"/>
              </a:solidFill>
              <a:latin typeface="Times New Roman" panose="02020603050405020304" pitchFamily="18" charset="0"/>
              <a:cs typeface="Times New Roman" panose="02020603050405020304" pitchFamily="18" charset="0"/>
            </a:endParaRPr>
          </a:p>
        </p:txBody>
      </p:sp>
      <p:sp>
        <p:nvSpPr>
          <p:cNvPr id="32" name="TextBox 1"/>
          <p:cNvSpPr txBox="1">
            <a:spLocks noChangeArrowheads="1"/>
          </p:cNvSpPr>
          <p:nvPr/>
        </p:nvSpPr>
        <p:spPr bwMode="auto">
          <a:xfrm>
            <a:off x="7810192" y="692696"/>
            <a:ext cx="1226304" cy="222565"/>
          </a:xfrm>
          <a:prstGeom prst="rect">
            <a:avLst/>
          </a:prstGeom>
          <a:noFill/>
          <a:ln>
            <a:noFill/>
          </a:ln>
          <a:extLst/>
        </p:spPr>
        <p:txBody>
          <a:bodyPr lIns="0" tIns="0" rIns="0" b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r>
              <a:rPr lang="ru-RU" altLang="ru-RU" sz="1200" b="1" dirty="0" smtClean="0">
                <a:solidFill>
                  <a:srgbClr val="4E67C8">
                    <a:lumMod val="75000"/>
                  </a:srgbClr>
                </a:solidFill>
                <a:latin typeface="Times New Roman" panose="02020603050405020304" pitchFamily="18" charset="0"/>
                <a:cs typeface="Times New Roman" panose="02020603050405020304" pitchFamily="18" charset="0"/>
              </a:rPr>
              <a:t>млн. рублей</a:t>
            </a:r>
            <a:endParaRPr lang="ru-RU" altLang="ru-RU" sz="1200" b="1" dirty="0">
              <a:solidFill>
                <a:srgbClr val="4E67C8">
                  <a:lumMod val="75000"/>
                </a:srgbClr>
              </a:solidFill>
              <a:latin typeface="Times New Roman" panose="02020603050405020304" pitchFamily="18" charset="0"/>
              <a:cs typeface="Times New Roman" panose="02020603050405020304" pitchFamily="18" charset="0"/>
            </a:endParaRPr>
          </a:p>
        </p:txBody>
      </p:sp>
      <p:cxnSp>
        <p:nvCxnSpPr>
          <p:cNvPr id="33" name="Прямая соединительная линия 32"/>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rgbClr val="4E67C8"/>
                </a:solidFill>
                <a:latin typeface="Trebuchet MS"/>
              </a:rPr>
              <a:t>Бюджет</a:t>
            </a:r>
          </a:p>
          <a:p>
            <a:pPr algn="ctr"/>
            <a:r>
              <a:rPr lang="ru-RU" sz="1300" b="1" i="1" dirty="0" smtClean="0">
                <a:solidFill>
                  <a:srgbClr val="4E67C8"/>
                </a:solidFill>
                <a:latin typeface="Trebuchet MS"/>
              </a:rPr>
              <a:t>для граждан</a:t>
            </a:r>
            <a:endParaRPr lang="ru-RU" sz="1300" b="1" i="1" dirty="0">
              <a:solidFill>
                <a:srgbClr val="4E67C8"/>
              </a:solidFill>
              <a:latin typeface="Trebuchet MS"/>
            </a:endParaRPr>
          </a:p>
        </p:txBody>
      </p:sp>
    </p:spTree>
    <p:extLst>
      <p:ext uri="{BB962C8B-B14F-4D97-AF65-F5344CB8AC3E}">
        <p14:creationId xmlns:p14="http://schemas.microsoft.com/office/powerpoint/2010/main" val="142765710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7" descr="C:\Users\i.maksimova\Desktop\123\ледовый\image-24-10-15-15-24-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52365" y="3501008"/>
            <a:ext cx="1043571" cy="78154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8" name="Номер слайда 7"/>
          <p:cNvSpPr>
            <a:spLocks noGrp="1"/>
          </p:cNvSpPr>
          <p:nvPr>
            <p:ph type="sldNum" sz="quarter" idx="12"/>
          </p:nvPr>
        </p:nvSpPr>
        <p:spPr/>
        <p:txBody>
          <a:bodyPr/>
          <a:lstStyle/>
          <a:p>
            <a:pPr>
              <a:defRPr/>
            </a:pPr>
            <a:fld id="{667CCBFA-BFB9-4E9F-B6F6-694D72409F22}" type="slidenum">
              <a:rPr lang="ru-RU" smtClean="0"/>
              <a:pPr>
                <a:defRPr/>
              </a:pPr>
              <a:t>27</a:t>
            </a:fld>
            <a:endParaRPr lang="ru-RU" dirty="0"/>
          </a:p>
        </p:txBody>
      </p:sp>
      <p:sp>
        <p:nvSpPr>
          <p:cNvPr id="9" name="Заголовок 1"/>
          <p:cNvSpPr txBox="1">
            <a:spLocks/>
          </p:cNvSpPr>
          <p:nvPr/>
        </p:nvSpPr>
        <p:spPr>
          <a:xfrm>
            <a:off x="259730" y="17734"/>
            <a:ext cx="6760542"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Расходы </a:t>
            </a:r>
            <a:r>
              <a:rPr lang="ru-RU" sz="1800" dirty="0" smtClean="0">
                <a:solidFill>
                  <a:schemeClr val="tx1"/>
                </a:solidFill>
                <a:effectLst/>
                <a:latin typeface="Times New Roman" panose="02020603050405020304" pitchFamily="18" charset="0"/>
                <a:cs typeface="Times New Roman" panose="02020603050405020304" pitchFamily="18" charset="0"/>
              </a:rPr>
              <a:t>инвестиционной программы Чувашской </a:t>
            </a:r>
            <a:r>
              <a:rPr lang="ru-RU" sz="1800" dirty="0">
                <a:solidFill>
                  <a:schemeClr val="tx1"/>
                </a:solidFill>
                <a:effectLst/>
                <a:latin typeface="Times New Roman" panose="02020603050405020304" pitchFamily="18" charset="0"/>
                <a:cs typeface="Times New Roman" panose="02020603050405020304" pitchFamily="18" charset="0"/>
              </a:rPr>
              <a:t>Республики </a:t>
            </a:r>
            <a:r>
              <a:rPr lang="ru-RU" sz="1800" dirty="0" smtClean="0">
                <a:solidFill>
                  <a:schemeClr val="tx1"/>
                </a:solidFill>
                <a:effectLst/>
                <a:latin typeface="Times New Roman" panose="02020603050405020304" pitchFamily="18" charset="0"/>
                <a:cs typeface="Times New Roman" panose="02020603050405020304" pitchFamily="18" charset="0"/>
              </a:rPr>
              <a:t>за 2025 год</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10" name="Прямая соединительная линия 9"/>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13" name="TextBox 1"/>
          <p:cNvSpPr txBox="1">
            <a:spLocks noChangeArrowheads="1"/>
          </p:cNvSpPr>
          <p:nvPr/>
        </p:nvSpPr>
        <p:spPr bwMode="auto">
          <a:xfrm>
            <a:off x="8016473" y="779376"/>
            <a:ext cx="936922" cy="256614"/>
          </a:xfrm>
          <a:prstGeom prst="rect">
            <a:avLst/>
          </a:prstGeom>
          <a:noFill/>
          <a:ln>
            <a:noFill/>
          </a:ln>
          <a:extLst/>
        </p:spPr>
        <p:txBody>
          <a:bodyPr lIns="0" tIns="0" rIns="0" b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r>
              <a:rPr lang="ru-RU" altLang="ru-RU" sz="1200" b="1" dirty="0" smtClean="0">
                <a:solidFill>
                  <a:schemeClr val="accent1">
                    <a:lumMod val="75000"/>
                  </a:schemeClr>
                </a:solidFill>
                <a:latin typeface="Times New Roman" panose="02020603050405020304" pitchFamily="18" charset="0"/>
                <a:cs typeface="Times New Roman" panose="02020603050405020304" pitchFamily="18" charset="0"/>
              </a:rPr>
              <a:t>млн</a:t>
            </a:r>
            <a:r>
              <a:rPr lang="ru-RU" altLang="ru-RU" sz="1200" b="1" dirty="0">
                <a:solidFill>
                  <a:schemeClr val="accent1">
                    <a:lumMod val="75000"/>
                  </a:schemeClr>
                </a:solidFill>
                <a:latin typeface="Times New Roman" panose="02020603050405020304" pitchFamily="18" charset="0"/>
                <a:cs typeface="Times New Roman" panose="02020603050405020304" pitchFamily="18" charset="0"/>
              </a:rPr>
              <a:t>. </a:t>
            </a:r>
            <a:r>
              <a:rPr lang="ru-RU" altLang="ru-RU" sz="1200" b="1" dirty="0" smtClean="0">
                <a:solidFill>
                  <a:schemeClr val="accent1">
                    <a:lumMod val="75000"/>
                  </a:schemeClr>
                </a:solidFill>
                <a:latin typeface="Times New Roman" panose="02020603050405020304" pitchFamily="18" charset="0"/>
                <a:cs typeface="Times New Roman" panose="02020603050405020304" pitchFamily="18" charset="0"/>
              </a:rPr>
              <a:t>рублей</a:t>
            </a:r>
            <a:endParaRPr lang="ru-RU" altLang="ru-RU" sz="1200" b="1" dirty="0">
              <a:solidFill>
                <a:schemeClr val="accent1">
                  <a:lumMod val="75000"/>
                </a:schemeClr>
              </a:solidFill>
              <a:latin typeface="Times New Roman" panose="02020603050405020304" pitchFamily="18" charset="0"/>
              <a:cs typeface="Times New Roman" panose="02020603050405020304" pitchFamily="18" charset="0"/>
            </a:endParaRPr>
          </a:p>
        </p:txBody>
      </p:sp>
      <p:graphicFrame>
        <p:nvGraphicFramePr>
          <p:cNvPr id="14" name="Диаграмма 22"/>
          <p:cNvGraphicFramePr>
            <a:graphicFrameLocks/>
          </p:cNvGraphicFramePr>
          <p:nvPr>
            <p:extLst>
              <p:ext uri="{D42A27DB-BD31-4B8C-83A1-F6EECF244321}">
                <p14:modId xmlns:p14="http://schemas.microsoft.com/office/powerpoint/2010/main" val="3254289264"/>
              </p:ext>
            </p:extLst>
          </p:nvPr>
        </p:nvGraphicFramePr>
        <p:xfrm>
          <a:off x="107504" y="779376"/>
          <a:ext cx="2952000" cy="279803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6" name="Диаграмма 22"/>
          <p:cNvGraphicFramePr>
            <a:graphicFrameLocks/>
          </p:cNvGraphicFramePr>
          <p:nvPr>
            <p:extLst>
              <p:ext uri="{D42A27DB-BD31-4B8C-83A1-F6EECF244321}">
                <p14:modId xmlns:p14="http://schemas.microsoft.com/office/powerpoint/2010/main" val="755933236"/>
              </p:ext>
            </p:extLst>
          </p:nvPr>
        </p:nvGraphicFramePr>
        <p:xfrm>
          <a:off x="83001" y="3673488"/>
          <a:ext cx="2952000" cy="2856251"/>
        </p:xfrm>
        <a:graphic>
          <a:graphicData uri="http://schemas.openxmlformats.org/drawingml/2006/chart">
            <c:chart xmlns:c="http://schemas.openxmlformats.org/drawingml/2006/chart" xmlns:r="http://schemas.openxmlformats.org/officeDocument/2006/relationships" r:id="rId4"/>
          </a:graphicData>
        </a:graphic>
      </p:graphicFrame>
      <p:pic>
        <p:nvPicPr>
          <p:cNvPr id="17" name="Picture 4" descr="T:\ОБП\IvNik\картинки\жилищное.jpeg"/>
          <p:cNvPicPr>
            <a:picLocks noChangeAspect="1" noChangeArrowheads="1"/>
          </p:cNvPicPr>
          <p:nvPr/>
        </p:nvPicPr>
        <p:blipFill>
          <a:blip r:embed="rId5" cstate="print">
            <a:extLst>
              <a:ext uri="{BEBA8EAE-BF5A-486C-A8C5-ECC9F3942E4B}">
                <a14:imgProps xmlns:a14="http://schemas.microsoft.com/office/drawing/2010/main">
                  <a14:imgLayer r:embed="rId6">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6813148" y="4581128"/>
            <a:ext cx="1203325" cy="72925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8" name="Picture 2" descr="T:\ОБП\Лукин\Картинки\1340102224_4-15-big.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345324" y="1916832"/>
            <a:ext cx="908496" cy="68634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9" name="Picture 2" descr="T:\Ильина И.С\Картинки для слайдов\нац. библ.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823762" y="2996952"/>
            <a:ext cx="1080167" cy="80297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0" name="Рисунок 56" descr="T:\Ильина И.С\Картинки для слайдов\Очистные сооружения.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973923" y="631183"/>
            <a:ext cx="877997" cy="78208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5" descr="C:\Users\i.maksimova\Desktop\123\dscn4983.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851920" y="4653136"/>
            <a:ext cx="1193122" cy="84083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3" name="TextBox 22"/>
          <p:cNvSpPr txBox="1"/>
          <p:nvPr/>
        </p:nvSpPr>
        <p:spPr>
          <a:xfrm>
            <a:off x="3345324" y="5688916"/>
            <a:ext cx="4793677" cy="919401"/>
          </a:xfrm>
          <a:prstGeom prst="wedgeRoundRectCallout">
            <a:avLst>
              <a:gd name="adj1" fmla="val -58165"/>
              <a:gd name="adj2" fmla="val -81813"/>
              <a:gd name="adj3" fmla="val 16667"/>
            </a:avLst>
          </a:prstGeom>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200" dirty="0" smtClean="0">
                <a:latin typeface="Times New Roman" panose="02020603050405020304" pitchFamily="18" charset="0"/>
                <a:cs typeface="Times New Roman" panose="02020603050405020304" pitchFamily="18" charset="0"/>
              </a:rPr>
              <a:t>Доля инвестиций в расходах республиканского бюджета </a:t>
            </a:r>
            <a:r>
              <a:rPr lang="ru-RU" sz="1200" dirty="0" smtClean="0">
                <a:solidFill>
                  <a:schemeClr val="tx1"/>
                </a:solidFill>
                <a:latin typeface="Times New Roman" panose="02020603050405020304" pitchFamily="18" charset="0"/>
                <a:cs typeface="Times New Roman" panose="02020603050405020304" pitchFamily="18" charset="0"/>
              </a:rPr>
              <a:t>в 2025 </a:t>
            </a:r>
            <a:r>
              <a:rPr lang="ru-RU" sz="1200" dirty="0">
                <a:solidFill>
                  <a:schemeClr val="tx1"/>
                </a:solidFill>
                <a:latin typeface="Times New Roman" panose="02020603050405020304" pitchFamily="18" charset="0"/>
                <a:cs typeface="Times New Roman" panose="02020603050405020304" pitchFamily="18" charset="0"/>
              </a:rPr>
              <a:t>году </a:t>
            </a:r>
            <a:r>
              <a:rPr lang="ru-RU" sz="1200" dirty="0" smtClean="0">
                <a:solidFill>
                  <a:schemeClr val="tx1"/>
                </a:solidFill>
                <a:latin typeface="Times New Roman" panose="02020603050405020304" pitchFamily="18" charset="0"/>
                <a:cs typeface="Times New Roman" panose="02020603050405020304" pitchFamily="18" charset="0"/>
              </a:rPr>
              <a:t>составила 7,5 %</a:t>
            </a:r>
          </a:p>
          <a:p>
            <a:pPr algn="just"/>
            <a:r>
              <a:rPr lang="ru-RU" sz="1200" dirty="0" smtClean="0">
                <a:latin typeface="Times New Roman" panose="02020603050405020304" pitchFamily="18" charset="0"/>
                <a:cs typeface="Times New Roman" panose="02020603050405020304" pitchFamily="18" charset="0"/>
              </a:rPr>
              <a:t>Доля </a:t>
            </a:r>
            <a:r>
              <a:rPr lang="ru-RU" sz="1200" dirty="0">
                <a:latin typeface="Times New Roman" panose="02020603050405020304" pitchFamily="18" charset="0"/>
                <a:cs typeface="Times New Roman" panose="02020603050405020304" pitchFamily="18" charset="0"/>
              </a:rPr>
              <a:t>инвестиций в расходах </a:t>
            </a:r>
            <a:r>
              <a:rPr lang="ru-RU" sz="1200" dirty="0" smtClean="0">
                <a:latin typeface="Times New Roman" panose="02020603050405020304" pitchFamily="18" charset="0"/>
                <a:cs typeface="Times New Roman" panose="02020603050405020304" pitchFamily="18" charset="0"/>
              </a:rPr>
              <a:t>консолидированного </a:t>
            </a:r>
            <a:r>
              <a:rPr lang="ru-RU" sz="1200" dirty="0">
                <a:latin typeface="Times New Roman" panose="02020603050405020304" pitchFamily="18" charset="0"/>
                <a:cs typeface="Times New Roman" panose="02020603050405020304" pitchFamily="18" charset="0"/>
              </a:rPr>
              <a:t>бюджета </a:t>
            </a:r>
            <a:r>
              <a:rPr lang="ru-RU" sz="1200" dirty="0">
                <a:solidFill>
                  <a:schemeClr val="tx1"/>
                </a:solidFill>
                <a:latin typeface="Times New Roman" panose="02020603050405020304" pitchFamily="18" charset="0"/>
                <a:cs typeface="Times New Roman" panose="02020603050405020304" pitchFamily="18" charset="0"/>
              </a:rPr>
              <a:t>составила </a:t>
            </a:r>
            <a:r>
              <a:rPr lang="ru-RU" sz="1200" dirty="0" smtClean="0">
                <a:solidFill>
                  <a:schemeClr val="tx1"/>
                </a:solidFill>
                <a:latin typeface="Times New Roman" panose="02020603050405020304" pitchFamily="18" charset="0"/>
                <a:cs typeface="Times New Roman" panose="02020603050405020304" pitchFamily="18" charset="0"/>
              </a:rPr>
              <a:t>8,2 %</a:t>
            </a:r>
            <a:endParaRPr lang="ru-RU" sz="1200" dirty="0">
              <a:latin typeface="Times New Roman" panose="02020603050405020304" pitchFamily="18" charset="0"/>
              <a:cs typeface="Times New Roman" panose="02020603050405020304" pitchFamily="18" charset="0"/>
            </a:endParaRPr>
          </a:p>
        </p:txBody>
      </p:sp>
      <p:graphicFrame>
        <p:nvGraphicFramePr>
          <p:cNvPr id="15" name="Диаграмма 14"/>
          <p:cNvGraphicFramePr/>
          <p:nvPr>
            <p:extLst>
              <p:ext uri="{D42A27DB-BD31-4B8C-83A1-F6EECF244321}">
                <p14:modId xmlns:p14="http://schemas.microsoft.com/office/powerpoint/2010/main" val="3315436889"/>
              </p:ext>
            </p:extLst>
          </p:nvPr>
        </p:nvGraphicFramePr>
        <p:xfrm>
          <a:off x="2699792" y="404664"/>
          <a:ext cx="6604678" cy="4891458"/>
        </p:xfrm>
        <a:graphic>
          <a:graphicData uri="http://schemas.openxmlformats.org/drawingml/2006/chart">
            <c:chart xmlns:c="http://schemas.openxmlformats.org/drawingml/2006/chart" xmlns:r="http://schemas.openxmlformats.org/officeDocument/2006/relationships" r:id="rId11"/>
          </a:graphicData>
        </a:graphic>
      </p:graphicFrame>
    </p:spTree>
    <p:extLst>
      <p:ext uri="{BB962C8B-B14F-4D97-AF65-F5344CB8AC3E}">
        <p14:creationId xmlns:p14="http://schemas.microsoft.com/office/powerpoint/2010/main" val="4843539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graphicFrame>
        <p:nvGraphicFramePr>
          <p:cNvPr id="5" name="Объект 1"/>
          <p:cNvGraphicFramePr>
            <a:graphicFrameLocks/>
          </p:cNvGraphicFramePr>
          <p:nvPr/>
        </p:nvGraphicFramePr>
        <p:xfrm>
          <a:off x="0" y="476672"/>
          <a:ext cx="4066479" cy="525658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 name="Диаграмма 3"/>
          <p:cNvGraphicFramePr>
            <a:graphicFrameLocks/>
          </p:cNvGraphicFramePr>
          <p:nvPr>
            <p:extLst>
              <p:ext uri="{D42A27DB-BD31-4B8C-83A1-F6EECF244321}">
                <p14:modId xmlns:p14="http://schemas.microsoft.com/office/powerpoint/2010/main" val="3088259210"/>
              </p:ext>
            </p:extLst>
          </p:nvPr>
        </p:nvGraphicFramePr>
        <p:xfrm>
          <a:off x="3563887" y="991268"/>
          <a:ext cx="5580113" cy="5697484"/>
        </p:xfrm>
        <a:graphic>
          <a:graphicData uri="http://schemas.openxmlformats.org/drawingml/2006/chart">
            <c:chart xmlns:c="http://schemas.openxmlformats.org/drawingml/2006/chart" xmlns:r="http://schemas.openxmlformats.org/officeDocument/2006/relationships" r:id="rId3"/>
          </a:graphicData>
        </a:graphic>
      </p:graphicFrame>
      <p:pic>
        <p:nvPicPr>
          <p:cNvPr id="2050" name="Picture 2" descr="T:\ОБП\IvNik\картинки\дороги2.jpeg"/>
          <p:cNvPicPr>
            <a:picLocks noChangeAspect="1" noChangeArrowheads="1"/>
          </p:cNvPicPr>
          <p:nvPr/>
        </p:nvPicPr>
        <p:blipFill>
          <a:blip r:embed="rId4"/>
          <a:stretch/>
        </p:blipFill>
        <p:spPr bwMode="auto">
          <a:xfrm>
            <a:off x="3365426" y="620688"/>
            <a:ext cx="1985554" cy="1609908"/>
          </a:xfrm>
          <a:prstGeom prst="rect">
            <a:avLst/>
          </a:prstGeom>
          <a:ln>
            <a:noFill/>
          </a:ln>
          <a:effectLst>
            <a:softEdge rad="112500"/>
          </a:effectLst>
        </p:spPr>
      </p:pic>
      <p:sp>
        <p:nvSpPr>
          <p:cNvPr id="8" name="TextBox 7"/>
          <p:cNvSpPr txBox="1"/>
          <p:nvPr/>
        </p:nvSpPr>
        <p:spPr bwMode="auto">
          <a:xfrm>
            <a:off x="8028385" y="4512747"/>
            <a:ext cx="1115616" cy="1200329"/>
          </a:xfrm>
          <a:prstGeom prst="rect">
            <a:avLst/>
          </a:prstGeom>
          <a:noFill/>
        </p:spPr>
        <p:txBody>
          <a:bodyPr wrap="square" lIns="36000" tIns="36000" rIns="36000" bIns="36000" rtlCol="0">
            <a:spAutoFit/>
          </a:bodyPr>
          <a:lstStyle/>
          <a:p>
            <a:pPr algn="ctr">
              <a:defRPr/>
            </a:pPr>
            <a:r>
              <a:rPr lang="ru-RU" sz="1200">
                <a:latin typeface="Times New Roman"/>
                <a:cs typeface="Times New Roman"/>
              </a:rPr>
              <a:t>Капремонт, ремонт и содержание автодорог регионального значения</a:t>
            </a:r>
            <a:endParaRPr/>
          </a:p>
        </p:txBody>
      </p:sp>
      <p:pic>
        <p:nvPicPr>
          <p:cNvPr id="4098" name="Picture 2" descr="T:\ОБП\Лукин\Картинки\дороги.jpg"/>
          <p:cNvPicPr>
            <a:picLocks noChangeAspect="1" noChangeArrowheads="1"/>
          </p:cNvPicPr>
          <p:nvPr/>
        </p:nvPicPr>
        <p:blipFill>
          <a:blip r:embed="rId5"/>
          <a:stretch/>
        </p:blipFill>
        <p:spPr bwMode="auto">
          <a:xfrm>
            <a:off x="437664" y="5643483"/>
            <a:ext cx="3126223" cy="1097885"/>
          </a:xfrm>
          <a:prstGeom prst="rect">
            <a:avLst/>
          </a:prstGeom>
          <a:ln>
            <a:noFill/>
          </a:ln>
          <a:effectLst>
            <a:softEdge rad="112500"/>
          </a:effectLst>
        </p:spPr>
      </p:pic>
      <p:sp>
        <p:nvSpPr>
          <p:cNvPr id="9" name="Номер слайда 8"/>
          <p:cNvSpPr>
            <a:spLocks noGrp="1"/>
          </p:cNvSpPr>
          <p:nvPr>
            <p:ph type="sldNum" sz="quarter" idx="12"/>
          </p:nvPr>
        </p:nvSpPr>
        <p:spPr bwMode="auto"/>
        <p:txBody>
          <a:bodyPr/>
          <a:lstStyle/>
          <a:p>
            <a:pPr>
              <a:defRPr/>
            </a:pPr>
            <a:r>
              <a:rPr lang="en-US"/>
              <a:t>28</a:t>
            </a:r>
            <a:endParaRPr lang="ru-RU"/>
          </a:p>
        </p:txBody>
      </p:sp>
      <p:sp>
        <p:nvSpPr>
          <p:cNvPr id="3" name="Прямоугольник 2"/>
          <p:cNvSpPr/>
          <p:nvPr/>
        </p:nvSpPr>
        <p:spPr bwMode="auto">
          <a:xfrm>
            <a:off x="711854" y="1161618"/>
            <a:ext cx="936104" cy="323166"/>
          </a:xfrm>
          <a:prstGeom prst="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defRPr/>
            </a:pPr>
            <a:r>
              <a:rPr lang="ru-RU" sz="1500" b="1">
                <a:solidFill>
                  <a:schemeClr val="tx1"/>
                </a:solidFill>
                <a:latin typeface="Times New Roman"/>
                <a:cs typeface="Times New Roman"/>
              </a:rPr>
              <a:t>8 733,8</a:t>
            </a:r>
            <a:endParaRPr/>
          </a:p>
        </p:txBody>
      </p:sp>
      <p:sp>
        <p:nvSpPr>
          <p:cNvPr id="12" name="Прямоугольник 11"/>
          <p:cNvSpPr/>
          <p:nvPr/>
        </p:nvSpPr>
        <p:spPr bwMode="auto">
          <a:xfrm>
            <a:off x="2429322" y="1161618"/>
            <a:ext cx="936104" cy="323166"/>
          </a:xfrm>
          <a:prstGeom prst="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defRPr/>
            </a:pPr>
            <a:r>
              <a:rPr lang="ru-RU" sz="1500" b="1">
                <a:solidFill>
                  <a:schemeClr val="tx1"/>
                </a:solidFill>
                <a:latin typeface="Times New Roman"/>
                <a:cs typeface="Times New Roman"/>
              </a:rPr>
              <a:t>8 741,0</a:t>
            </a:r>
            <a:endParaRPr/>
          </a:p>
        </p:txBody>
      </p:sp>
      <p:sp>
        <p:nvSpPr>
          <p:cNvPr id="13" name="Заголовок 1"/>
          <p:cNvSpPr txBox="1"/>
          <p:nvPr/>
        </p:nvSpPr>
        <p:spPr bwMode="auto">
          <a:xfrm>
            <a:off x="259730" y="69850"/>
            <a:ext cx="7613498" cy="536032"/>
          </a:xfrm>
          <a:prstGeom prst="rect">
            <a:avLst/>
          </a:prstGeom>
          <a:effectLst/>
        </p:spPr>
        <p:txBody>
          <a:bodyPr vert="horz" lIns="91440" tIns="45720" rIns="91440" bIns="45720" rtlCol="0" anchor="t" anchorCtr="0">
            <a:noAutofit/>
          </a:bodyPr>
          <a:lstStyle>
            <a:lvl1pPr marL="320040" indent="-320040" algn="r" defTabSz="914400">
              <a:spcBef>
                <a:spcPts val="0"/>
              </a:spcBef>
              <a:buClr>
                <a:schemeClr val="accent6">
                  <a:lumMod val="75000"/>
                </a:schemeClr>
              </a:buClr>
              <a:buSzPct val="128000"/>
              <a:buFont typeface="Georgia"/>
              <a:buChar char="*"/>
              <a:defRPr sz="4600" b="1" i="0">
                <a:gradFill>
                  <a:gsLst>
                    <a:gs pos="0">
                      <a:schemeClr val="tx1"/>
                    </a:gs>
                    <a:gs pos="40000">
                      <a:schemeClr val="tx1">
                        <a:lumMod val="75000"/>
                        <a:lumOff val="25000"/>
                      </a:schemeClr>
                    </a:gs>
                    <a:gs pos="100000">
                      <a:schemeClr val="tx2">
                        <a:alpha val="65000"/>
                      </a:schemeClr>
                    </a:gs>
                  </a:gsLst>
                  <a:lin ang="5400000" scaled="0"/>
                </a:gradFill>
                <a:latin typeface="+mj-lt"/>
                <a:ea typeface="+mj-ea"/>
                <a:cs typeface="+mj-c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marL="0" indent="0" algn="l">
              <a:spcAft>
                <a:spcPts val="0"/>
              </a:spcAft>
              <a:buNone/>
              <a:defRPr/>
            </a:pPr>
            <a:r>
              <a:rPr lang="ru-RU" sz="2200">
                <a:solidFill>
                  <a:schemeClr val="tx1"/>
                </a:solidFill>
                <a:latin typeface="Times New Roman"/>
                <a:cs typeface="Times New Roman"/>
              </a:rPr>
              <a:t>Дорожный фонд Чувашской Республики</a:t>
            </a:r>
            <a:endParaRPr/>
          </a:p>
        </p:txBody>
      </p:sp>
      <p:cxnSp>
        <p:nvCxnSpPr>
          <p:cNvPr id="14" name="Прямая соединительная линия 13"/>
          <p:cNvCxnSpPr>
            <a:cxnSpLocks/>
          </p:cNvCxnSpPr>
          <p:nvPr/>
        </p:nvCxnSpPr>
        <p:spPr bwMode="auto">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bwMode="auto">
          <a:xfrm>
            <a:off x="7873228" y="69850"/>
            <a:ext cx="1223412" cy="492443"/>
          </a:xfrm>
          <a:prstGeom prst="rect">
            <a:avLst/>
          </a:prstGeom>
          <a:noFill/>
        </p:spPr>
        <p:txBody>
          <a:bodyPr wrap="none" rtlCol="0">
            <a:spAutoFit/>
          </a:bodyPr>
          <a:lstStyle/>
          <a:p>
            <a:pPr algn="ctr">
              <a:defRPr/>
            </a:pPr>
            <a:r>
              <a:rPr lang="ru-RU" sz="1300" b="1" i="1">
                <a:solidFill>
                  <a:schemeClr val="accent1"/>
                </a:solidFill>
                <a:latin typeface="+mn-lt"/>
              </a:rPr>
              <a:t>Бюджет</a:t>
            </a:r>
            <a:endParaRPr/>
          </a:p>
          <a:p>
            <a:pPr algn="ctr">
              <a:defRPr/>
            </a:pPr>
            <a:r>
              <a:rPr lang="ru-RU" sz="1300" b="1" i="1">
                <a:solidFill>
                  <a:schemeClr val="accent1"/>
                </a:solidFill>
                <a:latin typeface="+mn-lt"/>
              </a:rPr>
              <a:t>для граждан</a:t>
            </a:r>
            <a:endParaRPr/>
          </a:p>
        </p:txBody>
      </p:sp>
      <p:sp>
        <p:nvSpPr>
          <p:cNvPr id="16" name="TextBox 1"/>
          <p:cNvSpPr txBox="1">
            <a:spLocks noChangeArrowheads="1"/>
          </p:cNvSpPr>
          <p:nvPr/>
        </p:nvSpPr>
        <p:spPr bwMode="auto">
          <a:xfrm>
            <a:off x="7740352" y="647888"/>
            <a:ext cx="1226304" cy="222565"/>
          </a:xfrm>
          <a:prstGeom prst="rect">
            <a:avLst/>
          </a:prstGeom>
          <a:noFill/>
          <a:ln>
            <a:noFill/>
          </a:ln>
        </p:spPr>
        <p:txBody>
          <a:bodyPr lIns="36000" tIns="36000" rIns="36000" bIns="36000"/>
          <a:lstStyle>
            <a:lvl1pPr>
              <a:spcBef>
                <a:spcPts val="0"/>
              </a:spcBef>
              <a:buFont typeface="Arial"/>
              <a:buChar char="•"/>
              <a:defRPr sz="3200">
                <a:solidFill>
                  <a:schemeClr val="tx1"/>
                </a:solidFill>
                <a:latin typeface="Calibri"/>
              </a:defRPr>
            </a:lvl1pPr>
            <a:lvl2pPr marL="742950" indent="-285750">
              <a:spcBef>
                <a:spcPts val="0"/>
              </a:spcBef>
              <a:buFont typeface="Arial"/>
              <a:buChar char="–"/>
              <a:defRPr sz="2800">
                <a:solidFill>
                  <a:schemeClr val="tx1"/>
                </a:solidFill>
                <a:latin typeface="Calibri"/>
              </a:defRPr>
            </a:lvl2pPr>
            <a:lvl3pPr marL="1143000" indent="-228600">
              <a:spcBef>
                <a:spcPts val="0"/>
              </a:spcBef>
              <a:buFont typeface="Arial"/>
              <a:buChar char="•"/>
              <a:defRPr sz="2400">
                <a:solidFill>
                  <a:schemeClr val="tx1"/>
                </a:solidFill>
                <a:latin typeface="Calibri"/>
              </a:defRPr>
            </a:lvl3pPr>
            <a:lvl4pPr marL="1600200" indent="-228600">
              <a:spcBef>
                <a:spcPts val="0"/>
              </a:spcBef>
              <a:buFont typeface="Arial"/>
              <a:buChar char="–"/>
              <a:defRPr sz="2000">
                <a:solidFill>
                  <a:schemeClr val="tx1"/>
                </a:solidFill>
                <a:latin typeface="Calibri"/>
              </a:defRPr>
            </a:lvl4pPr>
            <a:lvl5pPr marL="2057400" indent="-228600">
              <a:spcBef>
                <a:spcPts val="0"/>
              </a:spcBef>
              <a:buFont typeface="Arial"/>
              <a:buChar char="»"/>
              <a:defRPr sz="2000">
                <a:solidFill>
                  <a:schemeClr val="tx1"/>
                </a:solidFill>
                <a:latin typeface="Calibri"/>
              </a:defRPr>
            </a:lvl5pPr>
            <a:lvl6pPr marL="2514600" indent="-228600">
              <a:spcBef>
                <a:spcPts val="0"/>
              </a:spcBef>
              <a:spcAft>
                <a:spcPts val="0"/>
              </a:spcAft>
              <a:buFont typeface="Arial"/>
              <a:buChar char="»"/>
              <a:defRPr sz="2000">
                <a:solidFill>
                  <a:schemeClr val="tx1"/>
                </a:solidFill>
                <a:latin typeface="Calibri"/>
              </a:defRPr>
            </a:lvl6pPr>
            <a:lvl7pPr marL="2971800" indent="-228600">
              <a:spcBef>
                <a:spcPts val="0"/>
              </a:spcBef>
              <a:spcAft>
                <a:spcPts val="0"/>
              </a:spcAft>
              <a:buFont typeface="Arial"/>
              <a:buChar char="»"/>
              <a:defRPr sz="2000">
                <a:solidFill>
                  <a:schemeClr val="tx1"/>
                </a:solidFill>
                <a:latin typeface="Calibri"/>
              </a:defRPr>
            </a:lvl7pPr>
            <a:lvl8pPr marL="3429000" indent="-228600">
              <a:spcBef>
                <a:spcPts val="0"/>
              </a:spcBef>
              <a:spcAft>
                <a:spcPts val="0"/>
              </a:spcAft>
              <a:buFont typeface="Arial"/>
              <a:buChar char="»"/>
              <a:defRPr sz="2000">
                <a:solidFill>
                  <a:schemeClr val="tx1"/>
                </a:solidFill>
                <a:latin typeface="Calibri"/>
              </a:defRPr>
            </a:lvl8pPr>
            <a:lvl9pPr marL="3886200" indent="-228600">
              <a:spcBef>
                <a:spcPts val="0"/>
              </a:spcBef>
              <a:spcAft>
                <a:spcPts val="0"/>
              </a:spcAft>
              <a:buFont typeface="Arial"/>
              <a:buChar char="»"/>
              <a:defRPr sz="2000">
                <a:solidFill>
                  <a:schemeClr val="tx1"/>
                </a:solidFill>
                <a:latin typeface="Calibri"/>
              </a:defRPr>
            </a:lvl9pPr>
          </a:lstStyle>
          <a:p>
            <a:pPr algn="r">
              <a:spcBef>
                <a:spcPts val="0"/>
              </a:spcBef>
              <a:buFontTx/>
              <a:buNone/>
              <a:defRPr/>
            </a:pPr>
            <a:r>
              <a:rPr lang="ru-RU" sz="1200" b="1">
                <a:solidFill>
                  <a:schemeClr val="accent1">
                    <a:lumMod val="75000"/>
                  </a:schemeClr>
                </a:solidFill>
                <a:latin typeface="Times New Roman"/>
                <a:cs typeface="Times New Roman"/>
              </a:rPr>
              <a:t>млн. рублей</a:t>
            </a:r>
            <a:endParaRPr/>
          </a:p>
        </p:txBody>
      </p:sp>
    </p:spTree>
    <p:extLst>
      <p:ext uri="{BB962C8B-B14F-4D97-AF65-F5344CB8AC3E}">
        <p14:creationId xmlns:p14="http://schemas.microsoft.com/office/powerpoint/2010/main" val="4193990077"/>
      </p:ext>
    </p:extLst>
  </p:cSld>
  <p:clrMapOvr>
    <a:masterClrMapping/>
  </p:clrMapOvr>
  <mc:AlternateContent xmlns:mc="http://schemas.openxmlformats.org/markup-compatibility/2006" xmlns:p14="http://schemas.microsoft.com/office/powerpoint/2010/main">
    <mc:Choice Requires="p14">
      <p:transition spd="slow" p14:dur="2000"/>
    </mc:Choice>
    <mc:Fallback xmlns="" xmlns:m="http://schemas.openxmlformats.org/officeDocument/2006/math" xmlns:w="http://schemas.openxmlformats.org/wordprocessingml/2006/main">
      <p:transition advClick="1"/>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5" name="Прямоугольник 74"/>
          <p:cNvSpPr/>
          <p:nvPr/>
        </p:nvSpPr>
        <p:spPr bwMode="auto">
          <a:xfrm>
            <a:off x="1415748" y="2363552"/>
            <a:ext cx="575098" cy="689133"/>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prstClr val="white"/>
              </a:solidFill>
              <a:latin typeface="Times New Roman"/>
              <a:cs typeface="Times New Roman"/>
            </a:endParaRPr>
          </a:p>
        </p:txBody>
      </p:sp>
      <p:sp>
        <p:nvSpPr>
          <p:cNvPr id="15" name="Прямоугольник 14"/>
          <p:cNvSpPr/>
          <p:nvPr/>
        </p:nvSpPr>
        <p:spPr bwMode="auto">
          <a:xfrm>
            <a:off x="1646435" y="5491149"/>
            <a:ext cx="470894" cy="885339"/>
          </a:xfrm>
          <a:prstGeom prst="rect">
            <a:avLst/>
          </a:prstGeom>
          <a:solidFill>
            <a:srgbClr val="BEF397"/>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prstClr val="white"/>
              </a:solidFill>
              <a:latin typeface="Times New Roman"/>
              <a:cs typeface="Times New Roman"/>
            </a:endParaRPr>
          </a:p>
        </p:txBody>
      </p:sp>
      <p:sp>
        <p:nvSpPr>
          <p:cNvPr id="3" name="Прямоугольник 2"/>
          <p:cNvSpPr/>
          <p:nvPr/>
        </p:nvSpPr>
        <p:spPr bwMode="auto">
          <a:xfrm>
            <a:off x="272081" y="44624"/>
            <a:ext cx="4572000" cy="498598"/>
          </a:xfrm>
          <a:prstGeom prst="rect">
            <a:avLst/>
          </a:prstGeom>
        </p:spPr>
        <p:txBody>
          <a:bodyPr wrap="square">
            <a:spAutoFit/>
          </a:bodyPr>
          <a:lstStyle/>
          <a:p>
            <a:pPr>
              <a:lnSpc>
                <a:spcPct val="120000"/>
              </a:lnSpc>
              <a:spcBef>
                <a:spcPts val="0"/>
              </a:spcBef>
              <a:defRPr/>
            </a:pPr>
            <a:r>
              <a:rPr lang="ru-RU" sz="2200" b="1">
                <a:latin typeface="Times New Roman"/>
                <a:ea typeface="+mj-ea"/>
                <a:cs typeface="Times New Roman"/>
              </a:rPr>
              <a:t>Инициативное бюджетирование</a:t>
            </a:r>
            <a:endParaRPr/>
          </a:p>
        </p:txBody>
      </p:sp>
      <p:sp>
        <p:nvSpPr>
          <p:cNvPr id="4" name="Прямоугольник 56"/>
          <p:cNvSpPr>
            <a:spLocks noChangeArrowheads="1"/>
          </p:cNvSpPr>
          <p:nvPr/>
        </p:nvSpPr>
        <p:spPr bwMode="auto">
          <a:xfrm>
            <a:off x="417764" y="3072105"/>
            <a:ext cx="916608" cy="276999"/>
          </a:xfrm>
          <a:prstGeom prst="rect">
            <a:avLst/>
          </a:prstGeom>
          <a:noFill/>
          <a:ln>
            <a:noFill/>
          </a:ln>
        </p:spPr>
        <p:txBody>
          <a:bodyPr wrap="square">
            <a:spAutoFit/>
          </a:bodyPr>
          <a:lstStyle>
            <a:lvl1pPr>
              <a:spcBef>
                <a:spcPts val="0"/>
              </a:spcBef>
              <a:buFont typeface="Arial"/>
              <a:buChar char="•"/>
              <a:defRPr sz="3200">
                <a:solidFill>
                  <a:schemeClr val="tx1"/>
                </a:solidFill>
                <a:latin typeface="Calibri"/>
              </a:defRPr>
            </a:lvl1pPr>
            <a:lvl2pPr marL="742950" indent="-285750">
              <a:spcBef>
                <a:spcPts val="0"/>
              </a:spcBef>
              <a:buFont typeface="Arial"/>
              <a:buChar char="–"/>
              <a:defRPr sz="2800">
                <a:solidFill>
                  <a:schemeClr val="tx1"/>
                </a:solidFill>
                <a:latin typeface="Calibri"/>
              </a:defRPr>
            </a:lvl2pPr>
            <a:lvl3pPr marL="1143000" indent="-228600">
              <a:spcBef>
                <a:spcPts val="0"/>
              </a:spcBef>
              <a:buFont typeface="Arial"/>
              <a:buChar char="•"/>
              <a:defRPr sz="2400">
                <a:solidFill>
                  <a:schemeClr val="tx1"/>
                </a:solidFill>
                <a:latin typeface="Calibri"/>
              </a:defRPr>
            </a:lvl3pPr>
            <a:lvl4pPr marL="1600200" indent="-228600">
              <a:spcBef>
                <a:spcPts val="0"/>
              </a:spcBef>
              <a:buFont typeface="Arial"/>
              <a:buChar char="–"/>
              <a:defRPr sz="2000">
                <a:solidFill>
                  <a:schemeClr val="tx1"/>
                </a:solidFill>
                <a:latin typeface="Calibri"/>
              </a:defRPr>
            </a:lvl4pPr>
            <a:lvl5pPr marL="2057400" indent="-228600">
              <a:spcBef>
                <a:spcPts val="0"/>
              </a:spcBef>
              <a:buFont typeface="Arial"/>
              <a:buChar char="»"/>
              <a:defRPr sz="2000">
                <a:solidFill>
                  <a:schemeClr val="tx1"/>
                </a:solidFill>
                <a:latin typeface="Calibri"/>
              </a:defRPr>
            </a:lvl5pPr>
            <a:lvl6pPr marL="2514600" indent="-228600">
              <a:spcBef>
                <a:spcPts val="0"/>
              </a:spcBef>
              <a:spcAft>
                <a:spcPts val="0"/>
              </a:spcAft>
              <a:buFont typeface="Arial"/>
              <a:buChar char="»"/>
              <a:defRPr sz="2000">
                <a:solidFill>
                  <a:schemeClr val="tx1"/>
                </a:solidFill>
                <a:latin typeface="Calibri"/>
              </a:defRPr>
            </a:lvl6pPr>
            <a:lvl7pPr marL="2971800" indent="-228600">
              <a:spcBef>
                <a:spcPts val="0"/>
              </a:spcBef>
              <a:spcAft>
                <a:spcPts val="0"/>
              </a:spcAft>
              <a:buFont typeface="Arial"/>
              <a:buChar char="»"/>
              <a:defRPr sz="2000">
                <a:solidFill>
                  <a:schemeClr val="tx1"/>
                </a:solidFill>
                <a:latin typeface="Calibri"/>
              </a:defRPr>
            </a:lvl7pPr>
            <a:lvl8pPr marL="3429000" indent="-228600">
              <a:spcBef>
                <a:spcPts val="0"/>
              </a:spcBef>
              <a:spcAft>
                <a:spcPts val="0"/>
              </a:spcAft>
              <a:buFont typeface="Arial"/>
              <a:buChar char="»"/>
              <a:defRPr sz="2000">
                <a:solidFill>
                  <a:schemeClr val="tx1"/>
                </a:solidFill>
                <a:latin typeface="Calibri"/>
              </a:defRPr>
            </a:lvl8pPr>
            <a:lvl9pPr marL="3886200" indent="-228600">
              <a:spcBef>
                <a:spcPts val="0"/>
              </a:spcBef>
              <a:spcAft>
                <a:spcPts val="0"/>
              </a:spcAft>
              <a:buFont typeface="Arial"/>
              <a:buChar char="»"/>
              <a:defRPr sz="2000">
                <a:solidFill>
                  <a:schemeClr val="tx1"/>
                </a:solidFill>
                <a:latin typeface="Calibri"/>
              </a:defRPr>
            </a:lvl9pPr>
          </a:lstStyle>
          <a:p>
            <a:pPr algn="ctr">
              <a:spcBef>
                <a:spcPts val="0"/>
              </a:spcBef>
              <a:buFontTx/>
              <a:buNone/>
              <a:defRPr/>
            </a:pPr>
            <a:r>
              <a:rPr lang="ru-RU" sz="1200" b="1">
                <a:latin typeface="Times New Roman"/>
                <a:cs typeface="Times New Roman"/>
              </a:rPr>
              <a:t>2024 год</a:t>
            </a:r>
            <a:endParaRPr/>
          </a:p>
        </p:txBody>
      </p:sp>
      <p:cxnSp>
        <p:nvCxnSpPr>
          <p:cNvPr id="7" name="Прямая соединительная линия 6"/>
          <p:cNvCxnSpPr>
            <a:cxnSpLocks/>
          </p:cNvCxnSpPr>
          <p:nvPr/>
        </p:nvCxnSpPr>
        <p:spPr bwMode="auto">
          <a:xfrm flipH="1" flipV="1">
            <a:off x="468313" y="3063195"/>
            <a:ext cx="2601630" cy="395"/>
          </a:xfrm>
          <a:prstGeom prst="line">
            <a:avLst/>
          </a:prstGeom>
          <a:ln w="19050"/>
        </p:spPr>
        <p:style>
          <a:lnRef idx="1">
            <a:schemeClr val="accent6"/>
          </a:lnRef>
          <a:fillRef idx="0">
            <a:schemeClr val="accent6"/>
          </a:fillRef>
          <a:effectRef idx="0">
            <a:schemeClr val="accent6"/>
          </a:effectRef>
          <a:fontRef idx="minor">
            <a:schemeClr val="tx1"/>
          </a:fontRef>
        </p:style>
      </p:cxnSp>
      <p:sp>
        <p:nvSpPr>
          <p:cNvPr id="8" name="Нашивка 7"/>
          <p:cNvSpPr/>
          <p:nvPr/>
        </p:nvSpPr>
        <p:spPr bwMode="auto">
          <a:xfrm rot="5400000" flipH="1">
            <a:off x="2655599" y="1297312"/>
            <a:ext cx="276999" cy="431801"/>
          </a:xfrm>
          <a:prstGeom prst="chevron">
            <a:avLst>
              <a:gd name="adj" fmla="val 47325"/>
            </a:avLst>
          </a:prstGeom>
          <a:solidFill>
            <a:srgbClr val="BEF397"/>
          </a:solidFill>
          <a:ln/>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ru-RU" sz="1200">
              <a:solidFill>
                <a:srgbClr val="006D2A"/>
              </a:solidFill>
              <a:latin typeface="Times New Roman"/>
              <a:cs typeface="Times New Roman"/>
            </a:endParaRPr>
          </a:p>
        </p:txBody>
      </p:sp>
      <p:sp>
        <p:nvSpPr>
          <p:cNvPr id="10" name="TextBox 9"/>
          <p:cNvSpPr txBox="1"/>
          <p:nvPr/>
        </p:nvSpPr>
        <p:spPr bwMode="auto">
          <a:xfrm>
            <a:off x="3009999" y="1251961"/>
            <a:ext cx="1417985" cy="646331"/>
          </a:xfrm>
          <a:prstGeom prst="rect">
            <a:avLst/>
          </a:prstGeom>
          <a:noFill/>
        </p:spPr>
        <p:txBody>
          <a:bodyPr wrap="square" rtlCol="0">
            <a:spAutoFit/>
          </a:bodyPr>
          <a:lstStyle/>
          <a:p>
            <a:pPr algn="ctr">
              <a:defRPr/>
            </a:pPr>
            <a:r>
              <a:rPr lang="ru-RU" sz="1200" b="1">
                <a:solidFill>
                  <a:srgbClr val="006D2A"/>
                </a:solidFill>
                <a:latin typeface="Times New Roman"/>
                <a:cs typeface="Times New Roman"/>
              </a:rPr>
              <a:t>Рост </a:t>
            </a:r>
            <a:endParaRPr/>
          </a:p>
          <a:p>
            <a:pPr algn="ctr">
              <a:defRPr/>
            </a:pPr>
            <a:r>
              <a:rPr lang="ru-RU" sz="1200" b="1">
                <a:solidFill>
                  <a:srgbClr val="006D2A"/>
                </a:solidFill>
                <a:latin typeface="Times New Roman"/>
                <a:cs typeface="Times New Roman"/>
              </a:rPr>
              <a:t>на 24,4%</a:t>
            </a:r>
            <a:endParaRPr/>
          </a:p>
          <a:p>
            <a:pPr algn="ctr">
              <a:defRPr/>
            </a:pPr>
            <a:r>
              <a:rPr lang="ru-RU" sz="1200" b="1">
                <a:solidFill>
                  <a:srgbClr val="006D2A"/>
                </a:solidFill>
                <a:latin typeface="Times New Roman"/>
                <a:cs typeface="Times New Roman"/>
              </a:rPr>
              <a:t>+567,3  млн. руб.</a:t>
            </a:r>
            <a:endParaRPr/>
          </a:p>
        </p:txBody>
      </p:sp>
      <p:sp>
        <p:nvSpPr>
          <p:cNvPr id="11" name="Прямоугольник 56"/>
          <p:cNvSpPr>
            <a:spLocks noChangeArrowheads="1"/>
          </p:cNvSpPr>
          <p:nvPr/>
        </p:nvSpPr>
        <p:spPr bwMode="auto">
          <a:xfrm>
            <a:off x="1470964" y="6376489"/>
            <a:ext cx="916608" cy="276999"/>
          </a:xfrm>
          <a:prstGeom prst="rect">
            <a:avLst/>
          </a:prstGeom>
          <a:noFill/>
          <a:ln>
            <a:noFill/>
          </a:ln>
        </p:spPr>
        <p:txBody>
          <a:bodyPr wrap="square">
            <a:spAutoFit/>
          </a:bodyPr>
          <a:lstStyle>
            <a:lvl1pPr>
              <a:spcBef>
                <a:spcPts val="0"/>
              </a:spcBef>
              <a:buFont typeface="Arial"/>
              <a:buChar char="•"/>
              <a:defRPr sz="3200">
                <a:solidFill>
                  <a:schemeClr val="tx1"/>
                </a:solidFill>
                <a:latin typeface="Calibri"/>
              </a:defRPr>
            </a:lvl1pPr>
            <a:lvl2pPr marL="742950" indent="-285750">
              <a:spcBef>
                <a:spcPts val="0"/>
              </a:spcBef>
              <a:buFont typeface="Arial"/>
              <a:buChar char="–"/>
              <a:defRPr sz="2800">
                <a:solidFill>
                  <a:schemeClr val="tx1"/>
                </a:solidFill>
                <a:latin typeface="Calibri"/>
              </a:defRPr>
            </a:lvl2pPr>
            <a:lvl3pPr marL="1143000" indent="-228600">
              <a:spcBef>
                <a:spcPts val="0"/>
              </a:spcBef>
              <a:buFont typeface="Arial"/>
              <a:buChar char="•"/>
              <a:defRPr sz="2400">
                <a:solidFill>
                  <a:schemeClr val="tx1"/>
                </a:solidFill>
                <a:latin typeface="Calibri"/>
              </a:defRPr>
            </a:lvl3pPr>
            <a:lvl4pPr marL="1600200" indent="-228600">
              <a:spcBef>
                <a:spcPts val="0"/>
              </a:spcBef>
              <a:buFont typeface="Arial"/>
              <a:buChar char="–"/>
              <a:defRPr sz="2000">
                <a:solidFill>
                  <a:schemeClr val="tx1"/>
                </a:solidFill>
                <a:latin typeface="Calibri"/>
              </a:defRPr>
            </a:lvl4pPr>
            <a:lvl5pPr marL="2057400" indent="-228600">
              <a:spcBef>
                <a:spcPts val="0"/>
              </a:spcBef>
              <a:buFont typeface="Arial"/>
              <a:buChar char="»"/>
              <a:defRPr sz="2000">
                <a:solidFill>
                  <a:schemeClr val="tx1"/>
                </a:solidFill>
                <a:latin typeface="Calibri"/>
              </a:defRPr>
            </a:lvl5pPr>
            <a:lvl6pPr marL="2514600" indent="-228600">
              <a:spcBef>
                <a:spcPts val="0"/>
              </a:spcBef>
              <a:spcAft>
                <a:spcPts val="0"/>
              </a:spcAft>
              <a:buFont typeface="Arial"/>
              <a:buChar char="»"/>
              <a:defRPr sz="2000">
                <a:solidFill>
                  <a:schemeClr val="tx1"/>
                </a:solidFill>
                <a:latin typeface="Calibri"/>
              </a:defRPr>
            </a:lvl6pPr>
            <a:lvl7pPr marL="2971800" indent="-228600">
              <a:spcBef>
                <a:spcPts val="0"/>
              </a:spcBef>
              <a:spcAft>
                <a:spcPts val="0"/>
              </a:spcAft>
              <a:buFont typeface="Arial"/>
              <a:buChar char="»"/>
              <a:defRPr sz="2000">
                <a:solidFill>
                  <a:schemeClr val="tx1"/>
                </a:solidFill>
                <a:latin typeface="Calibri"/>
              </a:defRPr>
            </a:lvl7pPr>
            <a:lvl8pPr marL="3429000" indent="-228600">
              <a:spcBef>
                <a:spcPts val="0"/>
              </a:spcBef>
              <a:spcAft>
                <a:spcPts val="0"/>
              </a:spcAft>
              <a:buFont typeface="Arial"/>
              <a:buChar char="»"/>
              <a:defRPr sz="2000">
                <a:solidFill>
                  <a:schemeClr val="tx1"/>
                </a:solidFill>
                <a:latin typeface="Calibri"/>
              </a:defRPr>
            </a:lvl8pPr>
            <a:lvl9pPr marL="3886200" indent="-228600">
              <a:spcBef>
                <a:spcPts val="0"/>
              </a:spcBef>
              <a:spcAft>
                <a:spcPts val="0"/>
              </a:spcAft>
              <a:buFont typeface="Arial"/>
              <a:buChar char="»"/>
              <a:defRPr sz="2000">
                <a:solidFill>
                  <a:schemeClr val="tx1"/>
                </a:solidFill>
                <a:latin typeface="Calibri"/>
              </a:defRPr>
            </a:lvl9pPr>
          </a:lstStyle>
          <a:p>
            <a:pPr algn="ctr">
              <a:spcBef>
                <a:spcPts val="0"/>
              </a:spcBef>
              <a:buFontTx/>
              <a:buNone/>
              <a:defRPr/>
            </a:pPr>
            <a:r>
              <a:rPr lang="ru-RU" sz="1200" b="1">
                <a:latin typeface="Times New Roman"/>
                <a:cs typeface="Times New Roman"/>
              </a:rPr>
              <a:t>2025 год</a:t>
            </a:r>
            <a:endParaRPr/>
          </a:p>
        </p:txBody>
      </p:sp>
      <p:sp>
        <p:nvSpPr>
          <p:cNvPr id="12" name="Прямоугольник 11"/>
          <p:cNvSpPr/>
          <p:nvPr/>
        </p:nvSpPr>
        <p:spPr bwMode="auto">
          <a:xfrm>
            <a:off x="827584" y="5733255"/>
            <a:ext cx="455413" cy="643233"/>
          </a:xfrm>
          <a:prstGeom prst="rect">
            <a:avLst/>
          </a:prstGeom>
          <a:solidFill>
            <a:srgbClr val="BEF397"/>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prstClr val="white"/>
              </a:solidFill>
              <a:latin typeface="Times New Roman"/>
              <a:cs typeface="Times New Roman"/>
            </a:endParaRPr>
          </a:p>
        </p:txBody>
      </p:sp>
      <p:sp>
        <p:nvSpPr>
          <p:cNvPr id="13" name="Прямоугольник 12"/>
          <p:cNvSpPr>
            <a:spLocks noChangeArrowheads="1"/>
          </p:cNvSpPr>
          <p:nvPr/>
        </p:nvSpPr>
        <p:spPr bwMode="auto">
          <a:xfrm>
            <a:off x="665877" y="6392361"/>
            <a:ext cx="883846" cy="261610"/>
          </a:xfrm>
          <a:prstGeom prst="rect">
            <a:avLst/>
          </a:prstGeom>
          <a:noFill/>
          <a:ln>
            <a:noFill/>
          </a:ln>
        </p:spPr>
        <p:txBody>
          <a:bodyPr wrap="square">
            <a:spAutoFit/>
          </a:bodyPr>
          <a:lstStyle>
            <a:lvl1pPr>
              <a:spcBef>
                <a:spcPts val="0"/>
              </a:spcBef>
              <a:buFont typeface="Arial"/>
              <a:buChar char="•"/>
              <a:defRPr sz="3200">
                <a:solidFill>
                  <a:schemeClr val="tx1"/>
                </a:solidFill>
                <a:latin typeface="Calibri"/>
              </a:defRPr>
            </a:lvl1pPr>
            <a:lvl2pPr marL="742950" indent="-285750">
              <a:spcBef>
                <a:spcPts val="0"/>
              </a:spcBef>
              <a:buFont typeface="Arial"/>
              <a:buChar char="–"/>
              <a:defRPr sz="2800">
                <a:solidFill>
                  <a:schemeClr val="tx1"/>
                </a:solidFill>
                <a:latin typeface="Calibri"/>
              </a:defRPr>
            </a:lvl2pPr>
            <a:lvl3pPr marL="1143000" indent="-228600">
              <a:spcBef>
                <a:spcPts val="0"/>
              </a:spcBef>
              <a:buFont typeface="Arial"/>
              <a:buChar char="•"/>
              <a:defRPr sz="2400">
                <a:solidFill>
                  <a:schemeClr val="tx1"/>
                </a:solidFill>
                <a:latin typeface="Calibri"/>
              </a:defRPr>
            </a:lvl3pPr>
            <a:lvl4pPr marL="1600200" indent="-228600">
              <a:spcBef>
                <a:spcPts val="0"/>
              </a:spcBef>
              <a:buFont typeface="Arial"/>
              <a:buChar char="–"/>
              <a:defRPr sz="2000">
                <a:solidFill>
                  <a:schemeClr val="tx1"/>
                </a:solidFill>
                <a:latin typeface="Calibri"/>
              </a:defRPr>
            </a:lvl4pPr>
            <a:lvl5pPr marL="2057400" indent="-228600">
              <a:spcBef>
                <a:spcPts val="0"/>
              </a:spcBef>
              <a:buFont typeface="Arial"/>
              <a:buChar char="»"/>
              <a:defRPr sz="2000">
                <a:solidFill>
                  <a:schemeClr val="tx1"/>
                </a:solidFill>
                <a:latin typeface="Calibri"/>
              </a:defRPr>
            </a:lvl5pPr>
            <a:lvl6pPr marL="2514600" indent="-228600">
              <a:spcBef>
                <a:spcPts val="0"/>
              </a:spcBef>
              <a:spcAft>
                <a:spcPts val="0"/>
              </a:spcAft>
              <a:buFont typeface="Arial"/>
              <a:buChar char="»"/>
              <a:defRPr sz="2000">
                <a:solidFill>
                  <a:schemeClr val="tx1"/>
                </a:solidFill>
                <a:latin typeface="Calibri"/>
              </a:defRPr>
            </a:lvl6pPr>
            <a:lvl7pPr marL="2971800" indent="-228600">
              <a:spcBef>
                <a:spcPts val="0"/>
              </a:spcBef>
              <a:spcAft>
                <a:spcPts val="0"/>
              </a:spcAft>
              <a:buFont typeface="Arial"/>
              <a:buChar char="»"/>
              <a:defRPr sz="2000">
                <a:solidFill>
                  <a:schemeClr val="tx1"/>
                </a:solidFill>
                <a:latin typeface="Calibri"/>
              </a:defRPr>
            </a:lvl7pPr>
            <a:lvl8pPr marL="3429000" indent="-228600">
              <a:spcBef>
                <a:spcPts val="0"/>
              </a:spcBef>
              <a:spcAft>
                <a:spcPts val="0"/>
              </a:spcAft>
              <a:buFont typeface="Arial"/>
              <a:buChar char="»"/>
              <a:defRPr sz="2000">
                <a:solidFill>
                  <a:schemeClr val="tx1"/>
                </a:solidFill>
                <a:latin typeface="Calibri"/>
              </a:defRPr>
            </a:lvl8pPr>
            <a:lvl9pPr marL="3886200" indent="-228600">
              <a:spcBef>
                <a:spcPts val="0"/>
              </a:spcBef>
              <a:spcAft>
                <a:spcPts val="0"/>
              </a:spcAft>
              <a:buFont typeface="Arial"/>
              <a:buChar char="»"/>
              <a:defRPr sz="2000">
                <a:solidFill>
                  <a:schemeClr val="tx1"/>
                </a:solidFill>
                <a:latin typeface="Calibri"/>
              </a:defRPr>
            </a:lvl9pPr>
          </a:lstStyle>
          <a:p>
            <a:pPr>
              <a:spcBef>
                <a:spcPts val="0"/>
              </a:spcBef>
              <a:buFontTx/>
              <a:buNone/>
              <a:defRPr/>
            </a:pPr>
            <a:r>
              <a:rPr lang="ru-RU" sz="1100" b="1">
                <a:latin typeface="Times New Roman"/>
                <a:cs typeface="Times New Roman"/>
              </a:rPr>
              <a:t>2024 год</a:t>
            </a:r>
            <a:endParaRPr/>
          </a:p>
        </p:txBody>
      </p:sp>
      <p:cxnSp>
        <p:nvCxnSpPr>
          <p:cNvPr id="14" name="Прямая соединительная линия 13"/>
          <p:cNvCxnSpPr>
            <a:cxnSpLocks/>
          </p:cNvCxnSpPr>
          <p:nvPr/>
        </p:nvCxnSpPr>
        <p:spPr bwMode="auto">
          <a:xfrm flipH="1" flipV="1">
            <a:off x="676285" y="6381328"/>
            <a:ext cx="2601630" cy="395"/>
          </a:xfrm>
          <a:prstGeom prst="line">
            <a:avLst/>
          </a:prstGeom>
          <a:ln w="19050"/>
        </p:spPr>
        <p:style>
          <a:lnRef idx="1">
            <a:schemeClr val="accent6"/>
          </a:lnRef>
          <a:fillRef idx="0">
            <a:schemeClr val="accent6"/>
          </a:fillRef>
          <a:effectRef idx="0">
            <a:schemeClr val="accent6"/>
          </a:effectRef>
          <a:fontRef idx="minor">
            <a:schemeClr val="tx1"/>
          </a:fontRef>
        </p:style>
      </p:cxnSp>
      <p:sp>
        <p:nvSpPr>
          <p:cNvPr id="16" name="Скругленный прямоугольник 15"/>
          <p:cNvSpPr/>
          <p:nvPr/>
        </p:nvSpPr>
        <p:spPr bwMode="auto">
          <a:xfrm>
            <a:off x="337431" y="674965"/>
            <a:ext cx="3149453" cy="323493"/>
          </a:xfrm>
          <a:prstGeom prst="roundRect">
            <a:avLst>
              <a:gd name="adj" fmla="val 16667"/>
            </a:avLst>
          </a:prstGeom>
          <a:solidFill>
            <a:srgbClr val="BBF8E6"/>
          </a:solidFill>
          <a:ln>
            <a:solidFill>
              <a:srgbClr val="BBF8E6"/>
            </a:solidFill>
          </a:ln>
        </p:spPr>
        <p:style>
          <a:lnRef idx="2">
            <a:schemeClr val="accent6"/>
          </a:lnRef>
          <a:fillRef idx="1">
            <a:schemeClr val="lt1"/>
          </a:fillRef>
          <a:effectRef idx="0">
            <a:schemeClr val="accent6"/>
          </a:effectRef>
          <a:fontRef idx="minor">
            <a:schemeClr val="dk1"/>
          </a:fontRef>
        </p:style>
        <p:txBody>
          <a:bodyPr wrap="square">
            <a:spAutoFit/>
          </a:bodyPr>
          <a:lstStyle/>
          <a:p>
            <a:pPr algn="ctr">
              <a:defRPr/>
            </a:pPr>
            <a:r>
              <a:rPr lang="ru-RU" sz="1300" b="1">
                <a:solidFill>
                  <a:sysClr val="windowText" lastClr="000000"/>
                </a:solidFill>
                <a:latin typeface="Times New Roman"/>
                <a:cs typeface="Times New Roman"/>
              </a:rPr>
              <a:t>Финансирование проектов</a:t>
            </a:r>
            <a:endParaRPr lang="ru-RU" sz="1300">
              <a:solidFill>
                <a:sysClr val="windowText" lastClr="000000"/>
              </a:solidFill>
              <a:latin typeface="Times New Roman"/>
              <a:cs typeface="Times New Roman"/>
            </a:endParaRPr>
          </a:p>
        </p:txBody>
      </p:sp>
      <p:sp>
        <p:nvSpPr>
          <p:cNvPr id="17" name="Скругленный прямоугольник 16"/>
          <p:cNvSpPr/>
          <p:nvPr/>
        </p:nvSpPr>
        <p:spPr bwMode="auto">
          <a:xfrm>
            <a:off x="396851" y="4520153"/>
            <a:ext cx="3149453" cy="323493"/>
          </a:xfrm>
          <a:prstGeom prst="roundRect">
            <a:avLst>
              <a:gd name="adj" fmla="val 16667"/>
            </a:avLst>
          </a:prstGeom>
          <a:solidFill>
            <a:srgbClr val="BBF8E6"/>
          </a:solidFill>
          <a:ln>
            <a:solidFill>
              <a:srgbClr val="BBF8E6"/>
            </a:solidFill>
          </a:ln>
        </p:spPr>
        <p:style>
          <a:lnRef idx="2">
            <a:schemeClr val="accent6"/>
          </a:lnRef>
          <a:fillRef idx="1">
            <a:schemeClr val="lt1"/>
          </a:fillRef>
          <a:effectRef idx="0">
            <a:schemeClr val="accent6"/>
          </a:effectRef>
          <a:fontRef idx="minor">
            <a:schemeClr val="dk1"/>
          </a:fontRef>
        </p:style>
        <p:txBody>
          <a:bodyPr wrap="square">
            <a:spAutoFit/>
          </a:bodyPr>
          <a:lstStyle/>
          <a:p>
            <a:pPr algn="ctr">
              <a:defRPr/>
            </a:pPr>
            <a:r>
              <a:rPr lang="ru-RU" sz="1300" b="1">
                <a:solidFill>
                  <a:sysClr val="windowText" lastClr="000000"/>
                </a:solidFill>
                <a:latin typeface="Times New Roman"/>
                <a:cs typeface="Times New Roman"/>
              </a:rPr>
              <a:t>Количество проектов</a:t>
            </a:r>
            <a:endParaRPr lang="ru-RU" sz="1300">
              <a:solidFill>
                <a:sysClr val="windowText" lastClr="000000"/>
              </a:solidFill>
              <a:latin typeface="Times New Roman"/>
              <a:cs typeface="Times New Roman"/>
            </a:endParaRPr>
          </a:p>
        </p:txBody>
      </p:sp>
      <p:sp>
        <p:nvSpPr>
          <p:cNvPr id="19" name="Прямоугольник 64"/>
          <p:cNvSpPr>
            <a:spLocks noChangeArrowheads="1"/>
          </p:cNvSpPr>
          <p:nvPr/>
        </p:nvSpPr>
        <p:spPr bwMode="auto">
          <a:xfrm>
            <a:off x="1523760" y="5152596"/>
            <a:ext cx="741137" cy="338554"/>
          </a:xfrm>
          <a:prstGeom prst="rect">
            <a:avLst/>
          </a:prstGeom>
          <a:noFill/>
          <a:ln>
            <a:noFill/>
          </a:ln>
        </p:spPr>
        <p:txBody>
          <a:bodyPr wrap="square">
            <a:spAutoFit/>
          </a:bodyPr>
          <a:lstStyle>
            <a:lvl1pPr>
              <a:spcBef>
                <a:spcPts val="0"/>
              </a:spcBef>
              <a:buFont typeface="Arial"/>
              <a:buChar char="•"/>
              <a:defRPr sz="3200">
                <a:solidFill>
                  <a:schemeClr val="tx1"/>
                </a:solidFill>
                <a:latin typeface="Calibri"/>
              </a:defRPr>
            </a:lvl1pPr>
            <a:lvl2pPr marL="742950" indent="-285750">
              <a:spcBef>
                <a:spcPts val="0"/>
              </a:spcBef>
              <a:buFont typeface="Arial"/>
              <a:buChar char="–"/>
              <a:defRPr sz="2800">
                <a:solidFill>
                  <a:schemeClr val="tx1"/>
                </a:solidFill>
                <a:latin typeface="Calibri"/>
              </a:defRPr>
            </a:lvl2pPr>
            <a:lvl3pPr marL="1143000" indent="-228600">
              <a:spcBef>
                <a:spcPts val="0"/>
              </a:spcBef>
              <a:buFont typeface="Arial"/>
              <a:buChar char="•"/>
              <a:defRPr sz="2400">
                <a:solidFill>
                  <a:schemeClr val="tx1"/>
                </a:solidFill>
                <a:latin typeface="Calibri"/>
              </a:defRPr>
            </a:lvl3pPr>
            <a:lvl4pPr marL="1600200" indent="-228600">
              <a:spcBef>
                <a:spcPts val="0"/>
              </a:spcBef>
              <a:buFont typeface="Arial"/>
              <a:buChar char="–"/>
              <a:defRPr sz="2000">
                <a:solidFill>
                  <a:schemeClr val="tx1"/>
                </a:solidFill>
                <a:latin typeface="Calibri"/>
              </a:defRPr>
            </a:lvl4pPr>
            <a:lvl5pPr marL="2057400" indent="-228600">
              <a:spcBef>
                <a:spcPts val="0"/>
              </a:spcBef>
              <a:buFont typeface="Arial"/>
              <a:buChar char="»"/>
              <a:defRPr sz="2000">
                <a:solidFill>
                  <a:schemeClr val="tx1"/>
                </a:solidFill>
                <a:latin typeface="Calibri"/>
              </a:defRPr>
            </a:lvl5pPr>
            <a:lvl6pPr marL="2514600" indent="-228600">
              <a:spcBef>
                <a:spcPts val="0"/>
              </a:spcBef>
              <a:spcAft>
                <a:spcPts val="0"/>
              </a:spcAft>
              <a:buFont typeface="Arial"/>
              <a:buChar char="»"/>
              <a:defRPr sz="2000">
                <a:solidFill>
                  <a:schemeClr val="tx1"/>
                </a:solidFill>
                <a:latin typeface="Calibri"/>
              </a:defRPr>
            </a:lvl6pPr>
            <a:lvl7pPr marL="2971800" indent="-228600">
              <a:spcBef>
                <a:spcPts val="0"/>
              </a:spcBef>
              <a:spcAft>
                <a:spcPts val="0"/>
              </a:spcAft>
              <a:buFont typeface="Arial"/>
              <a:buChar char="»"/>
              <a:defRPr sz="2000">
                <a:solidFill>
                  <a:schemeClr val="tx1"/>
                </a:solidFill>
                <a:latin typeface="Calibri"/>
              </a:defRPr>
            </a:lvl7pPr>
            <a:lvl8pPr marL="3429000" indent="-228600">
              <a:spcBef>
                <a:spcPts val="0"/>
              </a:spcBef>
              <a:spcAft>
                <a:spcPts val="0"/>
              </a:spcAft>
              <a:buFont typeface="Arial"/>
              <a:buChar char="»"/>
              <a:defRPr sz="2000">
                <a:solidFill>
                  <a:schemeClr val="tx1"/>
                </a:solidFill>
                <a:latin typeface="Calibri"/>
              </a:defRPr>
            </a:lvl8pPr>
            <a:lvl9pPr marL="3886200" indent="-228600">
              <a:spcBef>
                <a:spcPts val="0"/>
              </a:spcBef>
              <a:spcAft>
                <a:spcPts val="0"/>
              </a:spcAft>
              <a:buFont typeface="Arial"/>
              <a:buChar char="»"/>
              <a:defRPr sz="2000">
                <a:solidFill>
                  <a:schemeClr val="tx1"/>
                </a:solidFill>
                <a:latin typeface="Calibri"/>
              </a:defRPr>
            </a:lvl9pPr>
          </a:lstStyle>
          <a:p>
            <a:pPr>
              <a:spcBef>
                <a:spcPts val="0"/>
              </a:spcBef>
              <a:buFontTx/>
              <a:buNone/>
              <a:defRPr/>
            </a:pPr>
            <a:r>
              <a:rPr lang="ru-RU" sz="1600" b="1" i="1">
                <a:latin typeface="Times New Roman"/>
                <a:cs typeface="Times New Roman"/>
              </a:rPr>
              <a:t>1 579</a:t>
            </a:r>
            <a:endParaRPr/>
          </a:p>
        </p:txBody>
      </p:sp>
      <p:sp>
        <p:nvSpPr>
          <p:cNvPr id="20" name="Прямоугольник 64"/>
          <p:cNvSpPr>
            <a:spLocks noChangeArrowheads="1"/>
          </p:cNvSpPr>
          <p:nvPr/>
        </p:nvSpPr>
        <p:spPr bwMode="auto">
          <a:xfrm>
            <a:off x="713350" y="5394701"/>
            <a:ext cx="933085" cy="338554"/>
          </a:xfrm>
          <a:prstGeom prst="rect">
            <a:avLst/>
          </a:prstGeom>
          <a:noFill/>
          <a:ln>
            <a:noFill/>
          </a:ln>
        </p:spPr>
        <p:txBody>
          <a:bodyPr wrap="square">
            <a:spAutoFit/>
          </a:bodyPr>
          <a:lstStyle>
            <a:lvl1pPr>
              <a:spcBef>
                <a:spcPts val="0"/>
              </a:spcBef>
              <a:buFont typeface="Arial"/>
              <a:buChar char="•"/>
              <a:defRPr sz="3200">
                <a:solidFill>
                  <a:schemeClr val="tx1"/>
                </a:solidFill>
                <a:latin typeface="Calibri"/>
              </a:defRPr>
            </a:lvl1pPr>
            <a:lvl2pPr marL="742950" indent="-285750">
              <a:spcBef>
                <a:spcPts val="0"/>
              </a:spcBef>
              <a:buFont typeface="Arial"/>
              <a:buChar char="–"/>
              <a:defRPr sz="2800">
                <a:solidFill>
                  <a:schemeClr val="tx1"/>
                </a:solidFill>
                <a:latin typeface="Calibri"/>
              </a:defRPr>
            </a:lvl2pPr>
            <a:lvl3pPr marL="1143000" indent="-228600">
              <a:spcBef>
                <a:spcPts val="0"/>
              </a:spcBef>
              <a:buFont typeface="Arial"/>
              <a:buChar char="•"/>
              <a:defRPr sz="2400">
                <a:solidFill>
                  <a:schemeClr val="tx1"/>
                </a:solidFill>
                <a:latin typeface="Calibri"/>
              </a:defRPr>
            </a:lvl3pPr>
            <a:lvl4pPr marL="1600200" indent="-228600">
              <a:spcBef>
                <a:spcPts val="0"/>
              </a:spcBef>
              <a:buFont typeface="Arial"/>
              <a:buChar char="–"/>
              <a:defRPr sz="2000">
                <a:solidFill>
                  <a:schemeClr val="tx1"/>
                </a:solidFill>
                <a:latin typeface="Calibri"/>
              </a:defRPr>
            </a:lvl4pPr>
            <a:lvl5pPr marL="2057400" indent="-228600">
              <a:spcBef>
                <a:spcPts val="0"/>
              </a:spcBef>
              <a:buFont typeface="Arial"/>
              <a:buChar char="»"/>
              <a:defRPr sz="2000">
                <a:solidFill>
                  <a:schemeClr val="tx1"/>
                </a:solidFill>
                <a:latin typeface="Calibri"/>
              </a:defRPr>
            </a:lvl5pPr>
            <a:lvl6pPr marL="2514600" indent="-228600">
              <a:spcBef>
                <a:spcPts val="0"/>
              </a:spcBef>
              <a:spcAft>
                <a:spcPts val="0"/>
              </a:spcAft>
              <a:buFont typeface="Arial"/>
              <a:buChar char="»"/>
              <a:defRPr sz="2000">
                <a:solidFill>
                  <a:schemeClr val="tx1"/>
                </a:solidFill>
                <a:latin typeface="Calibri"/>
              </a:defRPr>
            </a:lvl6pPr>
            <a:lvl7pPr marL="2971800" indent="-228600">
              <a:spcBef>
                <a:spcPts val="0"/>
              </a:spcBef>
              <a:spcAft>
                <a:spcPts val="0"/>
              </a:spcAft>
              <a:buFont typeface="Arial"/>
              <a:buChar char="»"/>
              <a:defRPr sz="2000">
                <a:solidFill>
                  <a:schemeClr val="tx1"/>
                </a:solidFill>
                <a:latin typeface="Calibri"/>
              </a:defRPr>
            </a:lvl7pPr>
            <a:lvl8pPr marL="3429000" indent="-228600">
              <a:spcBef>
                <a:spcPts val="0"/>
              </a:spcBef>
              <a:spcAft>
                <a:spcPts val="0"/>
              </a:spcAft>
              <a:buFont typeface="Arial"/>
              <a:buChar char="»"/>
              <a:defRPr sz="2000">
                <a:solidFill>
                  <a:schemeClr val="tx1"/>
                </a:solidFill>
                <a:latin typeface="Calibri"/>
              </a:defRPr>
            </a:lvl8pPr>
            <a:lvl9pPr marL="3886200" indent="-228600">
              <a:spcBef>
                <a:spcPts val="0"/>
              </a:spcBef>
              <a:spcAft>
                <a:spcPts val="0"/>
              </a:spcAft>
              <a:buFont typeface="Arial"/>
              <a:buChar char="»"/>
              <a:defRPr sz="2000">
                <a:solidFill>
                  <a:schemeClr val="tx1"/>
                </a:solidFill>
                <a:latin typeface="Calibri"/>
              </a:defRPr>
            </a:lvl9pPr>
          </a:lstStyle>
          <a:p>
            <a:pPr>
              <a:spcBef>
                <a:spcPts val="0"/>
              </a:spcBef>
              <a:buFontTx/>
              <a:buNone/>
              <a:defRPr/>
            </a:pPr>
            <a:r>
              <a:rPr lang="en-US" sz="1600" b="1" i="1">
                <a:latin typeface="Times New Roman"/>
                <a:cs typeface="Times New Roman"/>
              </a:rPr>
              <a:t>1 </a:t>
            </a:r>
            <a:r>
              <a:rPr lang="ru-RU" sz="1600" b="1" i="1">
                <a:latin typeface="Times New Roman"/>
                <a:cs typeface="Times New Roman"/>
              </a:rPr>
              <a:t>501</a:t>
            </a:r>
            <a:endParaRPr/>
          </a:p>
        </p:txBody>
      </p:sp>
      <p:sp>
        <p:nvSpPr>
          <p:cNvPr id="28" name="Номер слайда 2"/>
          <p:cNvSpPr txBox="1"/>
          <p:nvPr/>
        </p:nvSpPr>
        <p:spPr bwMode="auto">
          <a:xfrm>
            <a:off x="8201347" y="6492875"/>
            <a:ext cx="619125" cy="365125"/>
          </a:xfrm>
          <a:prstGeom prst="rect">
            <a:avLst/>
          </a:prstGeom>
          <a:noFill/>
        </p:spPr>
        <p:txBody>
          <a:bodyPr vert="horz" lIns="91440" tIns="45720" rIns="91440" bIns="45720" rtlCol="0" anchor="ctr"/>
          <a:lstStyle>
            <a:defPPr>
              <a:defRPr lang="ru-RU"/>
            </a:defPPr>
            <a:lvl1pPr marL="0" algn="r" defTabSz="914400">
              <a:defRPr sz="1200">
                <a:solidFill>
                  <a:schemeClr val="tx1">
                    <a:tint val="75000"/>
                  </a:schemeClr>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spcBef>
                <a:spcPts val="0"/>
              </a:spcBef>
              <a:defRPr/>
            </a:pPr>
            <a:fld id="{E9AAD051-7395-4038-A9F6-1048D26E37D3}" type="slidenum">
              <a:rPr lang="ru-RU" b="1">
                <a:solidFill>
                  <a:srgbClr val="000000"/>
                </a:solidFill>
                <a:latin typeface="Arial"/>
                <a:cs typeface="Arial"/>
              </a:rPr>
              <a:t>29</a:t>
            </a:fld>
            <a:endParaRPr lang="ru-RU" b="1">
              <a:solidFill>
                <a:srgbClr val="000000"/>
              </a:solidFill>
              <a:latin typeface="Arial"/>
              <a:cs typeface="Arial"/>
            </a:endParaRPr>
          </a:p>
        </p:txBody>
      </p:sp>
      <p:sp>
        <p:nvSpPr>
          <p:cNvPr id="39" name="Прямоугольник 38"/>
          <p:cNvSpPr/>
          <p:nvPr/>
        </p:nvSpPr>
        <p:spPr bwMode="auto">
          <a:xfrm>
            <a:off x="396851" y="3412202"/>
            <a:ext cx="3013992" cy="890518"/>
          </a:xfrm>
          <a:prstGeom prst="rect">
            <a:avLst/>
          </a:prstGeom>
          <a:noFill/>
          <a:ln>
            <a:solidFill>
              <a:schemeClr val="accent6">
                <a:lumMod val="7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prstClr val="white"/>
              </a:solidFill>
              <a:latin typeface="Times New Roman"/>
              <a:cs typeface="Times New Roman"/>
            </a:endParaRPr>
          </a:p>
        </p:txBody>
      </p:sp>
      <p:sp>
        <p:nvSpPr>
          <p:cNvPr id="44" name="Прямоугольник 43"/>
          <p:cNvSpPr/>
          <p:nvPr/>
        </p:nvSpPr>
        <p:spPr bwMode="auto">
          <a:xfrm>
            <a:off x="513189" y="3503413"/>
            <a:ext cx="269136" cy="238321"/>
          </a:xfrm>
          <a:prstGeom prst="rect">
            <a:avLst/>
          </a:prstGeom>
          <a:solidFill>
            <a:schemeClr val="accent4">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prstClr val="white"/>
              </a:solidFill>
              <a:latin typeface="Times New Roman"/>
              <a:cs typeface="Times New Roman"/>
            </a:endParaRPr>
          </a:p>
        </p:txBody>
      </p:sp>
      <p:sp>
        <p:nvSpPr>
          <p:cNvPr id="45" name="Прямоугольник 44"/>
          <p:cNvSpPr/>
          <p:nvPr/>
        </p:nvSpPr>
        <p:spPr bwMode="auto">
          <a:xfrm>
            <a:off x="513189" y="3764568"/>
            <a:ext cx="269136" cy="238778"/>
          </a:xfrm>
          <a:prstGeom prst="rect">
            <a:avLst/>
          </a:prstGeom>
          <a:solidFill>
            <a:schemeClr val="accent6">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prstClr val="white"/>
              </a:solidFill>
              <a:latin typeface="Times New Roman"/>
              <a:cs typeface="Times New Roman"/>
            </a:endParaRPr>
          </a:p>
        </p:txBody>
      </p:sp>
      <p:sp>
        <p:nvSpPr>
          <p:cNvPr id="46" name="Прямоугольник 45"/>
          <p:cNvSpPr/>
          <p:nvPr/>
        </p:nvSpPr>
        <p:spPr bwMode="auto">
          <a:xfrm>
            <a:off x="513189" y="4013798"/>
            <a:ext cx="269136" cy="236078"/>
          </a:xfrm>
          <a:prstGeom prst="rect">
            <a:avLst/>
          </a:prstGeom>
          <a:solidFill>
            <a:schemeClr val="accent5">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prstClr val="white"/>
              </a:solidFill>
              <a:latin typeface="Times New Roman"/>
              <a:cs typeface="Times New Roman"/>
            </a:endParaRPr>
          </a:p>
        </p:txBody>
      </p:sp>
      <p:sp>
        <p:nvSpPr>
          <p:cNvPr id="47" name="TextBox 46"/>
          <p:cNvSpPr txBox="1"/>
          <p:nvPr/>
        </p:nvSpPr>
        <p:spPr bwMode="auto">
          <a:xfrm>
            <a:off x="755576" y="3484210"/>
            <a:ext cx="2277507" cy="261610"/>
          </a:xfrm>
          <a:prstGeom prst="rect">
            <a:avLst/>
          </a:prstGeom>
          <a:noFill/>
        </p:spPr>
        <p:txBody>
          <a:bodyPr wrap="square" rtlCol="0">
            <a:spAutoFit/>
          </a:bodyPr>
          <a:lstStyle/>
          <a:p>
            <a:pPr>
              <a:defRPr/>
            </a:pPr>
            <a:r>
              <a:rPr lang="ru-RU" sz="1100" b="1" i="1">
                <a:latin typeface="Times New Roman"/>
                <a:cs typeface="Times New Roman"/>
              </a:rPr>
              <a:t>Республиканский бюджет </a:t>
            </a:r>
            <a:endParaRPr/>
          </a:p>
        </p:txBody>
      </p:sp>
      <p:sp>
        <p:nvSpPr>
          <p:cNvPr id="50" name="TextBox 49"/>
          <p:cNvSpPr txBox="1"/>
          <p:nvPr/>
        </p:nvSpPr>
        <p:spPr bwMode="auto">
          <a:xfrm>
            <a:off x="755576" y="3741735"/>
            <a:ext cx="2277507" cy="261610"/>
          </a:xfrm>
          <a:prstGeom prst="rect">
            <a:avLst/>
          </a:prstGeom>
          <a:noFill/>
        </p:spPr>
        <p:txBody>
          <a:bodyPr wrap="square" rtlCol="0">
            <a:spAutoFit/>
          </a:bodyPr>
          <a:lstStyle/>
          <a:p>
            <a:pPr>
              <a:defRPr/>
            </a:pPr>
            <a:r>
              <a:rPr lang="ru-RU" sz="1100" b="1" i="1">
                <a:latin typeface="Times New Roman"/>
                <a:cs typeface="Times New Roman"/>
              </a:rPr>
              <a:t>Местный бюджет</a:t>
            </a:r>
            <a:endParaRPr/>
          </a:p>
        </p:txBody>
      </p:sp>
      <p:sp>
        <p:nvSpPr>
          <p:cNvPr id="51" name="TextBox 50"/>
          <p:cNvSpPr txBox="1"/>
          <p:nvPr/>
        </p:nvSpPr>
        <p:spPr bwMode="auto">
          <a:xfrm>
            <a:off x="755576" y="3988266"/>
            <a:ext cx="2277507" cy="261610"/>
          </a:xfrm>
          <a:prstGeom prst="rect">
            <a:avLst/>
          </a:prstGeom>
          <a:noFill/>
        </p:spPr>
        <p:txBody>
          <a:bodyPr wrap="square" rtlCol="0">
            <a:spAutoFit/>
          </a:bodyPr>
          <a:lstStyle/>
          <a:p>
            <a:pPr>
              <a:defRPr/>
            </a:pPr>
            <a:r>
              <a:rPr lang="ru-RU" sz="1100" b="1" i="1">
                <a:latin typeface="Times New Roman"/>
                <a:cs typeface="Times New Roman"/>
              </a:rPr>
              <a:t>Внебюджетные источники</a:t>
            </a:r>
            <a:endParaRPr/>
          </a:p>
        </p:txBody>
      </p:sp>
      <p:sp>
        <p:nvSpPr>
          <p:cNvPr id="54" name="Прямоугольник 15"/>
          <p:cNvSpPr>
            <a:spLocks noChangeArrowheads="1"/>
          </p:cNvSpPr>
          <p:nvPr/>
        </p:nvSpPr>
        <p:spPr bwMode="auto">
          <a:xfrm>
            <a:off x="236080" y="976438"/>
            <a:ext cx="918841" cy="261610"/>
          </a:xfrm>
          <a:prstGeom prst="rect">
            <a:avLst/>
          </a:prstGeom>
          <a:noFill/>
          <a:ln>
            <a:noFill/>
          </a:ln>
        </p:spPr>
        <p:txBody>
          <a:bodyPr wrap="none">
            <a:spAutoFit/>
          </a:bodyPr>
          <a:lstStyle>
            <a:lvl1pPr>
              <a:spcBef>
                <a:spcPts val="0"/>
              </a:spcBef>
              <a:buFont typeface="Arial"/>
              <a:buChar char="•"/>
              <a:defRPr sz="3200">
                <a:solidFill>
                  <a:schemeClr val="tx1"/>
                </a:solidFill>
                <a:latin typeface="Calibri"/>
              </a:defRPr>
            </a:lvl1pPr>
            <a:lvl2pPr marL="742950" indent="-285750">
              <a:spcBef>
                <a:spcPts val="0"/>
              </a:spcBef>
              <a:buFont typeface="Arial"/>
              <a:buChar char="–"/>
              <a:defRPr sz="2800">
                <a:solidFill>
                  <a:schemeClr val="tx1"/>
                </a:solidFill>
                <a:latin typeface="Calibri"/>
              </a:defRPr>
            </a:lvl2pPr>
            <a:lvl3pPr marL="1143000" indent="-228600">
              <a:spcBef>
                <a:spcPts val="0"/>
              </a:spcBef>
              <a:buFont typeface="Arial"/>
              <a:buChar char="•"/>
              <a:defRPr sz="2400">
                <a:solidFill>
                  <a:schemeClr val="tx1"/>
                </a:solidFill>
                <a:latin typeface="Calibri"/>
              </a:defRPr>
            </a:lvl3pPr>
            <a:lvl4pPr marL="1600200" indent="-228600">
              <a:spcBef>
                <a:spcPts val="0"/>
              </a:spcBef>
              <a:buFont typeface="Arial"/>
              <a:buChar char="–"/>
              <a:defRPr sz="2000">
                <a:solidFill>
                  <a:schemeClr val="tx1"/>
                </a:solidFill>
                <a:latin typeface="Calibri"/>
              </a:defRPr>
            </a:lvl4pPr>
            <a:lvl5pPr marL="2057400" indent="-228600">
              <a:spcBef>
                <a:spcPts val="0"/>
              </a:spcBef>
              <a:buFont typeface="Arial"/>
              <a:buChar char="»"/>
              <a:defRPr sz="2000">
                <a:solidFill>
                  <a:schemeClr val="tx1"/>
                </a:solidFill>
                <a:latin typeface="Calibri"/>
              </a:defRPr>
            </a:lvl5pPr>
            <a:lvl6pPr marL="2514600" indent="-228600">
              <a:spcBef>
                <a:spcPts val="0"/>
              </a:spcBef>
              <a:spcAft>
                <a:spcPts val="0"/>
              </a:spcAft>
              <a:buFont typeface="Arial"/>
              <a:buChar char="»"/>
              <a:defRPr sz="2000">
                <a:solidFill>
                  <a:schemeClr val="tx1"/>
                </a:solidFill>
                <a:latin typeface="Calibri"/>
              </a:defRPr>
            </a:lvl6pPr>
            <a:lvl7pPr marL="2971800" indent="-228600">
              <a:spcBef>
                <a:spcPts val="0"/>
              </a:spcBef>
              <a:spcAft>
                <a:spcPts val="0"/>
              </a:spcAft>
              <a:buFont typeface="Arial"/>
              <a:buChar char="»"/>
              <a:defRPr sz="2000">
                <a:solidFill>
                  <a:schemeClr val="tx1"/>
                </a:solidFill>
                <a:latin typeface="Calibri"/>
              </a:defRPr>
            </a:lvl7pPr>
            <a:lvl8pPr marL="3429000" indent="-228600">
              <a:spcBef>
                <a:spcPts val="0"/>
              </a:spcBef>
              <a:spcAft>
                <a:spcPts val="0"/>
              </a:spcAft>
              <a:buFont typeface="Arial"/>
              <a:buChar char="»"/>
              <a:defRPr sz="2000">
                <a:solidFill>
                  <a:schemeClr val="tx1"/>
                </a:solidFill>
                <a:latin typeface="Calibri"/>
              </a:defRPr>
            </a:lvl8pPr>
            <a:lvl9pPr marL="3886200" indent="-228600">
              <a:spcBef>
                <a:spcPts val="0"/>
              </a:spcBef>
              <a:spcAft>
                <a:spcPts val="0"/>
              </a:spcAft>
              <a:buFont typeface="Arial"/>
              <a:buChar char="»"/>
              <a:defRPr sz="2000">
                <a:solidFill>
                  <a:schemeClr val="tx1"/>
                </a:solidFill>
                <a:latin typeface="Calibri"/>
              </a:defRPr>
            </a:lvl9pPr>
          </a:lstStyle>
          <a:p>
            <a:pPr>
              <a:spcBef>
                <a:spcPts val="0"/>
              </a:spcBef>
              <a:buFontTx/>
              <a:buNone/>
              <a:defRPr/>
            </a:pPr>
            <a:r>
              <a:rPr lang="ru-RU" sz="1100" b="1" i="1">
                <a:latin typeface="Times New Roman"/>
                <a:cs typeface="Times New Roman"/>
              </a:rPr>
              <a:t>млн.</a:t>
            </a:r>
            <a:r>
              <a:rPr lang="en-US" sz="1100" b="1" i="1">
                <a:latin typeface="Times New Roman"/>
                <a:cs typeface="Times New Roman"/>
              </a:rPr>
              <a:t> </a:t>
            </a:r>
            <a:r>
              <a:rPr lang="ru-RU" sz="1100" b="1" i="1">
                <a:latin typeface="Times New Roman"/>
                <a:cs typeface="Times New Roman"/>
              </a:rPr>
              <a:t>рублей</a:t>
            </a:r>
            <a:endParaRPr/>
          </a:p>
        </p:txBody>
      </p:sp>
      <p:sp>
        <p:nvSpPr>
          <p:cNvPr id="65" name="TextBox 64"/>
          <p:cNvSpPr txBox="1"/>
          <p:nvPr/>
        </p:nvSpPr>
        <p:spPr bwMode="auto">
          <a:xfrm>
            <a:off x="2868496" y="5321873"/>
            <a:ext cx="1199448" cy="738664"/>
          </a:xfrm>
          <a:prstGeom prst="rect">
            <a:avLst/>
          </a:prstGeom>
          <a:noFill/>
        </p:spPr>
        <p:txBody>
          <a:bodyPr wrap="square" rtlCol="0">
            <a:spAutoFit/>
          </a:bodyPr>
          <a:lstStyle>
            <a:defPPr>
              <a:defRPr lang="ru-RU"/>
            </a:defPPr>
            <a:lvl1pPr algn="ctr">
              <a:defRPr sz="1200" b="1">
                <a:solidFill>
                  <a:schemeClr val="accent2">
                    <a:lumMod val="75000"/>
                  </a:schemeClr>
                </a:solidFill>
                <a:latin typeface="Century Gothic"/>
              </a:defRPr>
            </a:lvl1pPr>
          </a:lstStyle>
          <a:p>
            <a:pPr>
              <a:defRPr/>
            </a:pPr>
            <a:r>
              <a:rPr lang="ru-RU" sz="1400">
                <a:solidFill>
                  <a:srgbClr val="006D2A"/>
                </a:solidFill>
                <a:latin typeface="Times New Roman"/>
                <a:cs typeface="Times New Roman"/>
              </a:rPr>
              <a:t>Рост </a:t>
            </a:r>
            <a:endParaRPr/>
          </a:p>
          <a:p>
            <a:pPr>
              <a:defRPr/>
            </a:pPr>
            <a:r>
              <a:rPr lang="ru-RU" sz="1400">
                <a:solidFill>
                  <a:srgbClr val="006D2A"/>
                </a:solidFill>
                <a:latin typeface="Times New Roman"/>
                <a:cs typeface="Times New Roman"/>
              </a:rPr>
              <a:t>на 5,2%</a:t>
            </a:r>
            <a:endParaRPr/>
          </a:p>
          <a:p>
            <a:pPr>
              <a:defRPr/>
            </a:pPr>
            <a:r>
              <a:rPr lang="ru-RU" sz="1400">
                <a:solidFill>
                  <a:srgbClr val="006D2A"/>
                </a:solidFill>
                <a:latin typeface="Times New Roman"/>
                <a:cs typeface="Times New Roman"/>
              </a:rPr>
              <a:t>+78 ед.</a:t>
            </a:r>
            <a:endParaRPr/>
          </a:p>
        </p:txBody>
      </p:sp>
      <p:pic>
        <p:nvPicPr>
          <p:cNvPr id="48" name="Picture 2" descr="http://tse1.mm.bing.net/th?&amp;id=OIP.M9b1727f97c91a3a0780be6b750e67899o0&amp;w=300&amp;h=168&amp;c=0&amp;pid=1.9&amp;rs=0&amp;p=0"/>
          <p:cNvPicPr>
            <a:picLocks noChangeAspect="1" noChangeArrowheads="1"/>
          </p:cNvPicPr>
          <p:nvPr/>
        </p:nvPicPr>
        <p:blipFill>
          <a:blip r:embed="rId2"/>
          <a:stretch/>
        </p:blipFill>
        <p:spPr bwMode="auto">
          <a:xfrm>
            <a:off x="4932040" y="4810968"/>
            <a:ext cx="3445569" cy="1766624"/>
          </a:xfrm>
          <a:prstGeom prst="rect">
            <a:avLst/>
          </a:prstGeom>
          <a:ln>
            <a:noFill/>
          </a:ln>
          <a:effectLst>
            <a:softEdge rad="112500"/>
          </a:effectLst>
        </p:spPr>
      </p:pic>
      <p:sp>
        <p:nvSpPr>
          <p:cNvPr id="53" name="Нашивка 52"/>
          <p:cNvSpPr/>
          <p:nvPr/>
        </p:nvSpPr>
        <p:spPr bwMode="auto">
          <a:xfrm rot="5400000" flipH="1">
            <a:off x="2691995" y="5207837"/>
            <a:ext cx="276999" cy="431801"/>
          </a:xfrm>
          <a:prstGeom prst="chevron">
            <a:avLst>
              <a:gd name="adj" fmla="val 47325"/>
            </a:avLst>
          </a:prstGeom>
          <a:solidFill>
            <a:srgbClr val="BEF397"/>
          </a:solidFill>
          <a:ln/>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ru-RU" sz="1200">
              <a:solidFill>
                <a:srgbClr val="006D2A"/>
              </a:solidFill>
              <a:latin typeface="Times New Roman"/>
              <a:cs typeface="Times New Roman"/>
            </a:endParaRPr>
          </a:p>
        </p:txBody>
      </p:sp>
      <p:cxnSp>
        <p:nvCxnSpPr>
          <p:cNvPr id="56" name="Прямая соединительная линия 55"/>
          <p:cNvCxnSpPr>
            <a:cxnSpLocks/>
          </p:cNvCxnSpPr>
          <p:nvPr/>
        </p:nvCxnSpPr>
        <p:spPr bwMode="auto">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57" name="TextBox 56"/>
          <p:cNvSpPr txBox="1"/>
          <p:nvPr/>
        </p:nvSpPr>
        <p:spPr bwMode="auto">
          <a:xfrm>
            <a:off x="7873228" y="69850"/>
            <a:ext cx="1223412" cy="492443"/>
          </a:xfrm>
          <a:prstGeom prst="rect">
            <a:avLst/>
          </a:prstGeom>
          <a:noFill/>
        </p:spPr>
        <p:txBody>
          <a:bodyPr wrap="none" rtlCol="0">
            <a:spAutoFit/>
          </a:bodyPr>
          <a:lstStyle/>
          <a:p>
            <a:pPr algn="ctr">
              <a:defRPr/>
            </a:pPr>
            <a:r>
              <a:rPr lang="ru-RU" sz="1300" b="1" i="1">
                <a:solidFill>
                  <a:schemeClr val="accent1"/>
                </a:solidFill>
                <a:latin typeface="+mn-lt"/>
              </a:rPr>
              <a:t>Бюджет</a:t>
            </a:r>
            <a:endParaRPr/>
          </a:p>
          <a:p>
            <a:pPr algn="ctr">
              <a:defRPr/>
            </a:pPr>
            <a:r>
              <a:rPr lang="ru-RU" sz="1300" b="1" i="1">
                <a:solidFill>
                  <a:schemeClr val="accent1"/>
                </a:solidFill>
                <a:latin typeface="+mn-lt"/>
              </a:rPr>
              <a:t>для граждан</a:t>
            </a:r>
            <a:endParaRPr/>
          </a:p>
        </p:txBody>
      </p:sp>
      <p:sp>
        <p:nvSpPr>
          <p:cNvPr id="58" name="Прямоугольник 57"/>
          <p:cNvSpPr/>
          <p:nvPr/>
        </p:nvSpPr>
        <p:spPr bwMode="auto">
          <a:xfrm>
            <a:off x="588519" y="2568166"/>
            <a:ext cx="575098" cy="484520"/>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prstClr val="white"/>
              </a:solidFill>
              <a:latin typeface="Times New Roman"/>
              <a:cs typeface="Times New Roman"/>
            </a:endParaRPr>
          </a:p>
        </p:txBody>
      </p:sp>
      <p:sp>
        <p:nvSpPr>
          <p:cNvPr id="59" name="Прямоугольник 56"/>
          <p:cNvSpPr>
            <a:spLocks noChangeArrowheads="1"/>
          </p:cNvSpPr>
          <p:nvPr/>
        </p:nvSpPr>
        <p:spPr bwMode="auto">
          <a:xfrm>
            <a:off x="1255263" y="3072104"/>
            <a:ext cx="916608" cy="276999"/>
          </a:xfrm>
          <a:prstGeom prst="rect">
            <a:avLst/>
          </a:prstGeom>
          <a:noFill/>
          <a:ln>
            <a:noFill/>
          </a:ln>
        </p:spPr>
        <p:txBody>
          <a:bodyPr wrap="square">
            <a:spAutoFit/>
          </a:bodyPr>
          <a:lstStyle>
            <a:lvl1pPr>
              <a:spcBef>
                <a:spcPts val="0"/>
              </a:spcBef>
              <a:buFont typeface="Arial"/>
              <a:buChar char="•"/>
              <a:defRPr sz="3200">
                <a:solidFill>
                  <a:schemeClr val="tx1"/>
                </a:solidFill>
                <a:latin typeface="Calibri"/>
              </a:defRPr>
            </a:lvl1pPr>
            <a:lvl2pPr marL="742950" indent="-285750">
              <a:spcBef>
                <a:spcPts val="0"/>
              </a:spcBef>
              <a:buFont typeface="Arial"/>
              <a:buChar char="–"/>
              <a:defRPr sz="2800">
                <a:solidFill>
                  <a:schemeClr val="tx1"/>
                </a:solidFill>
                <a:latin typeface="Calibri"/>
              </a:defRPr>
            </a:lvl2pPr>
            <a:lvl3pPr marL="1143000" indent="-228600">
              <a:spcBef>
                <a:spcPts val="0"/>
              </a:spcBef>
              <a:buFont typeface="Arial"/>
              <a:buChar char="•"/>
              <a:defRPr sz="2400">
                <a:solidFill>
                  <a:schemeClr val="tx1"/>
                </a:solidFill>
                <a:latin typeface="Calibri"/>
              </a:defRPr>
            </a:lvl3pPr>
            <a:lvl4pPr marL="1600200" indent="-228600">
              <a:spcBef>
                <a:spcPts val="0"/>
              </a:spcBef>
              <a:buFont typeface="Arial"/>
              <a:buChar char="–"/>
              <a:defRPr sz="2000">
                <a:solidFill>
                  <a:schemeClr val="tx1"/>
                </a:solidFill>
                <a:latin typeface="Calibri"/>
              </a:defRPr>
            </a:lvl4pPr>
            <a:lvl5pPr marL="2057400" indent="-228600">
              <a:spcBef>
                <a:spcPts val="0"/>
              </a:spcBef>
              <a:buFont typeface="Arial"/>
              <a:buChar char="»"/>
              <a:defRPr sz="2000">
                <a:solidFill>
                  <a:schemeClr val="tx1"/>
                </a:solidFill>
                <a:latin typeface="Calibri"/>
              </a:defRPr>
            </a:lvl5pPr>
            <a:lvl6pPr marL="2514600" indent="-228600">
              <a:spcBef>
                <a:spcPts val="0"/>
              </a:spcBef>
              <a:spcAft>
                <a:spcPts val="0"/>
              </a:spcAft>
              <a:buFont typeface="Arial"/>
              <a:buChar char="»"/>
              <a:defRPr sz="2000">
                <a:solidFill>
                  <a:schemeClr val="tx1"/>
                </a:solidFill>
                <a:latin typeface="Calibri"/>
              </a:defRPr>
            </a:lvl6pPr>
            <a:lvl7pPr marL="2971800" indent="-228600">
              <a:spcBef>
                <a:spcPts val="0"/>
              </a:spcBef>
              <a:spcAft>
                <a:spcPts val="0"/>
              </a:spcAft>
              <a:buFont typeface="Arial"/>
              <a:buChar char="»"/>
              <a:defRPr sz="2000">
                <a:solidFill>
                  <a:schemeClr val="tx1"/>
                </a:solidFill>
                <a:latin typeface="Calibri"/>
              </a:defRPr>
            </a:lvl7pPr>
            <a:lvl8pPr marL="3429000" indent="-228600">
              <a:spcBef>
                <a:spcPts val="0"/>
              </a:spcBef>
              <a:spcAft>
                <a:spcPts val="0"/>
              </a:spcAft>
              <a:buFont typeface="Arial"/>
              <a:buChar char="»"/>
              <a:defRPr sz="2000">
                <a:solidFill>
                  <a:schemeClr val="tx1"/>
                </a:solidFill>
                <a:latin typeface="Calibri"/>
              </a:defRPr>
            </a:lvl8pPr>
            <a:lvl9pPr marL="3886200" indent="-228600">
              <a:spcBef>
                <a:spcPts val="0"/>
              </a:spcBef>
              <a:spcAft>
                <a:spcPts val="0"/>
              </a:spcAft>
              <a:buFont typeface="Arial"/>
              <a:buChar char="»"/>
              <a:defRPr sz="2000">
                <a:solidFill>
                  <a:schemeClr val="tx1"/>
                </a:solidFill>
                <a:latin typeface="Calibri"/>
              </a:defRPr>
            </a:lvl9pPr>
          </a:lstStyle>
          <a:p>
            <a:pPr algn="ctr">
              <a:spcBef>
                <a:spcPts val="0"/>
              </a:spcBef>
              <a:buFontTx/>
              <a:buNone/>
              <a:defRPr/>
            </a:pPr>
            <a:r>
              <a:rPr lang="ru-RU" sz="1200" b="1">
                <a:latin typeface="Times New Roman"/>
                <a:cs typeface="Times New Roman"/>
              </a:rPr>
              <a:t>2025 год</a:t>
            </a:r>
            <a:endParaRPr/>
          </a:p>
        </p:txBody>
      </p:sp>
      <p:sp>
        <p:nvSpPr>
          <p:cNvPr id="60" name="Прямоугольник 59"/>
          <p:cNvSpPr/>
          <p:nvPr/>
        </p:nvSpPr>
        <p:spPr bwMode="auto">
          <a:xfrm>
            <a:off x="588519" y="1959176"/>
            <a:ext cx="575098" cy="338554"/>
          </a:xfrm>
          <a:prstGeom prst="rect">
            <a:avLst/>
          </a:prstGeom>
          <a:solidFill>
            <a:schemeClr val="accent5">
              <a:lumMod val="60000"/>
              <a:lumOff val="40000"/>
            </a:schemeClr>
          </a:solidFill>
          <a:ln>
            <a:noFill/>
          </a:ln>
        </p:spPr>
        <p:style>
          <a:lnRef idx="1">
            <a:schemeClr val="accent5"/>
          </a:lnRef>
          <a:fillRef idx="2">
            <a:schemeClr val="accent5"/>
          </a:fillRef>
          <a:effectRef idx="1">
            <a:schemeClr val="accent5"/>
          </a:effectRef>
          <a:fontRef idx="minor">
            <a:schemeClr val="dk1"/>
          </a:fontRef>
        </p:style>
        <p:txBody>
          <a:bodyPr wrap="square" rtlCol="0">
            <a:spAutoFit/>
          </a:bodyPr>
          <a:lstStyle/>
          <a:p>
            <a:pPr>
              <a:defRPr/>
            </a:pPr>
            <a:endParaRPr lang="ru-RU" sz="1600" b="1" i="1">
              <a:solidFill>
                <a:schemeClr val="dk1"/>
              </a:solidFill>
              <a:latin typeface="Times New Roman"/>
              <a:cs typeface="Times New Roman"/>
            </a:endParaRPr>
          </a:p>
        </p:txBody>
      </p:sp>
      <p:sp>
        <p:nvSpPr>
          <p:cNvPr id="64" name="TextBox 63"/>
          <p:cNvSpPr txBox="1"/>
          <p:nvPr/>
        </p:nvSpPr>
        <p:spPr bwMode="auto">
          <a:xfrm>
            <a:off x="480354" y="2598093"/>
            <a:ext cx="802643" cy="338554"/>
          </a:xfrm>
          <a:prstGeom prst="rect">
            <a:avLst/>
          </a:prstGeom>
          <a:noFill/>
        </p:spPr>
        <p:txBody>
          <a:bodyPr wrap="square" rtlCol="0">
            <a:spAutoFit/>
          </a:bodyPr>
          <a:lstStyle/>
          <a:p>
            <a:pPr>
              <a:defRPr/>
            </a:pPr>
            <a:r>
              <a:rPr lang="ru-RU" sz="1600" b="1" i="1">
                <a:latin typeface="Times New Roman"/>
                <a:cs typeface="Times New Roman"/>
              </a:rPr>
              <a:t>1508,8</a:t>
            </a:r>
            <a:endParaRPr/>
          </a:p>
        </p:txBody>
      </p:sp>
      <p:sp>
        <p:nvSpPr>
          <p:cNvPr id="66" name="TextBox 65"/>
          <p:cNvSpPr txBox="1"/>
          <p:nvPr/>
        </p:nvSpPr>
        <p:spPr bwMode="auto">
          <a:xfrm>
            <a:off x="498766" y="1943339"/>
            <a:ext cx="765818" cy="338554"/>
          </a:xfrm>
          <a:prstGeom prst="rect">
            <a:avLst/>
          </a:prstGeom>
          <a:noFill/>
        </p:spPr>
        <p:txBody>
          <a:bodyPr wrap="square" rtlCol="0">
            <a:spAutoFit/>
          </a:bodyPr>
          <a:lstStyle/>
          <a:p>
            <a:pPr>
              <a:defRPr/>
            </a:pPr>
            <a:r>
              <a:rPr lang="en-US" sz="1600" b="1" i="1">
                <a:latin typeface="Times New Roman"/>
                <a:cs typeface="Times New Roman"/>
              </a:rPr>
              <a:t> </a:t>
            </a:r>
            <a:r>
              <a:rPr lang="ru-RU" sz="1600" b="1" i="1">
                <a:latin typeface="Times New Roman"/>
                <a:cs typeface="Times New Roman"/>
              </a:rPr>
              <a:t>234,2</a:t>
            </a:r>
            <a:endParaRPr/>
          </a:p>
        </p:txBody>
      </p:sp>
      <p:sp>
        <p:nvSpPr>
          <p:cNvPr id="67" name="Прямоугольник 66"/>
          <p:cNvSpPr/>
          <p:nvPr/>
        </p:nvSpPr>
        <p:spPr bwMode="auto">
          <a:xfrm>
            <a:off x="588519" y="2297730"/>
            <a:ext cx="566530" cy="338554"/>
          </a:xfrm>
          <a:prstGeom prst="rect">
            <a:avLst/>
          </a:prstGeom>
          <a:solidFill>
            <a:schemeClr val="accent6">
              <a:lumMod val="60000"/>
              <a:lumOff val="40000"/>
            </a:schemeClr>
          </a:solidFill>
          <a:ln>
            <a:noFill/>
          </a:ln>
        </p:spPr>
        <p:style>
          <a:lnRef idx="1">
            <a:schemeClr val="accent5"/>
          </a:lnRef>
          <a:fillRef idx="2">
            <a:schemeClr val="accent5"/>
          </a:fillRef>
          <a:effectRef idx="1">
            <a:schemeClr val="accent5"/>
          </a:effectRef>
          <a:fontRef idx="minor">
            <a:schemeClr val="dk1"/>
          </a:fontRef>
        </p:style>
        <p:txBody>
          <a:bodyPr wrap="square" rtlCol="0">
            <a:spAutoFit/>
          </a:bodyPr>
          <a:lstStyle/>
          <a:p>
            <a:pPr>
              <a:defRPr/>
            </a:pPr>
            <a:endParaRPr lang="ru-RU" sz="1600" b="1" i="1">
              <a:solidFill>
                <a:schemeClr val="dk1"/>
              </a:solidFill>
              <a:latin typeface="Times New Roman"/>
              <a:cs typeface="Times New Roman"/>
            </a:endParaRPr>
          </a:p>
        </p:txBody>
      </p:sp>
      <p:sp>
        <p:nvSpPr>
          <p:cNvPr id="68" name="TextBox 67"/>
          <p:cNvSpPr txBox="1"/>
          <p:nvPr/>
        </p:nvSpPr>
        <p:spPr bwMode="auto">
          <a:xfrm>
            <a:off x="502904" y="2259539"/>
            <a:ext cx="813479" cy="338554"/>
          </a:xfrm>
          <a:prstGeom prst="rect">
            <a:avLst/>
          </a:prstGeom>
          <a:noFill/>
        </p:spPr>
        <p:txBody>
          <a:bodyPr wrap="square" rtlCol="0">
            <a:spAutoFit/>
          </a:bodyPr>
          <a:lstStyle/>
          <a:p>
            <a:pPr>
              <a:defRPr/>
            </a:pPr>
            <a:r>
              <a:rPr lang="en-US" sz="1600" b="1" i="1">
                <a:latin typeface="Times New Roman"/>
                <a:cs typeface="Times New Roman"/>
              </a:rPr>
              <a:t> </a:t>
            </a:r>
            <a:r>
              <a:rPr lang="ru-RU" sz="1600" b="1" i="1">
                <a:latin typeface="Times New Roman"/>
                <a:cs typeface="Times New Roman"/>
              </a:rPr>
              <a:t>582,5</a:t>
            </a:r>
            <a:endParaRPr/>
          </a:p>
        </p:txBody>
      </p:sp>
      <p:sp>
        <p:nvSpPr>
          <p:cNvPr id="69" name="TextBox 68"/>
          <p:cNvSpPr txBox="1"/>
          <p:nvPr/>
        </p:nvSpPr>
        <p:spPr bwMode="auto">
          <a:xfrm>
            <a:off x="481526" y="1620622"/>
            <a:ext cx="865727" cy="338554"/>
          </a:xfrm>
          <a:prstGeom prst="rect">
            <a:avLst/>
          </a:prstGeom>
          <a:noFill/>
        </p:spPr>
        <p:txBody>
          <a:bodyPr wrap="square" rtlCol="0">
            <a:spAutoFit/>
          </a:bodyPr>
          <a:lstStyle/>
          <a:p>
            <a:pPr>
              <a:defRPr/>
            </a:pPr>
            <a:r>
              <a:rPr lang="ru-RU" sz="1600" b="1" i="1">
                <a:latin typeface="Times New Roman"/>
                <a:cs typeface="Times New Roman"/>
              </a:rPr>
              <a:t>2 325,6</a:t>
            </a:r>
            <a:endParaRPr/>
          </a:p>
        </p:txBody>
      </p:sp>
      <p:sp>
        <p:nvSpPr>
          <p:cNvPr id="62" name="Прямоугольник 61"/>
          <p:cNvSpPr/>
          <p:nvPr/>
        </p:nvSpPr>
        <p:spPr bwMode="auto">
          <a:xfrm>
            <a:off x="1415748" y="1499779"/>
            <a:ext cx="575098" cy="396000"/>
          </a:xfrm>
          <a:prstGeom prst="rect">
            <a:avLst/>
          </a:prstGeom>
          <a:solidFill>
            <a:schemeClr val="accent5">
              <a:lumMod val="60000"/>
              <a:lumOff val="40000"/>
            </a:schemeClr>
          </a:solidFill>
          <a:ln>
            <a:noFill/>
          </a:ln>
        </p:spPr>
        <p:style>
          <a:lnRef idx="1">
            <a:schemeClr val="accent5"/>
          </a:lnRef>
          <a:fillRef idx="2">
            <a:schemeClr val="accent5"/>
          </a:fillRef>
          <a:effectRef idx="1">
            <a:schemeClr val="accent5"/>
          </a:effectRef>
          <a:fontRef idx="minor">
            <a:schemeClr val="dk1"/>
          </a:fontRef>
        </p:style>
        <p:txBody>
          <a:bodyPr wrap="square" rtlCol="0">
            <a:spAutoFit/>
          </a:bodyPr>
          <a:lstStyle/>
          <a:p>
            <a:pPr>
              <a:defRPr/>
            </a:pPr>
            <a:endParaRPr lang="ru-RU" sz="1600" b="1" i="1">
              <a:solidFill>
                <a:schemeClr val="dk1"/>
              </a:solidFill>
              <a:latin typeface="Times New Roman"/>
              <a:cs typeface="Times New Roman"/>
            </a:endParaRPr>
          </a:p>
        </p:txBody>
      </p:sp>
      <p:sp>
        <p:nvSpPr>
          <p:cNvPr id="70" name="TextBox 69"/>
          <p:cNvSpPr txBox="1"/>
          <p:nvPr/>
        </p:nvSpPr>
        <p:spPr bwMode="auto">
          <a:xfrm>
            <a:off x="1334372" y="2568166"/>
            <a:ext cx="872763" cy="338554"/>
          </a:xfrm>
          <a:prstGeom prst="rect">
            <a:avLst/>
          </a:prstGeom>
          <a:noFill/>
        </p:spPr>
        <p:txBody>
          <a:bodyPr wrap="square" rtlCol="0">
            <a:spAutoFit/>
          </a:bodyPr>
          <a:lstStyle/>
          <a:p>
            <a:pPr>
              <a:defRPr/>
            </a:pPr>
            <a:r>
              <a:rPr lang="en-US" sz="1600" b="1" i="1">
                <a:latin typeface="Times New Roman"/>
                <a:cs typeface="Times New Roman"/>
              </a:rPr>
              <a:t>1</a:t>
            </a:r>
            <a:r>
              <a:rPr lang="ru-RU" sz="1600" b="1" i="1">
                <a:latin typeface="Times New Roman"/>
                <a:cs typeface="Times New Roman"/>
              </a:rPr>
              <a:t>893,9</a:t>
            </a:r>
            <a:endParaRPr/>
          </a:p>
        </p:txBody>
      </p:sp>
      <p:sp>
        <p:nvSpPr>
          <p:cNvPr id="71" name="TextBox 70"/>
          <p:cNvSpPr txBox="1"/>
          <p:nvPr/>
        </p:nvSpPr>
        <p:spPr bwMode="auto">
          <a:xfrm>
            <a:off x="1329165" y="1499779"/>
            <a:ext cx="765818" cy="338554"/>
          </a:xfrm>
          <a:prstGeom prst="rect">
            <a:avLst/>
          </a:prstGeom>
          <a:noFill/>
        </p:spPr>
        <p:txBody>
          <a:bodyPr wrap="square" rtlCol="0">
            <a:spAutoFit/>
          </a:bodyPr>
          <a:lstStyle/>
          <a:p>
            <a:pPr>
              <a:defRPr/>
            </a:pPr>
            <a:r>
              <a:rPr lang="en-US" sz="1600" b="1" i="1">
                <a:latin typeface="Times New Roman"/>
                <a:cs typeface="Times New Roman"/>
              </a:rPr>
              <a:t> 234,</a:t>
            </a:r>
            <a:r>
              <a:rPr lang="ru-RU" sz="1600" b="1" i="1">
                <a:latin typeface="Times New Roman"/>
                <a:cs typeface="Times New Roman"/>
              </a:rPr>
              <a:t>3</a:t>
            </a:r>
            <a:endParaRPr/>
          </a:p>
        </p:txBody>
      </p:sp>
      <p:sp>
        <p:nvSpPr>
          <p:cNvPr id="72" name="Прямоугольник 71"/>
          <p:cNvSpPr/>
          <p:nvPr/>
        </p:nvSpPr>
        <p:spPr bwMode="auto">
          <a:xfrm>
            <a:off x="1415748" y="1898293"/>
            <a:ext cx="575098" cy="442049"/>
          </a:xfrm>
          <a:prstGeom prst="rect">
            <a:avLst/>
          </a:prstGeom>
          <a:solidFill>
            <a:schemeClr val="accent6">
              <a:lumMod val="60000"/>
              <a:lumOff val="40000"/>
            </a:schemeClr>
          </a:solidFill>
          <a:ln>
            <a:noFill/>
          </a:ln>
        </p:spPr>
        <p:style>
          <a:lnRef idx="1">
            <a:schemeClr val="accent5"/>
          </a:lnRef>
          <a:fillRef idx="2">
            <a:schemeClr val="accent5"/>
          </a:fillRef>
          <a:effectRef idx="1">
            <a:schemeClr val="accent5"/>
          </a:effectRef>
          <a:fontRef idx="minor">
            <a:schemeClr val="dk1"/>
          </a:fontRef>
        </p:style>
        <p:txBody>
          <a:bodyPr wrap="square" rtlCol="0">
            <a:spAutoFit/>
          </a:bodyPr>
          <a:lstStyle/>
          <a:p>
            <a:pPr>
              <a:defRPr/>
            </a:pPr>
            <a:endParaRPr lang="ru-RU" sz="1600" b="1" i="1">
              <a:solidFill>
                <a:schemeClr val="dk1"/>
              </a:solidFill>
              <a:latin typeface="Times New Roman"/>
              <a:cs typeface="Times New Roman"/>
            </a:endParaRPr>
          </a:p>
        </p:txBody>
      </p:sp>
      <p:sp>
        <p:nvSpPr>
          <p:cNvPr id="73" name="TextBox 72"/>
          <p:cNvSpPr txBox="1"/>
          <p:nvPr/>
        </p:nvSpPr>
        <p:spPr bwMode="auto">
          <a:xfrm>
            <a:off x="1330657" y="2001788"/>
            <a:ext cx="841213" cy="338554"/>
          </a:xfrm>
          <a:prstGeom prst="rect">
            <a:avLst/>
          </a:prstGeom>
          <a:noFill/>
        </p:spPr>
        <p:txBody>
          <a:bodyPr wrap="square" rtlCol="0">
            <a:spAutoFit/>
          </a:bodyPr>
          <a:lstStyle/>
          <a:p>
            <a:pPr>
              <a:defRPr/>
            </a:pPr>
            <a:r>
              <a:rPr lang="en-US" sz="1600" b="1" i="1">
                <a:latin typeface="Times New Roman"/>
                <a:cs typeface="Times New Roman"/>
              </a:rPr>
              <a:t> </a:t>
            </a:r>
            <a:r>
              <a:rPr lang="ru-RU" sz="1600" b="1" i="1">
                <a:latin typeface="Times New Roman"/>
                <a:cs typeface="Times New Roman"/>
              </a:rPr>
              <a:t>764,7</a:t>
            </a:r>
            <a:endParaRPr/>
          </a:p>
        </p:txBody>
      </p:sp>
      <p:sp>
        <p:nvSpPr>
          <p:cNvPr id="74" name="TextBox 73"/>
          <p:cNvSpPr txBox="1"/>
          <p:nvPr/>
        </p:nvSpPr>
        <p:spPr bwMode="auto">
          <a:xfrm>
            <a:off x="1316383" y="1223283"/>
            <a:ext cx="831836" cy="338554"/>
          </a:xfrm>
          <a:prstGeom prst="rect">
            <a:avLst/>
          </a:prstGeom>
          <a:noFill/>
        </p:spPr>
        <p:txBody>
          <a:bodyPr wrap="square" rtlCol="0">
            <a:spAutoFit/>
          </a:bodyPr>
          <a:lstStyle/>
          <a:p>
            <a:pPr>
              <a:defRPr/>
            </a:pPr>
            <a:r>
              <a:rPr lang="en-US" sz="1600" b="1" i="1">
                <a:latin typeface="Times New Roman"/>
                <a:cs typeface="Times New Roman"/>
              </a:rPr>
              <a:t>2 </a:t>
            </a:r>
            <a:r>
              <a:rPr lang="ru-RU" sz="1600" b="1" i="1">
                <a:latin typeface="Times New Roman"/>
                <a:cs typeface="Times New Roman"/>
              </a:rPr>
              <a:t>892,9</a:t>
            </a:r>
            <a:endParaRPr/>
          </a:p>
        </p:txBody>
      </p:sp>
      <p:sp>
        <p:nvSpPr>
          <p:cNvPr id="76" name="Скругленный прямоугольник 75"/>
          <p:cNvSpPr/>
          <p:nvPr/>
        </p:nvSpPr>
        <p:spPr bwMode="auto">
          <a:xfrm>
            <a:off x="4669152" y="674965"/>
            <a:ext cx="4223328" cy="548318"/>
          </a:xfrm>
          <a:prstGeom prst="roundRect">
            <a:avLst>
              <a:gd name="adj" fmla="val 16667"/>
            </a:avLst>
          </a:prstGeom>
          <a:solidFill>
            <a:srgbClr val="BBF8E6"/>
          </a:solidFill>
          <a:ln>
            <a:noFill/>
          </a:ln>
        </p:spPr>
        <p:style>
          <a:lnRef idx="2">
            <a:schemeClr val="accent6"/>
          </a:lnRef>
          <a:fillRef idx="1">
            <a:schemeClr val="lt1"/>
          </a:fillRef>
          <a:effectRef idx="0">
            <a:schemeClr val="accent6"/>
          </a:effectRef>
          <a:fontRef idx="minor">
            <a:schemeClr val="dk1"/>
          </a:fontRef>
        </p:style>
        <p:txBody>
          <a:bodyPr anchor="ctr"/>
          <a:lstStyle/>
          <a:p>
            <a:pPr algn="ctr">
              <a:defRPr/>
            </a:pPr>
            <a:r>
              <a:rPr lang="ru-RU" sz="1300" b="1">
                <a:solidFill>
                  <a:sysClr val="windowText" lastClr="000000"/>
                </a:solidFill>
                <a:latin typeface="Times New Roman"/>
                <a:cs typeface="Times New Roman"/>
              </a:rPr>
              <a:t>Бюджетные средства, предусмотренные на </a:t>
            </a:r>
            <a:endParaRPr/>
          </a:p>
          <a:p>
            <a:pPr algn="ctr">
              <a:defRPr/>
            </a:pPr>
            <a:r>
              <a:rPr lang="ru-RU" sz="1300" b="1">
                <a:solidFill>
                  <a:sysClr val="windowText" lastClr="000000"/>
                </a:solidFill>
                <a:latin typeface="Times New Roman"/>
                <a:cs typeface="Times New Roman"/>
              </a:rPr>
              <a:t>1 жителя региона, рублей </a:t>
            </a:r>
            <a:endParaRPr/>
          </a:p>
        </p:txBody>
      </p:sp>
      <p:graphicFrame>
        <p:nvGraphicFramePr>
          <p:cNvPr id="77" name="Диаграмма 12"/>
          <p:cNvGraphicFramePr>
            <a:graphicFrameLocks/>
          </p:cNvGraphicFramePr>
          <p:nvPr/>
        </p:nvGraphicFramePr>
        <p:xfrm>
          <a:off x="4395203" y="1287732"/>
          <a:ext cx="4519241" cy="3314051"/>
        </p:xfrm>
        <a:graphic>
          <a:graphicData uri="http://schemas.openxmlformats.org/drawingml/2006/chart">
            <c:chart xmlns:c="http://schemas.openxmlformats.org/drawingml/2006/chart" xmlns:r="http://schemas.openxmlformats.org/officeDocument/2006/relationships" r:id="rId3"/>
          </a:graphicData>
        </a:graphic>
      </p:graphicFrame>
      <p:sp>
        <p:nvSpPr>
          <p:cNvPr id="78" name="Скругленный прямоугольник 77"/>
          <p:cNvSpPr/>
          <p:nvPr/>
        </p:nvSpPr>
        <p:spPr bwMode="auto">
          <a:xfrm>
            <a:off x="4966320" y="1357368"/>
            <a:ext cx="1584175" cy="311688"/>
          </a:xfrm>
          <a:prstGeom prst="roundRect">
            <a:avLst>
              <a:gd name="adj" fmla="val 16667"/>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ru-RU">
              <a:latin typeface="Times New Roman"/>
              <a:cs typeface="Times New Roman"/>
            </a:endParaRPr>
          </a:p>
        </p:txBody>
      </p:sp>
      <p:sp>
        <p:nvSpPr>
          <p:cNvPr id="79" name="TextBox 113"/>
          <p:cNvSpPr txBox="1">
            <a:spLocks noChangeArrowheads="1"/>
          </p:cNvSpPr>
          <p:nvPr/>
        </p:nvSpPr>
        <p:spPr bwMode="auto">
          <a:xfrm>
            <a:off x="7668344" y="2226665"/>
            <a:ext cx="1066006" cy="510778"/>
          </a:xfrm>
          <a:prstGeom prst="roundRect">
            <a:avLst>
              <a:gd name="adj" fmla="val 16667"/>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a:spAutoFit/>
          </a:bodyPr>
          <a:lstStyle>
            <a:lvl1pPr>
              <a:spcBef>
                <a:spcPts val="0"/>
              </a:spcBef>
              <a:buFont typeface="Arial"/>
              <a:buChar char="•"/>
              <a:defRPr sz="3200">
                <a:solidFill>
                  <a:schemeClr val="tx1"/>
                </a:solidFill>
                <a:latin typeface="Calibri"/>
              </a:defRPr>
            </a:lvl1pPr>
            <a:lvl2pPr marL="742950" indent="-285750">
              <a:spcBef>
                <a:spcPts val="0"/>
              </a:spcBef>
              <a:buFont typeface="Arial"/>
              <a:buChar char="–"/>
              <a:defRPr sz="2800">
                <a:solidFill>
                  <a:schemeClr val="tx1"/>
                </a:solidFill>
                <a:latin typeface="Calibri"/>
              </a:defRPr>
            </a:lvl2pPr>
            <a:lvl3pPr marL="1143000" indent="-228600">
              <a:spcBef>
                <a:spcPts val="0"/>
              </a:spcBef>
              <a:buFont typeface="Arial"/>
              <a:buChar char="•"/>
              <a:defRPr sz="2400">
                <a:solidFill>
                  <a:schemeClr val="tx1"/>
                </a:solidFill>
                <a:latin typeface="Calibri"/>
              </a:defRPr>
            </a:lvl3pPr>
            <a:lvl4pPr marL="1600200" indent="-228600">
              <a:spcBef>
                <a:spcPts val="0"/>
              </a:spcBef>
              <a:buFont typeface="Arial"/>
              <a:buChar char="–"/>
              <a:defRPr sz="2000">
                <a:solidFill>
                  <a:schemeClr val="tx1"/>
                </a:solidFill>
                <a:latin typeface="Calibri"/>
              </a:defRPr>
            </a:lvl4pPr>
            <a:lvl5pPr marL="2057400" indent="-228600">
              <a:spcBef>
                <a:spcPts val="0"/>
              </a:spcBef>
              <a:buFont typeface="Arial"/>
              <a:buChar char="»"/>
              <a:defRPr sz="2000">
                <a:solidFill>
                  <a:schemeClr val="tx1"/>
                </a:solidFill>
                <a:latin typeface="Calibri"/>
              </a:defRPr>
            </a:lvl5pPr>
            <a:lvl6pPr marL="2514600" indent="-228600">
              <a:spcBef>
                <a:spcPts val="0"/>
              </a:spcBef>
              <a:spcAft>
                <a:spcPts val="0"/>
              </a:spcAft>
              <a:buFont typeface="Arial"/>
              <a:buChar char="»"/>
              <a:defRPr sz="2000">
                <a:solidFill>
                  <a:schemeClr val="tx1"/>
                </a:solidFill>
                <a:latin typeface="Calibri"/>
              </a:defRPr>
            </a:lvl6pPr>
            <a:lvl7pPr marL="2971800" indent="-228600">
              <a:spcBef>
                <a:spcPts val="0"/>
              </a:spcBef>
              <a:spcAft>
                <a:spcPts val="0"/>
              </a:spcAft>
              <a:buFont typeface="Arial"/>
              <a:buChar char="»"/>
              <a:defRPr sz="2000">
                <a:solidFill>
                  <a:schemeClr val="tx1"/>
                </a:solidFill>
                <a:latin typeface="Calibri"/>
              </a:defRPr>
            </a:lvl7pPr>
            <a:lvl8pPr marL="3429000" indent="-228600">
              <a:spcBef>
                <a:spcPts val="0"/>
              </a:spcBef>
              <a:spcAft>
                <a:spcPts val="0"/>
              </a:spcAft>
              <a:buFont typeface="Arial"/>
              <a:buChar char="»"/>
              <a:defRPr sz="2000">
                <a:solidFill>
                  <a:schemeClr val="tx1"/>
                </a:solidFill>
                <a:latin typeface="Calibri"/>
              </a:defRPr>
            </a:lvl8pPr>
            <a:lvl9pPr marL="3886200" indent="-228600">
              <a:spcBef>
                <a:spcPts val="0"/>
              </a:spcBef>
              <a:spcAft>
                <a:spcPts val="0"/>
              </a:spcAft>
              <a:buFont typeface="Arial"/>
              <a:buChar char="»"/>
              <a:defRPr sz="2000">
                <a:solidFill>
                  <a:schemeClr val="tx1"/>
                </a:solidFill>
                <a:latin typeface="Calibri"/>
              </a:defRPr>
            </a:lvl9pPr>
          </a:lstStyle>
          <a:p>
            <a:pPr algn="ctr">
              <a:spcBef>
                <a:spcPts val="0"/>
              </a:spcBef>
              <a:buFontTx/>
              <a:buNone/>
              <a:defRPr/>
            </a:pPr>
            <a:r>
              <a:rPr lang="ru-RU" sz="1200" b="1">
                <a:solidFill>
                  <a:srgbClr val="C00000"/>
                </a:solidFill>
                <a:latin typeface="Times New Roman"/>
                <a:cs typeface="Times New Roman"/>
              </a:rPr>
              <a:t>1 место </a:t>
            </a:r>
            <a:endParaRPr/>
          </a:p>
          <a:p>
            <a:pPr algn="ctr">
              <a:spcBef>
                <a:spcPts val="0"/>
              </a:spcBef>
              <a:buFontTx/>
              <a:buNone/>
              <a:defRPr/>
            </a:pPr>
            <a:r>
              <a:rPr lang="ru-RU" sz="1200" b="1">
                <a:solidFill>
                  <a:srgbClr val="C00000"/>
                </a:solidFill>
                <a:latin typeface="Times New Roman"/>
                <a:cs typeface="Times New Roman"/>
              </a:rPr>
              <a:t>в ПФО</a:t>
            </a:r>
            <a:endParaRPr/>
          </a:p>
        </p:txBody>
      </p:sp>
    </p:spTree>
    <p:extLst>
      <p:ext uri="{BB962C8B-B14F-4D97-AF65-F5344CB8AC3E}">
        <p14:creationId xmlns:p14="http://schemas.microsoft.com/office/powerpoint/2010/main" val="1868502945"/>
      </p:ext>
    </p:extLst>
  </p:cSld>
  <p:clrMapOvr>
    <a:masterClrMapping/>
  </p:clrMapOvr>
  <mc:AlternateContent xmlns:mc="http://schemas.openxmlformats.org/markup-compatibility/2006" xmlns:p14="http://schemas.microsoft.com/office/powerpoint/2010/main">
    <mc:Choice Requires="p14">
      <p:transition spd="slow" p14:dur="2000"/>
    </mc:Choice>
    <mc:Fallback xmlns="" xmlns:m="http://schemas.openxmlformats.org/officeDocument/2006/math" xmlns:w="http://schemas.openxmlformats.org/wordprocessingml/2006/main">
      <p:transition advClick="1"/>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ext uri="{D42A27DB-BD31-4B8C-83A1-F6EECF244321}">
                <p14:modId xmlns:p14="http://schemas.microsoft.com/office/powerpoint/2010/main" val="522717298"/>
              </p:ext>
            </p:extLst>
          </p:nvPr>
        </p:nvGraphicFramePr>
        <p:xfrm>
          <a:off x="216385" y="2757169"/>
          <a:ext cx="4885817" cy="3849755"/>
        </p:xfrm>
        <a:graphic>
          <a:graphicData uri="http://schemas.openxmlformats.org/drawingml/2006/table">
            <a:tbl>
              <a:tblPr firstRow="1" bandRow="1">
                <a:tableStyleId>{21E4AEA4-8DFA-4A89-87EB-49C32662AFE0}</a:tableStyleId>
              </a:tblPr>
              <a:tblGrid>
                <a:gridCol w="1808718"/>
                <a:gridCol w="1030273"/>
                <a:gridCol w="2046826"/>
              </a:tblGrid>
              <a:tr h="443363">
                <a:tc gridSpan="3">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Объемы финансирования строительства (млн. рублей)</a:t>
                      </a:r>
                      <a:endParaRPr lang="ru-RU" sz="1400" dirty="0">
                        <a:solidFill>
                          <a:schemeClr val="tx1"/>
                        </a:solidFill>
                        <a:latin typeface="Times New Roman" panose="02020603050405020304" pitchFamily="18" charset="0"/>
                        <a:cs typeface="Times New Roman" panose="02020603050405020304" pitchFamily="18" charset="0"/>
                      </a:endParaRPr>
                    </a:p>
                  </a:txBody>
                  <a:tcPr anchor="ctr"/>
                </a:tc>
                <a:tc hMerge="1">
                  <a:txBody>
                    <a:bodyPr/>
                    <a:lstStyle/>
                    <a:p>
                      <a:endParaRPr lang="ru-RU" dirty="0"/>
                    </a:p>
                  </a:txBody>
                  <a:tcPr/>
                </a:tc>
                <a:tc hMerge="1">
                  <a:txBody>
                    <a:bodyPr/>
                    <a:lstStyle/>
                    <a:p>
                      <a:endParaRPr lang="ru-RU" dirty="0"/>
                    </a:p>
                  </a:txBody>
                  <a:tcPr/>
                </a:tc>
              </a:tr>
              <a:tr h="478040">
                <a:tc rowSpan="2">
                  <a:txBody>
                    <a:bodyPr/>
                    <a:lstStyle/>
                    <a:p>
                      <a:pPr algn="ctr"/>
                      <a:r>
                        <a:rPr lang="ru-RU" sz="1200" dirty="0" smtClean="0">
                          <a:solidFill>
                            <a:schemeClr val="tx1"/>
                          </a:solidFill>
                          <a:latin typeface="Times New Roman" panose="02020603050405020304" pitchFamily="18" charset="0"/>
                          <a:cs typeface="Times New Roman" panose="02020603050405020304" pitchFamily="18" charset="0"/>
                        </a:rPr>
                        <a:t>Источники</a:t>
                      </a:r>
                      <a:r>
                        <a:rPr lang="ru-RU" sz="1200" baseline="0" dirty="0" smtClean="0">
                          <a:solidFill>
                            <a:schemeClr val="tx1"/>
                          </a:solidFill>
                          <a:latin typeface="Times New Roman" panose="02020603050405020304" pitchFamily="18" charset="0"/>
                          <a:cs typeface="Times New Roman" panose="02020603050405020304" pitchFamily="18" charset="0"/>
                        </a:rPr>
                        <a:t> / годы</a:t>
                      </a:r>
                      <a:endParaRPr lang="ru-RU" sz="1200" dirty="0">
                        <a:solidFill>
                          <a:schemeClr val="tx1"/>
                        </a:solidFill>
                        <a:latin typeface="Times New Roman" panose="02020603050405020304" pitchFamily="18" charset="0"/>
                        <a:cs typeface="Times New Roman" panose="02020603050405020304" pitchFamily="18" charset="0"/>
                      </a:endParaRPr>
                    </a:p>
                  </a:txBody>
                  <a:tcPr anchor="ctr"/>
                </a:tc>
                <a:tc rowSpan="2">
                  <a:txBody>
                    <a:bodyPr/>
                    <a:lstStyle/>
                    <a:p>
                      <a:pPr algn="ctr"/>
                      <a:r>
                        <a:rPr lang="ru-RU" sz="1200" dirty="0" smtClean="0">
                          <a:solidFill>
                            <a:schemeClr val="tx1"/>
                          </a:solidFill>
                          <a:latin typeface="Times New Roman" panose="02020603050405020304" pitchFamily="18" charset="0"/>
                          <a:cs typeface="Times New Roman" panose="02020603050405020304" pitchFamily="18" charset="0"/>
                        </a:rPr>
                        <a:t>Всего</a:t>
                      </a:r>
                      <a:endParaRPr lang="ru-RU" sz="120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lang="ru-RU" sz="1200" dirty="0" smtClean="0">
                          <a:solidFill>
                            <a:schemeClr val="tx1"/>
                          </a:solidFill>
                          <a:latin typeface="Times New Roman" panose="02020603050405020304" pitchFamily="18" charset="0"/>
                          <a:cs typeface="Times New Roman" panose="02020603050405020304" pitchFamily="18" charset="0"/>
                        </a:rPr>
                        <a:t>за счет средств бюджетного кредита:</a:t>
                      </a:r>
                      <a:endParaRPr lang="ru-RU" sz="1200" dirty="0">
                        <a:solidFill>
                          <a:schemeClr val="tx1"/>
                        </a:solidFill>
                        <a:latin typeface="Times New Roman" panose="02020603050405020304" pitchFamily="18" charset="0"/>
                        <a:cs typeface="Times New Roman" panose="02020603050405020304" pitchFamily="18" charset="0"/>
                      </a:endParaRPr>
                    </a:p>
                  </a:txBody>
                  <a:tcPr anchor="ctr"/>
                </a:tc>
              </a:tr>
              <a:tr h="775617">
                <a:tc vMerge="1">
                  <a:txBody>
                    <a:bodyPr/>
                    <a:lstStyle/>
                    <a:p>
                      <a:pPr algn="ctr"/>
                      <a:endParaRPr lang="ru-RU" dirty="0"/>
                    </a:p>
                  </a:txBody>
                  <a:tcPr anchor="ctr"/>
                </a:tc>
                <a:tc vMerge="1">
                  <a:txBody>
                    <a:bodyPr/>
                    <a:lstStyle/>
                    <a:p>
                      <a:endParaRPr lang="ru-RU" dirty="0"/>
                    </a:p>
                  </a:txBody>
                  <a:tcPr/>
                </a:tc>
                <a:tc>
                  <a:txBody>
                    <a:bodyPr/>
                    <a:lstStyle/>
                    <a:p>
                      <a:pPr algn="ctr"/>
                      <a:r>
                        <a:rPr lang="ru-RU" sz="1200" dirty="0" smtClean="0">
                          <a:solidFill>
                            <a:schemeClr val="tx1"/>
                          </a:solidFill>
                          <a:latin typeface="Times New Roman" panose="02020603050405020304" pitchFamily="18" charset="0"/>
                          <a:cs typeface="Times New Roman" panose="02020603050405020304" pitchFamily="18" charset="0"/>
                        </a:rPr>
                        <a:t>республиканского бюджета Чувашской Республики</a:t>
                      </a:r>
                      <a:endParaRPr lang="ru-RU" sz="1200" dirty="0">
                        <a:solidFill>
                          <a:schemeClr val="tx1"/>
                        </a:solidFill>
                        <a:latin typeface="Times New Roman" panose="02020603050405020304" pitchFamily="18" charset="0"/>
                        <a:cs typeface="Times New Roman" panose="02020603050405020304" pitchFamily="18" charset="0"/>
                      </a:endParaRPr>
                    </a:p>
                  </a:txBody>
                  <a:tcPr anchor="ctr"/>
                </a:tc>
              </a:tr>
              <a:tr h="39141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b="0" dirty="0" smtClean="0">
                          <a:solidFill>
                            <a:schemeClr val="tx1"/>
                          </a:solidFill>
                          <a:latin typeface="Times New Roman" panose="02020603050405020304" pitchFamily="18" charset="0"/>
                          <a:cs typeface="Times New Roman" panose="02020603050405020304" pitchFamily="18" charset="0"/>
                        </a:rPr>
                        <a:t>2023 год (факт)</a:t>
                      </a:r>
                    </a:p>
                  </a:txBody>
                  <a:tcPr anchor="ctr"/>
                </a:tc>
                <a:tc>
                  <a:txBody>
                    <a:bodyPr/>
                    <a:lstStyle/>
                    <a:p>
                      <a:pPr algn="ctr"/>
                      <a:r>
                        <a:rPr lang="ru-RU" sz="1200" b="0" dirty="0" smtClean="0">
                          <a:solidFill>
                            <a:schemeClr val="tx1"/>
                          </a:solidFill>
                          <a:latin typeface="Times New Roman" panose="02020603050405020304" pitchFamily="18" charset="0"/>
                          <a:cs typeface="Times New Roman" panose="02020603050405020304" pitchFamily="18" charset="0"/>
                        </a:rPr>
                        <a:t>244,6</a:t>
                      </a:r>
                    </a:p>
                  </a:txBody>
                  <a:tcPr anchor="ctr"/>
                </a:tc>
                <a:tc>
                  <a:txBody>
                    <a:bodyPr/>
                    <a:lstStyle/>
                    <a:p>
                      <a:pPr algn="ctr"/>
                      <a:r>
                        <a:rPr lang="ru-RU" sz="1200" b="0" dirty="0" smtClean="0">
                          <a:solidFill>
                            <a:schemeClr val="tx1"/>
                          </a:solidFill>
                          <a:latin typeface="Times New Roman" panose="02020603050405020304" pitchFamily="18" charset="0"/>
                          <a:cs typeface="Times New Roman" panose="02020603050405020304" pitchFamily="18" charset="0"/>
                        </a:rPr>
                        <a:t>244,6</a:t>
                      </a:r>
                    </a:p>
                  </a:txBody>
                  <a:tcPr anchor="ctr"/>
                </a:tc>
              </a:tr>
              <a:tr h="50562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200" b="0" dirty="0" smtClean="0">
                          <a:solidFill>
                            <a:schemeClr val="tx1"/>
                          </a:solidFill>
                          <a:latin typeface="Times New Roman" panose="02020603050405020304" pitchFamily="18" charset="0"/>
                          <a:cs typeface="Times New Roman" panose="02020603050405020304" pitchFamily="18" charset="0"/>
                        </a:rPr>
                        <a:t>2024 год (факт)</a:t>
                      </a:r>
                      <a:endParaRPr lang="ru-RU" sz="1200" b="1" dirty="0" smtClean="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lang="ru-RU" sz="1200" b="0" dirty="0" smtClean="0">
                          <a:solidFill>
                            <a:schemeClr val="tx1"/>
                          </a:solidFill>
                          <a:latin typeface="Times New Roman" panose="02020603050405020304" pitchFamily="18" charset="0"/>
                          <a:cs typeface="Times New Roman" panose="02020603050405020304" pitchFamily="18" charset="0"/>
                        </a:rPr>
                        <a:t>104,1</a:t>
                      </a:r>
                      <a:endParaRPr lang="ru-RU" sz="1200" b="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lang="ru-RU" sz="1200" b="0" dirty="0" smtClean="0">
                          <a:solidFill>
                            <a:schemeClr val="tx1"/>
                          </a:solidFill>
                          <a:latin typeface="Times New Roman" panose="02020603050405020304" pitchFamily="18" charset="0"/>
                          <a:cs typeface="Times New Roman" panose="02020603050405020304" pitchFamily="18" charset="0"/>
                        </a:rPr>
                        <a:t>104,1</a:t>
                      </a:r>
                      <a:endParaRPr lang="ru-RU" sz="1200" b="0" dirty="0">
                        <a:solidFill>
                          <a:schemeClr val="tx1"/>
                        </a:solidFill>
                        <a:latin typeface="Times New Roman" panose="02020603050405020304" pitchFamily="18" charset="0"/>
                        <a:cs typeface="Times New Roman" panose="02020603050405020304" pitchFamily="18" charset="0"/>
                      </a:endParaRPr>
                    </a:p>
                  </a:txBody>
                  <a:tcPr anchor="ctr"/>
                </a:tc>
              </a:tr>
              <a:tr h="47315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b="0" dirty="0" smtClean="0">
                          <a:solidFill>
                            <a:schemeClr val="tx1"/>
                          </a:solidFill>
                          <a:latin typeface="Times New Roman" panose="02020603050405020304" pitchFamily="18" charset="0"/>
                          <a:cs typeface="Times New Roman" panose="02020603050405020304" pitchFamily="18" charset="0"/>
                        </a:rPr>
                        <a:t>2025 год (факт)</a:t>
                      </a:r>
                    </a:p>
                  </a:txBody>
                  <a:tcPr anchor="ctr"/>
                </a:tc>
                <a:tc>
                  <a:txBody>
                    <a:bodyPr/>
                    <a:lstStyle/>
                    <a:p>
                      <a:pPr algn="ctr"/>
                      <a:r>
                        <a:rPr lang="ru-RU" sz="1200" b="0" dirty="0" smtClean="0">
                          <a:solidFill>
                            <a:schemeClr val="tx1"/>
                          </a:solidFill>
                          <a:latin typeface="Times New Roman" panose="02020603050405020304" pitchFamily="18" charset="0"/>
                          <a:cs typeface="Times New Roman" panose="02020603050405020304" pitchFamily="18" charset="0"/>
                        </a:rPr>
                        <a:t>2,5</a:t>
                      </a:r>
                    </a:p>
                  </a:txBody>
                  <a:tcPr anchor="ctr"/>
                </a:tc>
                <a:tc>
                  <a:txBody>
                    <a:bodyPr/>
                    <a:lstStyle/>
                    <a:p>
                      <a:pPr algn="ctr"/>
                      <a:r>
                        <a:rPr lang="ru-RU" sz="1200" b="0" dirty="0" smtClean="0">
                          <a:solidFill>
                            <a:schemeClr val="tx1"/>
                          </a:solidFill>
                          <a:latin typeface="Times New Roman" panose="02020603050405020304" pitchFamily="18" charset="0"/>
                          <a:cs typeface="Times New Roman" panose="02020603050405020304" pitchFamily="18" charset="0"/>
                        </a:rPr>
                        <a:t>2,5</a:t>
                      </a:r>
                    </a:p>
                  </a:txBody>
                  <a:tcPr anchor="ctr"/>
                </a:tc>
              </a:tr>
              <a:tr h="47315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b="0" dirty="0" smtClean="0">
                          <a:solidFill>
                            <a:schemeClr val="tx1"/>
                          </a:solidFill>
                          <a:latin typeface="Times New Roman" panose="02020603050405020304" pitchFamily="18" charset="0"/>
                          <a:cs typeface="Times New Roman" panose="02020603050405020304" pitchFamily="18" charset="0"/>
                        </a:rPr>
                        <a:t>2026 год (план)</a:t>
                      </a:r>
                    </a:p>
                  </a:txBody>
                  <a:tcPr anchor="ctr"/>
                </a:tc>
                <a:tc>
                  <a:txBody>
                    <a:bodyPr/>
                    <a:lstStyle/>
                    <a:p>
                      <a:pPr algn="ctr"/>
                      <a:r>
                        <a:rPr lang="ru-RU" sz="1200" b="0" dirty="0" smtClean="0">
                          <a:solidFill>
                            <a:schemeClr val="tx1"/>
                          </a:solidFill>
                          <a:latin typeface="Times New Roman" panose="02020603050405020304" pitchFamily="18" charset="0"/>
                          <a:cs typeface="Times New Roman" panose="02020603050405020304" pitchFamily="18" charset="0"/>
                        </a:rPr>
                        <a:t>294,6</a:t>
                      </a:r>
                    </a:p>
                  </a:txBody>
                  <a:tcPr anchor="ctr"/>
                </a:tc>
                <a:tc>
                  <a:txBody>
                    <a:bodyPr/>
                    <a:lstStyle/>
                    <a:p>
                      <a:pPr algn="ctr"/>
                      <a:r>
                        <a:rPr lang="ru-RU" sz="1200" b="0" smtClean="0">
                          <a:solidFill>
                            <a:schemeClr val="tx1"/>
                          </a:solidFill>
                          <a:latin typeface="Times New Roman" panose="02020603050405020304" pitchFamily="18" charset="0"/>
                          <a:cs typeface="Times New Roman" panose="02020603050405020304" pitchFamily="18" charset="0"/>
                        </a:rPr>
                        <a:t>294,6</a:t>
                      </a:r>
                      <a:endParaRPr lang="ru-RU" sz="1200" b="0" dirty="0" smtClean="0">
                        <a:solidFill>
                          <a:schemeClr val="tx1"/>
                        </a:solidFill>
                        <a:latin typeface="Times New Roman" panose="02020603050405020304" pitchFamily="18" charset="0"/>
                        <a:cs typeface="Times New Roman" panose="02020603050405020304" pitchFamily="18" charset="0"/>
                      </a:endParaRPr>
                    </a:p>
                  </a:txBody>
                  <a:tcPr anchor="ctr"/>
                </a:tc>
              </a:tr>
              <a:tr h="309401">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b="1" dirty="0" smtClean="0">
                          <a:solidFill>
                            <a:schemeClr val="tx1"/>
                          </a:solidFill>
                          <a:latin typeface="Times New Roman" panose="02020603050405020304" pitchFamily="18" charset="0"/>
                          <a:cs typeface="Times New Roman" panose="02020603050405020304" pitchFamily="18" charset="0"/>
                        </a:rPr>
                        <a:t>ВСЕГО</a:t>
                      </a:r>
                    </a:p>
                  </a:txBody>
                  <a:tcPr anchor="ctr"/>
                </a:tc>
                <a:tc>
                  <a:txBody>
                    <a:bodyPr/>
                    <a:lstStyle/>
                    <a:p>
                      <a:pPr algn="ctr" rtl="0" fontAlgn="ctr"/>
                      <a:r>
                        <a:rPr lang="ru-RU" sz="1200" b="1" i="0" u="none" strike="noStrike" dirty="0" smtClean="0">
                          <a:solidFill>
                            <a:srgbClr val="000000"/>
                          </a:solidFill>
                          <a:effectLst/>
                          <a:latin typeface="Times New Roman" panose="02020603050405020304" pitchFamily="18" charset="0"/>
                        </a:rPr>
                        <a:t>645,9</a:t>
                      </a:r>
                      <a:endParaRPr lang="ru-RU" sz="1200" b="1" i="0" u="none" strike="noStrike" dirty="0">
                        <a:solidFill>
                          <a:srgbClr val="000000"/>
                        </a:solidFill>
                        <a:effectLst/>
                        <a:latin typeface="Times New Roman" panose="02020603050405020304" pitchFamily="18" charset="0"/>
                      </a:endParaRPr>
                    </a:p>
                  </a:txBody>
                  <a:tcPr marL="9525" marR="9525" marT="9525" marB="0" anchor="ctr"/>
                </a:tc>
                <a:tc>
                  <a:txBody>
                    <a:bodyPr/>
                    <a:lstStyle/>
                    <a:p>
                      <a:pPr algn="ctr" rtl="0" fontAlgn="ctr"/>
                      <a:r>
                        <a:rPr lang="ru-RU" sz="1200" b="1" i="0" u="none" strike="noStrike" dirty="0" smtClean="0">
                          <a:solidFill>
                            <a:srgbClr val="000000"/>
                          </a:solidFill>
                          <a:effectLst/>
                          <a:latin typeface="Times New Roman" panose="02020603050405020304" pitchFamily="18" charset="0"/>
                        </a:rPr>
                        <a:t>645,9</a:t>
                      </a:r>
                      <a:endParaRPr lang="ru-RU" sz="1200" b="1" i="0" u="none" strike="noStrike" dirty="0">
                        <a:solidFill>
                          <a:srgbClr val="000000"/>
                        </a:solidFill>
                        <a:effectLst/>
                        <a:latin typeface="Times New Roman" panose="02020603050405020304" pitchFamily="18" charset="0"/>
                      </a:endParaRPr>
                    </a:p>
                  </a:txBody>
                  <a:tcPr marL="9525" marR="9525" marT="9525" marB="0" anchor="ctr"/>
                </a:tc>
              </a:tr>
            </a:tbl>
          </a:graphicData>
        </a:graphic>
      </p:graphicFrame>
      <p:sp>
        <p:nvSpPr>
          <p:cNvPr id="10" name="Заголовок 1"/>
          <p:cNvSpPr txBox="1">
            <a:spLocks/>
          </p:cNvSpPr>
          <p:nvPr/>
        </p:nvSpPr>
        <p:spPr>
          <a:xfrm>
            <a:off x="259730" y="69850"/>
            <a:ext cx="7613498"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Clr>
                <a:srgbClr val="F14124">
                  <a:lumMod val="75000"/>
                </a:srgbClr>
              </a:buClr>
              <a:buFont typeface="Georgia" pitchFamily="18" charset="0"/>
              <a:buNone/>
            </a:pPr>
            <a:r>
              <a:rPr lang="ru-RU" sz="2200" dirty="0">
                <a:solidFill>
                  <a:prstClr val="black"/>
                </a:solidFill>
                <a:effectLst/>
                <a:latin typeface="Times New Roman" panose="02020603050405020304" pitchFamily="18" charset="0"/>
                <a:cs typeface="Times New Roman" panose="02020603050405020304" pitchFamily="18" charset="0"/>
              </a:rPr>
              <a:t>Общественно значимые проекты</a:t>
            </a:r>
          </a:p>
        </p:txBody>
      </p:sp>
      <p:cxnSp>
        <p:nvCxnSpPr>
          <p:cNvPr id="12" name="Прямая соединительная линия 11"/>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rgbClr val="4E67C8"/>
                </a:solidFill>
                <a:latin typeface="Trebuchet MS"/>
              </a:rPr>
              <a:t>Бюджет</a:t>
            </a:r>
          </a:p>
          <a:p>
            <a:pPr algn="ctr"/>
            <a:r>
              <a:rPr lang="ru-RU" sz="1300" b="1" i="1" dirty="0" smtClean="0">
                <a:solidFill>
                  <a:srgbClr val="4E67C8"/>
                </a:solidFill>
                <a:latin typeface="Trebuchet MS"/>
              </a:rPr>
              <a:t>для граждан</a:t>
            </a:r>
            <a:endParaRPr lang="ru-RU" sz="1300" b="1" i="1" dirty="0">
              <a:solidFill>
                <a:srgbClr val="4E67C8"/>
              </a:solidFill>
              <a:latin typeface="Trebuchet MS"/>
            </a:endParaRPr>
          </a:p>
        </p:txBody>
      </p:sp>
      <p:sp>
        <p:nvSpPr>
          <p:cNvPr id="14" name="Заголовок 1"/>
          <p:cNvSpPr txBox="1">
            <a:spLocks/>
          </p:cNvSpPr>
          <p:nvPr/>
        </p:nvSpPr>
        <p:spPr>
          <a:xfrm>
            <a:off x="259730" y="571939"/>
            <a:ext cx="8712968" cy="74924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ctr" fontAlgn="auto">
              <a:spcAft>
                <a:spcPts val="0"/>
              </a:spcAft>
              <a:buClr>
                <a:srgbClr val="F14124">
                  <a:lumMod val="75000"/>
                </a:srgbClr>
              </a:buClr>
              <a:buNone/>
            </a:pPr>
            <a:r>
              <a:rPr lang="ru-RU" sz="1550" u="sng" dirty="0">
                <a:solidFill>
                  <a:srgbClr val="4E67C8">
                    <a:lumMod val="50000"/>
                  </a:srgbClr>
                </a:solidFill>
                <a:effectLst/>
                <a:latin typeface="Times New Roman" panose="02020603050405020304" pitchFamily="18" charset="0"/>
                <a:cs typeface="Times New Roman" panose="02020603050405020304" pitchFamily="18" charset="0"/>
              </a:rPr>
              <a:t>Детское дошкольное учреждение на 340 мест поз. 5.14 в микрорайоне № 5 жилого района «Новый город» г.Чебоксары </a:t>
            </a:r>
          </a:p>
        </p:txBody>
      </p:sp>
      <p:sp>
        <p:nvSpPr>
          <p:cNvPr id="2" name="TextBox 1"/>
          <p:cNvSpPr txBox="1"/>
          <p:nvPr/>
        </p:nvSpPr>
        <p:spPr>
          <a:xfrm>
            <a:off x="5186075" y="3253040"/>
            <a:ext cx="3786623" cy="3600986"/>
          </a:xfrm>
          <a:prstGeom prst="rect">
            <a:avLst/>
          </a:prstGeom>
          <a:noFill/>
        </p:spPr>
        <p:txBody>
          <a:bodyPr wrap="square" rtlCol="0">
            <a:spAutoFit/>
          </a:bodyPr>
          <a:lstStyle/>
          <a:p>
            <a:pPr algn="just"/>
            <a:r>
              <a:rPr lang="ru-RU" sz="1200" dirty="0">
                <a:solidFill>
                  <a:prstClr val="black"/>
                </a:solidFill>
                <a:latin typeface="Times New Roman" panose="02020603050405020304" pitchFamily="18" charset="0"/>
                <a:cs typeface="Times New Roman" panose="02020603050405020304" pitchFamily="18" charset="0"/>
              </a:rPr>
              <a:t>Новый детский сад </a:t>
            </a:r>
            <a:r>
              <a:rPr lang="ru-RU" sz="1200" dirty="0" smtClean="0">
                <a:solidFill>
                  <a:prstClr val="black"/>
                </a:solidFill>
                <a:latin typeface="Times New Roman" panose="02020603050405020304" pitchFamily="18" charset="0"/>
                <a:cs typeface="Times New Roman" panose="02020603050405020304" pitchFamily="18" charset="0"/>
              </a:rPr>
              <a:t>«Асам» теперь </a:t>
            </a:r>
            <a:r>
              <a:rPr lang="ru-RU" sz="1200" dirty="0">
                <a:solidFill>
                  <a:prstClr val="black"/>
                </a:solidFill>
                <a:latin typeface="Times New Roman" panose="02020603050405020304" pitchFamily="18" charset="0"/>
                <a:cs typeface="Times New Roman" panose="02020603050405020304" pitchFamily="18" charset="0"/>
              </a:rPr>
              <a:t>самый большой в Чувашии, он нетипичный и красивый, расположен в ЖК «</a:t>
            </a:r>
            <a:r>
              <a:rPr lang="ru-RU" sz="1200" dirty="0" err="1">
                <a:solidFill>
                  <a:prstClr val="black"/>
                </a:solidFill>
                <a:latin typeface="Times New Roman" panose="02020603050405020304" pitchFamily="18" charset="0"/>
                <a:cs typeface="Times New Roman" panose="02020603050405020304" pitchFamily="18" charset="0"/>
              </a:rPr>
              <a:t>Ялав</a:t>
            </a:r>
            <a:r>
              <a:rPr lang="ru-RU" sz="1200" dirty="0">
                <a:solidFill>
                  <a:prstClr val="black"/>
                </a:solidFill>
                <a:latin typeface="Times New Roman" panose="02020603050405020304" pitchFamily="18" charset="0"/>
                <a:cs typeface="Times New Roman" panose="02020603050405020304" pitchFamily="18" charset="0"/>
              </a:rPr>
              <a:t>». Общая площадь садика 1,5 га, у него интересные архитектурно-пространственные решения и большая многофункциональная зеленая территория. Здание сложной и необычной формы с закругленными углами состоит из двух блоков переменной этажности в 2-3 этажа. В каждую из 15 групп, две из которых для маломобильных малышей, предусмотрен отдельный вход. </a:t>
            </a:r>
            <a:r>
              <a:rPr lang="ru-RU" sz="1200" dirty="0" smtClean="0">
                <a:solidFill>
                  <a:prstClr val="black"/>
                </a:solidFill>
                <a:latin typeface="Times New Roman" panose="02020603050405020304" pitchFamily="18" charset="0"/>
                <a:cs typeface="Times New Roman" panose="02020603050405020304" pitchFamily="18" charset="0"/>
              </a:rPr>
              <a:t>В </a:t>
            </a:r>
            <a:r>
              <a:rPr lang="ru-RU" sz="1200" dirty="0">
                <a:solidFill>
                  <a:prstClr val="black"/>
                </a:solidFill>
                <a:latin typeface="Times New Roman" panose="02020603050405020304" pitchFamily="18" charset="0"/>
                <a:cs typeface="Times New Roman" panose="02020603050405020304" pitchFamily="18" charset="0"/>
              </a:rPr>
              <a:t>детском саду </a:t>
            </a:r>
            <a:r>
              <a:rPr lang="ru-RU" sz="1200" dirty="0" smtClean="0">
                <a:solidFill>
                  <a:prstClr val="black"/>
                </a:solidFill>
                <a:latin typeface="Times New Roman" panose="02020603050405020304" pitchFamily="18" charset="0"/>
                <a:cs typeface="Times New Roman" panose="02020603050405020304" pitchFamily="18" charset="0"/>
              </a:rPr>
              <a:t>физкультурный </a:t>
            </a:r>
            <a:r>
              <a:rPr lang="ru-RU" sz="1200" dirty="0">
                <a:solidFill>
                  <a:prstClr val="black"/>
                </a:solidFill>
                <a:latin typeface="Times New Roman" panose="02020603050405020304" pitchFamily="18" charset="0"/>
                <a:cs typeface="Times New Roman" panose="02020603050405020304" pitchFamily="18" charset="0"/>
              </a:rPr>
              <a:t>и музыкальный залы, сенсорная комната, центры ремесел, науки, кулинарная мастерская и другие кружки. Отдельно хочется отметить комнату воды и песка – универсальное помещение для игр и экспериментов. Во внутреннем дворе </a:t>
            </a:r>
            <a:r>
              <a:rPr lang="ru-RU" sz="1200" dirty="0" smtClean="0">
                <a:solidFill>
                  <a:prstClr val="black"/>
                </a:solidFill>
                <a:latin typeface="Times New Roman" panose="02020603050405020304" pitchFamily="18" charset="0"/>
                <a:cs typeface="Times New Roman" panose="02020603050405020304" pitchFamily="18" charset="0"/>
              </a:rPr>
              <a:t>обустроена большая зеленая территория </a:t>
            </a:r>
            <a:r>
              <a:rPr lang="ru-RU" sz="1200" dirty="0">
                <a:solidFill>
                  <a:prstClr val="black"/>
                </a:solidFill>
                <a:latin typeface="Times New Roman" panose="02020603050405020304" pitchFamily="18" charset="0"/>
                <a:cs typeface="Times New Roman" panose="02020603050405020304" pitchFamily="18" charset="0"/>
              </a:rPr>
              <a:t>со спортивными и игровыми площадками, учебным огородом, архитектурными формами и террасами. </a:t>
            </a:r>
          </a:p>
          <a:p>
            <a:pPr algn="just"/>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15" name="TextBox 14"/>
          <p:cNvSpPr txBox="1"/>
          <p:nvPr/>
        </p:nvSpPr>
        <p:spPr>
          <a:xfrm>
            <a:off x="214882" y="1605016"/>
            <a:ext cx="5261067" cy="868323"/>
          </a:xfrm>
          <a:prstGeom prst="round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ru-RU" sz="1500" i="1" dirty="0">
                <a:solidFill>
                  <a:prstClr val="black"/>
                </a:solidFill>
                <a:latin typeface="Times New Roman" panose="02020603050405020304" pitchFamily="18" charset="0"/>
                <a:cs typeface="Times New Roman" panose="02020603050405020304" pitchFamily="18" charset="0"/>
              </a:rPr>
              <a:t>Срок </a:t>
            </a:r>
            <a:r>
              <a:rPr lang="ru-RU" sz="1500" i="1" dirty="0" smtClean="0">
                <a:solidFill>
                  <a:prstClr val="black"/>
                </a:solidFill>
                <a:latin typeface="Times New Roman" panose="02020603050405020304" pitchFamily="18" charset="0"/>
                <a:cs typeface="Times New Roman" panose="02020603050405020304" pitchFamily="18" charset="0"/>
              </a:rPr>
              <a:t>ввода объекта – 2025 год</a:t>
            </a:r>
          </a:p>
          <a:p>
            <a:r>
              <a:rPr lang="ru-RU" sz="1500" i="1" dirty="0" smtClean="0">
                <a:solidFill>
                  <a:prstClr val="black"/>
                </a:solidFill>
                <a:latin typeface="Times New Roman" panose="02020603050405020304" pitchFamily="18" charset="0"/>
                <a:cs typeface="Times New Roman" panose="02020603050405020304" pitchFamily="18" charset="0"/>
              </a:rPr>
              <a:t>Общая </a:t>
            </a:r>
            <a:r>
              <a:rPr lang="ru-RU" sz="1500" i="1" dirty="0">
                <a:solidFill>
                  <a:prstClr val="black"/>
                </a:solidFill>
                <a:latin typeface="Times New Roman" panose="02020603050405020304" pitchFamily="18" charset="0"/>
                <a:cs typeface="Times New Roman" panose="02020603050405020304" pitchFamily="18" charset="0"/>
              </a:rPr>
              <a:t>площадь </a:t>
            </a:r>
            <a:r>
              <a:rPr lang="ru-RU" sz="1500" i="1" dirty="0" smtClean="0">
                <a:solidFill>
                  <a:prstClr val="black"/>
                </a:solidFill>
                <a:latin typeface="Times New Roman" panose="02020603050405020304" pitchFamily="18" charset="0"/>
                <a:cs typeface="Times New Roman" panose="02020603050405020304" pitchFamily="18" charset="0"/>
              </a:rPr>
              <a:t>здания – 7 404,5 кв. м. </a:t>
            </a:r>
            <a:br>
              <a:rPr lang="ru-RU" sz="1500" i="1" dirty="0" smtClean="0">
                <a:solidFill>
                  <a:prstClr val="black"/>
                </a:solidFill>
                <a:latin typeface="Times New Roman" panose="02020603050405020304" pitchFamily="18" charset="0"/>
                <a:cs typeface="Times New Roman" panose="02020603050405020304" pitchFamily="18" charset="0"/>
              </a:rPr>
            </a:br>
            <a:r>
              <a:rPr lang="ru-RU" sz="1500" i="1" dirty="0" smtClean="0">
                <a:solidFill>
                  <a:prstClr val="black"/>
                </a:solidFill>
                <a:latin typeface="Times New Roman" panose="02020603050405020304" pitchFamily="18" charset="0"/>
                <a:cs typeface="Times New Roman" panose="02020603050405020304" pitchFamily="18" charset="0"/>
              </a:rPr>
              <a:t>Вместимость – 340 мест</a:t>
            </a:r>
            <a:endParaRPr lang="ru-RU" sz="1500" i="1" dirty="0">
              <a:solidFill>
                <a:prstClr val="black"/>
              </a:solidFill>
              <a:latin typeface="Times New Roman" panose="02020603050405020304" pitchFamily="18" charset="0"/>
              <a:cs typeface="Times New Roman" panose="02020603050405020304" pitchFamily="18" charset="0"/>
            </a:endParaRPr>
          </a:p>
        </p:txBody>
      </p:sp>
      <p:sp>
        <p:nvSpPr>
          <p:cNvPr id="11" name="Номер слайда 1"/>
          <p:cNvSpPr>
            <a:spLocks noGrp="1"/>
          </p:cNvSpPr>
          <p:nvPr>
            <p:ph type="sldNum" sz="quarter" idx="12"/>
          </p:nvPr>
        </p:nvSpPr>
        <p:spPr>
          <a:xfrm>
            <a:off x="8469453" y="6498223"/>
            <a:ext cx="1006489" cy="365125"/>
          </a:xfrm>
        </p:spPr>
        <p:txBody>
          <a:bodyPr/>
          <a:lstStyle/>
          <a:p>
            <a:pPr>
              <a:defRPr/>
            </a:pPr>
            <a:r>
              <a:rPr lang="ru-RU" dirty="0" smtClean="0">
                <a:solidFill>
                  <a:prstClr val="black"/>
                </a:solidFill>
              </a:rPr>
              <a:t>3</a:t>
            </a:r>
            <a:r>
              <a:rPr lang="en-US" dirty="0" smtClean="0">
                <a:solidFill>
                  <a:prstClr val="black"/>
                </a:solidFill>
              </a:rPr>
              <a:t>0</a:t>
            </a:r>
            <a:endParaRPr lang="ru-RU" dirty="0">
              <a:solidFill>
                <a:prstClr val="black"/>
              </a:solidFill>
            </a:endParaRPr>
          </a:p>
        </p:txBody>
      </p:sp>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40798" y="1123654"/>
            <a:ext cx="3088894" cy="2058458"/>
          </a:xfrm>
          <a:prstGeom prst="rect">
            <a:avLst/>
          </a:prstGeom>
          <a:ln>
            <a:noFill/>
          </a:ln>
          <a:effectLst>
            <a:softEdge rad="112500"/>
          </a:effectLst>
        </p:spPr>
      </p:pic>
    </p:spTree>
    <p:extLst>
      <p:ext uri="{BB962C8B-B14F-4D97-AF65-F5344CB8AC3E}">
        <p14:creationId xmlns:p14="http://schemas.microsoft.com/office/powerpoint/2010/main" val="351522815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ext uri="{D42A27DB-BD31-4B8C-83A1-F6EECF244321}">
                <p14:modId xmlns:p14="http://schemas.microsoft.com/office/powerpoint/2010/main" val="3243486773"/>
              </p:ext>
            </p:extLst>
          </p:nvPr>
        </p:nvGraphicFramePr>
        <p:xfrm>
          <a:off x="323528" y="2492896"/>
          <a:ext cx="4936274" cy="4237741"/>
        </p:xfrm>
        <a:graphic>
          <a:graphicData uri="http://schemas.openxmlformats.org/drawingml/2006/table">
            <a:tbl>
              <a:tblPr firstRow="1" bandRow="1">
                <a:tableStyleId>{21E4AEA4-8DFA-4A89-87EB-49C32662AFE0}</a:tableStyleId>
              </a:tblPr>
              <a:tblGrid>
                <a:gridCol w="1345458"/>
                <a:gridCol w="1070536"/>
                <a:gridCol w="1152128"/>
                <a:gridCol w="1368152"/>
              </a:tblGrid>
              <a:tr h="351334">
                <a:tc gridSpan="4">
                  <a:txBody>
                    <a:bodyPr/>
                    <a:lstStyle/>
                    <a:p>
                      <a:pPr algn="ctr"/>
                      <a:r>
                        <a:rPr lang="ru-RU" sz="1300" dirty="0" smtClean="0">
                          <a:solidFill>
                            <a:schemeClr val="tx1"/>
                          </a:solidFill>
                          <a:latin typeface="Times New Roman" panose="02020603050405020304" pitchFamily="18" charset="0"/>
                          <a:cs typeface="Times New Roman" panose="02020603050405020304" pitchFamily="18" charset="0"/>
                        </a:rPr>
                        <a:t>Объемы финансирования строительства (млн. рублей)</a:t>
                      </a:r>
                      <a:endParaRPr lang="ru-RU" sz="1300" dirty="0">
                        <a:solidFill>
                          <a:schemeClr val="tx1"/>
                        </a:solidFill>
                        <a:latin typeface="Times New Roman" panose="02020603050405020304" pitchFamily="18" charset="0"/>
                        <a:cs typeface="Times New Roman" panose="02020603050405020304" pitchFamily="18" charset="0"/>
                      </a:endParaRPr>
                    </a:p>
                  </a:txBody>
                  <a:tcPr anchor="ctr"/>
                </a:tc>
                <a:tc hMerge="1">
                  <a:txBody>
                    <a:bodyPr/>
                    <a:lstStyle/>
                    <a:p>
                      <a:endParaRPr lang="ru-RU" dirty="0"/>
                    </a:p>
                  </a:txBody>
                  <a:tcPr/>
                </a:tc>
                <a:tc hMerge="1">
                  <a:txBody>
                    <a:bodyPr/>
                    <a:lstStyle/>
                    <a:p>
                      <a:endParaRPr lang="ru-RU"/>
                    </a:p>
                  </a:txBody>
                  <a:tcPr/>
                </a:tc>
                <a:tc hMerge="1">
                  <a:txBody>
                    <a:bodyPr/>
                    <a:lstStyle/>
                    <a:p>
                      <a:endParaRPr lang="ru-RU" dirty="0"/>
                    </a:p>
                  </a:txBody>
                  <a:tcPr/>
                </a:tc>
              </a:tr>
              <a:tr h="266522">
                <a:tc rowSpan="2">
                  <a:txBody>
                    <a:bodyPr/>
                    <a:lstStyle/>
                    <a:p>
                      <a:pPr algn="ctr"/>
                      <a:r>
                        <a:rPr lang="ru-RU" sz="1200" dirty="0" smtClean="0">
                          <a:solidFill>
                            <a:schemeClr val="tx1"/>
                          </a:solidFill>
                          <a:latin typeface="Times New Roman" panose="02020603050405020304" pitchFamily="18" charset="0"/>
                          <a:cs typeface="Times New Roman" panose="02020603050405020304" pitchFamily="18" charset="0"/>
                        </a:rPr>
                        <a:t>Источники</a:t>
                      </a:r>
                      <a:r>
                        <a:rPr lang="ru-RU" sz="1200" baseline="0" dirty="0" smtClean="0">
                          <a:solidFill>
                            <a:schemeClr val="tx1"/>
                          </a:solidFill>
                          <a:latin typeface="Times New Roman" panose="02020603050405020304" pitchFamily="18" charset="0"/>
                          <a:cs typeface="Times New Roman" panose="02020603050405020304" pitchFamily="18" charset="0"/>
                        </a:rPr>
                        <a:t> / годы</a:t>
                      </a:r>
                      <a:endParaRPr lang="ru-RU" sz="1200" dirty="0">
                        <a:solidFill>
                          <a:schemeClr val="tx1"/>
                        </a:solidFill>
                        <a:latin typeface="Times New Roman" panose="02020603050405020304" pitchFamily="18" charset="0"/>
                        <a:cs typeface="Times New Roman" panose="02020603050405020304" pitchFamily="18" charset="0"/>
                      </a:endParaRPr>
                    </a:p>
                  </a:txBody>
                  <a:tcPr anchor="ctr"/>
                </a:tc>
                <a:tc rowSpan="2">
                  <a:txBody>
                    <a:bodyPr/>
                    <a:lstStyle/>
                    <a:p>
                      <a:pPr algn="ctr"/>
                      <a:r>
                        <a:rPr lang="ru-RU" sz="1200" dirty="0" smtClean="0">
                          <a:solidFill>
                            <a:schemeClr val="tx1"/>
                          </a:solidFill>
                          <a:latin typeface="Times New Roman" panose="02020603050405020304" pitchFamily="18" charset="0"/>
                          <a:cs typeface="Times New Roman" panose="02020603050405020304" pitchFamily="18" charset="0"/>
                        </a:rPr>
                        <a:t>Всего</a:t>
                      </a:r>
                      <a:endParaRPr lang="ru-RU" sz="1200" dirty="0">
                        <a:solidFill>
                          <a:schemeClr val="tx1"/>
                        </a:solidFill>
                        <a:latin typeface="Times New Roman" panose="02020603050405020304" pitchFamily="18" charset="0"/>
                        <a:cs typeface="Times New Roman" panose="02020603050405020304" pitchFamily="18" charset="0"/>
                      </a:endParaRPr>
                    </a:p>
                  </a:txBody>
                  <a:tcPr anchor="ctr"/>
                </a:tc>
                <a:tc gridSpan="2">
                  <a:txBody>
                    <a:bodyPr/>
                    <a:lstStyle/>
                    <a:p>
                      <a:pPr algn="ctr"/>
                      <a:r>
                        <a:rPr lang="ru-RU" sz="1200" dirty="0" smtClean="0">
                          <a:solidFill>
                            <a:schemeClr val="tx1"/>
                          </a:solidFill>
                          <a:latin typeface="Times New Roman" panose="02020603050405020304" pitchFamily="18" charset="0"/>
                          <a:cs typeface="Times New Roman" panose="02020603050405020304" pitchFamily="18" charset="0"/>
                        </a:rPr>
                        <a:t>в том числе за счет средств:</a:t>
                      </a:r>
                      <a:endParaRPr lang="ru-RU" sz="1200" dirty="0">
                        <a:solidFill>
                          <a:schemeClr val="tx1"/>
                        </a:solidFill>
                        <a:latin typeface="Times New Roman" panose="02020603050405020304" pitchFamily="18" charset="0"/>
                        <a:cs typeface="Times New Roman" panose="02020603050405020304" pitchFamily="18" charset="0"/>
                      </a:endParaRPr>
                    </a:p>
                  </a:txBody>
                  <a:tcPr anchor="ctr"/>
                </a:tc>
                <a:tc hMerge="1">
                  <a:txBody>
                    <a:bodyPr/>
                    <a:lstStyle/>
                    <a:p>
                      <a:pPr algn="ctr"/>
                      <a:endParaRPr lang="ru-RU" dirty="0"/>
                    </a:p>
                  </a:txBody>
                  <a:tcPr anchor="ctr"/>
                </a:tc>
              </a:tr>
              <a:tr h="733792">
                <a:tc vMerge="1">
                  <a:txBody>
                    <a:bodyPr/>
                    <a:lstStyle/>
                    <a:p>
                      <a:pPr algn="ctr"/>
                      <a:endParaRPr lang="ru-RU" dirty="0"/>
                    </a:p>
                  </a:txBody>
                  <a:tcPr anchor="ctr"/>
                </a:tc>
                <a:tc vMerge="1">
                  <a:txBody>
                    <a:bodyPr/>
                    <a:lstStyle/>
                    <a:p>
                      <a:endParaRPr lang="ru-RU" dirty="0"/>
                    </a:p>
                  </a:txBody>
                  <a:tcPr/>
                </a:tc>
                <a:tc>
                  <a:txBody>
                    <a:bodyPr/>
                    <a:lstStyle/>
                    <a:p>
                      <a:pPr algn="ctr"/>
                      <a:r>
                        <a:rPr lang="ru-RU" sz="1200" dirty="0" smtClean="0">
                          <a:solidFill>
                            <a:schemeClr val="tx1"/>
                          </a:solidFill>
                          <a:latin typeface="Times New Roman" panose="02020603050405020304" pitchFamily="18" charset="0"/>
                          <a:cs typeface="Times New Roman" panose="02020603050405020304" pitchFamily="18" charset="0"/>
                        </a:rPr>
                        <a:t>федерального бюджета</a:t>
                      </a:r>
                      <a:endParaRPr lang="ru-RU" sz="120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lang="ru-RU" sz="1200" dirty="0" smtClean="0">
                          <a:solidFill>
                            <a:schemeClr val="tx1"/>
                          </a:solidFill>
                          <a:latin typeface="Times New Roman" panose="02020603050405020304" pitchFamily="18" charset="0"/>
                          <a:cs typeface="Times New Roman" panose="02020603050405020304" pitchFamily="18" charset="0"/>
                        </a:rPr>
                        <a:t>республиканского бюджета Чувашской Республики</a:t>
                      </a:r>
                      <a:endParaRPr lang="ru-RU" sz="1200" dirty="0">
                        <a:solidFill>
                          <a:schemeClr val="tx1"/>
                        </a:solidFill>
                        <a:latin typeface="Times New Roman" panose="02020603050405020304" pitchFamily="18" charset="0"/>
                        <a:cs typeface="Times New Roman" panose="02020603050405020304" pitchFamily="18" charset="0"/>
                      </a:endParaRPr>
                    </a:p>
                  </a:txBody>
                  <a:tcPr anchor="ctr"/>
                </a:tc>
              </a:tr>
              <a:tr h="48358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b="0" dirty="0" smtClean="0">
                          <a:solidFill>
                            <a:schemeClr val="tx1"/>
                          </a:solidFill>
                          <a:latin typeface="Times New Roman" panose="02020603050405020304" pitchFamily="18" charset="0"/>
                          <a:cs typeface="Times New Roman" panose="02020603050405020304" pitchFamily="18" charset="0"/>
                        </a:rPr>
                        <a:t>2022 год (факт)</a:t>
                      </a:r>
                    </a:p>
                  </a:txBody>
                  <a:tcPr anchor="ctr"/>
                </a:tc>
                <a:tc>
                  <a:txBody>
                    <a:bodyPr/>
                    <a:lstStyle/>
                    <a:p>
                      <a:pPr algn="ctr"/>
                      <a:r>
                        <a:rPr lang="ru-RU" sz="1200" b="0" dirty="0" smtClean="0">
                          <a:solidFill>
                            <a:schemeClr val="tx1"/>
                          </a:solidFill>
                          <a:latin typeface="Times New Roman" panose="02020603050405020304" pitchFamily="18" charset="0"/>
                          <a:cs typeface="Times New Roman" panose="02020603050405020304" pitchFamily="18" charset="0"/>
                        </a:rPr>
                        <a:t>224,0</a:t>
                      </a:r>
                    </a:p>
                  </a:txBody>
                  <a:tcPr anchor="ctr"/>
                </a:tc>
                <a:tc>
                  <a:txBody>
                    <a:bodyPr/>
                    <a:lstStyle/>
                    <a:p>
                      <a:pPr algn="ctr"/>
                      <a:r>
                        <a:rPr lang="ru-RU" sz="1200" b="0" dirty="0" smtClean="0">
                          <a:solidFill>
                            <a:schemeClr val="tx1"/>
                          </a:solidFill>
                          <a:latin typeface="Times New Roman" panose="02020603050405020304" pitchFamily="18" charset="0"/>
                          <a:cs typeface="Times New Roman" panose="02020603050405020304" pitchFamily="18" charset="0"/>
                        </a:rPr>
                        <a:t>210,2</a:t>
                      </a:r>
                    </a:p>
                  </a:txBody>
                  <a:tcPr anchor="ctr"/>
                </a:tc>
                <a:tc>
                  <a:txBody>
                    <a:bodyPr/>
                    <a:lstStyle/>
                    <a:p>
                      <a:pPr algn="ctr"/>
                      <a:r>
                        <a:rPr lang="ru-RU" sz="1200" b="0" dirty="0" smtClean="0">
                          <a:solidFill>
                            <a:schemeClr val="tx1"/>
                          </a:solidFill>
                          <a:latin typeface="Times New Roman" panose="02020603050405020304" pitchFamily="18" charset="0"/>
                          <a:cs typeface="Times New Roman" panose="02020603050405020304" pitchFamily="18" charset="0"/>
                        </a:rPr>
                        <a:t>13,8</a:t>
                      </a:r>
                    </a:p>
                  </a:txBody>
                  <a:tcPr anchor="ctr"/>
                </a:tc>
              </a:tr>
              <a:tr h="45252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b="0" dirty="0" smtClean="0">
                          <a:solidFill>
                            <a:schemeClr val="tx1"/>
                          </a:solidFill>
                          <a:latin typeface="Times New Roman" panose="02020603050405020304" pitchFamily="18" charset="0"/>
                          <a:cs typeface="Times New Roman" panose="02020603050405020304" pitchFamily="18" charset="0"/>
                        </a:rPr>
                        <a:t>2023 год (факт)</a:t>
                      </a:r>
                    </a:p>
                  </a:txBody>
                  <a:tcPr anchor="ctr"/>
                </a:tc>
                <a:tc>
                  <a:txBody>
                    <a:bodyPr/>
                    <a:lstStyle/>
                    <a:p>
                      <a:pPr algn="ctr"/>
                      <a:r>
                        <a:rPr lang="ru-RU" sz="1200" b="0" dirty="0" smtClean="0">
                          <a:solidFill>
                            <a:schemeClr val="tx1"/>
                          </a:solidFill>
                          <a:latin typeface="Times New Roman" panose="02020603050405020304" pitchFamily="18" charset="0"/>
                          <a:cs typeface="Times New Roman" panose="02020603050405020304" pitchFamily="18" charset="0"/>
                        </a:rPr>
                        <a:t>223,2</a:t>
                      </a:r>
                    </a:p>
                  </a:txBody>
                  <a:tcPr anchor="ctr"/>
                </a:tc>
                <a:tc>
                  <a:txBody>
                    <a:bodyPr/>
                    <a:lstStyle/>
                    <a:p>
                      <a:pPr algn="ctr"/>
                      <a:r>
                        <a:rPr lang="ru-RU" sz="1200" b="0" dirty="0" smtClean="0">
                          <a:solidFill>
                            <a:schemeClr val="tx1"/>
                          </a:solidFill>
                          <a:latin typeface="Times New Roman" panose="02020603050405020304" pitchFamily="18" charset="0"/>
                          <a:cs typeface="Times New Roman" panose="02020603050405020304" pitchFamily="18" charset="0"/>
                        </a:rPr>
                        <a:t>218,2</a:t>
                      </a:r>
                      <a:endParaRPr lang="ru-RU" sz="1200" b="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lang="ru-RU" sz="1200" b="0" dirty="0" smtClean="0">
                          <a:solidFill>
                            <a:schemeClr val="tx1"/>
                          </a:solidFill>
                          <a:latin typeface="Times New Roman" panose="02020603050405020304" pitchFamily="18" charset="0"/>
                          <a:cs typeface="Times New Roman" panose="02020603050405020304" pitchFamily="18" charset="0"/>
                        </a:rPr>
                        <a:t>5,0</a:t>
                      </a:r>
                      <a:endParaRPr lang="ru-RU" sz="1200" b="0" dirty="0">
                        <a:solidFill>
                          <a:schemeClr val="tx1"/>
                        </a:solidFill>
                        <a:latin typeface="Times New Roman" panose="02020603050405020304" pitchFamily="18" charset="0"/>
                        <a:cs typeface="Times New Roman" panose="02020603050405020304" pitchFamily="18" charset="0"/>
                      </a:endParaRPr>
                    </a:p>
                  </a:txBody>
                  <a:tcPr anchor="ctr"/>
                </a:tc>
              </a:tr>
              <a:tr h="45252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b="0" dirty="0" smtClean="0">
                          <a:solidFill>
                            <a:schemeClr val="tx1"/>
                          </a:solidFill>
                          <a:latin typeface="Times New Roman" panose="02020603050405020304" pitchFamily="18" charset="0"/>
                          <a:cs typeface="Times New Roman" panose="02020603050405020304" pitchFamily="18" charset="0"/>
                        </a:rPr>
                        <a:t>2024 год (факт)</a:t>
                      </a:r>
                    </a:p>
                  </a:txBody>
                  <a:tcPr anchor="ctr"/>
                </a:tc>
                <a:tc>
                  <a:txBody>
                    <a:bodyPr/>
                    <a:lstStyle/>
                    <a:p>
                      <a:pPr algn="ctr" rtl="0" fontAlgn="ctr"/>
                      <a:r>
                        <a:rPr lang="ru-RU" sz="1200" b="0" i="0" u="none" strike="noStrike">
                          <a:solidFill>
                            <a:srgbClr val="000000"/>
                          </a:solidFill>
                          <a:effectLst/>
                          <a:latin typeface="Times New Roman" panose="02020603050405020304" pitchFamily="18" charset="0"/>
                        </a:rPr>
                        <a:t>331,0</a:t>
                      </a:r>
                    </a:p>
                  </a:txBody>
                  <a:tcPr marL="9525" marR="9525" marT="9525" marB="0" anchor="ctr"/>
                </a:tc>
                <a:tc>
                  <a:txBody>
                    <a:bodyPr/>
                    <a:lstStyle/>
                    <a:p>
                      <a:pPr algn="ctr" rtl="0" fontAlgn="ctr"/>
                      <a:r>
                        <a:rPr lang="ru-RU" sz="1200" b="0" i="0" u="none" strike="noStrike">
                          <a:solidFill>
                            <a:srgbClr val="000000"/>
                          </a:solidFill>
                          <a:effectLst/>
                          <a:latin typeface="Times New Roman" panose="02020603050405020304" pitchFamily="18" charset="0"/>
                        </a:rPr>
                        <a:t>293,0</a:t>
                      </a:r>
                    </a:p>
                  </a:txBody>
                  <a:tcPr marL="9525" marR="9525" marT="9525" marB="0" anchor="ctr"/>
                </a:tc>
                <a:tc>
                  <a:txBody>
                    <a:bodyPr/>
                    <a:lstStyle/>
                    <a:p>
                      <a:pPr algn="ctr" rtl="0" fontAlgn="ctr"/>
                      <a:r>
                        <a:rPr lang="ru-RU" sz="1200" b="0" i="0" u="none" strike="noStrike">
                          <a:solidFill>
                            <a:srgbClr val="000000"/>
                          </a:solidFill>
                          <a:effectLst/>
                          <a:latin typeface="Times New Roman" panose="02020603050405020304" pitchFamily="18" charset="0"/>
                        </a:rPr>
                        <a:t>38,0</a:t>
                      </a:r>
                    </a:p>
                  </a:txBody>
                  <a:tcPr marL="9525" marR="9525" marT="9525" marB="0" anchor="ctr"/>
                </a:tc>
              </a:tr>
              <a:tr h="46683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200" b="0" dirty="0" smtClean="0">
                          <a:solidFill>
                            <a:schemeClr val="tx1"/>
                          </a:solidFill>
                          <a:latin typeface="Times New Roman" panose="02020603050405020304" pitchFamily="18" charset="0"/>
                          <a:cs typeface="Times New Roman" panose="02020603050405020304" pitchFamily="18" charset="0"/>
                        </a:rPr>
                        <a:t>2025 год (факт)</a:t>
                      </a:r>
                    </a:p>
                  </a:txBody>
                  <a:tcPr anchor="ctr"/>
                </a:tc>
                <a:tc>
                  <a:txBody>
                    <a:bodyPr/>
                    <a:lstStyle/>
                    <a:p>
                      <a:pPr algn="ctr" rtl="0" fontAlgn="ctr"/>
                      <a:r>
                        <a:rPr lang="ru-RU" sz="1200" b="0" i="0" u="none" strike="noStrike" dirty="0" smtClean="0">
                          <a:solidFill>
                            <a:srgbClr val="000000"/>
                          </a:solidFill>
                          <a:effectLst/>
                          <a:latin typeface="Times New Roman" panose="02020603050405020304" pitchFamily="18" charset="0"/>
                        </a:rPr>
                        <a:t>32,2</a:t>
                      </a:r>
                      <a:endParaRPr lang="ru-RU" sz="1200" b="0" i="0" u="none" strike="noStrike" dirty="0">
                        <a:solidFill>
                          <a:srgbClr val="000000"/>
                        </a:solidFill>
                        <a:effectLst/>
                        <a:latin typeface="Times New Roman" panose="02020603050405020304" pitchFamily="18" charset="0"/>
                      </a:endParaRPr>
                    </a:p>
                  </a:txBody>
                  <a:tcPr marL="9525" marR="9525" marT="9525" marB="0" anchor="ctr"/>
                </a:tc>
                <a:tc>
                  <a:txBody>
                    <a:bodyPr/>
                    <a:lstStyle/>
                    <a:p>
                      <a:pPr algn="ctr" rtl="0" fontAlgn="ctr"/>
                      <a:r>
                        <a:rPr lang="ru-RU" sz="1200" b="0" i="0" u="none" strike="noStrike" dirty="0">
                          <a:solidFill>
                            <a:srgbClr val="000000"/>
                          </a:solidFill>
                          <a:effectLst/>
                          <a:latin typeface="Times New Roman" panose="02020603050405020304" pitchFamily="18" charset="0"/>
                        </a:rPr>
                        <a:t>0,0</a:t>
                      </a:r>
                    </a:p>
                  </a:txBody>
                  <a:tcPr marL="9525" marR="9525" marT="9525" marB="0" anchor="ctr"/>
                </a:tc>
                <a:tc>
                  <a:txBody>
                    <a:bodyPr/>
                    <a:lstStyle/>
                    <a:p>
                      <a:pPr algn="ctr" rtl="0" fontAlgn="ctr"/>
                      <a:r>
                        <a:rPr lang="ru-RU" sz="1200" b="0" i="0" u="none" strike="noStrike" dirty="0" smtClean="0">
                          <a:solidFill>
                            <a:srgbClr val="000000"/>
                          </a:solidFill>
                          <a:effectLst/>
                          <a:latin typeface="Times New Roman" panose="02020603050405020304" pitchFamily="18" charset="0"/>
                        </a:rPr>
                        <a:t>32,2</a:t>
                      </a:r>
                      <a:endParaRPr lang="ru-RU" sz="1200" b="0" i="0" u="none" strike="noStrike" dirty="0">
                        <a:solidFill>
                          <a:srgbClr val="000000"/>
                        </a:solidFill>
                        <a:effectLst/>
                        <a:latin typeface="Times New Roman" panose="02020603050405020304" pitchFamily="18" charset="0"/>
                      </a:endParaRPr>
                    </a:p>
                  </a:txBody>
                  <a:tcPr marL="9525" marR="9525" marT="9525" marB="0" anchor="ctr"/>
                </a:tc>
              </a:tr>
              <a:tr h="46683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200" b="0" dirty="0" smtClean="0">
                          <a:solidFill>
                            <a:schemeClr val="tx1"/>
                          </a:solidFill>
                          <a:latin typeface="Times New Roman" panose="02020603050405020304" pitchFamily="18" charset="0"/>
                          <a:cs typeface="Times New Roman" panose="02020603050405020304" pitchFamily="18" charset="0"/>
                        </a:rPr>
                        <a:t>2026 год (план)</a:t>
                      </a:r>
                    </a:p>
                  </a:txBody>
                  <a:tcPr anchor="ctr"/>
                </a:tc>
                <a:tc>
                  <a:txBody>
                    <a:bodyPr/>
                    <a:lstStyle/>
                    <a:p>
                      <a:pPr algn="ctr" rtl="0" fontAlgn="ctr"/>
                      <a:r>
                        <a:rPr lang="ru-RU" sz="1200" b="0" i="0" u="none" strike="noStrike" dirty="0" smtClean="0">
                          <a:solidFill>
                            <a:srgbClr val="000000"/>
                          </a:solidFill>
                          <a:effectLst/>
                          <a:latin typeface="Times New Roman" panose="02020603050405020304" pitchFamily="18" charset="0"/>
                        </a:rPr>
                        <a:t>202,1</a:t>
                      </a:r>
                      <a:endParaRPr lang="ru-RU" sz="1200" b="0" i="0" u="none" strike="noStrike" dirty="0">
                        <a:solidFill>
                          <a:srgbClr val="000000"/>
                        </a:solidFill>
                        <a:effectLst/>
                        <a:latin typeface="Times New Roman" panose="02020603050405020304" pitchFamily="18" charset="0"/>
                      </a:endParaRPr>
                    </a:p>
                  </a:txBody>
                  <a:tcPr marL="9525" marR="9525" marT="9525" marB="0" anchor="ctr"/>
                </a:tc>
                <a:tc>
                  <a:txBody>
                    <a:bodyPr/>
                    <a:lstStyle/>
                    <a:p>
                      <a:pPr algn="ctr" rtl="0" fontAlgn="ctr"/>
                      <a:r>
                        <a:rPr lang="ru-RU" sz="1200" b="0" i="0" u="none" strike="noStrike" dirty="0" smtClean="0">
                          <a:solidFill>
                            <a:srgbClr val="000000"/>
                          </a:solidFill>
                          <a:effectLst/>
                          <a:latin typeface="Times New Roman" panose="02020603050405020304" pitchFamily="18" charset="0"/>
                        </a:rPr>
                        <a:t>0,0</a:t>
                      </a:r>
                      <a:endParaRPr lang="ru-RU" sz="1200" b="0" i="0" u="none" strike="noStrike" dirty="0">
                        <a:solidFill>
                          <a:srgbClr val="000000"/>
                        </a:solidFill>
                        <a:effectLst/>
                        <a:latin typeface="Times New Roman" panose="02020603050405020304" pitchFamily="18" charset="0"/>
                      </a:endParaRPr>
                    </a:p>
                  </a:txBody>
                  <a:tcPr marL="9525" marR="9525" marT="9525" marB="0" anchor="ctr"/>
                </a:tc>
                <a:tc>
                  <a:txBody>
                    <a:bodyPr/>
                    <a:lstStyle/>
                    <a:p>
                      <a:pPr algn="ctr" rtl="0" fontAlgn="ctr"/>
                      <a:r>
                        <a:rPr lang="ru-RU" sz="1200" b="0" i="0" u="none" strike="noStrike" dirty="0" smtClean="0">
                          <a:solidFill>
                            <a:srgbClr val="000000"/>
                          </a:solidFill>
                          <a:effectLst/>
                          <a:latin typeface="Times New Roman" panose="02020603050405020304" pitchFamily="18" charset="0"/>
                        </a:rPr>
                        <a:t>202,1</a:t>
                      </a:r>
                      <a:endParaRPr lang="ru-RU" sz="1200" b="0" i="0" u="none" strike="noStrike" dirty="0">
                        <a:solidFill>
                          <a:srgbClr val="000000"/>
                        </a:solidFill>
                        <a:effectLst/>
                        <a:latin typeface="Times New Roman" panose="02020603050405020304" pitchFamily="18" charset="0"/>
                      </a:endParaRPr>
                    </a:p>
                  </a:txBody>
                  <a:tcPr marL="9525" marR="9525" marT="9525" marB="0" anchor="ctr"/>
                </a:tc>
              </a:tr>
              <a:tr h="466833">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b="1" dirty="0" smtClean="0">
                          <a:solidFill>
                            <a:schemeClr val="tx1"/>
                          </a:solidFill>
                          <a:latin typeface="Times New Roman" panose="02020603050405020304" pitchFamily="18" charset="0"/>
                          <a:cs typeface="Times New Roman" panose="02020603050405020304" pitchFamily="18" charset="0"/>
                        </a:rPr>
                        <a:t>ВСЕГО</a:t>
                      </a:r>
                    </a:p>
                  </a:txBody>
                  <a:tcPr anchor="ctr"/>
                </a:tc>
                <a:tc>
                  <a:txBody>
                    <a:bodyPr/>
                    <a:lstStyle/>
                    <a:p>
                      <a:pPr algn="ctr" rtl="0" fontAlgn="ctr"/>
                      <a:r>
                        <a:rPr lang="ru-RU" sz="1200" b="1" i="0" u="none" strike="noStrike" dirty="0" smtClean="0">
                          <a:solidFill>
                            <a:srgbClr val="000000"/>
                          </a:solidFill>
                          <a:effectLst/>
                          <a:latin typeface="Times New Roman" panose="02020603050405020304" pitchFamily="18" charset="0"/>
                        </a:rPr>
                        <a:t>1 012,5</a:t>
                      </a:r>
                      <a:endParaRPr lang="ru-RU" sz="1200" b="1" i="0" u="none" strike="noStrike" dirty="0">
                        <a:solidFill>
                          <a:srgbClr val="000000"/>
                        </a:solidFill>
                        <a:effectLst/>
                        <a:latin typeface="Times New Roman" panose="02020603050405020304" pitchFamily="18" charset="0"/>
                      </a:endParaRPr>
                    </a:p>
                  </a:txBody>
                  <a:tcPr marL="9525" marR="9525" marT="9525" marB="0" anchor="ctr"/>
                </a:tc>
                <a:tc>
                  <a:txBody>
                    <a:bodyPr/>
                    <a:lstStyle/>
                    <a:p>
                      <a:pPr algn="ctr" rtl="0" fontAlgn="ctr"/>
                      <a:r>
                        <a:rPr lang="ru-RU" sz="1200" b="1" i="0" u="none" strike="noStrike" dirty="0">
                          <a:solidFill>
                            <a:srgbClr val="000000"/>
                          </a:solidFill>
                          <a:effectLst/>
                          <a:latin typeface="Times New Roman" panose="02020603050405020304" pitchFamily="18" charset="0"/>
                        </a:rPr>
                        <a:t>721,4</a:t>
                      </a:r>
                    </a:p>
                  </a:txBody>
                  <a:tcPr marL="9525" marR="9525" marT="9525" marB="0" anchor="ctr"/>
                </a:tc>
                <a:tc>
                  <a:txBody>
                    <a:bodyPr/>
                    <a:lstStyle/>
                    <a:p>
                      <a:pPr algn="ctr" rtl="0" fontAlgn="ctr"/>
                      <a:r>
                        <a:rPr lang="ru-RU" sz="1200" b="1" i="0" u="none" strike="noStrike" dirty="0" smtClean="0">
                          <a:solidFill>
                            <a:srgbClr val="000000"/>
                          </a:solidFill>
                          <a:effectLst/>
                          <a:latin typeface="Times New Roman" panose="02020603050405020304" pitchFamily="18" charset="0"/>
                        </a:rPr>
                        <a:t>291,1</a:t>
                      </a:r>
                      <a:endParaRPr lang="ru-RU" sz="1200" b="1" i="0" u="none" strike="noStrike" dirty="0">
                        <a:solidFill>
                          <a:srgbClr val="000000"/>
                        </a:solidFill>
                        <a:effectLst/>
                        <a:latin typeface="Times New Roman" panose="02020603050405020304" pitchFamily="18" charset="0"/>
                      </a:endParaRPr>
                    </a:p>
                  </a:txBody>
                  <a:tcPr marL="9525" marR="9525" marT="9525" marB="0" anchor="ctr"/>
                </a:tc>
              </a:tr>
            </a:tbl>
          </a:graphicData>
        </a:graphic>
      </p:graphicFrame>
      <p:sp>
        <p:nvSpPr>
          <p:cNvPr id="10" name="Заголовок 1"/>
          <p:cNvSpPr txBox="1">
            <a:spLocks/>
          </p:cNvSpPr>
          <p:nvPr/>
        </p:nvSpPr>
        <p:spPr>
          <a:xfrm>
            <a:off x="259730" y="69850"/>
            <a:ext cx="7613498"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Clr>
                <a:srgbClr val="F14124">
                  <a:lumMod val="75000"/>
                </a:srgbClr>
              </a:buClr>
              <a:buFont typeface="Georgia" pitchFamily="18" charset="0"/>
              <a:buNone/>
            </a:pPr>
            <a:r>
              <a:rPr lang="ru-RU" sz="2200" dirty="0">
                <a:solidFill>
                  <a:prstClr val="black"/>
                </a:solidFill>
                <a:effectLst/>
                <a:latin typeface="Times New Roman" panose="02020603050405020304" pitchFamily="18" charset="0"/>
                <a:cs typeface="Times New Roman" panose="02020603050405020304" pitchFamily="18" charset="0"/>
              </a:rPr>
              <a:t>Общественно значимые проекты</a:t>
            </a:r>
          </a:p>
        </p:txBody>
      </p:sp>
      <p:cxnSp>
        <p:nvCxnSpPr>
          <p:cNvPr id="12" name="Прямая соединительная линия 11"/>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rgbClr val="4E67C8"/>
                </a:solidFill>
                <a:latin typeface="Trebuchet MS"/>
              </a:rPr>
              <a:t>Бюджет</a:t>
            </a:r>
          </a:p>
          <a:p>
            <a:pPr algn="ctr"/>
            <a:r>
              <a:rPr lang="ru-RU" sz="1300" b="1" i="1" dirty="0" smtClean="0">
                <a:solidFill>
                  <a:srgbClr val="4E67C8"/>
                </a:solidFill>
                <a:latin typeface="Trebuchet MS"/>
              </a:rPr>
              <a:t>для граждан</a:t>
            </a:r>
            <a:endParaRPr lang="ru-RU" sz="1300" b="1" i="1" dirty="0">
              <a:solidFill>
                <a:srgbClr val="4E67C8"/>
              </a:solidFill>
              <a:latin typeface="Trebuchet MS"/>
            </a:endParaRPr>
          </a:p>
        </p:txBody>
      </p:sp>
      <p:sp>
        <p:nvSpPr>
          <p:cNvPr id="14" name="Заголовок 1"/>
          <p:cNvSpPr txBox="1">
            <a:spLocks/>
          </p:cNvSpPr>
          <p:nvPr/>
        </p:nvSpPr>
        <p:spPr>
          <a:xfrm>
            <a:off x="312899" y="663528"/>
            <a:ext cx="8712968" cy="74924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ctr" fontAlgn="auto">
              <a:spcAft>
                <a:spcPts val="0"/>
              </a:spcAft>
              <a:buClr>
                <a:srgbClr val="F14124">
                  <a:lumMod val="75000"/>
                </a:srgbClr>
              </a:buClr>
              <a:buFont typeface="Georgia" pitchFamily="18" charset="0"/>
              <a:buNone/>
            </a:pPr>
            <a:r>
              <a:rPr lang="ru-RU" sz="1550" u="sng" dirty="0" smtClean="0">
                <a:solidFill>
                  <a:srgbClr val="4E67C8">
                    <a:lumMod val="50000"/>
                  </a:srgbClr>
                </a:solidFill>
                <a:effectLst/>
                <a:latin typeface="Times New Roman" panose="02020603050405020304" pitchFamily="18" charset="0"/>
                <a:cs typeface="Times New Roman" panose="02020603050405020304" pitchFamily="18" charset="0"/>
              </a:rPr>
              <a:t>Строительство нового здания </a:t>
            </a:r>
            <a:r>
              <a:rPr lang="ru-RU" sz="1550" u="sng" dirty="0">
                <a:solidFill>
                  <a:srgbClr val="4E67C8">
                    <a:lumMod val="50000"/>
                  </a:srgbClr>
                </a:solidFill>
                <a:effectLst/>
                <a:latin typeface="Times New Roman" panose="02020603050405020304" pitchFamily="18" charset="0"/>
                <a:cs typeface="Times New Roman" panose="02020603050405020304" pitchFamily="18" charset="0"/>
              </a:rPr>
              <a:t>поликлиники </a:t>
            </a:r>
            <a:r>
              <a:rPr lang="ru-RU" sz="1550" u="sng" dirty="0" smtClean="0">
                <a:solidFill>
                  <a:srgbClr val="4E67C8">
                    <a:lumMod val="50000"/>
                  </a:srgbClr>
                </a:solidFill>
                <a:effectLst/>
                <a:latin typeface="Times New Roman" panose="02020603050405020304" pitchFamily="18" charset="0"/>
                <a:cs typeface="Times New Roman" panose="02020603050405020304" pitchFamily="18" charset="0"/>
              </a:rPr>
              <a:t>БУ ЧР «Канашская центральная </a:t>
            </a:r>
            <a:r>
              <a:rPr lang="ru-RU" sz="1550" u="sng" dirty="0">
                <a:solidFill>
                  <a:srgbClr val="4E67C8">
                    <a:lumMod val="50000"/>
                  </a:srgbClr>
                </a:solidFill>
                <a:effectLst/>
                <a:latin typeface="Times New Roman" panose="02020603050405020304" pitchFamily="18" charset="0"/>
                <a:cs typeface="Times New Roman" panose="02020603050405020304" pitchFamily="18" charset="0"/>
              </a:rPr>
              <a:t>районная больница </a:t>
            </a:r>
            <a:r>
              <a:rPr lang="ru-RU" sz="1550" u="sng" dirty="0" smtClean="0">
                <a:solidFill>
                  <a:srgbClr val="4E67C8">
                    <a:lumMod val="50000"/>
                  </a:srgbClr>
                </a:solidFill>
                <a:effectLst/>
                <a:latin typeface="Times New Roman" panose="02020603050405020304" pitchFamily="18" charset="0"/>
                <a:cs typeface="Times New Roman" panose="02020603050405020304" pitchFamily="18" charset="0"/>
              </a:rPr>
              <a:t>им</a:t>
            </a:r>
            <a:r>
              <a:rPr lang="ru-RU" sz="1550" u="sng" dirty="0">
                <a:solidFill>
                  <a:srgbClr val="4E67C8">
                    <a:lumMod val="50000"/>
                  </a:srgbClr>
                </a:solidFill>
                <a:effectLst/>
                <a:latin typeface="Times New Roman" panose="02020603050405020304" pitchFamily="18" charset="0"/>
                <a:cs typeface="Times New Roman" panose="02020603050405020304" pitchFamily="18" charset="0"/>
              </a:rPr>
              <a:t>. Ф.Г. </a:t>
            </a:r>
            <a:r>
              <a:rPr lang="ru-RU" sz="1550" u="sng" dirty="0" smtClean="0">
                <a:solidFill>
                  <a:srgbClr val="4E67C8">
                    <a:lumMod val="50000"/>
                  </a:srgbClr>
                </a:solidFill>
                <a:effectLst/>
                <a:latin typeface="Times New Roman" panose="02020603050405020304" pitchFamily="18" charset="0"/>
                <a:cs typeface="Times New Roman" panose="02020603050405020304" pitchFamily="18" charset="0"/>
              </a:rPr>
              <a:t>Григорьева» Минздрава Чувашии, Канашский </a:t>
            </a:r>
            <a:r>
              <a:rPr lang="ru-RU" sz="1550" u="sng" dirty="0">
                <a:solidFill>
                  <a:srgbClr val="4E67C8">
                    <a:lumMod val="50000"/>
                  </a:srgbClr>
                </a:solidFill>
                <a:effectLst/>
                <a:latin typeface="Times New Roman" panose="02020603050405020304" pitchFamily="18" charset="0"/>
                <a:cs typeface="Times New Roman" panose="02020603050405020304" pitchFamily="18" charset="0"/>
              </a:rPr>
              <a:t>район, с. Шихазаны, </a:t>
            </a:r>
            <a:r>
              <a:rPr lang="ru-RU" sz="1550" u="sng" dirty="0" smtClean="0">
                <a:solidFill>
                  <a:srgbClr val="4E67C8">
                    <a:lumMod val="50000"/>
                  </a:srgbClr>
                </a:solidFill>
                <a:effectLst/>
                <a:latin typeface="Times New Roman" panose="02020603050405020304" pitchFamily="18" charset="0"/>
                <a:cs typeface="Times New Roman" panose="02020603050405020304" pitchFamily="18" charset="0"/>
              </a:rPr>
              <a:t/>
            </a:r>
            <a:br>
              <a:rPr lang="ru-RU" sz="1550" u="sng" dirty="0" smtClean="0">
                <a:solidFill>
                  <a:srgbClr val="4E67C8">
                    <a:lumMod val="50000"/>
                  </a:srgbClr>
                </a:solidFill>
                <a:effectLst/>
                <a:latin typeface="Times New Roman" panose="02020603050405020304" pitchFamily="18" charset="0"/>
                <a:cs typeface="Times New Roman" panose="02020603050405020304" pitchFamily="18" charset="0"/>
              </a:rPr>
            </a:br>
            <a:r>
              <a:rPr lang="ru-RU" sz="1550" u="sng" dirty="0" smtClean="0">
                <a:solidFill>
                  <a:srgbClr val="4E67C8">
                    <a:lumMod val="50000"/>
                  </a:srgbClr>
                </a:solidFill>
                <a:effectLst/>
                <a:latin typeface="Times New Roman" panose="02020603050405020304" pitchFamily="18" charset="0"/>
                <a:cs typeface="Times New Roman" panose="02020603050405020304" pitchFamily="18" charset="0"/>
              </a:rPr>
              <a:t>ул</a:t>
            </a:r>
            <a:r>
              <a:rPr lang="ru-RU" sz="1550" u="sng" dirty="0">
                <a:solidFill>
                  <a:srgbClr val="4E67C8">
                    <a:lumMod val="50000"/>
                  </a:srgbClr>
                </a:solidFill>
                <a:effectLst/>
                <a:latin typeface="Times New Roman" panose="02020603050405020304" pitchFamily="18" charset="0"/>
                <a:cs typeface="Times New Roman" panose="02020603050405020304" pitchFamily="18" charset="0"/>
              </a:rPr>
              <a:t>. В.П. Епифанова, д. 12 </a:t>
            </a:r>
          </a:p>
        </p:txBody>
      </p:sp>
      <p:sp>
        <p:nvSpPr>
          <p:cNvPr id="15" name="TextBox 14"/>
          <p:cNvSpPr txBox="1"/>
          <p:nvPr/>
        </p:nvSpPr>
        <p:spPr>
          <a:xfrm>
            <a:off x="168363" y="1556792"/>
            <a:ext cx="5320744" cy="868323"/>
          </a:xfrm>
          <a:prstGeom prst="round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ru-RU" sz="1500" i="1" dirty="0">
                <a:solidFill>
                  <a:prstClr val="black"/>
                </a:solidFill>
                <a:latin typeface="Times New Roman" panose="02020603050405020304" pitchFamily="18" charset="0"/>
                <a:cs typeface="Times New Roman" panose="02020603050405020304" pitchFamily="18" charset="0"/>
              </a:rPr>
              <a:t>Срок </a:t>
            </a:r>
            <a:r>
              <a:rPr lang="ru-RU" sz="1500" i="1" dirty="0" smtClean="0">
                <a:solidFill>
                  <a:prstClr val="black"/>
                </a:solidFill>
                <a:latin typeface="Times New Roman" panose="02020603050405020304" pitchFamily="18" charset="0"/>
                <a:cs typeface="Times New Roman" panose="02020603050405020304" pitchFamily="18" charset="0"/>
              </a:rPr>
              <a:t>ввода объекта – 2026 год</a:t>
            </a:r>
          </a:p>
          <a:p>
            <a:r>
              <a:rPr lang="ru-RU" sz="1500" i="1" dirty="0" smtClean="0">
                <a:solidFill>
                  <a:prstClr val="black"/>
                </a:solidFill>
                <a:latin typeface="Times New Roman" panose="02020603050405020304" pitchFamily="18" charset="0"/>
                <a:cs typeface="Times New Roman" panose="02020603050405020304" pitchFamily="18" charset="0"/>
              </a:rPr>
              <a:t>Мощность – 500 посещений в смену</a:t>
            </a:r>
          </a:p>
          <a:p>
            <a:r>
              <a:rPr lang="ru-RU" sz="1500" i="1" dirty="0">
                <a:solidFill>
                  <a:prstClr val="black"/>
                </a:solidFill>
                <a:latin typeface="Times New Roman" panose="02020603050405020304" pitchFamily="18" charset="0"/>
                <a:cs typeface="Times New Roman" panose="02020603050405020304" pitchFamily="18" charset="0"/>
              </a:rPr>
              <a:t>Общая площадь </a:t>
            </a:r>
            <a:r>
              <a:rPr lang="ru-RU" sz="1500" i="1" dirty="0" smtClean="0">
                <a:solidFill>
                  <a:prstClr val="black"/>
                </a:solidFill>
                <a:latin typeface="Times New Roman" panose="02020603050405020304" pitchFamily="18" charset="0"/>
                <a:cs typeface="Times New Roman" panose="02020603050405020304" pitchFamily="18" charset="0"/>
              </a:rPr>
              <a:t>здания – 5 230,3 </a:t>
            </a:r>
            <a:r>
              <a:rPr lang="ru-RU" sz="1500" i="1" dirty="0">
                <a:solidFill>
                  <a:prstClr val="black"/>
                </a:solidFill>
                <a:latin typeface="Times New Roman" panose="02020603050405020304" pitchFamily="18" charset="0"/>
                <a:cs typeface="Times New Roman" panose="02020603050405020304" pitchFamily="18" charset="0"/>
              </a:rPr>
              <a:t>кв</a:t>
            </a:r>
            <a:r>
              <a:rPr lang="ru-RU" sz="1500" i="1" dirty="0" smtClean="0">
                <a:solidFill>
                  <a:prstClr val="black"/>
                </a:solidFill>
                <a:latin typeface="Times New Roman" panose="02020603050405020304" pitchFamily="18" charset="0"/>
                <a:cs typeface="Times New Roman" panose="02020603050405020304" pitchFamily="18" charset="0"/>
              </a:rPr>
              <a:t>. м. </a:t>
            </a:r>
            <a:endParaRPr lang="ru-RU" sz="1500" i="1" dirty="0">
              <a:solidFill>
                <a:prstClr val="black"/>
              </a:solidFill>
              <a:latin typeface="Times New Roman" panose="02020603050405020304" pitchFamily="18" charset="0"/>
              <a:cs typeface="Times New Roman" panose="02020603050405020304" pitchFamily="18" charset="0"/>
            </a:endParaRPr>
          </a:p>
        </p:txBody>
      </p:sp>
      <p:sp>
        <p:nvSpPr>
          <p:cNvPr id="11" name="Номер слайда 1"/>
          <p:cNvSpPr>
            <a:spLocks noGrp="1"/>
          </p:cNvSpPr>
          <p:nvPr>
            <p:ph type="sldNum" sz="quarter" idx="12"/>
          </p:nvPr>
        </p:nvSpPr>
        <p:spPr>
          <a:xfrm>
            <a:off x="8137511" y="6448251"/>
            <a:ext cx="1006489" cy="365125"/>
          </a:xfrm>
        </p:spPr>
        <p:txBody>
          <a:bodyPr/>
          <a:lstStyle/>
          <a:p>
            <a:pPr>
              <a:defRPr/>
            </a:pPr>
            <a:r>
              <a:rPr lang="ru-RU" dirty="0" smtClean="0">
                <a:solidFill>
                  <a:prstClr val="black"/>
                </a:solidFill>
              </a:rPr>
              <a:t>3</a:t>
            </a:r>
            <a:r>
              <a:rPr lang="en-US" dirty="0" smtClean="0">
                <a:solidFill>
                  <a:prstClr val="black"/>
                </a:solidFill>
              </a:rPr>
              <a:t>1</a:t>
            </a:r>
            <a:endParaRPr lang="ru-RU" dirty="0">
              <a:solidFill>
                <a:prstClr val="black"/>
              </a:solidFill>
            </a:endParaRPr>
          </a:p>
        </p:txBody>
      </p:sp>
      <p:pic>
        <p:nvPicPr>
          <p:cNvPr id="1026" name="Picture 2"/>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39352" b="66389" l="33333" r="62969"/>
                    </a14:imgEffect>
                  </a14:imgLayer>
                </a14:imgProps>
              </a:ext>
              <a:ext uri="{28A0092B-C50C-407E-A947-70E740481C1C}">
                <a14:useLocalDpi xmlns:a14="http://schemas.microsoft.com/office/drawing/2010/main" val="0"/>
              </a:ext>
            </a:extLst>
          </a:blip>
          <a:srcRect l="32909" t="36364" r="36954" b="33333"/>
          <a:stretch/>
        </p:blipFill>
        <p:spPr bwMode="auto">
          <a:xfrm>
            <a:off x="5489108" y="1268760"/>
            <a:ext cx="3475380" cy="189610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TextBox 15"/>
          <p:cNvSpPr txBox="1"/>
          <p:nvPr/>
        </p:nvSpPr>
        <p:spPr>
          <a:xfrm>
            <a:off x="5517942" y="3210896"/>
            <a:ext cx="3475381" cy="3293209"/>
          </a:xfrm>
          <a:prstGeom prst="rect">
            <a:avLst/>
          </a:prstGeom>
          <a:noFill/>
        </p:spPr>
        <p:txBody>
          <a:bodyPr wrap="square" rtlCol="0">
            <a:spAutoFit/>
          </a:bodyPr>
          <a:lstStyle/>
          <a:p>
            <a:pPr algn="just"/>
            <a:r>
              <a:rPr lang="ru-RU" sz="1300" dirty="0">
                <a:solidFill>
                  <a:prstClr val="black"/>
                </a:solidFill>
                <a:latin typeface="Times New Roman" panose="02020603050405020304" pitchFamily="18" charset="0"/>
                <a:cs typeface="Times New Roman" panose="02020603050405020304" pitchFamily="18" charset="0"/>
              </a:rPr>
              <a:t>При строительстве нового здания поликлиники на территории основного больничного комплекса будут достигнуты следующие цели</a:t>
            </a:r>
            <a:r>
              <a:rPr lang="ru-RU" sz="1300" dirty="0" smtClean="0">
                <a:solidFill>
                  <a:prstClr val="black"/>
                </a:solidFill>
                <a:latin typeface="Times New Roman" panose="02020603050405020304" pitchFamily="18" charset="0"/>
                <a:cs typeface="Times New Roman" panose="02020603050405020304" pitchFamily="18" charset="0"/>
              </a:rPr>
              <a:t>:</a:t>
            </a:r>
          </a:p>
          <a:p>
            <a:pPr algn="just"/>
            <a:r>
              <a:rPr lang="ru-RU" sz="1300" dirty="0" smtClean="0">
                <a:solidFill>
                  <a:prstClr val="black"/>
                </a:solidFill>
                <a:latin typeface="Times New Roman" panose="02020603050405020304" pitchFamily="18" charset="0"/>
                <a:cs typeface="Times New Roman" panose="02020603050405020304" pitchFamily="18" charset="0"/>
              </a:rPr>
              <a:t>– повышение </a:t>
            </a:r>
            <a:r>
              <a:rPr lang="ru-RU" sz="1300" dirty="0">
                <a:solidFill>
                  <a:prstClr val="black"/>
                </a:solidFill>
                <a:latin typeface="Times New Roman" panose="02020603050405020304" pitchFamily="18" charset="0"/>
                <a:cs typeface="Times New Roman" panose="02020603050405020304" pitchFamily="18" charset="0"/>
              </a:rPr>
              <a:t>доступности и качества оказания первичной медико-санитарной </a:t>
            </a:r>
            <a:r>
              <a:rPr lang="ru-RU" sz="1300" dirty="0" smtClean="0">
                <a:solidFill>
                  <a:prstClr val="black"/>
                </a:solidFill>
                <a:latin typeface="Times New Roman" panose="02020603050405020304" pitchFamily="18" charset="0"/>
                <a:cs typeface="Times New Roman" panose="02020603050405020304" pitchFamily="18" charset="0"/>
              </a:rPr>
              <a:t>помощи;</a:t>
            </a:r>
          </a:p>
          <a:p>
            <a:pPr algn="just"/>
            <a:r>
              <a:rPr lang="ru-RU" sz="1300" dirty="0" smtClean="0">
                <a:solidFill>
                  <a:prstClr val="black"/>
                </a:solidFill>
                <a:latin typeface="Times New Roman" panose="02020603050405020304" pitchFamily="18" charset="0"/>
                <a:cs typeface="Times New Roman" panose="02020603050405020304" pitchFamily="18" charset="0"/>
              </a:rPr>
              <a:t>– снижение </a:t>
            </a:r>
            <a:r>
              <a:rPr lang="ru-RU" sz="1300" dirty="0">
                <a:solidFill>
                  <a:prstClr val="black"/>
                </a:solidFill>
                <a:latin typeface="Times New Roman" panose="02020603050405020304" pitchFamily="18" charset="0"/>
                <a:cs typeface="Times New Roman" panose="02020603050405020304" pitchFamily="18" charset="0"/>
              </a:rPr>
              <a:t>времени ожидания в очереди и повышение комфорта проведения в медицинском учреждении;</a:t>
            </a:r>
          </a:p>
          <a:p>
            <a:pPr algn="just"/>
            <a:r>
              <a:rPr lang="ru-RU" sz="1300" dirty="0">
                <a:solidFill>
                  <a:prstClr val="black"/>
                </a:solidFill>
                <a:latin typeface="Times New Roman" panose="02020603050405020304" pitchFamily="18" charset="0"/>
                <a:cs typeface="Times New Roman" panose="02020603050405020304" pitchFamily="18" charset="0"/>
              </a:rPr>
              <a:t>–</a:t>
            </a:r>
            <a:r>
              <a:rPr lang="ru-RU" sz="1300" dirty="0" smtClean="0">
                <a:solidFill>
                  <a:prstClr val="black"/>
                </a:solidFill>
                <a:latin typeface="Times New Roman" panose="02020603050405020304" pitchFamily="18" charset="0"/>
                <a:cs typeface="Times New Roman" panose="02020603050405020304" pitchFamily="18" charset="0"/>
              </a:rPr>
              <a:t> доступность </a:t>
            </a:r>
            <a:r>
              <a:rPr lang="ru-RU" sz="1300" dirty="0">
                <a:solidFill>
                  <a:prstClr val="black"/>
                </a:solidFill>
                <a:latin typeface="Times New Roman" panose="02020603050405020304" pitchFamily="18" charset="0"/>
                <a:cs typeface="Times New Roman" panose="02020603050405020304" pitchFamily="18" charset="0"/>
              </a:rPr>
              <a:t>и удобство посещений для лиц с ограниченными возможностями;</a:t>
            </a:r>
          </a:p>
          <a:p>
            <a:pPr algn="just"/>
            <a:r>
              <a:rPr lang="ru-RU" sz="1300" dirty="0" smtClean="0">
                <a:solidFill>
                  <a:prstClr val="black"/>
                </a:solidFill>
                <a:latin typeface="Times New Roman" panose="02020603050405020304" pitchFamily="18" charset="0"/>
                <a:cs typeface="Times New Roman" panose="02020603050405020304" pitchFamily="18" charset="0"/>
              </a:rPr>
              <a:t>– обеспечение </a:t>
            </a:r>
            <a:r>
              <a:rPr lang="ru-RU" sz="1300" dirty="0">
                <a:solidFill>
                  <a:prstClr val="black"/>
                </a:solidFill>
                <a:latin typeface="Times New Roman" panose="02020603050405020304" pitchFamily="18" charset="0"/>
                <a:cs typeface="Times New Roman" panose="02020603050405020304" pitchFamily="18" charset="0"/>
              </a:rPr>
              <a:t>выполнения единых стандартов оказания медицинской помощи и увеличение объемов предоставления медицинской </a:t>
            </a:r>
            <a:r>
              <a:rPr lang="ru-RU" sz="1300" dirty="0" smtClean="0">
                <a:solidFill>
                  <a:prstClr val="black"/>
                </a:solidFill>
                <a:latin typeface="Times New Roman" panose="02020603050405020304" pitchFamily="18" charset="0"/>
                <a:cs typeface="Times New Roman" panose="02020603050405020304" pitchFamily="18" charset="0"/>
              </a:rPr>
              <a:t>помощи.</a:t>
            </a:r>
            <a:endParaRPr lang="ru-RU" sz="1300"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9259158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txBox="1">
            <a:spLocks/>
          </p:cNvSpPr>
          <p:nvPr/>
        </p:nvSpPr>
        <p:spPr bwMode="auto">
          <a:xfrm>
            <a:off x="414338" y="290969"/>
            <a:ext cx="8388350" cy="430887"/>
          </a:xfrm>
          <a:prstGeom prst="rect">
            <a:avLst/>
          </a:prstGeom>
          <a:noFill/>
          <a:ln w="28575">
            <a:noFill/>
            <a:miter lim="800000"/>
            <a:headEnd/>
            <a:tailEnd/>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Arial" pitchFamily="34" charset="0"/>
              </a:defRPr>
            </a:lvl2pPr>
            <a:lvl3pPr algn="ctr" rtl="0" eaLnBrk="0" fontAlgn="base" hangingPunct="0">
              <a:spcBef>
                <a:spcPct val="0"/>
              </a:spcBef>
              <a:spcAft>
                <a:spcPct val="0"/>
              </a:spcAft>
              <a:defRPr sz="4400">
                <a:solidFill>
                  <a:schemeClr val="tx1"/>
                </a:solidFill>
                <a:latin typeface="Arial" pitchFamily="34" charset="0"/>
              </a:defRPr>
            </a:lvl3pPr>
            <a:lvl4pPr algn="ctr" rtl="0" eaLnBrk="0" fontAlgn="base" hangingPunct="0">
              <a:spcBef>
                <a:spcPct val="0"/>
              </a:spcBef>
              <a:spcAft>
                <a:spcPct val="0"/>
              </a:spcAft>
              <a:defRPr sz="4400">
                <a:solidFill>
                  <a:schemeClr val="tx1"/>
                </a:solidFill>
                <a:latin typeface="Arial" pitchFamily="34" charset="0"/>
              </a:defRPr>
            </a:lvl4pPr>
            <a:lvl5pPr algn="ctr" rtl="0" eaLnBrk="0" fontAlgn="base" hangingPunct="0">
              <a:spcBef>
                <a:spcPct val="0"/>
              </a:spcBef>
              <a:spcAft>
                <a:spcPct val="0"/>
              </a:spcAft>
              <a:defRPr sz="4400">
                <a:solidFill>
                  <a:schemeClr val="tx1"/>
                </a:solidFill>
                <a:latin typeface="Arial"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defRPr/>
            </a:pPr>
            <a:endParaRPr lang="ru-RU" altLang="ru-RU" sz="2200" b="1" spc="-10" dirty="0">
              <a:solidFill>
                <a:srgbClr val="C00000"/>
              </a:solidFill>
              <a:ea typeface="+mn-ea"/>
              <a:cs typeface="Arial" charset="0"/>
            </a:endParaRPr>
          </a:p>
        </p:txBody>
      </p:sp>
      <p:graphicFrame>
        <p:nvGraphicFramePr>
          <p:cNvPr id="7" name="Диаграмма 6"/>
          <p:cNvGraphicFramePr>
            <a:graphicFrameLocks/>
          </p:cNvGraphicFramePr>
          <p:nvPr>
            <p:extLst>
              <p:ext uri="{D42A27DB-BD31-4B8C-83A1-F6EECF244321}">
                <p14:modId xmlns:p14="http://schemas.microsoft.com/office/powerpoint/2010/main" val="2533261307"/>
              </p:ext>
            </p:extLst>
          </p:nvPr>
        </p:nvGraphicFramePr>
        <p:xfrm>
          <a:off x="0" y="988029"/>
          <a:ext cx="4611961" cy="43204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Диаграмма 9"/>
          <p:cNvGraphicFramePr/>
          <p:nvPr>
            <p:extLst>
              <p:ext uri="{D42A27DB-BD31-4B8C-83A1-F6EECF244321}">
                <p14:modId xmlns:p14="http://schemas.microsoft.com/office/powerpoint/2010/main" val="3117399223"/>
              </p:ext>
            </p:extLst>
          </p:nvPr>
        </p:nvGraphicFramePr>
        <p:xfrm>
          <a:off x="4608513" y="1412775"/>
          <a:ext cx="4355975" cy="5280842"/>
        </p:xfrm>
        <a:graphic>
          <a:graphicData uri="http://schemas.openxmlformats.org/drawingml/2006/chart">
            <c:chart xmlns:c="http://schemas.openxmlformats.org/drawingml/2006/chart" xmlns:r="http://schemas.openxmlformats.org/officeDocument/2006/relationships" r:id="rId4"/>
          </a:graphicData>
        </a:graphic>
      </p:graphicFrame>
      <p:cxnSp>
        <p:nvCxnSpPr>
          <p:cNvPr id="4" name="Прямая соединительная линия 3"/>
          <p:cNvCxnSpPr/>
          <p:nvPr/>
        </p:nvCxnSpPr>
        <p:spPr>
          <a:xfrm>
            <a:off x="3851920" y="1916832"/>
            <a:ext cx="2592288" cy="675142"/>
          </a:xfrm>
          <a:prstGeom prst="line">
            <a:avLst/>
          </a:prstGeom>
          <a:ln w="1905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8" name="Прямая соединительная линия 7"/>
          <p:cNvCxnSpPr/>
          <p:nvPr/>
        </p:nvCxnSpPr>
        <p:spPr>
          <a:xfrm>
            <a:off x="3419872" y="4471661"/>
            <a:ext cx="2808312" cy="469507"/>
          </a:xfrm>
          <a:prstGeom prst="line">
            <a:avLst/>
          </a:prstGeom>
          <a:ln w="1905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3" name="Номер слайда 2"/>
          <p:cNvSpPr>
            <a:spLocks noGrp="1"/>
          </p:cNvSpPr>
          <p:nvPr>
            <p:ph type="sldNum" sz="quarter" idx="12"/>
          </p:nvPr>
        </p:nvSpPr>
        <p:spPr/>
        <p:txBody>
          <a:bodyPr/>
          <a:lstStyle/>
          <a:p>
            <a:pPr>
              <a:defRPr/>
            </a:pPr>
            <a:fld id="{667CCBFA-BFB9-4E9F-B6F6-694D72409F22}" type="slidenum">
              <a:rPr lang="ru-RU" smtClean="0"/>
              <a:pPr>
                <a:defRPr/>
              </a:pPr>
              <a:t>32</a:t>
            </a:fld>
            <a:endParaRPr lang="ru-RU" dirty="0"/>
          </a:p>
        </p:txBody>
      </p:sp>
      <p:pic>
        <p:nvPicPr>
          <p:cNvPr id="5" name="Рисунок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027" y="5055571"/>
            <a:ext cx="2476421" cy="1668415"/>
          </a:xfrm>
          <a:prstGeom prst="rect">
            <a:avLst/>
          </a:prstGeom>
          <a:effectLst>
            <a:softEdge rad="127000"/>
          </a:effectLst>
        </p:spPr>
      </p:pic>
      <p:pic>
        <p:nvPicPr>
          <p:cNvPr id="6" name="Рисунок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256898" y="4625970"/>
            <a:ext cx="1771513" cy="1350791"/>
          </a:xfrm>
          <a:prstGeom prst="rect">
            <a:avLst/>
          </a:prstGeom>
          <a:effectLst>
            <a:softEdge rad="127000"/>
          </a:effectLst>
        </p:spPr>
      </p:pic>
      <p:pic>
        <p:nvPicPr>
          <p:cNvPr id="2051" name="Picture 3" descr="C:\Users\o.kudryavceva\Desktop\для слайдов_медицина фото\IMG_3703.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580432" y="5055571"/>
            <a:ext cx="2256396" cy="1657445"/>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4485866" y="712381"/>
            <a:ext cx="4576714" cy="1532334"/>
          </a:xfrm>
          <a:prstGeom prst="wedgeRoundRectCallout">
            <a:avLst>
              <a:gd name="adj1" fmla="val -60644"/>
              <a:gd name="adj2" fmla="val 69011"/>
              <a:gd name="adj3" fmla="val 16667"/>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200" dirty="0" smtClean="0">
                <a:latin typeface="Times New Roman" panose="02020603050405020304" pitchFamily="18" charset="0"/>
                <a:cs typeface="Times New Roman" panose="02020603050405020304" pitchFamily="18" charset="0"/>
              </a:rPr>
              <a:t>Расходы по отрасли «Здравоохранение» за 2025 год исполнены в сумме 34 740,3 млн. рублей, или на </a:t>
            </a:r>
            <a:r>
              <a:rPr lang="ru-RU" sz="1200" dirty="0" smtClean="0">
                <a:solidFill>
                  <a:schemeClr val="tx1"/>
                </a:solidFill>
                <a:latin typeface="Times New Roman" panose="02020603050405020304" pitchFamily="18" charset="0"/>
                <a:cs typeface="Times New Roman" panose="02020603050405020304" pitchFamily="18" charset="0"/>
              </a:rPr>
              <a:t>97,4</a:t>
            </a:r>
            <a:r>
              <a:rPr lang="ru-RU" sz="1200" dirty="0" smtClean="0">
                <a:latin typeface="Times New Roman" panose="02020603050405020304" pitchFamily="18" charset="0"/>
                <a:cs typeface="Times New Roman" panose="02020603050405020304" pitchFamily="18" charset="0"/>
              </a:rPr>
              <a:t>% от плановых назначений (35 680,7 млн. рублей), из них основная часть за счет средств  обязательного медицинского страхования – 25 185,6 млн. рублей (99,7% от плановых назначений), за счет средств республиканского бюджета Чувашской Республики – 9 554,7 млн. рублей (91,6 % от плановых назначений)</a:t>
            </a:r>
            <a:endParaRPr lang="ru-RU" sz="1200" dirty="0">
              <a:latin typeface="Times New Roman" panose="02020603050405020304" pitchFamily="18" charset="0"/>
              <a:cs typeface="Times New Roman" panose="02020603050405020304" pitchFamily="18" charset="0"/>
            </a:endParaRPr>
          </a:p>
        </p:txBody>
      </p:sp>
      <p:sp>
        <p:nvSpPr>
          <p:cNvPr id="13" name="Заголовок 1"/>
          <p:cNvSpPr txBox="1">
            <a:spLocks/>
          </p:cNvSpPr>
          <p:nvPr/>
        </p:nvSpPr>
        <p:spPr>
          <a:xfrm>
            <a:off x="259729" y="20137"/>
            <a:ext cx="7264599" cy="540000"/>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700" dirty="0" smtClean="0">
                <a:solidFill>
                  <a:schemeClr val="tx1"/>
                </a:solidFill>
                <a:effectLst/>
                <a:latin typeface="Times New Roman" panose="02020603050405020304" pitchFamily="18" charset="0"/>
                <a:cs typeface="Times New Roman" panose="02020603050405020304" pitchFamily="18" charset="0"/>
              </a:rPr>
              <a:t>Расходы на </a:t>
            </a:r>
            <a:r>
              <a:rPr lang="ru-RU" sz="1700" dirty="0">
                <a:solidFill>
                  <a:schemeClr val="tx1"/>
                </a:solidFill>
                <a:effectLst/>
                <a:latin typeface="Times New Roman" panose="02020603050405020304" pitchFamily="18" charset="0"/>
                <a:cs typeface="Times New Roman" panose="02020603050405020304" pitchFamily="18" charset="0"/>
              </a:rPr>
              <a:t>здравоохранение </a:t>
            </a:r>
            <a:r>
              <a:rPr lang="ru-RU" sz="1700" dirty="0" smtClean="0">
                <a:solidFill>
                  <a:schemeClr val="tx1"/>
                </a:solidFill>
                <a:effectLst/>
                <a:latin typeface="Times New Roman" panose="02020603050405020304" pitchFamily="18" charset="0"/>
                <a:cs typeface="Times New Roman" panose="02020603050405020304" pitchFamily="18" charset="0"/>
              </a:rPr>
              <a:t>с </a:t>
            </a:r>
            <a:r>
              <a:rPr lang="ru-RU" sz="1700" dirty="0">
                <a:solidFill>
                  <a:schemeClr val="tx1"/>
                </a:solidFill>
                <a:effectLst/>
                <a:latin typeface="Times New Roman" panose="02020603050405020304" pitchFamily="18" charset="0"/>
                <a:cs typeface="Times New Roman" panose="02020603050405020304" pitchFamily="18" charset="0"/>
              </a:rPr>
              <a:t>учетом средств территориального фонда обязательного медицинского </a:t>
            </a:r>
            <a:r>
              <a:rPr lang="ru-RU" sz="1700" dirty="0" smtClean="0">
                <a:solidFill>
                  <a:schemeClr val="tx1"/>
                </a:solidFill>
                <a:effectLst/>
                <a:latin typeface="Times New Roman" panose="02020603050405020304" pitchFamily="18" charset="0"/>
                <a:cs typeface="Times New Roman" panose="02020603050405020304" pitchFamily="18" charset="0"/>
              </a:rPr>
              <a:t>страхования</a:t>
            </a:r>
            <a:endParaRPr lang="ru-RU" sz="1700" dirty="0">
              <a:solidFill>
                <a:schemeClr val="tx1"/>
              </a:solidFill>
              <a:effectLst/>
              <a:latin typeface="Times New Roman" panose="02020603050405020304" pitchFamily="18" charset="0"/>
              <a:cs typeface="Times New Roman" panose="02020603050405020304" pitchFamily="18" charset="0"/>
            </a:endParaRPr>
          </a:p>
        </p:txBody>
      </p:sp>
      <p:cxnSp>
        <p:nvCxnSpPr>
          <p:cNvPr id="14" name="Прямая соединительная линия 13"/>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398722939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кругленный прямоугольник 3"/>
          <p:cNvSpPr/>
          <p:nvPr/>
        </p:nvSpPr>
        <p:spPr>
          <a:xfrm>
            <a:off x="79339" y="750622"/>
            <a:ext cx="1872208" cy="432000"/>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fontAlgn="base">
              <a:spcBef>
                <a:spcPct val="0"/>
              </a:spcBef>
              <a:spcAft>
                <a:spcPct val="0"/>
              </a:spcAft>
            </a:pPr>
            <a:r>
              <a:rPr lang="ru-RU" sz="1200" b="1" dirty="0" smtClean="0">
                <a:solidFill>
                  <a:sysClr val="windowText" lastClr="000000"/>
                </a:solidFill>
              </a:rPr>
              <a:t>Вид расходов</a:t>
            </a:r>
            <a:endParaRPr lang="ru-RU" sz="1200" b="1" dirty="0">
              <a:solidFill>
                <a:sysClr val="windowText" lastClr="000000"/>
              </a:solidFill>
            </a:endParaRPr>
          </a:p>
        </p:txBody>
      </p:sp>
      <p:sp>
        <p:nvSpPr>
          <p:cNvPr id="6" name="Скругленный прямоугольник 5"/>
          <p:cNvSpPr/>
          <p:nvPr/>
        </p:nvSpPr>
        <p:spPr>
          <a:xfrm>
            <a:off x="1983459" y="750622"/>
            <a:ext cx="4249670" cy="432000"/>
          </a:xfrm>
          <a:prstGeom prst="roundRect">
            <a:avLst>
              <a:gd name="adj" fmla="val 10000"/>
            </a:avLst>
          </a:prstGeom>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fontAlgn="base">
              <a:spcBef>
                <a:spcPct val="0"/>
              </a:spcBef>
              <a:spcAft>
                <a:spcPct val="0"/>
              </a:spcAft>
            </a:pPr>
            <a:r>
              <a:rPr lang="ru-RU" sz="1200" b="1" dirty="0" smtClean="0">
                <a:solidFill>
                  <a:sysClr val="windowText" lastClr="000000"/>
                </a:solidFill>
              </a:rPr>
              <a:t>Правовое основание </a:t>
            </a:r>
            <a:endParaRPr lang="ru-RU" sz="1200" b="1" dirty="0">
              <a:solidFill>
                <a:sysClr val="windowText" lastClr="000000"/>
              </a:solidFill>
            </a:endParaRPr>
          </a:p>
        </p:txBody>
      </p:sp>
      <p:sp>
        <p:nvSpPr>
          <p:cNvPr id="9" name="Скругленный прямоугольник 8"/>
          <p:cNvSpPr/>
          <p:nvPr/>
        </p:nvSpPr>
        <p:spPr>
          <a:xfrm>
            <a:off x="78836" y="3303012"/>
            <a:ext cx="1872455"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base">
              <a:spcBef>
                <a:spcPct val="0"/>
              </a:spcBef>
              <a:spcAft>
                <a:spcPct val="0"/>
              </a:spcAft>
            </a:pPr>
            <a:r>
              <a:rPr lang="ru-RU" sz="800" dirty="0" smtClean="0">
                <a:solidFill>
                  <a:prstClr val="black"/>
                </a:solidFill>
              </a:rPr>
              <a:t>Выплаты труженикам тыла</a:t>
            </a:r>
            <a:endParaRPr lang="ru-RU" sz="800" dirty="0">
              <a:solidFill>
                <a:prstClr val="black"/>
              </a:solidFill>
            </a:endParaRPr>
          </a:p>
        </p:txBody>
      </p:sp>
      <p:sp>
        <p:nvSpPr>
          <p:cNvPr id="10" name="Скругленный прямоугольник 9"/>
          <p:cNvSpPr/>
          <p:nvPr/>
        </p:nvSpPr>
        <p:spPr>
          <a:xfrm>
            <a:off x="78836" y="2780960"/>
            <a:ext cx="1872455" cy="39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fontAlgn="base">
              <a:spcBef>
                <a:spcPct val="0"/>
              </a:spcBef>
              <a:spcAft>
                <a:spcPct val="0"/>
              </a:spcAft>
            </a:pPr>
            <a:r>
              <a:rPr lang="ru-RU" sz="800" dirty="0" smtClean="0">
                <a:solidFill>
                  <a:prstClr val="black"/>
                </a:solidFill>
              </a:rPr>
              <a:t>Выплаты реабилитированным и признанным пострадавшими от политических репрессий </a:t>
            </a:r>
            <a:endParaRPr lang="ru-RU" sz="800" dirty="0">
              <a:solidFill>
                <a:prstClr val="black"/>
              </a:solidFill>
            </a:endParaRPr>
          </a:p>
        </p:txBody>
      </p:sp>
      <p:sp>
        <p:nvSpPr>
          <p:cNvPr id="15" name="Скругленный прямоугольник 14"/>
          <p:cNvSpPr/>
          <p:nvPr/>
        </p:nvSpPr>
        <p:spPr>
          <a:xfrm>
            <a:off x="7327982" y="1068895"/>
            <a:ext cx="792000" cy="227455"/>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fontAlgn="base">
              <a:spcBef>
                <a:spcPct val="0"/>
              </a:spcBef>
              <a:spcAft>
                <a:spcPct val="0"/>
              </a:spcAft>
            </a:pPr>
            <a:r>
              <a:rPr lang="ru-RU" sz="900" b="1" dirty="0" smtClean="0">
                <a:solidFill>
                  <a:sysClr val="windowText" lastClr="000000"/>
                </a:solidFill>
                <a:cs typeface="Times New Roman" panose="02020603050405020304" pitchFamily="18" charset="0"/>
              </a:rPr>
              <a:t>план</a:t>
            </a:r>
            <a:endParaRPr lang="ru-RU" sz="900" b="1" dirty="0">
              <a:solidFill>
                <a:sysClr val="windowText" lastClr="000000"/>
              </a:solidFill>
              <a:cs typeface="Times New Roman" panose="02020603050405020304" pitchFamily="18" charset="0"/>
            </a:endParaRPr>
          </a:p>
        </p:txBody>
      </p:sp>
      <p:sp>
        <p:nvSpPr>
          <p:cNvPr id="16" name="Скругленный прямоугольник 15"/>
          <p:cNvSpPr/>
          <p:nvPr/>
        </p:nvSpPr>
        <p:spPr>
          <a:xfrm>
            <a:off x="79339" y="1340768"/>
            <a:ext cx="8928736" cy="219699"/>
          </a:xfrm>
          <a:prstGeom prst="roundRect">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fontAlgn="base">
              <a:spcBef>
                <a:spcPct val="0"/>
              </a:spcBef>
              <a:spcAft>
                <a:spcPct val="0"/>
              </a:spcAft>
            </a:pPr>
            <a:r>
              <a:rPr lang="ru-RU" sz="1000" b="1" dirty="0" smtClean="0">
                <a:solidFill>
                  <a:prstClr val="black"/>
                </a:solidFill>
              </a:rPr>
              <a:t>Поддержка пожилых людей и ветеранов</a:t>
            </a:r>
            <a:endParaRPr lang="ru-RU" sz="1000" b="1" dirty="0">
              <a:solidFill>
                <a:prstClr val="black"/>
              </a:solidFill>
            </a:endParaRPr>
          </a:p>
        </p:txBody>
      </p:sp>
      <p:sp>
        <p:nvSpPr>
          <p:cNvPr id="17" name="Скругленный прямоугольник 16"/>
          <p:cNvSpPr/>
          <p:nvPr/>
        </p:nvSpPr>
        <p:spPr>
          <a:xfrm>
            <a:off x="1971341" y="1706245"/>
            <a:ext cx="4305559" cy="415541"/>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fontAlgn="base">
              <a:spcBef>
                <a:spcPct val="0"/>
              </a:spcBef>
              <a:spcAft>
                <a:spcPct val="0"/>
              </a:spcAft>
            </a:pPr>
            <a:r>
              <a:rPr lang="ru-RU" sz="700" dirty="0" smtClean="0">
                <a:solidFill>
                  <a:prstClr val="black"/>
                </a:solidFill>
              </a:rPr>
              <a:t>Закон Чувашской Республики от 24.11.2004 № 43 «О социальной поддержке тружеников тыла военных лет и ветеранов труда», Закон Чувашской Республики от 31.12.2015 № 90 «О ветеранах труда Чувашской Республики»</a:t>
            </a:r>
            <a:endParaRPr lang="ru-RU" sz="700" dirty="0">
              <a:solidFill>
                <a:prstClr val="black"/>
              </a:solidFill>
            </a:endParaRPr>
          </a:p>
        </p:txBody>
      </p:sp>
      <p:sp>
        <p:nvSpPr>
          <p:cNvPr id="18" name="Скругленный прямоугольник 17"/>
          <p:cNvSpPr/>
          <p:nvPr/>
        </p:nvSpPr>
        <p:spPr>
          <a:xfrm flipH="1">
            <a:off x="1971341" y="3300245"/>
            <a:ext cx="4305559"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fontAlgn="base">
              <a:spcBef>
                <a:spcPct val="0"/>
              </a:spcBef>
              <a:spcAft>
                <a:spcPct val="0"/>
              </a:spcAft>
            </a:pPr>
            <a:r>
              <a:rPr lang="ru-RU" sz="700" dirty="0" smtClean="0">
                <a:solidFill>
                  <a:prstClr val="black"/>
                </a:solidFill>
              </a:rPr>
              <a:t>Закон </a:t>
            </a:r>
            <a:r>
              <a:rPr lang="ru-RU" sz="700" dirty="0">
                <a:solidFill>
                  <a:prstClr val="black"/>
                </a:solidFill>
              </a:rPr>
              <a:t>Чувашской Республики от </a:t>
            </a:r>
            <a:r>
              <a:rPr lang="ru-RU" sz="700" dirty="0" smtClean="0">
                <a:solidFill>
                  <a:prstClr val="black"/>
                </a:solidFill>
              </a:rPr>
              <a:t>24.11.2004 </a:t>
            </a:r>
            <a:r>
              <a:rPr lang="ru-RU" sz="700" dirty="0">
                <a:solidFill>
                  <a:prstClr val="black"/>
                </a:solidFill>
              </a:rPr>
              <a:t>№ 43 </a:t>
            </a:r>
            <a:r>
              <a:rPr lang="ru-RU" sz="700" dirty="0" smtClean="0">
                <a:solidFill>
                  <a:prstClr val="black"/>
                </a:solidFill>
              </a:rPr>
              <a:t>«О </a:t>
            </a:r>
            <a:r>
              <a:rPr lang="ru-RU" sz="700" dirty="0">
                <a:solidFill>
                  <a:prstClr val="black"/>
                </a:solidFill>
              </a:rPr>
              <a:t>социальной поддержке тружеников тыла военных лет и ветеранов </a:t>
            </a:r>
            <a:r>
              <a:rPr lang="ru-RU" sz="700" dirty="0" smtClean="0">
                <a:solidFill>
                  <a:prstClr val="black"/>
                </a:solidFill>
              </a:rPr>
              <a:t>труда»</a:t>
            </a:r>
            <a:endParaRPr lang="ru-RU" sz="700" dirty="0">
              <a:solidFill>
                <a:prstClr val="black"/>
              </a:solidFill>
            </a:endParaRPr>
          </a:p>
        </p:txBody>
      </p:sp>
      <p:sp>
        <p:nvSpPr>
          <p:cNvPr id="25" name="Скругленный прямоугольник 24"/>
          <p:cNvSpPr/>
          <p:nvPr/>
        </p:nvSpPr>
        <p:spPr>
          <a:xfrm>
            <a:off x="1971341" y="2775426"/>
            <a:ext cx="4305559" cy="39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fontAlgn="base">
              <a:spcBef>
                <a:spcPct val="0"/>
              </a:spcBef>
              <a:spcAft>
                <a:spcPct val="0"/>
              </a:spcAft>
            </a:pPr>
            <a:r>
              <a:rPr lang="ru-RU" sz="700" dirty="0" smtClean="0">
                <a:solidFill>
                  <a:prstClr val="black"/>
                </a:solidFill>
              </a:rPr>
              <a:t>Закон </a:t>
            </a:r>
            <a:r>
              <a:rPr lang="ru-RU" sz="700" dirty="0">
                <a:solidFill>
                  <a:prstClr val="black"/>
                </a:solidFill>
              </a:rPr>
              <a:t>Чувашской Республики от </a:t>
            </a:r>
            <a:r>
              <a:rPr lang="ru-RU" sz="700" dirty="0" smtClean="0">
                <a:solidFill>
                  <a:prstClr val="black"/>
                </a:solidFill>
              </a:rPr>
              <a:t>24.11.2004 </a:t>
            </a:r>
            <a:r>
              <a:rPr lang="ru-RU" sz="700" dirty="0">
                <a:solidFill>
                  <a:prstClr val="black"/>
                </a:solidFill>
              </a:rPr>
              <a:t>№ 47 </a:t>
            </a:r>
            <a:r>
              <a:rPr lang="ru-RU" sz="700" dirty="0" smtClean="0">
                <a:solidFill>
                  <a:prstClr val="black"/>
                </a:solidFill>
              </a:rPr>
              <a:t>«О </a:t>
            </a:r>
            <a:r>
              <a:rPr lang="ru-RU" sz="700" dirty="0">
                <a:solidFill>
                  <a:prstClr val="black"/>
                </a:solidFill>
              </a:rPr>
              <a:t>социальной поддержке реабилитированных лиц и лиц, признанных пострадавшими от политических </a:t>
            </a:r>
            <a:r>
              <a:rPr lang="ru-RU" sz="700" dirty="0" smtClean="0">
                <a:solidFill>
                  <a:prstClr val="black"/>
                </a:solidFill>
              </a:rPr>
              <a:t>репрессий» </a:t>
            </a:r>
            <a:endParaRPr lang="ru-RU" sz="700" dirty="0">
              <a:solidFill>
                <a:prstClr val="black"/>
              </a:solidFill>
            </a:endParaRPr>
          </a:p>
        </p:txBody>
      </p:sp>
      <p:sp>
        <p:nvSpPr>
          <p:cNvPr id="27" name="Скругленный прямоугольник 26"/>
          <p:cNvSpPr/>
          <p:nvPr/>
        </p:nvSpPr>
        <p:spPr>
          <a:xfrm>
            <a:off x="7316121" y="1706245"/>
            <a:ext cx="828000" cy="41554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900" dirty="0">
                <a:solidFill>
                  <a:prstClr val="black"/>
                </a:solidFill>
              </a:rPr>
              <a:t>2 </a:t>
            </a:r>
            <a:r>
              <a:rPr lang="ru-RU" sz="900" dirty="0" smtClean="0">
                <a:solidFill>
                  <a:prstClr val="black"/>
                </a:solidFill>
              </a:rPr>
              <a:t>534 319,6</a:t>
            </a:r>
            <a:endParaRPr lang="ru-RU" sz="900" dirty="0">
              <a:solidFill>
                <a:prstClr val="black"/>
              </a:solidFill>
            </a:endParaRPr>
          </a:p>
        </p:txBody>
      </p:sp>
      <p:sp>
        <p:nvSpPr>
          <p:cNvPr id="29" name="Скругленный прямоугольник 28"/>
          <p:cNvSpPr/>
          <p:nvPr/>
        </p:nvSpPr>
        <p:spPr>
          <a:xfrm>
            <a:off x="6342509" y="3300245"/>
            <a:ext cx="900000"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fontAlgn="base">
              <a:spcBef>
                <a:spcPct val="0"/>
              </a:spcBef>
              <a:spcAft>
                <a:spcPct val="0"/>
              </a:spcAft>
            </a:pPr>
            <a:r>
              <a:rPr lang="ru-RU" sz="1000" dirty="0" smtClean="0">
                <a:solidFill>
                  <a:schemeClr val="tx1"/>
                </a:solidFill>
              </a:rPr>
              <a:t>201 чел.</a:t>
            </a:r>
            <a:endParaRPr lang="ru-RU" sz="1000" dirty="0">
              <a:solidFill>
                <a:schemeClr val="tx1"/>
              </a:solidFill>
            </a:endParaRPr>
          </a:p>
        </p:txBody>
      </p:sp>
      <p:sp>
        <p:nvSpPr>
          <p:cNvPr id="35" name="Скругленный прямоугольник 34"/>
          <p:cNvSpPr/>
          <p:nvPr/>
        </p:nvSpPr>
        <p:spPr>
          <a:xfrm>
            <a:off x="78837" y="1695175"/>
            <a:ext cx="1872455" cy="437681"/>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fontAlgn="base">
              <a:spcBef>
                <a:spcPct val="0"/>
              </a:spcBef>
              <a:spcAft>
                <a:spcPct val="0"/>
              </a:spcAft>
            </a:pPr>
            <a:r>
              <a:rPr lang="ru-RU" sz="800" dirty="0" smtClean="0">
                <a:solidFill>
                  <a:prstClr val="black"/>
                </a:solidFill>
              </a:rPr>
              <a:t>Обеспечение мер социальной поддержки ветеранов труда</a:t>
            </a:r>
            <a:r>
              <a:rPr lang="ru-RU" sz="800" b="1" dirty="0" smtClean="0">
                <a:solidFill>
                  <a:prstClr val="black"/>
                </a:solidFill>
              </a:rPr>
              <a:t> </a:t>
            </a:r>
            <a:endParaRPr lang="ru-RU" sz="800" b="1" dirty="0">
              <a:solidFill>
                <a:prstClr val="black"/>
              </a:solidFill>
            </a:endParaRPr>
          </a:p>
        </p:txBody>
      </p:sp>
      <p:sp>
        <p:nvSpPr>
          <p:cNvPr id="36" name="Скругленный прямоугольник 35"/>
          <p:cNvSpPr/>
          <p:nvPr/>
        </p:nvSpPr>
        <p:spPr>
          <a:xfrm>
            <a:off x="6342509" y="2775426"/>
            <a:ext cx="900000" cy="39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fontAlgn="base">
              <a:spcBef>
                <a:spcPct val="0"/>
              </a:spcBef>
              <a:spcAft>
                <a:spcPct val="0"/>
              </a:spcAft>
            </a:pPr>
            <a:r>
              <a:rPr lang="ru-RU" sz="1000" dirty="0" smtClean="0">
                <a:solidFill>
                  <a:schemeClr val="tx1"/>
                </a:solidFill>
              </a:rPr>
              <a:t> 398 чел.</a:t>
            </a:r>
            <a:endParaRPr lang="ru-RU" sz="1000" dirty="0">
              <a:solidFill>
                <a:schemeClr val="tx1"/>
              </a:solidFill>
            </a:endParaRPr>
          </a:p>
        </p:txBody>
      </p:sp>
      <p:sp>
        <p:nvSpPr>
          <p:cNvPr id="42" name="Скругленный прямоугольник 41"/>
          <p:cNvSpPr/>
          <p:nvPr/>
        </p:nvSpPr>
        <p:spPr>
          <a:xfrm>
            <a:off x="78582" y="4149080"/>
            <a:ext cx="8942137" cy="245951"/>
          </a:xfrm>
          <a:prstGeom prst="roundRect">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fontAlgn="base">
              <a:spcBef>
                <a:spcPct val="0"/>
              </a:spcBef>
              <a:spcAft>
                <a:spcPct val="0"/>
              </a:spcAft>
            </a:pPr>
            <a:r>
              <a:rPr lang="ru-RU" sz="1000" b="1" dirty="0" smtClean="0">
                <a:solidFill>
                  <a:prstClr val="black"/>
                </a:solidFill>
              </a:rPr>
              <a:t>Поддержка инвалидов</a:t>
            </a:r>
            <a:endParaRPr lang="ru-RU" sz="1000" b="1" dirty="0">
              <a:solidFill>
                <a:prstClr val="black"/>
              </a:solidFill>
            </a:endParaRPr>
          </a:p>
        </p:txBody>
      </p:sp>
      <p:sp>
        <p:nvSpPr>
          <p:cNvPr id="52" name="Скругленный прямоугольник 51"/>
          <p:cNvSpPr/>
          <p:nvPr/>
        </p:nvSpPr>
        <p:spPr>
          <a:xfrm>
            <a:off x="65342" y="5488797"/>
            <a:ext cx="1872000" cy="43204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fontAlgn="base">
              <a:spcBef>
                <a:spcPct val="0"/>
              </a:spcBef>
              <a:spcAft>
                <a:spcPct val="0"/>
              </a:spcAft>
            </a:pPr>
            <a:r>
              <a:rPr lang="ru-RU" sz="800" dirty="0">
                <a:solidFill>
                  <a:prstClr val="black"/>
                </a:solidFill>
              </a:rPr>
              <a:t>Дополнительные выплаты инвалидам боевых действий</a:t>
            </a:r>
          </a:p>
        </p:txBody>
      </p:sp>
      <p:sp>
        <p:nvSpPr>
          <p:cNvPr id="53" name="Скругленный прямоугольник 52"/>
          <p:cNvSpPr/>
          <p:nvPr/>
        </p:nvSpPr>
        <p:spPr>
          <a:xfrm>
            <a:off x="65342" y="6013496"/>
            <a:ext cx="1872000" cy="57606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fontAlgn="base">
              <a:spcBef>
                <a:spcPct val="0"/>
              </a:spcBef>
              <a:spcAft>
                <a:spcPct val="0"/>
              </a:spcAft>
            </a:pPr>
            <a:r>
              <a:rPr lang="ru-RU" sz="800" dirty="0">
                <a:solidFill>
                  <a:prstClr val="black"/>
                </a:solidFill>
              </a:rPr>
              <a:t>Денежная компенсация стоимости проезда к месту проведения программного гемодиализа и обратно</a:t>
            </a:r>
          </a:p>
        </p:txBody>
      </p:sp>
      <p:sp>
        <p:nvSpPr>
          <p:cNvPr id="54" name="Скругленный прямоугольник 53"/>
          <p:cNvSpPr/>
          <p:nvPr/>
        </p:nvSpPr>
        <p:spPr>
          <a:xfrm>
            <a:off x="65342" y="4437112"/>
            <a:ext cx="1872000" cy="432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fontAlgn="base">
              <a:spcBef>
                <a:spcPct val="0"/>
              </a:spcBef>
              <a:spcAft>
                <a:spcPct val="0"/>
              </a:spcAft>
            </a:pPr>
            <a:r>
              <a:rPr lang="ru-RU" sz="800" dirty="0" smtClean="0">
                <a:solidFill>
                  <a:prstClr val="black"/>
                </a:solidFill>
              </a:rPr>
              <a:t>Компенсация расходов инвалидам на оплату жилого помещения и коммунальных услуг</a:t>
            </a:r>
            <a:endParaRPr lang="ru-RU" sz="800" dirty="0">
              <a:solidFill>
                <a:prstClr val="black"/>
              </a:solidFill>
            </a:endParaRPr>
          </a:p>
        </p:txBody>
      </p:sp>
      <p:sp>
        <p:nvSpPr>
          <p:cNvPr id="55" name="Скругленный прямоугольник 54"/>
          <p:cNvSpPr/>
          <p:nvPr/>
        </p:nvSpPr>
        <p:spPr>
          <a:xfrm>
            <a:off x="1983459" y="4437112"/>
            <a:ext cx="4279946" cy="432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fontAlgn="base">
              <a:spcBef>
                <a:spcPct val="0"/>
              </a:spcBef>
              <a:spcAft>
                <a:spcPct val="0"/>
              </a:spcAft>
            </a:pPr>
            <a:r>
              <a:rPr lang="ru-RU" sz="700" dirty="0" smtClean="0">
                <a:solidFill>
                  <a:prstClr val="black"/>
                </a:solidFill>
              </a:rPr>
              <a:t>Федеральный закон от 24.11.1995  </a:t>
            </a:r>
            <a:r>
              <a:rPr lang="ru-RU" sz="700" dirty="0">
                <a:solidFill>
                  <a:prstClr val="black"/>
                </a:solidFill>
              </a:rPr>
              <a:t>№ </a:t>
            </a:r>
            <a:r>
              <a:rPr lang="ru-RU" sz="700" dirty="0" smtClean="0">
                <a:solidFill>
                  <a:prstClr val="black"/>
                </a:solidFill>
              </a:rPr>
              <a:t>181-ФЗ «О социальной защите инвалидов в Российской Федерации» </a:t>
            </a:r>
            <a:endParaRPr lang="ru-RU" sz="700" dirty="0">
              <a:solidFill>
                <a:prstClr val="black"/>
              </a:solidFill>
            </a:endParaRPr>
          </a:p>
        </p:txBody>
      </p:sp>
      <p:sp>
        <p:nvSpPr>
          <p:cNvPr id="56" name="Скругленный прямоугольник 55"/>
          <p:cNvSpPr/>
          <p:nvPr/>
        </p:nvSpPr>
        <p:spPr>
          <a:xfrm>
            <a:off x="1983459" y="5488797"/>
            <a:ext cx="4279946" cy="43204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fontAlgn="base">
              <a:spcBef>
                <a:spcPct val="0"/>
              </a:spcBef>
              <a:spcAft>
                <a:spcPct val="0"/>
              </a:spcAft>
            </a:pPr>
            <a:r>
              <a:rPr lang="ru-RU" sz="700" dirty="0" smtClean="0">
                <a:solidFill>
                  <a:prstClr val="black"/>
                </a:solidFill>
              </a:rPr>
              <a:t>Указ </a:t>
            </a:r>
            <a:r>
              <a:rPr lang="ru-RU" sz="700" dirty="0">
                <a:solidFill>
                  <a:prstClr val="black"/>
                </a:solidFill>
              </a:rPr>
              <a:t>Главы Чувашской Республики от </a:t>
            </a:r>
            <a:r>
              <a:rPr lang="ru-RU" sz="700" dirty="0" smtClean="0">
                <a:solidFill>
                  <a:prstClr val="black"/>
                </a:solidFill>
              </a:rPr>
              <a:t>12.01.2012</a:t>
            </a:r>
            <a:r>
              <a:rPr lang="ru-RU" sz="700" dirty="0">
                <a:solidFill>
                  <a:prstClr val="black"/>
                </a:solidFill>
              </a:rPr>
              <a:t> </a:t>
            </a:r>
            <a:r>
              <a:rPr lang="ru-RU" sz="700" dirty="0" smtClean="0">
                <a:solidFill>
                  <a:prstClr val="black"/>
                </a:solidFill>
              </a:rPr>
              <a:t>№</a:t>
            </a:r>
            <a:r>
              <a:rPr lang="ru-RU" sz="700" dirty="0">
                <a:solidFill>
                  <a:prstClr val="black"/>
                </a:solidFill>
              </a:rPr>
              <a:t> 4 </a:t>
            </a:r>
            <a:r>
              <a:rPr lang="ru-RU" sz="700" dirty="0" smtClean="0">
                <a:solidFill>
                  <a:prstClr val="black"/>
                </a:solidFill>
              </a:rPr>
              <a:t>«О </a:t>
            </a:r>
            <a:r>
              <a:rPr lang="ru-RU" sz="700" dirty="0">
                <a:solidFill>
                  <a:prstClr val="black"/>
                </a:solidFill>
              </a:rPr>
              <a:t>дополнительной социальной поддержке инвалидов боевых действий", </a:t>
            </a:r>
            <a:r>
              <a:rPr lang="ru-RU" sz="700" dirty="0" smtClean="0">
                <a:solidFill>
                  <a:prstClr val="black"/>
                </a:solidFill>
              </a:rPr>
              <a:t>Закон </a:t>
            </a:r>
            <a:r>
              <a:rPr lang="ru-RU" sz="700" dirty="0">
                <a:solidFill>
                  <a:prstClr val="black"/>
                </a:solidFill>
              </a:rPr>
              <a:t>Чувашской Республики от </a:t>
            </a:r>
            <a:r>
              <a:rPr lang="ru-RU" sz="700" dirty="0" smtClean="0">
                <a:solidFill>
                  <a:prstClr val="black"/>
                </a:solidFill>
              </a:rPr>
              <a:t>10.05.2012</a:t>
            </a:r>
            <a:r>
              <a:rPr lang="ru-RU" sz="700" dirty="0">
                <a:solidFill>
                  <a:prstClr val="black"/>
                </a:solidFill>
              </a:rPr>
              <a:t> </a:t>
            </a:r>
            <a:r>
              <a:rPr lang="ru-RU" sz="700" dirty="0" smtClean="0">
                <a:solidFill>
                  <a:prstClr val="black"/>
                </a:solidFill>
              </a:rPr>
              <a:t>№ </a:t>
            </a:r>
            <a:r>
              <a:rPr lang="ru-RU" sz="700" dirty="0">
                <a:solidFill>
                  <a:prstClr val="black"/>
                </a:solidFill>
              </a:rPr>
              <a:t>23 </a:t>
            </a:r>
            <a:r>
              <a:rPr lang="ru-RU" sz="700" dirty="0" smtClean="0">
                <a:solidFill>
                  <a:prstClr val="black"/>
                </a:solidFill>
              </a:rPr>
              <a:t>«О </a:t>
            </a:r>
            <a:r>
              <a:rPr lang="ru-RU" sz="700" dirty="0">
                <a:solidFill>
                  <a:prstClr val="black"/>
                </a:solidFill>
              </a:rPr>
              <a:t>порядке предоставления дополнительной выплаты инвалидам боевых </a:t>
            </a:r>
            <a:r>
              <a:rPr lang="ru-RU" sz="700" dirty="0" smtClean="0">
                <a:solidFill>
                  <a:prstClr val="black"/>
                </a:solidFill>
              </a:rPr>
              <a:t>действий»</a:t>
            </a:r>
            <a:endParaRPr lang="ru-RU" sz="700" dirty="0">
              <a:solidFill>
                <a:prstClr val="black"/>
              </a:solidFill>
            </a:endParaRPr>
          </a:p>
        </p:txBody>
      </p:sp>
      <p:sp>
        <p:nvSpPr>
          <p:cNvPr id="57" name="Скругленный прямоугольник 56"/>
          <p:cNvSpPr/>
          <p:nvPr/>
        </p:nvSpPr>
        <p:spPr>
          <a:xfrm>
            <a:off x="1983459" y="6021288"/>
            <a:ext cx="4279946" cy="57606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fontAlgn="base">
              <a:spcBef>
                <a:spcPct val="0"/>
              </a:spcBef>
              <a:spcAft>
                <a:spcPct val="0"/>
              </a:spcAft>
            </a:pPr>
            <a:r>
              <a:rPr lang="ru-RU" sz="700" dirty="0" smtClean="0">
                <a:solidFill>
                  <a:prstClr val="black"/>
                </a:solidFill>
              </a:rPr>
              <a:t>Постановление </a:t>
            </a:r>
            <a:r>
              <a:rPr lang="ru-RU" sz="700" dirty="0">
                <a:solidFill>
                  <a:prstClr val="black"/>
                </a:solidFill>
              </a:rPr>
              <a:t>Кабинета Министров Чувашской Республики от </a:t>
            </a:r>
            <a:r>
              <a:rPr lang="ru-RU" sz="700" dirty="0" smtClean="0">
                <a:solidFill>
                  <a:prstClr val="black"/>
                </a:solidFill>
              </a:rPr>
              <a:t>11.08.2016 № </a:t>
            </a:r>
            <a:r>
              <a:rPr lang="ru-RU" sz="700" dirty="0">
                <a:solidFill>
                  <a:prstClr val="black"/>
                </a:solidFill>
              </a:rPr>
              <a:t>323  </a:t>
            </a:r>
            <a:r>
              <a:rPr lang="ru-RU" sz="700" dirty="0" smtClean="0">
                <a:solidFill>
                  <a:prstClr val="black"/>
                </a:solidFill>
              </a:rPr>
              <a:t>«Об </a:t>
            </a:r>
            <a:r>
              <a:rPr lang="ru-RU" sz="700" dirty="0">
                <a:solidFill>
                  <a:prstClr val="black"/>
                </a:solidFill>
              </a:rPr>
              <a:t>утверждении Порядка предоставления гражданам, проживающим в Чувашской Республике, страдающим хронической почечной недостаточностью, денежной компенсации стоимости проезда к месту проведения процедуры программного гемодиализа и </a:t>
            </a:r>
            <a:r>
              <a:rPr lang="ru-RU" sz="700" dirty="0" smtClean="0">
                <a:solidFill>
                  <a:prstClr val="black"/>
                </a:solidFill>
              </a:rPr>
              <a:t>обратно»</a:t>
            </a:r>
            <a:endParaRPr lang="ru-RU" sz="700" dirty="0">
              <a:solidFill>
                <a:prstClr val="black"/>
              </a:solidFill>
            </a:endParaRPr>
          </a:p>
        </p:txBody>
      </p:sp>
      <p:sp>
        <p:nvSpPr>
          <p:cNvPr id="59" name="Скругленный прямоугольник 58"/>
          <p:cNvSpPr/>
          <p:nvPr/>
        </p:nvSpPr>
        <p:spPr>
          <a:xfrm>
            <a:off x="6329014" y="6021288"/>
            <a:ext cx="900000" cy="57606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fontAlgn="base">
              <a:spcBef>
                <a:spcPct val="0"/>
              </a:spcBef>
              <a:spcAft>
                <a:spcPct val="0"/>
              </a:spcAft>
            </a:pPr>
            <a:r>
              <a:rPr lang="ru-RU" sz="1000" dirty="0" smtClean="0">
                <a:solidFill>
                  <a:srgbClr val="FF0000"/>
                </a:solidFill>
              </a:rPr>
              <a:t> </a:t>
            </a:r>
            <a:r>
              <a:rPr lang="ru-RU" sz="1000" dirty="0" smtClean="0">
                <a:solidFill>
                  <a:schemeClr val="tx1"/>
                </a:solidFill>
              </a:rPr>
              <a:t>176 чел.</a:t>
            </a:r>
          </a:p>
        </p:txBody>
      </p:sp>
      <p:sp>
        <p:nvSpPr>
          <p:cNvPr id="60" name="Скругленный прямоугольник 59"/>
          <p:cNvSpPr/>
          <p:nvPr/>
        </p:nvSpPr>
        <p:spPr>
          <a:xfrm>
            <a:off x="6329014" y="5488797"/>
            <a:ext cx="900000" cy="43204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312 </a:t>
            </a:r>
            <a:r>
              <a:rPr lang="ru-RU" sz="1000" dirty="0">
                <a:solidFill>
                  <a:schemeClr val="tx1"/>
                </a:solidFill>
              </a:rPr>
              <a:t>чел.</a:t>
            </a:r>
          </a:p>
        </p:txBody>
      </p:sp>
      <p:sp>
        <p:nvSpPr>
          <p:cNvPr id="61" name="Скругленный прямоугольник 60"/>
          <p:cNvSpPr/>
          <p:nvPr/>
        </p:nvSpPr>
        <p:spPr>
          <a:xfrm>
            <a:off x="6329014" y="4437112"/>
            <a:ext cx="900000" cy="432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fontAlgn="base">
              <a:spcBef>
                <a:spcPct val="0"/>
              </a:spcBef>
              <a:spcAft>
                <a:spcPct val="0"/>
              </a:spcAft>
            </a:pPr>
            <a:endParaRPr lang="ru-RU" sz="1000" dirty="0" smtClean="0">
              <a:solidFill>
                <a:srgbClr val="FF0000"/>
              </a:solidFill>
            </a:endParaRPr>
          </a:p>
          <a:p>
            <a:pPr algn="ctr" fontAlgn="base">
              <a:spcBef>
                <a:spcPct val="0"/>
              </a:spcBef>
              <a:spcAft>
                <a:spcPct val="0"/>
              </a:spcAft>
            </a:pPr>
            <a:r>
              <a:rPr lang="ru-RU" sz="1000" dirty="0" smtClean="0">
                <a:solidFill>
                  <a:srgbClr val="FF0000"/>
                </a:solidFill>
              </a:rPr>
              <a:t> </a:t>
            </a:r>
            <a:r>
              <a:rPr lang="ru-RU" sz="1000" dirty="0" smtClean="0">
                <a:solidFill>
                  <a:schemeClr val="tx1"/>
                </a:solidFill>
              </a:rPr>
              <a:t>80 467   чел.</a:t>
            </a:r>
          </a:p>
          <a:p>
            <a:pPr algn="ctr" fontAlgn="base">
              <a:spcBef>
                <a:spcPct val="0"/>
              </a:spcBef>
              <a:spcAft>
                <a:spcPct val="0"/>
              </a:spcAft>
            </a:pPr>
            <a:r>
              <a:rPr lang="ru-RU" sz="1000" dirty="0" smtClean="0">
                <a:solidFill>
                  <a:srgbClr val="FF0000"/>
                </a:solidFill>
              </a:rPr>
              <a:t> </a:t>
            </a:r>
            <a:endParaRPr lang="ru-RU" sz="1000" dirty="0">
              <a:solidFill>
                <a:srgbClr val="FF0000"/>
              </a:solidFill>
            </a:endParaRPr>
          </a:p>
        </p:txBody>
      </p:sp>
      <p:sp>
        <p:nvSpPr>
          <p:cNvPr id="37" name="Скругленный прямоугольник 36"/>
          <p:cNvSpPr/>
          <p:nvPr/>
        </p:nvSpPr>
        <p:spPr>
          <a:xfrm>
            <a:off x="78837" y="3717064"/>
            <a:ext cx="1872455"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fontAlgn="base">
              <a:spcBef>
                <a:spcPct val="0"/>
              </a:spcBef>
              <a:spcAft>
                <a:spcPct val="0"/>
              </a:spcAft>
            </a:pPr>
            <a:r>
              <a:rPr lang="ru-RU" sz="800" dirty="0" smtClean="0">
                <a:solidFill>
                  <a:prstClr val="black"/>
                </a:solidFill>
              </a:rPr>
              <a:t>Компенсация расходов на уплату взноса на капитальный ремонт</a:t>
            </a:r>
            <a:endParaRPr lang="ru-RU" sz="800" dirty="0">
              <a:solidFill>
                <a:prstClr val="black"/>
              </a:solidFill>
            </a:endParaRPr>
          </a:p>
        </p:txBody>
      </p:sp>
      <p:sp>
        <p:nvSpPr>
          <p:cNvPr id="38" name="Скругленный прямоугольник 37"/>
          <p:cNvSpPr/>
          <p:nvPr/>
        </p:nvSpPr>
        <p:spPr>
          <a:xfrm>
            <a:off x="1971341" y="3717064"/>
            <a:ext cx="4305559"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fontAlgn="base">
              <a:spcBef>
                <a:spcPct val="0"/>
              </a:spcBef>
              <a:spcAft>
                <a:spcPct val="0"/>
              </a:spcAft>
            </a:pPr>
            <a:r>
              <a:rPr lang="ru-RU" sz="700" dirty="0" smtClean="0">
                <a:solidFill>
                  <a:prstClr val="black"/>
                </a:solidFill>
              </a:rPr>
              <a:t>Закон </a:t>
            </a:r>
            <a:r>
              <a:rPr lang="ru-RU" sz="700" dirty="0">
                <a:solidFill>
                  <a:prstClr val="black"/>
                </a:solidFill>
              </a:rPr>
              <a:t>Чувашской Республики от </a:t>
            </a:r>
            <a:r>
              <a:rPr lang="ru-RU" sz="700" dirty="0" smtClean="0">
                <a:solidFill>
                  <a:prstClr val="black"/>
                </a:solidFill>
              </a:rPr>
              <a:t>08.04.2016 </a:t>
            </a:r>
            <a:r>
              <a:rPr lang="ru-RU" sz="700" dirty="0">
                <a:solidFill>
                  <a:prstClr val="black"/>
                </a:solidFill>
              </a:rPr>
              <a:t>№ </a:t>
            </a:r>
            <a:r>
              <a:rPr lang="ru-RU" sz="700" dirty="0" smtClean="0">
                <a:solidFill>
                  <a:prstClr val="black"/>
                </a:solidFill>
              </a:rPr>
              <a:t>14 «О социальной поддержке отдельных категорий граждан по уплате взноса на капитальный ремонт общего имущества в многоквартирном доме»</a:t>
            </a:r>
            <a:endParaRPr lang="ru-RU" sz="700" dirty="0">
              <a:solidFill>
                <a:prstClr val="black"/>
              </a:solidFill>
            </a:endParaRPr>
          </a:p>
        </p:txBody>
      </p:sp>
      <p:sp>
        <p:nvSpPr>
          <p:cNvPr id="39" name="Скругленный прямоугольник 38"/>
          <p:cNvSpPr/>
          <p:nvPr/>
        </p:nvSpPr>
        <p:spPr>
          <a:xfrm>
            <a:off x="6342509" y="3717064"/>
            <a:ext cx="900000"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fontAlgn="base">
              <a:spcBef>
                <a:spcPct val="0"/>
              </a:spcBef>
              <a:spcAft>
                <a:spcPct val="0"/>
              </a:spcAft>
            </a:pPr>
            <a:r>
              <a:rPr lang="en-US" sz="1000" dirty="0" smtClean="0">
                <a:solidFill>
                  <a:schemeClr val="tx1"/>
                </a:solidFill>
              </a:rPr>
              <a:t>1</a:t>
            </a:r>
            <a:r>
              <a:rPr lang="ru-RU" sz="1000" dirty="0">
                <a:solidFill>
                  <a:schemeClr val="tx1"/>
                </a:solidFill>
              </a:rPr>
              <a:t>7</a:t>
            </a:r>
            <a:r>
              <a:rPr lang="en-US" sz="1000" dirty="0" smtClean="0">
                <a:solidFill>
                  <a:schemeClr val="tx1"/>
                </a:solidFill>
              </a:rPr>
              <a:t> </a:t>
            </a:r>
            <a:r>
              <a:rPr lang="ru-RU" sz="1000" dirty="0" smtClean="0">
                <a:solidFill>
                  <a:schemeClr val="tx1"/>
                </a:solidFill>
              </a:rPr>
              <a:t>299 чел.</a:t>
            </a:r>
            <a:endParaRPr lang="ru-RU" sz="1000" dirty="0">
              <a:solidFill>
                <a:schemeClr val="tx1"/>
              </a:solidFill>
            </a:endParaRPr>
          </a:p>
        </p:txBody>
      </p:sp>
      <p:sp>
        <p:nvSpPr>
          <p:cNvPr id="40" name="Скругленный прямоугольник 39"/>
          <p:cNvSpPr/>
          <p:nvPr/>
        </p:nvSpPr>
        <p:spPr>
          <a:xfrm>
            <a:off x="6276901" y="739167"/>
            <a:ext cx="972000" cy="432000"/>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fontAlgn="base">
              <a:spcBef>
                <a:spcPct val="0"/>
              </a:spcBef>
              <a:spcAft>
                <a:spcPct val="0"/>
              </a:spcAft>
            </a:pPr>
            <a:r>
              <a:rPr lang="ru-RU" sz="900" b="1" dirty="0" smtClean="0">
                <a:solidFill>
                  <a:sysClr val="windowText" lastClr="000000"/>
                </a:solidFill>
              </a:rPr>
              <a:t>Численность получателей </a:t>
            </a:r>
            <a:endParaRPr lang="ru-RU" sz="900" b="1" dirty="0">
              <a:solidFill>
                <a:sysClr val="windowText" lastClr="000000"/>
              </a:solidFill>
            </a:endParaRPr>
          </a:p>
        </p:txBody>
      </p:sp>
      <p:sp>
        <p:nvSpPr>
          <p:cNvPr id="44" name="Скругленный прямоугольник 43"/>
          <p:cNvSpPr/>
          <p:nvPr/>
        </p:nvSpPr>
        <p:spPr>
          <a:xfrm>
            <a:off x="6342509" y="1706245"/>
            <a:ext cx="900000" cy="415541"/>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fontAlgn="base">
              <a:spcBef>
                <a:spcPct val="0"/>
              </a:spcBef>
              <a:spcAft>
                <a:spcPct val="0"/>
              </a:spcAft>
            </a:pPr>
            <a:r>
              <a:rPr lang="en-US" sz="1000" dirty="0" smtClean="0">
                <a:solidFill>
                  <a:schemeClr val="tx1"/>
                </a:solidFill>
              </a:rPr>
              <a:t>1</a:t>
            </a:r>
            <a:r>
              <a:rPr lang="ru-RU" sz="1000" dirty="0" smtClean="0">
                <a:solidFill>
                  <a:schemeClr val="tx1"/>
                </a:solidFill>
              </a:rPr>
              <a:t>15 279 </a:t>
            </a:r>
            <a:r>
              <a:rPr lang="ru-RU" sz="900" dirty="0" smtClean="0">
                <a:solidFill>
                  <a:prstClr val="black"/>
                </a:solidFill>
              </a:rPr>
              <a:t>чел.</a:t>
            </a:r>
            <a:endParaRPr lang="ru-RU" sz="900" dirty="0">
              <a:solidFill>
                <a:prstClr val="black"/>
              </a:solidFill>
            </a:endParaRPr>
          </a:p>
        </p:txBody>
      </p:sp>
      <p:sp>
        <p:nvSpPr>
          <p:cNvPr id="51" name="Скругленный прямоугольник 50"/>
          <p:cNvSpPr/>
          <p:nvPr/>
        </p:nvSpPr>
        <p:spPr>
          <a:xfrm>
            <a:off x="7316121" y="3717064"/>
            <a:ext cx="828000"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prstClr val="black"/>
                </a:solidFill>
              </a:rPr>
              <a:t>29 430,6</a:t>
            </a:r>
            <a:endParaRPr lang="ru-RU" sz="1000" dirty="0">
              <a:solidFill>
                <a:prstClr val="black"/>
              </a:solidFill>
            </a:endParaRPr>
          </a:p>
        </p:txBody>
      </p:sp>
      <p:sp>
        <p:nvSpPr>
          <p:cNvPr id="63" name="Скругленный прямоугольник 62"/>
          <p:cNvSpPr/>
          <p:nvPr/>
        </p:nvSpPr>
        <p:spPr>
          <a:xfrm>
            <a:off x="7315865" y="3300245"/>
            <a:ext cx="828000"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fontAlgn="base">
              <a:spcBef>
                <a:spcPct val="0"/>
              </a:spcBef>
              <a:spcAft>
                <a:spcPct val="0"/>
              </a:spcAft>
            </a:pPr>
            <a:endParaRPr lang="ru-RU" sz="1000" dirty="0" smtClean="0">
              <a:solidFill>
                <a:prstClr val="black"/>
              </a:solidFill>
            </a:endParaRPr>
          </a:p>
          <a:p>
            <a:pPr algn="ctr"/>
            <a:r>
              <a:rPr lang="ru-RU" sz="1000" dirty="0" smtClean="0">
                <a:solidFill>
                  <a:schemeClr val="tx1"/>
                </a:solidFill>
              </a:rPr>
              <a:t>4 845,2</a:t>
            </a:r>
            <a:endParaRPr lang="ru-RU" sz="1000" dirty="0">
              <a:solidFill>
                <a:schemeClr val="tx1"/>
              </a:solidFill>
            </a:endParaRPr>
          </a:p>
          <a:p>
            <a:pPr algn="ctr" fontAlgn="base">
              <a:spcBef>
                <a:spcPct val="0"/>
              </a:spcBef>
              <a:spcAft>
                <a:spcPct val="0"/>
              </a:spcAft>
            </a:pPr>
            <a:r>
              <a:rPr lang="ru-RU" sz="1000" dirty="0" smtClean="0">
                <a:solidFill>
                  <a:prstClr val="black"/>
                </a:solidFill>
              </a:rPr>
              <a:t> </a:t>
            </a:r>
            <a:endParaRPr lang="ru-RU" sz="1000" dirty="0">
              <a:solidFill>
                <a:prstClr val="black"/>
              </a:solidFill>
            </a:endParaRPr>
          </a:p>
        </p:txBody>
      </p:sp>
      <p:sp>
        <p:nvSpPr>
          <p:cNvPr id="65" name="Скругленный прямоугольник 64"/>
          <p:cNvSpPr/>
          <p:nvPr/>
        </p:nvSpPr>
        <p:spPr>
          <a:xfrm>
            <a:off x="7316121" y="2775425"/>
            <a:ext cx="828000" cy="39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21 641,3</a:t>
            </a:r>
            <a:endParaRPr lang="ru-RU" sz="1000" dirty="0">
              <a:solidFill>
                <a:schemeClr val="tx1"/>
              </a:solidFill>
            </a:endParaRPr>
          </a:p>
        </p:txBody>
      </p:sp>
      <p:sp>
        <p:nvSpPr>
          <p:cNvPr id="67" name="Скругленный прямоугольник 66"/>
          <p:cNvSpPr/>
          <p:nvPr/>
        </p:nvSpPr>
        <p:spPr>
          <a:xfrm>
            <a:off x="7290510" y="4437112"/>
            <a:ext cx="828000" cy="432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568 248,6</a:t>
            </a:r>
            <a:endParaRPr lang="ru-RU" sz="1000" dirty="0">
              <a:solidFill>
                <a:schemeClr val="tx1"/>
              </a:solidFill>
            </a:endParaRPr>
          </a:p>
        </p:txBody>
      </p:sp>
      <p:sp>
        <p:nvSpPr>
          <p:cNvPr id="71" name="Скругленный прямоугольник 70"/>
          <p:cNvSpPr/>
          <p:nvPr/>
        </p:nvSpPr>
        <p:spPr>
          <a:xfrm>
            <a:off x="7290510" y="5488797"/>
            <a:ext cx="828000" cy="43204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4 619,2</a:t>
            </a:r>
            <a:endParaRPr lang="ru-RU" sz="1000" dirty="0">
              <a:solidFill>
                <a:schemeClr val="tx1"/>
              </a:solidFill>
            </a:endParaRPr>
          </a:p>
        </p:txBody>
      </p:sp>
      <p:sp>
        <p:nvSpPr>
          <p:cNvPr id="73" name="Скругленный прямоугольник 72"/>
          <p:cNvSpPr/>
          <p:nvPr/>
        </p:nvSpPr>
        <p:spPr>
          <a:xfrm>
            <a:off x="7290510" y="6021288"/>
            <a:ext cx="828000" cy="57606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30 139,0 </a:t>
            </a:r>
            <a:endParaRPr lang="ru-RU" sz="1000" dirty="0">
              <a:solidFill>
                <a:schemeClr val="tx1"/>
              </a:solidFill>
            </a:endParaRPr>
          </a:p>
        </p:txBody>
      </p:sp>
      <p:sp>
        <p:nvSpPr>
          <p:cNvPr id="77" name="Заголовок 1"/>
          <p:cNvSpPr txBox="1">
            <a:spLocks/>
          </p:cNvSpPr>
          <p:nvPr/>
        </p:nvSpPr>
        <p:spPr>
          <a:xfrm>
            <a:off x="259730" y="69850"/>
            <a:ext cx="7613498"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Clr>
                <a:srgbClr val="F14124">
                  <a:lumMod val="75000"/>
                </a:srgbClr>
              </a:buClr>
              <a:buFont typeface="Georgia" pitchFamily="18" charset="0"/>
              <a:buNone/>
            </a:pPr>
            <a:r>
              <a:rPr lang="ru-RU" sz="2200" dirty="0" smtClean="0">
                <a:solidFill>
                  <a:prstClr val="black"/>
                </a:solidFill>
                <a:effectLst/>
                <a:latin typeface="Times New Roman" panose="02020603050405020304" pitchFamily="18" charset="0"/>
                <a:cs typeface="Times New Roman" panose="02020603050405020304" pitchFamily="18" charset="0"/>
              </a:rPr>
              <a:t>Социальная поддержка отдельных категорий граждан</a:t>
            </a:r>
            <a:endParaRPr lang="ru-RU" sz="2200" dirty="0">
              <a:solidFill>
                <a:prstClr val="black"/>
              </a:solidFill>
              <a:effectLst/>
              <a:latin typeface="Times New Roman" panose="02020603050405020304" pitchFamily="18" charset="0"/>
              <a:cs typeface="Times New Roman" panose="02020603050405020304" pitchFamily="18" charset="0"/>
            </a:endParaRPr>
          </a:p>
        </p:txBody>
      </p:sp>
      <p:cxnSp>
        <p:nvCxnSpPr>
          <p:cNvPr id="78" name="Прямая соединительная линия 77"/>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62" name="Скругленный прямоугольник 61"/>
          <p:cNvSpPr/>
          <p:nvPr/>
        </p:nvSpPr>
        <p:spPr>
          <a:xfrm>
            <a:off x="65342" y="4991232"/>
            <a:ext cx="1872000" cy="381983"/>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fontAlgn="base">
              <a:spcBef>
                <a:spcPct val="0"/>
              </a:spcBef>
              <a:spcAft>
                <a:spcPct val="0"/>
              </a:spcAft>
            </a:pPr>
            <a:r>
              <a:rPr lang="ru-RU" sz="800" dirty="0">
                <a:solidFill>
                  <a:schemeClr val="tx1"/>
                </a:solidFill>
              </a:rPr>
              <a:t>Обеспечение жильем инвалидов</a:t>
            </a:r>
          </a:p>
        </p:txBody>
      </p:sp>
      <p:sp>
        <p:nvSpPr>
          <p:cNvPr id="64" name="Скругленный прямоугольник 63"/>
          <p:cNvSpPr/>
          <p:nvPr/>
        </p:nvSpPr>
        <p:spPr>
          <a:xfrm>
            <a:off x="1983459" y="4991232"/>
            <a:ext cx="4279946" cy="381983"/>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a:solidFill>
                  <a:prstClr val="black"/>
                </a:solidFill>
              </a:rPr>
              <a:t>Федеральный закон от 24.11.1995 № 181-ФЗ «О социальной защите инвалидов в Российской Федерации</a:t>
            </a:r>
            <a:r>
              <a:rPr lang="ru-RU" sz="700" dirty="0" smtClean="0">
                <a:solidFill>
                  <a:prstClr val="black"/>
                </a:solidFill>
              </a:rPr>
              <a:t>»</a:t>
            </a:r>
            <a:endParaRPr lang="ru-RU" sz="700" dirty="0">
              <a:solidFill>
                <a:prstClr val="black"/>
              </a:solidFill>
            </a:endParaRPr>
          </a:p>
        </p:txBody>
      </p:sp>
      <p:sp>
        <p:nvSpPr>
          <p:cNvPr id="66" name="Скругленный прямоугольник 65"/>
          <p:cNvSpPr/>
          <p:nvPr/>
        </p:nvSpPr>
        <p:spPr>
          <a:xfrm>
            <a:off x="6329014" y="4991232"/>
            <a:ext cx="900000" cy="381983"/>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fontAlgn="base">
              <a:spcBef>
                <a:spcPct val="0"/>
              </a:spcBef>
              <a:spcAft>
                <a:spcPct val="0"/>
              </a:spcAft>
            </a:pPr>
            <a:r>
              <a:rPr lang="ru-RU" sz="1000" dirty="0" smtClean="0">
                <a:solidFill>
                  <a:schemeClr val="tx1"/>
                </a:solidFill>
              </a:rPr>
              <a:t>17 чел.</a:t>
            </a:r>
            <a:endParaRPr lang="ru-RU" sz="1000" dirty="0">
              <a:solidFill>
                <a:schemeClr val="tx1"/>
              </a:solidFill>
            </a:endParaRPr>
          </a:p>
        </p:txBody>
      </p:sp>
      <p:sp>
        <p:nvSpPr>
          <p:cNvPr id="68" name="Скругленный прямоугольник 67"/>
          <p:cNvSpPr/>
          <p:nvPr/>
        </p:nvSpPr>
        <p:spPr>
          <a:xfrm>
            <a:off x="7290510" y="4991232"/>
            <a:ext cx="828000" cy="381983"/>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fontAlgn="base">
              <a:spcBef>
                <a:spcPct val="0"/>
              </a:spcBef>
              <a:spcAft>
                <a:spcPct val="0"/>
              </a:spcAft>
            </a:pPr>
            <a:r>
              <a:rPr lang="ru-RU" sz="1000" dirty="0" smtClean="0">
                <a:solidFill>
                  <a:schemeClr val="tx1"/>
                </a:solidFill>
              </a:rPr>
              <a:t>38 371,5</a:t>
            </a:r>
          </a:p>
        </p:txBody>
      </p:sp>
      <p:sp>
        <p:nvSpPr>
          <p:cNvPr id="48" name="Скругленный прямоугольник 47"/>
          <p:cNvSpPr/>
          <p:nvPr/>
        </p:nvSpPr>
        <p:spPr>
          <a:xfrm>
            <a:off x="78581" y="2258908"/>
            <a:ext cx="1872455" cy="39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a:solidFill>
                  <a:schemeClr val="tx1"/>
                </a:solidFill>
              </a:rPr>
              <a:t>Компенсация расходов на оплату коммунальных услуг  "детям войны"</a:t>
            </a:r>
          </a:p>
        </p:txBody>
      </p:sp>
      <p:sp>
        <p:nvSpPr>
          <p:cNvPr id="49" name="Скругленный прямоугольник 48"/>
          <p:cNvSpPr/>
          <p:nvPr/>
        </p:nvSpPr>
        <p:spPr>
          <a:xfrm>
            <a:off x="1971086" y="2250606"/>
            <a:ext cx="4305559" cy="39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700">
                <a:solidFill>
                  <a:schemeClr val="tx1"/>
                </a:solidFill>
              </a:rPr>
              <a:t>Закон Чувашской Республики от 16.04.2020 № 23  «О детях войны»</a:t>
            </a:r>
            <a:endParaRPr lang="ru-RU" sz="700" dirty="0">
              <a:solidFill>
                <a:schemeClr val="tx1"/>
              </a:solidFill>
            </a:endParaRPr>
          </a:p>
        </p:txBody>
      </p:sp>
      <p:sp>
        <p:nvSpPr>
          <p:cNvPr id="70" name="Скругленный прямоугольник 69"/>
          <p:cNvSpPr/>
          <p:nvPr/>
        </p:nvSpPr>
        <p:spPr>
          <a:xfrm>
            <a:off x="6342253" y="2250606"/>
            <a:ext cx="900000" cy="39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fontAlgn="base">
              <a:spcBef>
                <a:spcPct val="0"/>
              </a:spcBef>
              <a:spcAft>
                <a:spcPct val="0"/>
              </a:spcAft>
            </a:pPr>
            <a:r>
              <a:rPr lang="ru-RU" sz="1000" dirty="0" smtClean="0">
                <a:solidFill>
                  <a:schemeClr val="tx1"/>
                </a:solidFill>
              </a:rPr>
              <a:t>1 144 чел.</a:t>
            </a:r>
            <a:endParaRPr lang="ru-RU" sz="1000" dirty="0">
              <a:solidFill>
                <a:schemeClr val="tx1"/>
              </a:solidFill>
            </a:endParaRPr>
          </a:p>
        </p:txBody>
      </p:sp>
      <p:sp>
        <p:nvSpPr>
          <p:cNvPr id="72" name="Скругленный прямоугольник 71"/>
          <p:cNvSpPr/>
          <p:nvPr/>
        </p:nvSpPr>
        <p:spPr>
          <a:xfrm>
            <a:off x="7315866" y="2250605"/>
            <a:ext cx="828000" cy="39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4 186,6</a:t>
            </a:r>
            <a:endParaRPr lang="ru-RU" sz="1000" dirty="0">
              <a:solidFill>
                <a:schemeClr val="tx1"/>
              </a:solidFill>
            </a:endParaRPr>
          </a:p>
        </p:txBody>
      </p:sp>
      <p:sp>
        <p:nvSpPr>
          <p:cNvPr id="81" name="Скругленный прямоугольник 80"/>
          <p:cNvSpPr/>
          <p:nvPr/>
        </p:nvSpPr>
        <p:spPr>
          <a:xfrm>
            <a:off x="8197071" y="1706245"/>
            <a:ext cx="828000" cy="41554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900" dirty="0">
                <a:solidFill>
                  <a:prstClr val="black"/>
                </a:solidFill>
              </a:rPr>
              <a:t>2 </a:t>
            </a:r>
            <a:r>
              <a:rPr lang="ru-RU" sz="900" dirty="0" smtClean="0">
                <a:solidFill>
                  <a:prstClr val="black"/>
                </a:solidFill>
              </a:rPr>
              <a:t>534 319,6</a:t>
            </a:r>
          </a:p>
        </p:txBody>
      </p:sp>
      <p:sp>
        <p:nvSpPr>
          <p:cNvPr id="82" name="Скругленный прямоугольник 81"/>
          <p:cNvSpPr/>
          <p:nvPr/>
        </p:nvSpPr>
        <p:spPr>
          <a:xfrm>
            <a:off x="8197071" y="3717064"/>
            <a:ext cx="828000"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prstClr val="black"/>
                </a:solidFill>
              </a:rPr>
              <a:t>29 430,5</a:t>
            </a:r>
            <a:endParaRPr lang="ru-RU" sz="1000" dirty="0">
              <a:solidFill>
                <a:prstClr val="black"/>
              </a:solidFill>
            </a:endParaRPr>
          </a:p>
        </p:txBody>
      </p:sp>
      <p:sp>
        <p:nvSpPr>
          <p:cNvPr id="83" name="Скругленный прямоугольник 82"/>
          <p:cNvSpPr/>
          <p:nvPr/>
        </p:nvSpPr>
        <p:spPr>
          <a:xfrm>
            <a:off x="8197071" y="3300245"/>
            <a:ext cx="828000"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fontAlgn="base">
              <a:spcBef>
                <a:spcPct val="0"/>
              </a:spcBef>
              <a:spcAft>
                <a:spcPct val="0"/>
              </a:spcAft>
            </a:pPr>
            <a:endParaRPr lang="ru-RU" sz="1000" dirty="0" smtClean="0">
              <a:solidFill>
                <a:prstClr val="black"/>
              </a:solidFill>
            </a:endParaRPr>
          </a:p>
          <a:p>
            <a:pPr algn="ctr"/>
            <a:r>
              <a:rPr lang="ru-RU" sz="1000" dirty="0" smtClean="0">
                <a:solidFill>
                  <a:schemeClr val="tx1"/>
                </a:solidFill>
              </a:rPr>
              <a:t>4 844,1</a:t>
            </a:r>
            <a:endParaRPr lang="ru-RU" sz="1000" dirty="0">
              <a:solidFill>
                <a:schemeClr val="tx1"/>
              </a:solidFill>
            </a:endParaRPr>
          </a:p>
          <a:p>
            <a:pPr algn="ctr" fontAlgn="base">
              <a:spcBef>
                <a:spcPct val="0"/>
              </a:spcBef>
              <a:spcAft>
                <a:spcPct val="0"/>
              </a:spcAft>
            </a:pPr>
            <a:r>
              <a:rPr lang="ru-RU" sz="1000" dirty="0" smtClean="0">
                <a:solidFill>
                  <a:prstClr val="black"/>
                </a:solidFill>
              </a:rPr>
              <a:t> </a:t>
            </a:r>
            <a:endParaRPr lang="ru-RU" sz="1000" dirty="0">
              <a:solidFill>
                <a:prstClr val="black"/>
              </a:solidFill>
            </a:endParaRPr>
          </a:p>
        </p:txBody>
      </p:sp>
      <p:sp>
        <p:nvSpPr>
          <p:cNvPr id="84" name="Скругленный прямоугольник 83"/>
          <p:cNvSpPr/>
          <p:nvPr/>
        </p:nvSpPr>
        <p:spPr>
          <a:xfrm>
            <a:off x="8197071" y="2775425"/>
            <a:ext cx="828000" cy="39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21 640,5</a:t>
            </a:r>
            <a:endParaRPr lang="ru-RU" sz="1000" dirty="0">
              <a:solidFill>
                <a:schemeClr val="tx1"/>
              </a:solidFill>
            </a:endParaRPr>
          </a:p>
        </p:txBody>
      </p:sp>
      <p:sp>
        <p:nvSpPr>
          <p:cNvPr id="85" name="Скругленный прямоугольник 84"/>
          <p:cNvSpPr/>
          <p:nvPr/>
        </p:nvSpPr>
        <p:spPr>
          <a:xfrm>
            <a:off x="8183576" y="4437112"/>
            <a:ext cx="828000" cy="432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562 546,2</a:t>
            </a:r>
            <a:endParaRPr lang="ru-RU" sz="1000" dirty="0">
              <a:solidFill>
                <a:schemeClr val="tx1"/>
              </a:solidFill>
            </a:endParaRPr>
          </a:p>
        </p:txBody>
      </p:sp>
      <p:sp>
        <p:nvSpPr>
          <p:cNvPr id="87" name="Скругленный прямоугольник 86"/>
          <p:cNvSpPr/>
          <p:nvPr/>
        </p:nvSpPr>
        <p:spPr>
          <a:xfrm>
            <a:off x="8183576" y="5488797"/>
            <a:ext cx="828000" cy="43204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fontAlgn="base">
              <a:spcBef>
                <a:spcPct val="0"/>
              </a:spcBef>
              <a:spcAft>
                <a:spcPct val="0"/>
              </a:spcAft>
            </a:pPr>
            <a:r>
              <a:rPr lang="ru-RU" sz="1000" dirty="0" smtClean="0">
                <a:solidFill>
                  <a:prstClr val="black"/>
                </a:solidFill>
              </a:rPr>
              <a:t>4 596,6</a:t>
            </a:r>
          </a:p>
        </p:txBody>
      </p:sp>
      <p:sp>
        <p:nvSpPr>
          <p:cNvPr id="88" name="Скругленный прямоугольник 87"/>
          <p:cNvSpPr/>
          <p:nvPr/>
        </p:nvSpPr>
        <p:spPr>
          <a:xfrm>
            <a:off x="8183576" y="6021288"/>
            <a:ext cx="828000" cy="57606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a:solidFill>
                  <a:prstClr val="black"/>
                </a:solidFill>
              </a:rPr>
              <a:t> </a:t>
            </a:r>
            <a:r>
              <a:rPr lang="ru-RU" sz="1000" dirty="0" smtClean="0">
                <a:solidFill>
                  <a:prstClr val="black"/>
                </a:solidFill>
              </a:rPr>
              <a:t>30 139,0</a:t>
            </a:r>
            <a:endParaRPr lang="ru-RU" sz="1000" dirty="0">
              <a:solidFill>
                <a:prstClr val="black"/>
              </a:solidFill>
            </a:endParaRPr>
          </a:p>
        </p:txBody>
      </p:sp>
      <p:sp>
        <p:nvSpPr>
          <p:cNvPr id="89" name="Скругленный прямоугольник 88"/>
          <p:cNvSpPr/>
          <p:nvPr/>
        </p:nvSpPr>
        <p:spPr>
          <a:xfrm>
            <a:off x="8183576" y="4991232"/>
            <a:ext cx="828000" cy="381983"/>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fontAlgn="base">
              <a:spcBef>
                <a:spcPct val="0"/>
              </a:spcBef>
              <a:spcAft>
                <a:spcPct val="0"/>
              </a:spcAft>
            </a:pPr>
            <a:r>
              <a:rPr lang="ru-RU" sz="1000" dirty="0" smtClean="0">
                <a:solidFill>
                  <a:schemeClr val="tx1"/>
                </a:solidFill>
              </a:rPr>
              <a:t>38 371,5</a:t>
            </a:r>
            <a:endParaRPr lang="ru-RU" sz="1000" dirty="0">
              <a:solidFill>
                <a:schemeClr val="tx1"/>
              </a:solidFill>
            </a:endParaRPr>
          </a:p>
        </p:txBody>
      </p:sp>
      <p:sp>
        <p:nvSpPr>
          <p:cNvPr id="90" name="Скругленный прямоугольник 89"/>
          <p:cNvSpPr/>
          <p:nvPr/>
        </p:nvSpPr>
        <p:spPr>
          <a:xfrm>
            <a:off x="8196816" y="2250605"/>
            <a:ext cx="828000" cy="39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4 182,0</a:t>
            </a:r>
            <a:endParaRPr lang="ru-RU" sz="1000" dirty="0">
              <a:solidFill>
                <a:schemeClr val="tx1"/>
              </a:solidFill>
            </a:endParaRPr>
          </a:p>
        </p:txBody>
      </p:sp>
      <p:sp>
        <p:nvSpPr>
          <p:cNvPr id="94" name="Скругленный прямоугольник 93"/>
          <p:cNvSpPr/>
          <p:nvPr/>
        </p:nvSpPr>
        <p:spPr>
          <a:xfrm>
            <a:off x="7328719" y="678103"/>
            <a:ext cx="1692000" cy="349585"/>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fontAlgn="base">
              <a:spcBef>
                <a:spcPct val="0"/>
              </a:spcBef>
              <a:spcAft>
                <a:spcPct val="0"/>
              </a:spcAft>
            </a:pPr>
            <a:r>
              <a:rPr lang="ru-RU" sz="900" b="1" dirty="0" smtClean="0">
                <a:solidFill>
                  <a:sysClr val="windowText" lastClr="000000"/>
                </a:solidFill>
              </a:rPr>
              <a:t>Объем расходов                на 2025 год (тыс. руб.)</a:t>
            </a:r>
            <a:endParaRPr lang="ru-RU" sz="900" b="1" dirty="0">
              <a:solidFill>
                <a:sysClr val="windowText" lastClr="000000"/>
              </a:solidFill>
            </a:endParaRPr>
          </a:p>
        </p:txBody>
      </p:sp>
      <p:sp>
        <p:nvSpPr>
          <p:cNvPr id="95" name="Скругленный прямоугольник 94"/>
          <p:cNvSpPr/>
          <p:nvPr/>
        </p:nvSpPr>
        <p:spPr>
          <a:xfrm>
            <a:off x="8228719" y="1068895"/>
            <a:ext cx="792000" cy="227455"/>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fontAlgn="base">
              <a:spcBef>
                <a:spcPct val="0"/>
              </a:spcBef>
              <a:spcAft>
                <a:spcPct val="0"/>
              </a:spcAft>
            </a:pPr>
            <a:r>
              <a:rPr lang="ru-RU" sz="900" b="1" dirty="0" smtClean="0">
                <a:solidFill>
                  <a:sysClr val="windowText" lastClr="000000"/>
                </a:solidFill>
                <a:cs typeface="Times New Roman" panose="02020603050405020304" pitchFamily="18" charset="0"/>
              </a:rPr>
              <a:t>факт</a:t>
            </a:r>
            <a:endParaRPr lang="ru-RU" sz="900" b="1" dirty="0">
              <a:solidFill>
                <a:sysClr val="windowText" lastClr="000000"/>
              </a:solidFill>
              <a:cs typeface="Times New Roman" panose="02020603050405020304" pitchFamily="18" charset="0"/>
            </a:endParaRPr>
          </a:p>
        </p:txBody>
      </p:sp>
      <p:sp>
        <p:nvSpPr>
          <p:cNvPr id="3" name="Номер слайда 2"/>
          <p:cNvSpPr>
            <a:spLocks noGrp="1"/>
          </p:cNvSpPr>
          <p:nvPr>
            <p:ph type="sldNum" sz="quarter" idx="12"/>
          </p:nvPr>
        </p:nvSpPr>
        <p:spPr>
          <a:xfrm>
            <a:off x="8158942" y="6492875"/>
            <a:ext cx="1006489" cy="365125"/>
          </a:xfrm>
        </p:spPr>
        <p:txBody>
          <a:bodyPr/>
          <a:lstStyle/>
          <a:p>
            <a:pPr>
              <a:defRPr/>
            </a:pPr>
            <a:fld id="{667CCBFA-BFB9-4E9F-B6F6-694D72409F22}" type="slidenum">
              <a:rPr lang="ru-RU" smtClean="0">
                <a:solidFill>
                  <a:prstClr val="black"/>
                </a:solidFill>
              </a:rPr>
              <a:pPr>
                <a:defRPr/>
              </a:pPr>
              <a:t>33</a:t>
            </a:fld>
            <a:endParaRPr lang="ru-RU" dirty="0">
              <a:solidFill>
                <a:prstClr val="black"/>
              </a:solidFill>
            </a:endParaRPr>
          </a:p>
        </p:txBody>
      </p:sp>
      <p:sp>
        <p:nvSpPr>
          <p:cNvPr id="69" name="TextBox 68"/>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96179526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Скругленный прямоугольник 61"/>
          <p:cNvSpPr/>
          <p:nvPr/>
        </p:nvSpPr>
        <p:spPr>
          <a:xfrm>
            <a:off x="101545" y="4190355"/>
            <a:ext cx="8928992" cy="183511"/>
          </a:xfrm>
          <a:prstGeom prst="roundRect">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r>
              <a:rPr lang="ru-RU" sz="1000" b="1" dirty="0" smtClean="0">
                <a:solidFill>
                  <a:schemeClr val="tx1"/>
                </a:solidFill>
              </a:rPr>
              <a:t>Помощь малоимущим гражданам</a:t>
            </a:r>
            <a:endParaRPr lang="ru-RU" sz="1000" b="1" dirty="0">
              <a:solidFill>
                <a:schemeClr val="tx1"/>
              </a:solidFill>
            </a:endParaRPr>
          </a:p>
        </p:txBody>
      </p:sp>
      <p:sp>
        <p:nvSpPr>
          <p:cNvPr id="63" name="Скругленный прямоугольник 62"/>
          <p:cNvSpPr/>
          <p:nvPr/>
        </p:nvSpPr>
        <p:spPr>
          <a:xfrm>
            <a:off x="101545" y="4797152"/>
            <a:ext cx="2146126"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800" dirty="0">
                <a:solidFill>
                  <a:schemeClr val="tx1"/>
                </a:solidFill>
              </a:rPr>
              <a:t>Социальные выплаты </a:t>
            </a:r>
            <a:r>
              <a:rPr lang="ru-RU" sz="800" dirty="0" smtClean="0">
                <a:solidFill>
                  <a:schemeClr val="tx1"/>
                </a:solidFill>
              </a:rPr>
              <a:t>                     безработным гражданам</a:t>
            </a:r>
            <a:endParaRPr lang="ru-RU" sz="800" dirty="0">
              <a:solidFill>
                <a:schemeClr val="tx1"/>
              </a:solidFill>
            </a:endParaRPr>
          </a:p>
        </p:txBody>
      </p:sp>
      <p:sp>
        <p:nvSpPr>
          <p:cNvPr id="64" name="Скругленный прямоугольник 63"/>
          <p:cNvSpPr/>
          <p:nvPr/>
        </p:nvSpPr>
        <p:spPr>
          <a:xfrm>
            <a:off x="2327838" y="4810459"/>
            <a:ext cx="4116372"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700" dirty="0" smtClean="0"/>
              <a:t>Федеральный закон от </a:t>
            </a:r>
            <a:r>
              <a:rPr lang="ru-RU" sz="700" dirty="0"/>
              <a:t>19.04.1991 </a:t>
            </a:r>
            <a:r>
              <a:rPr lang="ru-RU" sz="700" dirty="0" smtClean="0"/>
              <a:t>№ 1032-1 «О </a:t>
            </a:r>
            <a:r>
              <a:rPr lang="ru-RU" sz="700" dirty="0"/>
              <a:t>занятости населения в Российской </a:t>
            </a:r>
            <a:r>
              <a:rPr lang="ru-RU" sz="700" dirty="0" smtClean="0"/>
              <a:t>Федерации» </a:t>
            </a:r>
            <a:endParaRPr lang="ru-RU" sz="700" dirty="0"/>
          </a:p>
        </p:txBody>
      </p:sp>
      <p:sp>
        <p:nvSpPr>
          <p:cNvPr id="66" name="Скругленный прямоугольник 65"/>
          <p:cNvSpPr/>
          <p:nvPr/>
        </p:nvSpPr>
        <p:spPr>
          <a:xfrm>
            <a:off x="101545" y="5175508"/>
            <a:ext cx="2146126"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a:solidFill>
                  <a:schemeClr val="tx1"/>
                </a:solidFill>
              </a:rPr>
              <a:t>Пособия учащимся, нуждающимся в приобретении проездных билетов</a:t>
            </a:r>
          </a:p>
        </p:txBody>
      </p:sp>
      <p:sp>
        <p:nvSpPr>
          <p:cNvPr id="67" name="Скругленный прямоугольник 66"/>
          <p:cNvSpPr/>
          <p:nvPr/>
        </p:nvSpPr>
        <p:spPr>
          <a:xfrm>
            <a:off x="2327838" y="5188815"/>
            <a:ext cx="4116372"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a:solidFill>
                  <a:schemeClr val="tx1"/>
                </a:solidFill>
              </a:rPr>
              <a:t>Закон Чувашской Республики от 30.07.2013 № 50 «Об образовании в Чувашской Республике»</a:t>
            </a:r>
          </a:p>
        </p:txBody>
      </p:sp>
      <p:sp>
        <p:nvSpPr>
          <p:cNvPr id="69" name="Скругленный прямоугольник 68"/>
          <p:cNvSpPr/>
          <p:nvPr/>
        </p:nvSpPr>
        <p:spPr>
          <a:xfrm>
            <a:off x="6510643" y="4802807"/>
            <a:ext cx="900000"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10 081 чел.</a:t>
            </a:r>
            <a:endParaRPr lang="ru-RU" sz="1000" dirty="0">
              <a:solidFill>
                <a:schemeClr val="tx1"/>
              </a:solidFill>
            </a:endParaRPr>
          </a:p>
        </p:txBody>
      </p:sp>
      <p:sp>
        <p:nvSpPr>
          <p:cNvPr id="71" name="Скругленный прямоугольник 70"/>
          <p:cNvSpPr/>
          <p:nvPr/>
        </p:nvSpPr>
        <p:spPr>
          <a:xfrm>
            <a:off x="6510643" y="5181163"/>
            <a:ext cx="900000"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315 </a:t>
            </a:r>
            <a:r>
              <a:rPr lang="ru-RU" sz="1000" dirty="0">
                <a:solidFill>
                  <a:schemeClr val="tx1"/>
                </a:solidFill>
              </a:rPr>
              <a:t>чел.</a:t>
            </a:r>
          </a:p>
        </p:txBody>
      </p:sp>
      <p:sp>
        <p:nvSpPr>
          <p:cNvPr id="72" name="Скругленный прямоугольник 71"/>
          <p:cNvSpPr/>
          <p:nvPr/>
        </p:nvSpPr>
        <p:spPr>
          <a:xfrm>
            <a:off x="101545" y="4413106"/>
            <a:ext cx="2146126"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smtClean="0">
                <a:solidFill>
                  <a:schemeClr val="tx1"/>
                </a:solidFill>
              </a:rPr>
              <a:t>Субсидии на оплату жилого помещения и коммунальных услуг</a:t>
            </a:r>
            <a:endParaRPr lang="ru-RU" sz="800" dirty="0">
              <a:solidFill>
                <a:schemeClr val="tx1"/>
              </a:solidFill>
            </a:endParaRPr>
          </a:p>
        </p:txBody>
      </p:sp>
      <p:sp>
        <p:nvSpPr>
          <p:cNvPr id="73" name="Скругленный прямоугольник 72"/>
          <p:cNvSpPr/>
          <p:nvPr/>
        </p:nvSpPr>
        <p:spPr>
          <a:xfrm>
            <a:off x="2327838" y="4426413"/>
            <a:ext cx="4116372"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smtClean="0">
                <a:solidFill>
                  <a:schemeClr val="tx1"/>
                </a:solidFill>
              </a:rPr>
              <a:t>Статья 159 Жилищного Кодекса Российской Федерации</a:t>
            </a:r>
            <a:endParaRPr lang="ru-RU" sz="700" dirty="0">
              <a:solidFill>
                <a:schemeClr val="tx1"/>
              </a:solidFill>
            </a:endParaRPr>
          </a:p>
        </p:txBody>
      </p:sp>
      <p:sp>
        <p:nvSpPr>
          <p:cNvPr id="74" name="Скругленный прямоугольник 73"/>
          <p:cNvSpPr/>
          <p:nvPr/>
        </p:nvSpPr>
        <p:spPr>
          <a:xfrm>
            <a:off x="6510643" y="4418761"/>
            <a:ext cx="900000"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a:solidFill>
                  <a:schemeClr val="tx1"/>
                </a:solidFill>
              </a:rPr>
              <a:t>6</a:t>
            </a:r>
            <a:r>
              <a:rPr lang="ru-RU" sz="1000" dirty="0" smtClean="0">
                <a:solidFill>
                  <a:schemeClr val="tx1"/>
                </a:solidFill>
              </a:rPr>
              <a:t> 180 сем.</a:t>
            </a:r>
            <a:endParaRPr lang="ru-RU" sz="1000" dirty="0">
              <a:solidFill>
                <a:schemeClr val="tx1"/>
              </a:solidFill>
            </a:endParaRPr>
          </a:p>
        </p:txBody>
      </p:sp>
      <p:sp>
        <p:nvSpPr>
          <p:cNvPr id="32" name="Скругленный прямоугольник 31"/>
          <p:cNvSpPr/>
          <p:nvPr/>
        </p:nvSpPr>
        <p:spPr>
          <a:xfrm>
            <a:off x="121169" y="5621753"/>
            <a:ext cx="8928992" cy="183511"/>
          </a:xfrm>
          <a:prstGeom prst="roundRect">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r>
              <a:rPr lang="ru-RU" sz="1000" b="1" dirty="0" smtClean="0">
                <a:solidFill>
                  <a:schemeClr val="tx1"/>
                </a:solidFill>
              </a:rPr>
              <a:t>Поддержка молодых семей</a:t>
            </a:r>
            <a:endParaRPr lang="ru-RU" sz="1000" b="1" dirty="0">
              <a:solidFill>
                <a:schemeClr val="tx1"/>
              </a:solidFill>
            </a:endParaRPr>
          </a:p>
        </p:txBody>
      </p:sp>
      <p:sp>
        <p:nvSpPr>
          <p:cNvPr id="33" name="Скругленный прямоугольник 32"/>
          <p:cNvSpPr/>
          <p:nvPr/>
        </p:nvSpPr>
        <p:spPr>
          <a:xfrm>
            <a:off x="101545" y="6346195"/>
            <a:ext cx="2146126"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a:solidFill>
                  <a:schemeClr val="tx1"/>
                </a:solidFill>
              </a:rPr>
              <a:t>Возмещение части затрат на уплату процентов по ипотечным кредитам</a:t>
            </a:r>
          </a:p>
        </p:txBody>
      </p:sp>
      <p:sp>
        <p:nvSpPr>
          <p:cNvPr id="34" name="Скругленный прямоугольник 33"/>
          <p:cNvSpPr/>
          <p:nvPr/>
        </p:nvSpPr>
        <p:spPr>
          <a:xfrm>
            <a:off x="2327838" y="6359502"/>
            <a:ext cx="4116372"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700" dirty="0"/>
              <a:t>Постановления Кабинета Министров Чувашской Республики от 24.07.2002 № 202, от 24.10.2011 № 446 «Об утверждении Порядка возмещения части затрат на уплату процентов по ипотечным кредитам (займам</a:t>
            </a:r>
            <a:r>
              <a:rPr lang="ru-RU" sz="700" dirty="0" smtClean="0"/>
              <a:t>)…»</a:t>
            </a:r>
            <a:endParaRPr lang="ru-RU" sz="700" dirty="0"/>
          </a:p>
        </p:txBody>
      </p:sp>
      <p:sp>
        <p:nvSpPr>
          <p:cNvPr id="35" name="Скругленный прямоугольник 34"/>
          <p:cNvSpPr/>
          <p:nvPr/>
        </p:nvSpPr>
        <p:spPr>
          <a:xfrm>
            <a:off x="6510643" y="6351850"/>
            <a:ext cx="900000"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rgbClr val="FF0000"/>
                </a:solidFill>
              </a:rPr>
              <a:t>2 сем.</a:t>
            </a:r>
          </a:p>
        </p:txBody>
      </p:sp>
      <p:sp>
        <p:nvSpPr>
          <p:cNvPr id="36" name="Скругленный прямоугольник 35"/>
          <p:cNvSpPr/>
          <p:nvPr/>
        </p:nvSpPr>
        <p:spPr>
          <a:xfrm>
            <a:off x="101545" y="5896246"/>
            <a:ext cx="2146126" cy="36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smtClean="0">
                <a:solidFill>
                  <a:schemeClr val="tx1"/>
                </a:solidFill>
              </a:rPr>
              <a:t>Обеспечение </a:t>
            </a:r>
            <a:r>
              <a:rPr lang="ru-RU" sz="800" dirty="0">
                <a:solidFill>
                  <a:schemeClr val="tx1"/>
                </a:solidFill>
              </a:rPr>
              <a:t>жильем молодых семей</a:t>
            </a:r>
          </a:p>
        </p:txBody>
      </p:sp>
      <p:sp>
        <p:nvSpPr>
          <p:cNvPr id="37" name="Скругленный прямоугольник 36"/>
          <p:cNvSpPr/>
          <p:nvPr/>
        </p:nvSpPr>
        <p:spPr>
          <a:xfrm>
            <a:off x="2327838" y="5909553"/>
            <a:ext cx="4116372" cy="36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a:solidFill>
                  <a:schemeClr val="tx1"/>
                </a:solidFill>
              </a:rPr>
              <a:t>Постановление Кабинета Министров </a:t>
            </a:r>
            <a:r>
              <a:rPr lang="ru-RU" sz="700" dirty="0" smtClean="0">
                <a:solidFill>
                  <a:schemeClr val="tx1"/>
                </a:solidFill>
              </a:rPr>
              <a:t>Чувашской Республики </a:t>
            </a:r>
            <a:r>
              <a:rPr lang="ru-RU" sz="700" dirty="0">
                <a:solidFill>
                  <a:schemeClr val="tx1"/>
                </a:solidFill>
              </a:rPr>
              <a:t>от 20.12.2010 </a:t>
            </a:r>
            <a:r>
              <a:rPr lang="ru-RU" sz="700" dirty="0" smtClean="0">
                <a:solidFill>
                  <a:schemeClr val="tx1"/>
                </a:solidFill>
              </a:rPr>
              <a:t>№ </a:t>
            </a:r>
            <a:r>
              <a:rPr lang="ru-RU" sz="700" dirty="0">
                <a:solidFill>
                  <a:schemeClr val="tx1"/>
                </a:solidFill>
              </a:rPr>
              <a:t>448 </a:t>
            </a:r>
            <a:r>
              <a:rPr lang="ru-RU" sz="700" dirty="0" smtClean="0">
                <a:solidFill>
                  <a:schemeClr val="tx1"/>
                </a:solidFill>
              </a:rPr>
              <a:t>«Об </a:t>
            </a:r>
            <a:r>
              <a:rPr lang="ru-RU" sz="700" dirty="0">
                <a:solidFill>
                  <a:schemeClr val="tx1"/>
                </a:solidFill>
              </a:rPr>
              <a:t>утверждении Правил предоставления средств из республиканского бюджета </a:t>
            </a:r>
            <a:r>
              <a:rPr lang="ru-RU" sz="700" dirty="0" smtClean="0">
                <a:solidFill>
                  <a:schemeClr val="tx1"/>
                </a:solidFill>
              </a:rPr>
              <a:t>ЧР </a:t>
            </a:r>
            <a:r>
              <a:rPr lang="ru-RU" sz="700" dirty="0">
                <a:solidFill>
                  <a:schemeClr val="tx1"/>
                </a:solidFill>
              </a:rPr>
              <a:t>на предоставление социальных выплат молодым семьям на приобретение </a:t>
            </a:r>
            <a:r>
              <a:rPr lang="ru-RU" sz="700" dirty="0" smtClean="0">
                <a:solidFill>
                  <a:schemeClr val="tx1"/>
                </a:solidFill>
              </a:rPr>
              <a:t>жилья»</a:t>
            </a:r>
            <a:endParaRPr lang="ru-RU" sz="700" dirty="0">
              <a:solidFill>
                <a:schemeClr val="tx1"/>
              </a:solidFill>
            </a:endParaRPr>
          </a:p>
        </p:txBody>
      </p:sp>
      <p:sp>
        <p:nvSpPr>
          <p:cNvPr id="40" name="Скругленный прямоугольник 39"/>
          <p:cNvSpPr/>
          <p:nvPr/>
        </p:nvSpPr>
        <p:spPr>
          <a:xfrm>
            <a:off x="6510643" y="5901901"/>
            <a:ext cx="900000" cy="36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rgbClr val="FF0000"/>
                </a:solidFill>
              </a:rPr>
              <a:t>362 сем. </a:t>
            </a:r>
            <a:endParaRPr lang="ru-RU" sz="1000" dirty="0">
              <a:solidFill>
                <a:srgbClr val="FF0000"/>
              </a:solidFill>
            </a:endParaRPr>
          </a:p>
        </p:txBody>
      </p:sp>
      <p:sp>
        <p:nvSpPr>
          <p:cNvPr id="41" name="Скругленный прямоугольник 40"/>
          <p:cNvSpPr/>
          <p:nvPr/>
        </p:nvSpPr>
        <p:spPr>
          <a:xfrm>
            <a:off x="7455954" y="1484784"/>
            <a:ext cx="794698" cy="64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smtClean="0">
                <a:solidFill>
                  <a:schemeClr val="tx1"/>
                </a:solidFill>
              </a:rPr>
              <a:t>258 525,3</a:t>
            </a:r>
            <a:endParaRPr lang="ru-RU" sz="900" dirty="0">
              <a:solidFill>
                <a:schemeClr val="tx1"/>
              </a:solidFill>
            </a:endParaRPr>
          </a:p>
        </p:txBody>
      </p:sp>
      <p:sp>
        <p:nvSpPr>
          <p:cNvPr id="43" name="Скругленный прямоугольник 42"/>
          <p:cNvSpPr/>
          <p:nvPr/>
        </p:nvSpPr>
        <p:spPr>
          <a:xfrm>
            <a:off x="93532" y="1484784"/>
            <a:ext cx="2146126" cy="64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a:solidFill>
                  <a:schemeClr val="tx1"/>
                </a:solidFill>
              </a:rPr>
              <a:t>Ежемесячная денежная компенсация расходов на содержание ребенка, </a:t>
            </a:r>
            <a:r>
              <a:rPr lang="ru-RU" sz="800" dirty="0" smtClean="0">
                <a:solidFill>
                  <a:schemeClr val="tx1"/>
                </a:solidFill>
              </a:rPr>
              <a:t>выплачиваемая опекунам </a:t>
            </a:r>
            <a:r>
              <a:rPr lang="ru-RU" sz="800" dirty="0">
                <a:solidFill>
                  <a:schemeClr val="tx1"/>
                </a:solidFill>
              </a:rPr>
              <a:t>(попечителям), приемным родителям, патронатным воспитателям   </a:t>
            </a:r>
          </a:p>
        </p:txBody>
      </p:sp>
      <p:sp>
        <p:nvSpPr>
          <p:cNvPr id="44" name="Скругленный прямоугольник 43"/>
          <p:cNvSpPr/>
          <p:nvPr/>
        </p:nvSpPr>
        <p:spPr>
          <a:xfrm>
            <a:off x="101545" y="1197339"/>
            <a:ext cx="8928992" cy="215437"/>
          </a:xfrm>
          <a:prstGeom prst="roundRect">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r>
              <a:rPr lang="ru-RU" sz="1000" b="1" dirty="0" smtClean="0">
                <a:solidFill>
                  <a:schemeClr val="tx1"/>
                </a:solidFill>
              </a:rPr>
              <a:t>Поддержка материнства и детства </a:t>
            </a:r>
            <a:endParaRPr lang="ru-RU" sz="1000" b="1" dirty="0">
              <a:solidFill>
                <a:schemeClr val="tx1"/>
              </a:solidFill>
            </a:endParaRPr>
          </a:p>
        </p:txBody>
      </p:sp>
      <p:sp>
        <p:nvSpPr>
          <p:cNvPr id="49" name="Скругленный прямоугольник 48"/>
          <p:cNvSpPr/>
          <p:nvPr/>
        </p:nvSpPr>
        <p:spPr>
          <a:xfrm>
            <a:off x="86381" y="2204864"/>
            <a:ext cx="2146126" cy="540000"/>
          </a:xfrm>
          <a:prstGeom prst="roundRect">
            <a:avLst>
              <a:gd name="adj" fmla="val 19607"/>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a:solidFill>
                  <a:schemeClr val="tx1"/>
                </a:solidFill>
              </a:rPr>
              <a:t>Обеспечение полноценным питанием беременных женщин, кормящих матерей, а также детей в возрасте до трех лет</a:t>
            </a:r>
          </a:p>
        </p:txBody>
      </p:sp>
      <p:sp>
        <p:nvSpPr>
          <p:cNvPr id="50" name="Скругленный прямоугольник 49"/>
          <p:cNvSpPr/>
          <p:nvPr/>
        </p:nvSpPr>
        <p:spPr>
          <a:xfrm>
            <a:off x="2323756" y="2204864"/>
            <a:ext cx="4116372" cy="54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a:solidFill>
                  <a:schemeClr val="tx1"/>
                </a:solidFill>
              </a:rPr>
              <a:t>Постановление Кабинета Министров ЧР от 27.09.2007 № 238 «О порядке обеспечения полноценным питанием беременных женщин, кормящих матерей, а также детей в возрасте от двух до трех лет в семьях со среднедушевым доходом, не превышающим величину прожиточного минимума, установленную на территории Чувашской Республики»</a:t>
            </a:r>
          </a:p>
        </p:txBody>
      </p:sp>
      <p:sp>
        <p:nvSpPr>
          <p:cNvPr id="51" name="Скругленный прямоугольник 50"/>
          <p:cNvSpPr/>
          <p:nvPr/>
        </p:nvSpPr>
        <p:spPr>
          <a:xfrm>
            <a:off x="2327834" y="1484784"/>
            <a:ext cx="4116372" cy="64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lvl="0" algn="just"/>
            <a:r>
              <a:rPr lang="ru-RU" sz="700" dirty="0">
                <a:solidFill>
                  <a:prstClr val="black"/>
                </a:solidFill>
              </a:rPr>
              <a:t>Федеральный закон от 19.05.1995 № 81-ФЗ «О государственных пособиях гражданам, имеющим детей», Закон Чувашской Республики от 24.11.2004 № 48 «О социальной поддержке детей в Чувашской Республике» </a:t>
            </a:r>
          </a:p>
        </p:txBody>
      </p:sp>
      <p:sp>
        <p:nvSpPr>
          <p:cNvPr id="55" name="Скругленный прямоугольник 54"/>
          <p:cNvSpPr/>
          <p:nvPr/>
        </p:nvSpPr>
        <p:spPr>
          <a:xfrm>
            <a:off x="7471884" y="2204864"/>
            <a:ext cx="794698" cy="54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a:t>22 </a:t>
            </a:r>
            <a:r>
              <a:rPr lang="ru-RU" sz="900" dirty="0" smtClean="0"/>
              <a:t>452,8 </a:t>
            </a:r>
            <a:endParaRPr lang="ru-RU" sz="900" dirty="0">
              <a:solidFill>
                <a:schemeClr val="tx1"/>
              </a:solidFill>
            </a:endParaRPr>
          </a:p>
        </p:txBody>
      </p:sp>
      <p:sp>
        <p:nvSpPr>
          <p:cNvPr id="57" name="Скругленный прямоугольник 56"/>
          <p:cNvSpPr/>
          <p:nvPr/>
        </p:nvSpPr>
        <p:spPr>
          <a:xfrm>
            <a:off x="86381" y="2816968"/>
            <a:ext cx="2146126"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800" dirty="0" smtClean="0">
                <a:solidFill>
                  <a:schemeClr val="tx1"/>
                </a:solidFill>
              </a:rPr>
              <a:t>Выплаты </a:t>
            </a:r>
            <a:r>
              <a:rPr lang="ru-RU" sz="800" dirty="0">
                <a:solidFill>
                  <a:schemeClr val="tx1"/>
                </a:solidFill>
              </a:rPr>
              <a:t> республиканского материнского (семейного) капитала</a:t>
            </a:r>
          </a:p>
        </p:txBody>
      </p:sp>
      <p:sp>
        <p:nvSpPr>
          <p:cNvPr id="58" name="Скругленный прямоугольник 57"/>
          <p:cNvSpPr/>
          <p:nvPr/>
        </p:nvSpPr>
        <p:spPr>
          <a:xfrm flipH="1">
            <a:off x="2333030" y="2816968"/>
            <a:ext cx="4116372"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a:solidFill>
                  <a:schemeClr val="tx1"/>
                </a:solidFill>
              </a:rPr>
              <a:t>Закон Чувашской Республики от 21 февраля 2012 г. № 1 </a:t>
            </a:r>
            <a:r>
              <a:rPr lang="ru-RU" sz="700" dirty="0" smtClean="0">
                <a:solidFill>
                  <a:schemeClr val="tx1"/>
                </a:solidFill>
              </a:rPr>
              <a:t>«О </a:t>
            </a:r>
            <a:r>
              <a:rPr lang="ru-RU" sz="700" dirty="0">
                <a:solidFill>
                  <a:schemeClr val="tx1"/>
                </a:solidFill>
              </a:rPr>
              <a:t>дополнительных мерах государственной поддержки семей, имеющих </a:t>
            </a:r>
            <a:r>
              <a:rPr lang="ru-RU" sz="700" dirty="0" smtClean="0">
                <a:solidFill>
                  <a:schemeClr val="tx1"/>
                </a:solidFill>
              </a:rPr>
              <a:t>детей»</a:t>
            </a:r>
            <a:endParaRPr lang="ru-RU" sz="700" dirty="0">
              <a:solidFill>
                <a:schemeClr val="tx1"/>
              </a:solidFill>
            </a:endParaRPr>
          </a:p>
        </p:txBody>
      </p:sp>
      <p:sp>
        <p:nvSpPr>
          <p:cNvPr id="59" name="Скругленный прямоугольник 58"/>
          <p:cNvSpPr/>
          <p:nvPr/>
        </p:nvSpPr>
        <p:spPr>
          <a:xfrm>
            <a:off x="7471884" y="2816968"/>
            <a:ext cx="794698"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smtClean="0"/>
              <a:t>193 204,8</a:t>
            </a:r>
            <a:endParaRPr lang="ru-RU" sz="900" dirty="0"/>
          </a:p>
        </p:txBody>
      </p:sp>
      <p:sp>
        <p:nvSpPr>
          <p:cNvPr id="54" name="Скругленный прямоугольник 53"/>
          <p:cNvSpPr/>
          <p:nvPr/>
        </p:nvSpPr>
        <p:spPr>
          <a:xfrm>
            <a:off x="6492643" y="1484784"/>
            <a:ext cx="900000" cy="64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a:solidFill>
                  <a:schemeClr val="tx1"/>
                </a:solidFill>
              </a:rPr>
              <a:t>1</a:t>
            </a:r>
            <a:r>
              <a:rPr lang="ru-RU" sz="1000" dirty="0" smtClean="0">
                <a:solidFill>
                  <a:schemeClr val="tx1"/>
                </a:solidFill>
              </a:rPr>
              <a:t> 403 чел.</a:t>
            </a:r>
            <a:endParaRPr lang="ru-RU" sz="1000" dirty="0">
              <a:solidFill>
                <a:schemeClr val="tx1"/>
              </a:solidFill>
            </a:endParaRPr>
          </a:p>
        </p:txBody>
      </p:sp>
      <p:sp>
        <p:nvSpPr>
          <p:cNvPr id="61" name="Скругленный прямоугольник 60"/>
          <p:cNvSpPr/>
          <p:nvPr/>
        </p:nvSpPr>
        <p:spPr>
          <a:xfrm>
            <a:off x="6510643" y="2204864"/>
            <a:ext cx="900000" cy="54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1 207 чел. </a:t>
            </a:r>
            <a:endParaRPr lang="ru-RU" sz="1000" dirty="0">
              <a:solidFill>
                <a:schemeClr val="tx1"/>
              </a:solidFill>
            </a:endParaRPr>
          </a:p>
        </p:txBody>
      </p:sp>
      <p:sp>
        <p:nvSpPr>
          <p:cNvPr id="65" name="Скругленный прямоугольник 64"/>
          <p:cNvSpPr/>
          <p:nvPr/>
        </p:nvSpPr>
        <p:spPr>
          <a:xfrm>
            <a:off x="6510643" y="2816968"/>
            <a:ext cx="900000"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a:solidFill>
                  <a:schemeClr val="tx1"/>
                </a:solidFill>
              </a:rPr>
              <a:t>1</a:t>
            </a:r>
            <a:r>
              <a:rPr lang="ru-RU" sz="1000" dirty="0" smtClean="0">
                <a:solidFill>
                  <a:schemeClr val="tx1"/>
                </a:solidFill>
              </a:rPr>
              <a:t> 717 чел.</a:t>
            </a:r>
            <a:endParaRPr lang="ru-RU" sz="1000" dirty="0">
              <a:solidFill>
                <a:schemeClr val="tx1"/>
              </a:solidFill>
            </a:endParaRPr>
          </a:p>
        </p:txBody>
      </p:sp>
      <p:sp>
        <p:nvSpPr>
          <p:cNvPr id="77" name="Скругленный прямоугольник 76"/>
          <p:cNvSpPr/>
          <p:nvPr/>
        </p:nvSpPr>
        <p:spPr>
          <a:xfrm>
            <a:off x="7471884" y="4418761"/>
            <a:ext cx="794698" cy="30727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82 762,5</a:t>
            </a:r>
            <a:endParaRPr lang="ru-RU" sz="1000" dirty="0">
              <a:solidFill>
                <a:schemeClr val="tx1"/>
              </a:solidFill>
            </a:endParaRPr>
          </a:p>
        </p:txBody>
      </p:sp>
      <p:sp>
        <p:nvSpPr>
          <p:cNvPr id="79" name="Скругленный прямоугольник 78"/>
          <p:cNvSpPr/>
          <p:nvPr/>
        </p:nvSpPr>
        <p:spPr>
          <a:xfrm>
            <a:off x="7471884" y="4794445"/>
            <a:ext cx="794698"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263 433,5</a:t>
            </a:r>
            <a:endParaRPr lang="ru-RU" sz="1000" dirty="0">
              <a:solidFill>
                <a:schemeClr val="tx1"/>
              </a:solidFill>
            </a:endParaRPr>
          </a:p>
        </p:txBody>
      </p:sp>
      <p:sp>
        <p:nvSpPr>
          <p:cNvPr id="81" name="Скругленный прямоугольник 80"/>
          <p:cNvSpPr/>
          <p:nvPr/>
        </p:nvSpPr>
        <p:spPr>
          <a:xfrm>
            <a:off x="7471884" y="5181163"/>
            <a:ext cx="794698"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3 851,3</a:t>
            </a:r>
            <a:endParaRPr lang="ru-RU" sz="1000" dirty="0">
              <a:solidFill>
                <a:schemeClr val="tx1"/>
              </a:solidFill>
            </a:endParaRPr>
          </a:p>
        </p:txBody>
      </p:sp>
      <p:sp>
        <p:nvSpPr>
          <p:cNvPr id="83" name="Скругленный прямоугольник 82"/>
          <p:cNvSpPr/>
          <p:nvPr/>
        </p:nvSpPr>
        <p:spPr>
          <a:xfrm>
            <a:off x="7471884" y="5901901"/>
            <a:ext cx="794698" cy="36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rgbClr val="FF0000"/>
                </a:solidFill>
              </a:rPr>
              <a:t>418 739,1</a:t>
            </a:r>
          </a:p>
        </p:txBody>
      </p:sp>
      <p:sp>
        <p:nvSpPr>
          <p:cNvPr id="87" name="Заголовок 1"/>
          <p:cNvSpPr txBox="1">
            <a:spLocks/>
          </p:cNvSpPr>
          <p:nvPr/>
        </p:nvSpPr>
        <p:spPr>
          <a:xfrm>
            <a:off x="259730" y="69850"/>
            <a:ext cx="7613498"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Font typeface="Georgia" pitchFamily="18" charset="0"/>
              <a:buNone/>
            </a:pPr>
            <a:r>
              <a:rPr lang="ru-RU" sz="2200" dirty="0" smtClean="0">
                <a:solidFill>
                  <a:schemeClr val="tx1"/>
                </a:solidFill>
                <a:effectLst/>
                <a:latin typeface="Times New Roman" panose="02020603050405020304" pitchFamily="18" charset="0"/>
                <a:cs typeface="Times New Roman" panose="02020603050405020304" pitchFamily="18" charset="0"/>
              </a:rPr>
              <a:t>Социальная поддержка отдельных категорий граждан</a:t>
            </a:r>
            <a:endParaRPr lang="ru-RU" sz="2200" dirty="0">
              <a:solidFill>
                <a:schemeClr val="tx1"/>
              </a:solidFill>
              <a:effectLst/>
              <a:latin typeface="Times New Roman" panose="02020603050405020304" pitchFamily="18" charset="0"/>
              <a:cs typeface="Times New Roman" panose="02020603050405020304" pitchFamily="18" charset="0"/>
            </a:endParaRPr>
          </a:p>
        </p:txBody>
      </p:sp>
      <p:cxnSp>
        <p:nvCxnSpPr>
          <p:cNvPr id="88" name="Прямая соединительная линия 87"/>
          <p:cNvCxnSpPr/>
          <p:nvPr/>
        </p:nvCxnSpPr>
        <p:spPr>
          <a:xfrm>
            <a:off x="0" y="531427"/>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89" name="TextBox 88"/>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90" name="Скругленный прямоугольник 89"/>
          <p:cNvSpPr/>
          <p:nvPr/>
        </p:nvSpPr>
        <p:spPr>
          <a:xfrm>
            <a:off x="87431" y="657371"/>
            <a:ext cx="2160240" cy="396000"/>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200" b="1" dirty="0" smtClean="0">
                <a:solidFill>
                  <a:sysClr val="windowText" lastClr="000000"/>
                </a:solidFill>
              </a:rPr>
              <a:t>Вид расходов</a:t>
            </a:r>
            <a:endParaRPr lang="ru-RU" sz="1200" b="1" dirty="0">
              <a:solidFill>
                <a:sysClr val="windowText" lastClr="000000"/>
              </a:solidFill>
            </a:endParaRPr>
          </a:p>
        </p:txBody>
      </p:sp>
      <p:sp>
        <p:nvSpPr>
          <p:cNvPr id="91" name="Скругленный прямоугольник 90"/>
          <p:cNvSpPr/>
          <p:nvPr/>
        </p:nvSpPr>
        <p:spPr>
          <a:xfrm>
            <a:off x="2319679" y="670678"/>
            <a:ext cx="4124527" cy="382693"/>
          </a:xfrm>
          <a:prstGeom prst="roundRect">
            <a:avLst>
              <a:gd name="adj" fmla="val 10000"/>
            </a:avLst>
          </a:prstGeom>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r>
              <a:rPr lang="ru-RU" sz="1200" b="1" dirty="0" smtClean="0">
                <a:solidFill>
                  <a:sysClr val="windowText" lastClr="000000"/>
                </a:solidFill>
              </a:rPr>
              <a:t>Правовое основание </a:t>
            </a:r>
            <a:endParaRPr lang="ru-RU" sz="1200" b="1" dirty="0">
              <a:solidFill>
                <a:sysClr val="windowText" lastClr="000000"/>
              </a:solidFill>
            </a:endParaRPr>
          </a:p>
        </p:txBody>
      </p:sp>
      <p:sp>
        <p:nvSpPr>
          <p:cNvPr id="93" name="Скругленный прямоугольник 92"/>
          <p:cNvSpPr/>
          <p:nvPr/>
        </p:nvSpPr>
        <p:spPr>
          <a:xfrm>
            <a:off x="6492643" y="657371"/>
            <a:ext cx="936000" cy="396000"/>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900" b="1" dirty="0" smtClean="0">
                <a:solidFill>
                  <a:sysClr val="windowText" lastClr="000000"/>
                </a:solidFill>
              </a:rPr>
              <a:t>Численность получателей </a:t>
            </a:r>
            <a:endParaRPr lang="ru-RU" sz="900" b="1" dirty="0">
              <a:solidFill>
                <a:sysClr val="windowText" lastClr="000000"/>
              </a:solidFill>
            </a:endParaRPr>
          </a:p>
        </p:txBody>
      </p:sp>
      <p:sp>
        <p:nvSpPr>
          <p:cNvPr id="56" name="Скругленный прямоугольник 55"/>
          <p:cNvSpPr/>
          <p:nvPr/>
        </p:nvSpPr>
        <p:spPr>
          <a:xfrm>
            <a:off x="86381" y="3212976"/>
            <a:ext cx="2146126" cy="39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a:solidFill>
                  <a:schemeClr val="tx1"/>
                </a:solidFill>
              </a:rPr>
              <a:t>Обеспечение жильем детей-сирот и детей, оставшихся без попечения родителей</a:t>
            </a:r>
          </a:p>
        </p:txBody>
      </p:sp>
      <p:sp>
        <p:nvSpPr>
          <p:cNvPr id="60" name="Скругленный прямоугольник 59"/>
          <p:cNvSpPr/>
          <p:nvPr/>
        </p:nvSpPr>
        <p:spPr>
          <a:xfrm>
            <a:off x="2327834" y="3212976"/>
            <a:ext cx="4116372" cy="39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smtClean="0">
                <a:solidFill>
                  <a:schemeClr val="tx1"/>
                </a:solidFill>
              </a:rPr>
              <a:t>Федеральный закон от 21.12.1996 № 159-ФЗ «О дополнительных гарантиях по социальной </a:t>
            </a:r>
            <a:r>
              <a:rPr lang="ru-RU" sz="700" dirty="0">
                <a:solidFill>
                  <a:schemeClr val="tx1"/>
                </a:solidFill>
              </a:rPr>
              <a:t>поддержке детей-сирот и детей, оставшихся без попечения </a:t>
            </a:r>
            <a:r>
              <a:rPr lang="ru-RU" sz="700" dirty="0" smtClean="0">
                <a:solidFill>
                  <a:schemeClr val="tx1"/>
                </a:solidFill>
              </a:rPr>
              <a:t>родителей»</a:t>
            </a:r>
            <a:endParaRPr lang="ru-RU" sz="700" dirty="0">
              <a:solidFill>
                <a:schemeClr val="tx1"/>
              </a:solidFill>
            </a:endParaRPr>
          </a:p>
        </p:txBody>
      </p:sp>
      <p:sp>
        <p:nvSpPr>
          <p:cNvPr id="78" name="Скругленный прямоугольник 77"/>
          <p:cNvSpPr/>
          <p:nvPr/>
        </p:nvSpPr>
        <p:spPr>
          <a:xfrm>
            <a:off x="6510643" y="3212976"/>
            <a:ext cx="900000" cy="39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456 чел.</a:t>
            </a:r>
            <a:endParaRPr lang="ru-RU" sz="1000" dirty="0">
              <a:solidFill>
                <a:schemeClr val="tx1"/>
              </a:solidFill>
            </a:endParaRPr>
          </a:p>
        </p:txBody>
      </p:sp>
      <p:sp>
        <p:nvSpPr>
          <p:cNvPr id="80" name="Скругленный прямоугольник 79"/>
          <p:cNvSpPr/>
          <p:nvPr/>
        </p:nvSpPr>
        <p:spPr>
          <a:xfrm>
            <a:off x="7471884" y="3212976"/>
            <a:ext cx="794698" cy="39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850" dirty="0" smtClean="0">
                <a:solidFill>
                  <a:schemeClr val="tx1"/>
                </a:solidFill>
              </a:rPr>
              <a:t>1 413 841,1</a:t>
            </a:r>
            <a:endParaRPr lang="ru-RU" sz="850" dirty="0">
              <a:solidFill>
                <a:schemeClr val="tx1"/>
              </a:solidFill>
            </a:endParaRPr>
          </a:p>
        </p:txBody>
      </p:sp>
      <p:sp>
        <p:nvSpPr>
          <p:cNvPr id="82" name="Скругленный прямоугольник 81"/>
          <p:cNvSpPr/>
          <p:nvPr/>
        </p:nvSpPr>
        <p:spPr>
          <a:xfrm>
            <a:off x="87431" y="3717032"/>
            <a:ext cx="2146126" cy="39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a:solidFill>
                  <a:schemeClr val="tx1"/>
                </a:solidFill>
              </a:rPr>
              <a:t>Обеспечение жилыми помещениями многодетных семей, имеющих пять и более несовершеннолетних детей </a:t>
            </a:r>
          </a:p>
        </p:txBody>
      </p:sp>
      <p:sp>
        <p:nvSpPr>
          <p:cNvPr id="84" name="Скругленный прямоугольник 83"/>
          <p:cNvSpPr/>
          <p:nvPr/>
        </p:nvSpPr>
        <p:spPr>
          <a:xfrm>
            <a:off x="2327834" y="3717032"/>
            <a:ext cx="4116372" cy="39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a:solidFill>
                  <a:schemeClr val="tx1"/>
                </a:solidFill>
              </a:rPr>
              <a:t>Закон Чувашской Республики от 17.10.2005 № 42 «О регулировании жилищных отношений</a:t>
            </a:r>
            <a:r>
              <a:rPr lang="ru-RU" sz="700" dirty="0" smtClean="0">
                <a:solidFill>
                  <a:schemeClr val="tx1"/>
                </a:solidFill>
              </a:rPr>
              <a:t>»</a:t>
            </a:r>
            <a:endParaRPr lang="ru-RU" sz="700" dirty="0">
              <a:solidFill>
                <a:schemeClr val="tx1"/>
              </a:solidFill>
            </a:endParaRPr>
          </a:p>
        </p:txBody>
      </p:sp>
      <p:sp>
        <p:nvSpPr>
          <p:cNvPr id="86" name="Скругленный прямоугольник 85"/>
          <p:cNvSpPr/>
          <p:nvPr/>
        </p:nvSpPr>
        <p:spPr>
          <a:xfrm>
            <a:off x="6510643" y="3717032"/>
            <a:ext cx="900000" cy="39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 132 сем.</a:t>
            </a:r>
            <a:endParaRPr lang="ru-RU" sz="1000" dirty="0">
              <a:solidFill>
                <a:schemeClr val="tx1"/>
              </a:solidFill>
            </a:endParaRPr>
          </a:p>
        </p:txBody>
      </p:sp>
      <p:sp>
        <p:nvSpPr>
          <p:cNvPr id="94" name="Скругленный прямоугольник 93"/>
          <p:cNvSpPr/>
          <p:nvPr/>
        </p:nvSpPr>
        <p:spPr>
          <a:xfrm>
            <a:off x="7471884" y="3717032"/>
            <a:ext cx="794698" cy="39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smtClean="0">
                <a:solidFill>
                  <a:schemeClr val="tx1"/>
                </a:solidFill>
              </a:rPr>
              <a:t>895 480,0</a:t>
            </a:r>
          </a:p>
        </p:txBody>
      </p:sp>
      <p:sp>
        <p:nvSpPr>
          <p:cNvPr id="98" name="Скругленный прямоугольник 97"/>
          <p:cNvSpPr/>
          <p:nvPr/>
        </p:nvSpPr>
        <p:spPr>
          <a:xfrm>
            <a:off x="7494800" y="937470"/>
            <a:ext cx="771782" cy="216495"/>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900" b="1" dirty="0" smtClean="0">
                <a:solidFill>
                  <a:sysClr val="windowText" lastClr="000000"/>
                </a:solidFill>
                <a:cs typeface="Times New Roman" panose="02020603050405020304" pitchFamily="18" charset="0"/>
              </a:rPr>
              <a:t>план</a:t>
            </a:r>
            <a:endParaRPr lang="ru-RU" sz="900" b="1" dirty="0">
              <a:solidFill>
                <a:sysClr val="windowText" lastClr="000000"/>
              </a:solidFill>
              <a:cs typeface="Times New Roman" panose="02020603050405020304" pitchFamily="18" charset="0"/>
            </a:endParaRPr>
          </a:p>
        </p:txBody>
      </p:sp>
      <p:sp>
        <p:nvSpPr>
          <p:cNvPr id="99" name="Скругленный прямоугольник 98"/>
          <p:cNvSpPr/>
          <p:nvPr/>
        </p:nvSpPr>
        <p:spPr>
          <a:xfrm>
            <a:off x="7471884" y="584720"/>
            <a:ext cx="1589397" cy="324000"/>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900" b="1" dirty="0" smtClean="0">
                <a:solidFill>
                  <a:sysClr val="windowText" lastClr="000000"/>
                </a:solidFill>
              </a:rPr>
              <a:t>Объем расходов                на 2025 год (тыс. руб.)</a:t>
            </a:r>
            <a:endParaRPr lang="ru-RU" sz="900" b="1" dirty="0">
              <a:solidFill>
                <a:sysClr val="windowText" lastClr="000000"/>
              </a:solidFill>
            </a:endParaRPr>
          </a:p>
        </p:txBody>
      </p:sp>
      <p:sp>
        <p:nvSpPr>
          <p:cNvPr id="100" name="Скругленный прямоугольник 99"/>
          <p:cNvSpPr/>
          <p:nvPr/>
        </p:nvSpPr>
        <p:spPr>
          <a:xfrm>
            <a:off x="8293695" y="937470"/>
            <a:ext cx="767586" cy="21649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900" b="1" dirty="0" smtClean="0">
                <a:solidFill>
                  <a:sysClr val="windowText" lastClr="000000"/>
                </a:solidFill>
                <a:cs typeface="Times New Roman" panose="02020603050405020304" pitchFamily="18" charset="0"/>
              </a:rPr>
              <a:t>факт</a:t>
            </a:r>
            <a:endParaRPr lang="ru-RU" sz="900" b="1" dirty="0">
              <a:solidFill>
                <a:sysClr val="windowText" lastClr="000000"/>
              </a:solidFill>
              <a:cs typeface="Times New Roman" panose="02020603050405020304" pitchFamily="18" charset="0"/>
            </a:endParaRPr>
          </a:p>
        </p:txBody>
      </p:sp>
      <p:sp>
        <p:nvSpPr>
          <p:cNvPr id="85" name="Скругленный прямоугольник 84"/>
          <p:cNvSpPr/>
          <p:nvPr/>
        </p:nvSpPr>
        <p:spPr>
          <a:xfrm>
            <a:off x="7471884" y="6351850"/>
            <a:ext cx="794698"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rgbClr val="FF0000"/>
                </a:solidFill>
              </a:rPr>
              <a:t>72,0</a:t>
            </a:r>
          </a:p>
        </p:txBody>
      </p:sp>
      <p:sp>
        <p:nvSpPr>
          <p:cNvPr id="101" name="Скругленный прямоугольник 100"/>
          <p:cNvSpPr/>
          <p:nvPr/>
        </p:nvSpPr>
        <p:spPr>
          <a:xfrm>
            <a:off x="8301942" y="1484784"/>
            <a:ext cx="794698" cy="64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smtClean="0">
                <a:solidFill>
                  <a:schemeClr val="tx1"/>
                </a:solidFill>
              </a:rPr>
              <a:t>258 525,3</a:t>
            </a:r>
            <a:endParaRPr lang="ru-RU" sz="900" dirty="0">
              <a:solidFill>
                <a:schemeClr val="tx1"/>
              </a:solidFill>
            </a:endParaRPr>
          </a:p>
        </p:txBody>
      </p:sp>
      <p:sp>
        <p:nvSpPr>
          <p:cNvPr id="102" name="Скругленный прямоугольник 101"/>
          <p:cNvSpPr/>
          <p:nvPr/>
        </p:nvSpPr>
        <p:spPr>
          <a:xfrm>
            <a:off x="8293695" y="2204864"/>
            <a:ext cx="794698" cy="54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a:t>22 </a:t>
            </a:r>
            <a:r>
              <a:rPr lang="ru-RU" sz="900" dirty="0" smtClean="0"/>
              <a:t>452,8 </a:t>
            </a:r>
            <a:endParaRPr lang="ru-RU" sz="900" dirty="0">
              <a:solidFill>
                <a:schemeClr val="tx1"/>
              </a:solidFill>
            </a:endParaRPr>
          </a:p>
        </p:txBody>
      </p:sp>
      <p:sp>
        <p:nvSpPr>
          <p:cNvPr id="103" name="Скругленный прямоугольник 102"/>
          <p:cNvSpPr/>
          <p:nvPr/>
        </p:nvSpPr>
        <p:spPr>
          <a:xfrm>
            <a:off x="8293695" y="2816968"/>
            <a:ext cx="794698"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smtClean="0"/>
              <a:t>193 179,3</a:t>
            </a:r>
            <a:endParaRPr lang="ru-RU" sz="900" dirty="0"/>
          </a:p>
        </p:txBody>
      </p:sp>
      <p:sp>
        <p:nvSpPr>
          <p:cNvPr id="105" name="Скругленный прямоугольник 104"/>
          <p:cNvSpPr/>
          <p:nvPr/>
        </p:nvSpPr>
        <p:spPr>
          <a:xfrm>
            <a:off x="8293695" y="4418760"/>
            <a:ext cx="794698" cy="30727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t>73 133,7</a:t>
            </a:r>
            <a:endParaRPr lang="ru-RU" sz="1000" dirty="0"/>
          </a:p>
        </p:txBody>
      </p:sp>
      <p:sp>
        <p:nvSpPr>
          <p:cNvPr id="106" name="Скругленный прямоугольник 105"/>
          <p:cNvSpPr/>
          <p:nvPr/>
        </p:nvSpPr>
        <p:spPr>
          <a:xfrm>
            <a:off x="8293695" y="4794444"/>
            <a:ext cx="794698"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263 433,4</a:t>
            </a:r>
            <a:endParaRPr lang="ru-RU" sz="1000" dirty="0">
              <a:solidFill>
                <a:schemeClr val="tx1"/>
              </a:solidFill>
            </a:endParaRPr>
          </a:p>
        </p:txBody>
      </p:sp>
      <p:sp>
        <p:nvSpPr>
          <p:cNvPr id="107" name="Скругленный прямоугольник 106"/>
          <p:cNvSpPr/>
          <p:nvPr/>
        </p:nvSpPr>
        <p:spPr>
          <a:xfrm>
            <a:off x="8293695" y="5181162"/>
            <a:ext cx="794698"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3 457,4</a:t>
            </a:r>
            <a:endParaRPr lang="ru-RU" sz="1000" dirty="0">
              <a:solidFill>
                <a:schemeClr val="tx1"/>
              </a:solidFill>
            </a:endParaRPr>
          </a:p>
        </p:txBody>
      </p:sp>
      <p:sp>
        <p:nvSpPr>
          <p:cNvPr id="108" name="Скругленный прямоугольник 107"/>
          <p:cNvSpPr/>
          <p:nvPr/>
        </p:nvSpPr>
        <p:spPr>
          <a:xfrm>
            <a:off x="8293695" y="5901900"/>
            <a:ext cx="794698" cy="36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rgbClr val="FF0000"/>
                </a:solidFill>
              </a:rPr>
              <a:t>416 238,1</a:t>
            </a:r>
            <a:endParaRPr lang="ru-RU" sz="1000" dirty="0">
              <a:solidFill>
                <a:srgbClr val="FF0000"/>
              </a:solidFill>
            </a:endParaRPr>
          </a:p>
        </p:txBody>
      </p:sp>
      <p:sp>
        <p:nvSpPr>
          <p:cNvPr id="110" name="Скругленный прямоугольник 109"/>
          <p:cNvSpPr/>
          <p:nvPr/>
        </p:nvSpPr>
        <p:spPr>
          <a:xfrm>
            <a:off x="8293695" y="3212976"/>
            <a:ext cx="794698" cy="39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850" dirty="0" smtClean="0">
                <a:solidFill>
                  <a:schemeClr val="tx1"/>
                </a:solidFill>
              </a:rPr>
              <a:t>1 394 121,1</a:t>
            </a:r>
            <a:endParaRPr lang="ru-RU" sz="850" dirty="0">
              <a:solidFill>
                <a:schemeClr val="tx1"/>
              </a:solidFill>
            </a:endParaRPr>
          </a:p>
        </p:txBody>
      </p:sp>
      <p:sp>
        <p:nvSpPr>
          <p:cNvPr id="111" name="Скругленный прямоугольник 110"/>
          <p:cNvSpPr/>
          <p:nvPr/>
        </p:nvSpPr>
        <p:spPr>
          <a:xfrm>
            <a:off x="8293695" y="3717032"/>
            <a:ext cx="794698" cy="39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smtClean="0">
                <a:solidFill>
                  <a:schemeClr val="tx1"/>
                </a:solidFill>
              </a:rPr>
              <a:t>885 495,0</a:t>
            </a:r>
            <a:endParaRPr lang="ru-RU" sz="900" dirty="0">
              <a:solidFill>
                <a:schemeClr val="tx1"/>
              </a:solidFill>
            </a:endParaRPr>
          </a:p>
        </p:txBody>
      </p:sp>
      <p:sp>
        <p:nvSpPr>
          <p:cNvPr id="112" name="Скругленный прямоугольник 111"/>
          <p:cNvSpPr/>
          <p:nvPr/>
        </p:nvSpPr>
        <p:spPr>
          <a:xfrm>
            <a:off x="8293695" y="6351849"/>
            <a:ext cx="794698"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rgbClr val="FF0000"/>
                </a:solidFill>
              </a:rPr>
              <a:t>44,0</a:t>
            </a:r>
            <a:endParaRPr lang="ru-RU" sz="1000" dirty="0">
              <a:solidFill>
                <a:srgbClr val="FF0000"/>
              </a:solidFill>
            </a:endParaRPr>
          </a:p>
        </p:txBody>
      </p:sp>
      <p:sp>
        <p:nvSpPr>
          <p:cNvPr id="3" name="Номер слайда 2"/>
          <p:cNvSpPr>
            <a:spLocks noGrp="1"/>
          </p:cNvSpPr>
          <p:nvPr>
            <p:ph type="sldNum" sz="quarter" idx="12"/>
          </p:nvPr>
        </p:nvSpPr>
        <p:spPr>
          <a:xfrm>
            <a:off x="8187799" y="6531438"/>
            <a:ext cx="1006489" cy="365125"/>
          </a:xfrm>
        </p:spPr>
        <p:txBody>
          <a:bodyPr/>
          <a:lstStyle/>
          <a:p>
            <a:pPr>
              <a:defRPr/>
            </a:pPr>
            <a:fld id="{667CCBFA-BFB9-4E9F-B6F6-694D72409F22}" type="slidenum">
              <a:rPr lang="ru-RU" smtClean="0"/>
              <a:pPr>
                <a:defRPr/>
              </a:pPr>
              <a:t>34</a:t>
            </a:fld>
            <a:endParaRPr lang="ru-RU" dirty="0"/>
          </a:p>
        </p:txBody>
      </p:sp>
    </p:spTree>
    <p:extLst>
      <p:ext uri="{BB962C8B-B14F-4D97-AF65-F5344CB8AC3E}">
        <p14:creationId xmlns:p14="http://schemas.microsoft.com/office/powerpoint/2010/main" val="344479668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a:xfrm>
            <a:off x="8079556" y="6492875"/>
            <a:ext cx="1054100" cy="365125"/>
          </a:xfrm>
        </p:spPr>
        <p:txBody>
          <a:bodyPr/>
          <a:lstStyle/>
          <a:p>
            <a:pPr>
              <a:defRPr/>
            </a:pPr>
            <a:fld id="{667CCBFA-BFB9-4E9F-B6F6-694D72409F22}" type="slidenum">
              <a:rPr lang="ru-RU" smtClean="0"/>
              <a:pPr>
                <a:defRPr/>
              </a:pPr>
              <a:t>35</a:t>
            </a:fld>
            <a:endParaRPr lang="ru-RU" dirty="0"/>
          </a:p>
        </p:txBody>
      </p:sp>
      <p:graphicFrame>
        <p:nvGraphicFramePr>
          <p:cNvPr id="4" name="Диаграмма 3"/>
          <p:cNvGraphicFramePr/>
          <p:nvPr>
            <p:extLst>
              <p:ext uri="{D42A27DB-BD31-4B8C-83A1-F6EECF244321}">
                <p14:modId xmlns:p14="http://schemas.microsoft.com/office/powerpoint/2010/main" val="2664646988"/>
              </p:ext>
            </p:extLst>
          </p:nvPr>
        </p:nvGraphicFramePr>
        <p:xfrm>
          <a:off x="107504" y="1556792"/>
          <a:ext cx="8856984" cy="4968552"/>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107504" y="3357868"/>
            <a:ext cx="611560" cy="338554"/>
          </a:xfrm>
          <a:prstGeom prst="rect">
            <a:avLst/>
          </a:prstGeom>
          <a:noFill/>
          <a:scene3d>
            <a:camera prst="orthographicFront">
              <a:rot lat="0" lon="1200000" rev="5400000"/>
            </a:camera>
            <a:lightRig rig="threePt" dir="t"/>
          </a:scene3d>
          <a:sp3d/>
        </p:spPr>
        <p:txBody>
          <a:bodyPr wrap="square" rtlCol="0">
            <a:spAutoFit/>
          </a:bodyPr>
          <a:lstStyle/>
          <a:p>
            <a:endParaRPr lang="ru-RU" sz="800" dirty="0" smtClean="0"/>
          </a:p>
          <a:p>
            <a:endParaRPr lang="ru-RU" sz="800" dirty="0"/>
          </a:p>
        </p:txBody>
      </p:sp>
      <p:sp>
        <p:nvSpPr>
          <p:cNvPr id="6" name="TextBox 5"/>
          <p:cNvSpPr txBox="1"/>
          <p:nvPr/>
        </p:nvSpPr>
        <p:spPr>
          <a:xfrm rot="10800000" flipV="1">
            <a:off x="107504" y="1268760"/>
            <a:ext cx="1368954" cy="230833"/>
          </a:xfrm>
          <a:prstGeom prst="rect">
            <a:avLst/>
          </a:prstGeom>
          <a:noFill/>
        </p:spPr>
        <p:txBody>
          <a:bodyPr wrap="square" rtlCol="0">
            <a:spAutoFit/>
          </a:bodyPr>
          <a:lstStyle/>
          <a:p>
            <a:r>
              <a:rPr lang="ru-RU" sz="900" dirty="0" smtClean="0">
                <a:latin typeface="Times New Roman" panose="02020603050405020304" pitchFamily="18" charset="0"/>
                <a:cs typeface="Times New Roman" panose="02020603050405020304" pitchFamily="18" charset="0"/>
              </a:rPr>
              <a:t>млн. рублей</a:t>
            </a:r>
            <a:endParaRPr lang="ru-RU" sz="900" dirty="0">
              <a:latin typeface="Times New Roman" panose="02020603050405020304" pitchFamily="18" charset="0"/>
              <a:cs typeface="Times New Roman" panose="02020603050405020304" pitchFamily="18" charset="0"/>
            </a:endParaRPr>
          </a:p>
        </p:txBody>
      </p:sp>
      <p:sp>
        <p:nvSpPr>
          <p:cNvPr id="8" name="Заголовок 1"/>
          <p:cNvSpPr txBox="1">
            <a:spLocks/>
          </p:cNvSpPr>
          <p:nvPr/>
        </p:nvSpPr>
        <p:spPr>
          <a:xfrm>
            <a:off x="259728" y="188640"/>
            <a:ext cx="7336607" cy="504056"/>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Предоставление </a:t>
            </a:r>
            <a:r>
              <a:rPr lang="ru-RU" sz="1800" dirty="0">
                <a:solidFill>
                  <a:schemeClr val="tx1"/>
                </a:solidFill>
                <a:effectLst/>
                <a:latin typeface="Times New Roman" panose="02020603050405020304" pitchFamily="18" charset="0"/>
                <a:cs typeface="Times New Roman" panose="02020603050405020304" pitchFamily="18" charset="0"/>
              </a:rPr>
              <a:t>межбюджетных трансфертов </a:t>
            </a:r>
            <a:r>
              <a:rPr lang="ru-RU" sz="1800" dirty="0" smtClean="0">
                <a:solidFill>
                  <a:schemeClr val="tx1"/>
                </a:solidFill>
                <a:effectLst/>
                <a:latin typeface="Times New Roman" panose="02020603050405020304" pitchFamily="18" charset="0"/>
                <a:cs typeface="Times New Roman" panose="02020603050405020304" pitchFamily="18" charset="0"/>
              </a:rPr>
              <a:t>местным </a:t>
            </a:r>
            <a:r>
              <a:rPr lang="ru-RU" sz="1800" dirty="0">
                <a:solidFill>
                  <a:schemeClr val="tx1"/>
                </a:solidFill>
                <a:effectLst/>
                <a:latin typeface="Times New Roman" panose="02020603050405020304" pitchFamily="18" charset="0"/>
                <a:cs typeface="Times New Roman" panose="02020603050405020304" pitchFamily="18" charset="0"/>
              </a:rPr>
              <a:t>бюджетам</a:t>
            </a:r>
          </a:p>
        </p:txBody>
      </p:sp>
      <p:cxnSp>
        <p:nvCxnSpPr>
          <p:cNvPr id="9" name="Прямая соединительная линия 8"/>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graphicFrame>
        <p:nvGraphicFramePr>
          <p:cNvPr id="11" name="Таблица 10"/>
          <p:cNvGraphicFramePr>
            <a:graphicFrameLocks noGrp="1"/>
          </p:cNvGraphicFramePr>
          <p:nvPr>
            <p:extLst>
              <p:ext uri="{D42A27DB-BD31-4B8C-83A1-F6EECF244321}">
                <p14:modId xmlns:p14="http://schemas.microsoft.com/office/powerpoint/2010/main" val="906197634"/>
              </p:ext>
            </p:extLst>
          </p:nvPr>
        </p:nvGraphicFramePr>
        <p:xfrm>
          <a:off x="1691680" y="980728"/>
          <a:ext cx="5184574" cy="2171704"/>
        </p:xfrm>
        <a:graphic>
          <a:graphicData uri="http://schemas.openxmlformats.org/drawingml/2006/table">
            <a:tbl>
              <a:tblPr firstRow="1" bandRow="1">
                <a:tableStyleId>{00A15C55-8517-42AA-B614-E9B94910E393}</a:tableStyleId>
              </a:tblPr>
              <a:tblGrid>
                <a:gridCol w="1106041"/>
                <a:gridCol w="1451681"/>
                <a:gridCol w="1451681"/>
                <a:gridCol w="1175171"/>
              </a:tblGrid>
              <a:tr h="685800">
                <a:tc>
                  <a:txBody>
                    <a:bodyPr/>
                    <a:lstStyle/>
                    <a:p>
                      <a:pPr algn="ctr"/>
                      <a:r>
                        <a:rPr lang="ru-RU" sz="1300" dirty="0" smtClean="0">
                          <a:latin typeface="Times New Roman" panose="02020603050405020304" pitchFamily="18" charset="0"/>
                          <a:cs typeface="Times New Roman" panose="02020603050405020304" pitchFamily="18" charset="0"/>
                        </a:rPr>
                        <a:t>Вид трансферта</a:t>
                      </a:r>
                      <a:endParaRPr lang="ru-RU" sz="130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lang="ru-RU" sz="1300" dirty="0" smtClean="0">
                          <a:latin typeface="Times New Roman" panose="02020603050405020304" pitchFamily="18" charset="0"/>
                          <a:cs typeface="Times New Roman" panose="02020603050405020304" pitchFamily="18" charset="0"/>
                        </a:rPr>
                        <a:t>Плановые назначения на 2025 год</a:t>
                      </a:r>
                      <a:endParaRPr lang="ru-RU" sz="130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lang="ru-RU" sz="1300" dirty="0" smtClean="0">
                          <a:latin typeface="Times New Roman" panose="02020603050405020304" pitchFamily="18" charset="0"/>
                          <a:cs typeface="Times New Roman" panose="02020603050405020304" pitchFamily="18" charset="0"/>
                        </a:rPr>
                        <a:t>Перечислено в 2025 году</a:t>
                      </a:r>
                      <a:endParaRPr lang="ru-RU" sz="130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lang="ru-RU" sz="1300" dirty="0" smtClean="0">
                          <a:latin typeface="Times New Roman" panose="02020603050405020304" pitchFamily="18" charset="0"/>
                          <a:cs typeface="Times New Roman" panose="02020603050405020304" pitchFamily="18" charset="0"/>
                        </a:rPr>
                        <a:t>Процент исполнения</a:t>
                      </a:r>
                      <a:endParaRPr lang="ru-RU" sz="1300" dirty="0">
                        <a:solidFill>
                          <a:schemeClr val="tx1"/>
                        </a:solidFill>
                        <a:latin typeface="Times New Roman" panose="02020603050405020304" pitchFamily="18" charset="0"/>
                        <a:cs typeface="Times New Roman" panose="02020603050405020304" pitchFamily="18" charset="0"/>
                      </a:endParaRPr>
                    </a:p>
                  </a:txBody>
                  <a:tcPr anchor="ctr"/>
                </a:tc>
              </a:tr>
              <a:tr h="280448">
                <a:tc>
                  <a:txBody>
                    <a:bodyPr/>
                    <a:lstStyle/>
                    <a:p>
                      <a:r>
                        <a:rPr lang="ru-RU" sz="1300" dirty="0" smtClean="0">
                          <a:latin typeface="Times New Roman" panose="02020603050405020304" pitchFamily="18" charset="0"/>
                          <a:cs typeface="Times New Roman" panose="02020603050405020304" pitchFamily="18" charset="0"/>
                        </a:rPr>
                        <a:t>Дотации</a:t>
                      </a:r>
                      <a:endParaRPr lang="ru-RU" sz="13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300" dirty="0" smtClean="0">
                          <a:latin typeface="Times New Roman" panose="02020603050405020304" pitchFamily="18" charset="0"/>
                          <a:cs typeface="Times New Roman" panose="02020603050405020304" pitchFamily="18" charset="0"/>
                        </a:rPr>
                        <a:t>2 539,9</a:t>
                      </a:r>
                      <a:endParaRPr lang="ru-RU" sz="13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en-US" sz="1300" dirty="0" smtClean="0">
                          <a:latin typeface="Times New Roman" panose="02020603050405020304" pitchFamily="18" charset="0"/>
                          <a:cs typeface="Times New Roman" panose="02020603050405020304" pitchFamily="18" charset="0"/>
                        </a:rPr>
                        <a:t>2 </a:t>
                      </a:r>
                      <a:r>
                        <a:rPr lang="ru-RU" sz="1300" dirty="0" smtClean="0">
                          <a:latin typeface="Times New Roman" panose="02020603050405020304" pitchFamily="18" charset="0"/>
                          <a:cs typeface="Times New Roman" panose="02020603050405020304" pitchFamily="18" charset="0"/>
                        </a:rPr>
                        <a:t>539</a:t>
                      </a:r>
                      <a:r>
                        <a:rPr lang="en-US" sz="1300" dirty="0" smtClean="0">
                          <a:latin typeface="Times New Roman" panose="02020603050405020304" pitchFamily="18" charset="0"/>
                          <a:cs typeface="Times New Roman" panose="02020603050405020304" pitchFamily="18" charset="0"/>
                        </a:rPr>
                        <a:t>,</a:t>
                      </a:r>
                      <a:r>
                        <a:rPr lang="ru-RU" sz="1300" dirty="0" smtClean="0">
                          <a:latin typeface="Times New Roman" panose="02020603050405020304" pitchFamily="18" charset="0"/>
                          <a:cs typeface="Times New Roman" panose="02020603050405020304" pitchFamily="18" charset="0"/>
                        </a:rPr>
                        <a:t>9</a:t>
                      </a:r>
                    </a:p>
                  </a:txBody>
                  <a:tcPr/>
                </a:tc>
                <a:tc>
                  <a:txBody>
                    <a:bodyPr/>
                    <a:lstStyle/>
                    <a:p>
                      <a:pPr algn="ctr"/>
                      <a:r>
                        <a:rPr lang="ru-RU" sz="1300" dirty="0" smtClean="0">
                          <a:latin typeface="Times New Roman" panose="02020603050405020304" pitchFamily="18" charset="0"/>
                          <a:cs typeface="Times New Roman" panose="02020603050405020304" pitchFamily="18" charset="0"/>
                        </a:rPr>
                        <a:t>100,0</a:t>
                      </a:r>
                      <a:endParaRPr lang="ru-RU" sz="1300" dirty="0">
                        <a:solidFill>
                          <a:schemeClr val="tx1"/>
                        </a:solidFill>
                        <a:latin typeface="Times New Roman" panose="02020603050405020304" pitchFamily="18" charset="0"/>
                        <a:cs typeface="Times New Roman" panose="02020603050405020304" pitchFamily="18" charset="0"/>
                      </a:endParaRPr>
                    </a:p>
                  </a:txBody>
                  <a:tcPr/>
                </a:tc>
              </a:tr>
              <a:tr h="280448">
                <a:tc>
                  <a:txBody>
                    <a:bodyPr/>
                    <a:lstStyle/>
                    <a:p>
                      <a:r>
                        <a:rPr lang="ru-RU" sz="1300" dirty="0" smtClean="0">
                          <a:latin typeface="Times New Roman" panose="02020603050405020304" pitchFamily="18" charset="0"/>
                          <a:cs typeface="Times New Roman" panose="02020603050405020304" pitchFamily="18" charset="0"/>
                        </a:rPr>
                        <a:t>Субсидии</a:t>
                      </a:r>
                      <a:endParaRPr lang="ru-RU" sz="13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en-US" sz="1300" dirty="0" smtClean="0">
                          <a:latin typeface="Times New Roman" panose="02020603050405020304" pitchFamily="18" charset="0"/>
                          <a:cs typeface="Times New Roman" panose="02020603050405020304" pitchFamily="18" charset="0"/>
                        </a:rPr>
                        <a:t>10 </a:t>
                      </a:r>
                      <a:r>
                        <a:rPr lang="ru-RU" sz="1300" dirty="0" smtClean="0">
                          <a:latin typeface="Times New Roman" panose="02020603050405020304" pitchFamily="18" charset="0"/>
                          <a:cs typeface="Times New Roman" panose="02020603050405020304" pitchFamily="18" charset="0"/>
                        </a:rPr>
                        <a:t>117</a:t>
                      </a:r>
                      <a:r>
                        <a:rPr lang="en-US" sz="1300" dirty="0" smtClean="0">
                          <a:latin typeface="Times New Roman" panose="02020603050405020304" pitchFamily="18" charset="0"/>
                          <a:cs typeface="Times New Roman" panose="02020603050405020304" pitchFamily="18" charset="0"/>
                        </a:rPr>
                        <a:t>,</a:t>
                      </a:r>
                      <a:r>
                        <a:rPr lang="ru-RU" sz="1300" dirty="0" smtClean="0">
                          <a:latin typeface="Times New Roman" panose="02020603050405020304" pitchFamily="18" charset="0"/>
                          <a:cs typeface="Times New Roman" panose="02020603050405020304" pitchFamily="18" charset="0"/>
                        </a:rPr>
                        <a:t>9</a:t>
                      </a:r>
                      <a:endParaRPr lang="ru-RU" sz="13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300" dirty="0" smtClean="0">
                          <a:latin typeface="Times New Roman" panose="02020603050405020304" pitchFamily="18" charset="0"/>
                          <a:cs typeface="Times New Roman" panose="02020603050405020304" pitchFamily="18" charset="0"/>
                        </a:rPr>
                        <a:t>9 896,5</a:t>
                      </a:r>
                      <a:endParaRPr lang="ru-RU" sz="13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300" dirty="0" smtClean="0">
                          <a:latin typeface="Times New Roman" panose="02020603050405020304" pitchFamily="18" charset="0"/>
                          <a:cs typeface="Times New Roman" panose="02020603050405020304" pitchFamily="18" charset="0"/>
                        </a:rPr>
                        <a:t>97,8</a:t>
                      </a:r>
                      <a:endParaRPr lang="ru-RU" sz="1300" dirty="0">
                        <a:solidFill>
                          <a:schemeClr val="tx1"/>
                        </a:solidFill>
                        <a:latin typeface="Times New Roman" panose="02020603050405020304" pitchFamily="18" charset="0"/>
                        <a:cs typeface="Times New Roman" panose="02020603050405020304" pitchFamily="18" charset="0"/>
                      </a:endParaRPr>
                    </a:p>
                  </a:txBody>
                  <a:tcPr/>
                </a:tc>
              </a:tr>
              <a:tr h="327664">
                <a:tc>
                  <a:txBody>
                    <a:bodyPr/>
                    <a:lstStyle/>
                    <a:p>
                      <a:r>
                        <a:rPr lang="ru-RU" sz="1300" dirty="0" smtClean="0">
                          <a:latin typeface="Times New Roman" panose="02020603050405020304" pitchFamily="18" charset="0"/>
                          <a:cs typeface="Times New Roman" panose="02020603050405020304" pitchFamily="18" charset="0"/>
                        </a:rPr>
                        <a:t>Субвенции</a:t>
                      </a:r>
                      <a:endParaRPr lang="ru-RU" sz="13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300" dirty="0" smtClean="0">
                          <a:latin typeface="Times New Roman" panose="02020603050405020304" pitchFamily="18" charset="0"/>
                          <a:cs typeface="Times New Roman" panose="02020603050405020304" pitchFamily="18" charset="0"/>
                        </a:rPr>
                        <a:t>21 590,2</a:t>
                      </a:r>
                      <a:endParaRPr lang="ru-RU" sz="13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300" dirty="0" smtClean="0">
                          <a:latin typeface="Times New Roman" panose="02020603050405020304" pitchFamily="18" charset="0"/>
                          <a:cs typeface="Times New Roman" panose="02020603050405020304" pitchFamily="18" charset="0"/>
                        </a:rPr>
                        <a:t>21 543,9</a:t>
                      </a:r>
                      <a:endParaRPr lang="ru-RU" sz="13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300" dirty="0" smtClean="0">
                          <a:latin typeface="Times New Roman" panose="02020603050405020304" pitchFamily="18" charset="0"/>
                          <a:cs typeface="Times New Roman" panose="02020603050405020304" pitchFamily="18" charset="0"/>
                        </a:rPr>
                        <a:t>99,8</a:t>
                      </a:r>
                      <a:endParaRPr lang="ru-RU" sz="1300" dirty="0">
                        <a:solidFill>
                          <a:schemeClr val="tx1"/>
                        </a:solidFill>
                        <a:latin typeface="Times New Roman" panose="02020603050405020304" pitchFamily="18" charset="0"/>
                        <a:cs typeface="Times New Roman" panose="02020603050405020304" pitchFamily="18" charset="0"/>
                      </a:endParaRPr>
                    </a:p>
                  </a:txBody>
                  <a:tcPr/>
                </a:tc>
              </a:tr>
              <a:tr h="280448">
                <a:tc>
                  <a:txBody>
                    <a:bodyPr/>
                    <a:lstStyle/>
                    <a:p>
                      <a:r>
                        <a:rPr lang="ru-RU" sz="1300" dirty="0" smtClean="0">
                          <a:latin typeface="Times New Roman" panose="02020603050405020304" pitchFamily="18" charset="0"/>
                          <a:cs typeface="Times New Roman" panose="02020603050405020304" pitchFamily="18" charset="0"/>
                        </a:rPr>
                        <a:t>Иные </a:t>
                      </a:r>
                      <a:endParaRPr lang="ru-RU" sz="13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300" dirty="0" smtClean="0">
                          <a:latin typeface="Times New Roman" panose="02020603050405020304" pitchFamily="18" charset="0"/>
                          <a:cs typeface="Times New Roman" panose="02020603050405020304" pitchFamily="18" charset="0"/>
                        </a:rPr>
                        <a:t>  2 266,3</a:t>
                      </a:r>
                      <a:endParaRPr lang="ru-RU" sz="1300" dirty="0" smtClean="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300" dirty="0" smtClean="0">
                          <a:latin typeface="Times New Roman" panose="02020603050405020304" pitchFamily="18" charset="0"/>
                          <a:cs typeface="Times New Roman" panose="02020603050405020304" pitchFamily="18" charset="0"/>
                        </a:rPr>
                        <a:t>2 243,9</a:t>
                      </a:r>
                      <a:endParaRPr lang="ru-RU" sz="13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300" dirty="0" smtClean="0">
                          <a:latin typeface="Times New Roman" panose="02020603050405020304" pitchFamily="18" charset="0"/>
                          <a:cs typeface="Times New Roman" panose="02020603050405020304" pitchFamily="18" charset="0"/>
                        </a:rPr>
                        <a:t>99,0</a:t>
                      </a:r>
                      <a:endParaRPr lang="ru-RU" sz="1300" dirty="0">
                        <a:solidFill>
                          <a:schemeClr val="tx1"/>
                        </a:solidFill>
                        <a:latin typeface="Times New Roman" panose="02020603050405020304" pitchFamily="18" charset="0"/>
                        <a:cs typeface="Times New Roman" panose="02020603050405020304" pitchFamily="18" charset="0"/>
                      </a:endParaRPr>
                    </a:p>
                  </a:txBody>
                  <a:tcPr/>
                </a:tc>
              </a:tr>
              <a:tr h="280448">
                <a:tc>
                  <a:txBody>
                    <a:bodyPr/>
                    <a:lstStyle/>
                    <a:p>
                      <a:r>
                        <a:rPr lang="ru-RU" sz="1300" b="1" dirty="0" smtClean="0">
                          <a:latin typeface="Times New Roman" panose="02020603050405020304" pitchFamily="18" charset="0"/>
                          <a:cs typeface="Times New Roman" panose="02020603050405020304" pitchFamily="18" charset="0"/>
                        </a:rPr>
                        <a:t>ИТОГО</a:t>
                      </a:r>
                      <a:endParaRPr lang="ru-RU" sz="1300" b="1"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300" b="1" dirty="0" smtClean="0">
                          <a:latin typeface="Times New Roman" panose="02020603050405020304" pitchFamily="18" charset="0"/>
                          <a:cs typeface="Times New Roman" panose="02020603050405020304" pitchFamily="18" charset="0"/>
                        </a:rPr>
                        <a:t>36 514,3</a:t>
                      </a:r>
                      <a:endParaRPr lang="ru-RU" sz="1300" b="1"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300" b="1" dirty="0" smtClean="0">
                          <a:latin typeface="Times New Roman" panose="02020603050405020304" pitchFamily="18" charset="0"/>
                          <a:cs typeface="Times New Roman" panose="02020603050405020304" pitchFamily="18" charset="0"/>
                        </a:rPr>
                        <a:t>36 224,2</a:t>
                      </a:r>
                      <a:endParaRPr lang="ru-RU" sz="1300" b="1"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300" b="1" dirty="0" smtClean="0">
                          <a:latin typeface="Times New Roman" panose="02020603050405020304" pitchFamily="18" charset="0"/>
                          <a:cs typeface="Times New Roman" panose="02020603050405020304" pitchFamily="18" charset="0"/>
                        </a:rPr>
                        <a:t> 99,2</a:t>
                      </a:r>
                      <a:endParaRPr lang="ru-RU" sz="1300" b="1" dirty="0">
                        <a:solidFill>
                          <a:schemeClr val="tx1"/>
                        </a:solidFill>
                        <a:latin typeface="Times New Roman" panose="02020603050405020304" pitchFamily="18" charset="0"/>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val="257645614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Прямоугольник 70"/>
          <p:cNvSpPr/>
          <p:nvPr/>
        </p:nvSpPr>
        <p:spPr>
          <a:xfrm>
            <a:off x="251520" y="4023799"/>
            <a:ext cx="5577116" cy="346366"/>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5730" tIns="62865" rIns="125730" bIns="62865" numCol="1" spcCol="1270" anchor="ctr" anchorCtr="0">
            <a:noAutofit/>
          </a:bodyPr>
          <a:lstStyle/>
          <a:p>
            <a:pPr marL="285750" lvl="1" indent="-285750" defTabSz="1466850">
              <a:lnSpc>
                <a:spcPct val="90000"/>
              </a:lnSpc>
              <a:spcAft>
                <a:spcPct val="15000"/>
              </a:spcAft>
              <a:buFontTx/>
              <a:buChar char="••"/>
            </a:pPr>
            <a:endParaRPr lang="ru-RU" sz="3300" dirty="0">
              <a:solidFill>
                <a:prstClr val="black">
                  <a:hueOff val="0"/>
                  <a:satOff val="0"/>
                  <a:lumOff val="0"/>
                  <a:alphaOff val="0"/>
                </a:prstClr>
              </a:solidFill>
            </a:endParaRPr>
          </a:p>
        </p:txBody>
      </p:sp>
      <p:sp>
        <p:nvSpPr>
          <p:cNvPr id="4" name="TextBox 3"/>
          <p:cNvSpPr txBox="1"/>
          <p:nvPr/>
        </p:nvSpPr>
        <p:spPr>
          <a:xfrm>
            <a:off x="6660232" y="1219267"/>
            <a:ext cx="2232248" cy="3130034"/>
          </a:xfrm>
          <a:prstGeom prst="round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lvl="0" algn="just"/>
            <a:r>
              <a:rPr lang="ru-RU" sz="1100" dirty="0">
                <a:solidFill>
                  <a:prstClr val="black"/>
                </a:solidFill>
                <a:latin typeface="Times New Roman" panose="02020603050405020304" pitchFamily="18" charset="0"/>
                <a:cs typeface="Times New Roman" panose="02020603050405020304" pitchFamily="18" charset="0"/>
              </a:rPr>
              <a:t>Финансовая помощь муниципальным образованиям Чувашской Республики рассчитывается  в соответствии с методикой, установленной Законом Чувашской Республики от 16 ноября 2021 г. № 81    </a:t>
            </a:r>
            <a:r>
              <a:rPr lang="ru-RU" sz="1100" dirty="0" smtClean="0">
                <a:solidFill>
                  <a:prstClr val="black"/>
                </a:solidFill>
                <a:latin typeface="Times New Roman" panose="02020603050405020304" pitchFamily="18" charset="0"/>
                <a:cs typeface="Times New Roman" panose="02020603050405020304" pitchFamily="18" charset="0"/>
              </a:rPr>
              <a:t>                </a:t>
            </a:r>
            <a:r>
              <a:rPr lang="ru-RU" sz="1100" dirty="0">
                <a:solidFill>
                  <a:prstClr val="black"/>
                </a:solidFill>
                <a:latin typeface="Times New Roman" panose="02020603050405020304" pitchFamily="18" charset="0"/>
                <a:cs typeface="Times New Roman" panose="02020603050405020304" pitchFamily="18" charset="0"/>
              </a:rPr>
              <a:t>«О регулировании бюджетных правоотношений в Чувашской Республике»:</a:t>
            </a:r>
          </a:p>
          <a:p>
            <a:pPr lvl="0" algn="just"/>
            <a:endParaRPr lang="ru-RU" sz="1100" dirty="0">
              <a:solidFill>
                <a:prstClr val="black"/>
              </a:solidFill>
              <a:latin typeface="Times New Roman" panose="02020603050405020304" pitchFamily="18" charset="0"/>
              <a:cs typeface="Times New Roman" panose="02020603050405020304" pitchFamily="18" charset="0"/>
            </a:endParaRPr>
          </a:p>
          <a:p>
            <a:pPr marL="171450" lvl="0" indent="-171450" algn="just">
              <a:buFontTx/>
              <a:buChar char="-"/>
            </a:pPr>
            <a:r>
              <a:rPr lang="ru-RU" sz="1050" dirty="0">
                <a:solidFill>
                  <a:prstClr val="black"/>
                </a:solidFill>
                <a:latin typeface="Times New Roman" panose="02020603050405020304" pitchFamily="18" charset="0"/>
                <a:cs typeface="Times New Roman" panose="02020603050405020304" pitchFamily="18" charset="0"/>
              </a:rPr>
              <a:t>дотации на выравнивание бюджетной обеспеченности муниципальных округов (городских округов) – приложение № 2 к </a:t>
            </a:r>
            <a:r>
              <a:rPr lang="ru-RU" sz="1050" dirty="0" smtClean="0">
                <a:solidFill>
                  <a:prstClr val="black"/>
                </a:solidFill>
                <a:latin typeface="Times New Roman" panose="02020603050405020304" pitchFamily="18" charset="0"/>
                <a:cs typeface="Times New Roman" panose="02020603050405020304" pitchFamily="18" charset="0"/>
              </a:rPr>
              <a:t>закону</a:t>
            </a:r>
            <a:r>
              <a:rPr lang="ru-RU" sz="1050" dirty="0">
                <a:solidFill>
                  <a:prstClr val="black"/>
                </a:solidFill>
                <a:latin typeface="Times New Roman" panose="02020603050405020304" pitchFamily="18" charset="0"/>
                <a:cs typeface="Times New Roman" panose="02020603050405020304" pitchFamily="18" charset="0"/>
              </a:rPr>
              <a:t>.</a:t>
            </a:r>
            <a:endParaRPr lang="ru-RU" sz="1050" dirty="0" smtClean="0">
              <a:solidFill>
                <a:prstClr val="black"/>
              </a:solidFill>
              <a:latin typeface="Times New Roman" panose="02020603050405020304" pitchFamily="18" charset="0"/>
              <a:cs typeface="Times New Roman" panose="02020603050405020304" pitchFamily="18" charset="0"/>
            </a:endParaRPr>
          </a:p>
        </p:txBody>
      </p:sp>
      <p:sp>
        <p:nvSpPr>
          <p:cNvPr id="6" name="Номер слайда 5"/>
          <p:cNvSpPr>
            <a:spLocks noGrp="1"/>
          </p:cNvSpPr>
          <p:nvPr>
            <p:ph type="sldNum" sz="quarter" idx="12"/>
          </p:nvPr>
        </p:nvSpPr>
        <p:spPr>
          <a:xfrm>
            <a:off x="8089900" y="6486466"/>
            <a:ext cx="1054100" cy="365125"/>
          </a:xfrm>
        </p:spPr>
        <p:txBody>
          <a:bodyPr/>
          <a:lstStyle/>
          <a:p>
            <a:pPr>
              <a:defRPr/>
            </a:pPr>
            <a:fld id="{5134FBE4-DC40-4A96-AB83-42E61AAB2036}" type="slidenum">
              <a:rPr lang="ru-RU" smtClean="0">
                <a:solidFill>
                  <a:prstClr val="black"/>
                </a:solidFill>
              </a:rPr>
              <a:pPr>
                <a:defRPr/>
              </a:pPr>
              <a:t>36</a:t>
            </a:fld>
            <a:endParaRPr lang="ru-RU" dirty="0">
              <a:solidFill>
                <a:prstClr val="black"/>
              </a:solidFill>
            </a:endParaRPr>
          </a:p>
        </p:txBody>
      </p:sp>
      <p:sp>
        <p:nvSpPr>
          <p:cNvPr id="7" name="Заголовок 1"/>
          <p:cNvSpPr txBox="1">
            <a:spLocks/>
          </p:cNvSpPr>
          <p:nvPr/>
        </p:nvSpPr>
        <p:spPr>
          <a:xfrm>
            <a:off x="259729" y="82913"/>
            <a:ext cx="6904559"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ctr" fontAlgn="auto">
              <a:spcAft>
                <a:spcPts val="0"/>
              </a:spcAft>
              <a:buNone/>
            </a:pPr>
            <a:r>
              <a:rPr lang="ru-RU" sz="1600" dirty="0">
                <a:solidFill>
                  <a:schemeClr val="tx1"/>
                </a:solidFill>
                <a:effectLst/>
                <a:latin typeface="Times New Roman" panose="02020603050405020304" pitchFamily="18" charset="0"/>
                <a:cs typeface="Times New Roman" panose="02020603050405020304" pitchFamily="18" charset="0"/>
              </a:rPr>
              <a:t>Финансовая помощь муниципальным образованиям                             Чувашской Республики на </a:t>
            </a:r>
            <a:r>
              <a:rPr lang="ru-RU" sz="1600" dirty="0" smtClean="0">
                <a:solidFill>
                  <a:schemeClr val="tx1"/>
                </a:solidFill>
                <a:effectLst/>
                <a:latin typeface="Times New Roman" panose="02020603050405020304" pitchFamily="18" charset="0"/>
                <a:cs typeface="Times New Roman" panose="02020603050405020304" pitchFamily="18" charset="0"/>
              </a:rPr>
              <a:t>2025 </a:t>
            </a:r>
            <a:r>
              <a:rPr lang="ru-RU" sz="1600" dirty="0">
                <a:solidFill>
                  <a:schemeClr val="tx1"/>
                </a:solidFill>
                <a:effectLst/>
                <a:latin typeface="Times New Roman" panose="02020603050405020304" pitchFamily="18" charset="0"/>
                <a:cs typeface="Times New Roman" panose="02020603050405020304" pitchFamily="18" charset="0"/>
              </a:rPr>
              <a:t>год</a:t>
            </a:r>
          </a:p>
        </p:txBody>
      </p:sp>
      <p:cxnSp>
        <p:nvCxnSpPr>
          <p:cNvPr id="8" name="Прямая соединительная линия 7"/>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rgbClr val="4E67C8"/>
                </a:solidFill>
                <a:latin typeface="Trebuchet MS"/>
              </a:rPr>
              <a:t>Бюджет</a:t>
            </a:r>
          </a:p>
          <a:p>
            <a:pPr algn="ctr"/>
            <a:r>
              <a:rPr lang="ru-RU" sz="1300" b="1" i="1" dirty="0" smtClean="0">
                <a:solidFill>
                  <a:srgbClr val="4E67C8"/>
                </a:solidFill>
                <a:latin typeface="Trebuchet MS"/>
              </a:rPr>
              <a:t>для граждан</a:t>
            </a:r>
            <a:endParaRPr lang="ru-RU" sz="1300" b="1" i="1" dirty="0">
              <a:solidFill>
                <a:srgbClr val="4E67C8"/>
              </a:solidFill>
              <a:latin typeface="Trebuchet MS"/>
            </a:endParaRPr>
          </a:p>
        </p:txBody>
      </p:sp>
      <p:sp>
        <p:nvSpPr>
          <p:cNvPr id="10" name="TextBox 1"/>
          <p:cNvSpPr txBox="1">
            <a:spLocks noChangeArrowheads="1"/>
          </p:cNvSpPr>
          <p:nvPr/>
        </p:nvSpPr>
        <p:spPr bwMode="auto">
          <a:xfrm>
            <a:off x="7666176" y="751571"/>
            <a:ext cx="1226304" cy="222565"/>
          </a:xfrm>
          <a:prstGeom prst="rect">
            <a:avLst/>
          </a:prstGeom>
          <a:noFill/>
          <a:ln>
            <a:noFill/>
          </a:ln>
          <a:extLst/>
        </p:spPr>
        <p:txBody>
          <a:bodyPr lIns="0" tIns="0" rIns="0" b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r>
              <a:rPr lang="ru-RU" altLang="ru-RU" sz="1200" b="1" dirty="0" smtClean="0">
                <a:solidFill>
                  <a:srgbClr val="4E67C8">
                    <a:lumMod val="75000"/>
                  </a:srgbClr>
                </a:solidFill>
                <a:latin typeface="Times New Roman" panose="02020603050405020304" pitchFamily="18" charset="0"/>
                <a:cs typeface="Times New Roman" panose="02020603050405020304" pitchFamily="18" charset="0"/>
              </a:rPr>
              <a:t>тыс. рублей</a:t>
            </a:r>
            <a:endParaRPr lang="ru-RU" altLang="ru-RU" sz="1200" b="1" dirty="0">
              <a:solidFill>
                <a:srgbClr val="4E67C8">
                  <a:lumMod val="75000"/>
                </a:srgbClr>
              </a:solidFill>
              <a:latin typeface="Times New Roman" panose="02020603050405020304" pitchFamily="18" charset="0"/>
              <a:cs typeface="Times New Roman" panose="02020603050405020304" pitchFamily="18" charset="0"/>
            </a:endParaRPr>
          </a:p>
        </p:txBody>
      </p:sp>
      <p:graphicFrame>
        <p:nvGraphicFramePr>
          <p:cNvPr id="2" name="Таблица 1"/>
          <p:cNvGraphicFramePr>
            <a:graphicFrameLocks noGrp="1"/>
          </p:cNvGraphicFramePr>
          <p:nvPr>
            <p:extLst>
              <p:ext uri="{D42A27DB-BD31-4B8C-83A1-F6EECF244321}">
                <p14:modId xmlns:p14="http://schemas.microsoft.com/office/powerpoint/2010/main" val="2275093586"/>
              </p:ext>
            </p:extLst>
          </p:nvPr>
        </p:nvGraphicFramePr>
        <p:xfrm>
          <a:off x="415889" y="862853"/>
          <a:ext cx="5596270" cy="5742682"/>
        </p:xfrm>
        <a:graphic>
          <a:graphicData uri="http://schemas.openxmlformats.org/drawingml/2006/table">
            <a:tbl>
              <a:tblPr>
                <a:tableStyleId>{5C22544A-7EE6-4342-B048-85BDC9FD1C3A}</a:tableStyleId>
              </a:tblPr>
              <a:tblGrid>
                <a:gridCol w="1253928"/>
                <a:gridCol w="1330266"/>
                <a:gridCol w="1499909"/>
                <a:gridCol w="1512167"/>
              </a:tblGrid>
              <a:tr h="235538">
                <a:tc rowSpan="2">
                  <a:txBody>
                    <a:bodyPr/>
                    <a:lstStyle/>
                    <a:p>
                      <a:pPr algn="ctr" rtl="0" fontAlgn="ctr"/>
                      <a:r>
                        <a:rPr lang="ru-RU" sz="1000" b="0" i="0" u="none" strike="noStrike" dirty="0">
                          <a:solidFill>
                            <a:srgbClr val="000000"/>
                          </a:solidFill>
                          <a:effectLst/>
                          <a:latin typeface="Times New Roman"/>
                        </a:rPr>
                        <a:t>Наименование муниципальных образований</a:t>
                      </a:r>
                    </a:p>
                  </a:txBody>
                  <a:tcPr marL="9525" marR="9525" marT="9525" marB="0" anchor="ctr">
                    <a:solidFill>
                      <a:schemeClr val="accent2">
                        <a:lumMod val="40000"/>
                        <a:lumOff val="60000"/>
                      </a:schemeClr>
                    </a:solidFill>
                  </a:tcPr>
                </a:tc>
                <a:tc rowSpan="2">
                  <a:txBody>
                    <a:bodyPr/>
                    <a:lstStyle/>
                    <a:p>
                      <a:pPr algn="ctr" fontAlgn="ctr"/>
                      <a:r>
                        <a:rPr lang="ru-RU" sz="1000" b="0" i="0" u="none" strike="noStrike" dirty="0">
                          <a:solidFill>
                            <a:srgbClr val="000000"/>
                          </a:solidFill>
                          <a:effectLst/>
                          <a:latin typeface="Times New Roman"/>
                        </a:rPr>
                        <a:t>Финансовая помощь - всего</a:t>
                      </a:r>
                    </a:p>
                  </a:txBody>
                  <a:tcPr marL="9525" marR="9525" marT="9525" marB="0" anchor="ctr">
                    <a:solidFill>
                      <a:schemeClr val="accent2">
                        <a:lumMod val="40000"/>
                        <a:lumOff val="60000"/>
                      </a:schemeClr>
                    </a:solidFill>
                  </a:tcPr>
                </a:tc>
                <a:tc gridSpan="2">
                  <a:txBody>
                    <a:bodyPr/>
                    <a:lstStyle/>
                    <a:p>
                      <a:pPr algn="ctr" rtl="0" fontAlgn="ctr"/>
                      <a:r>
                        <a:rPr lang="ru-RU" sz="900" b="0" i="0" u="none" strike="noStrike" dirty="0">
                          <a:solidFill>
                            <a:srgbClr val="000000"/>
                          </a:solidFill>
                          <a:effectLst/>
                          <a:latin typeface="Times New Roman"/>
                        </a:rPr>
                        <a:t>в том числе:</a:t>
                      </a:r>
                    </a:p>
                  </a:txBody>
                  <a:tcPr marL="9525" marR="9525" marT="9525" marB="0" anchor="ctr">
                    <a:solidFill>
                      <a:schemeClr val="accent2">
                        <a:lumMod val="40000"/>
                        <a:lumOff val="60000"/>
                      </a:schemeClr>
                    </a:solidFill>
                  </a:tcPr>
                </a:tc>
                <a:tc hMerge="1">
                  <a:txBody>
                    <a:bodyPr/>
                    <a:lstStyle/>
                    <a:p>
                      <a:pPr algn="ctr" rtl="0" fontAlgn="ctr"/>
                      <a:endParaRPr lang="ru-RU" sz="900" b="0" i="0" u="none" strike="noStrike" dirty="0">
                        <a:solidFill>
                          <a:srgbClr val="000000"/>
                        </a:solidFill>
                        <a:effectLst/>
                        <a:latin typeface="Times New Roman"/>
                      </a:endParaRPr>
                    </a:p>
                  </a:txBody>
                  <a:tcPr marL="9525" marR="9525" marT="9525" marB="0" anchor="ctr">
                    <a:solidFill>
                      <a:schemeClr val="accent2">
                        <a:lumMod val="40000"/>
                        <a:lumOff val="60000"/>
                      </a:schemeClr>
                    </a:solidFill>
                  </a:tcPr>
                </a:tc>
              </a:tr>
              <a:tr h="889424">
                <a:tc vMerge="1">
                  <a:txBody>
                    <a:bodyPr/>
                    <a:lstStyle/>
                    <a:p>
                      <a:endParaRPr lang="ru-RU"/>
                    </a:p>
                  </a:txBody>
                  <a:tcPr>
                    <a:solidFill>
                      <a:schemeClr val="accent2">
                        <a:lumMod val="40000"/>
                        <a:lumOff val="60000"/>
                      </a:schemeClr>
                    </a:solidFill>
                  </a:tcPr>
                </a:tc>
                <a:tc vMerge="1">
                  <a:txBody>
                    <a:bodyPr/>
                    <a:lstStyle/>
                    <a:p>
                      <a:endParaRPr lang="ru-RU"/>
                    </a:p>
                  </a:txBody>
                  <a:tcPr>
                    <a:solidFill>
                      <a:schemeClr val="accent2">
                        <a:lumMod val="40000"/>
                        <a:lumOff val="60000"/>
                      </a:schemeClr>
                    </a:solidFill>
                  </a:tcPr>
                </a:tc>
                <a:tc>
                  <a:txBody>
                    <a:bodyPr/>
                    <a:lstStyle/>
                    <a:p>
                      <a:pPr algn="ctr" rtl="0" fontAlgn="ctr"/>
                      <a:r>
                        <a:rPr lang="ru-RU" sz="1000" b="0" i="0" u="none" strike="noStrike" dirty="0" smtClean="0">
                          <a:solidFill>
                            <a:srgbClr val="000000"/>
                          </a:solidFill>
                          <a:effectLst/>
                          <a:latin typeface="Times New Roman"/>
                        </a:rPr>
                        <a:t>дотации </a:t>
                      </a:r>
                      <a:r>
                        <a:rPr lang="ru-RU" sz="1000" b="0" i="0" u="none" strike="noStrike" dirty="0">
                          <a:solidFill>
                            <a:srgbClr val="000000"/>
                          </a:solidFill>
                          <a:effectLst/>
                          <a:latin typeface="Times New Roman"/>
                        </a:rPr>
                        <a:t>на выравнивание бюджетной обеспеченности муниципальных округов (городских округов) </a:t>
                      </a:r>
                    </a:p>
                  </a:txBody>
                  <a:tcPr marL="9525" marR="9525" marT="9525" marB="0" anchor="ctr">
                    <a:solidFill>
                      <a:schemeClr val="accent2">
                        <a:lumMod val="40000"/>
                        <a:lumOff val="60000"/>
                      </a:schemeClr>
                    </a:solidFill>
                  </a:tcPr>
                </a:tc>
                <a:tc>
                  <a:txBody>
                    <a:bodyPr/>
                    <a:lstStyle/>
                    <a:p>
                      <a:pPr algn="ctr" rtl="0" fontAlgn="ctr"/>
                      <a:r>
                        <a:rPr lang="ru-RU" sz="1000" b="0" i="0" u="none" strike="noStrike" dirty="0" smtClean="0">
                          <a:solidFill>
                            <a:srgbClr val="000000"/>
                          </a:solidFill>
                          <a:effectLst/>
                          <a:latin typeface="Times New Roman"/>
                        </a:rPr>
                        <a:t>Дотации на поддержку мер по обеспечению сбалансированности бюджетов муниципальных и городских округов</a:t>
                      </a:r>
                      <a:endParaRPr lang="ru-RU" sz="1000" b="0" i="0" u="none" strike="noStrike" dirty="0">
                        <a:solidFill>
                          <a:srgbClr val="000000"/>
                        </a:solidFill>
                        <a:effectLst/>
                        <a:latin typeface="Times New Roman"/>
                      </a:endParaRPr>
                    </a:p>
                  </a:txBody>
                  <a:tcPr marL="9525" marR="9525" marT="9525" marB="0" anchor="ctr">
                    <a:solidFill>
                      <a:schemeClr val="accent2">
                        <a:lumMod val="40000"/>
                        <a:lumOff val="60000"/>
                      </a:schemeClr>
                    </a:solidFill>
                  </a:tcPr>
                </a:tc>
              </a:tr>
              <a:tr h="189282">
                <a:tc>
                  <a:txBody>
                    <a:bodyPr/>
                    <a:lstStyle/>
                    <a:p>
                      <a:pPr algn="l" rtl="0" fontAlgn="ctr"/>
                      <a:r>
                        <a:rPr lang="ru-RU" sz="1050" b="0" i="0" u="none" strike="noStrike" dirty="0" err="1">
                          <a:solidFill>
                            <a:srgbClr val="000000"/>
                          </a:solidFill>
                          <a:effectLst/>
                          <a:latin typeface="Times New Roman"/>
                        </a:rPr>
                        <a:t>Алатырский</a:t>
                      </a:r>
                      <a:endParaRPr lang="ru-RU" sz="1050" b="0" i="0" u="none" strike="noStrike" dirty="0">
                        <a:solidFill>
                          <a:srgbClr val="000000"/>
                        </a:solidFill>
                        <a:effectLst/>
                        <a:latin typeface="Times New Roman"/>
                      </a:endParaRPr>
                    </a:p>
                  </a:txBody>
                  <a:tcPr marL="36000" marR="9525" marT="9525" marB="0" anchor="ctr">
                    <a:solidFill>
                      <a:schemeClr val="accent2">
                        <a:lumMod val="40000"/>
                        <a:lumOff val="60000"/>
                      </a:schemeClr>
                    </a:solidFill>
                  </a:tcPr>
                </a:tc>
                <a:tc>
                  <a:txBody>
                    <a:bodyPr/>
                    <a:lstStyle/>
                    <a:p>
                      <a:pPr algn="r" fontAlgn="b"/>
                      <a:r>
                        <a:rPr lang="ru-RU" sz="1200" b="0" i="0" u="none" strike="noStrike">
                          <a:solidFill>
                            <a:srgbClr val="000000"/>
                          </a:solidFill>
                          <a:effectLst/>
                          <a:latin typeface="Calibri"/>
                        </a:rPr>
                        <a:t>138 931,4</a:t>
                      </a:r>
                    </a:p>
                  </a:txBody>
                  <a:tcPr marL="9525" marR="9525" marT="9525" marB="0" anchor="b">
                    <a:solidFill>
                      <a:schemeClr val="accent2">
                        <a:lumMod val="40000"/>
                        <a:lumOff val="60000"/>
                      </a:schemeClr>
                    </a:solidFill>
                  </a:tcPr>
                </a:tc>
                <a:tc>
                  <a:txBody>
                    <a:bodyPr/>
                    <a:lstStyle/>
                    <a:p>
                      <a:pPr algn="r" fontAlgn="b"/>
                      <a:r>
                        <a:rPr lang="ru-RU" sz="1200" b="0" i="0" u="none" strike="noStrike">
                          <a:solidFill>
                            <a:srgbClr val="000000"/>
                          </a:solidFill>
                          <a:effectLst/>
                          <a:latin typeface="Calibri"/>
                        </a:rPr>
                        <a:t>138 931,4</a:t>
                      </a:r>
                    </a:p>
                  </a:txBody>
                  <a:tcPr marL="9525" marR="9525" marT="9525" marB="0" anchor="b">
                    <a:solidFill>
                      <a:schemeClr val="accent2">
                        <a:lumMod val="40000"/>
                        <a:lumOff val="60000"/>
                      </a:schemeClr>
                    </a:solidFill>
                  </a:tcPr>
                </a:tc>
                <a:tc>
                  <a:txBody>
                    <a:bodyPr/>
                    <a:lstStyle/>
                    <a:p>
                      <a:pPr algn="r" fontAlgn="b"/>
                      <a:r>
                        <a:rPr lang="ru-RU" sz="1200" b="0" i="0" u="none" strike="noStrike">
                          <a:solidFill>
                            <a:srgbClr val="000000"/>
                          </a:solidFill>
                          <a:effectLst/>
                          <a:latin typeface="Calibri"/>
                        </a:rPr>
                        <a:t>0,0</a:t>
                      </a:r>
                    </a:p>
                  </a:txBody>
                  <a:tcPr marL="9525" marR="9525" marT="9525" marB="0" anchor="b">
                    <a:solidFill>
                      <a:schemeClr val="accent2">
                        <a:lumMod val="40000"/>
                        <a:lumOff val="60000"/>
                      </a:schemeClr>
                    </a:solidFill>
                  </a:tcPr>
                </a:tc>
              </a:tr>
              <a:tr h="189282">
                <a:tc>
                  <a:txBody>
                    <a:bodyPr/>
                    <a:lstStyle/>
                    <a:p>
                      <a:pPr algn="l" rtl="0" fontAlgn="ctr"/>
                      <a:r>
                        <a:rPr lang="ru-RU" sz="1050" b="0" i="0" u="none" strike="noStrike" dirty="0" err="1">
                          <a:solidFill>
                            <a:srgbClr val="000000"/>
                          </a:solidFill>
                          <a:effectLst/>
                          <a:latin typeface="Times New Roman"/>
                        </a:rPr>
                        <a:t>Аликовский</a:t>
                      </a:r>
                      <a:endParaRPr lang="ru-RU" sz="1050" b="0" i="0" u="none" strike="noStrike" dirty="0">
                        <a:solidFill>
                          <a:srgbClr val="000000"/>
                        </a:solidFill>
                        <a:effectLst/>
                        <a:latin typeface="Times New Roman"/>
                      </a:endParaRPr>
                    </a:p>
                  </a:txBody>
                  <a:tcPr marL="36000" marR="9525" marT="9525" marB="0" anchor="ctr">
                    <a:solidFill>
                      <a:schemeClr val="accent2">
                        <a:lumMod val="40000"/>
                        <a:lumOff val="60000"/>
                      </a:schemeClr>
                    </a:solidFill>
                  </a:tcPr>
                </a:tc>
                <a:tc>
                  <a:txBody>
                    <a:bodyPr/>
                    <a:lstStyle/>
                    <a:p>
                      <a:pPr algn="r" fontAlgn="b"/>
                      <a:r>
                        <a:rPr lang="ru-RU" sz="1200" b="0" i="0" u="none" strike="noStrike" dirty="0">
                          <a:solidFill>
                            <a:srgbClr val="000000"/>
                          </a:solidFill>
                          <a:effectLst/>
                          <a:latin typeface="Calibri"/>
                        </a:rPr>
                        <a:t>137 639,2</a:t>
                      </a:r>
                    </a:p>
                  </a:txBody>
                  <a:tcPr marL="9525" marR="9525" marT="9525" marB="0" anchor="b">
                    <a:solidFill>
                      <a:schemeClr val="accent2">
                        <a:lumMod val="40000"/>
                        <a:lumOff val="60000"/>
                      </a:schemeClr>
                    </a:solidFill>
                  </a:tcPr>
                </a:tc>
                <a:tc>
                  <a:txBody>
                    <a:bodyPr/>
                    <a:lstStyle/>
                    <a:p>
                      <a:pPr algn="r" fontAlgn="b"/>
                      <a:r>
                        <a:rPr lang="ru-RU" sz="1200" b="0" i="0" u="none" strike="noStrike">
                          <a:solidFill>
                            <a:srgbClr val="000000"/>
                          </a:solidFill>
                          <a:effectLst/>
                          <a:latin typeface="Calibri"/>
                        </a:rPr>
                        <a:t>137 639,2</a:t>
                      </a:r>
                    </a:p>
                  </a:txBody>
                  <a:tcPr marL="9525" marR="9525" marT="9525" marB="0" anchor="b">
                    <a:solidFill>
                      <a:schemeClr val="accent2">
                        <a:lumMod val="40000"/>
                        <a:lumOff val="60000"/>
                      </a:schemeClr>
                    </a:solidFill>
                  </a:tcPr>
                </a:tc>
                <a:tc>
                  <a:txBody>
                    <a:bodyPr/>
                    <a:lstStyle/>
                    <a:p>
                      <a:pPr algn="r" fontAlgn="b"/>
                      <a:r>
                        <a:rPr lang="ru-RU" sz="1200" b="0" i="0" u="none" strike="noStrike">
                          <a:solidFill>
                            <a:srgbClr val="000000"/>
                          </a:solidFill>
                          <a:effectLst/>
                          <a:latin typeface="Calibri"/>
                        </a:rPr>
                        <a:t>0,0</a:t>
                      </a:r>
                    </a:p>
                  </a:txBody>
                  <a:tcPr marL="9525" marR="9525" marT="9525" marB="0" anchor="b">
                    <a:solidFill>
                      <a:schemeClr val="accent2">
                        <a:lumMod val="40000"/>
                        <a:lumOff val="60000"/>
                      </a:schemeClr>
                    </a:solidFill>
                  </a:tcPr>
                </a:tc>
              </a:tr>
              <a:tr h="189282">
                <a:tc>
                  <a:txBody>
                    <a:bodyPr/>
                    <a:lstStyle/>
                    <a:p>
                      <a:pPr algn="l" rtl="0" fontAlgn="ctr"/>
                      <a:r>
                        <a:rPr lang="ru-RU" sz="1050" b="0" i="0" u="none" strike="noStrike" dirty="0" err="1">
                          <a:solidFill>
                            <a:srgbClr val="000000"/>
                          </a:solidFill>
                          <a:effectLst/>
                          <a:latin typeface="Times New Roman"/>
                        </a:rPr>
                        <a:t>Батыревский</a:t>
                      </a:r>
                      <a:endParaRPr lang="ru-RU" sz="1050" b="0" i="0" u="none" strike="noStrike" dirty="0">
                        <a:solidFill>
                          <a:srgbClr val="000000"/>
                        </a:solidFill>
                        <a:effectLst/>
                        <a:latin typeface="Times New Roman"/>
                      </a:endParaRPr>
                    </a:p>
                  </a:txBody>
                  <a:tcPr marL="36000" marR="9525" marT="9525" marB="0" anchor="ctr">
                    <a:solidFill>
                      <a:schemeClr val="accent2">
                        <a:lumMod val="40000"/>
                        <a:lumOff val="60000"/>
                      </a:schemeClr>
                    </a:solidFill>
                  </a:tcPr>
                </a:tc>
                <a:tc>
                  <a:txBody>
                    <a:bodyPr/>
                    <a:lstStyle/>
                    <a:p>
                      <a:pPr algn="r" fontAlgn="b"/>
                      <a:r>
                        <a:rPr lang="ru-RU" sz="1200" b="0" i="0" u="none" strike="noStrike" dirty="0">
                          <a:solidFill>
                            <a:srgbClr val="000000"/>
                          </a:solidFill>
                          <a:effectLst/>
                          <a:latin typeface="Calibri"/>
                        </a:rPr>
                        <a:t>125 144,8</a:t>
                      </a:r>
                    </a:p>
                  </a:txBody>
                  <a:tcPr marL="9525" marR="9525" marT="9525" marB="0" anchor="b">
                    <a:solidFill>
                      <a:schemeClr val="accent2">
                        <a:lumMod val="40000"/>
                        <a:lumOff val="60000"/>
                      </a:schemeClr>
                    </a:solidFill>
                  </a:tcPr>
                </a:tc>
                <a:tc>
                  <a:txBody>
                    <a:bodyPr/>
                    <a:lstStyle/>
                    <a:p>
                      <a:pPr algn="r" fontAlgn="b"/>
                      <a:r>
                        <a:rPr lang="ru-RU" sz="1200" b="0" i="0" u="none" strike="noStrike">
                          <a:solidFill>
                            <a:srgbClr val="000000"/>
                          </a:solidFill>
                          <a:effectLst/>
                          <a:latin typeface="Calibri"/>
                        </a:rPr>
                        <a:t>125 144,8</a:t>
                      </a:r>
                    </a:p>
                  </a:txBody>
                  <a:tcPr marL="9525" marR="9525" marT="9525" marB="0" anchor="b">
                    <a:solidFill>
                      <a:schemeClr val="accent2">
                        <a:lumMod val="40000"/>
                        <a:lumOff val="60000"/>
                      </a:schemeClr>
                    </a:solidFill>
                  </a:tcPr>
                </a:tc>
                <a:tc>
                  <a:txBody>
                    <a:bodyPr/>
                    <a:lstStyle/>
                    <a:p>
                      <a:pPr algn="r" fontAlgn="b"/>
                      <a:r>
                        <a:rPr lang="ru-RU" sz="1200" b="0" i="0" u="none" strike="noStrike">
                          <a:solidFill>
                            <a:srgbClr val="000000"/>
                          </a:solidFill>
                          <a:effectLst/>
                          <a:latin typeface="Calibri"/>
                        </a:rPr>
                        <a:t>0,0</a:t>
                      </a:r>
                    </a:p>
                  </a:txBody>
                  <a:tcPr marL="9525" marR="9525" marT="9525" marB="0" anchor="b">
                    <a:solidFill>
                      <a:schemeClr val="accent2">
                        <a:lumMod val="40000"/>
                        <a:lumOff val="60000"/>
                      </a:schemeClr>
                    </a:solidFill>
                  </a:tcPr>
                </a:tc>
              </a:tr>
              <a:tr h="189282">
                <a:tc>
                  <a:txBody>
                    <a:bodyPr/>
                    <a:lstStyle/>
                    <a:p>
                      <a:pPr algn="l" rtl="0" fontAlgn="ctr"/>
                      <a:r>
                        <a:rPr lang="ru-RU" sz="1050" b="0" i="0" u="none" strike="noStrike" dirty="0" err="1">
                          <a:solidFill>
                            <a:srgbClr val="000000"/>
                          </a:solidFill>
                          <a:effectLst/>
                          <a:latin typeface="Times New Roman"/>
                        </a:rPr>
                        <a:t>Вурнарский</a:t>
                      </a:r>
                      <a:endParaRPr lang="ru-RU" sz="1050" b="0" i="0" u="none" strike="noStrike" dirty="0">
                        <a:solidFill>
                          <a:srgbClr val="000000"/>
                        </a:solidFill>
                        <a:effectLst/>
                        <a:latin typeface="Times New Roman"/>
                      </a:endParaRPr>
                    </a:p>
                  </a:txBody>
                  <a:tcPr marL="36000" marR="9525" marT="9525" marB="0" anchor="ctr">
                    <a:solidFill>
                      <a:schemeClr val="accent2">
                        <a:lumMod val="40000"/>
                        <a:lumOff val="60000"/>
                      </a:schemeClr>
                    </a:solidFill>
                  </a:tcPr>
                </a:tc>
                <a:tc>
                  <a:txBody>
                    <a:bodyPr/>
                    <a:lstStyle/>
                    <a:p>
                      <a:pPr algn="r" fontAlgn="b"/>
                      <a:r>
                        <a:rPr lang="ru-RU" sz="1200" b="0" i="0" u="none" strike="noStrike">
                          <a:solidFill>
                            <a:srgbClr val="000000"/>
                          </a:solidFill>
                          <a:effectLst/>
                          <a:latin typeface="Calibri"/>
                        </a:rPr>
                        <a:t>112 169,3</a:t>
                      </a:r>
                    </a:p>
                  </a:txBody>
                  <a:tcPr marL="9525" marR="9525" marT="9525" marB="0" anchor="b">
                    <a:solidFill>
                      <a:schemeClr val="accent2">
                        <a:lumMod val="40000"/>
                        <a:lumOff val="60000"/>
                      </a:schemeClr>
                    </a:solidFill>
                  </a:tcPr>
                </a:tc>
                <a:tc>
                  <a:txBody>
                    <a:bodyPr/>
                    <a:lstStyle/>
                    <a:p>
                      <a:pPr algn="r" fontAlgn="b"/>
                      <a:r>
                        <a:rPr lang="ru-RU" sz="1200" b="0" i="0" u="none" strike="noStrike" dirty="0">
                          <a:solidFill>
                            <a:srgbClr val="000000"/>
                          </a:solidFill>
                          <a:effectLst/>
                          <a:latin typeface="Calibri"/>
                        </a:rPr>
                        <a:t>112 169,3</a:t>
                      </a:r>
                    </a:p>
                  </a:txBody>
                  <a:tcPr marL="9525" marR="9525" marT="9525" marB="0" anchor="b">
                    <a:solidFill>
                      <a:schemeClr val="accent2">
                        <a:lumMod val="40000"/>
                        <a:lumOff val="60000"/>
                      </a:schemeClr>
                    </a:solidFill>
                  </a:tcPr>
                </a:tc>
                <a:tc>
                  <a:txBody>
                    <a:bodyPr/>
                    <a:lstStyle/>
                    <a:p>
                      <a:pPr algn="r" fontAlgn="b"/>
                      <a:r>
                        <a:rPr lang="ru-RU" sz="1200" b="0" i="0" u="none" strike="noStrike">
                          <a:solidFill>
                            <a:srgbClr val="000000"/>
                          </a:solidFill>
                          <a:effectLst/>
                          <a:latin typeface="Calibri"/>
                        </a:rPr>
                        <a:t>0,0</a:t>
                      </a:r>
                    </a:p>
                  </a:txBody>
                  <a:tcPr marL="9525" marR="9525" marT="9525" marB="0" anchor="b">
                    <a:solidFill>
                      <a:schemeClr val="accent2">
                        <a:lumMod val="40000"/>
                        <a:lumOff val="60000"/>
                      </a:schemeClr>
                    </a:solidFill>
                  </a:tcPr>
                </a:tc>
              </a:tr>
              <a:tr h="189282">
                <a:tc>
                  <a:txBody>
                    <a:bodyPr/>
                    <a:lstStyle/>
                    <a:p>
                      <a:pPr algn="l" rtl="0" fontAlgn="ctr"/>
                      <a:r>
                        <a:rPr lang="ru-RU" sz="1050" b="0" i="0" u="none" strike="noStrike" dirty="0" err="1">
                          <a:solidFill>
                            <a:srgbClr val="000000"/>
                          </a:solidFill>
                          <a:effectLst/>
                          <a:latin typeface="Times New Roman"/>
                        </a:rPr>
                        <a:t>Ибресинский</a:t>
                      </a:r>
                      <a:endParaRPr lang="ru-RU" sz="1050" b="0" i="0" u="none" strike="noStrike" dirty="0">
                        <a:solidFill>
                          <a:srgbClr val="000000"/>
                        </a:solidFill>
                        <a:effectLst/>
                        <a:latin typeface="Times New Roman"/>
                      </a:endParaRPr>
                    </a:p>
                  </a:txBody>
                  <a:tcPr marL="36000" marR="9525" marT="9525" marB="0" anchor="ctr">
                    <a:solidFill>
                      <a:schemeClr val="accent2">
                        <a:lumMod val="40000"/>
                        <a:lumOff val="60000"/>
                      </a:schemeClr>
                    </a:solidFill>
                  </a:tcPr>
                </a:tc>
                <a:tc>
                  <a:txBody>
                    <a:bodyPr/>
                    <a:lstStyle/>
                    <a:p>
                      <a:pPr algn="r" fontAlgn="b"/>
                      <a:r>
                        <a:rPr lang="ru-RU" sz="1200" b="0" i="0" u="none" strike="noStrike">
                          <a:solidFill>
                            <a:srgbClr val="000000"/>
                          </a:solidFill>
                          <a:effectLst/>
                          <a:latin typeface="Calibri"/>
                        </a:rPr>
                        <a:t>97 524,8</a:t>
                      </a:r>
                    </a:p>
                  </a:txBody>
                  <a:tcPr marL="9525" marR="9525" marT="9525" marB="0" anchor="b">
                    <a:solidFill>
                      <a:schemeClr val="accent2">
                        <a:lumMod val="40000"/>
                        <a:lumOff val="60000"/>
                      </a:schemeClr>
                    </a:solidFill>
                  </a:tcPr>
                </a:tc>
                <a:tc>
                  <a:txBody>
                    <a:bodyPr/>
                    <a:lstStyle/>
                    <a:p>
                      <a:pPr algn="r" fontAlgn="b"/>
                      <a:r>
                        <a:rPr lang="ru-RU" sz="1200" b="0" i="0" u="none" strike="noStrike" dirty="0">
                          <a:solidFill>
                            <a:srgbClr val="000000"/>
                          </a:solidFill>
                          <a:effectLst/>
                          <a:latin typeface="Calibri"/>
                        </a:rPr>
                        <a:t>87 669,8</a:t>
                      </a:r>
                    </a:p>
                  </a:txBody>
                  <a:tcPr marL="9525" marR="9525" marT="9525" marB="0" anchor="b">
                    <a:solidFill>
                      <a:schemeClr val="accent2">
                        <a:lumMod val="40000"/>
                        <a:lumOff val="60000"/>
                      </a:schemeClr>
                    </a:solidFill>
                  </a:tcPr>
                </a:tc>
                <a:tc>
                  <a:txBody>
                    <a:bodyPr/>
                    <a:lstStyle/>
                    <a:p>
                      <a:pPr algn="r" fontAlgn="b"/>
                      <a:r>
                        <a:rPr lang="ru-RU" sz="1200" b="0" i="0" u="none" strike="noStrike">
                          <a:solidFill>
                            <a:srgbClr val="000000"/>
                          </a:solidFill>
                          <a:effectLst/>
                          <a:latin typeface="Calibri"/>
                        </a:rPr>
                        <a:t>9 855,0</a:t>
                      </a:r>
                    </a:p>
                  </a:txBody>
                  <a:tcPr marL="9525" marR="9525" marT="9525" marB="0" anchor="b">
                    <a:solidFill>
                      <a:schemeClr val="accent2">
                        <a:lumMod val="40000"/>
                        <a:lumOff val="60000"/>
                      </a:schemeClr>
                    </a:solidFill>
                  </a:tcPr>
                </a:tc>
              </a:tr>
              <a:tr h="189282">
                <a:tc>
                  <a:txBody>
                    <a:bodyPr/>
                    <a:lstStyle/>
                    <a:p>
                      <a:pPr algn="l" rtl="0" fontAlgn="ctr"/>
                      <a:r>
                        <a:rPr lang="ru-RU" sz="1050" b="0" i="0" u="none" strike="noStrike" dirty="0" err="1">
                          <a:solidFill>
                            <a:srgbClr val="000000"/>
                          </a:solidFill>
                          <a:effectLst/>
                          <a:latin typeface="Times New Roman"/>
                        </a:rPr>
                        <a:t>Канашский</a:t>
                      </a:r>
                      <a:endParaRPr lang="ru-RU" sz="1050" b="0" i="0" u="none" strike="noStrike" dirty="0">
                        <a:solidFill>
                          <a:srgbClr val="000000"/>
                        </a:solidFill>
                        <a:effectLst/>
                        <a:latin typeface="Times New Roman"/>
                      </a:endParaRPr>
                    </a:p>
                  </a:txBody>
                  <a:tcPr marL="36000" marR="9525" marT="9525" marB="0" anchor="ctr">
                    <a:solidFill>
                      <a:schemeClr val="accent2">
                        <a:lumMod val="40000"/>
                        <a:lumOff val="60000"/>
                      </a:schemeClr>
                    </a:solidFill>
                  </a:tcPr>
                </a:tc>
                <a:tc>
                  <a:txBody>
                    <a:bodyPr/>
                    <a:lstStyle/>
                    <a:p>
                      <a:pPr algn="r" fontAlgn="b"/>
                      <a:r>
                        <a:rPr lang="ru-RU" sz="1200" b="0" i="0" u="none" strike="noStrike">
                          <a:solidFill>
                            <a:srgbClr val="000000"/>
                          </a:solidFill>
                          <a:effectLst/>
                          <a:latin typeface="Calibri"/>
                        </a:rPr>
                        <a:t>194 787,4</a:t>
                      </a:r>
                    </a:p>
                  </a:txBody>
                  <a:tcPr marL="9525" marR="9525" marT="9525" marB="0" anchor="b">
                    <a:solidFill>
                      <a:schemeClr val="accent2">
                        <a:lumMod val="40000"/>
                        <a:lumOff val="60000"/>
                      </a:schemeClr>
                    </a:solidFill>
                  </a:tcPr>
                </a:tc>
                <a:tc>
                  <a:txBody>
                    <a:bodyPr/>
                    <a:lstStyle/>
                    <a:p>
                      <a:pPr algn="r" fontAlgn="b"/>
                      <a:r>
                        <a:rPr lang="ru-RU" sz="1200" b="0" i="0" u="none" strike="noStrike" dirty="0">
                          <a:solidFill>
                            <a:srgbClr val="000000"/>
                          </a:solidFill>
                          <a:effectLst/>
                          <a:latin typeface="Calibri"/>
                        </a:rPr>
                        <a:t>194 787,4</a:t>
                      </a:r>
                    </a:p>
                  </a:txBody>
                  <a:tcPr marL="9525" marR="9525" marT="9525" marB="0" anchor="b">
                    <a:solidFill>
                      <a:schemeClr val="accent2">
                        <a:lumMod val="40000"/>
                        <a:lumOff val="60000"/>
                      </a:schemeClr>
                    </a:solidFill>
                  </a:tcPr>
                </a:tc>
                <a:tc>
                  <a:txBody>
                    <a:bodyPr/>
                    <a:lstStyle/>
                    <a:p>
                      <a:pPr algn="r" fontAlgn="b"/>
                      <a:r>
                        <a:rPr lang="ru-RU" sz="1200" b="0" i="0" u="none" strike="noStrike">
                          <a:solidFill>
                            <a:srgbClr val="000000"/>
                          </a:solidFill>
                          <a:effectLst/>
                          <a:latin typeface="Calibri"/>
                        </a:rPr>
                        <a:t>0,0</a:t>
                      </a:r>
                    </a:p>
                  </a:txBody>
                  <a:tcPr marL="9525" marR="9525" marT="9525" marB="0" anchor="b">
                    <a:solidFill>
                      <a:schemeClr val="accent2">
                        <a:lumMod val="40000"/>
                        <a:lumOff val="60000"/>
                      </a:schemeClr>
                    </a:solidFill>
                  </a:tcPr>
                </a:tc>
              </a:tr>
              <a:tr h="189282">
                <a:tc>
                  <a:txBody>
                    <a:bodyPr/>
                    <a:lstStyle/>
                    <a:p>
                      <a:pPr algn="l" rtl="0" fontAlgn="ctr"/>
                      <a:r>
                        <a:rPr lang="ru-RU" sz="1050" b="0" i="0" u="none" strike="noStrike" dirty="0">
                          <a:solidFill>
                            <a:srgbClr val="000000"/>
                          </a:solidFill>
                          <a:effectLst/>
                          <a:latin typeface="Times New Roman"/>
                        </a:rPr>
                        <a:t>Козловский</a:t>
                      </a:r>
                    </a:p>
                  </a:txBody>
                  <a:tcPr marL="36000" marR="9525" marT="9525" marB="0" anchor="ctr">
                    <a:solidFill>
                      <a:schemeClr val="accent2">
                        <a:lumMod val="40000"/>
                        <a:lumOff val="60000"/>
                      </a:schemeClr>
                    </a:solidFill>
                  </a:tcPr>
                </a:tc>
                <a:tc>
                  <a:txBody>
                    <a:bodyPr/>
                    <a:lstStyle/>
                    <a:p>
                      <a:pPr algn="r" fontAlgn="b"/>
                      <a:r>
                        <a:rPr lang="ru-RU" sz="1200" b="0" i="0" u="none" strike="noStrike">
                          <a:solidFill>
                            <a:srgbClr val="000000"/>
                          </a:solidFill>
                          <a:effectLst/>
                          <a:latin typeface="Calibri"/>
                        </a:rPr>
                        <a:t>73 975,1</a:t>
                      </a:r>
                    </a:p>
                  </a:txBody>
                  <a:tcPr marL="9525" marR="9525" marT="9525" marB="0" anchor="b">
                    <a:solidFill>
                      <a:schemeClr val="accent2">
                        <a:lumMod val="40000"/>
                        <a:lumOff val="60000"/>
                      </a:schemeClr>
                    </a:solidFill>
                  </a:tcPr>
                </a:tc>
                <a:tc>
                  <a:txBody>
                    <a:bodyPr/>
                    <a:lstStyle/>
                    <a:p>
                      <a:pPr algn="r" fontAlgn="b"/>
                      <a:r>
                        <a:rPr lang="ru-RU" sz="1200" b="0" i="0" u="none" strike="noStrike" dirty="0">
                          <a:solidFill>
                            <a:srgbClr val="000000"/>
                          </a:solidFill>
                          <a:effectLst/>
                          <a:latin typeface="Calibri"/>
                        </a:rPr>
                        <a:t>73 975,1</a:t>
                      </a:r>
                    </a:p>
                  </a:txBody>
                  <a:tcPr marL="9525" marR="9525" marT="9525" marB="0" anchor="b">
                    <a:solidFill>
                      <a:schemeClr val="accent2">
                        <a:lumMod val="40000"/>
                        <a:lumOff val="60000"/>
                      </a:schemeClr>
                    </a:solidFill>
                  </a:tcPr>
                </a:tc>
                <a:tc>
                  <a:txBody>
                    <a:bodyPr/>
                    <a:lstStyle/>
                    <a:p>
                      <a:pPr algn="r" fontAlgn="b"/>
                      <a:r>
                        <a:rPr lang="ru-RU" sz="1200" b="0" i="0" u="none" strike="noStrike">
                          <a:solidFill>
                            <a:srgbClr val="000000"/>
                          </a:solidFill>
                          <a:effectLst/>
                          <a:latin typeface="Calibri"/>
                        </a:rPr>
                        <a:t>0,0</a:t>
                      </a:r>
                    </a:p>
                  </a:txBody>
                  <a:tcPr marL="9525" marR="9525" marT="9525" marB="0" anchor="b">
                    <a:solidFill>
                      <a:schemeClr val="accent2">
                        <a:lumMod val="40000"/>
                        <a:lumOff val="60000"/>
                      </a:schemeClr>
                    </a:solidFill>
                  </a:tcPr>
                </a:tc>
              </a:tr>
              <a:tr h="189282">
                <a:tc>
                  <a:txBody>
                    <a:bodyPr/>
                    <a:lstStyle/>
                    <a:p>
                      <a:pPr algn="l" rtl="0" fontAlgn="ctr"/>
                      <a:r>
                        <a:rPr lang="ru-RU" sz="1050" b="0" i="0" u="none" strike="noStrike" dirty="0">
                          <a:solidFill>
                            <a:srgbClr val="000000"/>
                          </a:solidFill>
                          <a:effectLst/>
                          <a:latin typeface="Times New Roman"/>
                        </a:rPr>
                        <a:t>Комсомольский</a:t>
                      </a:r>
                    </a:p>
                  </a:txBody>
                  <a:tcPr marL="36000" marR="9525" marT="9525" marB="0" anchor="ctr">
                    <a:solidFill>
                      <a:schemeClr val="accent2">
                        <a:lumMod val="40000"/>
                        <a:lumOff val="60000"/>
                      </a:schemeClr>
                    </a:solidFill>
                  </a:tcPr>
                </a:tc>
                <a:tc>
                  <a:txBody>
                    <a:bodyPr/>
                    <a:lstStyle/>
                    <a:p>
                      <a:pPr algn="r" fontAlgn="b"/>
                      <a:r>
                        <a:rPr lang="ru-RU" sz="1200" b="0" i="0" u="none" strike="noStrike">
                          <a:solidFill>
                            <a:srgbClr val="000000"/>
                          </a:solidFill>
                          <a:effectLst/>
                          <a:latin typeface="Calibri"/>
                        </a:rPr>
                        <a:t>84 411,6</a:t>
                      </a:r>
                    </a:p>
                  </a:txBody>
                  <a:tcPr marL="9525" marR="9525" marT="9525" marB="0" anchor="b">
                    <a:solidFill>
                      <a:schemeClr val="accent2">
                        <a:lumMod val="40000"/>
                        <a:lumOff val="60000"/>
                      </a:schemeClr>
                    </a:solidFill>
                  </a:tcPr>
                </a:tc>
                <a:tc>
                  <a:txBody>
                    <a:bodyPr/>
                    <a:lstStyle/>
                    <a:p>
                      <a:pPr algn="r" fontAlgn="b"/>
                      <a:r>
                        <a:rPr lang="ru-RU" sz="1200" b="0" i="0" u="none" strike="noStrike" dirty="0">
                          <a:solidFill>
                            <a:srgbClr val="000000"/>
                          </a:solidFill>
                          <a:effectLst/>
                          <a:latin typeface="Calibri"/>
                        </a:rPr>
                        <a:t>84 411,6</a:t>
                      </a:r>
                    </a:p>
                  </a:txBody>
                  <a:tcPr marL="9525" marR="9525" marT="9525" marB="0" anchor="b">
                    <a:solidFill>
                      <a:schemeClr val="accent2">
                        <a:lumMod val="40000"/>
                        <a:lumOff val="60000"/>
                      </a:schemeClr>
                    </a:solidFill>
                  </a:tcPr>
                </a:tc>
                <a:tc>
                  <a:txBody>
                    <a:bodyPr/>
                    <a:lstStyle/>
                    <a:p>
                      <a:pPr algn="r" fontAlgn="b"/>
                      <a:r>
                        <a:rPr lang="ru-RU" sz="1200" b="0" i="0" u="none" strike="noStrike" dirty="0">
                          <a:solidFill>
                            <a:srgbClr val="000000"/>
                          </a:solidFill>
                          <a:effectLst/>
                          <a:latin typeface="Calibri"/>
                        </a:rPr>
                        <a:t>0,0</a:t>
                      </a:r>
                    </a:p>
                  </a:txBody>
                  <a:tcPr marL="9525" marR="9525" marT="9525" marB="0" anchor="b">
                    <a:solidFill>
                      <a:schemeClr val="accent2">
                        <a:lumMod val="40000"/>
                        <a:lumOff val="60000"/>
                      </a:schemeClr>
                    </a:solidFill>
                  </a:tcPr>
                </a:tc>
              </a:tr>
              <a:tr h="189282">
                <a:tc>
                  <a:txBody>
                    <a:bodyPr/>
                    <a:lstStyle/>
                    <a:p>
                      <a:pPr algn="l" rtl="0" fontAlgn="ctr"/>
                      <a:r>
                        <a:rPr lang="ru-RU" sz="1050" b="0" i="0" u="none" strike="noStrike" dirty="0">
                          <a:solidFill>
                            <a:srgbClr val="000000"/>
                          </a:solidFill>
                          <a:effectLst/>
                          <a:latin typeface="Times New Roman"/>
                        </a:rPr>
                        <a:t>Красноармейский</a:t>
                      </a:r>
                    </a:p>
                  </a:txBody>
                  <a:tcPr marL="36000" marR="9525" marT="9525" marB="0" anchor="ctr">
                    <a:solidFill>
                      <a:schemeClr val="accent2">
                        <a:lumMod val="40000"/>
                        <a:lumOff val="60000"/>
                      </a:schemeClr>
                    </a:solidFill>
                  </a:tcPr>
                </a:tc>
                <a:tc>
                  <a:txBody>
                    <a:bodyPr/>
                    <a:lstStyle/>
                    <a:p>
                      <a:pPr algn="r" fontAlgn="b"/>
                      <a:r>
                        <a:rPr lang="ru-RU" sz="1200" b="0" i="0" u="none" strike="noStrike">
                          <a:solidFill>
                            <a:srgbClr val="000000"/>
                          </a:solidFill>
                          <a:effectLst/>
                          <a:latin typeface="Calibri"/>
                        </a:rPr>
                        <a:t>70 272,1</a:t>
                      </a:r>
                    </a:p>
                  </a:txBody>
                  <a:tcPr marL="9525" marR="9525" marT="9525" marB="0" anchor="b">
                    <a:solidFill>
                      <a:schemeClr val="accent2">
                        <a:lumMod val="40000"/>
                        <a:lumOff val="60000"/>
                      </a:schemeClr>
                    </a:solidFill>
                  </a:tcPr>
                </a:tc>
                <a:tc>
                  <a:txBody>
                    <a:bodyPr/>
                    <a:lstStyle/>
                    <a:p>
                      <a:pPr algn="r" fontAlgn="b"/>
                      <a:r>
                        <a:rPr lang="ru-RU" sz="1200" b="0" i="0" u="none" strike="noStrike">
                          <a:solidFill>
                            <a:srgbClr val="000000"/>
                          </a:solidFill>
                          <a:effectLst/>
                          <a:latin typeface="Calibri"/>
                        </a:rPr>
                        <a:t>70 272,1</a:t>
                      </a:r>
                    </a:p>
                  </a:txBody>
                  <a:tcPr marL="9525" marR="9525" marT="9525" marB="0" anchor="b">
                    <a:solidFill>
                      <a:schemeClr val="accent2">
                        <a:lumMod val="40000"/>
                        <a:lumOff val="60000"/>
                      </a:schemeClr>
                    </a:solidFill>
                  </a:tcPr>
                </a:tc>
                <a:tc>
                  <a:txBody>
                    <a:bodyPr/>
                    <a:lstStyle/>
                    <a:p>
                      <a:pPr algn="r" fontAlgn="b"/>
                      <a:r>
                        <a:rPr lang="ru-RU" sz="1200" b="0" i="0" u="none" strike="noStrike" dirty="0">
                          <a:solidFill>
                            <a:srgbClr val="000000"/>
                          </a:solidFill>
                          <a:effectLst/>
                          <a:latin typeface="Calibri"/>
                        </a:rPr>
                        <a:t>0,0</a:t>
                      </a:r>
                    </a:p>
                  </a:txBody>
                  <a:tcPr marL="9525" marR="9525" marT="9525" marB="0" anchor="b">
                    <a:solidFill>
                      <a:schemeClr val="accent2">
                        <a:lumMod val="40000"/>
                        <a:lumOff val="60000"/>
                      </a:schemeClr>
                    </a:solidFill>
                  </a:tcPr>
                </a:tc>
              </a:tr>
              <a:tr h="189282">
                <a:tc>
                  <a:txBody>
                    <a:bodyPr/>
                    <a:lstStyle/>
                    <a:p>
                      <a:pPr algn="l" rtl="0" fontAlgn="ctr"/>
                      <a:r>
                        <a:rPr lang="ru-RU" sz="1050" b="0" i="0" u="none" strike="noStrike" dirty="0" err="1">
                          <a:solidFill>
                            <a:srgbClr val="000000"/>
                          </a:solidFill>
                          <a:effectLst/>
                          <a:latin typeface="Times New Roman"/>
                        </a:rPr>
                        <a:t>Красночетайский</a:t>
                      </a:r>
                      <a:endParaRPr lang="ru-RU" sz="1050" b="0" i="0" u="none" strike="noStrike" dirty="0">
                        <a:solidFill>
                          <a:srgbClr val="000000"/>
                        </a:solidFill>
                        <a:effectLst/>
                        <a:latin typeface="Times New Roman"/>
                      </a:endParaRPr>
                    </a:p>
                  </a:txBody>
                  <a:tcPr marL="36000" marR="9525" marT="9525" marB="0" anchor="ctr">
                    <a:solidFill>
                      <a:schemeClr val="accent2">
                        <a:lumMod val="40000"/>
                        <a:lumOff val="60000"/>
                      </a:schemeClr>
                    </a:solidFill>
                  </a:tcPr>
                </a:tc>
                <a:tc>
                  <a:txBody>
                    <a:bodyPr/>
                    <a:lstStyle/>
                    <a:p>
                      <a:pPr algn="r" fontAlgn="b"/>
                      <a:r>
                        <a:rPr lang="ru-RU" sz="1200" b="0" i="0" u="none" strike="noStrike">
                          <a:solidFill>
                            <a:srgbClr val="000000"/>
                          </a:solidFill>
                          <a:effectLst/>
                          <a:latin typeface="Calibri"/>
                        </a:rPr>
                        <a:t>112 394,4</a:t>
                      </a:r>
                    </a:p>
                  </a:txBody>
                  <a:tcPr marL="9525" marR="9525" marT="9525" marB="0" anchor="b">
                    <a:solidFill>
                      <a:schemeClr val="accent2">
                        <a:lumMod val="40000"/>
                        <a:lumOff val="60000"/>
                      </a:schemeClr>
                    </a:solidFill>
                  </a:tcPr>
                </a:tc>
                <a:tc>
                  <a:txBody>
                    <a:bodyPr/>
                    <a:lstStyle/>
                    <a:p>
                      <a:pPr algn="r" fontAlgn="b"/>
                      <a:r>
                        <a:rPr lang="ru-RU" sz="1200" b="0" i="0" u="none" strike="noStrike">
                          <a:solidFill>
                            <a:srgbClr val="000000"/>
                          </a:solidFill>
                          <a:effectLst/>
                          <a:latin typeface="Calibri"/>
                        </a:rPr>
                        <a:t>112 394,4</a:t>
                      </a:r>
                    </a:p>
                  </a:txBody>
                  <a:tcPr marL="9525" marR="9525" marT="9525" marB="0" anchor="b">
                    <a:solidFill>
                      <a:schemeClr val="accent2">
                        <a:lumMod val="40000"/>
                        <a:lumOff val="60000"/>
                      </a:schemeClr>
                    </a:solidFill>
                  </a:tcPr>
                </a:tc>
                <a:tc>
                  <a:txBody>
                    <a:bodyPr/>
                    <a:lstStyle/>
                    <a:p>
                      <a:pPr algn="r" fontAlgn="b"/>
                      <a:r>
                        <a:rPr lang="ru-RU" sz="1200" b="0" i="0" u="none" strike="noStrike" dirty="0">
                          <a:solidFill>
                            <a:srgbClr val="000000"/>
                          </a:solidFill>
                          <a:effectLst/>
                          <a:latin typeface="Calibri"/>
                        </a:rPr>
                        <a:t>0,0</a:t>
                      </a:r>
                    </a:p>
                  </a:txBody>
                  <a:tcPr marL="9525" marR="9525" marT="9525" marB="0" anchor="b">
                    <a:solidFill>
                      <a:schemeClr val="accent2">
                        <a:lumMod val="40000"/>
                        <a:lumOff val="60000"/>
                      </a:schemeClr>
                    </a:solidFill>
                  </a:tcPr>
                </a:tc>
              </a:tr>
              <a:tr h="189282">
                <a:tc>
                  <a:txBody>
                    <a:bodyPr/>
                    <a:lstStyle/>
                    <a:p>
                      <a:pPr algn="l" rtl="0" fontAlgn="ctr"/>
                      <a:r>
                        <a:rPr lang="ru-RU" sz="1050" b="0" i="0" u="none" strike="noStrike" dirty="0" err="1">
                          <a:solidFill>
                            <a:srgbClr val="000000"/>
                          </a:solidFill>
                          <a:effectLst/>
                          <a:latin typeface="Times New Roman"/>
                        </a:rPr>
                        <a:t>Марпосадский</a:t>
                      </a:r>
                      <a:endParaRPr lang="ru-RU" sz="1050" b="0" i="0" u="none" strike="noStrike" dirty="0">
                        <a:solidFill>
                          <a:srgbClr val="000000"/>
                        </a:solidFill>
                        <a:effectLst/>
                        <a:latin typeface="Times New Roman"/>
                      </a:endParaRPr>
                    </a:p>
                  </a:txBody>
                  <a:tcPr marL="36000" marR="9525" marT="9525" marB="0" anchor="ctr">
                    <a:solidFill>
                      <a:schemeClr val="accent2">
                        <a:lumMod val="40000"/>
                        <a:lumOff val="60000"/>
                      </a:schemeClr>
                    </a:solidFill>
                  </a:tcPr>
                </a:tc>
                <a:tc>
                  <a:txBody>
                    <a:bodyPr/>
                    <a:lstStyle/>
                    <a:p>
                      <a:pPr algn="r" fontAlgn="b"/>
                      <a:r>
                        <a:rPr lang="ru-RU" sz="1200" b="0" i="0" u="none" strike="noStrike">
                          <a:solidFill>
                            <a:srgbClr val="000000"/>
                          </a:solidFill>
                          <a:effectLst/>
                          <a:latin typeface="Calibri"/>
                        </a:rPr>
                        <a:t>123 691,1</a:t>
                      </a:r>
                    </a:p>
                  </a:txBody>
                  <a:tcPr marL="9525" marR="9525" marT="9525" marB="0" anchor="b">
                    <a:solidFill>
                      <a:schemeClr val="accent2">
                        <a:lumMod val="40000"/>
                        <a:lumOff val="60000"/>
                      </a:schemeClr>
                    </a:solidFill>
                  </a:tcPr>
                </a:tc>
                <a:tc>
                  <a:txBody>
                    <a:bodyPr/>
                    <a:lstStyle/>
                    <a:p>
                      <a:pPr algn="r" fontAlgn="b"/>
                      <a:r>
                        <a:rPr lang="ru-RU" sz="1200" b="0" i="0" u="none" strike="noStrike">
                          <a:solidFill>
                            <a:srgbClr val="000000"/>
                          </a:solidFill>
                          <a:effectLst/>
                          <a:latin typeface="Calibri"/>
                        </a:rPr>
                        <a:t>123 691,1</a:t>
                      </a:r>
                    </a:p>
                  </a:txBody>
                  <a:tcPr marL="9525" marR="9525" marT="9525" marB="0" anchor="b">
                    <a:solidFill>
                      <a:schemeClr val="accent2">
                        <a:lumMod val="40000"/>
                        <a:lumOff val="60000"/>
                      </a:schemeClr>
                    </a:solidFill>
                  </a:tcPr>
                </a:tc>
                <a:tc>
                  <a:txBody>
                    <a:bodyPr/>
                    <a:lstStyle/>
                    <a:p>
                      <a:pPr algn="r" fontAlgn="b"/>
                      <a:r>
                        <a:rPr lang="ru-RU" sz="1200" b="0" i="0" u="none" strike="noStrike" dirty="0">
                          <a:solidFill>
                            <a:srgbClr val="000000"/>
                          </a:solidFill>
                          <a:effectLst/>
                          <a:latin typeface="Calibri"/>
                        </a:rPr>
                        <a:t>0,0</a:t>
                      </a:r>
                    </a:p>
                  </a:txBody>
                  <a:tcPr marL="9525" marR="9525" marT="9525" marB="0" anchor="b">
                    <a:solidFill>
                      <a:schemeClr val="accent2">
                        <a:lumMod val="40000"/>
                        <a:lumOff val="60000"/>
                      </a:schemeClr>
                    </a:solidFill>
                  </a:tcPr>
                </a:tc>
              </a:tr>
              <a:tr h="189282">
                <a:tc>
                  <a:txBody>
                    <a:bodyPr/>
                    <a:lstStyle/>
                    <a:p>
                      <a:pPr algn="l" rtl="0" fontAlgn="ctr"/>
                      <a:r>
                        <a:rPr lang="ru-RU" sz="1050" b="0" i="0" u="none" strike="noStrike" dirty="0" err="1">
                          <a:solidFill>
                            <a:srgbClr val="000000"/>
                          </a:solidFill>
                          <a:effectLst/>
                          <a:latin typeface="Times New Roman"/>
                        </a:rPr>
                        <a:t>Моргаушский</a:t>
                      </a:r>
                      <a:endParaRPr lang="ru-RU" sz="1050" b="0" i="0" u="none" strike="noStrike" dirty="0">
                        <a:solidFill>
                          <a:srgbClr val="000000"/>
                        </a:solidFill>
                        <a:effectLst/>
                        <a:latin typeface="Times New Roman"/>
                      </a:endParaRPr>
                    </a:p>
                  </a:txBody>
                  <a:tcPr marL="36000" marR="9525" marT="9525" marB="0" anchor="ctr">
                    <a:solidFill>
                      <a:schemeClr val="accent2">
                        <a:lumMod val="40000"/>
                        <a:lumOff val="60000"/>
                      </a:schemeClr>
                    </a:solidFill>
                  </a:tcPr>
                </a:tc>
                <a:tc>
                  <a:txBody>
                    <a:bodyPr/>
                    <a:lstStyle/>
                    <a:p>
                      <a:pPr algn="r" fontAlgn="b"/>
                      <a:r>
                        <a:rPr lang="ru-RU" sz="1200" b="0" i="0" u="none" strike="noStrike">
                          <a:solidFill>
                            <a:srgbClr val="000000"/>
                          </a:solidFill>
                          <a:effectLst/>
                          <a:latin typeface="Calibri"/>
                        </a:rPr>
                        <a:t>147 116,1</a:t>
                      </a:r>
                    </a:p>
                  </a:txBody>
                  <a:tcPr marL="9525" marR="9525" marT="9525" marB="0" anchor="b">
                    <a:solidFill>
                      <a:schemeClr val="accent2">
                        <a:lumMod val="40000"/>
                        <a:lumOff val="60000"/>
                      </a:schemeClr>
                    </a:solidFill>
                  </a:tcPr>
                </a:tc>
                <a:tc>
                  <a:txBody>
                    <a:bodyPr/>
                    <a:lstStyle/>
                    <a:p>
                      <a:pPr algn="r" fontAlgn="b"/>
                      <a:r>
                        <a:rPr lang="ru-RU" sz="1200" b="0" i="0" u="none" strike="noStrike">
                          <a:solidFill>
                            <a:srgbClr val="000000"/>
                          </a:solidFill>
                          <a:effectLst/>
                          <a:latin typeface="Calibri"/>
                        </a:rPr>
                        <a:t>147 116,1</a:t>
                      </a:r>
                    </a:p>
                  </a:txBody>
                  <a:tcPr marL="9525" marR="9525" marT="9525" marB="0" anchor="b">
                    <a:solidFill>
                      <a:schemeClr val="accent2">
                        <a:lumMod val="40000"/>
                        <a:lumOff val="60000"/>
                      </a:schemeClr>
                    </a:solidFill>
                  </a:tcPr>
                </a:tc>
                <a:tc>
                  <a:txBody>
                    <a:bodyPr/>
                    <a:lstStyle/>
                    <a:p>
                      <a:pPr algn="r" fontAlgn="b"/>
                      <a:r>
                        <a:rPr lang="ru-RU" sz="1200" b="0" i="0" u="none" strike="noStrike" dirty="0">
                          <a:solidFill>
                            <a:srgbClr val="000000"/>
                          </a:solidFill>
                          <a:effectLst/>
                          <a:latin typeface="Calibri"/>
                        </a:rPr>
                        <a:t>0,0</a:t>
                      </a:r>
                    </a:p>
                  </a:txBody>
                  <a:tcPr marL="9525" marR="9525" marT="9525" marB="0" anchor="b">
                    <a:solidFill>
                      <a:schemeClr val="accent2">
                        <a:lumMod val="40000"/>
                        <a:lumOff val="60000"/>
                      </a:schemeClr>
                    </a:solidFill>
                  </a:tcPr>
                </a:tc>
              </a:tr>
              <a:tr h="189282">
                <a:tc>
                  <a:txBody>
                    <a:bodyPr/>
                    <a:lstStyle/>
                    <a:p>
                      <a:pPr algn="l" rtl="0" fontAlgn="ctr"/>
                      <a:r>
                        <a:rPr lang="ru-RU" sz="1050" b="0" i="0" u="none" strike="noStrike" dirty="0" err="1">
                          <a:solidFill>
                            <a:srgbClr val="000000"/>
                          </a:solidFill>
                          <a:effectLst/>
                          <a:latin typeface="Times New Roman"/>
                        </a:rPr>
                        <a:t>Порецкий</a:t>
                      </a:r>
                      <a:endParaRPr lang="ru-RU" sz="1050" b="0" i="0" u="none" strike="noStrike" dirty="0">
                        <a:solidFill>
                          <a:srgbClr val="000000"/>
                        </a:solidFill>
                        <a:effectLst/>
                        <a:latin typeface="Times New Roman"/>
                      </a:endParaRPr>
                    </a:p>
                  </a:txBody>
                  <a:tcPr marL="36000" marR="9525" marT="9525" marB="0" anchor="ctr">
                    <a:solidFill>
                      <a:schemeClr val="accent2">
                        <a:lumMod val="40000"/>
                        <a:lumOff val="60000"/>
                      </a:schemeClr>
                    </a:solidFill>
                  </a:tcPr>
                </a:tc>
                <a:tc>
                  <a:txBody>
                    <a:bodyPr/>
                    <a:lstStyle/>
                    <a:p>
                      <a:pPr algn="r" fontAlgn="b"/>
                      <a:r>
                        <a:rPr lang="ru-RU" sz="1200" b="0" i="0" u="none" strike="noStrike">
                          <a:solidFill>
                            <a:srgbClr val="000000"/>
                          </a:solidFill>
                          <a:effectLst/>
                          <a:latin typeface="Calibri"/>
                        </a:rPr>
                        <a:t>66 600,3</a:t>
                      </a:r>
                    </a:p>
                  </a:txBody>
                  <a:tcPr marL="9525" marR="9525" marT="9525" marB="0" anchor="b">
                    <a:solidFill>
                      <a:schemeClr val="accent2">
                        <a:lumMod val="40000"/>
                        <a:lumOff val="60000"/>
                      </a:schemeClr>
                    </a:solidFill>
                  </a:tcPr>
                </a:tc>
                <a:tc>
                  <a:txBody>
                    <a:bodyPr/>
                    <a:lstStyle/>
                    <a:p>
                      <a:pPr algn="r" fontAlgn="b"/>
                      <a:r>
                        <a:rPr lang="ru-RU" sz="1200" b="0" i="0" u="none" strike="noStrike">
                          <a:solidFill>
                            <a:srgbClr val="000000"/>
                          </a:solidFill>
                          <a:effectLst/>
                          <a:latin typeface="Calibri"/>
                        </a:rPr>
                        <a:t>63 887,3</a:t>
                      </a:r>
                    </a:p>
                  </a:txBody>
                  <a:tcPr marL="9525" marR="9525" marT="9525" marB="0" anchor="b">
                    <a:solidFill>
                      <a:schemeClr val="accent2">
                        <a:lumMod val="40000"/>
                        <a:lumOff val="60000"/>
                      </a:schemeClr>
                    </a:solidFill>
                  </a:tcPr>
                </a:tc>
                <a:tc>
                  <a:txBody>
                    <a:bodyPr/>
                    <a:lstStyle/>
                    <a:p>
                      <a:pPr algn="r" fontAlgn="b"/>
                      <a:r>
                        <a:rPr lang="ru-RU" sz="1200" b="0" i="0" u="none" strike="noStrike" dirty="0">
                          <a:solidFill>
                            <a:srgbClr val="000000"/>
                          </a:solidFill>
                          <a:effectLst/>
                          <a:latin typeface="Calibri"/>
                        </a:rPr>
                        <a:t>2 713,0</a:t>
                      </a:r>
                    </a:p>
                  </a:txBody>
                  <a:tcPr marL="9525" marR="9525" marT="9525" marB="0" anchor="b">
                    <a:solidFill>
                      <a:schemeClr val="accent2">
                        <a:lumMod val="40000"/>
                        <a:lumOff val="60000"/>
                      </a:schemeClr>
                    </a:solidFill>
                  </a:tcPr>
                </a:tc>
              </a:tr>
              <a:tr h="189282">
                <a:tc>
                  <a:txBody>
                    <a:bodyPr/>
                    <a:lstStyle/>
                    <a:p>
                      <a:pPr algn="l" rtl="0" fontAlgn="ctr"/>
                      <a:r>
                        <a:rPr lang="ru-RU" sz="1050" b="0" i="0" u="none" strike="noStrike" dirty="0" err="1">
                          <a:solidFill>
                            <a:srgbClr val="000000"/>
                          </a:solidFill>
                          <a:effectLst/>
                          <a:latin typeface="Times New Roman"/>
                        </a:rPr>
                        <a:t>Урмарский</a:t>
                      </a:r>
                      <a:endParaRPr lang="ru-RU" sz="1050" b="0" i="0" u="none" strike="noStrike" dirty="0">
                        <a:solidFill>
                          <a:srgbClr val="000000"/>
                        </a:solidFill>
                        <a:effectLst/>
                        <a:latin typeface="Times New Roman"/>
                      </a:endParaRPr>
                    </a:p>
                  </a:txBody>
                  <a:tcPr marL="36000" marR="9525" marT="9525" marB="0" anchor="ctr">
                    <a:solidFill>
                      <a:schemeClr val="accent2">
                        <a:lumMod val="40000"/>
                        <a:lumOff val="60000"/>
                      </a:schemeClr>
                    </a:solidFill>
                  </a:tcPr>
                </a:tc>
                <a:tc>
                  <a:txBody>
                    <a:bodyPr/>
                    <a:lstStyle/>
                    <a:p>
                      <a:pPr algn="r" fontAlgn="b"/>
                      <a:r>
                        <a:rPr lang="ru-RU" sz="1200" b="0" i="0" u="none" strike="noStrike">
                          <a:solidFill>
                            <a:srgbClr val="000000"/>
                          </a:solidFill>
                          <a:effectLst/>
                          <a:latin typeface="Calibri"/>
                        </a:rPr>
                        <a:t>125 319,5</a:t>
                      </a:r>
                    </a:p>
                  </a:txBody>
                  <a:tcPr marL="9525" marR="9525" marT="9525" marB="0" anchor="b">
                    <a:solidFill>
                      <a:schemeClr val="accent2">
                        <a:lumMod val="40000"/>
                        <a:lumOff val="60000"/>
                      </a:schemeClr>
                    </a:solidFill>
                  </a:tcPr>
                </a:tc>
                <a:tc>
                  <a:txBody>
                    <a:bodyPr/>
                    <a:lstStyle/>
                    <a:p>
                      <a:pPr algn="r" fontAlgn="b"/>
                      <a:r>
                        <a:rPr lang="ru-RU" sz="1200" b="0" i="0" u="none" strike="noStrike">
                          <a:solidFill>
                            <a:srgbClr val="000000"/>
                          </a:solidFill>
                          <a:effectLst/>
                          <a:latin typeface="Calibri"/>
                        </a:rPr>
                        <a:t>125 319,5</a:t>
                      </a:r>
                    </a:p>
                  </a:txBody>
                  <a:tcPr marL="9525" marR="9525" marT="9525" marB="0" anchor="b">
                    <a:solidFill>
                      <a:schemeClr val="accent2">
                        <a:lumMod val="40000"/>
                        <a:lumOff val="60000"/>
                      </a:schemeClr>
                    </a:solidFill>
                  </a:tcPr>
                </a:tc>
                <a:tc>
                  <a:txBody>
                    <a:bodyPr/>
                    <a:lstStyle/>
                    <a:p>
                      <a:pPr algn="r" fontAlgn="b"/>
                      <a:r>
                        <a:rPr lang="ru-RU" sz="1200" b="0" i="0" u="none" strike="noStrike" dirty="0">
                          <a:solidFill>
                            <a:srgbClr val="000000"/>
                          </a:solidFill>
                          <a:effectLst/>
                          <a:latin typeface="Calibri"/>
                        </a:rPr>
                        <a:t>0,0</a:t>
                      </a:r>
                    </a:p>
                  </a:txBody>
                  <a:tcPr marL="9525" marR="9525" marT="9525" marB="0" anchor="b">
                    <a:solidFill>
                      <a:schemeClr val="accent2">
                        <a:lumMod val="40000"/>
                        <a:lumOff val="60000"/>
                      </a:schemeClr>
                    </a:solidFill>
                  </a:tcPr>
                </a:tc>
              </a:tr>
              <a:tr h="189282">
                <a:tc>
                  <a:txBody>
                    <a:bodyPr/>
                    <a:lstStyle/>
                    <a:p>
                      <a:pPr algn="l" rtl="0" fontAlgn="ctr"/>
                      <a:r>
                        <a:rPr lang="ru-RU" sz="1050" b="0" i="0" u="none" strike="noStrike" dirty="0">
                          <a:solidFill>
                            <a:srgbClr val="000000"/>
                          </a:solidFill>
                          <a:effectLst/>
                          <a:latin typeface="Times New Roman"/>
                        </a:rPr>
                        <a:t>Цивильский</a:t>
                      </a:r>
                    </a:p>
                  </a:txBody>
                  <a:tcPr marL="36000" marR="9525" marT="9525" marB="0" anchor="ctr">
                    <a:solidFill>
                      <a:schemeClr val="accent2">
                        <a:lumMod val="40000"/>
                        <a:lumOff val="60000"/>
                      </a:schemeClr>
                    </a:solidFill>
                  </a:tcPr>
                </a:tc>
                <a:tc>
                  <a:txBody>
                    <a:bodyPr/>
                    <a:lstStyle/>
                    <a:p>
                      <a:pPr algn="r" fontAlgn="b"/>
                      <a:r>
                        <a:rPr lang="ru-RU" sz="1200" b="0" i="0" u="none" strike="noStrike">
                          <a:solidFill>
                            <a:srgbClr val="000000"/>
                          </a:solidFill>
                          <a:effectLst/>
                          <a:latin typeface="Calibri"/>
                        </a:rPr>
                        <a:t>108 973,2</a:t>
                      </a:r>
                    </a:p>
                  </a:txBody>
                  <a:tcPr marL="9525" marR="9525" marT="9525" marB="0" anchor="b">
                    <a:solidFill>
                      <a:schemeClr val="accent2">
                        <a:lumMod val="40000"/>
                        <a:lumOff val="60000"/>
                      </a:schemeClr>
                    </a:solidFill>
                  </a:tcPr>
                </a:tc>
                <a:tc>
                  <a:txBody>
                    <a:bodyPr/>
                    <a:lstStyle/>
                    <a:p>
                      <a:pPr algn="r" fontAlgn="b"/>
                      <a:r>
                        <a:rPr lang="ru-RU" sz="1200" b="0" i="0" u="none" strike="noStrike">
                          <a:solidFill>
                            <a:srgbClr val="000000"/>
                          </a:solidFill>
                          <a:effectLst/>
                          <a:latin typeface="Calibri"/>
                        </a:rPr>
                        <a:t>108 973,2</a:t>
                      </a:r>
                    </a:p>
                  </a:txBody>
                  <a:tcPr marL="9525" marR="9525" marT="9525" marB="0" anchor="b">
                    <a:solidFill>
                      <a:schemeClr val="accent2">
                        <a:lumMod val="40000"/>
                        <a:lumOff val="60000"/>
                      </a:schemeClr>
                    </a:solidFill>
                  </a:tcPr>
                </a:tc>
                <a:tc>
                  <a:txBody>
                    <a:bodyPr/>
                    <a:lstStyle/>
                    <a:p>
                      <a:pPr algn="r" fontAlgn="b"/>
                      <a:r>
                        <a:rPr lang="ru-RU" sz="1200" b="0" i="0" u="none" strike="noStrike" dirty="0">
                          <a:solidFill>
                            <a:srgbClr val="000000"/>
                          </a:solidFill>
                          <a:effectLst/>
                          <a:latin typeface="Calibri"/>
                        </a:rPr>
                        <a:t>0,0</a:t>
                      </a:r>
                    </a:p>
                  </a:txBody>
                  <a:tcPr marL="9525" marR="9525" marT="9525" marB="0" anchor="b">
                    <a:solidFill>
                      <a:schemeClr val="accent2">
                        <a:lumMod val="40000"/>
                        <a:lumOff val="60000"/>
                      </a:schemeClr>
                    </a:solidFill>
                  </a:tcPr>
                </a:tc>
              </a:tr>
              <a:tr h="189282">
                <a:tc>
                  <a:txBody>
                    <a:bodyPr/>
                    <a:lstStyle/>
                    <a:p>
                      <a:pPr algn="l" rtl="0" fontAlgn="ctr"/>
                      <a:r>
                        <a:rPr lang="ru-RU" sz="1050" b="0" i="0" u="none" strike="noStrike" dirty="0">
                          <a:solidFill>
                            <a:srgbClr val="000000"/>
                          </a:solidFill>
                          <a:effectLst/>
                          <a:latin typeface="Times New Roman"/>
                        </a:rPr>
                        <a:t>Чебоксарский</a:t>
                      </a:r>
                    </a:p>
                  </a:txBody>
                  <a:tcPr marL="36000" marR="9525" marT="9525" marB="0" anchor="ctr">
                    <a:solidFill>
                      <a:schemeClr val="accent2">
                        <a:lumMod val="40000"/>
                        <a:lumOff val="60000"/>
                      </a:schemeClr>
                    </a:solidFill>
                  </a:tcPr>
                </a:tc>
                <a:tc>
                  <a:txBody>
                    <a:bodyPr/>
                    <a:lstStyle/>
                    <a:p>
                      <a:pPr algn="r" fontAlgn="b"/>
                      <a:r>
                        <a:rPr lang="ru-RU" sz="1200" b="0" i="0" u="none" strike="noStrike">
                          <a:solidFill>
                            <a:srgbClr val="000000"/>
                          </a:solidFill>
                          <a:effectLst/>
                          <a:latin typeface="Calibri"/>
                        </a:rPr>
                        <a:t>215 587,7</a:t>
                      </a:r>
                    </a:p>
                  </a:txBody>
                  <a:tcPr marL="9525" marR="9525" marT="9525" marB="0" anchor="b">
                    <a:solidFill>
                      <a:schemeClr val="accent2">
                        <a:lumMod val="40000"/>
                        <a:lumOff val="60000"/>
                      </a:schemeClr>
                    </a:solidFill>
                  </a:tcPr>
                </a:tc>
                <a:tc>
                  <a:txBody>
                    <a:bodyPr/>
                    <a:lstStyle/>
                    <a:p>
                      <a:pPr algn="r" fontAlgn="b"/>
                      <a:r>
                        <a:rPr lang="ru-RU" sz="1200" b="0" i="0" u="none" strike="noStrike">
                          <a:solidFill>
                            <a:srgbClr val="000000"/>
                          </a:solidFill>
                          <a:effectLst/>
                          <a:latin typeface="Calibri"/>
                        </a:rPr>
                        <a:t>215 587,7</a:t>
                      </a:r>
                    </a:p>
                  </a:txBody>
                  <a:tcPr marL="9525" marR="9525" marT="9525" marB="0" anchor="b">
                    <a:solidFill>
                      <a:schemeClr val="accent2">
                        <a:lumMod val="40000"/>
                        <a:lumOff val="60000"/>
                      </a:schemeClr>
                    </a:solidFill>
                  </a:tcPr>
                </a:tc>
                <a:tc>
                  <a:txBody>
                    <a:bodyPr/>
                    <a:lstStyle/>
                    <a:p>
                      <a:pPr algn="r" fontAlgn="b"/>
                      <a:r>
                        <a:rPr lang="ru-RU" sz="1200" b="0" i="0" u="none" strike="noStrike" dirty="0">
                          <a:solidFill>
                            <a:srgbClr val="000000"/>
                          </a:solidFill>
                          <a:effectLst/>
                          <a:latin typeface="Calibri"/>
                        </a:rPr>
                        <a:t>0,0</a:t>
                      </a:r>
                    </a:p>
                  </a:txBody>
                  <a:tcPr marL="9525" marR="9525" marT="9525" marB="0" anchor="b">
                    <a:solidFill>
                      <a:schemeClr val="accent2">
                        <a:lumMod val="40000"/>
                        <a:lumOff val="60000"/>
                      </a:schemeClr>
                    </a:solidFill>
                  </a:tcPr>
                </a:tc>
              </a:tr>
              <a:tr h="189282">
                <a:tc>
                  <a:txBody>
                    <a:bodyPr/>
                    <a:lstStyle/>
                    <a:p>
                      <a:pPr algn="l" rtl="0" fontAlgn="ctr"/>
                      <a:r>
                        <a:rPr lang="ru-RU" sz="1050" b="0" i="0" u="none" strike="noStrike" dirty="0" err="1">
                          <a:solidFill>
                            <a:srgbClr val="000000"/>
                          </a:solidFill>
                          <a:effectLst/>
                          <a:latin typeface="Times New Roman"/>
                        </a:rPr>
                        <a:t>Шемуршинский</a:t>
                      </a:r>
                      <a:endParaRPr lang="ru-RU" sz="1050" b="0" i="0" u="none" strike="noStrike" dirty="0">
                        <a:solidFill>
                          <a:srgbClr val="000000"/>
                        </a:solidFill>
                        <a:effectLst/>
                        <a:latin typeface="Times New Roman"/>
                      </a:endParaRPr>
                    </a:p>
                  </a:txBody>
                  <a:tcPr marL="36000" marR="9525" marT="9525" marB="0" anchor="ctr">
                    <a:solidFill>
                      <a:schemeClr val="accent2">
                        <a:lumMod val="40000"/>
                        <a:lumOff val="60000"/>
                      </a:schemeClr>
                    </a:solidFill>
                  </a:tcPr>
                </a:tc>
                <a:tc>
                  <a:txBody>
                    <a:bodyPr/>
                    <a:lstStyle/>
                    <a:p>
                      <a:pPr algn="r" fontAlgn="b"/>
                      <a:r>
                        <a:rPr lang="ru-RU" sz="1200" b="0" i="0" u="none" strike="noStrike">
                          <a:solidFill>
                            <a:srgbClr val="000000"/>
                          </a:solidFill>
                          <a:effectLst/>
                          <a:latin typeface="Calibri"/>
                        </a:rPr>
                        <a:t>98 059,0</a:t>
                      </a:r>
                    </a:p>
                  </a:txBody>
                  <a:tcPr marL="9525" marR="9525" marT="9525" marB="0" anchor="b">
                    <a:solidFill>
                      <a:schemeClr val="accent2">
                        <a:lumMod val="40000"/>
                        <a:lumOff val="60000"/>
                      </a:schemeClr>
                    </a:solidFill>
                  </a:tcPr>
                </a:tc>
                <a:tc>
                  <a:txBody>
                    <a:bodyPr/>
                    <a:lstStyle/>
                    <a:p>
                      <a:pPr algn="r" fontAlgn="b"/>
                      <a:r>
                        <a:rPr lang="ru-RU" sz="1200" b="0" i="0" u="none" strike="noStrike">
                          <a:solidFill>
                            <a:srgbClr val="000000"/>
                          </a:solidFill>
                          <a:effectLst/>
                          <a:latin typeface="Calibri"/>
                        </a:rPr>
                        <a:t>98 059,0</a:t>
                      </a:r>
                    </a:p>
                  </a:txBody>
                  <a:tcPr marL="9525" marR="9525" marT="9525" marB="0" anchor="b">
                    <a:solidFill>
                      <a:schemeClr val="accent2">
                        <a:lumMod val="40000"/>
                        <a:lumOff val="60000"/>
                      </a:schemeClr>
                    </a:solidFill>
                  </a:tcPr>
                </a:tc>
                <a:tc>
                  <a:txBody>
                    <a:bodyPr/>
                    <a:lstStyle/>
                    <a:p>
                      <a:pPr algn="r" fontAlgn="b"/>
                      <a:r>
                        <a:rPr lang="ru-RU" sz="1200" b="0" i="0" u="none" strike="noStrike" dirty="0">
                          <a:solidFill>
                            <a:srgbClr val="000000"/>
                          </a:solidFill>
                          <a:effectLst/>
                          <a:latin typeface="Calibri"/>
                        </a:rPr>
                        <a:t>0,0</a:t>
                      </a:r>
                    </a:p>
                  </a:txBody>
                  <a:tcPr marL="9525" marR="9525" marT="9525" marB="0" anchor="b">
                    <a:solidFill>
                      <a:schemeClr val="accent2">
                        <a:lumMod val="40000"/>
                        <a:lumOff val="60000"/>
                      </a:schemeClr>
                    </a:solidFill>
                  </a:tcPr>
                </a:tc>
              </a:tr>
              <a:tr h="189282">
                <a:tc>
                  <a:txBody>
                    <a:bodyPr/>
                    <a:lstStyle/>
                    <a:p>
                      <a:pPr algn="l" rtl="0" fontAlgn="ctr"/>
                      <a:r>
                        <a:rPr lang="ru-RU" sz="1050" b="0" i="0" u="none" strike="noStrike" dirty="0" err="1">
                          <a:solidFill>
                            <a:srgbClr val="000000"/>
                          </a:solidFill>
                          <a:effectLst/>
                          <a:latin typeface="Times New Roman"/>
                        </a:rPr>
                        <a:t>Шумерлинский</a:t>
                      </a:r>
                      <a:endParaRPr lang="ru-RU" sz="1050" b="0" i="0" u="none" strike="noStrike" dirty="0">
                        <a:solidFill>
                          <a:srgbClr val="000000"/>
                        </a:solidFill>
                        <a:effectLst/>
                        <a:latin typeface="Times New Roman"/>
                      </a:endParaRPr>
                    </a:p>
                  </a:txBody>
                  <a:tcPr marL="36000" marR="9525" marT="9525" marB="0" anchor="ctr">
                    <a:solidFill>
                      <a:schemeClr val="accent2">
                        <a:lumMod val="40000"/>
                        <a:lumOff val="60000"/>
                      </a:schemeClr>
                    </a:solidFill>
                  </a:tcPr>
                </a:tc>
                <a:tc>
                  <a:txBody>
                    <a:bodyPr/>
                    <a:lstStyle/>
                    <a:p>
                      <a:pPr algn="r" fontAlgn="b"/>
                      <a:r>
                        <a:rPr lang="ru-RU" sz="1200" b="0" i="0" u="none" strike="noStrike">
                          <a:solidFill>
                            <a:srgbClr val="000000"/>
                          </a:solidFill>
                          <a:effectLst/>
                          <a:latin typeface="Calibri"/>
                        </a:rPr>
                        <a:t>152 214,6</a:t>
                      </a:r>
                    </a:p>
                  </a:txBody>
                  <a:tcPr marL="9525" marR="9525" marT="9525" marB="0" anchor="b">
                    <a:solidFill>
                      <a:schemeClr val="accent2">
                        <a:lumMod val="40000"/>
                        <a:lumOff val="60000"/>
                      </a:schemeClr>
                    </a:solidFill>
                  </a:tcPr>
                </a:tc>
                <a:tc>
                  <a:txBody>
                    <a:bodyPr/>
                    <a:lstStyle/>
                    <a:p>
                      <a:pPr algn="r" fontAlgn="b"/>
                      <a:r>
                        <a:rPr lang="ru-RU" sz="1200" b="0" i="0" u="none" strike="noStrike">
                          <a:solidFill>
                            <a:srgbClr val="000000"/>
                          </a:solidFill>
                          <a:effectLst/>
                          <a:latin typeface="Calibri"/>
                        </a:rPr>
                        <a:t>66 369,6</a:t>
                      </a:r>
                    </a:p>
                  </a:txBody>
                  <a:tcPr marL="9525" marR="9525" marT="9525" marB="0" anchor="b">
                    <a:solidFill>
                      <a:schemeClr val="accent2">
                        <a:lumMod val="40000"/>
                        <a:lumOff val="60000"/>
                      </a:schemeClr>
                    </a:solidFill>
                  </a:tcPr>
                </a:tc>
                <a:tc>
                  <a:txBody>
                    <a:bodyPr/>
                    <a:lstStyle/>
                    <a:p>
                      <a:pPr algn="r" fontAlgn="b"/>
                      <a:r>
                        <a:rPr lang="ru-RU" sz="1200" b="0" i="0" u="none" strike="noStrike" dirty="0">
                          <a:solidFill>
                            <a:srgbClr val="000000"/>
                          </a:solidFill>
                          <a:effectLst/>
                          <a:latin typeface="Calibri"/>
                        </a:rPr>
                        <a:t>85 845,0</a:t>
                      </a:r>
                    </a:p>
                  </a:txBody>
                  <a:tcPr marL="9525" marR="9525" marT="9525" marB="0" anchor="b">
                    <a:solidFill>
                      <a:schemeClr val="accent2">
                        <a:lumMod val="40000"/>
                        <a:lumOff val="60000"/>
                      </a:schemeClr>
                    </a:solidFill>
                  </a:tcPr>
                </a:tc>
              </a:tr>
              <a:tr h="189282">
                <a:tc>
                  <a:txBody>
                    <a:bodyPr/>
                    <a:lstStyle/>
                    <a:p>
                      <a:pPr algn="l" rtl="0" fontAlgn="ctr"/>
                      <a:r>
                        <a:rPr lang="ru-RU" sz="1050" b="0" i="0" u="none" strike="noStrike" dirty="0" err="1">
                          <a:solidFill>
                            <a:srgbClr val="000000"/>
                          </a:solidFill>
                          <a:effectLst/>
                          <a:latin typeface="Times New Roman"/>
                        </a:rPr>
                        <a:t>Ядринский</a:t>
                      </a:r>
                      <a:endParaRPr lang="ru-RU" sz="1050" b="0" i="0" u="none" strike="noStrike" dirty="0">
                        <a:solidFill>
                          <a:srgbClr val="000000"/>
                        </a:solidFill>
                        <a:effectLst/>
                        <a:latin typeface="Times New Roman"/>
                      </a:endParaRPr>
                    </a:p>
                  </a:txBody>
                  <a:tcPr marL="36000" marR="9525" marT="9525" marB="0" anchor="ctr">
                    <a:solidFill>
                      <a:schemeClr val="accent2">
                        <a:lumMod val="40000"/>
                        <a:lumOff val="60000"/>
                      </a:schemeClr>
                    </a:solidFill>
                  </a:tcPr>
                </a:tc>
                <a:tc>
                  <a:txBody>
                    <a:bodyPr/>
                    <a:lstStyle/>
                    <a:p>
                      <a:pPr algn="r" fontAlgn="b"/>
                      <a:r>
                        <a:rPr lang="ru-RU" sz="1200" b="0" i="0" u="none" strike="noStrike">
                          <a:solidFill>
                            <a:srgbClr val="000000"/>
                          </a:solidFill>
                          <a:effectLst/>
                          <a:latin typeface="Calibri"/>
                        </a:rPr>
                        <a:t>112 092,9</a:t>
                      </a:r>
                    </a:p>
                  </a:txBody>
                  <a:tcPr marL="9525" marR="9525" marT="9525" marB="0" anchor="b">
                    <a:solidFill>
                      <a:schemeClr val="accent2">
                        <a:lumMod val="40000"/>
                        <a:lumOff val="60000"/>
                      </a:schemeClr>
                    </a:solidFill>
                  </a:tcPr>
                </a:tc>
                <a:tc>
                  <a:txBody>
                    <a:bodyPr/>
                    <a:lstStyle/>
                    <a:p>
                      <a:pPr algn="r" fontAlgn="b"/>
                      <a:r>
                        <a:rPr lang="ru-RU" sz="1200" b="0" i="0" u="none" strike="noStrike">
                          <a:solidFill>
                            <a:srgbClr val="000000"/>
                          </a:solidFill>
                          <a:effectLst/>
                          <a:latin typeface="Calibri"/>
                        </a:rPr>
                        <a:t>112 092,9</a:t>
                      </a:r>
                    </a:p>
                  </a:txBody>
                  <a:tcPr marL="9525" marR="9525" marT="9525" marB="0" anchor="b">
                    <a:solidFill>
                      <a:schemeClr val="accent2">
                        <a:lumMod val="40000"/>
                        <a:lumOff val="60000"/>
                      </a:schemeClr>
                    </a:solidFill>
                  </a:tcPr>
                </a:tc>
                <a:tc>
                  <a:txBody>
                    <a:bodyPr/>
                    <a:lstStyle/>
                    <a:p>
                      <a:pPr algn="r" fontAlgn="b"/>
                      <a:r>
                        <a:rPr lang="ru-RU" sz="1200" b="0" i="0" u="none" strike="noStrike" dirty="0">
                          <a:solidFill>
                            <a:srgbClr val="000000"/>
                          </a:solidFill>
                          <a:effectLst/>
                          <a:latin typeface="Calibri"/>
                        </a:rPr>
                        <a:t>0,0</a:t>
                      </a:r>
                    </a:p>
                  </a:txBody>
                  <a:tcPr marL="9525" marR="9525" marT="9525" marB="0" anchor="b">
                    <a:solidFill>
                      <a:schemeClr val="accent2">
                        <a:lumMod val="40000"/>
                        <a:lumOff val="60000"/>
                      </a:schemeClr>
                    </a:solidFill>
                  </a:tcPr>
                </a:tc>
              </a:tr>
              <a:tr h="189282">
                <a:tc>
                  <a:txBody>
                    <a:bodyPr/>
                    <a:lstStyle/>
                    <a:p>
                      <a:pPr algn="l" rtl="0" fontAlgn="ctr"/>
                      <a:r>
                        <a:rPr lang="ru-RU" sz="1050" b="0" i="0" u="none" strike="noStrike" dirty="0" err="1">
                          <a:solidFill>
                            <a:srgbClr val="000000"/>
                          </a:solidFill>
                          <a:effectLst/>
                          <a:latin typeface="Times New Roman"/>
                        </a:rPr>
                        <a:t>Яльчикский</a:t>
                      </a:r>
                      <a:endParaRPr lang="ru-RU" sz="1050" b="0" i="0" u="none" strike="noStrike" dirty="0">
                        <a:solidFill>
                          <a:srgbClr val="000000"/>
                        </a:solidFill>
                        <a:effectLst/>
                        <a:latin typeface="Times New Roman"/>
                      </a:endParaRPr>
                    </a:p>
                  </a:txBody>
                  <a:tcPr marL="36000" marR="9525" marT="9525" marB="0" anchor="ctr">
                    <a:solidFill>
                      <a:schemeClr val="accent2">
                        <a:lumMod val="40000"/>
                        <a:lumOff val="60000"/>
                      </a:schemeClr>
                    </a:solidFill>
                  </a:tcPr>
                </a:tc>
                <a:tc>
                  <a:txBody>
                    <a:bodyPr/>
                    <a:lstStyle/>
                    <a:p>
                      <a:pPr algn="r" fontAlgn="b"/>
                      <a:r>
                        <a:rPr lang="ru-RU" sz="1200" b="0" i="0" u="none" strike="noStrike">
                          <a:solidFill>
                            <a:srgbClr val="000000"/>
                          </a:solidFill>
                          <a:effectLst/>
                          <a:latin typeface="Calibri"/>
                        </a:rPr>
                        <a:t>73 550,1</a:t>
                      </a:r>
                    </a:p>
                  </a:txBody>
                  <a:tcPr marL="9525" marR="9525" marT="9525" marB="0" anchor="b">
                    <a:solidFill>
                      <a:schemeClr val="accent2">
                        <a:lumMod val="40000"/>
                        <a:lumOff val="60000"/>
                      </a:schemeClr>
                    </a:solidFill>
                  </a:tcPr>
                </a:tc>
                <a:tc>
                  <a:txBody>
                    <a:bodyPr/>
                    <a:lstStyle/>
                    <a:p>
                      <a:pPr algn="r" fontAlgn="b"/>
                      <a:r>
                        <a:rPr lang="ru-RU" sz="1200" b="0" i="0" u="none" strike="noStrike">
                          <a:solidFill>
                            <a:srgbClr val="000000"/>
                          </a:solidFill>
                          <a:effectLst/>
                          <a:latin typeface="Calibri"/>
                        </a:rPr>
                        <a:t>73 550,1</a:t>
                      </a:r>
                    </a:p>
                  </a:txBody>
                  <a:tcPr marL="9525" marR="9525" marT="9525" marB="0" anchor="b">
                    <a:solidFill>
                      <a:schemeClr val="accent2">
                        <a:lumMod val="40000"/>
                        <a:lumOff val="60000"/>
                      </a:schemeClr>
                    </a:solidFill>
                  </a:tcPr>
                </a:tc>
                <a:tc>
                  <a:txBody>
                    <a:bodyPr/>
                    <a:lstStyle/>
                    <a:p>
                      <a:pPr algn="r" fontAlgn="b"/>
                      <a:r>
                        <a:rPr lang="ru-RU" sz="1200" b="0" i="0" u="none" strike="noStrike" dirty="0">
                          <a:solidFill>
                            <a:srgbClr val="000000"/>
                          </a:solidFill>
                          <a:effectLst/>
                          <a:latin typeface="Calibri"/>
                        </a:rPr>
                        <a:t>0,0</a:t>
                      </a:r>
                    </a:p>
                  </a:txBody>
                  <a:tcPr marL="9525" marR="9525" marT="9525" marB="0" anchor="b">
                    <a:solidFill>
                      <a:schemeClr val="accent2">
                        <a:lumMod val="40000"/>
                        <a:lumOff val="60000"/>
                      </a:schemeClr>
                    </a:solidFill>
                  </a:tcPr>
                </a:tc>
              </a:tr>
              <a:tr h="189282">
                <a:tc>
                  <a:txBody>
                    <a:bodyPr/>
                    <a:lstStyle/>
                    <a:p>
                      <a:pPr algn="l" rtl="0" fontAlgn="ctr"/>
                      <a:r>
                        <a:rPr lang="ru-RU" sz="1050" b="0" i="0" u="none" strike="noStrike" dirty="0" err="1">
                          <a:solidFill>
                            <a:srgbClr val="000000"/>
                          </a:solidFill>
                          <a:effectLst/>
                          <a:latin typeface="Times New Roman"/>
                        </a:rPr>
                        <a:t>Янтиковский</a:t>
                      </a:r>
                      <a:endParaRPr lang="ru-RU" sz="1050" b="0" i="0" u="none" strike="noStrike" dirty="0">
                        <a:solidFill>
                          <a:srgbClr val="000000"/>
                        </a:solidFill>
                        <a:effectLst/>
                        <a:latin typeface="Times New Roman"/>
                      </a:endParaRPr>
                    </a:p>
                  </a:txBody>
                  <a:tcPr marL="36000" marR="9525" marT="9525" marB="0" anchor="ctr">
                    <a:solidFill>
                      <a:schemeClr val="accent2">
                        <a:lumMod val="40000"/>
                        <a:lumOff val="60000"/>
                      </a:schemeClr>
                    </a:solidFill>
                  </a:tcPr>
                </a:tc>
                <a:tc>
                  <a:txBody>
                    <a:bodyPr/>
                    <a:lstStyle/>
                    <a:p>
                      <a:pPr algn="r" fontAlgn="b"/>
                      <a:r>
                        <a:rPr lang="ru-RU" sz="1200" b="0" i="0" u="none" strike="noStrike">
                          <a:solidFill>
                            <a:srgbClr val="000000"/>
                          </a:solidFill>
                          <a:effectLst/>
                          <a:latin typeface="Calibri"/>
                        </a:rPr>
                        <a:t>95 278,2</a:t>
                      </a:r>
                    </a:p>
                  </a:txBody>
                  <a:tcPr marL="9525" marR="9525" marT="9525" marB="0" anchor="b">
                    <a:solidFill>
                      <a:schemeClr val="accent2">
                        <a:lumMod val="40000"/>
                        <a:lumOff val="60000"/>
                      </a:schemeClr>
                    </a:solidFill>
                  </a:tcPr>
                </a:tc>
                <a:tc>
                  <a:txBody>
                    <a:bodyPr/>
                    <a:lstStyle/>
                    <a:p>
                      <a:pPr algn="r" fontAlgn="b"/>
                      <a:r>
                        <a:rPr lang="ru-RU" sz="1200" b="0" i="0" u="none" strike="noStrike">
                          <a:solidFill>
                            <a:srgbClr val="000000"/>
                          </a:solidFill>
                          <a:effectLst/>
                          <a:latin typeface="Calibri"/>
                        </a:rPr>
                        <a:t>95 278,2</a:t>
                      </a:r>
                    </a:p>
                  </a:txBody>
                  <a:tcPr marL="9525" marR="9525" marT="9525" marB="0" anchor="b">
                    <a:solidFill>
                      <a:schemeClr val="accent2">
                        <a:lumMod val="40000"/>
                        <a:lumOff val="60000"/>
                      </a:schemeClr>
                    </a:solidFill>
                  </a:tcPr>
                </a:tc>
                <a:tc>
                  <a:txBody>
                    <a:bodyPr/>
                    <a:lstStyle/>
                    <a:p>
                      <a:pPr algn="r" fontAlgn="b"/>
                      <a:r>
                        <a:rPr lang="ru-RU" sz="1200" b="0" i="0" u="none" strike="noStrike" dirty="0">
                          <a:solidFill>
                            <a:srgbClr val="000000"/>
                          </a:solidFill>
                          <a:effectLst/>
                          <a:latin typeface="Calibri"/>
                        </a:rPr>
                        <a:t>0,0</a:t>
                      </a:r>
                    </a:p>
                  </a:txBody>
                  <a:tcPr marL="9525" marR="9525" marT="9525" marB="0" anchor="b">
                    <a:solidFill>
                      <a:schemeClr val="accent2">
                        <a:lumMod val="40000"/>
                        <a:lumOff val="60000"/>
                      </a:schemeClr>
                    </a:solidFill>
                  </a:tcPr>
                </a:tc>
              </a:tr>
              <a:tr h="189282">
                <a:tc>
                  <a:txBody>
                    <a:bodyPr/>
                    <a:lstStyle/>
                    <a:p>
                      <a:pPr algn="l" rtl="0" fontAlgn="ctr"/>
                      <a:r>
                        <a:rPr lang="ru-RU" sz="1050" b="0" i="0" u="none" strike="noStrike" dirty="0">
                          <a:solidFill>
                            <a:srgbClr val="000000"/>
                          </a:solidFill>
                          <a:effectLst/>
                          <a:latin typeface="Times New Roman"/>
                        </a:rPr>
                        <a:t>г. Новочебоксарск</a:t>
                      </a:r>
                    </a:p>
                  </a:txBody>
                  <a:tcPr marL="36000" marR="9525" marT="9525" marB="0" anchor="ctr">
                    <a:solidFill>
                      <a:schemeClr val="accent2">
                        <a:lumMod val="40000"/>
                        <a:lumOff val="60000"/>
                      </a:schemeClr>
                    </a:solidFill>
                  </a:tcPr>
                </a:tc>
                <a:tc>
                  <a:txBody>
                    <a:bodyPr/>
                    <a:lstStyle/>
                    <a:p>
                      <a:pPr algn="r" fontAlgn="b"/>
                      <a:r>
                        <a:rPr lang="ru-RU" sz="1200" b="0" i="0" u="none" strike="noStrike">
                          <a:solidFill>
                            <a:srgbClr val="000000"/>
                          </a:solidFill>
                          <a:effectLst/>
                          <a:latin typeface="Calibri"/>
                        </a:rPr>
                        <a:t>74 172,4</a:t>
                      </a:r>
                    </a:p>
                  </a:txBody>
                  <a:tcPr marL="9525" marR="9525" marT="9525" marB="0" anchor="b">
                    <a:solidFill>
                      <a:schemeClr val="accent2">
                        <a:lumMod val="40000"/>
                        <a:lumOff val="60000"/>
                      </a:schemeClr>
                    </a:solidFill>
                  </a:tcPr>
                </a:tc>
                <a:tc>
                  <a:txBody>
                    <a:bodyPr/>
                    <a:lstStyle/>
                    <a:p>
                      <a:pPr algn="r" fontAlgn="b"/>
                      <a:r>
                        <a:rPr lang="ru-RU" sz="1200" b="0" i="0" u="none" strike="noStrike">
                          <a:solidFill>
                            <a:srgbClr val="000000"/>
                          </a:solidFill>
                          <a:effectLst/>
                          <a:latin typeface="Calibri"/>
                        </a:rPr>
                        <a:t>52 585,4</a:t>
                      </a:r>
                    </a:p>
                  </a:txBody>
                  <a:tcPr marL="9525" marR="9525" marT="9525" marB="0" anchor="b">
                    <a:solidFill>
                      <a:schemeClr val="accent2">
                        <a:lumMod val="40000"/>
                        <a:lumOff val="60000"/>
                      </a:schemeClr>
                    </a:solidFill>
                  </a:tcPr>
                </a:tc>
                <a:tc>
                  <a:txBody>
                    <a:bodyPr/>
                    <a:lstStyle/>
                    <a:p>
                      <a:pPr algn="r" fontAlgn="b"/>
                      <a:r>
                        <a:rPr lang="ru-RU" sz="1200" b="0" i="0" u="none" strike="noStrike" dirty="0">
                          <a:solidFill>
                            <a:srgbClr val="000000"/>
                          </a:solidFill>
                          <a:effectLst/>
                          <a:latin typeface="Calibri"/>
                        </a:rPr>
                        <a:t>21 587,0</a:t>
                      </a:r>
                    </a:p>
                  </a:txBody>
                  <a:tcPr marL="9525" marR="9525" marT="9525" marB="0" anchor="b">
                    <a:solidFill>
                      <a:schemeClr val="accent2">
                        <a:lumMod val="40000"/>
                        <a:lumOff val="60000"/>
                      </a:schemeClr>
                    </a:solidFill>
                  </a:tcPr>
                </a:tc>
              </a:tr>
              <a:tr h="189282">
                <a:tc>
                  <a:txBody>
                    <a:bodyPr/>
                    <a:lstStyle/>
                    <a:p>
                      <a:pPr algn="l" rtl="0" fontAlgn="ctr"/>
                      <a:r>
                        <a:rPr lang="ru-RU" sz="1050" b="0" i="0" u="none" strike="noStrike" dirty="0">
                          <a:solidFill>
                            <a:srgbClr val="000000"/>
                          </a:solidFill>
                          <a:effectLst/>
                          <a:latin typeface="Times New Roman"/>
                        </a:rPr>
                        <a:t>г. Чебоксары</a:t>
                      </a:r>
                    </a:p>
                  </a:txBody>
                  <a:tcPr marL="36000" marR="9525" marT="9525" marB="0" anchor="ctr">
                    <a:solidFill>
                      <a:schemeClr val="accent2">
                        <a:lumMod val="40000"/>
                        <a:lumOff val="60000"/>
                      </a:schemeClr>
                    </a:solidFill>
                  </a:tcPr>
                </a:tc>
                <a:tc>
                  <a:txBody>
                    <a:bodyPr/>
                    <a:lstStyle/>
                    <a:p>
                      <a:pPr algn="r" fontAlgn="b"/>
                      <a:r>
                        <a:rPr lang="ru-RU" sz="1200" b="0" i="0" u="none" strike="noStrike" dirty="0" smtClean="0">
                          <a:solidFill>
                            <a:srgbClr val="000000"/>
                          </a:solidFill>
                          <a:effectLst/>
                          <a:latin typeface="Calibri"/>
                        </a:rPr>
                        <a:t>0,0</a:t>
                      </a:r>
                      <a:endParaRPr lang="ru-RU" sz="1200" b="0" i="0" u="none" strike="noStrike" dirty="0">
                        <a:solidFill>
                          <a:srgbClr val="000000"/>
                        </a:solidFill>
                        <a:effectLst/>
                        <a:latin typeface="Calibri"/>
                      </a:endParaRPr>
                    </a:p>
                  </a:txBody>
                  <a:tcPr marL="9525" marR="9525" marT="9525" marB="0" anchor="b">
                    <a:solidFill>
                      <a:schemeClr val="accent2">
                        <a:lumMod val="40000"/>
                        <a:lumOff val="60000"/>
                      </a:schemeClr>
                    </a:solidFill>
                  </a:tcPr>
                </a:tc>
                <a:tc>
                  <a:txBody>
                    <a:bodyPr/>
                    <a:lstStyle/>
                    <a:p>
                      <a:pPr algn="r" fontAlgn="b"/>
                      <a:r>
                        <a:rPr lang="ru-RU" sz="1200" b="0" i="0" u="none" strike="noStrike" dirty="0" smtClean="0">
                          <a:solidFill>
                            <a:srgbClr val="000000"/>
                          </a:solidFill>
                          <a:effectLst/>
                          <a:latin typeface="Calibri"/>
                        </a:rPr>
                        <a:t>0,0</a:t>
                      </a:r>
                      <a:endParaRPr lang="ru-RU" sz="1200" b="0" i="0" u="none" strike="noStrike" dirty="0">
                        <a:solidFill>
                          <a:srgbClr val="000000"/>
                        </a:solidFill>
                        <a:effectLst/>
                        <a:latin typeface="Calibri"/>
                      </a:endParaRPr>
                    </a:p>
                  </a:txBody>
                  <a:tcPr marL="9525" marR="9525" marT="9525" marB="0" anchor="b">
                    <a:solidFill>
                      <a:schemeClr val="accent2">
                        <a:lumMod val="40000"/>
                        <a:lumOff val="60000"/>
                      </a:schemeClr>
                    </a:solidFill>
                  </a:tcPr>
                </a:tc>
                <a:tc>
                  <a:txBody>
                    <a:bodyPr/>
                    <a:lstStyle/>
                    <a:p>
                      <a:pPr algn="r" fontAlgn="b"/>
                      <a:r>
                        <a:rPr lang="ru-RU" sz="1200" b="0" i="0" u="none" strike="noStrike" dirty="0">
                          <a:solidFill>
                            <a:srgbClr val="000000"/>
                          </a:solidFill>
                          <a:effectLst/>
                          <a:latin typeface="Calibri"/>
                        </a:rPr>
                        <a:t>0,0</a:t>
                      </a:r>
                    </a:p>
                  </a:txBody>
                  <a:tcPr marL="9525" marR="9525" marT="9525" marB="0" anchor="b">
                    <a:solidFill>
                      <a:schemeClr val="accent2">
                        <a:lumMod val="40000"/>
                        <a:lumOff val="60000"/>
                      </a:schemeClr>
                    </a:solidFill>
                  </a:tcPr>
                </a:tc>
              </a:tr>
              <a:tr h="189282">
                <a:tc>
                  <a:txBody>
                    <a:bodyPr/>
                    <a:lstStyle/>
                    <a:p>
                      <a:pPr algn="l" rtl="0" fontAlgn="ctr"/>
                      <a:r>
                        <a:rPr lang="ru-RU" sz="1050" b="1" i="0" u="none" strike="noStrike" dirty="0">
                          <a:solidFill>
                            <a:srgbClr val="000000"/>
                          </a:solidFill>
                          <a:effectLst/>
                          <a:latin typeface="Times New Roman"/>
                        </a:rPr>
                        <a:t>Итого</a:t>
                      </a:r>
                    </a:p>
                  </a:txBody>
                  <a:tcPr marL="36000" marR="9525" marT="9525" marB="0" anchor="ctr">
                    <a:solidFill>
                      <a:schemeClr val="accent2">
                        <a:lumMod val="40000"/>
                        <a:lumOff val="60000"/>
                      </a:schemeClr>
                    </a:solidFill>
                  </a:tcPr>
                </a:tc>
                <a:tc>
                  <a:txBody>
                    <a:bodyPr/>
                    <a:lstStyle/>
                    <a:p>
                      <a:pPr algn="r" fontAlgn="b"/>
                      <a:r>
                        <a:rPr lang="ru-RU" sz="1200" b="1" i="0" u="none" strike="noStrike">
                          <a:solidFill>
                            <a:srgbClr val="000000"/>
                          </a:solidFill>
                          <a:effectLst/>
                          <a:latin typeface="Calibri"/>
                        </a:rPr>
                        <a:t>2 539 905,2</a:t>
                      </a:r>
                    </a:p>
                  </a:txBody>
                  <a:tcPr marL="9525" marR="9525" marT="9525" marB="0" anchor="b">
                    <a:solidFill>
                      <a:schemeClr val="accent2">
                        <a:lumMod val="40000"/>
                        <a:lumOff val="60000"/>
                      </a:schemeClr>
                    </a:solidFill>
                  </a:tcPr>
                </a:tc>
                <a:tc>
                  <a:txBody>
                    <a:bodyPr/>
                    <a:lstStyle/>
                    <a:p>
                      <a:pPr algn="r" fontAlgn="b"/>
                      <a:r>
                        <a:rPr lang="ru-RU" sz="1200" b="1" i="0" u="none" strike="noStrike">
                          <a:solidFill>
                            <a:srgbClr val="000000"/>
                          </a:solidFill>
                          <a:effectLst/>
                          <a:latin typeface="Calibri"/>
                        </a:rPr>
                        <a:t>2 419 905,2</a:t>
                      </a:r>
                    </a:p>
                  </a:txBody>
                  <a:tcPr marL="9525" marR="9525" marT="9525" marB="0" anchor="b">
                    <a:solidFill>
                      <a:schemeClr val="accent2">
                        <a:lumMod val="40000"/>
                        <a:lumOff val="60000"/>
                      </a:schemeClr>
                    </a:solidFill>
                  </a:tcPr>
                </a:tc>
                <a:tc>
                  <a:txBody>
                    <a:bodyPr/>
                    <a:lstStyle/>
                    <a:p>
                      <a:pPr algn="r" fontAlgn="b"/>
                      <a:r>
                        <a:rPr lang="ru-RU" sz="1200" b="1" i="0" u="none" strike="noStrike" dirty="0">
                          <a:solidFill>
                            <a:srgbClr val="000000"/>
                          </a:solidFill>
                          <a:effectLst/>
                          <a:latin typeface="Calibri"/>
                        </a:rPr>
                        <a:t>120 000,0</a:t>
                      </a:r>
                    </a:p>
                  </a:txBody>
                  <a:tcPr marL="9525" marR="9525" marT="9525" marB="0" anchor="b">
                    <a:solidFill>
                      <a:schemeClr val="accent2">
                        <a:lumMod val="40000"/>
                        <a:lumOff val="60000"/>
                      </a:schemeClr>
                    </a:solidFill>
                  </a:tcPr>
                </a:tc>
              </a:tr>
            </a:tbl>
          </a:graphicData>
        </a:graphic>
      </p:graphicFrame>
    </p:spTree>
    <p:extLst>
      <p:ext uri="{BB962C8B-B14F-4D97-AF65-F5344CB8AC3E}">
        <p14:creationId xmlns:p14="http://schemas.microsoft.com/office/powerpoint/2010/main" val="123641071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Скругленный прямоугольник 7"/>
          <p:cNvSpPr/>
          <p:nvPr/>
        </p:nvSpPr>
        <p:spPr>
          <a:xfrm>
            <a:off x="296904" y="620688"/>
            <a:ext cx="4545632" cy="720000"/>
          </a:xfrm>
          <a:prstGeom prst="roundRect">
            <a:avLst/>
          </a:prstGeom>
          <a:gradFill flip="none"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5400000" scaled="1"/>
            <a:tileRect/>
          </a:gradFill>
        </p:spPr>
        <p:style>
          <a:lnRef idx="1">
            <a:schemeClr val="accent2"/>
          </a:lnRef>
          <a:fillRef idx="2">
            <a:schemeClr val="accent2"/>
          </a:fillRef>
          <a:effectRef idx="1">
            <a:schemeClr val="accent2"/>
          </a:effectRef>
          <a:fontRef idx="minor">
            <a:schemeClr val="dk1"/>
          </a:fontRef>
        </p:style>
        <p:txBody>
          <a:bodyPr lIns="0" tIns="0" rIns="0" bIns="0"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fontAlgn="base">
              <a:spcBef>
                <a:spcPct val="0"/>
              </a:spcBef>
              <a:spcAft>
                <a:spcPct val="0"/>
              </a:spcAft>
            </a:pPr>
            <a:r>
              <a:rPr lang="ru-RU" sz="1400" b="1" dirty="0" smtClean="0">
                <a:solidFill>
                  <a:prstClr val="black"/>
                </a:solidFill>
                <a:latin typeface="Times New Roman" panose="02020603050405020304" pitchFamily="18" charset="0"/>
                <a:cs typeface="Times New Roman" panose="02020603050405020304" pitchFamily="18" charset="0"/>
              </a:rPr>
              <a:t>Распоряжением Кабинета Министров Чувашской Республики от 20.07.2018 № 522-р</a:t>
            </a:r>
          </a:p>
          <a:p>
            <a:pPr algn="ctr" fontAlgn="base">
              <a:spcBef>
                <a:spcPct val="0"/>
              </a:spcBef>
              <a:spcAft>
                <a:spcPct val="0"/>
              </a:spcAft>
            </a:pPr>
            <a:r>
              <a:rPr lang="ru-RU" sz="1400" b="1" dirty="0" smtClean="0">
                <a:solidFill>
                  <a:prstClr val="black"/>
                </a:solidFill>
                <a:latin typeface="Times New Roman" panose="02020603050405020304" pitchFamily="18" charset="0"/>
                <a:cs typeface="Times New Roman" panose="02020603050405020304" pitchFamily="18" charset="0"/>
              </a:rPr>
              <a:t>утверждены 24 госпрограмм</a:t>
            </a:r>
            <a:r>
              <a:rPr lang="ru-RU" sz="1400" b="1" dirty="0">
                <a:solidFill>
                  <a:prstClr val="black"/>
                </a:solidFill>
                <a:latin typeface="Times New Roman" panose="02020603050405020304" pitchFamily="18" charset="0"/>
                <a:cs typeface="Times New Roman" panose="02020603050405020304" pitchFamily="18" charset="0"/>
              </a:rPr>
              <a:t>ы</a:t>
            </a:r>
            <a:r>
              <a:rPr lang="ru-RU" sz="1400" b="1" dirty="0" smtClean="0">
                <a:solidFill>
                  <a:prstClr val="black"/>
                </a:solidFill>
                <a:latin typeface="Times New Roman" panose="02020603050405020304" pitchFamily="18" charset="0"/>
                <a:cs typeface="Times New Roman" panose="02020603050405020304" pitchFamily="18" charset="0"/>
              </a:rPr>
              <a:t> Чувашской Республики </a:t>
            </a:r>
          </a:p>
        </p:txBody>
      </p:sp>
      <p:graphicFrame>
        <p:nvGraphicFramePr>
          <p:cNvPr id="12" name="Диаграмма 11"/>
          <p:cNvGraphicFramePr/>
          <p:nvPr>
            <p:extLst>
              <p:ext uri="{D42A27DB-BD31-4B8C-83A1-F6EECF244321}">
                <p14:modId xmlns:p14="http://schemas.microsoft.com/office/powerpoint/2010/main" val="4156026355"/>
              </p:ext>
            </p:extLst>
          </p:nvPr>
        </p:nvGraphicFramePr>
        <p:xfrm>
          <a:off x="31384" y="-3339752"/>
          <a:ext cx="9540552" cy="11881320"/>
        </p:xfrm>
        <a:graphic>
          <a:graphicData uri="http://schemas.openxmlformats.org/drawingml/2006/chart">
            <c:chart xmlns:c="http://schemas.openxmlformats.org/drawingml/2006/chart" xmlns:r="http://schemas.openxmlformats.org/officeDocument/2006/relationships" r:id="rId3"/>
          </a:graphicData>
        </a:graphic>
      </p:graphicFrame>
      <p:sp>
        <p:nvSpPr>
          <p:cNvPr id="242691" name="Номер слайда 2"/>
          <p:cNvSpPr txBox="1">
            <a:spLocks/>
          </p:cNvSpPr>
          <p:nvPr/>
        </p:nvSpPr>
        <p:spPr bwMode="auto">
          <a:xfrm>
            <a:off x="8748713" y="6308725"/>
            <a:ext cx="395287"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charset="0"/>
              <a:buChar char="•"/>
              <a:defRPr sz="3200">
                <a:solidFill>
                  <a:schemeClr val="tx1"/>
                </a:solidFill>
                <a:latin typeface="Calibri" pitchFamily="34" charset="0"/>
              </a:defRPr>
            </a:lvl1pPr>
            <a:lvl2pPr indent="-285750">
              <a:spcBef>
                <a:spcPct val="20000"/>
              </a:spcBef>
              <a:buFont typeface="Arial" charset="0"/>
              <a:buChar char="–"/>
              <a:defRPr sz="2800">
                <a:solidFill>
                  <a:schemeClr val="tx1"/>
                </a:solidFill>
                <a:latin typeface="Calibri" pitchFamily="34" charset="0"/>
              </a:defRPr>
            </a:lvl2pPr>
            <a:lvl3pPr indent="-228600">
              <a:spcBef>
                <a:spcPct val="20000"/>
              </a:spcBef>
              <a:buFont typeface="Arial" charset="0"/>
              <a:buChar char="•"/>
              <a:defRPr sz="2400">
                <a:solidFill>
                  <a:schemeClr val="tx1"/>
                </a:solidFill>
                <a:latin typeface="Calibri" pitchFamily="34" charset="0"/>
              </a:defRPr>
            </a:lvl3pPr>
            <a:lvl4pPr indent="-228600">
              <a:spcBef>
                <a:spcPct val="20000"/>
              </a:spcBef>
              <a:buFont typeface="Arial" charset="0"/>
              <a:buChar char="–"/>
              <a:defRPr sz="2000">
                <a:solidFill>
                  <a:schemeClr val="tx1"/>
                </a:solidFill>
                <a:latin typeface="Calibri" pitchFamily="34" charset="0"/>
              </a:defRPr>
            </a:lvl4pPr>
            <a:lvl5pPr indent="-228600">
              <a:spcBef>
                <a:spcPct val="20000"/>
              </a:spcBef>
              <a:buFont typeface="Arial" charset="0"/>
              <a:buChar char="»"/>
              <a:defRPr sz="2000">
                <a:solidFill>
                  <a:schemeClr val="tx1"/>
                </a:solidFill>
                <a:latin typeface="Calibri" pitchFamily="34" charset="0"/>
              </a:defRPr>
            </a:lvl5pPr>
            <a:lvl6pPr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fontAlgn="base">
              <a:spcBef>
                <a:spcPct val="0"/>
              </a:spcBef>
              <a:spcAft>
                <a:spcPct val="0"/>
              </a:spcAft>
              <a:buFontTx/>
              <a:buNone/>
            </a:pPr>
            <a:endParaRPr lang="ru-RU" altLang="ru-RU" sz="1600" b="1">
              <a:solidFill>
                <a:srgbClr val="000000"/>
              </a:solidFill>
            </a:endParaRPr>
          </a:p>
        </p:txBody>
      </p:sp>
      <p:sp>
        <p:nvSpPr>
          <p:cNvPr id="9" name="Заголовок 1"/>
          <p:cNvSpPr txBox="1">
            <a:spLocks/>
          </p:cNvSpPr>
          <p:nvPr/>
        </p:nvSpPr>
        <p:spPr>
          <a:xfrm>
            <a:off x="259730" y="91006"/>
            <a:ext cx="7613498"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Программно-целевой метод планирования в Чувашской Республике</a:t>
            </a:r>
          </a:p>
        </p:txBody>
      </p:sp>
      <p:cxnSp>
        <p:nvCxnSpPr>
          <p:cNvPr id="10" name="Прямая соединительная линия 9"/>
          <p:cNvCxnSpPr/>
          <p:nvPr/>
        </p:nvCxnSpPr>
        <p:spPr>
          <a:xfrm>
            <a:off x="-47360" y="62703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7873228" y="69850"/>
            <a:ext cx="1223412" cy="492443"/>
          </a:xfrm>
          <a:prstGeom prst="rect">
            <a:avLst/>
          </a:prstGeom>
          <a:noFill/>
        </p:spPr>
        <p:txBody>
          <a:bodyPr wrap="none" rtlCol="0">
            <a:spAutoFit/>
          </a:bodyPr>
          <a:lstStyle/>
          <a:p>
            <a:pPr algn="ctr" fontAlgn="base">
              <a:spcBef>
                <a:spcPct val="0"/>
              </a:spcBef>
              <a:spcAft>
                <a:spcPct val="0"/>
              </a:spcAft>
            </a:pPr>
            <a:r>
              <a:rPr lang="ru-RU" sz="1300" b="1" i="1" dirty="0">
                <a:solidFill>
                  <a:srgbClr val="4E67C8"/>
                </a:solidFill>
              </a:rPr>
              <a:t>Бюджет</a:t>
            </a:r>
          </a:p>
          <a:p>
            <a:pPr algn="ctr" fontAlgn="base">
              <a:spcBef>
                <a:spcPct val="0"/>
              </a:spcBef>
              <a:spcAft>
                <a:spcPct val="0"/>
              </a:spcAft>
            </a:pPr>
            <a:r>
              <a:rPr lang="ru-RU" sz="1300" b="1" i="1" dirty="0">
                <a:solidFill>
                  <a:srgbClr val="4E67C8"/>
                </a:solidFill>
              </a:rPr>
              <a:t>для граждан</a:t>
            </a:r>
          </a:p>
        </p:txBody>
      </p:sp>
      <p:sp>
        <p:nvSpPr>
          <p:cNvPr id="13" name="Скругленный прямоугольник 12"/>
          <p:cNvSpPr/>
          <p:nvPr/>
        </p:nvSpPr>
        <p:spPr>
          <a:xfrm>
            <a:off x="348642" y="6021288"/>
            <a:ext cx="4511390" cy="540000"/>
          </a:xfrm>
          <a:prstGeom prst="roundRect">
            <a:avLst/>
          </a:prstGeom>
        </p:spPr>
        <p:style>
          <a:lnRef idx="1">
            <a:schemeClr val="accent4"/>
          </a:lnRef>
          <a:fillRef idx="2">
            <a:schemeClr val="accent4"/>
          </a:fillRef>
          <a:effectRef idx="1">
            <a:schemeClr val="accent4"/>
          </a:effectRef>
          <a:fontRef idx="minor">
            <a:schemeClr val="dk1"/>
          </a:fontRef>
        </p:style>
        <p:txBody>
          <a:bodyPr lIns="0" tIns="0" rIns="0" bIns="0"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fontAlgn="base">
              <a:spcBef>
                <a:spcPct val="0"/>
              </a:spcBef>
              <a:spcAft>
                <a:spcPct val="0"/>
              </a:spcAft>
            </a:pPr>
            <a:r>
              <a:rPr lang="ru-RU" sz="1300" b="1" dirty="0" smtClean="0">
                <a:solidFill>
                  <a:prstClr val="black"/>
                </a:solidFill>
                <a:latin typeface="Times New Roman" panose="02020603050405020304" pitchFamily="18" charset="0"/>
                <a:cs typeface="Times New Roman" panose="02020603050405020304" pitchFamily="18" charset="0"/>
              </a:rPr>
              <a:t>Доля программных расходов республиканского бюджета Чувашской Республики в 202</a:t>
            </a:r>
            <a:r>
              <a:rPr lang="en-US" sz="1300" b="1" dirty="0" smtClean="0">
                <a:solidFill>
                  <a:prstClr val="black"/>
                </a:solidFill>
                <a:latin typeface="Times New Roman" panose="02020603050405020304" pitchFamily="18" charset="0"/>
                <a:cs typeface="Times New Roman" panose="02020603050405020304" pitchFamily="18" charset="0"/>
              </a:rPr>
              <a:t>5</a:t>
            </a:r>
            <a:r>
              <a:rPr lang="ru-RU" sz="1300" b="1" dirty="0" smtClean="0">
                <a:solidFill>
                  <a:prstClr val="black"/>
                </a:solidFill>
                <a:latin typeface="Times New Roman" panose="02020603050405020304" pitchFamily="18" charset="0"/>
                <a:cs typeface="Times New Roman" panose="02020603050405020304" pitchFamily="18" charset="0"/>
              </a:rPr>
              <a:t> г. – </a:t>
            </a:r>
            <a:r>
              <a:rPr lang="en-US" sz="1300" b="1" dirty="0" smtClean="0">
                <a:solidFill>
                  <a:prstClr val="black"/>
                </a:solidFill>
                <a:latin typeface="Times New Roman" panose="02020603050405020304" pitchFamily="18" charset="0"/>
                <a:cs typeface="Times New Roman" panose="02020603050405020304" pitchFamily="18" charset="0"/>
              </a:rPr>
              <a:t>99,</a:t>
            </a:r>
            <a:r>
              <a:rPr lang="ru-RU" sz="1300" b="1" dirty="0" smtClean="0">
                <a:solidFill>
                  <a:prstClr val="black"/>
                </a:solidFill>
                <a:latin typeface="Times New Roman" panose="02020603050405020304" pitchFamily="18" charset="0"/>
                <a:cs typeface="Times New Roman" panose="02020603050405020304" pitchFamily="18" charset="0"/>
              </a:rPr>
              <a:t>9</a:t>
            </a:r>
            <a:r>
              <a:rPr lang="en-US" sz="1300" b="1" dirty="0" smtClean="0">
                <a:solidFill>
                  <a:prstClr val="black"/>
                </a:solidFill>
                <a:latin typeface="Times New Roman" panose="02020603050405020304" pitchFamily="18" charset="0"/>
                <a:cs typeface="Times New Roman" panose="02020603050405020304" pitchFamily="18" charset="0"/>
              </a:rPr>
              <a:t> </a:t>
            </a:r>
            <a:r>
              <a:rPr lang="ru-RU" sz="1300" b="1" dirty="0" smtClean="0">
                <a:solidFill>
                  <a:prstClr val="black"/>
                </a:solidFill>
                <a:latin typeface="Times New Roman" panose="02020603050405020304" pitchFamily="18" charset="0"/>
                <a:cs typeface="Times New Roman" panose="02020603050405020304" pitchFamily="18" charset="0"/>
              </a:rPr>
              <a:t>%.</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2" name="Номер слайда 1"/>
          <p:cNvSpPr>
            <a:spLocks noGrp="1"/>
          </p:cNvSpPr>
          <p:nvPr>
            <p:ph type="sldNum" sz="quarter" idx="12"/>
          </p:nvPr>
        </p:nvSpPr>
        <p:spPr/>
        <p:txBody>
          <a:bodyPr/>
          <a:lstStyle/>
          <a:p>
            <a:pPr>
              <a:defRPr/>
            </a:pPr>
            <a:r>
              <a:rPr lang="ru-RU" dirty="0" smtClean="0">
                <a:solidFill>
                  <a:prstClr val="black"/>
                </a:solidFill>
              </a:rPr>
              <a:t>37</a:t>
            </a:r>
            <a:endParaRPr lang="ru-RU" dirty="0">
              <a:solidFill>
                <a:prstClr val="black"/>
              </a:solidFill>
            </a:endParaRPr>
          </a:p>
        </p:txBody>
      </p:sp>
    </p:spTree>
    <p:extLst>
      <p:ext uri="{BB962C8B-B14F-4D97-AF65-F5344CB8AC3E}">
        <p14:creationId xmlns:p14="http://schemas.microsoft.com/office/powerpoint/2010/main" val="268724845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4763" y="4292600"/>
            <a:ext cx="1944687" cy="3619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ru-RU" dirty="0">
              <a:solidFill>
                <a:prstClr val="black"/>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0163" y="4662488"/>
            <a:ext cx="1512887" cy="5032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base">
              <a:spcBef>
                <a:spcPct val="0"/>
              </a:spcBef>
              <a:spcAft>
                <a:spcPct val="0"/>
              </a:spcAft>
              <a:defRPr/>
            </a:pPr>
            <a:endParaRPr lang="ru-RU" dirty="0">
              <a:solidFill>
                <a:prstClr val="black"/>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61101" y="744404"/>
            <a:ext cx="6643147" cy="1584176"/>
          </a:xfrm>
          <a:prstGeom prst="roundRect">
            <a:avLst/>
          </a:prstGeom>
          <a:ln/>
        </p:spPr>
        <p:style>
          <a:lnRef idx="1">
            <a:schemeClr val="accent2"/>
          </a:lnRef>
          <a:fillRef idx="2">
            <a:schemeClr val="accent2"/>
          </a:fillRef>
          <a:effectRef idx="1">
            <a:schemeClr val="accent2"/>
          </a:effectRef>
          <a:fontRef idx="minor">
            <a:schemeClr val="dk1"/>
          </a:fontRef>
        </p:style>
        <p:txBody>
          <a:bodyPr anchor="ctr"/>
          <a:lstStyle/>
          <a:p>
            <a:pPr fontAlgn="base">
              <a:spcBef>
                <a:spcPct val="0"/>
              </a:spcBef>
              <a:spcAft>
                <a:spcPct val="0"/>
              </a:spcAft>
              <a:defRPr/>
            </a:pPr>
            <a:r>
              <a:rPr lang="ru-RU" sz="1600" b="1" i="1" dirty="0">
                <a:solidFill>
                  <a:prstClr val="black"/>
                </a:solidFill>
                <a:latin typeface="Times New Roman" panose="02020603050405020304" pitchFamily="18" charset="0"/>
                <a:cs typeface="Times New Roman" panose="02020603050405020304" pitchFamily="18" charset="0"/>
              </a:rPr>
              <a:t>Цели программы:</a:t>
            </a:r>
            <a:r>
              <a:rPr lang="ru-RU" sz="1600" dirty="0">
                <a:solidFill>
                  <a:prstClr val="black"/>
                </a:solidFill>
                <a:latin typeface="Times New Roman" panose="02020603050405020304" pitchFamily="18" charset="0"/>
                <a:cs typeface="Times New Roman" panose="02020603050405020304" pitchFamily="18" charset="0"/>
              </a:rPr>
              <a:t> </a:t>
            </a:r>
          </a:p>
          <a:p>
            <a:pPr marL="285750" indent="-285750" algn="just" fontAlgn="base">
              <a:spcBef>
                <a:spcPct val="0"/>
              </a:spcBef>
              <a:spcAft>
                <a:spcPct val="0"/>
              </a:spcAft>
              <a:buFont typeface="Wingdings" panose="05000000000000000000" pitchFamily="2" charset="2"/>
              <a:buChar char="v"/>
              <a:defRPr/>
            </a:pPr>
            <a:r>
              <a:rPr lang="ru-RU" sz="1200" dirty="0">
                <a:solidFill>
                  <a:prstClr val="black"/>
                </a:solidFill>
                <a:latin typeface="Times New Roman" panose="02020603050405020304" pitchFamily="18" charset="0"/>
                <a:cs typeface="Times New Roman" panose="02020603050405020304" pitchFamily="18" charset="0"/>
              </a:rPr>
              <a:t>обеспечение динамичного развития экономики Чувашской Республики, повышения уровня жизни населения и формирования благоприятных условий жизнедеятельности в Чувашской Республике за счет соблюдения долгосрочных принципов устойчивости и сбалансированности консолидированного бюджета Чувашской </a:t>
            </a:r>
            <a:r>
              <a:rPr lang="ru-RU" sz="1200" dirty="0" smtClean="0">
                <a:solidFill>
                  <a:prstClr val="black"/>
                </a:solidFill>
                <a:latin typeface="Times New Roman" panose="02020603050405020304" pitchFamily="18" charset="0"/>
                <a:cs typeface="Times New Roman" panose="02020603050405020304" pitchFamily="18" charset="0"/>
              </a:rPr>
              <a:t>Республики;</a:t>
            </a:r>
          </a:p>
          <a:p>
            <a:pPr marL="285750" indent="-285750" algn="just" fontAlgn="base">
              <a:spcBef>
                <a:spcPct val="0"/>
              </a:spcBef>
              <a:spcAft>
                <a:spcPct val="0"/>
              </a:spcAft>
              <a:buFont typeface="Wingdings" panose="05000000000000000000" pitchFamily="2" charset="2"/>
              <a:buChar char="v"/>
              <a:defRPr/>
            </a:pPr>
            <a:r>
              <a:rPr lang="ru-RU" sz="1200" dirty="0">
                <a:solidFill>
                  <a:prstClr val="black"/>
                </a:solidFill>
                <a:latin typeface="Times New Roman" panose="02020603050405020304" pitchFamily="18" charset="0"/>
                <a:cs typeface="Times New Roman" panose="02020603050405020304" pitchFamily="18" charset="0"/>
              </a:rPr>
              <a:t>повышение эффективности бюджетных расходов Чувашской Республики на основе дальнейшего совершенствования бюджетных правоотношений и механизмов использования бюджетных </a:t>
            </a:r>
            <a:r>
              <a:rPr lang="ru-RU" sz="1200" dirty="0" smtClean="0">
                <a:solidFill>
                  <a:prstClr val="black"/>
                </a:solidFill>
                <a:latin typeface="Times New Roman" panose="02020603050405020304" pitchFamily="18" charset="0"/>
                <a:cs typeface="Times New Roman" panose="02020603050405020304" pitchFamily="18" charset="0"/>
              </a:rPr>
              <a:t>средств.</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239622" name="TextBox 5"/>
          <p:cNvSpPr txBox="1">
            <a:spLocks noChangeArrowheads="1"/>
          </p:cNvSpPr>
          <p:nvPr/>
        </p:nvSpPr>
        <p:spPr bwMode="auto">
          <a:xfrm>
            <a:off x="-1116" y="2574925"/>
            <a:ext cx="40370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fontAlgn="base">
              <a:spcBef>
                <a:spcPct val="0"/>
              </a:spcBef>
              <a:spcAft>
                <a:spcPct val="0"/>
              </a:spcAft>
              <a:buFontTx/>
              <a:buNone/>
            </a:pPr>
            <a:r>
              <a:rPr lang="ru-RU" altLang="ru-RU" sz="1400" b="1" dirty="0">
                <a:solidFill>
                  <a:prstClr val="black"/>
                </a:solidFill>
                <a:latin typeface="Times New Roman" pitchFamily="18" charset="0"/>
                <a:cs typeface="Times New Roman" pitchFamily="18" charset="0"/>
              </a:rPr>
              <a:t>Расходы республиканского бюджета, млн. руб.</a:t>
            </a:r>
          </a:p>
        </p:txBody>
      </p:sp>
      <p:pic>
        <p:nvPicPr>
          <p:cNvPr id="3" name="Рисунок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87816" y="846731"/>
            <a:ext cx="2148680" cy="1411383"/>
          </a:xfrm>
          <a:prstGeom prst="rect">
            <a:avLst/>
          </a:prstGeom>
          <a:ln>
            <a:noFill/>
          </a:ln>
          <a:effectLst>
            <a:softEdge rad="112500"/>
          </a:effectLst>
        </p:spPr>
      </p:pic>
      <p:sp>
        <p:nvSpPr>
          <p:cNvPr id="239625" name="Номер слайда 3"/>
          <p:cNvSpPr>
            <a:spLocks noGrp="1"/>
          </p:cNvSpPr>
          <p:nvPr>
            <p:ph type="sldNum" sz="quarter" idx="12"/>
          </p:nvPr>
        </p:nvSpPr>
        <p:spPr bwMode="auto">
          <a:xfrm>
            <a:off x="8244408" y="6520259"/>
            <a:ext cx="1006489"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r>
              <a:rPr lang="ru-RU" altLang="ru-RU" sz="1400" dirty="0" smtClean="0">
                <a:solidFill>
                  <a:prstClr val="black"/>
                </a:solidFill>
              </a:rPr>
              <a:t>38</a:t>
            </a:r>
          </a:p>
        </p:txBody>
      </p:sp>
      <p:sp>
        <p:nvSpPr>
          <p:cNvPr id="27" name="Скругленный прямоугольник 4"/>
          <p:cNvSpPr/>
          <p:nvPr/>
        </p:nvSpPr>
        <p:spPr bwMode="auto">
          <a:xfrm>
            <a:off x="4152723" y="2433072"/>
            <a:ext cx="4846392" cy="281940"/>
          </a:xfrm>
          <a:prstGeom prst="rect">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0">
            <a:scrgbClr r="0" g="0" b="0"/>
          </a:lnRef>
          <a:fillRef idx="0">
            <a:scrgbClr r="0" g="0" b="0"/>
          </a:fillRef>
          <a:effectRef idx="0">
            <a:scrgbClr r="0" g="0" b="0"/>
          </a:effectRef>
          <a:fontRef idx="minor">
            <a:schemeClr val="lt1"/>
          </a:fontRef>
        </p:style>
        <p:txBody>
          <a:bodyPr lIns="68580" tIns="68580" rIns="68580" bIns="68580" spcCol="1270" anchor="ctr"/>
          <a:lstStyle/>
          <a:p>
            <a:pPr algn="ctr" defTabSz="800100" fontAlgn="base">
              <a:lnSpc>
                <a:spcPct val="90000"/>
              </a:lnSpc>
              <a:spcBef>
                <a:spcPct val="0"/>
              </a:spcBef>
              <a:spcAft>
                <a:spcPct val="35000"/>
              </a:spcAft>
              <a:defRPr/>
            </a:pPr>
            <a:r>
              <a:rPr lang="ru-RU" sz="1200" b="1" i="1" dirty="0">
                <a:solidFill>
                  <a:prstClr val="black"/>
                </a:solidFill>
                <a:latin typeface="Times New Roman" panose="02020603050405020304" pitchFamily="18" charset="0"/>
                <a:cs typeface="Times New Roman" panose="02020603050405020304" pitchFamily="18" charset="0"/>
              </a:rPr>
              <a:t>Расходы в разрезе структурных элементов в </a:t>
            </a:r>
            <a:r>
              <a:rPr lang="ru-RU" sz="1200" b="1" i="1" dirty="0" smtClean="0">
                <a:solidFill>
                  <a:prstClr val="black"/>
                </a:solidFill>
                <a:latin typeface="Times New Roman" panose="02020603050405020304" pitchFamily="18" charset="0"/>
                <a:cs typeface="Times New Roman" panose="02020603050405020304" pitchFamily="18" charset="0"/>
              </a:rPr>
              <a:t>202</a:t>
            </a:r>
            <a:r>
              <a:rPr lang="en-US" sz="1200" b="1" i="1" dirty="0" smtClean="0">
                <a:solidFill>
                  <a:prstClr val="black"/>
                </a:solidFill>
                <a:latin typeface="Times New Roman" panose="02020603050405020304" pitchFamily="18" charset="0"/>
                <a:cs typeface="Times New Roman" panose="02020603050405020304" pitchFamily="18" charset="0"/>
              </a:rPr>
              <a:t>5</a:t>
            </a:r>
            <a:r>
              <a:rPr lang="ru-RU" sz="1200" b="1" i="1" dirty="0" smtClean="0">
                <a:solidFill>
                  <a:prstClr val="black"/>
                </a:solidFill>
                <a:latin typeface="Times New Roman" panose="02020603050405020304" pitchFamily="18" charset="0"/>
                <a:cs typeface="Times New Roman" panose="02020603050405020304" pitchFamily="18" charset="0"/>
              </a:rPr>
              <a:t> </a:t>
            </a:r>
            <a:r>
              <a:rPr lang="ru-RU" sz="1200" b="1" i="1" dirty="0">
                <a:solidFill>
                  <a:prstClr val="black"/>
                </a:solidFill>
                <a:latin typeface="Times New Roman" panose="02020603050405020304" pitchFamily="18" charset="0"/>
                <a:cs typeface="Times New Roman" panose="02020603050405020304" pitchFamily="18" charset="0"/>
              </a:rPr>
              <a:t>году</a:t>
            </a:r>
            <a:r>
              <a:rPr lang="ru-RU" sz="1200" b="1" i="1" dirty="0" smtClean="0">
                <a:solidFill>
                  <a:prstClr val="black"/>
                </a:solidFill>
                <a:latin typeface="Times New Roman" panose="02020603050405020304" pitchFamily="18" charset="0"/>
                <a:cs typeface="Times New Roman" panose="02020603050405020304" pitchFamily="18" charset="0"/>
              </a:rPr>
              <a:t>, млн</a:t>
            </a:r>
            <a:r>
              <a:rPr lang="ru-RU" sz="1200" b="1" i="1" dirty="0">
                <a:solidFill>
                  <a:prstClr val="black"/>
                </a:solidFill>
                <a:latin typeface="Times New Roman" panose="02020603050405020304" pitchFamily="18" charset="0"/>
                <a:cs typeface="Times New Roman" panose="02020603050405020304" pitchFamily="18" charset="0"/>
              </a:rPr>
              <a:t>. руб.</a:t>
            </a:r>
          </a:p>
        </p:txBody>
      </p:sp>
      <p:sp>
        <p:nvSpPr>
          <p:cNvPr id="30" name="Скругленный прямоугольник 4"/>
          <p:cNvSpPr/>
          <p:nvPr/>
        </p:nvSpPr>
        <p:spPr bwMode="auto">
          <a:xfrm>
            <a:off x="4145369" y="3359526"/>
            <a:ext cx="3096000" cy="324000"/>
          </a:xfrm>
          <a:prstGeom prst="roundRect">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fontAlgn="base">
              <a:lnSpc>
                <a:spcPct val="90000"/>
              </a:lnSpc>
              <a:spcBef>
                <a:spcPct val="0"/>
              </a:spcBef>
              <a:spcAft>
                <a:spcPct val="35000"/>
              </a:spcAft>
              <a:defRPr/>
            </a:pPr>
            <a:r>
              <a:rPr lang="ru-RU" sz="900" dirty="0">
                <a:solidFill>
                  <a:prstClr val="black"/>
                </a:solidFill>
                <a:latin typeface="Times New Roman" panose="02020603050405020304" pitchFamily="18" charset="0"/>
                <a:cs typeface="Times New Roman" panose="02020603050405020304" pitchFamily="18" charset="0"/>
              </a:rPr>
              <a:t>Повышение финансовой грамотности населения Чувашской Республики (</a:t>
            </a:r>
            <a:r>
              <a:rPr lang="ru-RU" sz="900" dirty="0" smtClean="0">
                <a:solidFill>
                  <a:prstClr val="black"/>
                </a:solidFill>
                <a:latin typeface="Times New Roman" panose="02020603050405020304" pitchFamily="18" charset="0"/>
                <a:cs typeface="Times New Roman" panose="02020603050405020304" pitchFamily="18" charset="0"/>
              </a:rPr>
              <a:t>Новая </a:t>
            </a:r>
            <a:r>
              <a:rPr lang="ru-RU" sz="900" dirty="0">
                <a:solidFill>
                  <a:prstClr val="black"/>
                </a:solidFill>
                <a:latin typeface="Times New Roman" panose="02020603050405020304" pitchFamily="18" charset="0"/>
                <a:cs typeface="Times New Roman" panose="02020603050405020304" pitchFamily="18" charset="0"/>
              </a:rPr>
              <a:t>финансовая </a:t>
            </a:r>
            <a:r>
              <a:rPr lang="ru-RU" sz="900" dirty="0" smtClean="0">
                <a:solidFill>
                  <a:prstClr val="black"/>
                </a:solidFill>
                <a:latin typeface="Times New Roman" panose="02020603050405020304" pitchFamily="18" charset="0"/>
                <a:cs typeface="Times New Roman" panose="02020603050405020304" pitchFamily="18" charset="0"/>
              </a:rPr>
              <a:t>культура)</a:t>
            </a:r>
            <a:endParaRPr lang="ru-RU" sz="900" dirty="0">
              <a:solidFill>
                <a:prstClr val="black"/>
              </a:solidFill>
              <a:latin typeface="Times New Roman" panose="02020603050405020304" pitchFamily="18" charset="0"/>
              <a:cs typeface="Times New Roman" panose="02020603050405020304" pitchFamily="18" charset="0"/>
            </a:endParaRPr>
          </a:p>
        </p:txBody>
      </p:sp>
      <p:sp>
        <p:nvSpPr>
          <p:cNvPr id="33" name="Скругленный прямоугольник 4"/>
          <p:cNvSpPr/>
          <p:nvPr/>
        </p:nvSpPr>
        <p:spPr bwMode="auto">
          <a:xfrm>
            <a:off x="4158914" y="4064869"/>
            <a:ext cx="3060000" cy="282470"/>
          </a:xfrm>
          <a:prstGeom prst="roundRect">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fontAlgn="base">
              <a:lnSpc>
                <a:spcPct val="90000"/>
              </a:lnSpc>
              <a:spcBef>
                <a:spcPct val="0"/>
              </a:spcBef>
              <a:spcAft>
                <a:spcPct val="35000"/>
              </a:spcAft>
              <a:defRPr/>
            </a:pPr>
            <a:r>
              <a:rPr lang="ru-RU" sz="900" dirty="0">
                <a:solidFill>
                  <a:prstClr val="black"/>
                </a:solidFill>
                <a:latin typeface="Times New Roman" panose="02020603050405020304" pitchFamily="18" charset="0"/>
                <a:cs typeface="Times New Roman" panose="02020603050405020304" pitchFamily="18" charset="0"/>
              </a:rPr>
              <a:t>Организация и управление бюджетным процессом и повышение его открытости</a:t>
            </a:r>
          </a:p>
        </p:txBody>
      </p:sp>
      <p:sp>
        <p:nvSpPr>
          <p:cNvPr id="39" name="Скругленный прямоугольник 4"/>
          <p:cNvSpPr/>
          <p:nvPr/>
        </p:nvSpPr>
        <p:spPr bwMode="auto">
          <a:xfrm>
            <a:off x="4158914" y="4403950"/>
            <a:ext cx="3060000" cy="468000"/>
          </a:xfrm>
          <a:prstGeom prst="roundRect">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fontAlgn="base">
              <a:lnSpc>
                <a:spcPct val="90000"/>
              </a:lnSpc>
              <a:spcBef>
                <a:spcPct val="0"/>
              </a:spcBef>
              <a:spcAft>
                <a:spcPct val="35000"/>
              </a:spcAft>
              <a:defRPr/>
            </a:pPr>
            <a:r>
              <a:rPr lang="ru-RU" sz="900" dirty="0">
                <a:solidFill>
                  <a:prstClr val="black"/>
                </a:solidFill>
                <a:latin typeface="Times New Roman" panose="02020603050405020304" pitchFamily="18" charset="0"/>
                <a:cs typeface="Times New Roman" panose="02020603050405020304" pitchFamily="18" charset="0"/>
              </a:rPr>
              <a:t>Осуществление мер финансовой поддержки муниципальных округов, городских округов Чувашской </a:t>
            </a:r>
            <a:r>
              <a:rPr lang="ru-RU" sz="900" dirty="0" smtClean="0">
                <a:solidFill>
                  <a:prstClr val="black"/>
                </a:solidFill>
                <a:latin typeface="Times New Roman" panose="02020603050405020304" pitchFamily="18" charset="0"/>
                <a:cs typeface="Times New Roman" panose="02020603050405020304" pitchFamily="18" charset="0"/>
              </a:rPr>
              <a:t>Республики</a:t>
            </a:r>
            <a:endParaRPr lang="ru-RU" sz="900" dirty="0">
              <a:solidFill>
                <a:prstClr val="black"/>
              </a:solidFill>
              <a:latin typeface="Times New Roman" panose="02020603050405020304" pitchFamily="18" charset="0"/>
              <a:cs typeface="Times New Roman" panose="02020603050405020304" pitchFamily="18" charset="0"/>
            </a:endParaRPr>
          </a:p>
        </p:txBody>
      </p:sp>
      <p:grpSp>
        <p:nvGrpSpPr>
          <p:cNvPr id="239631" name="Группа 39"/>
          <p:cNvGrpSpPr>
            <a:grpSpLocks/>
          </p:cNvGrpSpPr>
          <p:nvPr/>
        </p:nvGrpSpPr>
        <p:grpSpPr bwMode="auto">
          <a:xfrm>
            <a:off x="7386604" y="3359526"/>
            <a:ext cx="720000" cy="324000"/>
            <a:chOff x="4050414" y="709572"/>
            <a:chExt cx="725555" cy="737696"/>
          </a:xfr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p:grpSpPr>
        <p:sp>
          <p:nvSpPr>
            <p:cNvPr id="41" name="Скругленный прямоугольник 40"/>
            <p:cNvSpPr/>
            <p:nvPr/>
          </p:nvSpPr>
          <p:spPr>
            <a:xfrm>
              <a:off x="4050414" y="709572"/>
              <a:ext cx="725555" cy="737696"/>
            </a:xfrm>
            <a:prstGeom prst="roundRect">
              <a:avLst/>
            </a:prstGeom>
            <a:gr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42" name="Скругленный прямоугольник 4"/>
            <p:cNvSpPr/>
            <p:nvPr/>
          </p:nvSpPr>
          <p:spPr>
            <a:xfrm>
              <a:off x="4093186" y="709572"/>
              <a:ext cx="682783" cy="694862"/>
            </a:xfrm>
            <a:prstGeom prst="roundRect">
              <a:avLst/>
            </a:prstGeom>
            <a:grpFill/>
            <a:ln>
              <a:noFill/>
            </a:ln>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fontAlgn="base">
                <a:lnSpc>
                  <a:spcPct val="90000"/>
                </a:lnSpc>
                <a:spcBef>
                  <a:spcPct val="0"/>
                </a:spcBef>
                <a:spcAft>
                  <a:spcPct val="35000"/>
                </a:spcAft>
                <a:defRPr/>
              </a:pPr>
              <a:r>
                <a:rPr lang="ru-RU" sz="1200" dirty="0" smtClean="0">
                  <a:solidFill>
                    <a:prstClr val="black"/>
                  </a:solidFill>
                  <a:latin typeface="Times New Roman" panose="02020603050405020304" pitchFamily="18" charset="0"/>
                  <a:cs typeface="Times New Roman" panose="02020603050405020304" pitchFamily="18" charset="0"/>
                </a:rPr>
                <a:t>4,</a:t>
              </a:r>
              <a:r>
                <a:rPr lang="en-US" sz="1200" dirty="0" smtClean="0">
                  <a:solidFill>
                    <a:prstClr val="black"/>
                  </a:solidFill>
                  <a:latin typeface="Times New Roman" panose="02020603050405020304" pitchFamily="18" charset="0"/>
                  <a:cs typeface="Times New Roman" panose="02020603050405020304" pitchFamily="18" charset="0"/>
                </a:rPr>
                <a:t>7</a:t>
              </a:r>
              <a:endParaRPr lang="ru-RU" sz="1200" dirty="0">
                <a:solidFill>
                  <a:prstClr val="black"/>
                </a:solidFill>
                <a:latin typeface="Times New Roman" panose="02020603050405020304" pitchFamily="18" charset="0"/>
                <a:cs typeface="Times New Roman" panose="02020603050405020304" pitchFamily="18" charset="0"/>
              </a:endParaRPr>
            </a:p>
          </p:txBody>
        </p:sp>
      </p:grpSp>
      <p:grpSp>
        <p:nvGrpSpPr>
          <p:cNvPr id="239632" name="Группа 42"/>
          <p:cNvGrpSpPr>
            <a:grpSpLocks/>
          </p:cNvGrpSpPr>
          <p:nvPr/>
        </p:nvGrpSpPr>
        <p:grpSpPr bwMode="auto">
          <a:xfrm>
            <a:off x="7386604" y="4403950"/>
            <a:ext cx="720000" cy="468000"/>
            <a:chOff x="3138310" y="1497674"/>
            <a:chExt cx="709488" cy="677295"/>
          </a:xfr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p:grpSpPr>
        <p:sp>
          <p:nvSpPr>
            <p:cNvPr id="44" name="Скругленный прямоугольник 43"/>
            <p:cNvSpPr/>
            <p:nvPr/>
          </p:nvSpPr>
          <p:spPr>
            <a:xfrm>
              <a:off x="3138310" y="1497674"/>
              <a:ext cx="709488" cy="677295"/>
            </a:xfrm>
            <a:prstGeom prst="roundRect">
              <a:avLst/>
            </a:prstGeom>
            <a:gr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45" name="Скругленный прямоугольник 4"/>
            <p:cNvSpPr/>
            <p:nvPr/>
          </p:nvSpPr>
          <p:spPr>
            <a:xfrm>
              <a:off x="3157355" y="1518296"/>
              <a:ext cx="671395" cy="636054"/>
            </a:xfrm>
            <a:prstGeom prst="roundRect">
              <a:avLst/>
            </a:prstGeom>
            <a:grpFill/>
            <a:ln>
              <a:noFill/>
            </a:ln>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fontAlgn="base">
                <a:lnSpc>
                  <a:spcPct val="90000"/>
                </a:lnSpc>
                <a:spcBef>
                  <a:spcPct val="0"/>
                </a:spcBef>
                <a:spcAft>
                  <a:spcPct val="35000"/>
                </a:spcAft>
                <a:defRPr/>
              </a:pPr>
              <a:r>
                <a:rPr lang="ru-RU" sz="1200" dirty="0" smtClean="0">
                  <a:solidFill>
                    <a:prstClr val="black"/>
                  </a:solidFill>
                  <a:latin typeface="Times New Roman" panose="02020603050405020304" pitchFamily="18" charset="0"/>
                  <a:cs typeface="Times New Roman" panose="02020603050405020304" pitchFamily="18" charset="0"/>
                </a:rPr>
                <a:t>3 517,4</a:t>
              </a:r>
              <a:endParaRPr lang="ru-RU" sz="1200" dirty="0">
                <a:solidFill>
                  <a:prstClr val="black"/>
                </a:solidFill>
                <a:latin typeface="Times New Roman" panose="02020603050405020304" pitchFamily="18" charset="0"/>
                <a:cs typeface="Times New Roman" panose="02020603050405020304" pitchFamily="18" charset="0"/>
              </a:endParaRPr>
            </a:p>
          </p:txBody>
        </p:sp>
      </p:grpSp>
      <p:sp>
        <p:nvSpPr>
          <p:cNvPr id="51" name="Скругленный прямоугольник 4"/>
          <p:cNvSpPr/>
          <p:nvPr/>
        </p:nvSpPr>
        <p:spPr bwMode="auto">
          <a:xfrm>
            <a:off x="7386604" y="4941576"/>
            <a:ext cx="720000" cy="324000"/>
          </a:xfrm>
          <a:prstGeom prst="roundRect">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fontAlgn="base">
              <a:lnSpc>
                <a:spcPct val="90000"/>
              </a:lnSpc>
              <a:spcBef>
                <a:spcPct val="0"/>
              </a:spcBef>
              <a:spcAft>
                <a:spcPct val="35000"/>
              </a:spcAft>
              <a:defRPr/>
            </a:pPr>
            <a:r>
              <a:rPr lang="ru-RU" sz="1200" dirty="0" smtClean="0">
                <a:solidFill>
                  <a:prstClr val="black"/>
                </a:solidFill>
                <a:latin typeface="Times New Roman" panose="02020603050405020304" pitchFamily="18" charset="0"/>
                <a:cs typeface="Times New Roman" panose="02020603050405020304" pitchFamily="18" charset="0"/>
              </a:rPr>
              <a:t>180,3</a:t>
            </a:r>
            <a:endParaRPr lang="ru-RU" sz="1200" dirty="0">
              <a:solidFill>
                <a:prstClr val="black"/>
              </a:solidFill>
              <a:latin typeface="Times New Roman" panose="02020603050405020304" pitchFamily="18" charset="0"/>
              <a:cs typeface="Times New Roman" panose="02020603050405020304" pitchFamily="18" charset="0"/>
            </a:endParaRPr>
          </a:p>
        </p:txBody>
      </p:sp>
      <p:grpSp>
        <p:nvGrpSpPr>
          <p:cNvPr id="239635" name="Группа 51"/>
          <p:cNvGrpSpPr>
            <a:grpSpLocks/>
          </p:cNvGrpSpPr>
          <p:nvPr/>
        </p:nvGrpSpPr>
        <p:grpSpPr bwMode="auto">
          <a:xfrm>
            <a:off x="8246344" y="3359526"/>
            <a:ext cx="720000" cy="324000"/>
            <a:chOff x="4050414" y="709572"/>
            <a:chExt cx="725555" cy="737696"/>
          </a:xfr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p:grpSpPr>
        <p:sp>
          <p:nvSpPr>
            <p:cNvPr id="53" name="Скругленный прямоугольник 52"/>
            <p:cNvSpPr/>
            <p:nvPr/>
          </p:nvSpPr>
          <p:spPr>
            <a:xfrm>
              <a:off x="4050414" y="709572"/>
              <a:ext cx="725555" cy="737696"/>
            </a:xfrm>
            <a:prstGeom prst="roundRect">
              <a:avLst/>
            </a:prstGeom>
            <a:gr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54" name="Скругленный прямоугольник 4"/>
            <p:cNvSpPr/>
            <p:nvPr/>
          </p:nvSpPr>
          <p:spPr>
            <a:xfrm>
              <a:off x="4093281" y="709572"/>
              <a:ext cx="682688" cy="694863"/>
            </a:xfrm>
            <a:prstGeom prst="roundRect">
              <a:avLst/>
            </a:prstGeom>
            <a:grpFill/>
            <a:ln>
              <a:noFill/>
            </a:ln>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fontAlgn="base">
                <a:lnSpc>
                  <a:spcPct val="90000"/>
                </a:lnSpc>
                <a:spcBef>
                  <a:spcPct val="0"/>
                </a:spcBef>
                <a:spcAft>
                  <a:spcPct val="35000"/>
                </a:spcAft>
                <a:defRPr/>
              </a:pPr>
              <a:r>
                <a:rPr lang="ru-RU" sz="1200" dirty="0" smtClean="0">
                  <a:solidFill>
                    <a:prstClr val="black"/>
                  </a:solidFill>
                  <a:latin typeface="Times New Roman" panose="02020603050405020304" pitchFamily="18" charset="0"/>
                  <a:cs typeface="Times New Roman" panose="02020603050405020304" pitchFamily="18" charset="0"/>
                </a:rPr>
                <a:t>4,</a:t>
              </a:r>
              <a:r>
                <a:rPr lang="en-US" sz="1200" dirty="0" smtClean="0">
                  <a:solidFill>
                    <a:prstClr val="black"/>
                  </a:solidFill>
                  <a:latin typeface="Times New Roman" panose="02020603050405020304" pitchFamily="18" charset="0"/>
                  <a:cs typeface="Times New Roman" panose="02020603050405020304" pitchFamily="18" charset="0"/>
                </a:rPr>
                <a:t>7</a:t>
              </a:r>
              <a:endParaRPr lang="ru-RU" sz="1200" dirty="0">
                <a:solidFill>
                  <a:prstClr val="black"/>
                </a:solidFill>
                <a:latin typeface="Times New Roman" panose="02020603050405020304" pitchFamily="18" charset="0"/>
                <a:cs typeface="Times New Roman" panose="02020603050405020304" pitchFamily="18" charset="0"/>
              </a:endParaRPr>
            </a:p>
          </p:txBody>
        </p:sp>
      </p:grpSp>
      <p:grpSp>
        <p:nvGrpSpPr>
          <p:cNvPr id="239636" name="Группа 54"/>
          <p:cNvGrpSpPr>
            <a:grpSpLocks/>
          </p:cNvGrpSpPr>
          <p:nvPr/>
        </p:nvGrpSpPr>
        <p:grpSpPr bwMode="auto">
          <a:xfrm>
            <a:off x="8246344" y="4403950"/>
            <a:ext cx="720000" cy="468000"/>
            <a:chOff x="4050414" y="709572"/>
            <a:chExt cx="725555" cy="737696"/>
          </a:xfr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p:grpSpPr>
        <p:sp>
          <p:nvSpPr>
            <p:cNvPr id="56" name="Скругленный прямоугольник 55"/>
            <p:cNvSpPr/>
            <p:nvPr/>
          </p:nvSpPr>
          <p:spPr>
            <a:xfrm>
              <a:off x="4050414" y="709572"/>
              <a:ext cx="725555" cy="737696"/>
            </a:xfrm>
            <a:prstGeom prst="roundRect">
              <a:avLst/>
            </a:prstGeom>
            <a:gr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57" name="Скругленный прямоугольник 4"/>
            <p:cNvSpPr/>
            <p:nvPr/>
          </p:nvSpPr>
          <p:spPr>
            <a:xfrm>
              <a:off x="4093280" y="709572"/>
              <a:ext cx="682689" cy="694863"/>
            </a:xfrm>
            <a:prstGeom prst="roundRect">
              <a:avLst/>
            </a:prstGeom>
            <a:grpFill/>
            <a:ln>
              <a:noFill/>
            </a:ln>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fontAlgn="base">
                <a:lnSpc>
                  <a:spcPct val="90000"/>
                </a:lnSpc>
                <a:spcBef>
                  <a:spcPct val="0"/>
                </a:spcBef>
                <a:spcAft>
                  <a:spcPct val="35000"/>
                </a:spcAft>
                <a:defRPr/>
              </a:pPr>
              <a:r>
                <a:rPr lang="ru-RU" sz="1200" dirty="0" smtClean="0">
                  <a:solidFill>
                    <a:prstClr val="black"/>
                  </a:solidFill>
                  <a:latin typeface="Times New Roman" panose="02020603050405020304" pitchFamily="18" charset="0"/>
                  <a:cs typeface="Times New Roman" panose="02020603050405020304" pitchFamily="18" charset="0"/>
                </a:rPr>
                <a:t>3 471,7</a:t>
              </a:r>
              <a:endParaRPr lang="ru-RU" sz="1200" dirty="0">
                <a:solidFill>
                  <a:prstClr val="black"/>
                </a:solidFill>
                <a:latin typeface="Times New Roman" panose="02020603050405020304" pitchFamily="18" charset="0"/>
                <a:cs typeface="Times New Roman" panose="02020603050405020304" pitchFamily="18" charset="0"/>
              </a:endParaRPr>
            </a:p>
          </p:txBody>
        </p:sp>
      </p:grpSp>
      <p:sp>
        <p:nvSpPr>
          <p:cNvPr id="63" name="Скругленный прямоугольник 4"/>
          <p:cNvSpPr/>
          <p:nvPr/>
        </p:nvSpPr>
        <p:spPr bwMode="auto">
          <a:xfrm>
            <a:off x="8246344" y="4941576"/>
            <a:ext cx="720000" cy="324000"/>
          </a:xfrm>
          <a:prstGeom prst="roundRect">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fontAlgn="base">
              <a:lnSpc>
                <a:spcPct val="90000"/>
              </a:lnSpc>
              <a:spcBef>
                <a:spcPct val="0"/>
              </a:spcBef>
              <a:spcAft>
                <a:spcPct val="35000"/>
              </a:spcAft>
              <a:defRPr/>
            </a:pPr>
            <a:r>
              <a:rPr lang="ru-RU" sz="1200" dirty="0" smtClean="0">
                <a:solidFill>
                  <a:prstClr val="black"/>
                </a:solidFill>
                <a:latin typeface="Times New Roman" panose="02020603050405020304" pitchFamily="18" charset="0"/>
                <a:cs typeface="Times New Roman" panose="02020603050405020304" pitchFamily="18" charset="0"/>
              </a:rPr>
              <a:t>118,7</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52" name="Заголовок 1"/>
          <p:cNvSpPr txBox="1">
            <a:spLocks/>
          </p:cNvSpPr>
          <p:nvPr/>
        </p:nvSpPr>
        <p:spPr>
          <a:xfrm>
            <a:off x="259727" y="0"/>
            <a:ext cx="7760233"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Clr>
                <a:srgbClr val="F14124">
                  <a:lumMod val="75000"/>
                </a:srgbClr>
              </a:buClr>
              <a:buFont typeface="Georgia" pitchFamily="18" charset="0"/>
              <a:buNone/>
            </a:pPr>
            <a:r>
              <a:rPr lang="ru-RU" sz="16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600" dirty="0" smtClean="0">
                <a:solidFill>
                  <a:prstClr val="black"/>
                </a:solidFill>
                <a:effectLst/>
                <a:latin typeface="Times New Roman" panose="02020603050405020304" pitchFamily="18" charset="0"/>
                <a:cs typeface="Times New Roman" panose="02020603050405020304" pitchFamily="18" charset="0"/>
              </a:rPr>
              <a:t>Республики «Управление </a:t>
            </a:r>
            <a:r>
              <a:rPr lang="ru-RU" sz="1600" dirty="0">
                <a:solidFill>
                  <a:prstClr val="black"/>
                </a:solidFill>
                <a:effectLst/>
                <a:latin typeface="Times New Roman" panose="02020603050405020304" pitchFamily="18" charset="0"/>
                <a:cs typeface="Times New Roman" panose="02020603050405020304" pitchFamily="18" charset="0"/>
              </a:rPr>
              <a:t>общественными финансами и государственным долгом Чувашской Республики»</a:t>
            </a:r>
          </a:p>
        </p:txBody>
      </p:sp>
      <p:cxnSp>
        <p:nvCxnSpPr>
          <p:cNvPr id="55" name="Прямая соединительная линия 54"/>
          <p:cNvCxnSpPr/>
          <p:nvPr/>
        </p:nvCxnSpPr>
        <p:spPr>
          <a:xfrm>
            <a:off x="0" y="639103"/>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7873228" y="69850"/>
            <a:ext cx="1223412" cy="492443"/>
          </a:xfrm>
          <a:prstGeom prst="rect">
            <a:avLst/>
          </a:prstGeom>
          <a:noFill/>
        </p:spPr>
        <p:txBody>
          <a:bodyPr wrap="none" rtlCol="0">
            <a:spAutoFit/>
          </a:bodyPr>
          <a:lstStyle/>
          <a:p>
            <a:pPr algn="ctr" fontAlgn="base">
              <a:spcBef>
                <a:spcPct val="0"/>
              </a:spcBef>
              <a:spcAft>
                <a:spcPct val="0"/>
              </a:spcAft>
            </a:pPr>
            <a:r>
              <a:rPr lang="ru-RU" sz="1300" b="1" i="1" dirty="0">
                <a:solidFill>
                  <a:srgbClr val="4E67C8"/>
                </a:solidFill>
              </a:rPr>
              <a:t>Бюджет</a:t>
            </a:r>
          </a:p>
          <a:p>
            <a:pPr algn="ctr" fontAlgn="base">
              <a:spcBef>
                <a:spcPct val="0"/>
              </a:spcBef>
              <a:spcAft>
                <a:spcPct val="0"/>
              </a:spcAft>
            </a:pPr>
            <a:r>
              <a:rPr lang="ru-RU" sz="1300" b="1" i="1" dirty="0">
                <a:solidFill>
                  <a:srgbClr val="4E67C8"/>
                </a:solidFill>
              </a:rPr>
              <a:t>для граждан</a:t>
            </a:r>
          </a:p>
        </p:txBody>
      </p:sp>
      <p:grpSp>
        <p:nvGrpSpPr>
          <p:cNvPr id="61" name="Группа 60"/>
          <p:cNvGrpSpPr/>
          <p:nvPr/>
        </p:nvGrpSpPr>
        <p:grpSpPr>
          <a:xfrm>
            <a:off x="4151417" y="2744952"/>
            <a:ext cx="3096000" cy="252000"/>
            <a:chOff x="2" y="594331"/>
            <a:chExt cx="2177202" cy="367429"/>
          </a:xfr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p:grpSpPr>
        <p:sp>
          <p:nvSpPr>
            <p:cNvPr id="64" name="Скругленный прямоугольник 63"/>
            <p:cNvSpPr/>
            <p:nvPr/>
          </p:nvSpPr>
          <p:spPr>
            <a:xfrm>
              <a:off x="2" y="594331"/>
              <a:ext cx="2177202" cy="367429"/>
            </a:xfrm>
            <a:prstGeom prst="roundRect">
              <a:avLst>
                <a:gd name="adj" fmla="val 10000"/>
              </a:avLst>
            </a:prstGeom>
            <a:grpFill/>
            <a:ln>
              <a:noFill/>
            </a:ln>
          </p:spPr>
          <p:style>
            <a:lnRef idx="1">
              <a:schemeClr val="accent2"/>
            </a:lnRef>
            <a:fillRef idx="2">
              <a:schemeClr val="accent2"/>
            </a:fillRef>
            <a:effectRef idx="1">
              <a:schemeClr val="accent2"/>
            </a:effectRef>
            <a:fontRef idx="minor">
              <a:schemeClr val="dk1"/>
            </a:fontRef>
          </p:style>
        </p:sp>
        <p:sp>
          <p:nvSpPr>
            <p:cNvPr id="65" name="Скругленный прямоугольник 4"/>
            <p:cNvSpPr/>
            <p:nvPr/>
          </p:nvSpPr>
          <p:spPr>
            <a:xfrm>
              <a:off x="10765" y="691404"/>
              <a:ext cx="2155678" cy="202994"/>
            </a:xfrm>
            <a:prstGeom prst="rect">
              <a:avLst/>
            </a:prstGeom>
            <a:grpFill/>
          </p:spPr>
          <p:style>
            <a:lnRef idx="0">
              <a:scrgbClr r="0" g="0" b="0"/>
            </a:lnRef>
            <a:fillRef idx="0">
              <a:scrgbClr r="0" g="0" b="0"/>
            </a:fillRef>
            <a:effectRef idx="0">
              <a:scrgbClr r="0" g="0" b="0"/>
            </a:effectRef>
            <a:fontRef idx="minor">
              <a:schemeClr val="dk1"/>
            </a:fontRef>
          </p:style>
          <p:txBody>
            <a:bodyPr spcFirstLastPara="0" vert="horz" wrap="square" lIns="57150" tIns="57150" rIns="57150" bIns="57150" numCol="1" spcCol="1270" anchor="ctr" anchorCtr="0">
              <a:noAutofit/>
            </a:bodyPr>
            <a:lstStyle/>
            <a:p>
              <a:pPr algn="ctr" defTabSz="666750" fontAlgn="base">
                <a:lnSpc>
                  <a:spcPct val="90000"/>
                </a:lnSpc>
                <a:spcBef>
                  <a:spcPct val="0"/>
                </a:spcBef>
                <a:spcAft>
                  <a:spcPct val="35000"/>
                </a:spcAft>
              </a:pPr>
              <a:r>
                <a:rPr lang="ru-RU" sz="1500" b="1" dirty="0" smtClean="0">
                  <a:solidFill>
                    <a:prstClr val="black"/>
                  </a:solidFill>
                  <a:latin typeface="Times New Roman" panose="02020603050405020304" pitchFamily="18" charset="0"/>
                  <a:cs typeface="Times New Roman" panose="02020603050405020304" pitchFamily="18" charset="0"/>
                </a:rPr>
                <a:t>Наименование</a:t>
              </a:r>
              <a:endParaRPr lang="ru-RU" sz="1500" b="1" dirty="0">
                <a:solidFill>
                  <a:prstClr val="black"/>
                </a:solidFill>
                <a:latin typeface="Times New Roman" panose="02020603050405020304" pitchFamily="18" charset="0"/>
                <a:cs typeface="Times New Roman" panose="02020603050405020304" pitchFamily="18" charset="0"/>
              </a:endParaRPr>
            </a:p>
          </p:txBody>
        </p:sp>
      </p:grpSp>
      <p:grpSp>
        <p:nvGrpSpPr>
          <p:cNvPr id="66" name="Группа 65"/>
          <p:cNvGrpSpPr/>
          <p:nvPr/>
        </p:nvGrpSpPr>
        <p:grpSpPr>
          <a:xfrm>
            <a:off x="7396477" y="2744952"/>
            <a:ext cx="720000" cy="252000"/>
            <a:chOff x="2448266" y="614264"/>
            <a:chExt cx="853593" cy="367429"/>
          </a:xfr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p:grpSpPr>
        <p:sp>
          <p:nvSpPr>
            <p:cNvPr id="70" name="Скругленный прямоугольник 69"/>
            <p:cNvSpPr/>
            <p:nvPr/>
          </p:nvSpPr>
          <p:spPr>
            <a:xfrm>
              <a:off x="2448266" y="614264"/>
              <a:ext cx="853593" cy="367429"/>
            </a:xfrm>
            <a:prstGeom prst="roundRect">
              <a:avLst>
                <a:gd name="adj" fmla="val 10000"/>
              </a:avLst>
            </a:prstGeom>
            <a:grpFill/>
            <a:ln>
              <a:noFill/>
            </a:ln>
          </p:spPr>
          <p:style>
            <a:lnRef idx="1">
              <a:schemeClr val="accent3"/>
            </a:lnRef>
            <a:fillRef idx="2">
              <a:schemeClr val="accent3"/>
            </a:fillRef>
            <a:effectRef idx="1">
              <a:schemeClr val="accent3"/>
            </a:effectRef>
            <a:fontRef idx="minor">
              <a:schemeClr val="dk1"/>
            </a:fontRef>
          </p:style>
        </p:sp>
        <p:sp>
          <p:nvSpPr>
            <p:cNvPr id="71" name="Скругленный прямоугольник 4"/>
            <p:cNvSpPr/>
            <p:nvPr/>
          </p:nvSpPr>
          <p:spPr>
            <a:xfrm>
              <a:off x="2459028" y="625026"/>
              <a:ext cx="832069" cy="345905"/>
            </a:xfrm>
            <a:prstGeom prst="rect">
              <a:avLst/>
            </a:prstGeom>
            <a:grpFill/>
          </p:spPr>
          <p:style>
            <a:lnRef idx="0">
              <a:scrgbClr r="0" g="0" b="0"/>
            </a:lnRef>
            <a:fillRef idx="0">
              <a:scrgbClr r="0" g="0" b="0"/>
            </a:fillRef>
            <a:effectRef idx="0">
              <a:scrgbClr r="0" g="0" b="0"/>
            </a:effectRef>
            <a:fontRef idx="minor">
              <a:schemeClr val="dk1"/>
            </a:fontRef>
          </p:style>
          <p:txBody>
            <a:bodyPr spcFirstLastPara="0" vert="horz" wrap="square" lIns="57150" tIns="57150" rIns="57150" bIns="57150" numCol="1" spcCol="1270" anchor="ctr" anchorCtr="0">
              <a:noAutofit/>
            </a:bodyPr>
            <a:lstStyle/>
            <a:p>
              <a:pPr algn="ctr" defTabSz="666750" fontAlgn="base">
                <a:lnSpc>
                  <a:spcPct val="90000"/>
                </a:lnSpc>
                <a:spcBef>
                  <a:spcPct val="0"/>
                </a:spcBef>
                <a:spcAft>
                  <a:spcPct val="35000"/>
                </a:spcAft>
              </a:pPr>
              <a:r>
                <a:rPr lang="ru-RU" sz="1500" b="1" dirty="0">
                  <a:solidFill>
                    <a:prstClr val="black"/>
                  </a:solidFill>
                  <a:latin typeface="Times New Roman" panose="02020603050405020304" pitchFamily="18" charset="0"/>
                  <a:cs typeface="Times New Roman" panose="02020603050405020304" pitchFamily="18" charset="0"/>
                </a:rPr>
                <a:t>План</a:t>
              </a:r>
            </a:p>
          </p:txBody>
        </p:sp>
      </p:grpSp>
      <p:grpSp>
        <p:nvGrpSpPr>
          <p:cNvPr id="67" name="Группа 66"/>
          <p:cNvGrpSpPr/>
          <p:nvPr/>
        </p:nvGrpSpPr>
        <p:grpSpPr>
          <a:xfrm>
            <a:off x="8278082" y="2744952"/>
            <a:ext cx="720000" cy="252000"/>
            <a:chOff x="3444032" y="622413"/>
            <a:chExt cx="851765" cy="334027"/>
          </a:xfr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p:grpSpPr>
        <p:sp>
          <p:nvSpPr>
            <p:cNvPr id="68" name="Скругленный прямоугольник 67"/>
            <p:cNvSpPr/>
            <p:nvPr/>
          </p:nvSpPr>
          <p:spPr>
            <a:xfrm>
              <a:off x="3444032" y="622413"/>
              <a:ext cx="851765" cy="334027"/>
            </a:xfrm>
            <a:prstGeom prst="roundRect">
              <a:avLst>
                <a:gd name="adj" fmla="val 10000"/>
              </a:avLst>
            </a:prstGeom>
            <a:grpFill/>
            <a:ln>
              <a:noFill/>
            </a:ln>
          </p:spPr>
          <p:style>
            <a:lnRef idx="1">
              <a:schemeClr val="accent4"/>
            </a:lnRef>
            <a:fillRef idx="2">
              <a:schemeClr val="accent4"/>
            </a:fillRef>
            <a:effectRef idx="1">
              <a:schemeClr val="accent4"/>
            </a:effectRef>
            <a:fontRef idx="minor">
              <a:schemeClr val="dk1"/>
            </a:fontRef>
          </p:style>
        </p:sp>
        <p:sp>
          <p:nvSpPr>
            <p:cNvPr id="69" name="Скругленный прямоугольник 6"/>
            <p:cNvSpPr/>
            <p:nvPr/>
          </p:nvSpPr>
          <p:spPr>
            <a:xfrm>
              <a:off x="3453815" y="632196"/>
              <a:ext cx="832199" cy="314461"/>
            </a:xfrm>
            <a:prstGeom prst="rect">
              <a:avLst/>
            </a:prstGeom>
            <a:grpFill/>
          </p:spPr>
          <p:style>
            <a:lnRef idx="0">
              <a:scrgbClr r="0" g="0" b="0"/>
            </a:lnRef>
            <a:fillRef idx="0">
              <a:scrgbClr r="0" g="0" b="0"/>
            </a:fillRef>
            <a:effectRef idx="0">
              <a:scrgbClr r="0" g="0" b="0"/>
            </a:effectRef>
            <a:fontRef idx="minor">
              <a:schemeClr val="dk1"/>
            </a:fontRef>
          </p:style>
          <p:txBody>
            <a:bodyPr spcFirstLastPara="0" vert="horz" wrap="square" lIns="57150" tIns="57150" rIns="57150" bIns="57150" numCol="1" spcCol="1270" anchor="ctr" anchorCtr="0">
              <a:noAutofit/>
            </a:bodyPr>
            <a:lstStyle/>
            <a:p>
              <a:pPr algn="ctr" defTabSz="666750" fontAlgn="base">
                <a:lnSpc>
                  <a:spcPct val="90000"/>
                </a:lnSpc>
                <a:spcBef>
                  <a:spcPct val="0"/>
                </a:spcBef>
                <a:spcAft>
                  <a:spcPct val="35000"/>
                </a:spcAft>
              </a:pPr>
              <a:r>
                <a:rPr lang="ru-RU" sz="1500" b="1" dirty="0">
                  <a:solidFill>
                    <a:prstClr val="black"/>
                  </a:solidFill>
                  <a:latin typeface="Times New Roman" panose="02020603050405020304" pitchFamily="18" charset="0"/>
                  <a:cs typeface="Times New Roman" panose="02020603050405020304" pitchFamily="18" charset="0"/>
                </a:rPr>
                <a:t>Факт</a:t>
              </a:r>
            </a:p>
          </p:txBody>
        </p:sp>
      </p:grpSp>
      <p:graphicFrame>
        <p:nvGraphicFramePr>
          <p:cNvPr id="74" name="Диаграмма 73"/>
          <p:cNvGraphicFramePr>
            <a:graphicFrameLocks/>
          </p:cNvGraphicFramePr>
          <p:nvPr>
            <p:extLst>
              <p:ext uri="{D42A27DB-BD31-4B8C-83A1-F6EECF244321}">
                <p14:modId xmlns:p14="http://schemas.microsoft.com/office/powerpoint/2010/main" val="2004563069"/>
              </p:ext>
            </p:extLst>
          </p:nvPr>
        </p:nvGraphicFramePr>
        <p:xfrm>
          <a:off x="15693" y="3081604"/>
          <a:ext cx="4082559" cy="2916313"/>
        </p:xfrm>
        <a:graphic>
          <a:graphicData uri="http://schemas.openxmlformats.org/drawingml/2006/chart">
            <c:chart xmlns:c="http://schemas.openxmlformats.org/drawingml/2006/chart" xmlns:r="http://schemas.openxmlformats.org/officeDocument/2006/relationships" r:id="rId4"/>
          </a:graphicData>
        </a:graphic>
      </p:graphicFrame>
      <p:sp>
        <p:nvSpPr>
          <p:cNvPr id="46" name="Скругленный прямоугольник 4"/>
          <p:cNvSpPr/>
          <p:nvPr/>
        </p:nvSpPr>
        <p:spPr bwMode="auto">
          <a:xfrm>
            <a:off x="4158914" y="4941576"/>
            <a:ext cx="3060000" cy="324000"/>
          </a:xfrm>
          <a:prstGeom prst="roundRect">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fontAlgn="base">
              <a:lnSpc>
                <a:spcPct val="90000"/>
              </a:lnSpc>
              <a:spcBef>
                <a:spcPct val="0"/>
              </a:spcBef>
              <a:spcAft>
                <a:spcPct val="35000"/>
              </a:spcAft>
              <a:defRPr/>
            </a:pPr>
            <a:r>
              <a:rPr lang="ru-RU" sz="900" dirty="0">
                <a:solidFill>
                  <a:prstClr val="black"/>
                </a:solidFill>
                <a:latin typeface="Times New Roman" panose="02020603050405020304" pitchFamily="18" charset="0"/>
                <a:cs typeface="Times New Roman" panose="02020603050405020304" pitchFamily="18" charset="0"/>
              </a:rPr>
              <a:t>Управление государственным долгом Чувашской Республики</a:t>
            </a:r>
          </a:p>
        </p:txBody>
      </p:sp>
      <p:sp>
        <p:nvSpPr>
          <p:cNvPr id="47" name="Скругленный прямоугольник 4"/>
          <p:cNvSpPr/>
          <p:nvPr/>
        </p:nvSpPr>
        <p:spPr bwMode="auto">
          <a:xfrm>
            <a:off x="7386604" y="5373363"/>
            <a:ext cx="720000" cy="360040"/>
          </a:xfrm>
          <a:prstGeom prst="roundRect">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fontAlgn="base">
              <a:lnSpc>
                <a:spcPct val="90000"/>
              </a:lnSpc>
              <a:spcBef>
                <a:spcPct val="0"/>
              </a:spcBef>
              <a:spcAft>
                <a:spcPct val="35000"/>
              </a:spcAft>
              <a:defRPr/>
            </a:pPr>
            <a:r>
              <a:rPr lang="ru-RU" sz="1200" dirty="0" smtClean="0">
                <a:solidFill>
                  <a:prstClr val="black"/>
                </a:solidFill>
                <a:latin typeface="Times New Roman" panose="02020603050405020304" pitchFamily="18" charset="0"/>
                <a:cs typeface="Times New Roman" panose="02020603050405020304" pitchFamily="18" charset="0"/>
              </a:rPr>
              <a:t>101,4</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48" name="Скругленный прямоугольник 4"/>
          <p:cNvSpPr/>
          <p:nvPr/>
        </p:nvSpPr>
        <p:spPr bwMode="auto">
          <a:xfrm>
            <a:off x="8246344" y="5398086"/>
            <a:ext cx="720000" cy="360040"/>
          </a:xfrm>
          <a:prstGeom prst="roundRect">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fontAlgn="base">
              <a:lnSpc>
                <a:spcPct val="90000"/>
              </a:lnSpc>
              <a:spcBef>
                <a:spcPct val="0"/>
              </a:spcBef>
              <a:spcAft>
                <a:spcPct val="35000"/>
              </a:spcAft>
              <a:defRPr/>
            </a:pPr>
            <a:r>
              <a:rPr lang="ru-RU" sz="1200" dirty="0" smtClean="0">
                <a:solidFill>
                  <a:prstClr val="black"/>
                </a:solidFill>
                <a:latin typeface="Times New Roman" panose="02020603050405020304" pitchFamily="18" charset="0"/>
                <a:cs typeface="Times New Roman" panose="02020603050405020304" pitchFamily="18" charset="0"/>
              </a:rPr>
              <a:t>101,1</a:t>
            </a:r>
            <a:endParaRPr lang="ru-RU" sz="1200" dirty="0">
              <a:solidFill>
                <a:prstClr val="black"/>
              </a:solidFill>
              <a:latin typeface="Times New Roman" panose="02020603050405020304" pitchFamily="18" charset="0"/>
              <a:cs typeface="Times New Roman" panose="02020603050405020304" pitchFamily="18" charset="0"/>
            </a:endParaRPr>
          </a:p>
        </p:txBody>
      </p:sp>
      <p:grpSp>
        <p:nvGrpSpPr>
          <p:cNvPr id="43" name="Группа 42"/>
          <p:cNvGrpSpPr/>
          <p:nvPr/>
        </p:nvGrpSpPr>
        <p:grpSpPr>
          <a:xfrm>
            <a:off x="4152722" y="3086724"/>
            <a:ext cx="3066191" cy="216000"/>
            <a:chOff x="2" y="594331"/>
            <a:chExt cx="2177202" cy="367429"/>
          </a:xfr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p:grpSpPr>
        <p:sp>
          <p:nvSpPr>
            <p:cNvPr id="49" name="Скругленный прямоугольник 48"/>
            <p:cNvSpPr/>
            <p:nvPr/>
          </p:nvSpPr>
          <p:spPr>
            <a:xfrm>
              <a:off x="2" y="594331"/>
              <a:ext cx="2177202" cy="367429"/>
            </a:xfrm>
            <a:prstGeom prst="roundRect">
              <a:avLst>
                <a:gd name="adj" fmla="val 10000"/>
              </a:avLst>
            </a:prstGeom>
            <a:grpFill/>
            <a:ln>
              <a:noFill/>
            </a:ln>
          </p:spPr>
          <p:style>
            <a:lnRef idx="1">
              <a:schemeClr val="accent2"/>
            </a:lnRef>
            <a:fillRef idx="2">
              <a:schemeClr val="accent2"/>
            </a:fillRef>
            <a:effectRef idx="1">
              <a:schemeClr val="accent2"/>
            </a:effectRef>
            <a:fontRef idx="minor">
              <a:schemeClr val="dk1"/>
            </a:fontRef>
          </p:style>
        </p:sp>
        <p:sp>
          <p:nvSpPr>
            <p:cNvPr id="50" name="Скругленный прямоугольник 4"/>
            <p:cNvSpPr/>
            <p:nvPr/>
          </p:nvSpPr>
          <p:spPr>
            <a:xfrm>
              <a:off x="10765" y="692353"/>
              <a:ext cx="2155678" cy="202994"/>
            </a:xfrm>
            <a:prstGeom prst="rect">
              <a:avLst/>
            </a:prstGeom>
            <a:grpFill/>
          </p:spPr>
          <p:style>
            <a:lnRef idx="0">
              <a:scrgbClr r="0" g="0" b="0"/>
            </a:lnRef>
            <a:fillRef idx="0">
              <a:scrgbClr r="0" g="0" b="0"/>
            </a:fillRef>
            <a:effectRef idx="0">
              <a:scrgbClr r="0" g="0" b="0"/>
            </a:effectRef>
            <a:fontRef idx="minor">
              <a:schemeClr val="dk1"/>
            </a:fontRef>
          </p:style>
          <p:txBody>
            <a:bodyPr spcFirstLastPara="0" vert="horz" wrap="square" lIns="57150" tIns="57150" rIns="57150" bIns="57150" numCol="1" spcCol="1270" anchor="ctr" anchorCtr="0">
              <a:noAutofit/>
            </a:bodyPr>
            <a:lstStyle/>
            <a:p>
              <a:pPr algn="ctr" defTabSz="666750" fontAlgn="base">
                <a:lnSpc>
                  <a:spcPct val="90000"/>
                </a:lnSpc>
                <a:spcBef>
                  <a:spcPct val="0"/>
                </a:spcBef>
                <a:spcAft>
                  <a:spcPct val="35000"/>
                </a:spcAft>
              </a:pPr>
              <a:r>
                <a:rPr lang="ru-RU" sz="1200" b="1" dirty="0">
                  <a:solidFill>
                    <a:prstClr val="black"/>
                  </a:solidFill>
                  <a:latin typeface="Times New Roman" panose="02020603050405020304" pitchFamily="18" charset="0"/>
                  <a:cs typeface="Times New Roman" panose="02020603050405020304" pitchFamily="18" charset="0"/>
                </a:rPr>
                <a:t>Ведомственный </a:t>
              </a:r>
              <a:r>
                <a:rPr lang="ru-RU" sz="1200" b="1" dirty="0" smtClean="0">
                  <a:solidFill>
                    <a:prstClr val="black"/>
                  </a:solidFill>
                  <a:latin typeface="Times New Roman" panose="02020603050405020304" pitchFamily="18" charset="0"/>
                  <a:cs typeface="Times New Roman" panose="02020603050405020304" pitchFamily="18" charset="0"/>
                </a:rPr>
                <a:t>проект:</a:t>
              </a:r>
              <a:endParaRPr lang="ru-RU" sz="1200" b="1" dirty="0">
                <a:solidFill>
                  <a:prstClr val="black"/>
                </a:solidFill>
                <a:latin typeface="Times New Roman" panose="02020603050405020304" pitchFamily="18" charset="0"/>
                <a:cs typeface="Times New Roman" panose="02020603050405020304" pitchFamily="18" charset="0"/>
              </a:endParaRPr>
            </a:p>
          </p:txBody>
        </p:sp>
      </p:grpSp>
      <p:grpSp>
        <p:nvGrpSpPr>
          <p:cNvPr id="59" name="Группа 58"/>
          <p:cNvGrpSpPr/>
          <p:nvPr/>
        </p:nvGrpSpPr>
        <p:grpSpPr>
          <a:xfrm>
            <a:off x="4139952" y="3753064"/>
            <a:ext cx="3063806" cy="252000"/>
            <a:chOff x="2" y="594331"/>
            <a:chExt cx="3102258" cy="367429"/>
          </a:xfr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p:grpSpPr>
        <p:sp>
          <p:nvSpPr>
            <p:cNvPr id="60" name="Скругленный прямоугольник 59"/>
            <p:cNvSpPr/>
            <p:nvPr/>
          </p:nvSpPr>
          <p:spPr>
            <a:xfrm>
              <a:off x="2" y="594331"/>
              <a:ext cx="3102258" cy="367429"/>
            </a:xfrm>
            <a:prstGeom prst="roundRect">
              <a:avLst>
                <a:gd name="adj" fmla="val 10000"/>
              </a:avLst>
            </a:prstGeom>
            <a:grpFill/>
            <a:ln>
              <a:noFill/>
            </a:ln>
          </p:spPr>
          <p:style>
            <a:lnRef idx="1">
              <a:schemeClr val="accent2"/>
            </a:lnRef>
            <a:fillRef idx="2">
              <a:schemeClr val="accent2"/>
            </a:fillRef>
            <a:effectRef idx="1">
              <a:schemeClr val="accent2"/>
            </a:effectRef>
            <a:fontRef idx="minor">
              <a:schemeClr val="dk1"/>
            </a:fontRef>
          </p:style>
        </p:sp>
        <p:sp>
          <p:nvSpPr>
            <p:cNvPr id="62" name="Скругленный прямоугольник 4"/>
            <p:cNvSpPr/>
            <p:nvPr/>
          </p:nvSpPr>
          <p:spPr>
            <a:xfrm>
              <a:off x="10765" y="625312"/>
              <a:ext cx="3091495" cy="333590"/>
            </a:xfrm>
            <a:prstGeom prst="rect">
              <a:avLst/>
            </a:prstGeom>
            <a:grpFill/>
          </p:spPr>
          <p:style>
            <a:lnRef idx="0">
              <a:scrgbClr r="0" g="0" b="0"/>
            </a:lnRef>
            <a:fillRef idx="0">
              <a:scrgbClr r="0" g="0" b="0"/>
            </a:fillRef>
            <a:effectRef idx="0">
              <a:scrgbClr r="0" g="0" b="0"/>
            </a:effectRef>
            <a:fontRef idx="minor">
              <a:schemeClr val="dk1"/>
            </a:fontRef>
          </p:style>
          <p:txBody>
            <a:bodyPr spcFirstLastPara="0" vert="horz" wrap="square" lIns="57150" tIns="57150" rIns="57150" bIns="57150" numCol="1" spcCol="1270" anchor="ctr" anchorCtr="0">
              <a:noAutofit/>
            </a:bodyPr>
            <a:lstStyle/>
            <a:p>
              <a:pPr algn="ctr" defTabSz="666750" fontAlgn="base">
                <a:lnSpc>
                  <a:spcPct val="90000"/>
                </a:lnSpc>
                <a:spcBef>
                  <a:spcPct val="0"/>
                </a:spcBef>
                <a:spcAft>
                  <a:spcPct val="35000"/>
                </a:spcAft>
              </a:pPr>
              <a:r>
                <a:rPr lang="ru-RU" sz="1200" b="1" dirty="0">
                  <a:solidFill>
                    <a:schemeClr val="tx1"/>
                  </a:solidFill>
                  <a:latin typeface="Times New Roman" panose="02020603050405020304" pitchFamily="18" charset="0"/>
                  <a:cs typeface="Times New Roman" panose="02020603050405020304" pitchFamily="18" charset="0"/>
                </a:rPr>
                <a:t>Комплексы процессных </a:t>
              </a:r>
              <a:r>
                <a:rPr lang="ru-RU" sz="1200" b="1" dirty="0" smtClean="0">
                  <a:solidFill>
                    <a:schemeClr val="tx1"/>
                  </a:solidFill>
                  <a:latin typeface="Times New Roman" panose="02020603050405020304" pitchFamily="18" charset="0"/>
                  <a:cs typeface="Times New Roman" panose="02020603050405020304" pitchFamily="18" charset="0"/>
                </a:rPr>
                <a:t>мероприятий:</a:t>
              </a:r>
              <a:endParaRPr lang="ru-RU" sz="1200" b="1" dirty="0">
                <a:solidFill>
                  <a:prstClr val="black"/>
                </a:solidFill>
                <a:latin typeface="Times New Roman" panose="02020603050405020304" pitchFamily="18" charset="0"/>
                <a:cs typeface="Times New Roman" panose="02020603050405020304" pitchFamily="18" charset="0"/>
              </a:endParaRPr>
            </a:p>
          </p:txBody>
        </p:sp>
      </p:grpSp>
      <p:sp>
        <p:nvSpPr>
          <p:cNvPr id="72" name="Скругленный прямоугольник 4"/>
          <p:cNvSpPr/>
          <p:nvPr/>
        </p:nvSpPr>
        <p:spPr bwMode="auto">
          <a:xfrm>
            <a:off x="4158914" y="5283443"/>
            <a:ext cx="3060000" cy="540000"/>
          </a:xfrm>
          <a:prstGeom prst="roundRect">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fontAlgn="base">
              <a:lnSpc>
                <a:spcPct val="90000"/>
              </a:lnSpc>
              <a:spcBef>
                <a:spcPct val="0"/>
              </a:spcBef>
              <a:spcAft>
                <a:spcPct val="35000"/>
              </a:spcAft>
              <a:defRPr/>
            </a:pPr>
            <a:r>
              <a:rPr lang="ru-RU" sz="900" dirty="0">
                <a:solidFill>
                  <a:prstClr val="black"/>
                </a:solidFill>
                <a:latin typeface="Times New Roman" panose="02020603050405020304" pitchFamily="18" charset="0"/>
                <a:cs typeface="Times New Roman" panose="02020603050405020304" pitchFamily="18" charset="0"/>
              </a:rPr>
              <a:t>Обеспечение функционирования и развитие контрактной системы в сфере закупок товаров, работ, услуг для обеспечения государственных и муниципальных нужд и государственного регулирования цен (тарифов)</a:t>
            </a:r>
          </a:p>
        </p:txBody>
      </p:sp>
      <p:sp>
        <p:nvSpPr>
          <p:cNvPr id="73" name="Скругленный прямоугольник 4"/>
          <p:cNvSpPr/>
          <p:nvPr/>
        </p:nvSpPr>
        <p:spPr bwMode="auto">
          <a:xfrm>
            <a:off x="4158914" y="5877301"/>
            <a:ext cx="3060000" cy="396000"/>
          </a:xfrm>
          <a:prstGeom prst="roundRect">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fontAlgn="base">
              <a:lnSpc>
                <a:spcPct val="90000"/>
              </a:lnSpc>
              <a:spcBef>
                <a:spcPct val="0"/>
              </a:spcBef>
              <a:spcAft>
                <a:spcPct val="35000"/>
              </a:spcAft>
              <a:defRPr/>
            </a:pPr>
            <a:r>
              <a:rPr lang="ru-RU" sz="900" dirty="0">
                <a:solidFill>
                  <a:prstClr val="black"/>
                </a:solidFill>
                <a:latin typeface="Times New Roman" panose="02020603050405020304" pitchFamily="18" charset="0"/>
                <a:cs typeface="Times New Roman" panose="02020603050405020304" pitchFamily="18" charset="0"/>
              </a:rPr>
              <a:t>Обеспечение функционирования и развитие системы внешнего государственного (муниципального) финансового контроля</a:t>
            </a:r>
          </a:p>
        </p:txBody>
      </p:sp>
      <p:sp>
        <p:nvSpPr>
          <p:cNvPr id="75" name="Скругленный прямоугольник 4"/>
          <p:cNvSpPr/>
          <p:nvPr/>
        </p:nvSpPr>
        <p:spPr bwMode="auto">
          <a:xfrm>
            <a:off x="4158914" y="6315183"/>
            <a:ext cx="3060000" cy="288000"/>
          </a:xfrm>
          <a:prstGeom prst="roundRect">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fontAlgn="base">
              <a:lnSpc>
                <a:spcPct val="90000"/>
              </a:lnSpc>
              <a:spcBef>
                <a:spcPct val="0"/>
              </a:spcBef>
              <a:spcAft>
                <a:spcPct val="35000"/>
              </a:spcAft>
              <a:defRPr/>
            </a:pPr>
            <a:r>
              <a:rPr lang="ru-RU" sz="900" dirty="0">
                <a:solidFill>
                  <a:prstClr val="black"/>
                </a:solidFill>
                <a:latin typeface="Times New Roman" panose="02020603050405020304" pitchFamily="18" charset="0"/>
                <a:cs typeface="Times New Roman" panose="02020603050405020304" pitchFamily="18" charset="0"/>
              </a:rPr>
              <a:t>Обеспечение реализации государственной программы</a:t>
            </a:r>
          </a:p>
        </p:txBody>
      </p:sp>
      <p:sp>
        <p:nvSpPr>
          <p:cNvPr id="76" name="Скругленный прямоугольник 4"/>
          <p:cNvSpPr/>
          <p:nvPr/>
        </p:nvSpPr>
        <p:spPr bwMode="auto">
          <a:xfrm>
            <a:off x="7386604" y="5877301"/>
            <a:ext cx="720000" cy="396000"/>
          </a:xfrm>
          <a:prstGeom prst="roundRect">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fontAlgn="base">
              <a:lnSpc>
                <a:spcPct val="90000"/>
              </a:lnSpc>
              <a:spcBef>
                <a:spcPct val="0"/>
              </a:spcBef>
              <a:spcAft>
                <a:spcPct val="35000"/>
              </a:spcAft>
              <a:defRPr/>
            </a:pPr>
            <a:r>
              <a:rPr lang="ru-RU" sz="1200" dirty="0" smtClean="0">
                <a:solidFill>
                  <a:prstClr val="black"/>
                </a:solidFill>
                <a:latin typeface="Times New Roman" panose="02020603050405020304" pitchFamily="18" charset="0"/>
                <a:cs typeface="Times New Roman" panose="02020603050405020304" pitchFamily="18" charset="0"/>
              </a:rPr>
              <a:t>75,8</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77" name="Скругленный прямоугольник 4"/>
          <p:cNvSpPr/>
          <p:nvPr/>
        </p:nvSpPr>
        <p:spPr bwMode="auto">
          <a:xfrm>
            <a:off x="8246344" y="5877301"/>
            <a:ext cx="720000" cy="396000"/>
          </a:xfrm>
          <a:prstGeom prst="roundRect">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fontAlgn="base">
              <a:lnSpc>
                <a:spcPct val="90000"/>
              </a:lnSpc>
              <a:spcBef>
                <a:spcPct val="0"/>
              </a:spcBef>
              <a:spcAft>
                <a:spcPct val="35000"/>
              </a:spcAft>
              <a:defRPr/>
            </a:pPr>
            <a:r>
              <a:rPr lang="ru-RU" sz="1200" dirty="0" smtClean="0">
                <a:solidFill>
                  <a:prstClr val="black"/>
                </a:solidFill>
                <a:latin typeface="Times New Roman" panose="02020603050405020304" pitchFamily="18" charset="0"/>
                <a:cs typeface="Times New Roman" panose="02020603050405020304" pitchFamily="18" charset="0"/>
              </a:rPr>
              <a:t>75,8</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78" name="Скругленный прямоугольник 4"/>
          <p:cNvSpPr/>
          <p:nvPr/>
        </p:nvSpPr>
        <p:spPr bwMode="auto">
          <a:xfrm>
            <a:off x="7386604" y="6315183"/>
            <a:ext cx="720000" cy="288000"/>
          </a:xfrm>
          <a:prstGeom prst="roundRect">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fontAlgn="base">
              <a:lnSpc>
                <a:spcPct val="90000"/>
              </a:lnSpc>
              <a:spcBef>
                <a:spcPct val="0"/>
              </a:spcBef>
              <a:spcAft>
                <a:spcPct val="35000"/>
              </a:spcAft>
              <a:defRPr/>
            </a:pPr>
            <a:r>
              <a:rPr lang="ru-RU" sz="1200" dirty="0" smtClean="0">
                <a:solidFill>
                  <a:prstClr val="black"/>
                </a:solidFill>
                <a:latin typeface="Times New Roman" panose="02020603050405020304" pitchFamily="18" charset="0"/>
                <a:cs typeface="Times New Roman" panose="02020603050405020304" pitchFamily="18" charset="0"/>
              </a:rPr>
              <a:t>337,5</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79" name="Скругленный прямоугольник 4"/>
          <p:cNvSpPr/>
          <p:nvPr/>
        </p:nvSpPr>
        <p:spPr bwMode="auto">
          <a:xfrm>
            <a:off x="8246344" y="6315183"/>
            <a:ext cx="720000" cy="288000"/>
          </a:xfrm>
          <a:prstGeom prst="roundRect">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fontAlgn="base">
              <a:lnSpc>
                <a:spcPct val="90000"/>
              </a:lnSpc>
              <a:spcBef>
                <a:spcPct val="0"/>
              </a:spcBef>
              <a:spcAft>
                <a:spcPct val="35000"/>
              </a:spcAft>
              <a:defRPr/>
            </a:pPr>
            <a:r>
              <a:rPr lang="ru-RU" sz="1200" dirty="0" smtClean="0">
                <a:solidFill>
                  <a:prstClr val="black"/>
                </a:solidFill>
                <a:latin typeface="Times New Roman" panose="02020603050405020304" pitchFamily="18" charset="0"/>
                <a:cs typeface="Times New Roman" panose="02020603050405020304" pitchFamily="18" charset="0"/>
              </a:rPr>
              <a:t>337,1</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80" name="Скругленный прямоугольник 4"/>
          <p:cNvSpPr/>
          <p:nvPr/>
        </p:nvSpPr>
        <p:spPr bwMode="auto">
          <a:xfrm>
            <a:off x="7386604" y="4089332"/>
            <a:ext cx="720000" cy="233545"/>
          </a:xfrm>
          <a:prstGeom prst="roundRect">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fontAlgn="base">
              <a:lnSpc>
                <a:spcPct val="90000"/>
              </a:lnSpc>
              <a:spcBef>
                <a:spcPct val="0"/>
              </a:spcBef>
              <a:spcAft>
                <a:spcPct val="35000"/>
              </a:spcAft>
              <a:defRPr/>
            </a:pPr>
            <a:r>
              <a:rPr lang="en-US" sz="1200" dirty="0" smtClean="0">
                <a:solidFill>
                  <a:prstClr val="black"/>
                </a:solidFill>
                <a:latin typeface="Times New Roman" panose="02020603050405020304" pitchFamily="18" charset="0"/>
                <a:cs typeface="Times New Roman" panose="02020603050405020304" pitchFamily="18" charset="0"/>
              </a:rPr>
              <a:t>579,3</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81" name="Скругленный прямоугольник 4"/>
          <p:cNvSpPr/>
          <p:nvPr/>
        </p:nvSpPr>
        <p:spPr bwMode="auto">
          <a:xfrm>
            <a:off x="8246344" y="4095423"/>
            <a:ext cx="720000" cy="221363"/>
          </a:xfrm>
          <a:prstGeom prst="roundRect">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fontAlgn="base">
              <a:lnSpc>
                <a:spcPct val="90000"/>
              </a:lnSpc>
              <a:spcBef>
                <a:spcPct val="0"/>
              </a:spcBef>
              <a:spcAft>
                <a:spcPct val="35000"/>
              </a:spcAft>
              <a:defRPr/>
            </a:pPr>
            <a:r>
              <a:rPr lang="ru-RU" sz="1200" dirty="0" smtClean="0">
                <a:solidFill>
                  <a:prstClr val="black"/>
                </a:solidFill>
                <a:latin typeface="Times New Roman" panose="02020603050405020304" pitchFamily="18" charset="0"/>
                <a:cs typeface="Times New Roman" panose="02020603050405020304" pitchFamily="18" charset="0"/>
              </a:rPr>
              <a:t>84,</a:t>
            </a:r>
            <a:r>
              <a:rPr lang="en-US" sz="1200" dirty="0" smtClean="0">
                <a:solidFill>
                  <a:prstClr val="black"/>
                </a:solidFill>
                <a:latin typeface="Times New Roman" panose="02020603050405020304" pitchFamily="18" charset="0"/>
                <a:cs typeface="Times New Roman" panose="02020603050405020304" pitchFamily="18" charset="0"/>
              </a:rPr>
              <a:t>7</a:t>
            </a:r>
            <a:endParaRPr lang="ru-RU" sz="1200"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1740664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Скругленный прямоугольник 23"/>
          <p:cNvSpPr/>
          <p:nvPr/>
        </p:nvSpPr>
        <p:spPr>
          <a:xfrm>
            <a:off x="66675" y="3005027"/>
            <a:ext cx="4479157" cy="675926"/>
          </a:xfrm>
          <a:prstGeom prst="roundRect">
            <a:avLst/>
          </a:prstGeom>
          <a:ln/>
        </p:spPr>
        <p:style>
          <a:lnRef idx="1">
            <a:schemeClr val="accent2"/>
          </a:lnRef>
          <a:fillRef idx="2">
            <a:schemeClr val="accent2"/>
          </a:fillRef>
          <a:effectRef idx="1">
            <a:schemeClr val="accent2"/>
          </a:effectRef>
          <a:fontRef idx="minor">
            <a:schemeClr val="dk1"/>
          </a:fontRef>
        </p:style>
        <p:txBody>
          <a:bodyPr anchor="ctr"/>
          <a:lstStyle/>
          <a:p>
            <a:pPr fontAlgn="base">
              <a:spcBef>
                <a:spcPct val="0"/>
              </a:spcBef>
              <a:spcAft>
                <a:spcPct val="0"/>
              </a:spcAft>
              <a:defRPr/>
            </a:pPr>
            <a:r>
              <a:rPr lang="ru-RU" sz="1100" dirty="0">
                <a:solidFill>
                  <a:prstClr val="black"/>
                </a:solidFill>
                <a:latin typeface="Times New Roman" panose="02020603050405020304" pitchFamily="18" charset="0"/>
                <a:cs typeface="Times New Roman" panose="02020603050405020304" pitchFamily="18" charset="0"/>
              </a:rPr>
              <a:t>Отношение дефицита республиканского бюджета Чувашской Республики к доходам республиканского бюджета Чувашской Республики (без учета безвозмездных поступлений) (не более)</a:t>
            </a:r>
          </a:p>
        </p:txBody>
      </p:sp>
      <p:sp>
        <p:nvSpPr>
          <p:cNvPr id="35" name="Скругленный прямоугольник 34"/>
          <p:cNvSpPr/>
          <p:nvPr/>
        </p:nvSpPr>
        <p:spPr>
          <a:xfrm>
            <a:off x="66675" y="3890552"/>
            <a:ext cx="4506758" cy="542925"/>
          </a:xfrm>
          <a:prstGeom prst="roundRect">
            <a:avLst/>
          </a:prstGeom>
          <a:ln/>
        </p:spPr>
        <p:style>
          <a:lnRef idx="1">
            <a:schemeClr val="accent2"/>
          </a:lnRef>
          <a:fillRef idx="2">
            <a:schemeClr val="accent2"/>
          </a:fillRef>
          <a:effectRef idx="1">
            <a:schemeClr val="accent2"/>
          </a:effectRef>
          <a:fontRef idx="minor">
            <a:schemeClr val="dk1"/>
          </a:fontRef>
        </p:style>
        <p:txBody>
          <a:bodyPr anchor="ctr"/>
          <a:lstStyle/>
          <a:p>
            <a:pPr fontAlgn="base">
              <a:spcBef>
                <a:spcPct val="0"/>
              </a:spcBef>
              <a:spcAft>
                <a:spcPct val="0"/>
              </a:spcAft>
              <a:defRPr/>
            </a:pPr>
            <a:r>
              <a:rPr lang="ru-RU" sz="1100" dirty="0">
                <a:solidFill>
                  <a:prstClr val="black"/>
                </a:solidFill>
                <a:latin typeface="Times New Roman" panose="02020603050405020304" pitchFamily="18" charset="0"/>
                <a:cs typeface="Times New Roman" panose="02020603050405020304" pitchFamily="18" charset="0"/>
              </a:rPr>
              <a:t>Доля просроченной кредиторской задолженности республиканского бюджета Чувашской Республики и местных бюджетов в расходах консолидированного бюджета Чувашской Республики</a:t>
            </a:r>
          </a:p>
        </p:txBody>
      </p:sp>
      <p:sp>
        <p:nvSpPr>
          <p:cNvPr id="36" name="Скругленный прямоугольник 35"/>
          <p:cNvSpPr/>
          <p:nvPr/>
        </p:nvSpPr>
        <p:spPr>
          <a:xfrm>
            <a:off x="66675" y="4646712"/>
            <a:ext cx="4522529" cy="798512"/>
          </a:xfrm>
          <a:prstGeom prst="roundRect">
            <a:avLst/>
          </a:prstGeom>
          <a:ln/>
        </p:spPr>
        <p:style>
          <a:lnRef idx="1">
            <a:schemeClr val="accent2"/>
          </a:lnRef>
          <a:fillRef idx="2">
            <a:schemeClr val="accent2"/>
          </a:fillRef>
          <a:effectRef idx="1">
            <a:schemeClr val="accent2"/>
          </a:effectRef>
          <a:fontRef idx="minor">
            <a:schemeClr val="dk1"/>
          </a:fontRef>
        </p:style>
        <p:txBody>
          <a:bodyPr anchor="ctr"/>
          <a:lstStyle/>
          <a:p>
            <a:pPr fontAlgn="base">
              <a:spcBef>
                <a:spcPct val="0"/>
              </a:spcBef>
              <a:spcAft>
                <a:spcPct val="0"/>
              </a:spcAft>
              <a:defRPr/>
            </a:pPr>
            <a:r>
              <a:rPr lang="ru-RU" sz="1100" dirty="0">
                <a:solidFill>
                  <a:prstClr val="black"/>
                </a:solidFill>
                <a:latin typeface="Times New Roman" panose="02020603050405020304" pitchFamily="18" charset="0"/>
                <a:cs typeface="Times New Roman" panose="02020603050405020304" pitchFamily="18" charset="0"/>
              </a:rPr>
              <a:t>Отношение государственного долга Чувашской Республики к доходам республиканского бюджета Чувашской Республики (без учета объема безвозмездных поступлений) (не более)</a:t>
            </a:r>
          </a:p>
        </p:txBody>
      </p:sp>
      <p:sp>
        <p:nvSpPr>
          <p:cNvPr id="11" name="Скругленный прямоугольник 10"/>
          <p:cNvSpPr/>
          <p:nvPr/>
        </p:nvSpPr>
        <p:spPr>
          <a:xfrm>
            <a:off x="125821" y="2015352"/>
            <a:ext cx="2592387" cy="504825"/>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fontAlgn="base">
              <a:spcBef>
                <a:spcPct val="0"/>
              </a:spcBef>
              <a:spcAft>
                <a:spcPct val="0"/>
              </a:spcAft>
              <a:defRPr/>
            </a:pPr>
            <a:r>
              <a:rPr lang="ru-RU" sz="1400" b="1" dirty="0">
                <a:solidFill>
                  <a:srgbClr val="4E67C8">
                    <a:lumMod val="50000"/>
                  </a:srgbClr>
                </a:solidFill>
                <a:latin typeface="Times New Roman" panose="02020603050405020304" pitchFamily="18" charset="0"/>
                <a:cs typeface="Times New Roman" panose="02020603050405020304" pitchFamily="18" charset="0"/>
              </a:rPr>
              <a:t>Основные </a:t>
            </a:r>
            <a:r>
              <a:rPr lang="ru-RU" sz="1400" b="1" dirty="0" smtClean="0">
                <a:solidFill>
                  <a:srgbClr val="4E67C8">
                    <a:lumMod val="50000"/>
                  </a:srgbClr>
                </a:solidFill>
                <a:latin typeface="Times New Roman" panose="02020603050405020304" pitchFamily="18" charset="0"/>
                <a:cs typeface="Times New Roman" panose="02020603050405020304" pitchFamily="18" charset="0"/>
              </a:rPr>
              <a:t>показатели</a:t>
            </a:r>
            <a:endParaRPr lang="ru-RU" sz="1400" b="1" dirty="0">
              <a:solidFill>
                <a:srgbClr val="4E67C8">
                  <a:lumMod val="50000"/>
                </a:srgbClr>
              </a:solidFill>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73748" y="1547050"/>
            <a:ext cx="1830928" cy="1161870"/>
          </a:xfrm>
          <a:prstGeom prst="rect">
            <a:avLst/>
          </a:prstGeom>
          <a:ln>
            <a:noFill/>
          </a:ln>
          <a:effectLst>
            <a:softEdge rad="112500"/>
          </a:effectLst>
        </p:spPr>
      </p:pic>
      <p:sp>
        <p:nvSpPr>
          <p:cNvPr id="14" name="Скругленный прямоугольник 4"/>
          <p:cNvSpPr/>
          <p:nvPr/>
        </p:nvSpPr>
        <p:spPr bwMode="auto">
          <a:xfrm>
            <a:off x="4706318" y="1154599"/>
            <a:ext cx="4376392" cy="687388"/>
          </a:xfrm>
          <a:prstGeom prst="roundRect">
            <a:avLst/>
          </a:prstGeom>
          <a:ln>
            <a:solidFill>
              <a:schemeClr val="bg1">
                <a:lumMod val="85000"/>
              </a:schemeClr>
            </a:solidFill>
          </a:ln>
        </p:spPr>
        <p:style>
          <a:lnRef idx="3">
            <a:schemeClr val="lt1"/>
          </a:lnRef>
          <a:fillRef idx="1">
            <a:schemeClr val="accent2"/>
          </a:fillRef>
          <a:effectRef idx="1">
            <a:schemeClr val="accent2"/>
          </a:effectRef>
          <a:fontRef idx="minor">
            <a:schemeClr val="lt1"/>
          </a:fontRef>
        </p:style>
        <p:txBody>
          <a:bodyPr lIns="53340" tIns="53340" rIns="53340" bIns="53340" spcCol="1270" anchor="ctr"/>
          <a:lstStyle/>
          <a:p>
            <a:pPr algn="ctr" defTabSz="622300" fontAlgn="base">
              <a:lnSpc>
                <a:spcPct val="90000"/>
              </a:lnSpc>
              <a:spcBef>
                <a:spcPct val="0"/>
              </a:spcBef>
              <a:spcAft>
                <a:spcPct val="35000"/>
              </a:spcAft>
              <a:defRPr/>
            </a:pPr>
            <a:r>
              <a:rPr lang="ru-RU" sz="1400" b="1" dirty="0">
                <a:solidFill>
                  <a:srgbClr val="4E67C8">
                    <a:lumMod val="50000"/>
                  </a:srgbClr>
                </a:solidFill>
                <a:latin typeface="Times New Roman" panose="02020603050405020304" pitchFamily="18" charset="0"/>
                <a:cs typeface="Times New Roman" panose="02020603050405020304" pitchFamily="18" charset="0"/>
              </a:rPr>
              <a:t>Достижение значений </a:t>
            </a:r>
            <a:r>
              <a:rPr lang="ru-RU" sz="1400" b="1" dirty="0" smtClean="0">
                <a:solidFill>
                  <a:srgbClr val="4E67C8">
                    <a:lumMod val="50000"/>
                  </a:srgbClr>
                </a:solidFill>
                <a:latin typeface="Times New Roman" panose="02020603050405020304" pitchFamily="18" charset="0"/>
                <a:cs typeface="Times New Roman" panose="02020603050405020304" pitchFamily="18" charset="0"/>
              </a:rPr>
              <a:t>показателей</a:t>
            </a:r>
            <a:endParaRPr lang="ru-RU" sz="1400" b="1" dirty="0">
              <a:solidFill>
                <a:srgbClr val="4E67C8">
                  <a:lumMod val="50000"/>
                </a:srgbClr>
              </a:solidFill>
              <a:latin typeface="Times New Roman" panose="02020603050405020304" pitchFamily="18" charset="0"/>
              <a:cs typeface="Times New Roman" panose="02020603050405020304" pitchFamily="18" charset="0"/>
            </a:endParaRPr>
          </a:p>
        </p:txBody>
      </p:sp>
      <p:grpSp>
        <p:nvGrpSpPr>
          <p:cNvPr id="240653" name="Группа 18"/>
          <p:cNvGrpSpPr>
            <a:grpSpLocks/>
          </p:cNvGrpSpPr>
          <p:nvPr/>
        </p:nvGrpSpPr>
        <p:grpSpPr bwMode="auto">
          <a:xfrm>
            <a:off x="4657204" y="2060927"/>
            <a:ext cx="850900" cy="720000"/>
            <a:chOff x="929823" y="789173"/>
            <a:chExt cx="850461" cy="750880"/>
          </a:xfr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grpSpPr>
        <p:sp>
          <p:nvSpPr>
            <p:cNvPr id="20" name="Скругленный прямоугольник 19"/>
            <p:cNvSpPr/>
            <p:nvPr/>
          </p:nvSpPr>
          <p:spPr>
            <a:xfrm>
              <a:off x="929823" y="789173"/>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1" name="Скругленный прямоугольник 4"/>
            <p:cNvSpPr/>
            <p:nvPr/>
          </p:nvSpPr>
          <p:spPr>
            <a:xfrm>
              <a:off x="952037" y="811398"/>
              <a:ext cx="806034" cy="706430"/>
            </a:xfrm>
            <a:prstGeom prst="rect">
              <a:avLst/>
            </a:prstGeom>
            <a:grpFill/>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fontAlgn="base">
                <a:lnSpc>
                  <a:spcPct val="90000"/>
                </a:lnSpc>
                <a:spcBef>
                  <a:spcPct val="0"/>
                </a:spcBef>
                <a:spcAft>
                  <a:spcPct val="35000"/>
                </a:spcAft>
                <a:defRPr/>
              </a:pPr>
              <a:r>
                <a:rPr lang="ru-RU" sz="1400" b="1" dirty="0" smtClean="0">
                  <a:solidFill>
                    <a:prstClr val="black"/>
                  </a:solidFill>
                  <a:latin typeface="Times New Roman" panose="02020603050405020304" pitchFamily="18" charset="0"/>
                  <a:cs typeface="Times New Roman" panose="02020603050405020304" pitchFamily="18" charset="0"/>
                </a:rPr>
                <a:t>2025</a:t>
              </a:r>
              <a:endParaRPr lang="ru-RU" sz="1400" b="1" dirty="0">
                <a:solidFill>
                  <a:prstClr val="black"/>
                </a:solidFill>
                <a:latin typeface="Times New Roman" panose="02020603050405020304" pitchFamily="18" charset="0"/>
                <a:cs typeface="Times New Roman" panose="02020603050405020304" pitchFamily="18" charset="0"/>
              </a:endParaRPr>
            </a:p>
            <a:p>
              <a:pPr algn="ctr" defTabSz="622300" fontAlgn="base">
                <a:lnSpc>
                  <a:spcPct val="90000"/>
                </a:lnSpc>
                <a:spcBef>
                  <a:spcPct val="0"/>
                </a:spcBef>
                <a:spcAft>
                  <a:spcPct val="35000"/>
                </a:spcAft>
                <a:defRPr/>
              </a:pPr>
              <a:r>
                <a:rPr lang="ru-RU" sz="1400" b="1" dirty="0">
                  <a:solidFill>
                    <a:prstClr val="black"/>
                  </a:solidFill>
                  <a:latin typeface="Times New Roman" panose="02020603050405020304" pitchFamily="18" charset="0"/>
                  <a:cs typeface="Times New Roman" panose="02020603050405020304" pitchFamily="18" charset="0"/>
                </a:rPr>
                <a:t>план</a:t>
              </a:r>
            </a:p>
          </p:txBody>
        </p:sp>
      </p:grpSp>
      <p:grpSp>
        <p:nvGrpSpPr>
          <p:cNvPr id="240655" name="Группа 25"/>
          <p:cNvGrpSpPr>
            <a:grpSpLocks/>
          </p:cNvGrpSpPr>
          <p:nvPr/>
        </p:nvGrpSpPr>
        <p:grpSpPr bwMode="auto">
          <a:xfrm>
            <a:off x="5580999" y="2060927"/>
            <a:ext cx="849313" cy="720000"/>
            <a:chOff x="1707709" y="944699"/>
            <a:chExt cx="850461" cy="750160"/>
          </a:xfrm>
          <a:gradFill flip="none" rotWithShape="1">
            <a:gsLst>
              <a:gs pos="0">
                <a:srgbClr val="BBF8E6"/>
              </a:gs>
              <a:gs pos="50000">
                <a:srgbClr val="D4FAEE"/>
              </a:gs>
              <a:gs pos="100000">
                <a:srgbClr val="E9FCF6"/>
              </a:gs>
            </a:gsLst>
            <a:lin ang="0" scaled="1"/>
            <a:tileRect/>
          </a:gradFill>
        </p:grpSpPr>
        <p:sp>
          <p:nvSpPr>
            <p:cNvPr id="27" name="Скругленный прямоугольник 26"/>
            <p:cNvSpPr/>
            <p:nvPr/>
          </p:nvSpPr>
          <p:spPr>
            <a:xfrm>
              <a:off x="1707709" y="944699"/>
              <a:ext cx="850461" cy="75016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8" name="Скругленный прямоугольник 4"/>
            <p:cNvSpPr/>
            <p:nvPr/>
          </p:nvSpPr>
          <p:spPr>
            <a:xfrm>
              <a:off x="1742681" y="990790"/>
              <a:ext cx="770979" cy="656728"/>
            </a:xfrm>
            <a:prstGeom prst="rect">
              <a:avLst/>
            </a:prstGeom>
            <a:grpFill/>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fontAlgn="base">
                <a:lnSpc>
                  <a:spcPct val="90000"/>
                </a:lnSpc>
                <a:spcBef>
                  <a:spcPct val="0"/>
                </a:spcBef>
                <a:spcAft>
                  <a:spcPct val="35000"/>
                </a:spcAft>
                <a:defRPr/>
              </a:pPr>
              <a:r>
                <a:rPr lang="ru-RU" sz="1400" b="1" dirty="0" smtClean="0">
                  <a:solidFill>
                    <a:prstClr val="black"/>
                  </a:solidFill>
                  <a:latin typeface="Times New Roman" panose="02020603050405020304" pitchFamily="18" charset="0"/>
                  <a:cs typeface="Times New Roman" panose="02020603050405020304" pitchFamily="18" charset="0"/>
                </a:rPr>
                <a:t>2025</a:t>
              </a:r>
              <a:endParaRPr lang="ru-RU" sz="1400" b="1" dirty="0">
                <a:solidFill>
                  <a:prstClr val="black"/>
                </a:solidFill>
                <a:latin typeface="Times New Roman" panose="02020603050405020304" pitchFamily="18" charset="0"/>
                <a:cs typeface="Times New Roman" panose="02020603050405020304" pitchFamily="18" charset="0"/>
              </a:endParaRPr>
            </a:p>
            <a:p>
              <a:pPr algn="ctr" defTabSz="622300" fontAlgn="base">
                <a:lnSpc>
                  <a:spcPct val="90000"/>
                </a:lnSpc>
                <a:spcBef>
                  <a:spcPct val="0"/>
                </a:spcBef>
                <a:spcAft>
                  <a:spcPct val="35000"/>
                </a:spcAft>
                <a:defRPr/>
              </a:pPr>
              <a:r>
                <a:rPr lang="ru-RU" sz="1400" b="1" dirty="0">
                  <a:solidFill>
                    <a:prstClr val="black"/>
                  </a:solidFill>
                  <a:latin typeface="Times New Roman" panose="02020603050405020304" pitchFamily="18" charset="0"/>
                  <a:cs typeface="Times New Roman" panose="02020603050405020304" pitchFamily="18" charset="0"/>
                </a:rPr>
                <a:t>факт</a:t>
              </a:r>
            </a:p>
          </p:txBody>
        </p:sp>
      </p:grpSp>
      <p:grpSp>
        <p:nvGrpSpPr>
          <p:cNvPr id="240656" name="Группа 28"/>
          <p:cNvGrpSpPr>
            <a:grpSpLocks/>
          </p:cNvGrpSpPr>
          <p:nvPr/>
        </p:nvGrpSpPr>
        <p:grpSpPr bwMode="auto">
          <a:xfrm>
            <a:off x="7427002" y="2060927"/>
            <a:ext cx="792000" cy="720000"/>
            <a:chOff x="1864843" y="713110"/>
            <a:chExt cx="850461" cy="750969"/>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30" name="Скругленный прямоугольник 29"/>
            <p:cNvSpPr/>
            <p:nvPr/>
          </p:nvSpPr>
          <p:spPr>
            <a:xfrm>
              <a:off x="1864843" y="713110"/>
              <a:ext cx="850461" cy="750969"/>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1" name="Скругленный прямоугольник 4"/>
            <p:cNvSpPr/>
            <p:nvPr/>
          </p:nvSpPr>
          <p:spPr>
            <a:xfrm>
              <a:off x="1914844" y="758277"/>
              <a:ext cx="765553" cy="652533"/>
            </a:xfrm>
            <a:prstGeom prst="rect">
              <a:avLst/>
            </a:prstGeom>
            <a:grpFill/>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fontAlgn="base">
                <a:lnSpc>
                  <a:spcPct val="90000"/>
                </a:lnSpc>
                <a:spcBef>
                  <a:spcPct val="0"/>
                </a:spcBef>
                <a:spcAft>
                  <a:spcPct val="35000"/>
                </a:spcAft>
                <a:defRPr/>
              </a:pPr>
              <a:r>
                <a:rPr lang="ru-RU" sz="1400" b="1" dirty="0" smtClean="0">
                  <a:solidFill>
                    <a:prstClr val="black"/>
                  </a:solidFill>
                  <a:latin typeface="Times New Roman" panose="02020603050405020304" pitchFamily="18" charset="0"/>
                  <a:cs typeface="Times New Roman" panose="02020603050405020304" pitchFamily="18" charset="0"/>
                </a:rPr>
                <a:t>2027</a:t>
              </a:r>
              <a:endParaRPr lang="ru-RU" sz="1400" b="1" dirty="0">
                <a:solidFill>
                  <a:prstClr val="black"/>
                </a:solidFill>
                <a:latin typeface="Times New Roman" panose="02020603050405020304" pitchFamily="18" charset="0"/>
                <a:cs typeface="Times New Roman" panose="02020603050405020304" pitchFamily="18" charset="0"/>
              </a:endParaRPr>
            </a:p>
          </p:txBody>
        </p:sp>
      </p:grpSp>
      <p:grpSp>
        <p:nvGrpSpPr>
          <p:cNvPr id="240657" name="Группа 31"/>
          <p:cNvGrpSpPr>
            <a:grpSpLocks/>
          </p:cNvGrpSpPr>
          <p:nvPr/>
        </p:nvGrpSpPr>
        <p:grpSpPr bwMode="auto">
          <a:xfrm>
            <a:off x="6503207" y="2060927"/>
            <a:ext cx="850900" cy="720000"/>
            <a:chOff x="1851723" y="789173"/>
            <a:chExt cx="850461" cy="750880"/>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34" name="Скругленный прямоугольник 33"/>
            <p:cNvSpPr/>
            <p:nvPr/>
          </p:nvSpPr>
          <p:spPr>
            <a:xfrm>
              <a:off x="1851723" y="789173"/>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7" name="Скругленный прямоугольник 4"/>
            <p:cNvSpPr/>
            <p:nvPr/>
          </p:nvSpPr>
          <p:spPr>
            <a:xfrm>
              <a:off x="1873937" y="811398"/>
              <a:ext cx="806034" cy="706430"/>
            </a:xfrm>
            <a:prstGeom prst="rect">
              <a:avLst/>
            </a:prstGeom>
            <a:grpFill/>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fontAlgn="base">
                <a:lnSpc>
                  <a:spcPct val="90000"/>
                </a:lnSpc>
                <a:spcBef>
                  <a:spcPct val="0"/>
                </a:spcBef>
                <a:spcAft>
                  <a:spcPct val="35000"/>
                </a:spcAft>
                <a:defRPr/>
              </a:pPr>
              <a:r>
                <a:rPr lang="ru-RU" sz="1400" b="1" dirty="0" smtClean="0">
                  <a:solidFill>
                    <a:prstClr val="black"/>
                  </a:solidFill>
                  <a:latin typeface="Times New Roman" panose="02020603050405020304" pitchFamily="18" charset="0"/>
                  <a:cs typeface="Times New Roman" panose="02020603050405020304" pitchFamily="18" charset="0"/>
                </a:rPr>
                <a:t>2026</a:t>
              </a:r>
              <a:endParaRPr lang="ru-RU" sz="1400" b="1" dirty="0">
                <a:solidFill>
                  <a:prstClr val="black"/>
                </a:solidFill>
                <a:latin typeface="Times New Roman" panose="02020603050405020304" pitchFamily="18" charset="0"/>
                <a:cs typeface="Times New Roman" panose="02020603050405020304" pitchFamily="18" charset="0"/>
              </a:endParaRPr>
            </a:p>
          </p:txBody>
        </p:sp>
      </p:grpSp>
      <p:grpSp>
        <p:nvGrpSpPr>
          <p:cNvPr id="240664" name="Группа 55"/>
          <p:cNvGrpSpPr>
            <a:grpSpLocks/>
          </p:cNvGrpSpPr>
          <p:nvPr/>
        </p:nvGrpSpPr>
        <p:grpSpPr bwMode="auto">
          <a:xfrm>
            <a:off x="4657204" y="2996952"/>
            <a:ext cx="850900" cy="684000"/>
            <a:chOff x="929823" y="2360863"/>
            <a:chExt cx="850461" cy="750880"/>
          </a:xfr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grpSpPr>
        <p:sp>
          <p:nvSpPr>
            <p:cNvPr id="57" name="Скругленный прямоугольник 56"/>
            <p:cNvSpPr/>
            <p:nvPr/>
          </p:nvSpPr>
          <p:spPr>
            <a:xfrm>
              <a:off x="929823" y="2360863"/>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58" name="Скругленный прямоугольник 4"/>
            <p:cNvSpPr/>
            <p:nvPr/>
          </p:nvSpPr>
          <p:spPr>
            <a:xfrm>
              <a:off x="952037" y="2383088"/>
              <a:ext cx="806034" cy="706430"/>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fontAlgn="base">
                <a:lnSpc>
                  <a:spcPct val="90000"/>
                </a:lnSpc>
                <a:spcBef>
                  <a:spcPct val="0"/>
                </a:spcBef>
                <a:spcAft>
                  <a:spcPct val="35000"/>
                </a:spcAft>
                <a:defRPr/>
              </a:pPr>
              <a:r>
                <a:rPr lang="ru-RU" sz="1300" b="1" dirty="0" smtClean="0">
                  <a:solidFill>
                    <a:prstClr val="black"/>
                  </a:solidFill>
                  <a:latin typeface="Times New Roman" panose="02020603050405020304" pitchFamily="18" charset="0"/>
                  <a:cs typeface="Times New Roman" panose="02020603050405020304" pitchFamily="18" charset="0"/>
                </a:rPr>
                <a:t>10</a:t>
              </a:r>
              <a:endParaRPr lang="ru-RU" sz="1300" b="1" dirty="0">
                <a:solidFill>
                  <a:prstClr val="black"/>
                </a:solidFill>
                <a:latin typeface="Times New Roman" panose="02020603050405020304" pitchFamily="18" charset="0"/>
                <a:cs typeface="Times New Roman" panose="02020603050405020304" pitchFamily="18" charset="0"/>
              </a:endParaRPr>
            </a:p>
          </p:txBody>
        </p:sp>
      </p:grpSp>
      <p:grpSp>
        <p:nvGrpSpPr>
          <p:cNvPr id="240666" name="Группа 61"/>
          <p:cNvGrpSpPr>
            <a:grpSpLocks/>
          </p:cNvGrpSpPr>
          <p:nvPr/>
        </p:nvGrpSpPr>
        <p:grpSpPr bwMode="auto">
          <a:xfrm>
            <a:off x="4657204" y="3861974"/>
            <a:ext cx="850900" cy="684000"/>
            <a:chOff x="929823" y="3932554"/>
            <a:chExt cx="850461" cy="750880"/>
          </a:xfr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grpSpPr>
        <p:sp>
          <p:nvSpPr>
            <p:cNvPr id="63" name="Скругленный прямоугольник 62"/>
            <p:cNvSpPr/>
            <p:nvPr/>
          </p:nvSpPr>
          <p:spPr>
            <a:xfrm>
              <a:off x="929823" y="3932554"/>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64" name="Скругленный прямоугольник 4"/>
            <p:cNvSpPr/>
            <p:nvPr/>
          </p:nvSpPr>
          <p:spPr>
            <a:xfrm>
              <a:off x="952037" y="3954779"/>
              <a:ext cx="806034" cy="706430"/>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fontAlgn="base">
                <a:lnSpc>
                  <a:spcPct val="90000"/>
                </a:lnSpc>
                <a:spcBef>
                  <a:spcPct val="0"/>
                </a:spcBef>
                <a:spcAft>
                  <a:spcPct val="35000"/>
                </a:spcAft>
                <a:defRPr/>
              </a:pPr>
              <a:r>
                <a:rPr lang="ru-RU" sz="1300" b="1" dirty="0" smtClean="0">
                  <a:solidFill>
                    <a:prstClr val="black"/>
                  </a:solidFill>
                  <a:latin typeface="Times New Roman" panose="02020603050405020304" pitchFamily="18" charset="0"/>
                  <a:cs typeface="Times New Roman" panose="02020603050405020304" pitchFamily="18" charset="0"/>
                </a:rPr>
                <a:t>0,20</a:t>
              </a:r>
              <a:endParaRPr lang="ru-RU" sz="1300" b="1" dirty="0">
                <a:solidFill>
                  <a:prstClr val="black"/>
                </a:solidFill>
                <a:latin typeface="Times New Roman" panose="02020603050405020304" pitchFamily="18" charset="0"/>
                <a:cs typeface="Times New Roman" panose="02020603050405020304" pitchFamily="18" charset="0"/>
              </a:endParaRPr>
            </a:p>
          </p:txBody>
        </p:sp>
      </p:grpSp>
      <p:grpSp>
        <p:nvGrpSpPr>
          <p:cNvPr id="240667" name="Группа 64"/>
          <p:cNvGrpSpPr>
            <a:grpSpLocks/>
          </p:cNvGrpSpPr>
          <p:nvPr/>
        </p:nvGrpSpPr>
        <p:grpSpPr bwMode="auto">
          <a:xfrm>
            <a:off x="4657204" y="4718792"/>
            <a:ext cx="850900" cy="648000"/>
            <a:chOff x="929823" y="4718399"/>
            <a:chExt cx="850461" cy="750880"/>
          </a:xfr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grpSpPr>
        <p:sp>
          <p:nvSpPr>
            <p:cNvPr id="66" name="Скругленный прямоугольник 65"/>
            <p:cNvSpPr/>
            <p:nvPr/>
          </p:nvSpPr>
          <p:spPr>
            <a:xfrm>
              <a:off x="929823" y="4718399"/>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67" name="Скругленный прямоугольник 4"/>
            <p:cNvSpPr/>
            <p:nvPr/>
          </p:nvSpPr>
          <p:spPr>
            <a:xfrm>
              <a:off x="952037" y="4740624"/>
              <a:ext cx="806034" cy="706430"/>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fontAlgn="base">
                <a:lnSpc>
                  <a:spcPct val="90000"/>
                </a:lnSpc>
                <a:spcBef>
                  <a:spcPct val="0"/>
                </a:spcBef>
                <a:spcAft>
                  <a:spcPct val="35000"/>
                </a:spcAft>
                <a:defRPr/>
              </a:pPr>
              <a:r>
                <a:rPr lang="ru-RU" sz="1300" b="1" dirty="0" smtClean="0">
                  <a:solidFill>
                    <a:prstClr val="black"/>
                  </a:solidFill>
                  <a:latin typeface="Times New Roman" panose="02020603050405020304" pitchFamily="18" charset="0"/>
                  <a:cs typeface="Times New Roman" panose="02020603050405020304" pitchFamily="18" charset="0"/>
                </a:rPr>
                <a:t>50,0</a:t>
              </a:r>
              <a:endParaRPr lang="ru-RU" sz="1300" b="1" dirty="0">
                <a:solidFill>
                  <a:prstClr val="black"/>
                </a:solidFill>
                <a:latin typeface="Times New Roman" panose="02020603050405020304" pitchFamily="18" charset="0"/>
                <a:cs typeface="Times New Roman" panose="02020603050405020304" pitchFamily="18" charset="0"/>
              </a:endParaRPr>
            </a:p>
          </p:txBody>
        </p:sp>
      </p:grpSp>
      <p:grpSp>
        <p:nvGrpSpPr>
          <p:cNvPr id="240674" name="Группа 85"/>
          <p:cNvGrpSpPr>
            <a:grpSpLocks/>
          </p:cNvGrpSpPr>
          <p:nvPr/>
        </p:nvGrpSpPr>
        <p:grpSpPr bwMode="auto">
          <a:xfrm>
            <a:off x="5581991" y="2996953"/>
            <a:ext cx="850900" cy="672624"/>
            <a:chOff x="1875303" y="2326235"/>
            <a:chExt cx="850613" cy="750816"/>
          </a:xfrm>
          <a:gradFill flip="none" rotWithShape="1">
            <a:gsLst>
              <a:gs pos="0">
                <a:srgbClr val="BBF8E6"/>
              </a:gs>
              <a:gs pos="50000">
                <a:srgbClr val="D4FAEE"/>
              </a:gs>
              <a:gs pos="100000">
                <a:srgbClr val="E9FCF6"/>
              </a:gs>
            </a:gsLst>
            <a:lin ang="0" scaled="1"/>
            <a:tileRect/>
          </a:gradFill>
        </p:grpSpPr>
        <p:sp>
          <p:nvSpPr>
            <p:cNvPr id="87" name="Скругленный прямоугольник 86"/>
            <p:cNvSpPr/>
            <p:nvPr/>
          </p:nvSpPr>
          <p:spPr>
            <a:xfrm>
              <a:off x="1875303" y="2326235"/>
              <a:ext cx="850613" cy="750816"/>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88" name="Скругленный прямоугольник 4"/>
            <p:cNvSpPr/>
            <p:nvPr/>
          </p:nvSpPr>
          <p:spPr>
            <a:xfrm>
              <a:off x="1927284" y="2377588"/>
              <a:ext cx="769677" cy="683770"/>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fontAlgn="base">
                <a:lnSpc>
                  <a:spcPct val="90000"/>
                </a:lnSpc>
                <a:spcBef>
                  <a:spcPct val="0"/>
                </a:spcBef>
                <a:spcAft>
                  <a:spcPct val="35000"/>
                </a:spcAft>
                <a:defRPr/>
              </a:pPr>
              <a:r>
                <a:rPr lang="ru-RU" sz="1100" b="1" dirty="0" smtClean="0">
                  <a:solidFill>
                    <a:prstClr val="black"/>
                  </a:solidFill>
                  <a:latin typeface="Times New Roman" panose="02020603050405020304" pitchFamily="18" charset="0"/>
                  <a:cs typeface="Times New Roman" panose="02020603050405020304" pitchFamily="18" charset="0"/>
                </a:rPr>
                <a:t>профицит</a:t>
              </a:r>
              <a:endParaRPr lang="ru-RU" sz="1100" b="1" dirty="0">
                <a:solidFill>
                  <a:prstClr val="black"/>
                </a:solidFill>
                <a:latin typeface="Times New Roman" panose="02020603050405020304" pitchFamily="18" charset="0"/>
                <a:cs typeface="Times New Roman" panose="02020603050405020304" pitchFamily="18" charset="0"/>
              </a:endParaRPr>
            </a:p>
          </p:txBody>
        </p:sp>
      </p:grpSp>
      <p:grpSp>
        <p:nvGrpSpPr>
          <p:cNvPr id="240676" name="Группа 91"/>
          <p:cNvGrpSpPr>
            <a:grpSpLocks/>
          </p:cNvGrpSpPr>
          <p:nvPr/>
        </p:nvGrpSpPr>
        <p:grpSpPr bwMode="auto">
          <a:xfrm>
            <a:off x="5585230" y="3861974"/>
            <a:ext cx="850900" cy="684000"/>
            <a:chOff x="1851723" y="3932554"/>
            <a:chExt cx="850461" cy="750880"/>
          </a:xfrm>
          <a:gradFill flip="none" rotWithShape="1">
            <a:gsLst>
              <a:gs pos="0">
                <a:srgbClr val="BBF8E6"/>
              </a:gs>
              <a:gs pos="50000">
                <a:srgbClr val="D4FAEE"/>
              </a:gs>
              <a:gs pos="100000">
                <a:srgbClr val="E9FCF6"/>
              </a:gs>
            </a:gsLst>
            <a:lin ang="0" scaled="1"/>
            <a:tileRect/>
          </a:gradFill>
        </p:grpSpPr>
        <p:sp>
          <p:nvSpPr>
            <p:cNvPr id="93" name="Скругленный прямоугольник 92"/>
            <p:cNvSpPr/>
            <p:nvPr/>
          </p:nvSpPr>
          <p:spPr>
            <a:xfrm>
              <a:off x="1851723" y="3932554"/>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94" name="Скругленный прямоугольник 4"/>
            <p:cNvSpPr/>
            <p:nvPr/>
          </p:nvSpPr>
          <p:spPr>
            <a:xfrm>
              <a:off x="1873938" y="3954782"/>
              <a:ext cx="806034" cy="706430"/>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fontAlgn="base">
                <a:lnSpc>
                  <a:spcPct val="90000"/>
                </a:lnSpc>
                <a:spcBef>
                  <a:spcPct val="0"/>
                </a:spcBef>
                <a:spcAft>
                  <a:spcPct val="35000"/>
                </a:spcAft>
                <a:defRPr/>
              </a:pPr>
              <a:r>
                <a:rPr lang="ru-RU" sz="1300" b="1" dirty="0" smtClean="0">
                  <a:solidFill>
                    <a:prstClr val="black"/>
                  </a:solidFill>
                  <a:latin typeface="Times New Roman" panose="02020603050405020304" pitchFamily="18" charset="0"/>
                  <a:cs typeface="Times New Roman" panose="02020603050405020304" pitchFamily="18" charset="0"/>
                </a:rPr>
                <a:t>0</a:t>
              </a:r>
              <a:r>
                <a:rPr lang="en-US" sz="1300" b="1" dirty="0" smtClean="0">
                  <a:solidFill>
                    <a:prstClr val="black"/>
                  </a:solidFill>
                  <a:latin typeface="Times New Roman" panose="02020603050405020304" pitchFamily="18" charset="0"/>
                  <a:cs typeface="Times New Roman" panose="02020603050405020304" pitchFamily="18" charset="0"/>
                </a:rPr>
                <a:t>,0</a:t>
              </a:r>
              <a:endParaRPr lang="ru-RU" sz="1300" b="1" dirty="0">
                <a:solidFill>
                  <a:prstClr val="black"/>
                </a:solidFill>
                <a:latin typeface="Times New Roman" panose="02020603050405020304" pitchFamily="18" charset="0"/>
                <a:cs typeface="Times New Roman" panose="02020603050405020304" pitchFamily="18" charset="0"/>
              </a:endParaRPr>
            </a:p>
          </p:txBody>
        </p:sp>
      </p:grpSp>
      <p:grpSp>
        <p:nvGrpSpPr>
          <p:cNvPr id="240677" name="Группа 94"/>
          <p:cNvGrpSpPr>
            <a:grpSpLocks/>
          </p:cNvGrpSpPr>
          <p:nvPr/>
        </p:nvGrpSpPr>
        <p:grpSpPr bwMode="auto">
          <a:xfrm>
            <a:off x="5591913" y="4718792"/>
            <a:ext cx="820738" cy="648000"/>
            <a:chOff x="1851723" y="4718399"/>
            <a:chExt cx="850461" cy="750880"/>
          </a:xfrm>
          <a:gradFill flip="none" rotWithShape="1">
            <a:gsLst>
              <a:gs pos="0">
                <a:srgbClr val="BBF8E6"/>
              </a:gs>
              <a:gs pos="50000">
                <a:srgbClr val="D4FAEE"/>
              </a:gs>
              <a:gs pos="100000">
                <a:srgbClr val="E9FCF6"/>
              </a:gs>
            </a:gsLst>
            <a:lin ang="0" scaled="1"/>
            <a:tileRect/>
          </a:gradFill>
        </p:grpSpPr>
        <p:sp>
          <p:nvSpPr>
            <p:cNvPr id="96" name="Скругленный прямоугольник 95"/>
            <p:cNvSpPr/>
            <p:nvPr/>
          </p:nvSpPr>
          <p:spPr>
            <a:xfrm>
              <a:off x="1851723" y="4718399"/>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97" name="Скругленный прямоугольник 4"/>
            <p:cNvSpPr/>
            <p:nvPr/>
          </p:nvSpPr>
          <p:spPr>
            <a:xfrm>
              <a:off x="1873108" y="4739665"/>
              <a:ext cx="807690" cy="708347"/>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fontAlgn="base">
                <a:lnSpc>
                  <a:spcPct val="90000"/>
                </a:lnSpc>
                <a:spcBef>
                  <a:spcPct val="0"/>
                </a:spcBef>
                <a:spcAft>
                  <a:spcPct val="35000"/>
                </a:spcAft>
                <a:defRPr/>
              </a:pPr>
              <a:r>
                <a:rPr lang="ru-RU" sz="1300" b="1" dirty="0" smtClean="0">
                  <a:solidFill>
                    <a:prstClr val="black"/>
                  </a:solidFill>
                  <a:latin typeface="Times New Roman" panose="02020603050405020304" pitchFamily="18" charset="0"/>
                  <a:cs typeface="Times New Roman" panose="02020603050405020304" pitchFamily="18" charset="0"/>
                </a:rPr>
                <a:t>14,2</a:t>
              </a:r>
              <a:endParaRPr lang="ru-RU" sz="1300" b="1" dirty="0">
                <a:solidFill>
                  <a:prstClr val="black"/>
                </a:solidFill>
                <a:latin typeface="Times New Roman" panose="02020603050405020304" pitchFamily="18" charset="0"/>
                <a:cs typeface="Times New Roman" panose="02020603050405020304" pitchFamily="18" charset="0"/>
              </a:endParaRPr>
            </a:p>
          </p:txBody>
        </p:sp>
      </p:grpSp>
      <p:grpSp>
        <p:nvGrpSpPr>
          <p:cNvPr id="240679" name="Группа 100"/>
          <p:cNvGrpSpPr>
            <a:grpSpLocks/>
          </p:cNvGrpSpPr>
          <p:nvPr/>
        </p:nvGrpSpPr>
        <p:grpSpPr bwMode="auto">
          <a:xfrm>
            <a:off x="6506778" y="2996952"/>
            <a:ext cx="850900" cy="684000"/>
            <a:chOff x="2750388" y="2314178"/>
            <a:chExt cx="850461" cy="750880"/>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102" name="Скругленный прямоугольник 101"/>
            <p:cNvSpPr/>
            <p:nvPr/>
          </p:nvSpPr>
          <p:spPr>
            <a:xfrm>
              <a:off x="2750388" y="2314178"/>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03" name="Скругленный прямоугольник 4"/>
            <p:cNvSpPr/>
            <p:nvPr/>
          </p:nvSpPr>
          <p:spPr>
            <a:xfrm>
              <a:off x="2772602" y="2336403"/>
              <a:ext cx="806034" cy="706430"/>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fontAlgn="base">
                <a:lnSpc>
                  <a:spcPct val="90000"/>
                </a:lnSpc>
                <a:spcBef>
                  <a:spcPct val="0"/>
                </a:spcBef>
                <a:spcAft>
                  <a:spcPct val="35000"/>
                </a:spcAft>
                <a:defRPr/>
              </a:pPr>
              <a:r>
                <a:rPr lang="ru-RU" sz="1300" b="1" dirty="0" smtClean="0">
                  <a:solidFill>
                    <a:prstClr val="black"/>
                  </a:solidFill>
                  <a:latin typeface="Times New Roman" panose="02020603050405020304" pitchFamily="18" charset="0"/>
                  <a:cs typeface="Times New Roman" panose="02020603050405020304" pitchFamily="18" charset="0"/>
                </a:rPr>
                <a:t>10</a:t>
              </a:r>
              <a:endParaRPr lang="ru-RU" sz="1300" b="1" dirty="0">
                <a:solidFill>
                  <a:prstClr val="black"/>
                </a:solidFill>
                <a:latin typeface="Times New Roman" panose="02020603050405020304" pitchFamily="18" charset="0"/>
                <a:cs typeface="Times New Roman" panose="02020603050405020304" pitchFamily="18" charset="0"/>
              </a:endParaRPr>
            </a:p>
          </p:txBody>
        </p:sp>
      </p:grpSp>
      <p:grpSp>
        <p:nvGrpSpPr>
          <p:cNvPr id="240681" name="Группа 106"/>
          <p:cNvGrpSpPr>
            <a:grpSpLocks/>
          </p:cNvGrpSpPr>
          <p:nvPr/>
        </p:nvGrpSpPr>
        <p:grpSpPr bwMode="auto">
          <a:xfrm>
            <a:off x="6513256" y="3861974"/>
            <a:ext cx="850900" cy="684000"/>
            <a:chOff x="2750388" y="3975433"/>
            <a:chExt cx="850461" cy="750880"/>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108" name="Скругленный прямоугольник 107"/>
            <p:cNvSpPr/>
            <p:nvPr/>
          </p:nvSpPr>
          <p:spPr>
            <a:xfrm>
              <a:off x="2750388" y="3975433"/>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09" name="Скругленный прямоугольник 4"/>
            <p:cNvSpPr/>
            <p:nvPr/>
          </p:nvSpPr>
          <p:spPr>
            <a:xfrm>
              <a:off x="2772603" y="3997658"/>
              <a:ext cx="806034" cy="706430"/>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fontAlgn="base">
                <a:lnSpc>
                  <a:spcPct val="90000"/>
                </a:lnSpc>
                <a:spcBef>
                  <a:spcPct val="0"/>
                </a:spcBef>
                <a:spcAft>
                  <a:spcPct val="35000"/>
                </a:spcAft>
                <a:defRPr/>
              </a:pPr>
              <a:r>
                <a:rPr lang="ru-RU" sz="1300" b="1" dirty="0" smtClean="0">
                  <a:solidFill>
                    <a:prstClr val="black"/>
                  </a:solidFill>
                  <a:latin typeface="Times New Roman" panose="02020603050405020304" pitchFamily="18" charset="0"/>
                  <a:cs typeface="Times New Roman" panose="02020603050405020304" pitchFamily="18" charset="0"/>
                </a:rPr>
                <a:t>0,18</a:t>
              </a:r>
              <a:endParaRPr lang="ru-RU" sz="1300" b="1" dirty="0">
                <a:solidFill>
                  <a:prstClr val="black"/>
                </a:solidFill>
                <a:latin typeface="Times New Roman" panose="02020603050405020304" pitchFamily="18" charset="0"/>
                <a:cs typeface="Times New Roman" panose="02020603050405020304" pitchFamily="18" charset="0"/>
              </a:endParaRPr>
            </a:p>
          </p:txBody>
        </p:sp>
      </p:grpSp>
      <p:grpSp>
        <p:nvGrpSpPr>
          <p:cNvPr id="240682" name="Группа 109"/>
          <p:cNvGrpSpPr>
            <a:grpSpLocks/>
          </p:cNvGrpSpPr>
          <p:nvPr/>
        </p:nvGrpSpPr>
        <p:grpSpPr bwMode="auto">
          <a:xfrm>
            <a:off x="6496460" y="4718792"/>
            <a:ext cx="841375" cy="648000"/>
            <a:chOff x="2750388" y="4721727"/>
            <a:chExt cx="850461" cy="750880"/>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111" name="Скругленный прямоугольник 110"/>
            <p:cNvSpPr/>
            <p:nvPr/>
          </p:nvSpPr>
          <p:spPr>
            <a:xfrm>
              <a:off x="2750388" y="4721727"/>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12" name="Скругленный прямоугольник 4"/>
            <p:cNvSpPr/>
            <p:nvPr/>
          </p:nvSpPr>
          <p:spPr>
            <a:xfrm>
              <a:off x="2772853" y="4742993"/>
              <a:ext cx="805531" cy="708347"/>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fontAlgn="base">
                <a:lnSpc>
                  <a:spcPct val="90000"/>
                </a:lnSpc>
                <a:spcBef>
                  <a:spcPct val="0"/>
                </a:spcBef>
                <a:spcAft>
                  <a:spcPct val="35000"/>
                </a:spcAft>
                <a:defRPr/>
              </a:pPr>
              <a:r>
                <a:rPr lang="ru-RU" sz="1300" b="1" dirty="0" smtClean="0">
                  <a:solidFill>
                    <a:prstClr val="black"/>
                  </a:solidFill>
                  <a:latin typeface="Times New Roman" panose="02020603050405020304" pitchFamily="18" charset="0"/>
                  <a:cs typeface="Times New Roman" panose="02020603050405020304" pitchFamily="18" charset="0"/>
                </a:rPr>
                <a:t>50,0</a:t>
              </a:r>
              <a:endParaRPr lang="ru-RU" sz="1300" b="1" dirty="0">
                <a:solidFill>
                  <a:prstClr val="black"/>
                </a:solidFill>
                <a:latin typeface="Times New Roman" panose="02020603050405020304" pitchFamily="18" charset="0"/>
                <a:cs typeface="Times New Roman" panose="02020603050405020304" pitchFamily="18" charset="0"/>
              </a:endParaRPr>
            </a:p>
          </p:txBody>
        </p:sp>
      </p:grpSp>
      <p:grpSp>
        <p:nvGrpSpPr>
          <p:cNvPr id="240684" name="Группа 115"/>
          <p:cNvGrpSpPr>
            <a:grpSpLocks/>
          </p:cNvGrpSpPr>
          <p:nvPr/>
        </p:nvGrpSpPr>
        <p:grpSpPr bwMode="auto">
          <a:xfrm>
            <a:off x="7431565" y="2996952"/>
            <a:ext cx="792000" cy="684000"/>
            <a:chOff x="3686499" y="2232392"/>
            <a:chExt cx="840548" cy="750880"/>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117" name="Скругленный прямоугольник 116"/>
            <p:cNvSpPr/>
            <p:nvPr/>
          </p:nvSpPr>
          <p:spPr>
            <a:xfrm>
              <a:off x="3686499" y="2232392"/>
              <a:ext cx="840548"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18" name="Скругленный прямоугольник 4"/>
            <p:cNvSpPr/>
            <p:nvPr/>
          </p:nvSpPr>
          <p:spPr>
            <a:xfrm>
              <a:off x="3708744" y="2254617"/>
              <a:ext cx="796058" cy="706430"/>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fontAlgn="base">
                <a:lnSpc>
                  <a:spcPct val="90000"/>
                </a:lnSpc>
                <a:spcBef>
                  <a:spcPct val="0"/>
                </a:spcBef>
                <a:spcAft>
                  <a:spcPct val="35000"/>
                </a:spcAft>
                <a:defRPr/>
              </a:pPr>
              <a:r>
                <a:rPr lang="ru-RU" sz="1300" b="1" dirty="0" smtClean="0">
                  <a:solidFill>
                    <a:prstClr val="black"/>
                  </a:solidFill>
                  <a:latin typeface="Times New Roman" panose="02020603050405020304" pitchFamily="18" charset="0"/>
                  <a:cs typeface="Times New Roman" panose="02020603050405020304" pitchFamily="18" charset="0"/>
                </a:rPr>
                <a:t>10</a:t>
              </a:r>
              <a:endParaRPr lang="ru-RU" sz="1300" b="1" dirty="0">
                <a:solidFill>
                  <a:prstClr val="black"/>
                </a:solidFill>
                <a:latin typeface="Times New Roman" panose="02020603050405020304" pitchFamily="18" charset="0"/>
                <a:cs typeface="Times New Roman" panose="02020603050405020304" pitchFamily="18" charset="0"/>
              </a:endParaRPr>
            </a:p>
          </p:txBody>
        </p:sp>
      </p:grpSp>
      <p:grpSp>
        <p:nvGrpSpPr>
          <p:cNvPr id="240686" name="Группа 121"/>
          <p:cNvGrpSpPr>
            <a:grpSpLocks/>
          </p:cNvGrpSpPr>
          <p:nvPr/>
        </p:nvGrpSpPr>
        <p:grpSpPr bwMode="auto">
          <a:xfrm>
            <a:off x="7452408" y="3861048"/>
            <a:ext cx="792000" cy="684000"/>
            <a:chOff x="3748552" y="3975433"/>
            <a:chExt cx="802038" cy="750880"/>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123" name="Скругленный прямоугольник 122"/>
            <p:cNvSpPr/>
            <p:nvPr/>
          </p:nvSpPr>
          <p:spPr>
            <a:xfrm>
              <a:off x="3748552" y="3975433"/>
              <a:ext cx="802038"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24" name="Скругленный прямоугольник 4"/>
            <p:cNvSpPr/>
            <p:nvPr/>
          </p:nvSpPr>
          <p:spPr>
            <a:xfrm>
              <a:off x="3793020" y="3997658"/>
              <a:ext cx="726417" cy="706430"/>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fontAlgn="base">
                <a:lnSpc>
                  <a:spcPct val="90000"/>
                </a:lnSpc>
                <a:spcBef>
                  <a:spcPct val="0"/>
                </a:spcBef>
                <a:spcAft>
                  <a:spcPct val="35000"/>
                </a:spcAft>
                <a:defRPr/>
              </a:pPr>
              <a:r>
                <a:rPr lang="ru-RU" sz="1300" b="1" dirty="0" smtClean="0">
                  <a:solidFill>
                    <a:prstClr val="black"/>
                  </a:solidFill>
                  <a:latin typeface="Times New Roman" panose="02020603050405020304" pitchFamily="18" charset="0"/>
                  <a:cs typeface="Times New Roman" panose="02020603050405020304" pitchFamily="18" charset="0"/>
                </a:rPr>
                <a:t>0,18</a:t>
              </a:r>
              <a:endParaRPr lang="ru-RU" sz="1300" b="1" dirty="0">
                <a:solidFill>
                  <a:prstClr val="black"/>
                </a:solidFill>
                <a:latin typeface="Times New Roman" panose="02020603050405020304" pitchFamily="18" charset="0"/>
                <a:cs typeface="Times New Roman" panose="02020603050405020304" pitchFamily="18" charset="0"/>
              </a:endParaRPr>
            </a:p>
          </p:txBody>
        </p:sp>
      </p:grpSp>
      <p:grpSp>
        <p:nvGrpSpPr>
          <p:cNvPr id="240687" name="Группа 124"/>
          <p:cNvGrpSpPr>
            <a:grpSpLocks/>
          </p:cNvGrpSpPr>
          <p:nvPr/>
        </p:nvGrpSpPr>
        <p:grpSpPr bwMode="auto">
          <a:xfrm>
            <a:off x="7421644" y="4718791"/>
            <a:ext cx="792000" cy="648000"/>
            <a:chOff x="2750388" y="4721727"/>
            <a:chExt cx="850461" cy="750880"/>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126" name="Скругленный прямоугольник 125"/>
            <p:cNvSpPr/>
            <p:nvPr/>
          </p:nvSpPr>
          <p:spPr>
            <a:xfrm>
              <a:off x="2750388" y="4721727"/>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27" name="Скругленный прямоугольник 4"/>
            <p:cNvSpPr/>
            <p:nvPr/>
          </p:nvSpPr>
          <p:spPr>
            <a:xfrm>
              <a:off x="2772895" y="4744270"/>
              <a:ext cx="805446" cy="705794"/>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fontAlgn="base">
                <a:lnSpc>
                  <a:spcPct val="90000"/>
                </a:lnSpc>
                <a:spcBef>
                  <a:spcPct val="0"/>
                </a:spcBef>
                <a:spcAft>
                  <a:spcPct val="35000"/>
                </a:spcAft>
                <a:defRPr/>
              </a:pPr>
              <a:r>
                <a:rPr lang="ru-RU" sz="1300" b="1" dirty="0" smtClean="0">
                  <a:solidFill>
                    <a:prstClr val="black"/>
                  </a:solidFill>
                  <a:latin typeface="Times New Roman" panose="02020603050405020304" pitchFamily="18" charset="0"/>
                  <a:cs typeface="Times New Roman" panose="02020603050405020304" pitchFamily="18" charset="0"/>
                </a:rPr>
                <a:t>50,0</a:t>
              </a:r>
              <a:endParaRPr lang="ru-RU" sz="1300" b="1" dirty="0">
                <a:solidFill>
                  <a:prstClr val="black"/>
                </a:solidFill>
                <a:latin typeface="Times New Roman" panose="02020603050405020304" pitchFamily="18" charset="0"/>
                <a:cs typeface="Times New Roman" panose="02020603050405020304" pitchFamily="18" charset="0"/>
              </a:endParaRPr>
            </a:p>
          </p:txBody>
        </p:sp>
      </p:grpSp>
      <p:sp>
        <p:nvSpPr>
          <p:cNvPr id="125" name="Заголовок 1"/>
          <p:cNvSpPr txBox="1">
            <a:spLocks/>
          </p:cNvSpPr>
          <p:nvPr/>
        </p:nvSpPr>
        <p:spPr>
          <a:xfrm>
            <a:off x="259727" y="0"/>
            <a:ext cx="7760233"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Clr>
                <a:srgbClr val="F14124">
                  <a:lumMod val="75000"/>
                </a:srgbClr>
              </a:buClr>
              <a:buFont typeface="Georgia" pitchFamily="18" charset="0"/>
              <a:buNone/>
            </a:pPr>
            <a:r>
              <a:rPr lang="ru-RU" sz="16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600" dirty="0" smtClean="0">
                <a:solidFill>
                  <a:prstClr val="black"/>
                </a:solidFill>
                <a:effectLst/>
                <a:latin typeface="Times New Roman" panose="02020603050405020304" pitchFamily="18" charset="0"/>
                <a:cs typeface="Times New Roman" panose="02020603050405020304" pitchFamily="18" charset="0"/>
              </a:rPr>
              <a:t>Республики «Управление </a:t>
            </a:r>
            <a:r>
              <a:rPr lang="ru-RU" sz="1600" dirty="0">
                <a:solidFill>
                  <a:prstClr val="black"/>
                </a:solidFill>
                <a:effectLst/>
                <a:latin typeface="Times New Roman" panose="02020603050405020304" pitchFamily="18" charset="0"/>
                <a:cs typeface="Times New Roman" panose="02020603050405020304" pitchFamily="18" charset="0"/>
              </a:rPr>
              <a:t>общественными финансами и государственным долгом Чувашской Республики»</a:t>
            </a:r>
          </a:p>
        </p:txBody>
      </p:sp>
      <p:cxnSp>
        <p:nvCxnSpPr>
          <p:cNvPr id="128" name="Прямая соединительная линия 127"/>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29" name="TextBox 128"/>
          <p:cNvSpPr txBox="1"/>
          <p:nvPr/>
        </p:nvSpPr>
        <p:spPr>
          <a:xfrm>
            <a:off x="7873228" y="69850"/>
            <a:ext cx="1223412" cy="492443"/>
          </a:xfrm>
          <a:prstGeom prst="rect">
            <a:avLst/>
          </a:prstGeom>
          <a:noFill/>
        </p:spPr>
        <p:txBody>
          <a:bodyPr wrap="none" rtlCol="0">
            <a:spAutoFit/>
          </a:bodyPr>
          <a:lstStyle/>
          <a:p>
            <a:pPr algn="ctr" fontAlgn="base">
              <a:spcBef>
                <a:spcPct val="0"/>
              </a:spcBef>
              <a:spcAft>
                <a:spcPct val="0"/>
              </a:spcAft>
            </a:pPr>
            <a:r>
              <a:rPr lang="ru-RU" sz="1300" b="1" i="1" dirty="0">
                <a:solidFill>
                  <a:srgbClr val="4E67C8"/>
                </a:solidFill>
              </a:rPr>
              <a:t>Бюджет</a:t>
            </a:r>
          </a:p>
          <a:p>
            <a:pPr algn="ctr" fontAlgn="base">
              <a:spcBef>
                <a:spcPct val="0"/>
              </a:spcBef>
              <a:spcAft>
                <a:spcPct val="0"/>
              </a:spcAft>
            </a:pPr>
            <a:r>
              <a:rPr lang="ru-RU" sz="1300" b="1" i="1" dirty="0">
                <a:solidFill>
                  <a:srgbClr val="4E67C8"/>
                </a:solidFill>
              </a:rPr>
              <a:t>для граждан</a:t>
            </a:r>
          </a:p>
        </p:txBody>
      </p:sp>
      <p:sp>
        <p:nvSpPr>
          <p:cNvPr id="240650" name="Номер слайда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r>
              <a:rPr lang="ru-RU" altLang="ru-RU" sz="1400" dirty="0" smtClean="0">
                <a:solidFill>
                  <a:prstClr val="black"/>
                </a:solidFill>
              </a:rPr>
              <a:t>39</a:t>
            </a:r>
          </a:p>
        </p:txBody>
      </p:sp>
      <p:grpSp>
        <p:nvGrpSpPr>
          <p:cNvPr id="142" name="Группа 28"/>
          <p:cNvGrpSpPr>
            <a:grpSpLocks/>
          </p:cNvGrpSpPr>
          <p:nvPr/>
        </p:nvGrpSpPr>
        <p:grpSpPr bwMode="auto">
          <a:xfrm>
            <a:off x="8291897" y="2060928"/>
            <a:ext cx="792000" cy="720000"/>
            <a:chOff x="1864843" y="713110"/>
            <a:chExt cx="850461" cy="750969"/>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143" name="Скругленный прямоугольник 142"/>
            <p:cNvSpPr/>
            <p:nvPr/>
          </p:nvSpPr>
          <p:spPr>
            <a:xfrm>
              <a:off x="1864843" y="713110"/>
              <a:ext cx="850461" cy="750969"/>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44" name="Скругленный прямоугольник 4"/>
            <p:cNvSpPr/>
            <p:nvPr/>
          </p:nvSpPr>
          <p:spPr>
            <a:xfrm>
              <a:off x="1914844" y="758277"/>
              <a:ext cx="765553" cy="652533"/>
            </a:xfrm>
            <a:prstGeom prst="rect">
              <a:avLst/>
            </a:prstGeom>
            <a:grpFill/>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fontAlgn="base">
                <a:lnSpc>
                  <a:spcPct val="90000"/>
                </a:lnSpc>
                <a:spcBef>
                  <a:spcPct val="0"/>
                </a:spcBef>
                <a:spcAft>
                  <a:spcPct val="35000"/>
                </a:spcAft>
                <a:defRPr/>
              </a:pPr>
              <a:r>
                <a:rPr lang="ru-RU" sz="1400" b="1" dirty="0" smtClean="0">
                  <a:solidFill>
                    <a:prstClr val="black"/>
                  </a:solidFill>
                  <a:latin typeface="Times New Roman" panose="02020603050405020304" pitchFamily="18" charset="0"/>
                  <a:cs typeface="Times New Roman" panose="02020603050405020304" pitchFamily="18" charset="0"/>
                </a:rPr>
                <a:t>2028</a:t>
              </a:r>
              <a:endParaRPr lang="ru-RU" sz="1400" b="1" dirty="0">
                <a:solidFill>
                  <a:prstClr val="black"/>
                </a:solidFill>
                <a:latin typeface="Times New Roman" panose="02020603050405020304" pitchFamily="18" charset="0"/>
                <a:cs typeface="Times New Roman" panose="02020603050405020304" pitchFamily="18" charset="0"/>
              </a:endParaRPr>
            </a:p>
          </p:txBody>
        </p:sp>
      </p:grpSp>
      <p:grpSp>
        <p:nvGrpSpPr>
          <p:cNvPr id="148" name="Группа 115"/>
          <p:cNvGrpSpPr>
            <a:grpSpLocks/>
          </p:cNvGrpSpPr>
          <p:nvPr/>
        </p:nvGrpSpPr>
        <p:grpSpPr bwMode="auto">
          <a:xfrm>
            <a:off x="8297453" y="2996953"/>
            <a:ext cx="792000" cy="684000"/>
            <a:chOff x="3686499" y="2232392"/>
            <a:chExt cx="840548" cy="750880"/>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149" name="Скругленный прямоугольник 148"/>
            <p:cNvSpPr/>
            <p:nvPr/>
          </p:nvSpPr>
          <p:spPr>
            <a:xfrm>
              <a:off x="3686499" y="2232392"/>
              <a:ext cx="840548"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50" name="Скругленный прямоугольник 4"/>
            <p:cNvSpPr/>
            <p:nvPr/>
          </p:nvSpPr>
          <p:spPr>
            <a:xfrm>
              <a:off x="3708744" y="2254617"/>
              <a:ext cx="796058" cy="706430"/>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fontAlgn="base">
                <a:lnSpc>
                  <a:spcPct val="90000"/>
                </a:lnSpc>
                <a:spcBef>
                  <a:spcPct val="0"/>
                </a:spcBef>
                <a:spcAft>
                  <a:spcPct val="35000"/>
                </a:spcAft>
                <a:defRPr/>
              </a:pPr>
              <a:r>
                <a:rPr lang="ru-RU" sz="1300" b="1" dirty="0" smtClean="0">
                  <a:solidFill>
                    <a:prstClr val="black"/>
                  </a:solidFill>
                  <a:latin typeface="Times New Roman" panose="02020603050405020304" pitchFamily="18" charset="0"/>
                  <a:cs typeface="Times New Roman" panose="02020603050405020304" pitchFamily="18" charset="0"/>
                </a:rPr>
                <a:t>10</a:t>
              </a:r>
              <a:endParaRPr lang="ru-RU" sz="1300" b="1" dirty="0">
                <a:solidFill>
                  <a:prstClr val="black"/>
                </a:solidFill>
                <a:latin typeface="Times New Roman" panose="02020603050405020304" pitchFamily="18" charset="0"/>
                <a:cs typeface="Times New Roman" panose="02020603050405020304" pitchFamily="18" charset="0"/>
              </a:endParaRPr>
            </a:p>
          </p:txBody>
        </p:sp>
      </p:grpSp>
      <p:grpSp>
        <p:nvGrpSpPr>
          <p:cNvPr id="154" name="Группа 121"/>
          <p:cNvGrpSpPr>
            <a:grpSpLocks/>
          </p:cNvGrpSpPr>
          <p:nvPr/>
        </p:nvGrpSpPr>
        <p:grpSpPr bwMode="auto">
          <a:xfrm>
            <a:off x="8310408" y="3868381"/>
            <a:ext cx="792000" cy="684000"/>
            <a:chOff x="3748552" y="3975433"/>
            <a:chExt cx="802038" cy="750880"/>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155" name="Скругленный прямоугольник 154"/>
            <p:cNvSpPr/>
            <p:nvPr/>
          </p:nvSpPr>
          <p:spPr>
            <a:xfrm>
              <a:off x="3748552" y="3975433"/>
              <a:ext cx="802038"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56" name="Скругленный прямоугольник 4"/>
            <p:cNvSpPr/>
            <p:nvPr/>
          </p:nvSpPr>
          <p:spPr>
            <a:xfrm>
              <a:off x="3759601" y="3988946"/>
              <a:ext cx="757569" cy="706430"/>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fontAlgn="base">
                <a:lnSpc>
                  <a:spcPct val="90000"/>
                </a:lnSpc>
                <a:spcBef>
                  <a:spcPct val="0"/>
                </a:spcBef>
                <a:spcAft>
                  <a:spcPct val="35000"/>
                </a:spcAft>
                <a:defRPr/>
              </a:pPr>
              <a:r>
                <a:rPr lang="ru-RU" sz="1300" b="1" dirty="0" smtClean="0">
                  <a:solidFill>
                    <a:prstClr val="black"/>
                  </a:solidFill>
                  <a:latin typeface="Times New Roman" panose="02020603050405020304" pitchFamily="18" charset="0"/>
                  <a:cs typeface="Times New Roman" panose="02020603050405020304" pitchFamily="18" charset="0"/>
                </a:rPr>
                <a:t>0,17</a:t>
              </a:r>
              <a:endParaRPr lang="ru-RU" sz="1300" b="1" dirty="0">
                <a:solidFill>
                  <a:prstClr val="black"/>
                </a:solidFill>
                <a:latin typeface="Times New Roman" panose="02020603050405020304" pitchFamily="18" charset="0"/>
                <a:cs typeface="Times New Roman" panose="02020603050405020304" pitchFamily="18" charset="0"/>
              </a:endParaRPr>
            </a:p>
          </p:txBody>
        </p:sp>
      </p:grpSp>
      <p:grpSp>
        <p:nvGrpSpPr>
          <p:cNvPr id="157" name="Группа 124"/>
          <p:cNvGrpSpPr>
            <a:grpSpLocks/>
          </p:cNvGrpSpPr>
          <p:nvPr/>
        </p:nvGrpSpPr>
        <p:grpSpPr bwMode="auto">
          <a:xfrm>
            <a:off x="8297453" y="4718792"/>
            <a:ext cx="792000" cy="648000"/>
            <a:chOff x="2750388" y="4721727"/>
            <a:chExt cx="850461" cy="750880"/>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158" name="Скругленный прямоугольник 157"/>
            <p:cNvSpPr/>
            <p:nvPr/>
          </p:nvSpPr>
          <p:spPr>
            <a:xfrm>
              <a:off x="2750388" y="4721727"/>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59" name="Скругленный прямоугольник 4"/>
            <p:cNvSpPr/>
            <p:nvPr/>
          </p:nvSpPr>
          <p:spPr>
            <a:xfrm>
              <a:off x="2772895" y="4744270"/>
              <a:ext cx="805446" cy="705794"/>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fontAlgn="base">
                <a:lnSpc>
                  <a:spcPct val="90000"/>
                </a:lnSpc>
                <a:spcBef>
                  <a:spcPct val="0"/>
                </a:spcBef>
                <a:spcAft>
                  <a:spcPct val="35000"/>
                </a:spcAft>
                <a:defRPr/>
              </a:pPr>
              <a:r>
                <a:rPr lang="ru-RU" sz="1300" b="1" dirty="0" smtClean="0">
                  <a:solidFill>
                    <a:prstClr val="black"/>
                  </a:solidFill>
                  <a:latin typeface="Times New Roman" panose="02020603050405020304" pitchFamily="18" charset="0"/>
                  <a:cs typeface="Times New Roman" panose="02020603050405020304" pitchFamily="18" charset="0"/>
                </a:rPr>
                <a:t>50,0</a:t>
              </a:r>
              <a:endParaRPr lang="ru-RU" sz="1300" b="1" dirty="0">
                <a:solidFill>
                  <a:prstClr val="black"/>
                </a:solidFill>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423825693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кругленный прямоугольник 4"/>
          <p:cNvSpPr/>
          <p:nvPr/>
        </p:nvSpPr>
        <p:spPr>
          <a:xfrm>
            <a:off x="107504" y="692695"/>
            <a:ext cx="6768752" cy="1224137"/>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500" b="1" i="1" dirty="0">
                <a:solidFill>
                  <a:prstClr val="black"/>
                </a:solidFill>
                <a:latin typeface="Times New Roman" panose="02020603050405020304" pitchFamily="18" charset="0"/>
                <a:cs typeface="Times New Roman" panose="02020603050405020304" pitchFamily="18" charset="0"/>
              </a:rPr>
              <a:t>Цели программы:</a:t>
            </a:r>
            <a:r>
              <a:rPr lang="ru-RU" sz="1500" dirty="0">
                <a:solidFill>
                  <a:prstClr val="black"/>
                </a:solidFill>
                <a:latin typeface="Times New Roman" panose="02020603050405020304" pitchFamily="18" charset="0"/>
                <a:cs typeface="Times New Roman" panose="02020603050405020304" pitchFamily="18" charset="0"/>
              </a:rPr>
              <a:t> </a:t>
            </a:r>
          </a:p>
          <a:p>
            <a:pPr marL="285750" indent="-285750">
              <a:buFont typeface="Wingdings" panose="05000000000000000000" pitchFamily="2" charset="2"/>
              <a:buChar char="v"/>
            </a:pPr>
            <a:r>
              <a:rPr lang="ru-RU" sz="1300" dirty="0">
                <a:solidFill>
                  <a:prstClr val="black"/>
                </a:solidFill>
                <a:latin typeface="Times New Roman" panose="02020603050405020304" pitchFamily="18" charset="0"/>
                <a:cs typeface="Times New Roman" panose="02020603050405020304" pitchFamily="18" charset="0"/>
              </a:rPr>
              <a:t>совершенствование системы государственного </a:t>
            </a:r>
            <a:r>
              <a:rPr lang="ru-RU" sz="1300" dirty="0" smtClean="0">
                <a:solidFill>
                  <a:prstClr val="black"/>
                </a:solidFill>
                <a:latin typeface="Times New Roman" panose="02020603050405020304" pitchFamily="18" charset="0"/>
                <a:cs typeface="Times New Roman" panose="02020603050405020304" pitchFamily="18" charset="0"/>
              </a:rPr>
              <a:t>управления </a:t>
            </a:r>
            <a:r>
              <a:rPr lang="ru-RU" sz="1300" dirty="0">
                <a:solidFill>
                  <a:prstClr val="black"/>
                </a:solidFill>
                <a:latin typeface="Times New Roman" panose="02020603050405020304" pitchFamily="18" charset="0"/>
                <a:cs typeface="Times New Roman" panose="02020603050405020304" pitchFamily="18" charset="0"/>
              </a:rPr>
              <a:t>Чувашской Республики;</a:t>
            </a:r>
          </a:p>
          <a:p>
            <a:pPr marL="285750" indent="-285750">
              <a:buFont typeface="Wingdings" panose="05000000000000000000" pitchFamily="2" charset="2"/>
              <a:buChar char="v"/>
            </a:pPr>
            <a:r>
              <a:rPr lang="ru-RU" sz="1300" dirty="0">
                <a:solidFill>
                  <a:prstClr val="black"/>
                </a:solidFill>
                <a:latin typeface="Times New Roman" panose="02020603050405020304" pitchFamily="18" charset="0"/>
                <a:cs typeface="Times New Roman" panose="02020603050405020304" pitchFamily="18" charset="0"/>
              </a:rPr>
              <a:t>повышение эффективности и результативности деятельности государственных гражданских служащих Чувашской Республики и муниципальных служащих в Чувашской Республике.</a:t>
            </a:r>
          </a:p>
        </p:txBody>
      </p:sp>
      <p:sp>
        <p:nvSpPr>
          <p:cNvPr id="7" name="TextBox 6"/>
          <p:cNvSpPr txBox="1"/>
          <p:nvPr/>
        </p:nvSpPr>
        <p:spPr>
          <a:xfrm>
            <a:off x="35496" y="2204864"/>
            <a:ext cx="4032448" cy="523220"/>
          </a:xfrm>
          <a:prstGeom prst="rect">
            <a:avLst/>
          </a:prstGeom>
          <a:noFill/>
        </p:spPr>
        <p:txBody>
          <a:bodyPr wrap="square" rtlCol="0">
            <a:spAutoFit/>
          </a:bodyPr>
          <a:lstStyle/>
          <a:p>
            <a:pPr algn="ctr"/>
            <a:r>
              <a:rPr lang="ru-RU" sz="1400" b="1" dirty="0">
                <a:solidFill>
                  <a:prstClr val="black"/>
                </a:solidFill>
                <a:latin typeface="Times New Roman" panose="02020603050405020304" pitchFamily="18" charset="0"/>
                <a:cs typeface="Times New Roman" panose="02020603050405020304" pitchFamily="18" charset="0"/>
              </a:rPr>
              <a:t>Расходы республиканского бюджета, </a:t>
            </a:r>
            <a:endParaRPr lang="ru-RU" sz="1400" b="1" dirty="0" smtClean="0">
              <a:solidFill>
                <a:prstClr val="black"/>
              </a:solidFill>
              <a:latin typeface="Times New Roman" panose="02020603050405020304" pitchFamily="18" charset="0"/>
              <a:cs typeface="Times New Roman" panose="02020603050405020304" pitchFamily="18" charset="0"/>
            </a:endParaRPr>
          </a:p>
          <a:p>
            <a:pPr algn="ctr"/>
            <a:r>
              <a:rPr lang="ru-RU" sz="1400" b="1" dirty="0" smtClean="0">
                <a:solidFill>
                  <a:prstClr val="black"/>
                </a:solidFill>
                <a:latin typeface="Times New Roman" panose="02020603050405020304" pitchFamily="18" charset="0"/>
                <a:cs typeface="Times New Roman" panose="02020603050405020304" pitchFamily="18" charset="0"/>
              </a:rPr>
              <a:t>млн</a:t>
            </a:r>
            <a:r>
              <a:rPr lang="ru-RU" sz="1400" b="1" dirty="0">
                <a:solidFill>
                  <a:prstClr val="black"/>
                </a:solidFill>
                <a:latin typeface="Times New Roman" panose="02020603050405020304" pitchFamily="18" charset="0"/>
                <a:cs typeface="Times New Roman" panose="02020603050405020304" pitchFamily="18" charset="0"/>
              </a:rPr>
              <a:t>. руб.</a:t>
            </a:r>
          </a:p>
        </p:txBody>
      </p:sp>
      <p:pic>
        <p:nvPicPr>
          <p:cNvPr id="9" name="Рисунок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76256" y="576176"/>
            <a:ext cx="2131981" cy="1466712"/>
          </a:xfrm>
          <a:prstGeom prst="rect">
            <a:avLst/>
          </a:prstGeom>
          <a:ln>
            <a:noFill/>
          </a:ln>
          <a:effectLst>
            <a:softEdge rad="112500"/>
          </a:effectLst>
        </p:spPr>
      </p:pic>
      <p:sp>
        <p:nvSpPr>
          <p:cNvPr id="10"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prstClr val="black"/>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«Развитие потенциала государственного управления»</a:t>
            </a:r>
          </a:p>
        </p:txBody>
      </p:sp>
      <p:cxnSp>
        <p:nvCxnSpPr>
          <p:cNvPr id="12" name="Прямая соединительная линия 11"/>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rgbClr val="4E67C8"/>
                </a:solidFill>
                <a:latin typeface="Trebuchet MS"/>
              </a:rPr>
              <a:t>Бюджет</a:t>
            </a:r>
          </a:p>
          <a:p>
            <a:pPr algn="ctr"/>
            <a:r>
              <a:rPr lang="ru-RU" sz="1300" b="1" i="1" dirty="0" smtClean="0">
                <a:solidFill>
                  <a:srgbClr val="4E67C8"/>
                </a:solidFill>
                <a:latin typeface="Trebuchet MS"/>
              </a:rPr>
              <a:t>для граждан</a:t>
            </a:r>
            <a:endParaRPr lang="ru-RU" sz="1300" b="1" i="1" dirty="0">
              <a:solidFill>
                <a:srgbClr val="4E67C8"/>
              </a:solidFill>
              <a:latin typeface="Trebuchet MS"/>
            </a:endParaRPr>
          </a:p>
        </p:txBody>
      </p:sp>
      <p:sp>
        <p:nvSpPr>
          <p:cNvPr id="3" name="Номер слайда 2"/>
          <p:cNvSpPr>
            <a:spLocks noGrp="1"/>
          </p:cNvSpPr>
          <p:nvPr>
            <p:ph type="sldNum" sz="quarter" idx="12"/>
          </p:nvPr>
        </p:nvSpPr>
        <p:spPr>
          <a:xfrm>
            <a:off x="8171054" y="6597352"/>
            <a:ext cx="982683" cy="169169"/>
          </a:xfrm>
        </p:spPr>
        <p:txBody>
          <a:bodyPr/>
          <a:lstStyle/>
          <a:p>
            <a:pPr>
              <a:defRPr/>
            </a:pPr>
            <a:fld id="{667CCBFA-BFB9-4E9F-B6F6-694D72409F22}" type="slidenum">
              <a:rPr lang="ru-RU" smtClean="0">
                <a:solidFill>
                  <a:prstClr val="black"/>
                </a:solidFill>
              </a:rPr>
              <a:pPr>
                <a:defRPr/>
              </a:pPr>
              <a:t>40</a:t>
            </a:fld>
            <a:endParaRPr lang="ru-RU" dirty="0">
              <a:solidFill>
                <a:prstClr val="black"/>
              </a:solidFill>
            </a:endParaRPr>
          </a:p>
        </p:txBody>
      </p:sp>
      <p:graphicFrame>
        <p:nvGraphicFramePr>
          <p:cNvPr id="73" name="Диаграмма 72"/>
          <p:cNvGraphicFramePr>
            <a:graphicFrameLocks/>
          </p:cNvGraphicFramePr>
          <p:nvPr>
            <p:extLst>
              <p:ext uri="{D42A27DB-BD31-4B8C-83A1-F6EECF244321}">
                <p14:modId xmlns:p14="http://schemas.microsoft.com/office/powerpoint/2010/main" val="3543892478"/>
              </p:ext>
            </p:extLst>
          </p:nvPr>
        </p:nvGraphicFramePr>
        <p:xfrm>
          <a:off x="107504" y="2708919"/>
          <a:ext cx="3851921" cy="3528155"/>
        </p:xfrm>
        <a:graphic>
          <a:graphicData uri="http://schemas.openxmlformats.org/drawingml/2006/chart">
            <c:chart xmlns:c="http://schemas.openxmlformats.org/drawingml/2006/chart" xmlns:r="http://schemas.openxmlformats.org/officeDocument/2006/relationships" r:id="rId3"/>
          </a:graphicData>
        </a:graphic>
      </p:graphicFrame>
      <p:sp>
        <p:nvSpPr>
          <p:cNvPr id="47" name="Полилиния 46"/>
          <p:cNvSpPr/>
          <p:nvPr/>
        </p:nvSpPr>
        <p:spPr>
          <a:xfrm>
            <a:off x="3995936" y="2042888"/>
            <a:ext cx="5028695" cy="378000"/>
          </a:xfrm>
          <a:custGeom>
            <a:avLst/>
            <a:gdLst>
              <a:gd name="connsiteX0" fmla="*/ 0 w 4563379"/>
              <a:gd name="connsiteY0" fmla="*/ 55156 h 551556"/>
              <a:gd name="connsiteX1" fmla="*/ 55156 w 4563379"/>
              <a:gd name="connsiteY1" fmla="*/ 0 h 551556"/>
              <a:gd name="connsiteX2" fmla="*/ 4508223 w 4563379"/>
              <a:gd name="connsiteY2" fmla="*/ 0 h 551556"/>
              <a:gd name="connsiteX3" fmla="*/ 4563379 w 4563379"/>
              <a:gd name="connsiteY3" fmla="*/ 55156 h 551556"/>
              <a:gd name="connsiteX4" fmla="*/ 4563379 w 4563379"/>
              <a:gd name="connsiteY4" fmla="*/ 496400 h 551556"/>
              <a:gd name="connsiteX5" fmla="*/ 4508223 w 4563379"/>
              <a:gd name="connsiteY5" fmla="*/ 551556 h 551556"/>
              <a:gd name="connsiteX6" fmla="*/ 55156 w 4563379"/>
              <a:gd name="connsiteY6" fmla="*/ 551556 h 551556"/>
              <a:gd name="connsiteX7" fmla="*/ 0 w 4563379"/>
              <a:gd name="connsiteY7" fmla="*/ 496400 h 551556"/>
              <a:gd name="connsiteX8" fmla="*/ 0 w 4563379"/>
              <a:gd name="connsiteY8" fmla="*/ 55156 h 551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63379" h="551556">
                <a:moveTo>
                  <a:pt x="0" y="55156"/>
                </a:moveTo>
                <a:cubicBezTo>
                  <a:pt x="0" y="24694"/>
                  <a:pt x="24694" y="0"/>
                  <a:pt x="55156" y="0"/>
                </a:cubicBezTo>
                <a:lnTo>
                  <a:pt x="4508223" y="0"/>
                </a:lnTo>
                <a:cubicBezTo>
                  <a:pt x="4538685" y="0"/>
                  <a:pt x="4563379" y="24694"/>
                  <a:pt x="4563379" y="55156"/>
                </a:cubicBezTo>
                <a:lnTo>
                  <a:pt x="4563379" y="496400"/>
                </a:lnTo>
                <a:cubicBezTo>
                  <a:pt x="4563379" y="526862"/>
                  <a:pt x="4538685" y="551556"/>
                  <a:pt x="4508223" y="551556"/>
                </a:cubicBezTo>
                <a:lnTo>
                  <a:pt x="55156" y="551556"/>
                </a:lnTo>
                <a:cubicBezTo>
                  <a:pt x="24694" y="551556"/>
                  <a:pt x="0" y="526862"/>
                  <a:pt x="0" y="496400"/>
                </a:cubicBezTo>
                <a:lnTo>
                  <a:pt x="0" y="55156"/>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3305" tIns="73305" rIns="73305" bIns="73305" numCol="1" spcCol="1270" anchor="ctr" anchorCtr="0">
            <a:noAutofit/>
          </a:bodyPr>
          <a:lstStyle/>
          <a:p>
            <a:pPr lvl="0" algn="ctr" defTabSz="666750">
              <a:lnSpc>
                <a:spcPct val="90000"/>
              </a:lnSpc>
              <a:spcAft>
                <a:spcPct val="35000"/>
              </a:spcAft>
            </a:pPr>
            <a:r>
              <a:rPr lang="ru-RU" sz="1200" b="1" i="1" kern="1200" dirty="0" smtClean="0">
                <a:solidFill>
                  <a:schemeClr val="tx1"/>
                </a:solidFill>
                <a:latin typeface="Times New Roman" panose="02020603050405020304" pitchFamily="18" charset="0"/>
                <a:cs typeface="Times New Roman" panose="02020603050405020304" pitchFamily="18" charset="0"/>
              </a:rPr>
              <a:t>Расходы в разрезе </a:t>
            </a:r>
            <a:r>
              <a:rPr lang="ru-RU" sz="1200" b="1" i="1" dirty="0" smtClean="0">
                <a:solidFill>
                  <a:schemeClr val="tx1"/>
                </a:solidFill>
                <a:latin typeface="Times New Roman" panose="02020603050405020304" pitchFamily="18" charset="0"/>
                <a:cs typeface="Times New Roman" panose="02020603050405020304" pitchFamily="18" charset="0"/>
              </a:rPr>
              <a:t>структурных элементов </a:t>
            </a:r>
            <a:r>
              <a:rPr lang="ru-RU" sz="1200" b="1" i="1" dirty="0">
                <a:solidFill>
                  <a:schemeClr val="tx1"/>
                </a:solidFill>
                <a:latin typeface="Times New Roman" panose="02020603050405020304" pitchFamily="18" charset="0"/>
                <a:cs typeface="Times New Roman" panose="02020603050405020304" pitchFamily="18" charset="0"/>
              </a:rPr>
              <a:t>в </a:t>
            </a:r>
            <a:r>
              <a:rPr lang="ru-RU" sz="1200" b="1" i="1" dirty="0" smtClean="0">
                <a:solidFill>
                  <a:schemeClr val="tx1"/>
                </a:solidFill>
                <a:latin typeface="Times New Roman" panose="02020603050405020304" pitchFamily="18" charset="0"/>
                <a:cs typeface="Times New Roman" panose="02020603050405020304" pitchFamily="18" charset="0"/>
              </a:rPr>
              <a:t>2025 году</a:t>
            </a:r>
            <a:r>
              <a:rPr lang="ru-RU" sz="1200" b="1" i="1" kern="1200" dirty="0" smtClean="0">
                <a:solidFill>
                  <a:schemeClr val="tx1"/>
                </a:solidFill>
                <a:latin typeface="Times New Roman" panose="02020603050405020304" pitchFamily="18" charset="0"/>
                <a:cs typeface="Times New Roman" panose="02020603050405020304" pitchFamily="18" charset="0"/>
              </a:rPr>
              <a:t>, млн. руб.</a:t>
            </a:r>
          </a:p>
        </p:txBody>
      </p:sp>
      <p:sp>
        <p:nvSpPr>
          <p:cNvPr id="51" name="Полилиния 50"/>
          <p:cNvSpPr/>
          <p:nvPr/>
        </p:nvSpPr>
        <p:spPr>
          <a:xfrm>
            <a:off x="3995937" y="2492928"/>
            <a:ext cx="3312368" cy="288000"/>
          </a:xfrm>
          <a:custGeom>
            <a:avLst/>
            <a:gdLst>
              <a:gd name="connsiteX0" fmla="*/ 0 w 2291211"/>
              <a:gd name="connsiteY0" fmla="*/ 34189 h 341891"/>
              <a:gd name="connsiteX1" fmla="*/ 34189 w 2291211"/>
              <a:gd name="connsiteY1" fmla="*/ 0 h 341891"/>
              <a:gd name="connsiteX2" fmla="*/ 2257022 w 2291211"/>
              <a:gd name="connsiteY2" fmla="*/ 0 h 341891"/>
              <a:gd name="connsiteX3" fmla="*/ 2291211 w 2291211"/>
              <a:gd name="connsiteY3" fmla="*/ 34189 h 341891"/>
              <a:gd name="connsiteX4" fmla="*/ 2291211 w 2291211"/>
              <a:gd name="connsiteY4" fmla="*/ 307702 h 341891"/>
              <a:gd name="connsiteX5" fmla="*/ 2257022 w 2291211"/>
              <a:gd name="connsiteY5" fmla="*/ 341891 h 341891"/>
              <a:gd name="connsiteX6" fmla="*/ 34189 w 2291211"/>
              <a:gd name="connsiteY6" fmla="*/ 341891 h 341891"/>
              <a:gd name="connsiteX7" fmla="*/ 0 w 2291211"/>
              <a:gd name="connsiteY7" fmla="*/ 307702 h 341891"/>
              <a:gd name="connsiteX8" fmla="*/ 0 w 2291211"/>
              <a:gd name="connsiteY8" fmla="*/ 34189 h 341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1211" h="341891">
                <a:moveTo>
                  <a:pt x="0" y="34189"/>
                </a:moveTo>
                <a:cubicBezTo>
                  <a:pt x="0" y="15307"/>
                  <a:pt x="15307" y="0"/>
                  <a:pt x="34189" y="0"/>
                </a:cubicBezTo>
                <a:lnTo>
                  <a:pt x="2257022" y="0"/>
                </a:lnTo>
                <a:cubicBezTo>
                  <a:pt x="2275904" y="0"/>
                  <a:pt x="2291211" y="15307"/>
                  <a:pt x="2291211" y="34189"/>
                </a:cubicBezTo>
                <a:lnTo>
                  <a:pt x="2291211" y="307702"/>
                </a:lnTo>
                <a:cubicBezTo>
                  <a:pt x="2291211" y="326584"/>
                  <a:pt x="2275904" y="341891"/>
                  <a:pt x="2257022" y="341891"/>
                </a:cubicBezTo>
                <a:lnTo>
                  <a:pt x="34189" y="341891"/>
                </a:lnTo>
                <a:cubicBezTo>
                  <a:pt x="15307" y="341891"/>
                  <a:pt x="0" y="326584"/>
                  <a:pt x="0" y="307702"/>
                </a:cubicBezTo>
                <a:lnTo>
                  <a:pt x="0" y="3418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0974" tIns="70974" rIns="70974" bIns="70974" numCol="1" spcCol="1270" anchor="ctr" anchorCtr="0">
            <a:noAutofit/>
          </a:bodyPr>
          <a:lstStyle/>
          <a:p>
            <a:pPr lvl="0" algn="ctr" defTabSz="7112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Комплексы процессных мероприятий:</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68" name="Полилиния 67"/>
          <p:cNvSpPr/>
          <p:nvPr/>
        </p:nvSpPr>
        <p:spPr>
          <a:xfrm>
            <a:off x="7380400" y="2492928"/>
            <a:ext cx="792000" cy="288000"/>
          </a:xfrm>
          <a:custGeom>
            <a:avLst/>
            <a:gdLst>
              <a:gd name="connsiteX0" fmla="*/ 0 w 829017"/>
              <a:gd name="connsiteY0" fmla="*/ 30841 h 308410"/>
              <a:gd name="connsiteX1" fmla="*/ 30841 w 829017"/>
              <a:gd name="connsiteY1" fmla="*/ 0 h 308410"/>
              <a:gd name="connsiteX2" fmla="*/ 798176 w 829017"/>
              <a:gd name="connsiteY2" fmla="*/ 0 h 308410"/>
              <a:gd name="connsiteX3" fmla="*/ 829017 w 829017"/>
              <a:gd name="connsiteY3" fmla="*/ 30841 h 308410"/>
              <a:gd name="connsiteX4" fmla="*/ 829017 w 829017"/>
              <a:gd name="connsiteY4" fmla="*/ 277569 h 308410"/>
              <a:gd name="connsiteX5" fmla="*/ 798176 w 829017"/>
              <a:gd name="connsiteY5" fmla="*/ 308410 h 308410"/>
              <a:gd name="connsiteX6" fmla="*/ 30841 w 829017"/>
              <a:gd name="connsiteY6" fmla="*/ 308410 h 308410"/>
              <a:gd name="connsiteX7" fmla="*/ 0 w 829017"/>
              <a:gd name="connsiteY7" fmla="*/ 277569 h 308410"/>
              <a:gd name="connsiteX8" fmla="*/ 0 w 829017"/>
              <a:gd name="connsiteY8" fmla="*/ 30841 h 308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9017" h="308410">
                <a:moveTo>
                  <a:pt x="0" y="30841"/>
                </a:moveTo>
                <a:cubicBezTo>
                  <a:pt x="0" y="13808"/>
                  <a:pt x="13808" y="0"/>
                  <a:pt x="30841" y="0"/>
                </a:cubicBezTo>
                <a:lnTo>
                  <a:pt x="798176" y="0"/>
                </a:lnTo>
                <a:cubicBezTo>
                  <a:pt x="815209" y="0"/>
                  <a:pt x="829017" y="13808"/>
                  <a:pt x="829017" y="30841"/>
                </a:cubicBezTo>
                <a:lnTo>
                  <a:pt x="829017" y="277569"/>
                </a:lnTo>
                <a:cubicBezTo>
                  <a:pt x="829017" y="294602"/>
                  <a:pt x="815209" y="308410"/>
                  <a:pt x="798176" y="308410"/>
                </a:cubicBezTo>
                <a:lnTo>
                  <a:pt x="30841" y="308410"/>
                </a:lnTo>
                <a:cubicBezTo>
                  <a:pt x="13808" y="308410"/>
                  <a:pt x="0" y="294602"/>
                  <a:pt x="0" y="277569"/>
                </a:cubicBezTo>
                <a:lnTo>
                  <a:pt x="0" y="30841"/>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9993" tIns="69993" rIns="69993" bIns="69993" numCol="1" spcCol="1270" anchor="ctr" anchorCtr="0">
            <a:noAutofit/>
          </a:bodyPr>
          <a:lstStyle/>
          <a:p>
            <a:pPr lvl="0" algn="ctr" defTabSz="7112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План</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77" name="Полилиния 76"/>
          <p:cNvSpPr/>
          <p:nvPr/>
        </p:nvSpPr>
        <p:spPr>
          <a:xfrm>
            <a:off x="8232632" y="2492928"/>
            <a:ext cx="792000" cy="288000"/>
          </a:xfrm>
          <a:custGeom>
            <a:avLst/>
            <a:gdLst>
              <a:gd name="connsiteX0" fmla="*/ 0 w 864641"/>
              <a:gd name="connsiteY0" fmla="*/ 30829 h 308287"/>
              <a:gd name="connsiteX1" fmla="*/ 30829 w 864641"/>
              <a:gd name="connsiteY1" fmla="*/ 0 h 308287"/>
              <a:gd name="connsiteX2" fmla="*/ 833812 w 864641"/>
              <a:gd name="connsiteY2" fmla="*/ 0 h 308287"/>
              <a:gd name="connsiteX3" fmla="*/ 864641 w 864641"/>
              <a:gd name="connsiteY3" fmla="*/ 30829 h 308287"/>
              <a:gd name="connsiteX4" fmla="*/ 864641 w 864641"/>
              <a:gd name="connsiteY4" fmla="*/ 277458 h 308287"/>
              <a:gd name="connsiteX5" fmla="*/ 833812 w 864641"/>
              <a:gd name="connsiteY5" fmla="*/ 308287 h 308287"/>
              <a:gd name="connsiteX6" fmla="*/ 30829 w 864641"/>
              <a:gd name="connsiteY6" fmla="*/ 308287 h 308287"/>
              <a:gd name="connsiteX7" fmla="*/ 0 w 864641"/>
              <a:gd name="connsiteY7" fmla="*/ 277458 h 308287"/>
              <a:gd name="connsiteX8" fmla="*/ 0 w 864641"/>
              <a:gd name="connsiteY8" fmla="*/ 30829 h 30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64641" h="308287">
                <a:moveTo>
                  <a:pt x="0" y="30829"/>
                </a:moveTo>
                <a:cubicBezTo>
                  <a:pt x="0" y="13803"/>
                  <a:pt x="13803" y="0"/>
                  <a:pt x="30829" y="0"/>
                </a:cubicBezTo>
                <a:lnTo>
                  <a:pt x="833812" y="0"/>
                </a:lnTo>
                <a:cubicBezTo>
                  <a:pt x="850838" y="0"/>
                  <a:pt x="864641" y="13803"/>
                  <a:pt x="864641" y="30829"/>
                </a:cubicBezTo>
                <a:lnTo>
                  <a:pt x="864641" y="277458"/>
                </a:lnTo>
                <a:cubicBezTo>
                  <a:pt x="864641" y="294484"/>
                  <a:pt x="850838" y="308287"/>
                  <a:pt x="833812" y="308287"/>
                </a:cubicBezTo>
                <a:lnTo>
                  <a:pt x="30829" y="308287"/>
                </a:lnTo>
                <a:cubicBezTo>
                  <a:pt x="13803" y="308287"/>
                  <a:pt x="0" y="294484"/>
                  <a:pt x="0" y="277458"/>
                </a:cubicBezTo>
                <a:lnTo>
                  <a:pt x="0" y="3082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9989" tIns="69989" rIns="69989" bIns="69989" numCol="1" spcCol="1270" anchor="ctr" anchorCtr="0">
            <a:noAutofit/>
          </a:bodyPr>
          <a:lstStyle/>
          <a:p>
            <a:pPr lvl="0" algn="ctr" defTabSz="7112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Факт</a:t>
            </a:r>
            <a:endParaRPr lang="ru-RU" sz="1600" b="1" kern="1200" dirty="0">
              <a:solidFill>
                <a:schemeClr val="tx1"/>
              </a:solidFill>
              <a:latin typeface="Times New Roman" panose="02020603050405020304" pitchFamily="18" charset="0"/>
              <a:cs typeface="Times New Roman" panose="02020603050405020304" pitchFamily="18" charset="0"/>
            </a:endParaRPr>
          </a:p>
        </p:txBody>
      </p:sp>
      <p:sp>
        <p:nvSpPr>
          <p:cNvPr id="78" name="Полилиния 77"/>
          <p:cNvSpPr/>
          <p:nvPr/>
        </p:nvSpPr>
        <p:spPr>
          <a:xfrm>
            <a:off x="8244496" y="2868327"/>
            <a:ext cx="792000" cy="416657"/>
          </a:xfrm>
          <a:custGeom>
            <a:avLst/>
            <a:gdLst>
              <a:gd name="connsiteX0" fmla="*/ 0 w 786058"/>
              <a:gd name="connsiteY0" fmla="*/ 42525 h 425245"/>
              <a:gd name="connsiteX1" fmla="*/ 42525 w 786058"/>
              <a:gd name="connsiteY1" fmla="*/ 0 h 425245"/>
              <a:gd name="connsiteX2" fmla="*/ 743534 w 786058"/>
              <a:gd name="connsiteY2" fmla="*/ 0 h 425245"/>
              <a:gd name="connsiteX3" fmla="*/ 786059 w 786058"/>
              <a:gd name="connsiteY3" fmla="*/ 42525 h 425245"/>
              <a:gd name="connsiteX4" fmla="*/ 786058 w 786058"/>
              <a:gd name="connsiteY4" fmla="*/ 382721 h 425245"/>
              <a:gd name="connsiteX5" fmla="*/ 743533 w 786058"/>
              <a:gd name="connsiteY5" fmla="*/ 425246 h 425245"/>
              <a:gd name="connsiteX6" fmla="*/ 42525 w 786058"/>
              <a:gd name="connsiteY6" fmla="*/ 425245 h 425245"/>
              <a:gd name="connsiteX7" fmla="*/ 0 w 786058"/>
              <a:gd name="connsiteY7" fmla="*/ 382720 h 425245"/>
              <a:gd name="connsiteX8" fmla="*/ 0 w 786058"/>
              <a:gd name="connsiteY8" fmla="*/ 42525 h 425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86058" h="425245">
                <a:moveTo>
                  <a:pt x="0" y="42525"/>
                </a:moveTo>
                <a:cubicBezTo>
                  <a:pt x="0" y="19039"/>
                  <a:pt x="19039" y="0"/>
                  <a:pt x="42525" y="0"/>
                </a:cubicBezTo>
                <a:lnTo>
                  <a:pt x="743534" y="0"/>
                </a:lnTo>
                <a:cubicBezTo>
                  <a:pt x="767020" y="0"/>
                  <a:pt x="786059" y="19039"/>
                  <a:pt x="786059" y="42525"/>
                </a:cubicBezTo>
                <a:cubicBezTo>
                  <a:pt x="786059" y="155924"/>
                  <a:pt x="786058" y="269322"/>
                  <a:pt x="786058" y="382721"/>
                </a:cubicBezTo>
                <a:cubicBezTo>
                  <a:pt x="786058" y="406207"/>
                  <a:pt x="767019" y="425246"/>
                  <a:pt x="743533" y="425246"/>
                </a:cubicBezTo>
                <a:lnTo>
                  <a:pt x="42525" y="425245"/>
                </a:lnTo>
                <a:cubicBezTo>
                  <a:pt x="19039" y="425245"/>
                  <a:pt x="0" y="406206"/>
                  <a:pt x="0" y="382720"/>
                </a:cubicBezTo>
                <a:lnTo>
                  <a:pt x="0" y="42525"/>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5795" tIns="65795" rIns="65795" bIns="65795" numCol="1" spcCol="1270" anchor="ctr" anchorCtr="0">
            <a:noAutofit/>
          </a:bodyPr>
          <a:lstStyle/>
          <a:p>
            <a:pPr lvl="0" algn="ctr" defTabSz="622300">
              <a:lnSpc>
                <a:spcPct val="90000"/>
              </a:lnSpc>
              <a:spcBef>
                <a:spcPct val="0"/>
              </a:spcBef>
              <a:spcAft>
                <a:spcPct val="35000"/>
              </a:spcAft>
            </a:pPr>
            <a:r>
              <a:rPr lang="ru-RU" sz="1100" kern="1200" dirty="0" smtClean="0">
                <a:solidFill>
                  <a:schemeClr val="tx1"/>
                </a:solidFill>
                <a:latin typeface="Times New Roman" panose="02020603050405020304" pitchFamily="18" charset="0"/>
                <a:cs typeface="Times New Roman" panose="02020603050405020304" pitchFamily="18" charset="0"/>
              </a:rPr>
              <a:t>303,4</a:t>
            </a:r>
            <a:endParaRPr lang="ru-RU" sz="1100" kern="1200" dirty="0">
              <a:solidFill>
                <a:schemeClr val="tx1"/>
              </a:solidFill>
              <a:latin typeface="Times New Roman" panose="02020603050405020304" pitchFamily="18" charset="0"/>
              <a:cs typeface="Times New Roman" panose="02020603050405020304" pitchFamily="18" charset="0"/>
            </a:endParaRPr>
          </a:p>
        </p:txBody>
      </p:sp>
      <p:sp>
        <p:nvSpPr>
          <p:cNvPr id="79" name="Полилиния 78"/>
          <p:cNvSpPr/>
          <p:nvPr/>
        </p:nvSpPr>
        <p:spPr>
          <a:xfrm>
            <a:off x="8252763" y="3359043"/>
            <a:ext cx="788958" cy="574013"/>
          </a:xfrm>
          <a:custGeom>
            <a:avLst/>
            <a:gdLst>
              <a:gd name="connsiteX0" fmla="*/ 0 w 829019"/>
              <a:gd name="connsiteY0" fmla="*/ 79273 h 792726"/>
              <a:gd name="connsiteX1" fmla="*/ 79273 w 829019"/>
              <a:gd name="connsiteY1" fmla="*/ 0 h 792726"/>
              <a:gd name="connsiteX2" fmla="*/ 749746 w 829019"/>
              <a:gd name="connsiteY2" fmla="*/ 0 h 792726"/>
              <a:gd name="connsiteX3" fmla="*/ 829019 w 829019"/>
              <a:gd name="connsiteY3" fmla="*/ 79273 h 792726"/>
              <a:gd name="connsiteX4" fmla="*/ 829019 w 829019"/>
              <a:gd name="connsiteY4" fmla="*/ 713453 h 792726"/>
              <a:gd name="connsiteX5" fmla="*/ 749746 w 829019"/>
              <a:gd name="connsiteY5" fmla="*/ 792726 h 792726"/>
              <a:gd name="connsiteX6" fmla="*/ 79273 w 829019"/>
              <a:gd name="connsiteY6" fmla="*/ 792726 h 792726"/>
              <a:gd name="connsiteX7" fmla="*/ 0 w 829019"/>
              <a:gd name="connsiteY7" fmla="*/ 713453 h 792726"/>
              <a:gd name="connsiteX8" fmla="*/ 0 w 829019"/>
              <a:gd name="connsiteY8" fmla="*/ 79273 h 792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9019" h="792726">
                <a:moveTo>
                  <a:pt x="0" y="79273"/>
                </a:moveTo>
                <a:cubicBezTo>
                  <a:pt x="0" y="35492"/>
                  <a:pt x="35492" y="0"/>
                  <a:pt x="79273" y="0"/>
                </a:cubicBezTo>
                <a:lnTo>
                  <a:pt x="749746" y="0"/>
                </a:lnTo>
                <a:cubicBezTo>
                  <a:pt x="793527" y="0"/>
                  <a:pt x="829019" y="35492"/>
                  <a:pt x="829019" y="79273"/>
                </a:cubicBezTo>
                <a:lnTo>
                  <a:pt x="829019" y="713453"/>
                </a:lnTo>
                <a:cubicBezTo>
                  <a:pt x="829019" y="757234"/>
                  <a:pt x="793527" y="792726"/>
                  <a:pt x="749746" y="792726"/>
                </a:cubicBezTo>
                <a:lnTo>
                  <a:pt x="79273" y="792726"/>
                </a:lnTo>
                <a:cubicBezTo>
                  <a:pt x="35492" y="792726"/>
                  <a:pt x="0" y="757234"/>
                  <a:pt x="0" y="713453"/>
                </a:cubicBezTo>
                <a:lnTo>
                  <a:pt x="0" y="79273"/>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6558" tIns="76558" rIns="76558" bIns="76558" numCol="1" spcCol="1270" anchor="ctr" anchorCtr="0">
            <a:noAutofit/>
          </a:bodyPr>
          <a:lstStyle/>
          <a:p>
            <a:pPr lvl="0" algn="ctr" defTabSz="622300">
              <a:lnSpc>
                <a:spcPct val="90000"/>
              </a:lnSpc>
              <a:spcBef>
                <a:spcPct val="0"/>
              </a:spcBef>
              <a:spcAft>
                <a:spcPct val="35000"/>
              </a:spcAft>
            </a:pPr>
            <a:r>
              <a:rPr lang="ru-RU" sz="1100" dirty="0" smtClean="0">
                <a:solidFill>
                  <a:schemeClr val="tx1"/>
                </a:solidFill>
                <a:latin typeface="Times New Roman" panose="02020603050405020304" pitchFamily="18" charset="0"/>
                <a:cs typeface="Times New Roman" panose="02020603050405020304" pitchFamily="18" charset="0"/>
              </a:rPr>
              <a:t>108,7</a:t>
            </a:r>
            <a:endParaRPr lang="ru-RU" sz="1100" kern="1200" dirty="0">
              <a:solidFill>
                <a:schemeClr val="tx1"/>
              </a:solidFill>
              <a:latin typeface="Times New Roman" panose="02020603050405020304" pitchFamily="18" charset="0"/>
              <a:cs typeface="Times New Roman" panose="02020603050405020304" pitchFamily="18" charset="0"/>
            </a:endParaRPr>
          </a:p>
        </p:txBody>
      </p:sp>
      <p:sp>
        <p:nvSpPr>
          <p:cNvPr id="80" name="Полилиния 79"/>
          <p:cNvSpPr/>
          <p:nvPr/>
        </p:nvSpPr>
        <p:spPr>
          <a:xfrm>
            <a:off x="8244496" y="3967691"/>
            <a:ext cx="792000" cy="325405"/>
          </a:xfrm>
          <a:custGeom>
            <a:avLst/>
            <a:gdLst>
              <a:gd name="connsiteX0" fmla="*/ 0 w 829023"/>
              <a:gd name="connsiteY0" fmla="*/ 46029 h 460290"/>
              <a:gd name="connsiteX1" fmla="*/ 46029 w 829023"/>
              <a:gd name="connsiteY1" fmla="*/ 0 h 460290"/>
              <a:gd name="connsiteX2" fmla="*/ 782994 w 829023"/>
              <a:gd name="connsiteY2" fmla="*/ 0 h 460290"/>
              <a:gd name="connsiteX3" fmla="*/ 829023 w 829023"/>
              <a:gd name="connsiteY3" fmla="*/ 46029 h 460290"/>
              <a:gd name="connsiteX4" fmla="*/ 829023 w 829023"/>
              <a:gd name="connsiteY4" fmla="*/ 414261 h 460290"/>
              <a:gd name="connsiteX5" fmla="*/ 782994 w 829023"/>
              <a:gd name="connsiteY5" fmla="*/ 460290 h 460290"/>
              <a:gd name="connsiteX6" fmla="*/ 46029 w 829023"/>
              <a:gd name="connsiteY6" fmla="*/ 460290 h 460290"/>
              <a:gd name="connsiteX7" fmla="*/ 0 w 829023"/>
              <a:gd name="connsiteY7" fmla="*/ 414261 h 460290"/>
              <a:gd name="connsiteX8" fmla="*/ 0 w 829023"/>
              <a:gd name="connsiteY8" fmla="*/ 46029 h 460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9023" h="460290">
                <a:moveTo>
                  <a:pt x="0" y="46029"/>
                </a:moveTo>
                <a:cubicBezTo>
                  <a:pt x="0" y="20608"/>
                  <a:pt x="20608" y="0"/>
                  <a:pt x="46029" y="0"/>
                </a:cubicBezTo>
                <a:lnTo>
                  <a:pt x="782994" y="0"/>
                </a:lnTo>
                <a:cubicBezTo>
                  <a:pt x="808415" y="0"/>
                  <a:pt x="829023" y="20608"/>
                  <a:pt x="829023" y="46029"/>
                </a:cubicBezTo>
                <a:lnTo>
                  <a:pt x="829023" y="414261"/>
                </a:lnTo>
                <a:cubicBezTo>
                  <a:pt x="829023" y="439682"/>
                  <a:pt x="808415" y="460290"/>
                  <a:pt x="782994" y="460290"/>
                </a:cubicBezTo>
                <a:lnTo>
                  <a:pt x="46029" y="460290"/>
                </a:lnTo>
                <a:cubicBezTo>
                  <a:pt x="20608" y="460290"/>
                  <a:pt x="0" y="439682"/>
                  <a:pt x="0" y="414261"/>
                </a:cubicBezTo>
                <a:lnTo>
                  <a:pt x="0" y="4602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6821" tIns="66821" rIns="66821" bIns="66821" numCol="1" spcCol="1270" anchor="ctr" anchorCtr="0">
            <a:noAutofit/>
          </a:bodyPr>
          <a:lstStyle/>
          <a:p>
            <a:pPr lvl="0" algn="ctr" defTabSz="622300">
              <a:lnSpc>
                <a:spcPct val="90000"/>
              </a:lnSpc>
              <a:spcBef>
                <a:spcPct val="0"/>
              </a:spcBef>
              <a:spcAft>
                <a:spcPct val="35000"/>
              </a:spcAft>
            </a:pPr>
            <a:r>
              <a:rPr lang="ru-RU" sz="1100" kern="1200" dirty="0" smtClean="0">
                <a:solidFill>
                  <a:schemeClr val="tx1"/>
                </a:solidFill>
                <a:latin typeface="Times New Roman" panose="02020603050405020304" pitchFamily="18" charset="0"/>
                <a:cs typeface="Times New Roman" panose="02020603050405020304" pitchFamily="18" charset="0"/>
              </a:rPr>
              <a:t>1,5</a:t>
            </a:r>
            <a:endParaRPr lang="ru-RU" sz="1100" kern="1200" dirty="0">
              <a:solidFill>
                <a:schemeClr val="tx1"/>
              </a:solidFill>
              <a:latin typeface="Times New Roman" panose="02020603050405020304" pitchFamily="18" charset="0"/>
              <a:cs typeface="Times New Roman" panose="02020603050405020304" pitchFamily="18" charset="0"/>
            </a:endParaRPr>
          </a:p>
        </p:txBody>
      </p:sp>
      <p:sp>
        <p:nvSpPr>
          <p:cNvPr id="82" name="Полилиния 81"/>
          <p:cNvSpPr/>
          <p:nvPr/>
        </p:nvSpPr>
        <p:spPr>
          <a:xfrm>
            <a:off x="7380400" y="2868327"/>
            <a:ext cx="792000" cy="416657"/>
          </a:xfrm>
          <a:custGeom>
            <a:avLst/>
            <a:gdLst>
              <a:gd name="connsiteX0" fmla="*/ 0 w 829014"/>
              <a:gd name="connsiteY0" fmla="*/ 48272 h 482721"/>
              <a:gd name="connsiteX1" fmla="*/ 48272 w 829014"/>
              <a:gd name="connsiteY1" fmla="*/ 0 h 482721"/>
              <a:gd name="connsiteX2" fmla="*/ 780742 w 829014"/>
              <a:gd name="connsiteY2" fmla="*/ 0 h 482721"/>
              <a:gd name="connsiteX3" fmla="*/ 829014 w 829014"/>
              <a:gd name="connsiteY3" fmla="*/ 48272 h 482721"/>
              <a:gd name="connsiteX4" fmla="*/ 829014 w 829014"/>
              <a:gd name="connsiteY4" fmla="*/ 434449 h 482721"/>
              <a:gd name="connsiteX5" fmla="*/ 780742 w 829014"/>
              <a:gd name="connsiteY5" fmla="*/ 482721 h 482721"/>
              <a:gd name="connsiteX6" fmla="*/ 48272 w 829014"/>
              <a:gd name="connsiteY6" fmla="*/ 482721 h 482721"/>
              <a:gd name="connsiteX7" fmla="*/ 0 w 829014"/>
              <a:gd name="connsiteY7" fmla="*/ 434449 h 482721"/>
              <a:gd name="connsiteX8" fmla="*/ 0 w 829014"/>
              <a:gd name="connsiteY8" fmla="*/ 48272 h 482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9014" h="482721">
                <a:moveTo>
                  <a:pt x="0" y="48272"/>
                </a:moveTo>
                <a:cubicBezTo>
                  <a:pt x="0" y="21612"/>
                  <a:pt x="21612" y="0"/>
                  <a:pt x="48272" y="0"/>
                </a:cubicBezTo>
                <a:lnTo>
                  <a:pt x="780742" y="0"/>
                </a:lnTo>
                <a:cubicBezTo>
                  <a:pt x="807402" y="0"/>
                  <a:pt x="829014" y="21612"/>
                  <a:pt x="829014" y="48272"/>
                </a:cubicBezTo>
                <a:lnTo>
                  <a:pt x="829014" y="434449"/>
                </a:lnTo>
                <a:cubicBezTo>
                  <a:pt x="829014" y="461109"/>
                  <a:pt x="807402" y="482721"/>
                  <a:pt x="780742" y="482721"/>
                </a:cubicBezTo>
                <a:lnTo>
                  <a:pt x="48272" y="482721"/>
                </a:lnTo>
                <a:cubicBezTo>
                  <a:pt x="21612" y="482721"/>
                  <a:pt x="0" y="461109"/>
                  <a:pt x="0" y="434449"/>
                </a:cubicBezTo>
                <a:lnTo>
                  <a:pt x="0" y="48272"/>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7478" tIns="67478" rIns="67478" bIns="67478" numCol="1" spcCol="1270" anchor="ctr" anchorCtr="0">
            <a:noAutofit/>
          </a:bodyPr>
          <a:lstStyle/>
          <a:p>
            <a:pPr lvl="0" algn="ctr" defTabSz="622300">
              <a:lnSpc>
                <a:spcPct val="90000"/>
              </a:lnSpc>
              <a:spcBef>
                <a:spcPct val="0"/>
              </a:spcBef>
              <a:spcAft>
                <a:spcPct val="35000"/>
              </a:spcAft>
            </a:pPr>
            <a:r>
              <a:rPr lang="ru-RU" sz="1100" dirty="0" smtClean="0">
                <a:solidFill>
                  <a:schemeClr val="tx1"/>
                </a:solidFill>
                <a:latin typeface="Times New Roman" panose="02020603050405020304" pitchFamily="18" charset="0"/>
                <a:cs typeface="Times New Roman" panose="02020603050405020304" pitchFamily="18" charset="0"/>
              </a:rPr>
              <a:t>303,7</a:t>
            </a:r>
            <a:endParaRPr lang="ru-RU" sz="1100" kern="1200" dirty="0">
              <a:solidFill>
                <a:schemeClr val="tx1"/>
              </a:solidFill>
              <a:latin typeface="Times New Roman" panose="02020603050405020304" pitchFamily="18" charset="0"/>
              <a:cs typeface="Times New Roman" panose="02020603050405020304" pitchFamily="18" charset="0"/>
            </a:endParaRPr>
          </a:p>
        </p:txBody>
      </p:sp>
      <p:sp>
        <p:nvSpPr>
          <p:cNvPr id="32" name="Полилиния 31"/>
          <p:cNvSpPr/>
          <p:nvPr/>
        </p:nvSpPr>
        <p:spPr>
          <a:xfrm>
            <a:off x="8246018" y="4365104"/>
            <a:ext cx="790478" cy="319495"/>
          </a:xfrm>
          <a:custGeom>
            <a:avLst/>
            <a:gdLst>
              <a:gd name="connsiteX0" fmla="*/ 0 w 832010"/>
              <a:gd name="connsiteY0" fmla="*/ 49600 h 496004"/>
              <a:gd name="connsiteX1" fmla="*/ 49600 w 832010"/>
              <a:gd name="connsiteY1" fmla="*/ 0 h 496004"/>
              <a:gd name="connsiteX2" fmla="*/ 782410 w 832010"/>
              <a:gd name="connsiteY2" fmla="*/ 0 h 496004"/>
              <a:gd name="connsiteX3" fmla="*/ 832010 w 832010"/>
              <a:gd name="connsiteY3" fmla="*/ 49600 h 496004"/>
              <a:gd name="connsiteX4" fmla="*/ 832010 w 832010"/>
              <a:gd name="connsiteY4" fmla="*/ 446404 h 496004"/>
              <a:gd name="connsiteX5" fmla="*/ 782410 w 832010"/>
              <a:gd name="connsiteY5" fmla="*/ 496004 h 496004"/>
              <a:gd name="connsiteX6" fmla="*/ 49600 w 832010"/>
              <a:gd name="connsiteY6" fmla="*/ 496004 h 496004"/>
              <a:gd name="connsiteX7" fmla="*/ 0 w 832010"/>
              <a:gd name="connsiteY7" fmla="*/ 446404 h 496004"/>
              <a:gd name="connsiteX8" fmla="*/ 0 w 832010"/>
              <a:gd name="connsiteY8" fmla="*/ 49600 h 496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2010" h="496004">
                <a:moveTo>
                  <a:pt x="0" y="49600"/>
                </a:moveTo>
                <a:cubicBezTo>
                  <a:pt x="0" y="22207"/>
                  <a:pt x="22207" y="0"/>
                  <a:pt x="49600" y="0"/>
                </a:cubicBezTo>
                <a:lnTo>
                  <a:pt x="782410" y="0"/>
                </a:lnTo>
                <a:cubicBezTo>
                  <a:pt x="809803" y="0"/>
                  <a:pt x="832010" y="22207"/>
                  <a:pt x="832010" y="49600"/>
                </a:cubicBezTo>
                <a:lnTo>
                  <a:pt x="832010" y="446404"/>
                </a:lnTo>
                <a:cubicBezTo>
                  <a:pt x="832010" y="473797"/>
                  <a:pt x="809803" y="496004"/>
                  <a:pt x="782410" y="496004"/>
                </a:cubicBezTo>
                <a:lnTo>
                  <a:pt x="49600" y="496004"/>
                </a:lnTo>
                <a:cubicBezTo>
                  <a:pt x="22207" y="496004"/>
                  <a:pt x="0" y="473797"/>
                  <a:pt x="0" y="446404"/>
                </a:cubicBezTo>
                <a:lnTo>
                  <a:pt x="0" y="49600"/>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7867" tIns="67867" rIns="67867" bIns="67867" numCol="1" spcCol="1270" anchor="ctr" anchorCtr="0">
            <a:noAutofit/>
          </a:bodyPr>
          <a:lstStyle/>
          <a:p>
            <a:pPr lvl="0" algn="ctr" defTabSz="622300">
              <a:lnSpc>
                <a:spcPct val="90000"/>
              </a:lnSpc>
              <a:spcBef>
                <a:spcPct val="0"/>
              </a:spcBef>
              <a:spcAft>
                <a:spcPct val="35000"/>
              </a:spcAft>
            </a:pPr>
            <a:r>
              <a:rPr lang="ru-RU" sz="1100" kern="1200" dirty="0" smtClean="0">
                <a:solidFill>
                  <a:schemeClr val="tx1"/>
                </a:solidFill>
                <a:latin typeface="Times New Roman" panose="02020603050405020304" pitchFamily="18" charset="0"/>
                <a:cs typeface="Times New Roman" panose="02020603050405020304" pitchFamily="18" charset="0"/>
              </a:rPr>
              <a:t>4,7</a:t>
            </a:r>
          </a:p>
        </p:txBody>
      </p:sp>
      <p:sp>
        <p:nvSpPr>
          <p:cNvPr id="74" name="Полилиния 73"/>
          <p:cNvSpPr/>
          <p:nvPr/>
        </p:nvSpPr>
        <p:spPr>
          <a:xfrm>
            <a:off x="7380312" y="3359043"/>
            <a:ext cx="791912" cy="574013"/>
          </a:xfrm>
          <a:custGeom>
            <a:avLst/>
            <a:gdLst>
              <a:gd name="connsiteX0" fmla="*/ 0 w 829019"/>
              <a:gd name="connsiteY0" fmla="*/ 79064 h 790637"/>
              <a:gd name="connsiteX1" fmla="*/ 79064 w 829019"/>
              <a:gd name="connsiteY1" fmla="*/ 0 h 790637"/>
              <a:gd name="connsiteX2" fmla="*/ 749955 w 829019"/>
              <a:gd name="connsiteY2" fmla="*/ 0 h 790637"/>
              <a:gd name="connsiteX3" fmla="*/ 829019 w 829019"/>
              <a:gd name="connsiteY3" fmla="*/ 79064 h 790637"/>
              <a:gd name="connsiteX4" fmla="*/ 829019 w 829019"/>
              <a:gd name="connsiteY4" fmla="*/ 711573 h 790637"/>
              <a:gd name="connsiteX5" fmla="*/ 749955 w 829019"/>
              <a:gd name="connsiteY5" fmla="*/ 790637 h 790637"/>
              <a:gd name="connsiteX6" fmla="*/ 79064 w 829019"/>
              <a:gd name="connsiteY6" fmla="*/ 790637 h 790637"/>
              <a:gd name="connsiteX7" fmla="*/ 0 w 829019"/>
              <a:gd name="connsiteY7" fmla="*/ 711573 h 790637"/>
              <a:gd name="connsiteX8" fmla="*/ 0 w 829019"/>
              <a:gd name="connsiteY8" fmla="*/ 79064 h 790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9019" h="790637">
                <a:moveTo>
                  <a:pt x="0" y="79064"/>
                </a:moveTo>
                <a:cubicBezTo>
                  <a:pt x="0" y="35398"/>
                  <a:pt x="35398" y="0"/>
                  <a:pt x="79064" y="0"/>
                </a:cubicBezTo>
                <a:lnTo>
                  <a:pt x="749955" y="0"/>
                </a:lnTo>
                <a:cubicBezTo>
                  <a:pt x="793621" y="0"/>
                  <a:pt x="829019" y="35398"/>
                  <a:pt x="829019" y="79064"/>
                </a:cubicBezTo>
                <a:lnTo>
                  <a:pt x="829019" y="711573"/>
                </a:lnTo>
                <a:cubicBezTo>
                  <a:pt x="829019" y="755239"/>
                  <a:pt x="793621" y="790637"/>
                  <a:pt x="749955" y="790637"/>
                </a:cubicBezTo>
                <a:lnTo>
                  <a:pt x="79064" y="790637"/>
                </a:lnTo>
                <a:cubicBezTo>
                  <a:pt x="35398" y="790637"/>
                  <a:pt x="0" y="755239"/>
                  <a:pt x="0" y="711573"/>
                </a:cubicBezTo>
                <a:lnTo>
                  <a:pt x="0" y="7906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6497" tIns="76497" rIns="76497" bIns="76497" numCol="1" spcCol="1270" anchor="ctr" anchorCtr="0">
            <a:noAutofit/>
          </a:bodyPr>
          <a:lstStyle/>
          <a:p>
            <a:pPr lvl="0" algn="ctr" defTabSz="622300">
              <a:lnSpc>
                <a:spcPct val="90000"/>
              </a:lnSpc>
              <a:spcBef>
                <a:spcPct val="0"/>
              </a:spcBef>
              <a:spcAft>
                <a:spcPct val="35000"/>
              </a:spcAft>
            </a:pPr>
            <a:r>
              <a:rPr lang="ru-RU" sz="1100" dirty="0" smtClean="0">
                <a:solidFill>
                  <a:schemeClr val="tx1"/>
                </a:solidFill>
                <a:latin typeface="Times New Roman" panose="02020603050405020304" pitchFamily="18" charset="0"/>
                <a:cs typeface="Times New Roman" panose="02020603050405020304" pitchFamily="18" charset="0"/>
              </a:rPr>
              <a:t>108,7</a:t>
            </a:r>
            <a:endParaRPr lang="ru-RU" sz="1100" kern="1200" dirty="0">
              <a:solidFill>
                <a:schemeClr val="tx1"/>
              </a:solidFill>
              <a:latin typeface="Times New Roman" panose="02020603050405020304" pitchFamily="18" charset="0"/>
              <a:cs typeface="Times New Roman" panose="02020603050405020304" pitchFamily="18" charset="0"/>
            </a:endParaRPr>
          </a:p>
        </p:txBody>
      </p:sp>
      <p:sp>
        <p:nvSpPr>
          <p:cNvPr id="75" name="Полилиния 74"/>
          <p:cNvSpPr/>
          <p:nvPr/>
        </p:nvSpPr>
        <p:spPr>
          <a:xfrm>
            <a:off x="7380400" y="3967691"/>
            <a:ext cx="792000" cy="325405"/>
          </a:xfrm>
          <a:custGeom>
            <a:avLst/>
            <a:gdLst>
              <a:gd name="connsiteX0" fmla="*/ 0 w 829023"/>
              <a:gd name="connsiteY0" fmla="*/ 45920 h 459199"/>
              <a:gd name="connsiteX1" fmla="*/ 45920 w 829023"/>
              <a:gd name="connsiteY1" fmla="*/ 0 h 459199"/>
              <a:gd name="connsiteX2" fmla="*/ 783103 w 829023"/>
              <a:gd name="connsiteY2" fmla="*/ 0 h 459199"/>
              <a:gd name="connsiteX3" fmla="*/ 829023 w 829023"/>
              <a:gd name="connsiteY3" fmla="*/ 45920 h 459199"/>
              <a:gd name="connsiteX4" fmla="*/ 829023 w 829023"/>
              <a:gd name="connsiteY4" fmla="*/ 413279 h 459199"/>
              <a:gd name="connsiteX5" fmla="*/ 783103 w 829023"/>
              <a:gd name="connsiteY5" fmla="*/ 459199 h 459199"/>
              <a:gd name="connsiteX6" fmla="*/ 45920 w 829023"/>
              <a:gd name="connsiteY6" fmla="*/ 459199 h 459199"/>
              <a:gd name="connsiteX7" fmla="*/ 0 w 829023"/>
              <a:gd name="connsiteY7" fmla="*/ 413279 h 459199"/>
              <a:gd name="connsiteX8" fmla="*/ 0 w 829023"/>
              <a:gd name="connsiteY8" fmla="*/ 45920 h 459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9023" h="459199">
                <a:moveTo>
                  <a:pt x="0" y="45920"/>
                </a:moveTo>
                <a:cubicBezTo>
                  <a:pt x="0" y="20559"/>
                  <a:pt x="20559" y="0"/>
                  <a:pt x="45920" y="0"/>
                </a:cubicBezTo>
                <a:lnTo>
                  <a:pt x="783103" y="0"/>
                </a:lnTo>
                <a:cubicBezTo>
                  <a:pt x="808464" y="0"/>
                  <a:pt x="829023" y="20559"/>
                  <a:pt x="829023" y="45920"/>
                </a:cubicBezTo>
                <a:lnTo>
                  <a:pt x="829023" y="413279"/>
                </a:lnTo>
                <a:cubicBezTo>
                  <a:pt x="829023" y="438640"/>
                  <a:pt x="808464" y="459199"/>
                  <a:pt x="783103" y="459199"/>
                </a:cubicBezTo>
                <a:lnTo>
                  <a:pt x="45920" y="459199"/>
                </a:lnTo>
                <a:cubicBezTo>
                  <a:pt x="20559" y="459199"/>
                  <a:pt x="0" y="438640"/>
                  <a:pt x="0" y="413279"/>
                </a:cubicBezTo>
                <a:lnTo>
                  <a:pt x="0" y="45920"/>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6789" tIns="66789" rIns="66789" bIns="66789" numCol="1" spcCol="1270" anchor="ctr" anchorCtr="0">
            <a:noAutofit/>
          </a:bodyPr>
          <a:lstStyle/>
          <a:p>
            <a:pPr lvl="0" algn="ctr" defTabSz="622300">
              <a:lnSpc>
                <a:spcPct val="90000"/>
              </a:lnSpc>
              <a:spcBef>
                <a:spcPct val="0"/>
              </a:spcBef>
              <a:spcAft>
                <a:spcPct val="35000"/>
              </a:spcAft>
            </a:pPr>
            <a:r>
              <a:rPr lang="ru-RU" sz="1100" kern="1200" dirty="0" smtClean="0">
                <a:solidFill>
                  <a:schemeClr val="tx1"/>
                </a:solidFill>
                <a:latin typeface="Times New Roman" panose="02020603050405020304" pitchFamily="18" charset="0"/>
                <a:cs typeface="Times New Roman" panose="02020603050405020304" pitchFamily="18" charset="0"/>
              </a:rPr>
              <a:t>1,5</a:t>
            </a:r>
            <a:endParaRPr lang="ru-RU" sz="1100" kern="1200" dirty="0">
              <a:solidFill>
                <a:schemeClr val="tx1"/>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7380400" y="4365104"/>
            <a:ext cx="792000" cy="319495"/>
          </a:xfrm>
          <a:custGeom>
            <a:avLst/>
            <a:gdLst>
              <a:gd name="connsiteX0" fmla="*/ 0 w 833504"/>
              <a:gd name="connsiteY0" fmla="*/ 48965 h 489645"/>
              <a:gd name="connsiteX1" fmla="*/ 48965 w 833504"/>
              <a:gd name="connsiteY1" fmla="*/ 0 h 489645"/>
              <a:gd name="connsiteX2" fmla="*/ 784540 w 833504"/>
              <a:gd name="connsiteY2" fmla="*/ 0 h 489645"/>
              <a:gd name="connsiteX3" fmla="*/ 833505 w 833504"/>
              <a:gd name="connsiteY3" fmla="*/ 48965 h 489645"/>
              <a:gd name="connsiteX4" fmla="*/ 833504 w 833504"/>
              <a:gd name="connsiteY4" fmla="*/ 440681 h 489645"/>
              <a:gd name="connsiteX5" fmla="*/ 784539 w 833504"/>
              <a:gd name="connsiteY5" fmla="*/ 489646 h 489645"/>
              <a:gd name="connsiteX6" fmla="*/ 48965 w 833504"/>
              <a:gd name="connsiteY6" fmla="*/ 489645 h 489645"/>
              <a:gd name="connsiteX7" fmla="*/ 0 w 833504"/>
              <a:gd name="connsiteY7" fmla="*/ 440680 h 489645"/>
              <a:gd name="connsiteX8" fmla="*/ 0 w 833504"/>
              <a:gd name="connsiteY8" fmla="*/ 48965 h 489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3504" h="489645">
                <a:moveTo>
                  <a:pt x="0" y="48965"/>
                </a:moveTo>
                <a:cubicBezTo>
                  <a:pt x="0" y="21922"/>
                  <a:pt x="21922" y="0"/>
                  <a:pt x="48965" y="0"/>
                </a:cubicBezTo>
                <a:lnTo>
                  <a:pt x="784540" y="0"/>
                </a:lnTo>
                <a:cubicBezTo>
                  <a:pt x="811583" y="0"/>
                  <a:pt x="833505" y="21922"/>
                  <a:pt x="833505" y="48965"/>
                </a:cubicBezTo>
                <a:cubicBezTo>
                  <a:pt x="833505" y="179537"/>
                  <a:pt x="833504" y="310109"/>
                  <a:pt x="833504" y="440681"/>
                </a:cubicBezTo>
                <a:cubicBezTo>
                  <a:pt x="833504" y="467724"/>
                  <a:pt x="811582" y="489646"/>
                  <a:pt x="784539" y="489646"/>
                </a:cubicBezTo>
                <a:lnTo>
                  <a:pt x="48965" y="489645"/>
                </a:lnTo>
                <a:cubicBezTo>
                  <a:pt x="21922" y="489645"/>
                  <a:pt x="0" y="467723"/>
                  <a:pt x="0" y="440680"/>
                </a:cubicBezTo>
                <a:lnTo>
                  <a:pt x="0" y="48965"/>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7681" tIns="67681" rIns="67681" bIns="67681" numCol="1" spcCol="1270" anchor="ctr" anchorCtr="0">
            <a:noAutofit/>
          </a:bodyPr>
          <a:lstStyle/>
          <a:p>
            <a:pPr lvl="0" algn="ctr" defTabSz="622300">
              <a:lnSpc>
                <a:spcPct val="90000"/>
              </a:lnSpc>
              <a:spcBef>
                <a:spcPct val="0"/>
              </a:spcBef>
              <a:spcAft>
                <a:spcPct val="35000"/>
              </a:spcAft>
            </a:pPr>
            <a:r>
              <a:rPr lang="ru-RU" sz="1100" kern="1200" dirty="0" smtClean="0">
                <a:solidFill>
                  <a:schemeClr val="tx1"/>
                </a:solidFill>
                <a:latin typeface="Times New Roman" panose="02020603050405020304" pitchFamily="18" charset="0"/>
                <a:cs typeface="Times New Roman" panose="02020603050405020304" pitchFamily="18" charset="0"/>
              </a:rPr>
              <a:t>4,7</a:t>
            </a:r>
            <a:endParaRPr lang="ru-RU" sz="1100" kern="1200" dirty="0">
              <a:solidFill>
                <a:schemeClr val="tx1"/>
              </a:solidFill>
              <a:latin typeface="Times New Roman" panose="02020603050405020304" pitchFamily="18" charset="0"/>
              <a:cs typeface="Times New Roman" panose="02020603050405020304" pitchFamily="18" charset="0"/>
            </a:endParaRPr>
          </a:p>
        </p:txBody>
      </p:sp>
      <p:sp>
        <p:nvSpPr>
          <p:cNvPr id="40" name="Полилиния 39"/>
          <p:cNvSpPr/>
          <p:nvPr/>
        </p:nvSpPr>
        <p:spPr>
          <a:xfrm>
            <a:off x="7377702" y="4693681"/>
            <a:ext cx="792000" cy="319495"/>
          </a:xfrm>
          <a:custGeom>
            <a:avLst/>
            <a:gdLst>
              <a:gd name="connsiteX0" fmla="*/ 0 w 833504"/>
              <a:gd name="connsiteY0" fmla="*/ 48965 h 489645"/>
              <a:gd name="connsiteX1" fmla="*/ 48965 w 833504"/>
              <a:gd name="connsiteY1" fmla="*/ 0 h 489645"/>
              <a:gd name="connsiteX2" fmla="*/ 784540 w 833504"/>
              <a:gd name="connsiteY2" fmla="*/ 0 h 489645"/>
              <a:gd name="connsiteX3" fmla="*/ 833505 w 833504"/>
              <a:gd name="connsiteY3" fmla="*/ 48965 h 489645"/>
              <a:gd name="connsiteX4" fmla="*/ 833504 w 833504"/>
              <a:gd name="connsiteY4" fmla="*/ 440681 h 489645"/>
              <a:gd name="connsiteX5" fmla="*/ 784539 w 833504"/>
              <a:gd name="connsiteY5" fmla="*/ 489646 h 489645"/>
              <a:gd name="connsiteX6" fmla="*/ 48965 w 833504"/>
              <a:gd name="connsiteY6" fmla="*/ 489645 h 489645"/>
              <a:gd name="connsiteX7" fmla="*/ 0 w 833504"/>
              <a:gd name="connsiteY7" fmla="*/ 440680 h 489645"/>
              <a:gd name="connsiteX8" fmla="*/ 0 w 833504"/>
              <a:gd name="connsiteY8" fmla="*/ 48965 h 489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3504" h="489645">
                <a:moveTo>
                  <a:pt x="0" y="48965"/>
                </a:moveTo>
                <a:cubicBezTo>
                  <a:pt x="0" y="21922"/>
                  <a:pt x="21922" y="0"/>
                  <a:pt x="48965" y="0"/>
                </a:cubicBezTo>
                <a:lnTo>
                  <a:pt x="784540" y="0"/>
                </a:lnTo>
                <a:cubicBezTo>
                  <a:pt x="811583" y="0"/>
                  <a:pt x="833505" y="21922"/>
                  <a:pt x="833505" y="48965"/>
                </a:cubicBezTo>
                <a:cubicBezTo>
                  <a:pt x="833505" y="179537"/>
                  <a:pt x="833504" y="310109"/>
                  <a:pt x="833504" y="440681"/>
                </a:cubicBezTo>
                <a:cubicBezTo>
                  <a:pt x="833504" y="467724"/>
                  <a:pt x="811582" y="489646"/>
                  <a:pt x="784539" y="489646"/>
                </a:cubicBezTo>
                <a:lnTo>
                  <a:pt x="48965" y="489645"/>
                </a:lnTo>
                <a:cubicBezTo>
                  <a:pt x="21922" y="489645"/>
                  <a:pt x="0" y="467723"/>
                  <a:pt x="0" y="440680"/>
                </a:cubicBezTo>
                <a:lnTo>
                  <a:pt x="0" y="48965"/>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7681" tIns="67681" rIns="67681" bIns="67681" numCol="1" spcCol="1270" anchor="ctr" anchorCtr="0">
            <a:noAutofit/>
          </a:bodyPr>
          <a:lstStyle/>
          <a:p>
            <a:pPr lvl="0" algn="ctr" defTabSz="622300">
              <a:lnSpc>
                <a:spcPct val="90000"/>
              </a:lnSpc>
              <a:spcBef>
                <a:spcPct val="0"/>
              </a:spcBef>
              <a:spcAft>
                <a:spcPct val="35000"/>
              </a:spcAft>
            </a:pPr>
            <a:r>
              <a:rPr lang="ru-RU" sz="1100" kern="1200" dirty="0" smtClean="0">
                <a:solidFill>
                  <a:schemeClr val="tx1"/>
                </a:solidFill>
                <a:latin typeface="Times New Roman" panose="02020603050405020304" pitchFamily="18" charset="0"/>
                <a:cs typeface="Times New Roman" panose="02020603050405020304" pitchFamily="18" charset="0"/>
              </a:rPr>
              <a:t>0,2</a:t>
            </a:r>
            <a:endParaRPr lang="ru-RU" sz="1100" kern="1200" dirty="0">
              <a:solidFill>
                <a:schemeClr val="tx1"/>
              </a:solidFill>
              <a:latin typeface="Times New Roman" panose="02020603050405020304" pitchFamily="18" charset="0"/>
              <a:cs typeface="Times New Roman" panose="02020603050405020304" pitchFamily="18" charset="0"/>
            </a:endParaRPr>
          </a:p>
        </p:txBody>
      </p:sp>
      <p:sp>
        <p:nvSpPr>
          <p:cNvPr id="41" name="Полилиния 40"/>
          <p:cNvSpPr/>
          <p:nvPr/>
        </p:nvSpPr>
        <p:spPr>
          <a:xfrm>
            <a:off x="8244496" y="4689184"/>
            <a:ext cx="792000" cy="323992"/>
          </a:xfrm>
          <a:custGeom>
            <a:avLst/>
            <a:gdLst>
              <a:gd name="connsiteX0" fmla="*/ 0 w 832010"/>
              <a:gd name="connsiteY0" fmla="*/ 49600 h 496004"/>
              <a:gd name="connsiteX1" fmla="*/ 49600 w 832010"/>
              <a:gd name="connsiteY1" fmla="*/ 0 h 496004"/>
              <a:gd name="connsiteX2" fmla="*/ 782410 w 832010"/>
              <a:gd name="connsiteY2" fmla="*/ 0 h 496004"/>
              <a:gd name="connsiteX3" fmla="*/ 832010 w 832010"/>
              <a:gd name="connsiteY3" fmla="*/ 49600 h 496004"/>
              <a:gd name="connsiteX4" fmla="*/ 832010 w 832010"/>
              <a:gd name="connsiteY4" fmla="*/ 446404 h 496004"/>
              <a:gd name="connsiteX5" fmla="*/ 782410 w 832010"/>
              <a:gd name="connsiteY5" fmla="*/ 496004 h 496004"/>
              <a:gd name="connsiteX6" fmla="*/ 49600 w 832010"/>
              <a:gd name="connsiteY6" fmla="*/ 496004 h 496004"/>
              <a:gd name="connsiteX7" fmla="*/ 0 w 832010"/>
              <a:gd name="connsiteY7" fmla="*/ 446404 h 496004"/>
              <a:gd name="connsiteX8" fmla="*/ 0 w 832010"/>
              <a:gd name="connsiteY8" fmla="*/ 49600 h 496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2010" h="496004">
                <a:moveTo>
                  <a:pt x="0" y="49600"/>
                </a:moveTo>
                <a:cubicBezTo>
                  <a:pt x="0" y="22207"/>
                  <a:pt x="22207" y="0"/>
                  <a:pt x="49600" y="0"/>
                </a:cubicBezTo>
                <a:lnTo>
                  <a:pt x="782410" y="0"/>
                </a:lnTo>
                <a:cubicBezTo>
                  <a:pt x="809803" y="0"/>
                  <a:pt x="832010" y="22207"/>
                  <a:pt x="832010" y="49600"/>
                </a:cubicBezTo>
                <a:lnTo>
                  <a:pt x="832010" y="446404"/>
                </a:lnTo>
                <a:cubicBezTo>
                  <a:pt x="832010" y="473797"/>
                  <a:pt x="809803" y="496004"/>
                  <a:pt x="782410" y="496004"/>
                </a:cubicBezTo>
                <a:lnTo>
                  <a:pt x="49600" y="496004"/>
                </a:lnTo>
                <a:cubicBezTo>
                  <a:pt x="22207" y="496004"/>
                  <a:pt x="0" y="473797"/>
                  <a:pt x="0" y="446404"/>
                </a:cubicBezTo>
                <a:lnTo>
                  <a:pt x="0" y="49600"/>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7867" tIns="67867" rIns="67867" bIns="67867" numCol="1" spcCol="1270" anchor="ctr" anchorCtr="0">
            <a:noAutofit/>
          </a:bodyPr>
          <a:lstStyle/>
          <a:p>
            <a:pPr lvl="0" algn="ctr" defTabSz="622300">
              <a:lnSpc>
                <a:spcPct val="90000"/>
              </a:lnSpc>
              <a:spcBef>
                <a:spcPct val="0"/>
              </a:spcBef>
              <a:spcAft>
                <a:spcPct val="35000"/>
              </a:spcAft>
            </a:pPr>
            <a:r>
              <a:rPr lang="ru-RU" sz="1100" kern="1200" dirty="0" smtClean="0">
                <a:solidFill>
                  <a:schemeClr val="tx1"/>
                </a:solidFill>
                <a:latin typeface="Times New Roman" panose="02020603050405020304" pitchFamily="18" charset="0"/>
                <a:cs typeface="Times New Roman" panose="02020603050405020304" pitchFamily="18" charset="0"/>
              </a:rPr>
              <a:t>0,2</a:t>
            </a:r>
          </a:p>
        </p:txBody>
      </p:sp>
      <p:sp>
        <p:nvSpPr>
          <p:cNvPr id="43" name="Полилиния 42"/>
          <p:cNvSpPr/>
          <p:nvPr/>
        </p:nvSpPr>
        <p:spPr>
          <a:xfrm>
            <a:off x="7377702" y="5049224"/>
            <a:ext cx="792000" cy="396000"/>
          </a:xfrm>
          <a:custGeom>
            <a:avLst/>
            <a:gdLst>
              <a:gd name="connsiteX0" fmla="*/ 0 w 833504"/>
              <a:gd name="connsiteY0" fmla="*/ 48965 h 489645"/>
              <a:gd name="connsiteX1" fmla="*/ 48965 w 833504"/>
              <a:gd name="connsiteY1" fmla="*/ 0 h 489645"/>
              <a:gd name="connsiteX2" fmla="*/ 784540 w 833504"/>
              <a:gd name="connsiteY2" fmla="*/ 0 h 489645"/>
              <a:gd name="connsiteX3" fmla="*/ 833505 w 833504"/>
              <a:gd name="connsiteY3" fmla="*/ 48965 h 489645"/>
              <a:gd name="connsiteX4" fmla="*/ 833504 w 833504"/>
              <a:gd name="connsiteY4" fmla="*/ 440681 h 489645"/>
              <a:gd name="connsiteX5" fmla="*/ 784539 w 833504"/>
              <a:gd name="connsiteY5" fmla="*/ 489646 h 489645"/>
              <a:gd name="connsiteX6" fmla="*/ 48965 w 833504"/>
              <a:gd name="connsiteY6" fmla="*/ 489645 h 489645"/>
              <a:gd name="connsiteX7" fmla="*/ 0 w 833504"/>
              <a:gd name="connsiteY7" fmla="*/ 440680 h 489645"/>
              <a:gd name="connsiteX8" fmla="*/ 0 w 833504"/>
              <a:gd name="connsiteY8" fmla="*/ 48965 h 489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3504" h="489645">
                <a:moveTo>
                  <a:pt x="0" y="48965"/>
                </a:moveTo>
                <a:cubicBezTo>
                  <a:pt x="0" y="21922"/>
                  <a:pt x="21922" y="0"/>
                  <a:pt x="48965" y="0"/>
                </a:cubicBezTo>
                <a:lnTo>
                  <a:pt x="784540" y="0"/>
                </a:lnTo>
                <a:cubicBezTo>
                  <a:pt x="811583" y="0"/>
                  <a:pt x="833505" y="21922"/>
                  <a:pt x="833505" y="48965"/>
                </a:cubicBezTo>
                <a:cubicBezTo>
                  <a:pt x="833505" y="179537"/>
                  <a:pt x="833504" y="310109"/>
                  <a:pt x="833504" y="440681"/>
                </a:cubicBezTo>
                <a:cubicBezTo>
                  <a:pt x="833504" y="467724"/>
                  <a:pt x="811582" y="489646"/>
                  <a:pt x="784539" y="489646"/>
                </a:cubicBezTo>
                <a:lnTo>
                  <a:pt x="48965" y="489645"/>
                </a:lnTo>
                <a:cubicBezTo>
                  <a:pt x="21922" y="489645"/>
                  <a:pt x="0" y="467723"/>
                  <a:pt x="0" y="440680"/>
                </a:cubicBezTo>
                <a:lnTo>
                  <a:pt x="0" y="48965"/>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7681" tIns="67681" rIns="67681" bIns="67681" numCol="1" spcCol="1270" anchor="ctr" anchorCtr="0">
            <a:noAutofit/>
          </a:bodyPr>
          <a:lstStyle/>
          <a:p>
            <a:pPr lvl="0" algn="ctr" defTabSz="622300">
              <a:lnSpc>
                <a:spcPct val="90000"/>
              </a:lnSpc>
              <a:spcBef>
                <a:spcPct val="0"/>
              </a:spcBef>
              <a:spcAft>
                <a:spcPct val="35000"/>
              </a:spcAft>
            </a:pPr>
            <a:r>
              <a:rPr lang="ru-RU" sz="1100" kern="1200" dirty="0" smtClean="0">
                <a:solidFill>
                  <a:schemeClr val="tx1"/>
                </a:solidFill>
                <a:latin typeface="Times New Roman" panose="02020603050405020304" pitchFamily="18" charset="0"/>
                <a:cs typeface="Times New Roman" panose="02020603050405020304" pitchFamily="18" charset="0"/>
              </a:rPr>
              <a:t>0,5</a:t>
            </a:r>
            <a:endParaRPr lang="ru-RU" sz="1100" kern="1200" dirty="0">
              <a:solidFill>
                <a:schemeClr val="tx1"/>
              </a:solidFill>
              <a:latin typeface="Times New Roman" panose="02020603050405020304" pitchFamily="18" charset="0"/>
              <a:cs typeface="Times New Roman" panose="02020603050405020304" pitchFamily="18" charset="0"/>
            </a:endParaRPr>
          </a:p>
        </p:txBody>
      </p:sp>
      <p:sp>
        <p:nvSpPr>
          <p:cNvPr id="44" name="Полилиния 43"/>
          <p:cNvSpPr/>
          <p:nvPr/>
        </p:nvSpPr>
        <p:spPr>
          <a:xfrm>
            <a:off x="8246840" y="5049224"/>
            <a:ext cx="792000" cy="396000"/>
          </a:xfrm>
          <a:custGeom>
            <a:avLst/>
            <a:gdLst>
              <a:gd name="connsiteX0" fmla="*/ 0 w 832010"/>
              <a:gd name="connsiteY0" fmla="*/ 49600 h 496004"/>
              <a:gd name="connsiteX1" fmla="*/ 49600 w 832010"/>
              <a:gd name="connsiteY1" fmla="*/ 0 h 496004"/>
              <a:gd name="connsiteX2" fmla="*/ 782410 w 832010"/>
              <a:gd name="connsiteY2" fmla="*/ 0 h 496004"/>
              <a:gd name="connsiteX3" fmla="*/ 832010 w 832010"/>
              <a:gd name="connsiteY3" fmla="*/ 49600 h 496004"/>
              <a:gd name="connsiteX4" fmla="*/ 832010 w 832010"/>
              <a:gd name="connsiteY4" fmla="*/ 446404 h 496004"/>
              <a:gd name="connsiteX5" fmla="*/ 782410 w 832010"/>
              <a:gd name="connsiteY5" fmla="*/ 496004 h 496004"/>
              <a:gd name="connsiteX6" fmla="*/ 49600 w 832010"/>
              <a:gd name="connsiteY6" fmla="*/ 496004 h 496004"/>
              <a:gd name="connsiteX7" fmla="*/ 0 w 832010"/>
              <a:gd name="connsiteY7" fmla="*/ 446404 h 496004"/>
              <a:gd name="connsiteX8" fmla="*/ 0 w 832010"/>
              <a:gd name="connsiteY8" fmla="*/ 49600 h 496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2010" h="496004">
                <a:moveTo>
                  <a:pt x="0" y="49600"/>
                </a:moveTo>
                <a:cubicBezTo>
                  <a:pt x="0" y="22207"/>
                  <a:pt x="22207" y="0"/>
                  <a:pt x="49600" y="0"/>
                </a:cubicBezTo>
                <a:lnTo>
                  <a:pt x="782410" y="0"/>
                </a:lnTo>
                <a:cubicBezTo>
                  <a:pt x="809803" y="0"/>
                  <a:pt x="832010" y="22207"/>
                  <a:pt x="832010" y="49600"/>
                </a:cubicBezTo>
                <a:lnTo>
                  <a:pt x="832010" y="446404"/>
                </a:lnTo>
                <a:cubicBezTo>
                  <a:pt x="832010" y="473797"/>
                  <a:pt x="809803" y="496004"/>
                  <a:pt x="782410" y="496004"/>
                </a:cubicBezTo>
                <a:lnTo>
                  <a:pt x="49600" y="496004"/>
                </a:lnTo>
                <a:cubicBezTo>
                  <a:pt x="22207" y="496004"/>
                  <a:pt x="0" y="473797"/>
                  <a:pt x="0" y="446404"/>
                </a:cubicBezTo>
                <a:lnTo>
                  <a:pt x="0" y="49600"/>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7867" tIns="67867" rIns="67867" bIns="67867" numCol="1" spcCol="1270" anchor="ctr" anchorCtr="0">
            <a:noAutofit/>
          </a:bodyPr>
          <a:lstStyle/>
          <a:p>
            <a:pPr lvl="0" algn="ctr" defTabSz="622300">
              <a:lnSpc>
                <a:spcPct val="90000"/>
              </a:lnSpc>
              <a:spcBef>
                <a:spcPct val="0"/>
              </a:spcBef>
              <a:spcAft>
                <a:spcPct val="35000"/>
              </a:spcAft>
            </a:pPr>
            <a:r>
              <a:rPr lang="ru-RU" sz="1100" kern="1200" dirty="0" smtClean="0">
                <a:solidFill>
                  <a:schemeClr val="tx1"/>
                </a:solidFill>
                <a:latin typeface="Times New Roman" panose="02020603050405020304" pitchFamily="18" charset="0"/>
                <a:cs typeface="Times New Roman" panose="02020603050405020304" pitchFamily="18" charset="0"/>
              </a:rPr>
              <a:t>0,5</a:t>
            </a:r>
          </a:p>
        </p:txBody>
      </p:sp>
      <p:sp>
        <p:nvSpPr>
          <p:cNvPr id="49" name="Полилиния 48"/>
          <p:cNvSpPr/>
          <p:nvPr/>
        </p:nvSpPr>
        <p:spPr>
          <a:xfrm>
            <a:off x="7380312" y="5445264"/>
            <a:ext cx="792000" cy="360000"/>
          </a:xfrm>
          <a:custGeom>
            <a:avLst/>
            <a:gdLst>
              <a:gd name="connsiteX0" fmla="*/ 0 w 833504"/>
              <a:gd name="connsiteY0" fmla="*/ 48965 h 489645"/>
              <a:gd name="connsiteX1" fmla="*/ 48965 w 833504"/>
              <a:gd name="connsiteY1" fmla="*/ 0 h 489645"/>
              <a:gd name="connsiteX2" fmla="*/ 784540 w 833504"/>
              <a:gd name="connsiteY2" fmla="*/ 0 h 489645"/>
              <a:gd name="connsiteX3" fmla="*/ 833505 w 833504"/>
              <a:gd name="connsiteY3" fmla="*/ 48965 h 489645"/>
              <a:gd name="connsiteX4" fmla="*/ 833504 w 833504"/>
              <a:gd name="connsiteY4" fmla="*/ 440681 h 489645"/>
              <a:gd name="connsiteX5" fmla="*/ 784539 w 833504"/>
              <a:gd name="connsiteY5" fmla="*/ 489646 h 489645"/>
              <a:gd name="connsiteX6" fmla="*/ 48965 w 833504"/>
              <a:gd name="connsiteY6" fmla="*/ 489645 h 489645"/>
              <a:gd name="connsiteX7" fmla="*/ 0 w 833504"/>
              <a:gd name="connsiteY7" fmla="*/ 440680 h 489645"/>
              <a:gd name="connsiteX8" fmla="*/ 0 w 833504"/>
              <a:gd name="connsiteY8" fmla="*/ 48965 h 489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3504" h="489645">
                <a:moveTo>
                  <a:pt x="0" y="48965"/>
                </a:moveTo>
                <a:cubicBezTo>
                  <a:pt x="0" y="21922"/>
                  <a:pt x="21922" y="0"/>
                  <a:pt x="48965" y="0"/>
                </a:cubicBezTo>
                <a:lnTo>
                  <a:pt x="784540" y="0"/>
                </a:lnTo>
                <a:cubicBezTo>
                  <a:pt x="811583" y="0"/>
                  <a:pt x="833505" y="21922"/>
                  <a:pt x="833505" y="48965"/>
                </a:cubicBezTo>
                <a:cubicBezTo>
                  <a:pt x="833505" y="179537"/>
                  <a:pt x="833504" y="310109"/>
                  <a:pt x="833504" y="440681"/>
                </a:cubicBezTo>
                <a:cubicBezTo>
                  <a:pt x="833504" y="467724"/>
                  <a:pt x="811582" y="489646"/>
                  <a:pt x="784539" y="489646"/>
                </a:cubicBezTo>
                <a:lnTo>
                  <a:pt x="48965" y="489645"/>
                </a:lnTo>
                <a:cubicBezTo>
                  <a:pt x="21922" y="489645"/>
                  <a:pt x="0" y="467723"/>
                  <a:pt x="0" y="440680"/>
                </a:cubicBezTo>
                <a:lnTo>
                  <a:pt x="0" y="48965"/>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7681" tIns="67681" rIns="67681" bIns="67681" numCol="1" spcCol="1270" anchor="ctr" anchorCtr="0">
            <a:noAutofit/>
          </a:bodyPr>
          <a:lstStyle/>
          <a:p>
            <a:pPr lvl="0" algn="ctr" defTabSz="622300">
              <a:lnSpc>
                <a:spcPct val="90000"/>
              </a:lnSpc>
              <a:spcBef>
                <a:spcPct val="0"/>
              </a:spcBef>
              <a:spcAft>
                <a:spcPct val="35000"/>
              </a:spcAft>
            </a:pPr>
            <a:r>
              <a:rPr lang="ru-RU" sz="1100" kern="1200" dirty="0" smtClean="0">
                <a:solidFill>
                  <a:schemeClr val="tx1"/>
                </a:solidFill>
                <a:latin typeface="Times New Roman" panose="02020603050405020304" pitchFamily="18" charset="0"/>
                <a:cs typeface="Times New Roman" panose="02020603050405020304" pitchFamily="18" charset="0"/>
              </a:rPr>
              <a:t>44,0</a:t>
            </a:r>
            <a:endParaRPr lang="ru-RU" sz="1100" kern="1200" dirty="0">
              <a:solidFill>
                <a:schemeClr val="tx1"/>
              </a:solidFill>
              <a:latin typeface="Times New Roman" panose="02020603050405020304" pitchFamily="18" charset="0"/>
              <a:cs typeface="Times New Roman" panose="02020603050405020304" pitchFamily="18" charset="0"/>
            </a:endParaRPr>
          </a:p>
        </p:txBody>
      </p:sp>
      <p:sp>
        <p:nvSpPr>
          <p:cNvPr id="50" name="Полилиния 49"/>
          <p:cNvSpPr/>
          <p:nvPr/>
        </p:nvSpPr>
        <p:spPr>
          <a:xfrm>
            <a:off x="8244408" y="5445264"/>
            <a:ext cx="792000" cy="360000"/>
          </a:xfrm>
          <a:custGeom>
            <a:avLst/>
            <a:gdLst>
              <a:gd name="connsiteX0" fmla="*/ 0 w 832010"/>
              <a:gd name="connsiteY0" fmla="*/ 49600 h 496004"/>
              <a:gd name="connsiteX1" fmla="*/ 49600 w 832010"/>
              <a:gd name="connsiteY1" fmla="*/ 0 h 496004"/>
              <a:gd name="connsiteX2" fmla="*/ 782410 w 832010"/>
              <a:gd name="connsiteY2" fmla="*/ 0 h 496004"/>
              <a:gd name="connsiteX3" fmla="*/ 832010 w 832010"/>
              <a:gd name="connsiteY3" fmla="*/ 49600 h 496004"/>
              <a:gd name="connsiteX4" fmla="*/ 832010 w 832010"/>
              <a:gd name="connsiteY4" fmla="*/ 446404 h 496004"/>
              <a:gd name="connsiteX5" fmla="*/ 782410 w 832010"/>
              <a:gd name="connsiteY5" fmla="*/ 496004 h 496004"/>
              <a:gd name="connsiteX6" fmla="*/ 49600 w 832010"/>
              <a:gd name="connsiteY6" fmla="*/ 496004 h 496004"/>
              <a:gd name="connsiteX7" fmla="*/ 0 w 832010"/>
              <a:gd name="connsiteY7" fmla="*/ 446404 h 496004"/>
              <a:gd name="connsiteX8" fmla="*/ 0 w 832010"/>
              <a:gd name="connsiteY8" fmla="*/ 49600 h 496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2010" h="496004">
                <a:moveTo>
                  <a:pt x="0" y="49600"/>
                </a:moveTo>
                <a:cubicBezTo>
                  <a:pt x="0" y="22207"/>
                  <a:pt x="22207" y="0"/>
                  <a:pt x="49600" y="0"/>
                </a:cubicBezTo>
                <a:lnTo>
                  <a:pt x="782410" y="0"/>
                </a:lnTo>
                <a:cubicBezTo>
                  <a:pt x="809803" y="0"/>
                  <a:pt x="832010" y="22207"/>
                  <a:pt x="832010" y="49600"/>
                </a:cubicBezTo>
                <a:lnTo>
                  <a:pt x="832010" y="446404"/>
                </a:lnTo>
                <a:cubicBezTo>
                  <a:pt x="832010" y="473797"/>
                  <a:pt x="809803" y="496004"/>
                  <a:pt x="782410" y="496004"/>
                </a:cubicBezTo>
                <a:lnTo>
                  <a:pt x="49600" y="496004"/>
                </a:lnTo>
                <a:cubicBezTo>
                  <a:pt x="22207" y="496004"/>
                  <a:pt x="0" y="473797"/>
                  <a:pt x="0" y="446404"/>
                </a:cubicBezTo>
                <a:lnTo>
                  <a:pt x="0" y="49600"/>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7867" tIns="67867" rIns="67867" bIns="67867" numCol="1" spcCol="1270" anchor="ctr" anchorCtr="0">
            <a:noAutofit/>
          </a:bodyPr>
          <a:lstStyle/>
          <a:p>
            <a:pPr lvl="0" algn="ctr" defTabSz="622300">
              <a:lnSpc>
                <a:spcPct val="90000"/>
              </a:lnSpc>
              <a:spcBef>
                <a:spcPct val="0"/>
              </a:spcBef>
              <a:spcAft>
                <a:spcPct val="35000"/>
              </a:spcAft>
            </a:pPr>
            <a:r>
              <a:rPr lang="ru-RU" sz="1100" kern="1200" dirty="0" smtClean="0">
                <a:solidFill>
                  <a:schemeClr val="tx1"/>
                </a:solidFill>
                <a:latin typeface="Times New Roman" panose="02020603050405020304" pitchFamily="18" charset="0"/>
                <a:cs typeface="Times New Roman" panose="02020603050405020304" pitchFamily="18" charset="0"/>
              </a:rPr>
              <a:t>43,7</a:t>
            </a:r>
          </a:p>
        </p:txBody>
      </p:sp>
      <p:sp>
        <p:nvSpPr>
          <p:cNvPr id="38" name="Полилиния 37"/>
          <p:cNvSpPr/>
          <p:nvPr/>
        </p:nvSpPr>
        <p:spPr>
          <a:xfrm>
            <a:off x="3995937" y="2868327"/>
            <a:ext cx="3312367" cy="416657"/>
          </a:xfrm>
          <a:custGeom>
            <a:avLst/>
            <a:gdLst>
              <a:gd name="connsiteX0" fmla="*/ 0 w 2291201"/>
              <a:gd name="connsiteY0" fmla="*/ 48806 h 488061"/>
              <a:gd name="connsiteX1" fmla="*/ 48806 w 2291201"/>
              <a:gd name="connsiteY1" fmla="*/ 0 h 488061"/>
              <a:gd name="connsiteX2" fmla="*/ 2242395 w 2291201"/>
              <a:gd name="connsiteY2" fmla="*/ 0 h 488061"/>
              <a:gd name="connsiteX3" fmla="*/ 2291201 w 2291201"/>
              <a:gd name="connsiteY3" fmla="*/ 48806 h 488061"/>
              <a:gd name="connsiteX4" fmla="*/ 2291201 w 2291201"/>
              <a:gd name="connsiteY4" fmla="*/ 439255 h 488061"/>
              <a:gd name="connsiteX5" fmla="*/ 2242395 w 2291201"/>
              <a:gd name="connsiteY5" fmla="*/ 488061 h 488061"/>
              <a:gd name="connsiteX6" fmla="*/ 48806 w 2291201"/>
              <a:gd name="connsiteY6" fmla="*/ 488061 h 488061"/>
              <a:gd name="connsiteX7" fmla="*/ 0 w 2291201"/>
              <a:gd name="connsiteY7" fmla="*/ 439255 h 488061"/>
              <a:gd name="connsiteX8" fmla="*/ 0 w 2291201"/>
              <a:gd name="connsiteY8" fmla="*/ 48806 h 488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1201" h="488061">
                <a:moveTo>
                  <a:pt x="0" y="48806"/>
                </a:moveTo>
                <a:cubicBezTo>
                  <a:pt x="0" y="21851"/>
                  <a:pt x="21851" y="0"/>
                  <a:pt x="48806" y="0"/>
                </a:cubicBezTo>
                <a:lnTo>
                  <a:pt x="2242395" y="0"/>
                </a:lnTo>
                <a:cubicBezTo>
                  <a:pt x="2269350" y="0"/>
                  <a:pt x="2291201" y="21851"/>
                  <a:pt x="2291201" y="48806"/>
                </a:cubicBezTo>
                <a:lnTo>
                  <a:pt x="2291201" y="439255"/>
                </a:lnTo>
                <a:cubicBezTo>
                  <a:pt x="2291201" y="466210"/>
                  <a:pt x="2269350" y="488061"/>
                  <a:pt x="2242395" y="488061"/>
                </a:cubicBezTo>
                <a:lnTo>
                  <a:pt x="48806" y="488061"/>
                </a:lnTo>
                <a:cubicBezTo>
                  <a:pt x="21851" y="488061"/>
                  <a:pt x="0" y="466210"/>
                  <a:pt x="0" y="439255"/>
                </a:cubicBezTo>
                <a:lnTo>
                  <a:pt x="0" y="48806"/>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0015" tIns="60015" rIns="60015" bIns="60015" numCol="1" spcCol="1270" anchor="ctr" anchorCtr="0">
            <a:noAutofit/>
          </a:bodyPr>
          <a:lstStyle/>
          <a:p>
            <a:pPr algn="ctr" defTabSz="533400">
              <a:lnSpc>
                <a:spcPct val="90000"/>
              </a:lnSpc>
              <a:spcAft>
                <a:spcPct val="35000"/>
              </a:spcAft>
            </a:pPr>
            <a:r>
              <a:rPr lang="ru-RU" sz="1050" dirty="0" smtClean="0">
                <a:solidFill>
                  <a:prstClr val="black"/>
                </a:solidFill>
                <a:latin typeface="Times New Roman" panose="02020603050405020304" pitchFamily="18" charset="0"/>
                <a:cs typeface="Times New Roman" panose="02020603050405020304" pitchFamily="18" charset="0"/>
              </a:rPr>
              <a:t>Обеспечение </a:t>
            </a:r>
            <a:r>
              <a:rPr lang="ru-RU" sz="1050" dirty="0">
                <a:solidFill>
                  <a:prstClr val="black"/>
                </a:solidFill>
                <a:latin typeface="Times New Roman" panose="02020603050405020304" pitchFamily="18" charset="0"/>
                <a:cs typeface="Times New Roman" panose="02020603050405020304" pitchFamily="18" charset="0"/>
              </a:rPr>
              <a:t>деятельности мировых судей Чувашской Республики в целях реализации прав, свобод и законных интересов граждан и юридических </a:t>
            </a:r>
            <a:r>
              <a:rPr lang="ru-RU" sz="1050" dirty="0" smtClean="0">
                <a:solidFill>
                  <a:prstClr val="black"/>
                </a:solidFill>
                <a:latin typeface="Times New Roman" panose="02020603050405020304" pitchFamily="18" charset="0"/>
                <a:cs typeface="Times New Roman" panose="02020603050405020304" pitchFamily="18" charset="0"/>
              </a:rPr>
              <a:t>лиц</a:t>
            </a:r>
          </a:p>
        </p:txBody>
      </p:sp>
      <p:sp>
        <p:nvSpPr>
          <p:cNvPr id="45" name="Полилиния 44"/>
          <p:cNvSpPr/>
          <p:nvPr/>
        </p:nvSpPr>
        <p:spPr>
          <a:xfrm>
            <a:off x="3995937" y="3359043"/>
            <a:ext cx="3312367" cy="574013"/>
          </a:xfrm>
          <a:custGeom>
            <a:avLst/>
            <a:gdLst>
              <a:gd name="connsiteX0" fmla="*/ 0 w 2291201"/>
              <a:gd name="connsiteY0" fmla="*/ 48806 h 488061"/>
              <a:gd name="connsiteX1" fmla="*/ 48806 w 2291201"/>
              <a:gd name="connsiteY1" fmla="*/ 0 h 488061"/>
              <a:gd name="connsiteX2" fmla="*/ 2242395 w 2291201"/>
              <a:gd name="connsiteY2" fmla="*/ 0 h 488061"/>
              <a:gd name="connsiteX3" fmla="*/ 2291201 w 2291201"/>
              <a:gd name="connsiteY3" fmla="*/ 48806 h 488061"/>
              <a:gd name="connsiteX4" fmla="*/ 2291201 w 2291201"/>
              <a:gd name="connsiteY4" fmla="*/ 439255 h 488061"/>
              <a:gd name="connsiteX5" fmla="*/ 2242395 w 2291201"/>
              <a:gd name="connsiteY5" fmla="*/ 488061 h 488061"/>
              <a:gd name="connsiteX6" fmla="*/ 48806 w 2291201"/>
              <a:gd name="connsiteY6" fmla="*/ 488061 h 488061"/>
              <a:gd name="connsiteX7" fmla="*/ 0 w 2291201"/>
              <a:gd name="connsiteY7" fmla="*/ 439255 h 488061"/>
              <a:gd name="connsiteX8" fmla="*/ 0 w 2291201"/>
              <a:gd name="connsiteY8" fmla="*/ 48806 h 488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1201" h="488061">
                <a:moveTo>
                  <a:pt x="0" y="48806"/>
                </a:moveTo>
                <a:cubicBezTo>
                  <a:pt x="0" y="21851"/>
                  <a:pt x="21851" y="0"/>
                  <a:pt x="48806" y="0"/>
                </a:cubicBezTo>
                <a:lnTo>
                  <a:pt x="2242395" y="0"/>
                </a:lnTo>
                <a:cubicBezTo>
                  <a:pt x="2269350" y="0"/>
                  <a:pt x="2291201" y="21851"/>
                  <a:pt x="2291201" y="48806"/>
                </a:cubicBezTo>
                <a:lnTo>
                  <a:pt x="2291201" y="439255"/>
                </a:lnTo>
                <a:cubicBezTo>
                  <a:pt x="2291201" y="466210"/>
                  <a:pt x="2269350" y="488061"/>
                  <a:pt x="2242395" y="488061"/>
                </a:cubicBezTo>
                <a:lnTo>
                  <a:pt x="48806" y="488061"/>
                </a:lnTo>
                <a:cubicBezTo>
                  <a:pt x="21851" y="488061"/>
                  <a:pt x="0" y="466210"/>
                  <a:pt x="0" y="439255"/>
                </a:cubicBezTo>
                <a:lnTo>
                  <a:pt x="0" y="48806"/>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0015" tIns="60015" rIns="60015" bIns="60015" numCol="1" spcCol="1270" anchor="ctr" anchorCtr="0">
            <a:noAutofit/>
          </a:bodyPr>
          <a:lstStyle/>
          <a:p>
            <a:pPr algn="ctr" defTabSz="533400">
              <a:lnSpc>
                <a:spcPct val="90000"/>
              </a:lnSpc>
              <a:spcAft>
                <a:spcPct val="35000"/>
              </a:spcAft>
            </a:pPr>
            <a:r>
              <a:rPr lang="ru-RU" sz="1050" dirty="0">
                <a:solidFill>
                  <a:prstClr val="black"/>
                </a:solidFill>
                <a:latin typeface="Times New Roman" panose="02020603050405020304" pitchFamily="18" charset="0"/>
                <a:cs typeface="Times New Roman" panose="02020603050405020304" pitchFamily="18" charset="0"/>
              </a:rPr>
              <a:t>Повышение качества и доступности государственных услуг в сфере государственной регистрации актов гражданского состояния, в том числе в электронном виде</a:t>
            </a:r>
            <a:endParaRPr lang="ru-RU" sz="1050" dirty="0" smtClean="0">
              <a:solidFill>
                <a:prstClr val="black"/>
              </a:solidFill>
              <a:latin typeface="Times New Roman" panose="02020603050405020304" pitchFamily="18" charset="0"/>
              <a:cs typeface="Times New Roman" panose="02020603050405020304" pitchFamily="18" charset="0"/>
            </a:endParaRPr>
          </a:p>
        </p:txBody>
      </p:sp>
      <p:sp>
        <p:nvSpPr>
          <p:cNvPr id="46" name="Полилиния 45"/>
          <p:cNvSpPr/>
          <p:nvPr/>
        </p:nvSpPr>
        <p:spPr>
          <a:xfrm>
            <a:off x="3995937" y="3973601"/>
            <a:ext cx="3312367" cy="319495"/>
          </a:xfrm>
          <a:custGeom>
            <a:avLst/>
            <a:gdLst>
              <a:gd name="connsiteX0" fmla="*/ 0 w 2291201"/>
              <a:gd name="connsiteY0" fmla="*/ 48806 h 488061"/>
              <a:gd name="connsiteX1" fmla="*/ 48806 w 2291201"/>
              <a:gd name="connsiteY1" fmla="*/ 0 h 488061"/>
              <a:gd name="connsiteX2" fmla="*/ 2242395 w 2291201"/>
              <a:gd name="connsiteY2" fmla="*/ 0 h 488061"/>
              <a:gd name="connsiteX3" fmla="*/ 2291201 w 2291201"/>
              <a:gd name="connsiteY3" fmla="*/ 48806 h 488061"/>
              <a:gd name="connsiteX4" fmla="*/ 2291201 w 2291201"/>
              <a:gd name="connsiteY4" fmla="*/ 439255 h 488061"/>
              <a:gd name="connsiteX5" fmla="*/ 2242395 w 2291201"/>
              <a:gd name="connsiteY5" fmla="*/ 488061 h 488061"/>
              <a:gd name="connsiteX6" fmla="*/ 48806 w 2291201"/>
              <a:gd name="connsiteY6" fmla="*/ 488061 h 488061"/>
              <a:gd name="connsiteX7" fmla="*/ 0 w 2291201"/>
              <a:gd name="connsiteY7" fmla="*/ 439255 h 488061"/>
              <a:gd name="connsiteX8" fmla="*/ 0 w 2291201"/>
              <a:gd name="connsiteY8" fmla="*/ 48806 h 488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1201" h="488061">
                <a:moveTo>
                  <a:pt x="0" y="48806"/>
                </a:moveTo>
                <a:cubicBezTo>
                  <a:pt x="0" y="21851"/>
                  <a:pt x="21851" y="0"/>
                  <a:pt x="48806" y="0"/>
                </a:cubicBezTo>
                <a:lnTo>
                  <a:pt x="2242395" y="0"/>
                </a:lnTo>
                <a:cubicBezTo>
                  <a:pt x="2269350" y="0"/>
                  <a:pt x="2291201" y="21851"/>
                  <a:pt x="2291201" y="48806"/>
                </a:cubicBezTo>
                <a:lnTo>
                  <a:pt x="2291201" y="439255"/>
                </a:lnTo>
                <a:cubicBezTo>
                  <a:pt x="2291201" y="466210"/>
                  <a:pt x="2269350" y="488061"/>
                  <a:pt x="2242395" y="488061"/>
                </a:cubicBezTo>
                <a:lnTo>
                  <a:pt x="48806" y="488061"/>
                </a:lnTo>
                <a:cubicBezTo>
                  <a:pt x="21851" y="488061"/>
                  <a:pt x="0" y="466210"/>
                  <a:pt x="0" y="439255"/>
                </a:cubicBezTo>
                <a:lnTo>
                  <a:pt x="0" y="48806"/>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0015" tIns="60015" rIns="60015" bIns="60015" numCol="1" spcCol="1270" anchor="ctr" anchorCtr="0">
            <a:noAutofit/>
          </a:bodyPr>
          <a:lstStyle/>
          <a:p>
            <a:pPr algn="ctr" defTabSz="533400">
              <a:lnSpc>
                <a:spcPct val="90000"/>
              </a:lnSpc>
              <a:spcAft>
                <a:spcPct val="35000"/>
              </a:spcAft>
            </a:pPr>
            <a:r>
              <a:rPr lang="ru-RU" sz="1050" dirty="0">
                <a:solidFill>
                  <a:prstClr val="black"/>
                </a:solidFill>
                <a:latin typeface="Times New Roman" panose="02020603050405020304" pitchFamily="18" charset="0"/>
                <a:cs typeface="Times New Roman" panose="02020603050405020304" pitchFamily="18" charset="0"/>
              </a:rPr>
              <a:t>Обеспечение оказания бесплатной юридической помощи в Чувашской Республике</a:t>
            </a:r>
            <a:endParaRPr lang="ru-RU" sz="1050" dirty="0" smtClean="0">
              <a:solidFill>
                <a:prstClr val="black"/>
              </a:solidFill>
              <a:latin typeface="Times New Roman" panose="02020603050405020304" pitchFamily="18" charset="0"/>
              <a:cs typeface="Times New Roman" panose="02020603050405020304" pitchFamily="18" charset="0"/>
            </a:endParaRPr>
          </a:p>
        </p:txBody>
      </p:sp>
      <p:sp>
        <p:nvSpPr>
          <p:cNvPr id="52" name="Полилиния 51"/>
          <p:cNvSpPr/>
          <p:nvPr/>
        </p:nvSpPr>
        <p:spPr>
          <a:xfrm>
            <a:off x="3995937" y="4333641"/>
            <a:ext cx="3312367" cy="319495"/>
          </a:xfrm>
          <a:custGeom>
            <a:avLst/>
            <a:gdLst>
              <a:gd name="connsiteX0" fmla="*/ 0 w 2291201"/>
              <a:gd name="connsiteY0" fmla="*/ 48806 h 488061"/>
              <a:gd name="connsiteX1" fmla="*/ 48806 w 2291201"/>
              <a:gd name="connsiteY1" fmla="*/ 0 h 488061"/>
              <a:gd name="connsiteX2" fmla="*/ 2242395 w 2291201"/>
              <a:gd name="connsiteY2" fmla="*/ 0 h 488061"/>
              <a:gd name="connsiteX3" fmla="*/ 2291201 w 2291201"/>
              <a:gd name="connsiteY3" fmla="*/ 48806 h 488061"/>
              <a:gd name="connsiteX4" fmla="*/ 2291201 w 2291201"/>
              <a:gd name="connsiteY4" fmla="*/ 439255 h 488061"/>
              <a:gd name="connsiteX5" fmla="*/ 2242395 w 2291201"/>
              <a:gd name="connsiteY5" fmla="*/ 488061 h 488061"/>
              <a:gd name="connsiteX6" fmla="*/ 48806 w 2291201"/>
              <a:gd name="connsiteY6" fmla="*/ 488061 h 488061"/>
              <a:gd name="connsiteX7" fmla="*/ 0 w 2291201"/>
              <a:gd name="connsiteY7" fmla="*/ 439255 h 488061"/>
              <a:gd name="connsiteX8" fmla="*/ 0 w 2291201"/>
              <a:gd name="connsiteY8" fmla="*/ 48806 h 488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1201" h="488061">
                <a:moveTo>
                  <a:pt x="0" y="48806"/>
                </a:moveTo>
                <a:cubicBezTo>
                  <a:pt x="0" y="21851"/>
                  <a:pt x="21851" y="0"/>
                  <a:pt x="48806" y="0"/>
                </a:cubicBezTo>
                <a:lnTo>
                  <a:pt x="2242395" y="0"/>
                </a:lnTo>
                <a:cubicBezTo>
                  <a:pt x="2269350" y="0"/>
                  <a:pt x="2291201" y="21851"/>
                  <a:pt x="2291201" y="48806"/>
                </a:cubicBezTo>
                <a:lnTo>
                  <a:pt x="2291201" y="439255"/>
                </a:lnTo>
                <a:cubicBezTo>
                  <a:pt x="2291201" y="466210"/>
                  <a:pt x="2269350" y="488061"/>
                  <a:pt x="2242395" y="488061"/>
                </a:cubicBezTo>
                <a:lnTo>
                  <a:pt x="48806" y="488061"/>
                </a:lnTo>
                <a:cubicBezTo>
                  <a:pt x="21851" y="488061"/>
                  <a:pt x="0" y="466210"/>
                  <a:pt x="0" y="439255"/>
                </a:cubicBezTo>
                <a:lnTo>
                  <a:pt x="0" y="48806"/>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0015" tIns="60015" rIns="60015" bIns="60015" numCol="1" spcCol="1270" anchor="ctr" anchorCtr="0">
            <a:noAutofit/>
          </a:bodyPr>
          <a:lstStyle/>
          <a:p>
            <a:pPr algn="ctr" defTabSz="533400">
              <a:lnSpc>
                <a:spcPct val="90000"/>
              </a:lnSpc>
              <a:spcAft>
                <a:spcPct val="35000"/>
              </a:spcAft>
            </a:pPr>
            <a:r>
              <a:rPr lang="ru-RU" sz="1050" dirty="0">
                <a:solidFill>
                  <a:prstClr val="black"/>
                </a:solidFill>
                <a:latin typeface="Times New Roman" panose="02020603050405020304" pitchFamily="18" charset="0"/>
                <a:cs typeface="Times New Roman" panose="02020603050405020304" pitchFamily="18" charset="0"/>
              </a:rPr>
              <a:t>Проведение регионального этапа Всероссийского </a:t>
            </a:r>
            <a:r>
              <a:rPr lang="ru-RU" sz="1050" dirty="0" smtClean="0">
                <a:solidFill>
                  <a:prstClr val="black"/>
                </a:solidFill>
                <a:latin typeface="Times New Roman" panose="02020603050405020304" pitchFamily="18" charset="0"/>
                <a:cs typeface="Times New Roman" panose="02020603050405020304" pitchFamily="18" charset="0"/>
              </a:rPr>
              <a:t>конкурса «Лучшая </a:t>
            </a:r>
            <a:r>
              <a:rPr lang="ru-RU" sz="1050" dirty="0">
                <a:solidFill>
                  <a:prstClr val="black"/>
                </a:solidFill>
                <a:latin typeface="Times New Roman" panose="02020603050405020304" pitchFamily="18" charset="0"/>
                <a:cs typeface="Times New Roman" panose="02020603050405020304" pitchFamily="18" charset="0"/>
              </a:rPr>
              <a:t>муниципальная </a:t>
            </a:r>
            <a:r>
              <a:rPr lang="ru-RU" sz="1050" dirty="0" smtClean="0">
                <a:solidFill>
                  <a:prstClr val="black"/>
                </a:solidFill>
                <a:latin typeface="Times New Roman" panose="02020603050405020304" pitchFamily="18" charset="0"/>
                <a:cs typeface="Times New Roman" panose="02020603050405020304" pitchFamily="18" charset="0"/>
              </a:rPr>
              <a:t>практика»</a:t>
            </a:r>
          </a:p>
        </p:txBody>
      </p:sp>
      <p:sp>
        <p:nvSpPr>
          <p:cNvPr id="55" name="Полилиния 54"/>
          <p:cNvSpPr/>
          <p:nvPr/>
        </p:nvSpPr>
        <p:spPr>
          <a:xfrm>
            <a:off x="3995937" y="4693681"/>
            <a:ext cx="3312367" cy="319495"/>
          </a:xfrm>
          <a:custGeom>
            <a:avLst/>
            <a:gdLst>
              <a:gd name="connsiteX0" fmla="*/ 0 w 2291201"/>
              <a:gd name="connsiteY0" fmla="*/ 48806 h 488061"/>
              <a:gd name="connsiteX1" fmla="*/ 48806 w 2291201"/>
              <a:gd name="connsiteY1" fmla="*/ 0 h 488061"/>
              <a:gd name="connsiteX2" fmla="*/ 2242395 w 2291201"/>
              <a:gd name="connsiteY2" fmla="*/ 0 h 488061"/>
              <a:gd name="connsiteX3" fmla="*/ 2291201 w 2291201"/>
              <a:gd name="connsiteY3" fmla="*/ 48806 h 488061"/>
              <a:gd name="connsiteX4" fmla="*/ 2291201 w 2291201"/>
              <a:gd name="connsiteY4" fmla="*/ 439255 h 488061"/>
              <a:gd name="connsiteX5" fmla="*/ 2242395 w 2291201"/>
              <a:gd name="connsiteY5" fmla="*/ 488061 h 488061"/>
              <a:gd name="connsiteX6" fmla="*/ 48806 w 2291201"/>
              <a:gd name="connsiteY6" fmla="*/ 488061 h 488061"/>
              <a:gd name="connsiteX7" fmla="*/ 0 w 2291201"/>
              <a:gd name="connsiteY7" fmla="*/ 439255 h 488061"/>
              <a:gd name="connsiteX8" fmla="*/ 0 w 2291201"/>
              <a:gd name="connsiteY8" fmla="*/ 48806 h 488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1201" h="488061">
                <a:moveTo>
                  <a:pt x="0" y="48806"/>
                </a:moveTo>
                <a:cubicBezTo>
                  <a:pt x="0" y="21851"/>
                  <a:pt x="21851" y="0"/>
                  <a:pt x="48806" y="0"/>
                </a:cubicBezTo>
                <a:lnTo>
                  <a:pt x="2242395" y="0"/>
                </a:lnTo>
                <a:cubicBezTo>
                  <a:pt x="2269350" y="0"/>
                  <a:pt x="2291201" y="21851"/>
                  <a:pt x="2291201" y="48806"/>
                </a:cubicBezTo>
                <a:lnTo>
                  <a:pt x="2291201" y="439255"/>
                </a:lnTo>
                <a:cubicBezTo>
                  <a:pt x="2291201" y="466210"/>
                  <a:pt x="2269350" y="488061"/>
                  <a:pt x="2242395" y="488061"/>
                </a:cubicBezTo>
                <a:lnTo>
                  <a:pt x="48806" y="488061"/>
                </a:lnTo>
                <a:cubicBezTo>
                  <a:pt x="21851" y="488061"/>
                  <a:pt x="0" y="466210"/>
                  <a:pt x="0" y="439255"/>
                </a:cubicBezTo>
                <a:lnTo>
                  <a:pt x="0" y="48806"/>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0015" tIns="60015" rIns="60015" bIns="60015" numCol="1" spcCol="1270" anchor="ctr" anchorCtr="0">
            <a:noAutofit/>
          </a:bodyPr>
          <a:lstStyle/>
          <a:p>
            <a:pPr algn="ctr" defTabSz="533400">
              <a:lnSpc>
                <a:spcPct val="90000"/>
              </a:lnSpc>
              <a:spcAft>
                <a:spcPct val="35000"/>
              </a:spcAft>
            </a:pPr>
            <a:r>
              <a:rPr lang="ru-RU" sz="1050" dirty="0">
                <a:solidFill>
                  <a:prstClr val="black"/>
                </a:solidFill>
                <a:latin typeface="Times New Roman" panose="02020603050405020304" pitchFamily="18" charset="0"/>
                <a:cs typeface="Times New Roman" panose="02020603050405020304" pitchFamily="18" charset="0"/>
              </a:rPr>
              <a:t>Развитие муниципальной службы в Чувашской Республике</a:t>
            </a:r>
            <a:endParaRPr lang="ru-RU" sz="1050" dirty="0" smtClean="0">
              <a:solidFill>
                <a:prstClr val="black"/>
              </a:solidFill>
              <a:latin typeface="Times New Roman" panose="02020603050405020304" pitchFamily="18" charset="0"/>
              <a:cs typeface="Times New Roman" panose="02020603050405020304" pitchFamily="18" charset="0"/>
            </a:endParaRPr>
          </a:p>
        </p:txBody>
      </p:sp>
      <p:sp>
        <p:nvSpPr>
          <p:cNvPr id="57" name="Полилиния 56"/>
          <p:cNvSpPr/>
          <p:nvPr/>
        </p:nvSpPr>
        <p:spPr>
          <a:xfrm>
            <a:off x="3995937" y="5053721"/>
            <a:ext cx="3312367" cy="319495"/>
          </a:xfrm>
          <a:custGeom>
            <a:avLst/>
            <a:gdLst>
              <a:gd name="connsiteX0" fmla="*/ 0 w 2291201"/>
              <a:gd name="connsiteY0" fmla="*/ 48806 h 488061"/>
              <a:gd name="connsiteX1" fmla="*/ 48806 w 2291201"/>
              <a:gd name="connsiteY1" fmla="*/ 0 h 488061"/>
              <a:gd name="connsiteX2" fmla="*/ 2242395 w 2291201"/>
              <a:gd name="connsiteY2" fmla="*/ 0 h 488061"/>
              <a:gd name="connsiteX3" fmla="*/ 2291201 w 2291201"/>
              <a:gd name="connsiteY3" fmla="*/ 48806 h 488061"/>
              <a:gd name="connsiteX4" fmla="*/ 2291201 w 2291201"/>
              <a:gd name="connsiteY4" fmla="*/ 439255 h 488061"/>
              <a:gd name="connsiteX5" fmla="*/ 2242395 w 2291201"/>
              <a:gd name="connsiteY5" fmla="*/ 488061 h 488061"/>
              <a:gd name="connsiteX6" fmla="*/ 48806 w 2291201"/>
              <a:gd name="connsiteY6" fmla="*/ 488061 h 488061"/>
              <a:gd name="connsiteX7" fmla="*/ 0 w 2291201"/>
              <a:gd name="connsiteY7" fmla="*/ 439255 h 488061"/>
              <a:gd name="connsiteX8" fmla="*/ 0 w 2291201"/>
              <a:gd name="connsiteY8" fmla="*/ 48806 h 488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1201" h="488061">
                <a:moveTo>
                  <a:pt x="0" y="48806"/>
                </a:moveTo>
                <a:cubicBezTo>
                  <a:pt x="0" y="21851"/>
                  <a:pt x="21851" y="0"/>
                  <a:pt x="48806" y="0"/>
                </a:cubicBezTo>
                <a:lnTo>
                  <a:pt x="2242395" y="0"/>
                </a:lnTo>
                <a:cubicBezTo>
                  <a:pt x="2269350" y="0"/>
                  <a:pt x="2291201" y="21851"/>
                  <a:pt x="2291201" y="48806"/>
                </a:cubicBezTo>
                <a:lnTo>
                  <a:pt x="2291201" y="439255"/>
                </a:lnTo>
                <a:cubicBezTo>
                  <a:pt x="2291201" y="466210"/>
                  <a:pt x="2269350" y="488061"/>
                  <a:pt x="2242395" y="488061"/>
                </a:cubicBezTo>
                <a:lnTo>
                  <a:pt x="48806" y="488061"/>
                </a:lnTo>
                <a:cubicBezTo>
                  <a:pt x="21851" y="488061"/>
                  <a:pt x="0" y="466210"/>
                  <a:pt x="0" y="439255"/>
                </a:cubicBezTo>
                <a:lnTo>
                  <a:pt x="0" y="48806"/>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0015" tIns="60015" rIns="60015" bIns="60015" numCol="1" spcCol="1270" anchor="ctr" anchorCtr="0">
            <a:noAutofit/>
          </a:bodyPr>
          <a:lstStyle/>
          <a:p>
            <a:pPr algn="ctr" defTabSz="533400">
              <a:lnSpc>
                <a:spcPct val="90000"/>
              </a:lnSpc>
              <a:spcAft>
                <a:spcPct val="35000"/>
              </a:spcAft>
            </a:pPr>
            <a:r>
              <a:rPr lang="ru-RU" sz="1050" dirty="0">
                <a:solidFill>
                  <a:prstClr val="black"/>
                </a:solidFill>
                <a:latin typeface="Times New Roman" panose="02020603050405020304" pitchFamily="18" charset="0"/>
                <a:cs typeface="Times New Roman" panose="02020603050405020304" pitchFamily="18" charset="0"/>
              </a:rPr>
              <a:t>Организация антикоррупционной пропаганды и просвещения</a:t>
            </a:r>
            <a:endParaRPr lang="ru-RU" sz="1050" dirty="0" smtClean="0">
              <a:solidFill>
                <a:prstClr val="black"/>
              </a:solidFill>
              <a:latin typeface="Times New Roman" panose="02020603050405020304" pitchFamily="18" charset="0"/>
              <a:cs typeface="Times New Roman" panose="02020603050405020304" pitchFamily="18" charset="0"/>
            </a:endParaRPr>
          </a:p>
        </p:txBody>
      </p:sp>
      <p:sp>
        <p:nvSpPr>
          <p:cNvPr id="59" name="Полилиния 58"/>
          <p:cNvSpPr/>
          <p:nvPr/>
        </p:nvSpPr>
        <p:spPr>
          <a:xfrm>
            <a:off x="3995937" y="5445224"/>
            <a:ext cx="3312367" cy="321322"/>
          </a:xfrm>
          <a:custGeom>
            <a:avLst/>
            <a:gdLst>
              <a:gd name="connsiteX0" fmla="*/ 0 w 2291201"/>
              <a:gd name="connsiteY0" fmla="*/ 48806 h 488061"/>
              <a:gd name="connsiteX1" fmla="*/ 48806 w 2291201"/>
              <a:gd name="connsiteY1" fmla="*/ 0 h 488061"/>
              <a:gd name="connsiteX2" fmla="*/ 2242395 w 2291201"/>
              <a:gd name="connsiteY2" fmla="*/ 0 h 488061"/>
              <a:gd name="connsiteX3" fmla="*/ 2291201 w 2291201"/>
              <a:gd name="connsiteY3" fmla="*/ 48806 h 488061"/>
              <a:gd name="connsiteX4" fmla="*/ 2291201 w 2291201"/>
              <a:gd name="connsiteY4" fmla="*/ 439255 h 488061"/>
              <a:gd name="connsiteX5" fmla="*/ 2242395 w 2291201"/>
              <a:gd name="connsiteY5" fmla="*/ 488061 h 488061"/>
              <a:gd name="connsiteX6" fmla="*/ 48806 w 2291201"/>
              <a:gd name="connsiteY6" fmla="*/ 488061 h 488061"/>
              <a:gd name="connsiteX7" fmla="*/ 0 w 2291201"/>
              <a:gd name="connsiteY7" fmla="*/ 439255 h 488061"/>
              <a:gd name="connsiteX8" fmla="*/ 0 w 2291201"/>
              <a:gd name="connsiteY8" fmla="*/ 48806 h 488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1201" h="488061">
                <a:moveTo>
                  <a:pt x="0" y="48806"/>
                </a:moveTo>
                <a:cubicBezTo>
                  <a:pt x="0" y="21851"/>
                  <a:pt x="21851" y="0"/>
                  <a:pt x="48806" y="0"/>
                </a:cubicBezTo>
                <a:lnTo>
                  <a:pt x="2242395" y="0"/>
                </a:lnTo>
                <a:cubicBezTo>
                  <a:pt x="2269350" y="0"/>
                  <a:pt x="2291201" y="21851"/>
                  <a:pt x="2291201" y="48806"/>
                </a:cubicBezTo>
                <a:lnTo>
                  <a:pt x="2291201" y="439255"/>
                </a:lnTo>
                <a:cubicBezTo>
                  <a:pt x="2291201" y="466210"/>
                  <a:pt x="2269350" y="488061"/>
                  <a:pt x="2242395" y="488061"/>
                </a:cubicBezTo>
                <a:lnTo>
                  <a:pt x="48806" y="488061"/>
                </a:lnTo>
                <a:cubicBezTo>
                  <a:pt x="21851" y="488061"/>
                  <a:pt x="0" y="466210"/>
                  <a:pt x="0" y="439255"/>
                </a:cubicBezTo>
                <a:lnTo>
                  <a:pt x="0" y="48806"/>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0015" tIns="60015" rIns="60015" bIns="60015" numCol="1" spcCol="1270" anchor="ctr" anchorCtr="0">
            <a:noAutofit/>
          </a:bodyPr>
          <a:lstStyle/>
          <a:p>
            <a:pPr algn="ctr" defTabSz="533400">
              <a:lnSpc>
                <a:spcPct val="90000"/>
              </a:lnSpc>
              <a:spcAft>
                <a:spcPct val="35000"/>
              </a:spcAft>
            </a:pPr>
            <a:r>
              <a:rPr lang="ru-RU" sz="1050" dirty="0">
                <a:solidFill>
                  <a:prstClr val="black"/>
                </a:solidFill>
                <a:latin typeface="Times New Roman" panose="02020603050405020304" pitchFamily="18" charset="0"/>
                <a:cs typeface="Times New Roman" panose="02020603050405020304" pitchFamily="18" charset="0"/>
              </a:rPr>
              <a:t>Создание эффективной системы государственного и муниципального управления в Чувашской Республике</a:t>
            </a:r>
            <a:endParaRPr lang="ru-RU" sz="1050" dirty="0" smtClean="0">
              <a:solidFill>
                <a:prstClr val="black"/>
              </a:solidFill>
              <a:latin typeface="Times New Roman" panose="02020603050405020304" pitchFamily="18" charset="0"/>
              <a:cs typeface="Times New Roman" panose="02020603050405020304" pitchFamily="18" charset="0"/>
            </a:endParaRPr>
          </a:p>
        </p:txBody>
      </p:sp>
      <p:sp>
        <p:nvSpPr>
          <p:cNvPr id="60" name="Полилиния 59"/>
          <p:cNvSpPr/>
          <p:nvPr/>
        </p:nvSpPr>
        <p:spPr>
          <a:xfrm>
            <a:off x="3995937" y="5805264"/>
            <a:ext cx="3312367" cy="431811"/>
          </a:xfrm>
          <a:custGeom>
            <a:avLst/>
            <a:gdLst>
              <a:gd name="connsiteX0" fmla="*/ 0 w 2291201"/>
              <a:gd name="connsiteY0" fmla="*/ 48806 h 488061"/>
              <a:gd name="connsiteX1" fmla="*/ 48806 w 2291201"/>
              <a:gd name="connsiteY1" fmla="*/ 0 h 488061"/>
              <a:gd name="connsiteX2" fmla="*/ 2242395 w 2291201"/>
              <a:gd name="connsiteY2" fmla="*/ 0 h 488061"/>
              <a:gd name="connsiteX3" fmla="*/ 2291201 w 2291201"/>
              <a:gd name="connsiteY3" fmla="*/ 48806 h 488061"/>
              <a:gd name="connsiteX4" fmla="*/ 2291201 w 2291201"/>
              <a:gd name="connsiteY4" fmla="*/ 439255 h 488061"/>
              <a:gd name="connsiteX5" fmla="*/ 2242395 w 2291201"/>
              <a:gd name="connsiteY5" fmla="*/ 488061 h 488061"/>
              <a:gd name="connsiteX6" fmla="*/ 48806 w 2291201"/>
              <a:gd name="connsiteY6" fmla="*/ 488061 h 488061"/>
              <a:gd name="connsiteX7" fmla="*/ 0 w 2291201"/>
              <a:gd name="connsiteY7" fmla="*/ 439255 h 488061"/>
              <a:gd name="connsiteX8" fmla="*/ 0 w 2291201"/>
              <a:gd name="connsiteY8" fmla="*/ 48806 h 488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1201" h="488061">
                <a:moveTo>
                  <a:pt x="0" y="48806"/>
                </a:moveTo>
                <a:cubicBezTo>
                  <a:pt x="0" y="21851"/>
                  <a:pt x="21851" y="0"/>
                  <a:pt x="48806" y="0"/>
                </a:cubicBezTo>
                <a:lnTo>
                  <a:pt x="2242395" y="0"/>
                </a:lnTo>
                <a:cubicBezTo>
                  <a:pt x="2269350" y="0"/>
                  <a:pt x="2291201" y="21851"/>
                  <a:pt x="2291201" y="48806"/>
                </a:cubicBezTo>
                <a:lnTo>
                  <a:pt x="2291201" y="439255"/>
                </a:lnTo>
                <a:cubicBezTo>
                  <a:pt x="2291201" y="466210"/>
                  <a:pt x="2269350" y="488061"/>
                  <a:pt x="2242395" y="488061"/>
                </a:cubicBezTo>
                <a:lnTo>
                  <a:pt x="48806" y="488061"/>
                </a:lnTo>
                <a:cubicBezTo>
                  <a:pt x="21851" y="488061"/>
                  <a:pt x="0" y="466210"/>
                  <a:pt x="0" y="439255"/>
                </a:cubicBezTo>
                <a:lnTo>
                  <a:pt x="0" y="48806"/>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0015" tIns="60015" rIns="60015" bIns="60015" numCol="1" spcCol="1270" anchor="ctr" anchorCtr="0">
            <a:noAutofit/>
          </a:bodyPr>
          <a:lstStyle/>
          <a:p>
            <a:pPr algn="ctr" defTabSz="533400">
              <a:lnSpc>
                <a:spcPct val="90000"/>
              </a:lnSpc>
              <a:spcAft>
                <a:spcPct val="35000"/>
              </a:spcAft>
            </a:pPr>
            <a:r>
              <a:rPr lang="ru-RU" sz="1050" dirty="0">
                <a:solidFill>
                  <a:prstClr val="black"/>
                </a:solidFill>
                <a:latin typeface="Times New Roman" panose="02020603050405020304" pitchFamily="18" charset="0"/>
                <a:cs typeface="Times New Roman" panose="02020603050405020304" pitchFamily="18" charset="0"/>
              </a:rPr>
              <a:t>Обеспечение управления государственной программой Чувашской Республики </a:t>
            </a:r>
            <a:r>
              <a:rPr lang="ru-RU" sz="1050" dirty="0" smtClean="0">
                <a:solidFill>
                  <a:prstClr val="black"/>
                </a:solidFill>
                <a:latin typeface="Times New Roman" panose="02020603050405020304" pitchFamily="18" charset="0"/>
                <a:cs typeface="Times New Roman" panose="02020603050405020304" pitchFamily="18" charset="0"/>
              </a:rPr>
              <a:t>«Развитие </a:t>
            </a:r>
            <a:r>
              <a:rPr lang="ru-RU" sz="1050" dirty="0">
                <a:solidFill>
                  <a:prstClr val="black"/>
                </a:solidFill>
                <a:latin typeface="Times New Roman" panose="02020603050405020304" pitchFamily="18" charset="0"/>
                <a:cs typeface="Times New Roman" panose="02020603050405020304" pitchFamily="18" charset="0"/>
              </a:rPr>
              <a:t>потенциала государственного </a:t>
            </a:r>
            <a:r>
              <a:rPr lang="ru-RU" sz="1050" dirty="0" smtClean="0">
                <a:solidFill>
                  <a:prstClr val="black"/>
                </a:solidFill>
                <a:latin typeface="Times New Roman" panose="02020603050405020304" pitchFamily="18" charset="0"/>
                <a:cs typeface="Times New Roman" panose="02020603050405020304" pitchFamily="18" charset="0"/>
              </a:rPr>
              <a:t>управления»</a:t>
            </a:r>
          </a:p>
        </p:txBody>
      </p:sp>
      <p:sp>
        <p:nvSpPr>
          <p:cNvPr id="61" name="Полилиния 60"/>
          <p:cNvSpPr/>
          <p:nvPr/>
        </p:nvSpPr>
        <p:spPr>
          <a:xfrm>
            <a:off x="7380312" y="5805264"/>
            <a:ext cx="792000" cy="431810"/>
          </a:xfrm>
          <a:custGeom>
            <a:avLst/>
            <a:gdLst>
              <a:gd name="connsiteX0" fmla="*/ 0 w 833504"/>
              <a:gd name="connsiteY0" fmla="*/ 48965 h 489645"/>
              <a:gd name="connsiteX1" fmla="*/ 48965 w 833504"/>
              <a:gd name="connsiteY1" fmla="*/ 0 h 489645"/>
              <a:gd name="connsiteX2" fmla="*/ 784540 w 833504"/>
              <a:gd name="connsiteY2" fmla="*/ 0 h 489645"/>
              <a:gd name="connsiteX3" fmla="*/ 833505 w 833504"/>
              <a:gd name="connsiteY3" fmla="*/ 48965 h 489645"/>
              <a:gd name="connsiteX4" fmla="*/ 833504 w 833504"/>
              <a:gd name="connsiteY4" fmla="*/ 440681 h 489645"/>
              <a:gd name="connsiteX5" fmla="*/ 784539 w 833504"/>
              <a:gd name="connsiteY5" fmla="*/ 489646 h 489645"/>
              <a:gd name="connsiteX6" fmla="*/ 48965 w 833504"/>
              <a:gd name="connsiteY6" fmla="*/ 489645 h 489645"/>
              <a:gd name="connsiteX7" fmla="*/ 0 w 833504"/>
              <a:gd name="connsiteY7" fmla="*/ 440680 h 489645"/>
              <a:gd name="connsiteX8" fmla="*/ 0 w 833504"/>
              <a:gd name="connsiteY8" fmla="*/ 48965 h 489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3504" h="489645">
                <a:moveTo>
                  <a:pt x="0" y="48965"/>
                </a:moveTo>
                <a:cubicBezTo>
                  <a:pt x="0" y="21922"/>
                  <a:pt x="21922" y="0"/>
                  <a:pt x="48965" y="0"/>
                </a:cubicBezTo>
                <a:lnTo>
                  <a:pt x="784540" y="0"/>
                </a:lnTo>
                <a:cubicBezTo>
                  <a:pt x="811583" y="0"/>
                  <a:pt x="833505" y="21922"/>
                  <a:pt x="833505" y="48965"/>
                </a:cubicBezTo>
                <a:cubicBezTo>
                  <a:pt x="833505" y="179537"/>
                  <a:pt x="833504" y="310109"/>
                  <a:pt x="833504" y="440681"/>
                </a:cubicBezTo>
                <a:cubicBezTo>
                  <a:pt x="833504" y="467724"/>
                  <a:pt x="811582" y="489646"/>
                  <a:pt x="784539" y="489646"/>
                </a:cubicBezTo>
                <a:lnTo>
                  <a:pt x="48965" y="489645"/>
                </a:lnTo>
                <a:cubicBezTo>
                  <a:pt x="21922" y="489645"/>
                  <a:pt x="0" y="467723"/>
                  <a:pt x="0" y="440680"/>
                </a:cubicBezTo>
                <a:lnTo>
                  <a:pt x="0" y="48965"/>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7681" tIns="67681" rIns="67681" bIns="67681" numCol="1" spcCol="1270" anchor="ctr" anchorCtr="0">
            <a:noAutofit/>
          </a:bodyPr>
          <a:lstStyle/>
          <a:p>
            <a:pPr lvl="0" algn="ctr" defTabSz="622300">
              <a:lnSpc>
                <a:spcPct val="90000"/>
              </a:lnSpc>
              <a:spcBef>
                <a:spcPct val="0"/>
              </a:spcBef>
              <a:spcAft>
                <a:spcPct val="35000"/>
              </a:spcAft>
            </a:pPr>
            <a:r>
              <a:rPr lang="ru-RU" sz="1100" kern="1200" dirty="0" smtClean="0">
                <a:solidFill>
                  <a:schemeClr val="tx1"/>
                </a:solidFill>
                <a:latin typeface="Times New Roman" panose="02020603050405020304" pitchFamily="18" charset="0"/>
                <a:cs typeface="Times New Roman" panose="02020603050405020304" pitchFamily="18" charset="0"/>
              </a:rPr>
              <a:t>1 625,6</a:t>
            </a:r>
            <a:endParaRPr lang="ru-RU" sz="1100" kern="1200" dirty="0">
              <a:solidFill>
                <a:schemeClr val="tx1"/>
              </a:solidFill>
              <a:latin typeface="Times New Roman" panose="02020603050405020304" pitchFamily="18" charset="0"/>
              <a:cs typeface="Times New Roman" panose="02020603050405020304" pitchFamily="18" charset="0"/>
            </a:endParaRPr>
          </a:p>
        </p:txBody>
      </p:sp>
      <p:sp>
        <p:nvSpPr>
          <p:cNvPr id="62" name="Полилиния 61"/>
          <p:cNvSpPr/>
          <p:nvPr/>
        </p:nvSpPr>
        <p:spPr>
          <a:xfrm>
            <a:off x="8244408" y="5805263"/>
            <a:ext cx="792000" cy="431811"/>
          </a:xfrm>
          <a:custGeom>
            <a:avLst/>
            <a:gdLst>
              <a:gd name="connsiteX0" fmla="*/ 0 w 832010"/>
              <a:gd name="connsiteY0" fmla="*/ 49600 h 496004"/>
              <a:gd name="connsiteX1" fmla="*/ 49600 w 832010"/>
              <a:gd name="connsiteY1" fmla="*/ 0 h 496004"/>
              <a:gd name="connsiteX2" fmla="*/ 782410 w 832010"/>
              <a:gd name="connsiteY2" fmla="*/ 0 h 496004"/>
              <a:gd name="connsiteX3" fmla="*/ 832010 w 832010"/>
              <a:gd name="connsiteY3" fmla="*/ 49600 h 496004"/>
              <a:gd name="connsiteX4" fmla="*/ 832010 w 832010"/>
              <a:gd name="connsiteY4" fmla="*/ 446404 h 496004"/>
              <a:gd name="connsiteX5" fmla="*/ 782410 w 832010"/>
              <a:gd name="connsiteY5" fmla="*/ 496004 h 496004"/>
              <a:gd name="connsiteX6" fmla="*/ 49600 w 832010"/>
              <a:gd name="connsiteY6" fmla="*/ 496004 h 496004"/>
              <a:gd name="connsiteX7" fmla="*/ 0 w 832010"/>
              <a:gd name="connsiteY7" fmla="*/ 446404 h 496004"/>
              <a:gd name="connsiteX8" fmla="*/ 0 w 832010"/>
              <a:gd name="connsiteY8" fmla="*/ 49600 h 496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2010" h="496004">
                <a:moveTo>
                  <a:pt x="0" y="49600"/>
                </a:moveTo>
                <a:cubicBezTo>
                  <a:pt x="0" y="22207"/>
                  <a:pt x="22207" y="0"/>
                  <a:pt x="49600" y="0"/>
                </a:cubicBezTo>
                <a:lnTo>
                  <a:pt x="782410" y="0"/>
                </a:lnTo>
                <a:cubicBezTo>
                  <a:pt x="809803" y="0"/>
                  <a:pt x="832010" y="22207"/>
                  <a:pt x="832010" y="49600"/>
                </a:cubicBezTo>
                <a:lnTo>
                  <a:pt x="832010" y="446404"/>
                </a:lnTo>
                <a:cubicBezTo>
                  <a:pt x="832010" y="473797"/>
                  <a:pt x="809803" y="496004"/>
                  <a:pt x="782410" y="496004"/>
                </a:cubicBezTo>
                <a:lnTo>
                  <a:pt x="49600" y="496004"/>
                </a:lnTo>
                <a:cubicBezTo>
                  <a:pt x="22207" y="496004"/>
                  <a:pt x="0" y="473797"/>
                  <a:pt x="0" y="446404"/>
                </a:cubicBezTo>
                <a:lnTo>
                  <a:pt x="0" y="49600"/>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7867" tIns="67867" rIns="67867" bIns="67867" numCol="1" spcCol="1270" anchor="ctr" anchorCtr="0">
            <a:noAutofit/>
          </a:bodyPr>
          <a:lstStyle/>
          <a:p>
            <a:pPr lvl="0" algn="ctr" defTabSz="622300">
              <a:lnSpc>
                <a:spcPct val="90000"/>
              </a:lnSpc>
              <a:spcBef>
                <a:spcPct val="0"/>
              </a:spcBef>
              <a:spcAft>
                <a:spcPct val="35000"/>
              </a:spcAft>
            </a:pPr>
            <a:r>
              <a:rPr lang="ru-RU" sz="1100" kern="1200" dirty="0" smtClean="0">
                <a:solidFill>
                  <a:schemeClr val="tx1"/>
                </a:solidFill>
                <a:latin typeface="Times New Roman" panose="02020603050405020304" pitchFamily="18" charset="0"/>
                <a:cs typeface="Times New Roman" panose="02020603050405020304" pitchFamily="18" charset="0"/>
              </a:rPr>
              <a:t>1 563,3</a:t>
            </a:r>
          </a:p>
        </p:txBody>
      </p:sp>
    </p:spTree>
    <p:extLst>
      <p:ext uri="{BB962C8B-B14F-4D97-AF65-F5344CB8AC3E}">
        <p14:creationId xmlns:p14="http://schemas.microsoft.com/office/powerpoint/2010/main" val="169651845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кругленный прямоугольник 4"/>
          <p:cNvSpPr/>
          <p:nvPr/>
        </p:nvSpPr>
        <p:spPr>
          <a:xfrm>
            <a:off x="179513" y="2864214"/>
            <a:ext cx="4874687" cy="81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smtClean="0">
                <a:solidFill>
                  <a:prstClr val="black"/>
                </a:solidFill>
                <a:latin typeface="Times New Roman" panose="02020603050405020304" pitchFamily="18" charset="0"/>
                <a:cs typeface="Times New Roman" panose="02020603050405020304" pitchFamily="18" charset="0"/>
              </a:rPr>
              <a:t>Доля </a:t>
            </a:r>
            <a:r>
              <a:rPr lang="ru-RU" sz="1200" dirty="0">
                <a:solidFill>
                  <a:prstClr val="black"/>
                </a:solidFill>
                <a:latin typeface="Times New Roman" panose="02020603050405020304" pitchFamily="18" charset="0"/>
                <a:cs typeface="Times New Roman" panose="02020603050405020304" pitchFamily="18" charset="0"/>
              </a:rPr>
              <a:t>муниципальных нормативных правовых актов, внесенных в регистр муниципальных нормативных правовых актов Чувашской Республики, правовая экспертиза которых </a:t>
            </a:r>
            <a:r>
              <a:rPr lang="ru-RU" sz="1200" dirty="0" smtClean="0">
                <a:solidFill>
                  <a:prstClr val="black"/>
                </a:solidFill>
                <a:latin typeface="Times New Roman" panose="02020603050405020304" pitchFamily="18" charset="0"/>
                <a:cs typeface="Times New Roman" panose="02020603050405020304" pitchFamily="18" charset="0"/>
              </a:rPr>
              <a:t>проведена, %</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24" name="Скругленный прямоугольник 23"/>
          <p:cNvSpPr/>
          <p:nvPr/>
        </p:nvSpPr>
        <p:spPr>
          <a:xfrm>
            <a:off x="179513" y="3753112"/>
            <a:ext cx="4859098" cy="82801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a:solidFill>
                  <a:prstClr val="black"/>
                </a:solidFill>
                <a:latin typeface="Times New Roman" panose="02020603050405020304" pitchFamily="18" charset="0"/>
                <a:cs typeface="Times New Roman" panose="02020603050405020304" pitchFamily="18" charset="0"/>
              </a:rPr>
              <a:t>Доля нормативных правовых актов Чувашской Республики, регулирующих вопросы противодействия коррупции, приведенных в соответствие с требованиями законодательства Российской Федерации, </a:t>
            </a:r>
            <a:r>
              <a:rPr lang="ru-RU" sz="1200" dirty="0" smtClean="0">
                <a:solidFill>
                  <a:prstClr val="black"/>
                </a:solidFill>
                <a:latin typeface="Times New Roman" panose="02020603050405020304" pitchFamily="18" charset="0"/>
                <a:cs typeface="Times New Roman" panose="02020603050405020304" pitchFamily="18" charset="0"/>
              </a:rPr>
              <a:t>%</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33" name="Скругленный прямоугольник 32"/>
          <p:cNvSpPr/>
          <p:nvPr/>
        </p:nvSpPr>
        <p:spPr>
          <a:xfrm>
            <a:off x="179512" y="4653208"/>
            <a:ext cx="4874687" cy="79201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a:solidFill>
                  <a:schemeClr val="tx1"/>
                </a:solidFill>
                <a:latin typeface="Times New Roman" panose="02020603050405020304" pitchFamily="18" charset="0"/>
                <a:cs typeface="Times New Roman" panose="02020603050405020304" pitchFamily="18" charset="0"/>
              </a:rPr>
              <a:t>Доля проектов нормативных правовых актов Чувашской Республики, в отношении которых проведена антикоррупционная экспертиза, %</a:t>
            </a:r>
          </a:p>
        </p:txBody>
      </p:sp>
      <p:sp>
        <p:nvSpPr>
          <p:cNvPr id="35" name="Скругленный прямоугольник 34"/>
          <p:cNvSpPr/>
          <p:nvPr/>
        </p:nvSpPr>
        <p:spPr>
          <a:xfrm>
            <a:off x="179513" y="5517232"/>
            <a:ext cx="4859098" cy="79208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a:solidFill>
                  <a:schemeClr val="tx1"/>
                </a:solidFill>
                <a:latin typeface="Times New Roman" panose="02020603050405020304" pitchFamily="18" charset="0"/>
                <a:cs typeface="Times New Roman" panose="02020603050405020304" pitchFamily="18" charset="0"/>
              </a:rPr>
              <a:t>Уровень удовлетворенности населения качеством бесплатной юридической помощи, %</a:t>
            </a:r>
          </a:p>
        </p:txBody>
      </p:sp>
      <p:sp>
        <p:nvSpPr>
          <p:cNvPr id="11" name="Скругленный прямоугольник 10"/>
          <p:cNvSpPr/>
          <p:nvPr/>
        </p:nvSpPr>
        <p:spPr>
          <a:xfrm>
            <a:off x="259727" y="1643516"/>
            <a:ext cx="2352023" cy="50405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400" b="1" dirty="0">
                <a:solidFill>
                  <a:srgbClr val="4E67C8">
                    <a:lumMod val="50000"/>
                  </a:srgbClr>
                </a:solidFill>
                <a:latin typeface="Times New Roman" panose="02020603050405020304" pitchFamily="18" charset="0"/>
                <a:cs typeface="Times New Roman" panose="02020603050405020304" pitchFamily="18" charset="0"/>
              </a:rPr>
              <a:t>Основные индикаторы</a:t>
            </a:r>
          </a:p>
        </p:txBody>
      </p:sp>
      <p:sp>
        <p:nvSpPr>
          <p:cNvPr id="6" name="Номер слайда 5"/>
          <p:cNvSpPr>
            <a:spLocks noGrp="1"/>
          </p:cNvSpPr>
          <p:nvPr>
            <p:ph type="sldNum" sz="quarter" idx="12"/>
          </p:nvPr>
        </p:nvSpPr>
        <p:spPr/>
        <p:txBody>
          <a:bodyPr/>
          <a:lstStyle/>
          <a:p>
            <a:pPr>
              <a:defRPr/>
            </a:pPr>
            <a:fld id="{667CCBFA-BFB9-4E9F-B6F6-694D72409F22}" type="slidenum">
              <a:rPr lang="ru-RU" smtClean="0">
                <a:solidFill>
                  <a:prstClr val="black"/>
                </a:solidFill>
              </a:rPr>
              <a:pPr>
                <a:defRPr/>
              </a:pPr>
              <a:t>41</a:t>
            </a:fld>
            <a:endParaRPr lang="ru-RU" dirty="0">
              <a:solidFill>
                <a:prstClr val="black"/>
              </a:solidFill>
            </a:endParaRPr>
          </a:p>
        </p:txBody>
      </p:sp>
      <p:sp>
        <p:nvSpPr>
          <p:cNvPr id="3" name="Полилиния 2"/>
          <p:cNvSpPr/>
          <p:nvPr/>
        </p:nvSpPr>
        <p:spPr>
          <a:xfrm>
            <a:off x="5131895" y="1126629"/>
            <a:ext cx="3903032" cy="834139"/>
          </a:xfrm>
          <a:custGeom>
            <a:avLst/>
            <a:gdLst>
              <a:gd name="connsiteX0" fmla="*/ 0 w 3903032"/>
              <a:gd name="connsiteY0" fmla="*/ 83414 h 834139"/>
              <a:gd name="connsiteX1" fmla="*/ 83414 w 3903032"/>
              <a:gd name="connsiteY1" fmla="*/ 0 h 834139"/>
              <a:gd name="connsiteX2" fmla="*/ 3819618 w 3903032"/>
              <a:gd name="connsiteY2" fmla="*/ 0 h 834139"/>
              <a:gd name="connsiteX3" fmla="*/ 3903032 w 3903032"/>
              <a:gd name="connsiteY3" fmla="*/ 83414 h 834139"/>
              <a:gd name="connsiteX4" fmla="*/ 3903032 w 3903032"/>
              <a:gd name="connsiteY4" fmla="*/ 750725 h 834139"/>
              <a:gd name="connsiteX5" fmla="*/ 3819618 w 3903032"/>
              <a:gd name="connsiteY5" fmla="*/ 834139 h 834139"/>
              <a:gd name="connsiteX6" fmla="*/ 83414 w 3903032"/>
              <a:gd name="connsiteY6" fmla="*/ 834139 h 834139"/>
              <a:gd name="connsiteX7" fmla="*/ 0 w 3903032"/>
              <a:gd name="connsiteY7" fmla="*/ 750725 h 834139"/>
              <a:gd name="connsiteX8" fmla="*/ 0 w 3903032"/>
              <a:gd name="connsiteY8" fmla="*/ 83414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3032" h="834139">
                <a:moveTo>
                  <a:pt x="0" y="83414"/>
                </a:moveTo>
                <a:cubicBezTo>
                  <a:pt x="0" y="37346"/>
                  <a:pt x="37346" y="0"/>
                  <a:pt x="83414" y="0"/>
                </a:cubicBezTo>
                <a:lnTo>
                  <a:pt x="3819618" y="0"/>
                </a:lnTo>
                <a:cubicBezTo>
                  <a:pt x="3865686" y="0"/>
                  <a:pt x="3903032" y="37346"/>
                  <a:pt x="3903032" y="83414"/>
                </a:cubicBezTo>
                <a:lnTo>
                  <a:pt x="3903032" y="750725"/>
                </a:lnTo>
                <a:cubicBezTo>
                  <a:pt x="3903032" y="796793"/>
                  <a:pt x="3865686" y="834139"/>
                  <a:pt x="3819618" y="834139"/>
                </a:cubicBezTo>
                <a:lnTo>
                  <a:pt x="83414" y="834139"/>
                </a:lnTo>
                <a:cubicBezTo>
                  <a:pt x="37346" y="834139"/>
                  <a:pt x="0" y="796793"/>
                  <a:pt x="0" y="750725"/>
                </a:cubicBezTo>
                <a:lnTo>
                  <a:pt x="0" y="83414"/>
                </a:lnTo>
                <a:close/>
              </a:path>
            </a:pathLst>
          </a:custGeom>
        </p:spPr>
        <p:style>
          <a:lnRef idx="3">
            <a:schemeClr val="lt1"/>
          </a:lnRef>
          <a:fillRef idx="1">
            <a:schemeClr val="accent2"/>
          </a:fillRef>
          <a:effectRef idx="1">
            <a:schemeClr val="accent2"/>
          </a:effectRef>
          <a:fontRef idx="minor">
            <a:schemeClr val="lt1"/>
          </a:fontRef>
        </p:style>
        <p:txBody>
          <a:bodyPr spcFirstLastPara="0" vert="horz" wrap="square" lIns="77771" tIns="77771" rIns="77771" bIns="77771"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accent1">
                    <a:lumMod val="50000"/>
                  </a:scheme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400" b="1" kern="1200"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4" name="Полилиния 3"/>
          <p:cNvSpPr/>
          <p:nvPr/>
        </p:nvSpPr>
        <p:spPr>
          <a:xfrm>
            <a:off x="5131895" y="1995962"/>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lvl="0" algn="ctr" defTabSz="622300">
              <a:lnSpc>
                <a:spcPct val="90000"/>
              </a:lnSpc>
              <a:spcBef>
                <a:spcPct val="0"/>
              </a:spcBef>
              <a:spcAft>
                <a:spcPct val="35000"/>
              </a:spcAft>
            </a:pPr>
            <a:r>
              <a:rPr lang="en-US" sz="1400" b="1" kern="1200" dirty="0" smtClean="0">
                <a:solidFill>
                  <a:schemeClr val="tx1"/>
                </a:solidFill>
                <a:latin typeface="Times New Roman" panose="02020603050405020304" pitchFamily="18" charset="0"/>
                <a:cs typeface="Times New Roman" panose="02020603050405020304" pitchFamily="18" charset="0"/>
              </a:rPr>
              <a:t>202</a:t>
            </a:r>
            <a:r>
              <a:rPr lang="ru-RU" sz="1400" b="1" dirty="0">
                <a:solidFill>
                  <a:schemeClr val="tx1"/>
                </a:solidFill>
                <a:latin typeface="Times New Roman" panose="02020603050405020304" pitchFamily="18" charset="0"/>
                <a:cs typeface="Times New Roman" panose="02020603050405020304" pitchFamily="18" charset="0"/>
              </a:rPr>
              <a:t>5</a:t>
            </a:r>
            <a:r>
              <a:rPr lang="en-US" sz="1400" b="1" kern="1200" dirty="0" smtClean="0">
                <a:solidFill>
                  <a:schemeClr val="tx1"/>
                </a:solidFill>
                <a:latin typeface="Times New Roman" panose="02020603050405020304" pitchFamily="18" charset="0"/>
                <a:cs typeface="Times New Roman" panose="02020603050405020304" pitchFamily="18" charset="0"/>
              </a:rPr>
              <a:t> </a:t>
            </a:r>
            <a:r>
              <a:rPr lang="ru-RU" sz="1400" b="1" kern="1200" dirty="0" smtClean="0">
                <a:solidFill>
                  <a:schemeClr val="tx1"/>
                </a:solidFill>
                <a:latin typeface="Times New Roman" panose="02020603050405020304" pitchFamily="18" charset="0"/>
                <a:cs typeface="Times New Roman" panose="02020603050405020304" pitchFamily="18" charset="0"/>
              </a:rPr>
              <a:t>план</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7" name="Полилиния 6"/>
          <p:cNvSpPr/>
          <p:nvPr/>
        </p:nvSpPr>
        <p:spPr>
          <a:xfrm>
            <a:off x="5131895" y="2865295"/>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p>
        </p:txBody>
      </p:sp>
      <p:sp>
        <p:nvSpPr>
          <p:cNvPr id="8" name="Полилиния 7"/>
          <p:cNvSpPr/>
          <p:nvPr/>
        </p:nvSpPr>
        <p:spPr>
          <a:xfrm>
            <a:off x="5131895" y="3734628"/>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9" name="Полилиния 8"/>
          <p:cNvSpPr/>
          <p:nvPr/>
        </p:nvSpPr>
        <p:spPr>
          <a:xfrm>
            <a:off x="5131895" y="4603962"/>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10" name="Полилиния 9"/>
          <p:cNvSpPr/>
          <p:nvPr/>
        </p:nvSpPr>
        <p:spPr>
          <a:xfrm>
            <a:off x="5131895" y="5473295"/>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98</a:t>
            </a:r>
            <a:endParaRPr lang="ru-RU" sz="1100" b="1" dirty="0">
              <a:solidFill>
                <a:schemeClr val="tx1"/>
              </a:solidFill>
              <a:latin typeface="Times New Roman" panose="02020603050405020304" pitchFamily="18" charset="0"/>
              <a:cs typeface="Times New Roman" panose="02020603050405020304" pitchFamily="18" charset="0"/>
            </a:endParaRPr>
          </a:p>
        </p:txBody>
      </p:sp>
      <p:sp>
        <p:nvSpPr>
          <p:cNvPr id="12" name="Полилиния 11"/>
          <p:cNvSpPr/>
          <p:nvPr/>
        </p:nvSpPr>
        <p:spPr>
          <a:xfrm>
            <a:off x="5924790" y="1995962"/>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lvl="0" algn="ctr" defTabSz="622300">
              <a:lnSpc>
                <a:spcPct val="90000"/>
              </a:lnSpc>
              <a:spcBef>
                <a:spcPct val="0"/>
              </a:spcBef>
              <a:spcAft>
                <a:spcPct val="35000"/>
              </a:spcAft>
            </a:pPr>
            <a:r>
              <a:rPr lang="en-US" sz="1400" b="1" kern="1200" dirty="0" smtClean="0">
                <a:solidFill>
                  <a:schemeClr val="tx1"/>
                </a:solidFill>
                <a:latin typeface="Times New Roman" panose="02020603050405020304" pitchFamily="18" charset="0"/>
                <a:cs typeface="Times New Roman" panose="02020603050405020304" pitchFamily="18" charset="0"/>
              </a:rPr>
              <a:t>202</a:t>
            </a:r>
            <a:r>
              <a:rPr lang="ru-RU" sz="1400" b="1" dirty="0">
                <a:solidFill>
                  <a:schemeClr val="tx1"/>
                </a:solidFill>
                <a:latin typeface="Times New Roman" panose="02020603050405020304" pitchFamily="18" charset="0"/>
                <a:cs typeface="Times New Roman" panose="02020603050405020304" pitchFamily="18" charset="0"/>
              </a:rPr>
              <a:t>5</a:t>
            </a:r>
            <a:r>
              <a:rPr lang="en-US" sz="1400" b="1" kern="1200" dirty="0" smtClean="0">
                <a:solidFill>
                  <a:schemeClr val="tx1"/>
                </a:solidFill>
                <a:latin typeface="Times New Roman" panose="02020603050405020304" pitchFamily="18" charset="0"/>
                <a:cs typeface="Times New Roman" panose="02020603050405020304" pitchFamily="18" charset="0"/>
              </a:rPr>
              <a:t> </a:t>
            </a:r>
            <a:r>
              <a:rPr lang="ru-RU" sz="1400" b="1" dirty="0" smtClean="0">
                <a:solidFill>
                  <a:schemeClr val="tx1"/>
                </a:solidFill>
                <a:latin typeface="Times New Roman" panose="02020603050405020304" pitchFamily="18" charset="0"/>
                <a:cs typeface="Times New Roman" panose="02020603050405020304" pitchFamily="18" charset="0"/>
              </a:rPr>
              <a:t>факт</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16" name="Полилиния 15"/>
          <p:cNvSpPr/>
          <p:nvPr/>
        </p:nvSpPr>
        <p:spPr>
          <a:xfrm>
            <a:off x="5924790" y="2865295"/>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18" name="Полилиния 17"/>
          <p:cNvSpPr/>
          <p:nvPr/>
        </p:nvSpPr>
        <p:spPr>
          <a:xfrm>
            <a:off x="5924790" y="3734628"/>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19" name="Полилиния 18"/>
          <p:cNvSpPr/>
          <p:nvPr/>
        </p:nvSpPr>
        <p:spPr>
          <a:xfrm>
            <a:off x="5924790" y="4603962"/>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20" name="Полилиния 19"/>
          <p:cNvSpPr/>
          <p:nvPr/>
        </p:nvSpPr>
        <p:spPr>
          <a:xfrm>
            <a:off x="5924790" y="5473295"/>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98,3</a:t>
            </a:r>
            <a:endParaRPr lang="ru-RU" sz="1100" b="1" dirty="0">
              <a:solidFill>
                <a:schemeClr val="tx1"/>
              </a:solidFill>
              <a:latin typeface="Times New Roman" panose="02020603050405020304" pitchFamily="18" charset="0"/>
              <a:cs typeface="Times New Roman" panose="02020603050405020304" pitchFamily="18" charset="0"/>
            </a:endParaRPr>
          </a:p>
        </p:txBody>
      </p:sp>
      <p:sp>
        <p:nvSpPr>
          <p:cNvPr id="21" name="Полилиния 20"/>
          <p:cNvSpPr/>
          <p:nvPr/>
        </p:nvSpPr>
        <p:spPr>
          <a:xfrm>
            <a:off x="6717685" y="1995962"/>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2026</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22" name="Полилиния 21"/>
          <p:cNvSpPr/>
          <p:nvPr/>
        </p:nvSpPr>
        <p:spPr>
          <a:xfrm>
            <a:off x="6717685" y="2865295"/>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23" name="Полилиния 22"/>
          <p:cNvSpPr/>
          <p:nvPr/>
        </p:nvSpPr>
        <p:spPr>
          <a:xfrm>
            <a:off x="6717685" y="3734628"/>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25" name="Полилиния 24"/>
          <p:cNvSpPr/>
          <p:nvPr/>
        </p:nvSpPr>
        <p:spPr>
          <a:xfrm>
            <a:off x="6717685" y="4603962"/>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26" name="Полилиния 25"/>
          <p:cNvSpPr/>
          <p:nvPr/>
        </p:nvSpPr>
        <p:spPr>
          <a:xfrm>
            <a:off x="6717685" y="5473295"/>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Aft>
                <a:spcPct val="35000"/>
              </a:spcAft>
            </a:pPr>
            <a:r>
              <a:rPr lang="en-US" sz="1100" b="1" dirty="0">
                <a:solidFill>
                  <a:schemeClr val="tx1"/>
                </a:solidFill>
                <a:latin typeface="Times New Roman" panose="02020603050405020304" pitchFamily="18" charset="0"/>
                <a:cs typeface="Times New Roman" panose="02020603050405020304" pitchFamily="18" charset="0"/>
              </a:rPr>
              <a:t>98</a:t>
            </a:r>
          </a:p>
        </p:txBody>
      </p:sp>
      <p:sp>
        <p:nvSpPr>
          <p:cNvPr id="27" name="Полилиния 26"/>
          <p:cNvSpPr/>
          <p:nvPr/>
        </p:nvSpPr>
        <p:spPr>
          <a:xfrm>
            <a:off x="7510580" y="1995962"/>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lvl="0" algn="ctr" defTabSz="622300">
              <a:lnSpc>
                <a:spcPct val="90000"/>
              </a:lnSpc>
              <a:spcBef>
                <a:spcPct val="0"/>
              </a:spcBef>
              <a:spcAft>
                <a:spcPct val="35000"/>
              </a:spcAft>
            </a:pPr>
            <a:r>
              <a:rPr lang="en-US" sz="1400" b="1" kern="1200" dirty="0" smtClean="0">
                <a:solidFill>
                  <a:schemeClr val="tx1"/>
                </a:solidFill>
                <a:latin typeface="Times New Roman" panose="02020603050405020304" pitchFamily="18" charset="0"/>
                <a:cs typeface="Times New Roman" panose="02020603050405020304" pitchFamily="18" charset="0"/>
              </a:rPr>
              <a:t>202</a:t>
            </a:r>
            <a:r>
              <a:rPr lang="ru-RU" sz="1400" b="1" dirty="0">
                <a:solidFill>
                  <a:schemeClr val="tx1"/>
                </a:solidFill>
                <a:latin typeface="Times New Roman" panose="02020603050405020304" pitchFamily="18" charset="0"/>
                <a:cs typeface="Times New Roman" panose="02020603050405020304" pitchFamily="18" charset="0"/>
              </a:rPr>
              <a:t>7</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28" name="Полилиния 27"/>
          <p:cNvSpPr/>
          <p:nvPr/>
        </p:nvSpPr>
        <p:spPr>
          <a:xfrm>
            <a:off x="7510580" y="2865295"/>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p>
        </p:txBody>
      </p:sp>
      <p:sp>
        <p:nvSpPr>
          <p:cNvPr id="29" name="Полилиния 28"/>
          <p:cNvSpPr/>
          <p:nvPr/>
        </p:nvSpPr>
        <p:spPr>
          <a:xfrm>
            <a:off x="7510580" y="3734628"/>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7510580" y="4603962"/>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7510580" y="5473295"/>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Aft>
                <a:spcPct val="35000"/>
              </a:spcAft>
            </a:pPr>
            <a:r>
              <a:rPr lang="ru-RU" sz="1100" b="1" dirty="0">
                <a:solidFill>
                  <a:schemeClr val="tx1"/>
                </a:solidFill>
                <a:latin typeface="Times New Roman" panose="02020603050405020304" pitchFamily="18" charset="0"/>
                <a:cs typeface="Times New Roman" panose="02020603050405020304" pitchFamily="18" charset="0"/>
              </a:rPr>
              <a:t>98</a:t>
            </a:r>
          </a:p>
        </p:txBody>
      </p:sp>
      <p:sp>
        <p:nvSpPr>
          <p:cNvPr id="32" name="Полилиния 31"/>
          <p:cNvSpPr/>
          <p:nvPr/>
        </p:nvSpPr>
        <p:spPr>
          <a:xfrm>
            <a:off x="8303475" y="1995962"/>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lvl="0" algn="ctr" defTabSz="622300">
              <a:lnSpc>
                <a:spcPct val="90000"/>
              </a:lnSpc>
              <a:spcBef>
                <a:spcPct val="0"/>
              </a:spcBef>
              <a:spcAft>
                <a:spcPct val="35000"/>
              </a:spcAft>
            </a:pPr>
            <a:r>
              <a:rPr lang="en-US" sz="1400" b="1" kern="1200" dirty="0" smtClean="0">
                <a:solidFill>
                  <a:schemeClr val="tx1"/>
                </a:solidFill>
                <a:latin typeface="Times New Roman" panose="02020603050405020304" pitchFamily="18" charset="0"/>
                <a:cs typeface="Times New Roman" panose="02020603050405020304" pitchFamily="18" charset="0"/>
              </a:rPr>
              <a:t>202</a:t>
            </a:r>
            <a:r>
              <a:rPr lang="ru-RU" sz="1400" b="1" dirty="0">
                <a:solidFill>
                  <a:schemeClr val="tx1"/>
                </a:solidFill>
                <a:latin typeface="Times New Roman" panose="02020603050405020304" pitchFamily="18" charset="0"/>
                <a:cs typeface="Times New Roman" panose="02020603050405020304" pitchFamily="18" charset="0"/>
              </a:rPr>
              <a:t>8</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34" name="Полилиния 33"/>
          <p:cNvSpPr/>
          <p:nvPr/>
        </p:nvSpPr>
        <p:spPr>
          <a:xfrm>
            <a:off x="8303475" y="2865295"/>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36" name="Полилиния 35"/>
          <p:cNvSpPr/>
          <p:nvPr/>
        </p:nvSpPr>
        <p:spPr>
          <a:xfrm>
            <a:off x="8303475" y="3734628"/>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37" name="Полилиния 36"/>
          <p:cNvSpPr/>
          <p:nvPr/>
        </p:nvSpPr>
        <p:spPr>
          <a:xfrm>
            <a:off x="8303475" y="4603962"/>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8303475" y="5473295"/>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Aft>
                <a:spcPct val="35000"/>
              </a:spcAft>
            </a:pPr>
            <a:r>
              <a:rPr lang="ru-RU" sz="1100" b="1" dirty="0">
                <a:solidFill>
                  <a:schemeClr val="tx1"/>
                </a:solidFill>
                <a:latin typeface="Times New Roman" panose="02020603050405020304" pitchFamily="18" charset="0"/>
                <a:cs typeface="Times New Roman" panose="02020603050405020304" pitchFamily="18" charset="0"/>
              </a:rPr>
              <a:t>98</a:t>
            </a:r>
          </a:p>
        </p:txBody>
      </p:sp>
      <p:pic>
        <p:nvPicPr>
          <p:cNvPr id="17" name="Picture 2" descr="T:\Сектор финансирования\sistema upravleniya kadrami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95706" y="1304764"/>
            <a:ext cx="2500112" cy="118156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3"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prstClr val="black"/>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«Развитие потенциала государственного управления»</a:t>
            </a:r>
          </a:p>
        </p:txBody>
      </p:sp>
      <p:cxnSp>
        <p:nvCxnSpPr>
          <p:cNvPr id="14" name="Прямая соединительная линия 13"/>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rgbClr val="4E67C8"/>
                </a:solidFill>
                <a:latin typeface="Trebuchet MS"/>
              </a:rPr>
              <a:t>Бюджет</a:t>
            </a:r>
          </a:p>
          <a:p>
            <a:pPr algn="ctr"/>
            <a:r>
              <a:rPr lang="ru-RU" sz="1300" b="1" i="1" dirty="0" smtClean="0">
                <a:solidFill>
                  <a:srgbClr val="4E67C8"/>
                </a:solidFill>
                <a:latin typeface="Trebuchet MS"/>
              </a:rPr>
              <a:t>для граждан</a:t>
            </a:r>
            <a:endParaRPr lang="ru-RU" sz="1300" b="1" i="1" dirty="0">
              <a:solidFill>
                <a:srgbClr val="4E67C8"/>
              </a:solidFill>
              <a:latin typeface="Trebuchet MS"/>
            </a:endParaRPr>
          </a:p>
        </p:txBody>
      </p:sp>
    </p:spTree>
    <p:extLst>
      <p:ext uri="{BB962C8B-B14F-4D97-AF65-F5344CB8AC3E}">
        <p14:creationId xmlns:p14="http://schemas.microsoft.com/office/powerpoint/2010/main" val="136395832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4516" y="4293096"/>
            <a:ext cx="1944216" cy="3610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tx1"/>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0791" y="4662186"/>
            <a:ext cx="151216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dirty="0">
              <a:solidFill>
                <a:schemeClr val="tx1"/>
              </a:solidFill>
              <a:latin typeface="Times New Roman" panose="02020603050405020304" pitchFamily="18" charset="0"/>
              <a:cs typeface="Times New Roman" panose="02020603050405020304" pitchFamily="18" charset="0"/>
            </a:endParaRPr>
          </a:p>
        </p:txBody>
      </p:sp>
      <p:sp>
        <p:nvSpPr>
          <p:cNvPr id="40" name="Прямоугольник 39"/>
          <p:cNvSpPr/>
          <p:nvPr/>
        </p:nvSpPr>
        <p:spPr>
          <a:xfrm>
            <a:off x="107504" y="6230638"/>
            <a:ext cx="4104456" cy="400110"/>
          </a:xfrm>
          <a:prstGeom prst="rect">
            <a:avLst/>
          </a:prstGeom>
        </p:spPr>
        <p:txBody>
          <a:bodyPr wrap="square">
            <a:spAutoFit/>
          </a:bodyPr>
          <a:lstStyle/>
          <a:p>
            <a:endParaRPr lang="ru-RU" sz="1000" i="1" dirty="0">
              <a:latin typeface="Times New Roman" panose="02020603050405020304" pitchFamily="18" charset="0"/>
              <a:cs typeface="Times New Roman" panose="02020603050405020304" pitchFamily="18" charset="0"/>
            </a:endParaRPr>
          </a:p>
          <a:p>
            <a:endParaRPr lang="ru-RU" sz="1000" i="1" dirty="0">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52337" y="620689"/>
            <a:ext cx="6152412" cy="151216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600" b="1" i="1" dirty="0" smtClean="0">
                <a:solidFill>
                  <a:schemeClr val="tx1"/>
                </a:solidFill>
                <a:latin typeface="Times New Roman" panose="02020603050405020304" pitchFamily="18" charset="0"/>
                <a:cs typeface="Times New Roman" panose="02020603050405020304" pitchFamily="18" charset="0"/>
              </a:rPr>
              <a:t>Цели программы:</a:t>
            </a:r>
            <a:r>
              <a:rPr lang="ru-RU" sz="1600" dirty="0" smtClean="0">
                <a:solidFill>
                  <a:schemeClr val="tx1"/>
                </a:solidFill>
                <a:latin typeface="Times New Roman" panose="02020603050405020304" pitchFamily="18" charset="0"/>
                <a:cs typeface="Times New Roman" panose="02020603050405020304" pitchFamily="18" charset="0"/>
              </a:rPr>
              <a:t> </a:t>
            </a:r>
          </a:p>
          <a:p>
            <a:pPr marL="285750" indent="-285750" algn="just">
              <a:buFont typeface="Wingdings" panose="05000000000000000000" pitchFamily="2" charset="2"/>
              <a:buChar char="v"/>
            </a:pPr>
            <a:r>
              <a:rPr lang="ru-RU" sz="1400" dirty="0">
                <a:solidFill>
                  <a:schemeClr val="tx1"/>
                </a:solidFill>
                <a:latin typeface="Times New Roman" panose="02020603050405020304" pitchFamily="18" charset="0"/>
                <a:cs typeface="Times New Roman" panose="02020603050405020304" pitchFamily="18" charset="0"/>
              </a:rPr>
              <a:t>обеспечение доступности качественного образования, ориентированного на формирование конкурентоспособной личности, отвечающей требованиям инновационного развития экономики, обладающей навыками проектирования собственной профессиональной карьеры и достижения современных стандартов качества жизни на основе общечеловеческих ценностей и активной гражданской </a:t>
            </a:r>
            <a:r>
              <a:rPr lang="ru-RU" sz="1400" dirty="0" smtClean="0">
                <a:solidFill>
                  <a:schemeClr val="tx1"/>
                </a:solidFill>
                <a:latin typeface="Times New Roman" panose="02020603050405020304" pitchFamily="18" charset="0"/>
                <a:cs typeface="Times New Roman" panose="02020603050405020304" pitchFamily="18" charset="0"/>
              </a:rPr>
              <a:t>позиции</a:t>
            </a:r>
            <a:endParaRPr lang="ru-RU" sz="1400" dirty="0">
              <a:solidFill>
                <a:schemeClr val="tx1"/>
              </a:solidFill>
              <a:latin typeface="Times New Roman" panose="02020603050405020304" pitchFamily="18" charset="0"/>
              <a:cs typeface="Times New Roman" panose="02020603050405020304" pitchFamily="18" charset="0"/>
            </a:endParaRPr>
          </a:p>
        </p:txBody>
      </p:sp>
      <p:sp>
        <p:nvSpPr>
          <p:cNvPr id="6" name="TextBox 5"/>
          <p:cNvSpPr txBox="1"/>
          <p:nvPr/>
        </p:nvSpPr>
        <p:spPr>
          <a:xfrm>
            <a:off x="147779" y="2429726"/>
            <a:ext cx="3632133" cy="553998"/>
          </a:xfrm>
          <a:prstGeom prst="rect">
            <a:avLst/>
          </a:prstGeom>
          <a:noFill/>
        </p:spPr>
        <p:txBody>
          <a:bodyPr wrap="square" rtlCol="0">
            <a:spAutoFit/>
          </a:bodyPr>
          <a:lstStyle/>
          <a:p>
            <a:r>
              <a:rPr lang="ru-RU" sz="1500" b="1" dirty="0" smtClean="0">
                <a:latin typeface="Times New Roman" panose="02020603050405020304" pitchFamily="18" charset="0"/>
                <a:cs typeface="Times New Roman" panose="02020603050405020304" pitchFamily="18" charset="0"/>
              </a:rPr>
              <a:t>Расходы республиканского бюджета, млн. руб.</a:t>
            </a:r>
            <a:endParaRPr lang="ru-RU" sz="1500" b="1" dirty="0">
              <a:latin typeface="Times New Roman" panose="02020603050405020304" pitchFamily="18" charset="0"/>
              <a:cs typeface="Times New Roman" panose="02020603050405020304" pitchFamily="18" charset="0"/>
            </a:endParaRPr>
          </a:p>
        </p:txBody>
      </p:sp>
      <p:graphicFrame>
        <p:nvGraphicFramePr>
          <p:cNvPr id="12" name="Диаграмма 11"/>
          <p:cNvGraphicFramePr>
            <a:graphicFrameLocks/>
          </p:cNvGraphicFramePr>
          <p:nvPr>
            <p:extLst>
              <p:ext uri="{D42A27DB-BD31-4B8C-83A1-F6EECF244321}">
                <p14:modId xmlns:p14="http://schemas.microsoft.com/office/powerpoint/2010/main" val="1031598447"/>
              </p:ext>
            </p:extLst>
          </p:nvPr>
        </p:nvGraphicFramePr>
        <p:xfrm>
          <a:off x="75771" y="3009874"/>
          <a:ext cx="3776148" cy="3277868"/>
        </p:xfrm>
        <a:graphic>
          <a:graphicData uri="http://schemas.openxmlformats.org/drawingml/2006/chart">
            <c:chart xmlns:c="http://schemas.openxmlformats.org/drawingml/2006/chart" xmlns:r="http://schemas.openxmlformats.org/officeDocument/2006/relationships" r:id="rId3"/>
          </a:graphicData>
        </a:graphic>
      </p:graphicFrame>
      <p:pic>
        <p:nvPicPr>
          <p:cNvPr id="1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16216" y="849087"/>
            <a:ext cx="2520280" cy="1283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Заголовок 1"/>
          <p:cNvSpPr txBox="1">
            <a:spLocks/>
          </p:cNvSpPr>
          <p:nvPr/>
        </p:nvSpPr>
        <p:spPr>
          <a:xfrm>
            <a:off x="259728" y="0"/>
            <a:ext cx="7613500" cy="504056"/>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a:t>
            </a:r>
            <a:r>
              <a:rPr lang="ru-RU" sz="1800" dirty="0">
                <a:solidFill>
                  <a:schemeClr val="tx1"/>
                </a:solidFill>
                <a:effectLst/>
                <a:latin typeface="Times New Roman" panose="02020603050405020304" pitchFamily="18" charset="0"/>
                <a:cs typeface="Times New Roman" panose="02020603050405020304" pitchFamily="18" charset="0"/>
              </a:rPr>
              <a:t>Развитие образования</a:t>
            </a:r>
            <a:r>
              <a:rPr lang="ru-RU" sz="1800" dirty="0" smtClean="0">
                <a:solidFill>
                  <a:schemeClr val="tx1"/>
                </a:solidFill>
                <a:effectLst/>
                <a:latin typeface="Times New Roman" panose="02020603050405020304" pitchFamily="18" charset="0"/>
                <a:cs typeface="Times New Roman" panose="02020603050405020304" pitchFamily="18" charset="0"/>
              </a:rPr>
              <a:t>»</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15" name="Прямая соединительная линия 14"/>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18" name="Полилиния 17"/>
          <p:cNvSpPr/>
          <p:nvPr/>
        </p:nvSpPr>
        <p:spPr>
          <a:xfrm>
            <a:off x="3779912" y="2204104"/>
            <a:ext cx="5256584" cy="276999"/>
          </a:xfrm>
          <a:custGeom>
            <a:avLst/>
            <a:gdLst>
              <a:gd name="connsiteX0" fmla="*/ 0 w 3853061"/>
              <a:gd name="connsiteY0" fmla="*/ 55534 h 555336"/>
              <a:gd name="connsiteX1" fmla="*/ 55534 w 3853061"/>
              <a:gd name="connsiteY1" fmla="*/ 0 h 555336"/>
              <a:gd name="connsiteX2" fmla="*/ 3797527 w 3853061"/>
              <a:gd name="connsiteY2" fmla="*/ 0 h 555336"/>
              <a:gd name="connsiteX3" fmla="*/ 3853061 w 3853061"/>
              <a:gd name="connsiteY3" fmla="*/ 55534 h 555336"/>
              <a:gd name="connsiteX4" fmla="*/ 3853061 w 3853061"/>
              <a:gd name="connsiteY4" fmla="*/ 499802 h 555336"/>
              <a:gd name="connsiteX5" fmla="*/ 3797527 w 3853061"/>
              <a:gd name="connsiteY5" fmla="*/ 555336 h 555336"/>
              <a:gd name="connsiteX6" fmla="*/ 55534 w 3853061"/>
              <a:gd name="connsiteY6" fmla="*/ 555336 h 555336"/>
              <a:gd name="connsiteX7" fmla="*/ 0 w 3853061"/>
              <a:gd name="connsiteY7" fmla="*/ 499802 h 555336"/>
              <a:gd name="connsiteX8" fmla="*/ 0 w 3853061"/>
              <a:gd name="connsiteY8" fmla="*/ 55534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53061" h="555336">
                <a:moveTo>
                  <a:pt x="0" y="55534"/>
                </a:moveTo>
                <a:cubicBezTo>
                  <a:pt x="0" y="24863"/>
                  <a:pt x="24863" y="0"/>
                  <a:pt x="55534" y="0"/>
                </a:cubicBezTo>
                <a:lnTo>
                  <a:pt x="3797527" y="0"/>
                </a:lnTo>
                <a:cubicBezTo>
                  <a:pt x="3828198" y="0"/>
                  <a:pt x="3853061" y="24863"/>
                  <a:pt x="3853061" y="55534"/>
                </a:cubicBezTo>
                <a:lnTo>
                  <a:pt x="3853061" y="499802"/>
                </a:lnTo>
                <a:cubicBezTo>
                  <a:pt x="3853061" y="530473"/>
                  <a:pt x="3828198" y="555336"/>
                  <a:pt x="3797527" y="555336"/>
                </a:cubicBezTo>
                <a:lnTo>
                  <a:pt x="55534" y="555336"/>
                </a:lnTo>
                <a:cubicBezTo>
                  <a:pt x="24863" y="555336"/>
                  <a:pt x="0" y="530473"/>
                  <a:pt x="0" y="499802"/>
                </a:cubicBezTo>
                <a:lnTo>
                  <a:pt x="0" y="5553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spcFirstLastPara="0" vert="horz" wrap="square" lIns="69605" tIns="69605" rIns="69605" bIns="69605" numCol="1" spcCol="1270" anchor="ctr" anchorCtr="0">
            <a:noAutofit/>
          </a:bodyPr>
          <a:lstStyle/>
          <a:p>
            <a:pPr lvl="0" algn="ctr" defTabSz="622300">
              <a:lnSpc>
                <a:spcPct val="90000"/>
              </a:lnSpc>
              <a:spcBef>
                <a:spcPct val="0"/>
              </a:spcBef>
              <a:spcAft>
                <a:spcPct val="35000"/>
              </a:spcAft>
            </a:pPr>
            <a:r>
              <a:rPr lang="ru-RU" sz="1400" b="1" i="1" kern="1200" dirty="0" smtClean="0">
                <a:solidFill>
                  <a:schemeClr val="tx1"/>
                </a:solidFill>
                <a:latin typeface="Times New Roman" panose="02020603050405020304" pitchFamily="18" charset="0"/>
                <a:cs typeface="Times New Roman" panose="02020603050405020304" pitchFamily="18" charset="0"/>
              </a:rPr>
              <a:t>Расходы в разрезе структурных элементов в 2025 году, млн. руб.</a:t>
            </a:r>
          </a:p>
        </p:txBody>
      </p:sp>
      <p:sp>
        <p:nvSpPr>
          <p:cNvPr id="19" name="Полилиния 18"/>
          <p:cNvSpPr/>
          <p:nvPr/>
        </p:nvSpPr>
        <p:spPr>
          <a:xfrm>
            <a:off x="3813572" y="2554144"/>
            <a:ext cx="3538400" cy="325368"/>
          </a:xfrm>
          <a:custGeom>
            <a:avLst/>
            <a:gdLst>
              <a:gd name="connsiteX0" fmla="*/ 0 w 1429934"/>
              <a:gd name="connsiteY0" fmla="*/ 36617 h 366166"/>
              <a:gd name="connsiteX1" fmla="*/ 36617 w 1429934"/>
              <a:gd name="connsiteY1" fmla="*/ 0 h 366166"/>
              <a:gd name="connsiteX2" fmla="*/ 1393317 w 1429934"/>
              <a:gd name="connsiteY2" fmla="*/ 0 h 366166"/>
              <a:gd name="connsiteX3" fmla="*/ 1429934 w 1429934"/>
              <a:gd name="connsiteY3" fmla="*/ 36617 h 366166"/>
              <a:gd name="connsiteX4" fmla="*/ 1429934 w 1429934"/>
              <a:gd name="connsiteY4" fmla="*/ 329549 h 366166"/>
              <a:gd name="connsiteX5" fmla="*/ 1393317 w 1429934"/>
              <a:gd name="connsiteY5" fmla="*/ 366166 h 366166"/>
              <a:gd name="connsiteX6" fmla="*/ 36617 w 1429934"/>
              <a:gd name="connsiteY6" fmla="*/ 366166 h 366166"/>
              <a:gd name="connsiteX7" fmla="*/ 0 w 1429934"/>
              <a:gd name="connsiteY7" fmla="*/ 329549 h 366166"/>
              <a:gd name="connsiteX8" fmla="*/ 0 w 1429934"/>
              <a:gd name="connsiteY8" fmla="*/ 36617 h 366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9934" h="366166">
                <a:moveTo>
                  <a:pt x="0" y="36617"/>
                </a:moveTo>
                <a:cubicBezTo>
                  <a:pt x="0" y="16394"/>
                  <a:pt x="16394" y="0"/>
                  <a:pt x="36617" y="0"/>
                </a:cubicBezTo>
                <a:lnTo>
                  <a:pt x="1393317" y="0"/>
                </a:lnTo>
                <a:cubicBezTo>
                  <a:pt x="1413540" y="0"/>
                  <a:pt x="1429934" y="16394"/>
                  <a:pt x="1429934" y="36617"/>
                </a:cubicBezTo>
                <a:lnTo>
                  <a:pt x="1429934" y="329549"/>
                </a:lnTo>
                <a:cubicBezTo>
                  <a:pt x="1429934" y="349772"/>
                  <a:pt x="1413540" y="366166"/>
                  <a:pt x="1393317" y="366166"/>
                </a:cubicBezTo>
                <a:lnTo>
                  <a:pt x="36617" y="366166"/>
                </a:lnTo>
                <a:cubicBezTo>
                  <a:pt x="16394" y="366166"/>
                  <a:pt x="0" y="349772"/>
                  <a:pt x="0" y="329549"/>
                </a:cubicBezTo>
                <a:lnTo>
                  <a:pt x="0" y="3661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spcFirstLastPara="0" vert="horz" wrap="square" lIns="64065" tIns="64065" rIns="64065" bIns="64065"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Наименование</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24" name="Полилиния 23"/>
          <p:cNvSpPr/>
          <p:nvPr/>
        </p:nvSpPr>
        <p:spPr>
          <a:xfrm>
            <a:off x="3824064" y="4648808"/>
            <a:ext cx="3502508" cy="2060848"/>
          </a:xfrm>
          <a:custGeom>
            <a:avLst/>
            <a:gdLst>
              <a:gd name="connsiteX0" fmla="*/ 0 w 1429934"/>
              <a:gd name="connsiteY0" fmla="*/ 55534 h 555336"/>
              <a:gd name="connsiteX1" fmla="*/ 55534 w 1429934"/>
              <a:gd name="connsiteY1" fmla="*/ 0 h 555336"/>
              <a:gd name="connsiteX2" fmla="*/ 1374400 w 1429934"/>
              <a:gd name="connsiteY2" fmla="*/ 0 h 555336"/>
              <a:gd name="connsiteX3" fmla="*/ 1429934 w 1429934"/>
              <a:gd name="connsiteY3" fmla="*/ 55534 h 555336"/>
              <a:gd name="connsiteX4" fmla="*/ 1429934 w 1429934"/>
              <a:gd name="connsiteY4" fmla="*/ 499802 h 555336"/>
              <a:gd name="connsiteX5" fmla="*/ 1374400 w 1429934"/>
              <a:gd name="connsiteY5" fmla="*/ 555336 h 555336"/>
              <a:gd name="connsiteX6" fmla="*/ 55534 w 1429934"/>
              <a:gd name="connsiteY6" fmla="*/ 555336 h 555336"/>
              <a:gd name="connsiteX7" fmla="*/ 0 w 1429934"/>
              <a:gd name="connsiteY7" fmla="*/ 499802 h 555336"/>
              <a:gd name="connsiteX8" fmla="*/ 0 w 1429934"/>
              <a:gd name="connsiteY8" fmla="*/ 55534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9934" h="555336">
                <a:moveTo>
                  <a:pt x="0" y="55534"/>
                </a:moveTo>
                <a:cubicBezTo>
                  <a:pt x="0" y="24863"/>
                  <a:pt x="24863" y="0"/>
                  <a:pt x="55534" y="0"/>
                </a:cubicBezTo>
                <a:lnTo>
                  <a:pt x="1374400" y="0"/>
                </a:lnTo>
                <a:cubicBezTo>
                  <a:pt x="1405071" y="0"/>
                  <a:pt x="1429934" y="24863"/>
                  <a:pt x="1429934" y="55534"/>
                </a:cubicBezTo>
                <a:lnTo>
                  <a:pt x="1429934" y="499802"/>
                </a:lnTo>
                <a:cubicBezTo>
                  <a:pt x="1429934" y="530473"/>
                  <a:pt x="1405071" y="555336"/>
                  <a:pt x="1374400" y="555336"/>
                </a:cubicBezTo>
                <a:lnTo>
                  <a:pt x="55534" y="555336"/>
                </a:lnTo>
                <a:cubicBezTo>
                  <a:pt x="24863" y="555336"/>
                  <a:pt x="0" y="530473"/>
                  <a:pt x="0" y="499802"/>
                </a:cubicBezTo>
                <a:lnTo>
                  <a:pt x="0" y="5553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spcFirstLastPara="0" vert="horz" wrap="square" lIns="61985" tIns="61985" rIns="61985" bIns="61985" numCol="1" spcCol="1270" anchor="ctr" anchorCtr="0">
            <a:noAutofit/>
          </a:bodyPr>
          <a:lstStyle/>
          <a:p>
            <a:pPr lvl="0" algn="ctr" defTabSz="5334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Комплексы процессных мероприятий: </a:t>
            </a:r>
            <a:r>
              <a:rPr lang="ru-RU" sz="1000" kern="1200" dirty="0" smtClean="0">
                <a:solidFill>
                  <a:schemeClr val="tx1"/>
                </a:solidFill>
                <a:latin typeface="Times New Roman" panose="02020603050405020304" pitchFamily="18" charset="0"/>
                <a:cs typeface="Times New Roman" panose="02020603050405020304" pitchFamily="18" charset="0"/>
              </a:rPr>
              <a:t>«Обеспечение деятельности организаций в сфере образования», «Финансовое обеспечение получения дошкольного образования, начального общего, основного общего и среднего общего образования, среднего профессионального образования», «Реализация проектов и мероприятий по инновационному развитию системы образования», «Стипендии, гранты, премии и денежные поощрения», «Модернизация системы воспитания детей в Чувашской Республике», «Мероприятия в сфере поддержки детей-сирот и детей, оставшихся без попечения родителей, лиц из числа детей-сирот и детей, оставшихся без попечения родителей», «Меры социальной поддержки», «Обеспечение реализации государственной программы Чувашской Республики «Развитие образования»</a:t>
            </a:r>
            <a:endParaRPr lang="ru-RU" sz="1000" kern="1200" dirty="0">
              <a:solidFill>
                <a:schemeClr val="tx1"/>
              </a:solidFill>
              <a:latin typeface="Times New Roman" panose="02020603050405020304" pitchFamily="18" charset="0"/>
              <a:cs typeface="Times New Roman" panose="02020603050405020304" pitchFamily="18" charset="0"/>
            </a:endParaRPr>
          </a:p>
        </p:txBody>
      </p:sp>
      <p:sp>
        <p:nvSpPr>
          <p:cNvPr id="25" name="Полилиния 24"/>
          <p:cNvSpPr/>
          <p:nvPr/>
        </p:nvSpPr>
        <p:spPr>
          <a:xfrm>
            <a:off x="7452320" y="2544041"/>
            <a:ext cx="724935" cy="325368"/>
          </a:xfrm>
          <a:custGeom>
            <a:avLst/>
            <a:gdLst>
              <a:gd name="connsiteX0" fmla="*/ 0 w 560620"/>
              <a:gd name="connsiteY0" fmla="*/ 36617 h 366166"/>
              <a:gd name="connsiteX1" fmla="*/ 36617 w 560620"/>
              <a:gd name="connsiteY1" fmla="*/ 0 h 366166"/>
              <a:gd name="connsiteX2" fmla="*/ 524003 w 560620"/>
              <a:gd name="connsiteY2" fmla="*/ 0 h 366166"/>
              <a:gd name="connsiteX3" fmla="*/ 560620 w 560620"/>
              <a:gd name="connsiteY3" fmla="*/ 36617 h 366166"/>
              <a:gd name="connsiteX4" fmla="*/ 560620 w 560620"/>
              <a:gd name="connsiteY4" fmla="*/ 329549 h 366166"/>
              <a:gd name="connsiteX5" fmla="*/ 524003 w 560620"/>
              <a:gd name="connsiteY5" fmla="*/ 366166 h 366166"/>
              <a:gd name="connsiteX6" fmla="*/ 36617 w 560620"/>
              <a:gd name="connsiteY6" fmla="*/ 366166 h 366166"/>
              <a:gd name="connsiteX7" fmla="*/ 0 w 560620"/>
              <a:gd name="connsiteY7" fmla="*/ 329549 h 366166"/>
              <a:gd name="connsiteX8" fmla="*/ 0 w 560620"/>
              <a:gd name="connsiteY8" fmla="*/ 36617 h 366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0620" h="366166">
                <a:moveTo>
                  <a:pt x="0" y="36617"/>
                </a:moveTo>
                <a:cubicBezTo>
                  <a:pt x="0" y="16394"/>
                  <a:pt x="16394" y="0"/>
                  <a:pt x="36617" y="0"/>
                </a:cubicBezTo>
                <a:lnTo>
                  <a:pt x="524003" y="0"/>
                </a:lnTo>
                <a:cubicBezTo>
                  <a:pt x="544226" y="0"/>
                  <a:pt x="560620" y="16394"/>
                  <a:pt x="560620" y="36617"/>
                </a:cubicBezTo>
                <a:lnTo>
                  <a:pt x="560620" y="329549"/>
                </a:lnTo>
                <a:cubicBezTo>
                  <a:pt x="560620" y="349772"/>
                  <a:pt x="544226" y="366166"/>
                  <a:pt x="524003" y="366166"/>
                </a:cubicBezTo>
                <a:lnTo>
                  <a:pt x="36617" y="366166"/>
                </a:lnTo>
                <a:cubicBezTo>
                  <a:pt x="16394" y="366166"/>
                  <a:pt x="0" y="349772"/>
                  <a:pt x="0" y="329549"/>
                </a:cubicBezTo>
                <a:lnTo>
                  <a:pt x="0" y="3661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4065" tIns="64065" rIns="64065" bIns="64065"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План</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29" name="Полилиния 28"/>
          <p:cNvSpPr/>
          <p:nvPr/>
        </p:nvSpPr>
        <p:spPr>
          <a:xfrm>
            <a:off x="7452320" y="4662186"/>
            <a:ext cx="735907" cy="2047470"/>
          </a:xfrm>
          <a:custGeom>
            <a:avLst/>
            <a:gdLst>
              <a:gd name="connsiteX0" fmla="*/ 0 w 544425"/>
              <a:gd name="connsiteY0" fmla="*/ 54443 h 555336"/>
              <a:gd name="connsiteX1" fmla="*/ 54443 w 544425"/>
              <a:gd name="connsiteY1" fmla="*/ 0 h 555336"/>
              <a:gd name="connsiteX2" fmla="*/ 489983 w 544425"/>
              <a:gd name="connsiteY2" fmla="*/ 0 h 555336"/>
              <a:gd name="connsiteX3" fmla="*/ 544426 w 544425"/>
              <a:gd name="connsiteY3" fmla="*/ 54443 h 555336"/>
              <a:gd name="connsiteX4" fmla="*/ 544425 w 544425"/>
              <a:gd name="connsiteY4" fmla="*/ 500894 h 555336"/>
              <a:gd name="connsiteX5" fmla="*/ 489982 w 544425"/>
              <a:gd name="connsiteY5" fmla="*/ 555337 h 555336"/>
              <a:gd name="connsiteX6" fmla="*/ 54443 w 544425"/>
              <a:gd name="connsiteY6" fmla="*/ 555336 h 555336"/>
              <a:gd name="connsiteX7" fmla="*/ 0 w 544425"/>
              <a:gd name="connsiteY7" fmla="*/ 500893 h 555336"/>
              <a:gd name="connsiteX8" fmla="*/ 0 w 544425"/>
              <a:gd name="connsiteY8" fmla="*/ 54443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4425" h="555336">
                <a:moveTo>
                  <a:pt x="0" y="54443"/>
                </a:moveTo>
                <a:cubicBezTo>
                  <a:pt x="0" y="24375"/>
                  <a:pt x="24375" y="0"/>
                  <a:pt x="54443" y="0"/>
                </a:cubicBezTo>
                <a:lnTo>
                  <a:pt x="489983" y="0"/>
                </a:lnTo>
                <a:cubicBezTo>
                  <a:pt x="520051" y="0"/>
                  <a:pt x="544426" y="24375"/>
                  <a:pt x="544426" y="54443"/>
                </a:cubicBezTo>
                <a:cubicBezTo>
                  <a:pt x="544426" y="203260"/>
                  <a:pt x="544425" y="352077"/>
                  <a:pt x="544425" y="500894"/>
                </a:cubicBezTo>
                <a:cubicBezTo>
                  <a:pt x="544425" y="530962"/>
                  <a:pt x="520050" y="555337"/>
                  <a:pt x="489982" y="555337"/>
                </a:cubicBezTo>
                <a:lnTo>
                  <a:pt x="54443" y="555336"/>
                </a:lnTo>
                <a:cubicBezTo>
                  <a:pt x="24375" y="555336"/>
                  <a:pt x="0" y="530961"/>
                  <a:pt x="0" y="500893"/>
                </a:cubicBezTo>
                <a:lnTo>
                  <a:pt x="0" y="54443"/>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5476" tIns="65476" rIns="65476" bIns="65476" numCol="1" spcCol="1270" anchor="ctr" anchorCtr="0">
            <a:noAutofit/>
          </a:bodyPr>
          <a:lstStyle/>
          <a:p>
            <a:pPr lvl="0" algn="ctr" defTabSz="577850">
              <a:lnSpc>
                <a:spcPct val="90000"/>
              </a:lnSpc>
              <a:spcBef>
                <a:spcPct val="0"/>
              </a:spcBef>
              <a:spcAft>
                <a:spcPct val="35000"/>
              </a:spcAft>
            </a:pPr>
            <a:r>
              <a:rPr lang="ru-RU" sz="1150" kern="1200" dirty="0" smtClean="0">
                <a:solidFill>
                  <a:schemeClr val="tx1"/>
                </a:solidFill>
                <a:latin typeface="Times New Roman" panose="02020603050405020304" pitchFamily="18" charset="0"/>
                <a:cs typeface="Times New Roman" panose="02020603050405020304" pitchFamily="18" charset="0"/>
              </a:rPr>
              <a:t>23 698,5</a:t>
            </a:r>
            <a:endParaRPr lang="ru-RU" sz="1150" kern="1200" dirty="0">
              <a:solidFill>
                <a:schemeClr val="tx1"/>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8289835" y="2544041"/>
            <a:ext cx="746660" cy="325368"/>
          </a:xfrm>
          <a:custGeom>
            <a:avLst/>
            <a:gdLst>
              <a:gd name="connsiteX0" fmla="*/ 0 w 559419"/>
              <a:gd name="connsiteY0" fmla="*/ 33288 h 332880"/>
              <a:gd name="connsiteX1" fmla="*/ 33288 w 559419"/>
              <a:gd name="connsiteY1" fmla="*/ 0 h 332880"/>
              <a:gd name="connsiteX2" fmla="*/ 526131 w 559419"/>
              <a:gd name="connsiteY2" fmla="*/ 0 h 332880"/>
              <a:gd name="connsiteX3" fmla="*/ 559419 w 559419"/>
              <a:gd name="connsiteY3" fmla="*/ 33288 h 332880"/>
              <a:gd name="connsiteX4" fmla="*/ 559419 w 559419"/>
              <a:gd name="connsiteY4" fmla="*/ 299592 h 332880"/>
              <a:gd name="connsiteX5" fmla="*/ 526131 w 559419"/>
              <a:gd name="connsiteY5" fmla="*/ 332880 h 332880"/>
              <a:gd name="connsiteX6" fmla="*/ 33288 w 559419"/>
              <a:gd name="connsiteY6" fmla="*/ 332880 h 332880"/>
              <a:gd name="connsiteX7" fmla="*/ 0 w 559419"/>
              <a:gd name="connsiteY7" fmla="*/ 299592 h 332880"/>
              <a:gd name="connsiteX8" fmla="*/ 0 w 559419"/>
              <a:gd name="connsiteY8" fmla="*/ 33288 h 332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9419" h="332880">
                <a:moveTo>
                  <a:pt x="0" y="33288"/>
                </a:moveTo>
                <a:cubicBezTo>
                  <a:pt x="0" y="14904"/>
                  <a:pt x="14904" y="0"/>
                  <a:pt x="33288" y="0"/>
                </a:cubicBezTo>
                <a:lnTo>
                  <a:pt x="526131" y="0"/>
                </a:lnTo>
                <a:cubicBezTo>
                  <a:pt x="544515" y="0"/>
                  <a:pt x="559419" y="14904"/>
                  <a:pt x="559419" y="33288"/>
                </a:cubicBezTo>
                <a:lnTo>
                  <a:pt x="559419" y="299592"/>
                </a:lnTo>
                <a:cubicBezTo>
                  <a:pt x="559419" y="317976"/>
                  <a:pt x="544515" y="332880"/>
                  <a:pt x="526131" y="332880"/>
                </a:cubicBezTo>
                <a:lnTo>
                  <a:pt x="33288" y="332880"/>
                </a:lnTo>
                <a:cubicBezTo>
                  <a:pt x="14904" y="332880"/>
                  <a:pt x="0" y="317976"/>
                  <a:pt x="0" y="299592"/>
                </a:cubicBezTo>
                <a:lnTo>
                  <a:pt x="0" y="33288"/>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3090" tIns="63090" rIns="63090" bIns="6309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Факт</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35" name="Полилиния 34"/>
          <p:cNvSpPr/>
          <p:nvPr/>
        </p:nvSpPr>
        <p:spPr>
          <a:xfrm>
            <a:off x="8286621" y="4662186"/>
            <a:ext cx="749873" cy="2047470"/>
          </a:xfrm>
          <a:custGeom>
            <a:avLst/>
            <a:gdLst>
              <a:gd name="connsiteX0" fmla="*/ 0 w 512328"/>
              <a:gd name="connsiteY0" fmla="*/ 51233 h 555336"/>
              <a:gd name="connsiteX1" fmla="*/ 51233 w 512328"/>
              <a:gd name="connsiteY1" fmla="*/ 0 h 555336"/>
              <a:gd name="connsiteX2" fmla="*/ 461095 w 512328"/>
              <a:gd name="connsiteY2" fmla="*/ 0 h 555336"/>
              <a:gd name="connsiteX3" fmla="*/ 512328 w 512328"/>
              <a:gd name="connsiteY3" fmla="*/ 51233 h 555336"/>
              <a:gd name="connsiteX4" fmla="*/ 512328 w 512328"/>
              <a:gd name="connsiteY4" fmla="*/ 504103 h 555336"/>
              <a:gd name="connsiteX5" fmla="*/ 461095 w 512328"/>
              <a:gd name="connsiteY5" fmla="*/ 555336 h 555336"/>
              <a:gd name="connsiteX6" fmla="*/ 51233 w 512328"/>
              <a:gd name="connsiteY6" fmla="*/ 555336 h 555336"/>
              <a:gd name="connsiteX7" fmla="*/ 0 w 512328"/>
              <a:gd name="connsiteY7" fmla="*/ 504103 h 555336"/>
              <a:gd name="connsiteX8" fmla="*/ 0 w 512328"/>
              <a:gd name="connsiteY8" fmla="*/ 51233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2328" h="555336">
                <a:moveTo>
                  <a:pt x="0" y="51233"/>
                </a:moveTo>
                <a:cubicBezTo>
                  <a:pt x="0" y="22938"/>
                  <a:pt x="22938" y="0"/>
                  <a:pt x="51233" y="0"/>
                </a:cubicBezTo>
                <a:lnTo>
                  <a:pt x="461095" y="0"/>
                </a:lnTo>
                <a:cubicBezTo>
                  <a:pt x="489390" y="0"/>
                  <a:pt x="512328" y="22938"/>
                  <a:pt x="512328" y="51233"/>
                </a:cubicBezTo>
                <a:lnTo>
                  <a:pt x="512328" y="504103"/>
                </a:lnTo>
                <a:cubicBezTo>
                  <a:pt x="512328" y="532398"/>
                  <a:pt x="489390" y="555336"/>
                  <a:pt x="461095" y="555336"/>
                </a:cubicBezTo>
                <a:lnTo>
                  <a:pt x="51233" y="555336"/>
                </a:lnTo>
                <a:cubicBezTo>
                  <a:pt x="22938" y="555336"/>
                  <a:pt x="0" y="532398"/>
                  <a:pt x="0" y="504103"/>
                </a:cubicBezTo>
                <a:lnTo>
                  <a:pt x="0" y="51233"/>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4536" tIns="64536" rIns="64536" bIns="64536" numCol="1" spcCol="1270" anchor="ctr" anchorCtr="0">
            <a:noAutofit/>
          </a:bodyPr>
          <a:lstStyle/>
          <a:p>
            <a:pPr lvl="0" algn="ctr" defTabSz="577850">
              <a:lnSpc>
                <a:spcPct val="90000"/>
              </a:lnSpc>
              <a:spcBef>
                <a:spcPct val="0"/>
              </a:spcBef>
              <a:spcAft>
                <a:spcPct val="35000"/>
              </a:spcAft>
            </a:pPr>
            <a:r>
              <a:rPr lang="ru-RU" sz="1150" dirty="0" smtClean="0">
                <a:solidFill>
                  <a:schemeClr val="tx1"/>
                </a:solidFill>
                <a:latin typeface="Times New Roman" panose="02020603050405020304" pitchFamily="18" charset="0"/>
                <a:cs typeface="Times New Roman" panose="02020603050405020304" pitchFamily="18" charset="0"/>
              </a:rPr>
              <a:t>23 667,1</a:t>
            </a:r>
            <a:endParaRPr lang="ru-RU" sz="1150" kern="1200" dirty="0">
              <a:solidFill>
                <a:schemeClr val="tx1"/>
              </a:solidFill>
              <a:latin typeface="Times New Roman" panose="02020603050405020304" pitchFamily="18" charset="0"/>
              <a:cs typeface="Times New Roman" panose="02020603050405020304" pitchFamily="18" charset="0"/>
            </a:endParaRPr>
          </a:p>
        </p:txBody>
      </p:sp>
      <p:sp>
        <p:nvSpPr>
          <p:cNvPr id="37" name="Полилиния 36"/>
          <p:cNvSpPr/>
          <p:nvPr/>
        </p:nvSpPr>
        <p:spPr>
          <a:xfrm>
            <a:off x="3823816" y="2977479"/>
            <a:ext cx="3528156" cy="574709"/>
          </a:xfrm>
          <a:custGeom>
            <a:avLst/>
            <a:gdLst>
              <a:gd name="connsiteX0" fmla="*/ 0 w 1429934"/>
              <a:gd name="connsiteY0" fmla="*/ 55534 h 555336"/>
              <a:gd name="connsiteX1" fmla="*/ 55534 w 1429934"/>
              <a:gd name="connsiteY1" fmla="*/ 0 h 555336"/>
              <a:gd name="connsiteX2" fmla="*/ 1374400 w 1429934"/>
              <a:gd name="connsiteY2" fmla="*/ 0 h 555336"/>
              <a:gd name="connsiteX3" fmla="*/ 1429934 w 1429934"/>
              <a:gd name="connsiteY3" fmla="*/ 55534 h 555336"/>
              <a:gd name="connsiteX4" fmla="*/ 1429934 w 1429934"/>
              <a:gd name="connsiteY4" fmla="*/ 499802 h 555336"/>
              <a:gd name="connsiteX5" fmla="*/ 1374400 w 1429934"/>
              <a:gd name="connsiteY5" fmla="*/ 555336 h 555336"/>
              <a:gd name="connsiteX6" fmla="*/ 55534 w 1429934"/>
              <a:gd name="connsiteY6" fmla="*/ 555336 h 555336"/>
              <a:gd name="connsiteX7" fmla="*/ 0 w 1429934"/>
              <a:gd name="connsiteY7" fmla="*/ 499802 h 555336"/>
              <a:gd name="connsiteX8" fmla="*/ 0 w 1429934"/>
              <a:gd name="connsiteY8" fmla="*/ 55534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9934" h="555336">
                <a:moveTo>
                  <a:pt x="0" y="55534"/>
                </a:moveTo>
                <a:cubicBezTo>
                  <a:pt x="0" y="24863"/>
                  <a:pt x="24863" y="0"/>
                  <a:pt x="55534" y="0"/>
                </a:cubicBezTo>
                <a:lnTo>
                  <a:pt x="1374400" y="0"/>
                </a:lnTo>
                <a:cubicBezTo>
                  <a:pt x="1405071" y="0"/>
                  <a:pt x="1429934" y="24863"/>
                  <a:pt x="1429934" y="55534"/>
                </a:cubicBezTo>
                <a:lnTo>
                  <a:pt x="1429934" y="499802"/>
                </a:lnTo>
                <a:cubicBezTo>
                  <a:pt x="1429934" y="530473"/>
                  <a:pt x="1405071" y="555336"/>
                  <a:pt x="1374400" y="555336"/>
                </a:cubicBezTo>
                <a:lnTo>
                  <a:pt x="55534" y="555336"/>
                </a:lnTo>
                <a:cubicBezTo>
                  <a:pt x="24863" y="555336"/>
                  <a:pt x="0" y="530473"/>
                  <a:pt x="0" y="499802"/>
                </a:cubicBezTo>
                <a:lnTo>
                  <a:pt x="0" y="5553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spcFirstLastPara="0" vert="horz" wrap="square" lIns="61985" tIns="61985" rIns="61985" bIns="61985" numCol="1" spcCol="1270" anchor="ctr" anchorCtr="0">
            <a:noAutofit/>
          </a:bodyPr>
          <a:lstStyle/>
          <a:p>
            <a:pPr lvl="0" algn="ctr" defTabSz="533400">
              <a:lnSpc>
                <a:spcPct val="90000"/>
              </a:lnSpc>
              <a:spcAft>
                <a:spcPct val="35000"/>
              </a:spcAft>
            </a:pPr>
            <a:r>
              <a:rPr lang="ru-RU" sz="1200" dirty="0" smtClean="0">
                <a:solidFill>
                  <a:schemeClr val="tx1"/>
                </a:solidFill>
                <a:latin typeface="Times New Roman" panose="02020603050405020304" pitchFamily="18" charset="0"/>
                <a:cs typeface="Times New Roman" panose="02020603050405020304" pitchFamily="18" charset="0"/>
              </a:rPr>
              <a:t>Региональные проекты: </a:t>
            </a:r>
            <a:r>
              <a:rPr lang="ru-RU" sz="1000" dirty="0" smtClean="0">
                <a:solidFill>
                  <a:schemeClr val="tx1"/>
                </a:solidFill>
                <a:latin typeface="Times New Roman" panose="02020603050405020304" pitchFamily="18" charset="0"/>
                <a:cs typeface="Times New Roman" panose="02020603050405020304" pitchFamily="18" charset="0"/>
              </a:rPr>
              <a:t>«Все лучшее детям», «Педагоги и наставники», «</a:t>
            </a:r>
            <a:r>
              <a:rPr lang="ru-RU" sz="1000" dirty="0" err="1" smtClean="0">
                <a:solidFill>
                  <a:schemeClr val="tx1"/>
                </a:solidFill>
                <a:latin typeface="Times New Roman" panose="02020603050405020304" pitchFamily="18" charset="0"/>
                <a:cs typeface="Times New Roman" panose="02020603050405020304" pitchFamily="18" charset="0"/>
              </a:rPr>
              <a:t>Профессионалитет</a:t>
            </a:r>
            <a:r>
              <a:rPr lang="ru-RU" sz="1000" dirty="0" smtClean="0">
                <a:solidFill>
                  <a:schemeClr val="tx1"/>
                </a:solidFill>
                <a:latin typeface="Times New Roman" panose="02020603050405020304" pitchFamily="18" charset="0"/>
                <a:cs typeface="Times New Roman" panose="02020603050405020304" pitchFamily="18" charset="0"/>
              </a:rPr>
              <a:t>» «Поддержка семьи», «Модернизация школьных систем образования в Чувашской Республике»</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41" name="Полилиния 40"/>
          <p:cNvSpPr/>
          <p:nvPr/>
        </p:nvSpPr>
        <p:spPr>
          <a:xfrm>
            <a:off x="8286622" y="2983725"/>
            <a:ext cx="749873" cy="568464"/>
          </a:xfrm>
          <a:custGeom>
            <a:avLst/>
            <a:gdLst>
              <a:gd name="connsiteX0" fmla="*/ 0 w 544425"/>
              <a:gd name="connsiteY0" fmla="*/ 54443 h 555336"/>
              <a:gd name="connsiteX1" fmla="*/ 54443 w 544425"/>
              <a:gd name="connsiteY1" fmla="*/ 0 h 555336"/>
              <a:gd name="connsiteX2" fmla="*/ 489983 w 544425"/>
              <a:gd name="connsiteY2" fmla="*/ 0 h 555336"/>
              <a:gd name="connsiteX3" fmla="*/ 544426 w 544425"/>
              <a:gd name="connsiteY3" fmla="*/ 54443 h 555336"/>
              <a:gd name="connsiteX4" fmla="*/ 544425 w 544425"/>
              <a:gd name="connsiteY4" fmla="*/ 500894 h 555336"/>
              <a:gd name="connsiteX5" fmla="*/ 489982 w 544425"/>
              <a:gd name="connsiteY5" fmla="*/ 555337 h 555336"/>
              <a:gd name="connsiteX6" fmla="*/ 54443 w 544425"/>
              <a:gd name="connsiteY6" fmla="*/ 555336 h 555336"/>
              <a:gd name="connsiteX7" fmla="*/ 0 w 544425"/>
              <a:gd name="connsiteY7" fmla="*/ 500893 h 555336"/>
              <a:gd name="connsiteX8" fmla="*/ 0 w 544425"/>
              <a:gd name="connsiteY8" fmla="*/ 54443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4425" h="555336">
                <a:moveTo>
                  <a:pt x="0" y="54443"/>
                </a:moveTo>
                <a:cubicBezTo>
                  <a:pt x="0" y="24375"/>
                  <a:pt x="24375" y="0"/>
                  <a:pt x="54443" y="0"/>
                </a:cubicBezTo>
                <a:lnTo>
                  <a:pt x="489983" y="0"/>
                </a:lnTo>
                <a:cubicBezTo>
                  <a:pt x="520051" y="0"/>
                  <a:pt x="544426" y="24375"/>
                  <a:pt x="544426" y="54443"/>
                </a:cubicBezTo>
                <a:cubicBezTo>
                  <a:pt x="544426" y="203260"/>
                  <a:pt x="544425" y="352077"/>
                  <a:pt x="544425" y="500894"/>
                </a:cubicBezTo>
                <a:cubicBezTo>
                  <a:pt x="544425" y="530962"/>
                  <a:pt x="520050" y="555337"/>
                  <a:pt x="489982" y="555337"/>
                </a:cubicBezTo>
                <a:lnTo>
                  <a:pt x="54443" y="555336"/>
                </a:lnTo>
                <a:cubicBezTo>
                  <a:pt x="24375" y="555336"/>
                  <a:pt x="0" y="530961"/>
                  <a:pt x="0" y="500893"/>
                </a:cubicBezTo>
                <a:lnTo>
                  <a:pt x="0" y="54443"/>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5476" tIns="65476" rIns="65476" bIns="65476" numCol="1" spcCol="1270" anchor="ctr" anchorCtr="0">
            <a:noAutofit/>
          </a:bodyPr>
          <a:lstStyle/>
          <a:p>
            <a:pPr lvl="0" algn="ctr" defTabSz="577850">
              <a:lnSpc>
                <a:spcPct val="90000"/>
              </a:lnSpc>
              <a:spcBef>
                <a:spcPct val="0"/>
              </a:spcBef>
              <a:spcAft>
                <a:spcPct val="35000"/>
              </a:spcAft>
            </a:pPr>
            <a:r>
              <a:rPr lang="ru-RU" sz="1150" dirty="0" smtClean="0">
                <a:solidFill>
                  <a:schemeClr val="tx1"/>
                </a:solidFill>
                <a:latin typeface="Times New Roman" panose="02020603050405020304" pitchFamily="18" charset="0"/>
                <a:cs typeface="Times New Roman" panose="02020603050405020304" pitchFamily="18" charset="0"/>
              </a:rPr>
              <a:t>3 648,5</a:t>
            </a:r>
            <a:endParaRPr lang="ru-RU" sz="1150" kern="1200" dirty="0">
              <a:solidFill>
                <a:schemeClr val="tx1"/>
              </a:solidFill>
              <a:latin typeface="Times New Roman" panose="02020603050405020304" pitchFamily="18" charset="0"/>
              <a:cs typeface="Times New Roman" panose="02020603050405020304" pitchFamily="18" charset="0"/>
            </a:endParaRPr>
          </a:p>
        </p:txBody>
      </p:sp>
      <p:sp>
        <p:nvSpPr>
          <p:cNvPr id="42" name="Полилиния 41"/>
          <p:cNvSpPr/>
          <p:nvPr/>
        </p:nvSpPr>
        <p:spPr>
          <a:xfrm>
            <a:off x="7452320" y="2977479"/>
            <a:ext cx="724935" cy="574709"/>
          </a:xfrm>
          <a:custGeom>
            <a:avLst/>
            <a:gdLst>
              <a:gd name="connsiteX0" fmla="*/ 0 w 544425"/>
              <a:gd name="connsiteY0" fmla="*/ 54443 h 555336"/>
              <a:gd name="connsiteX1" fmla="*/ 54443 w 544425"/>
              <a:gd name="connsiteY1" fmla="*/ 0 h 555336"/>
              <a:gd name="connsiteX2" fmla="*/ 489983 w 544425"/>
              <a:gd name="connsiteY2" fmla="*/ 0 h 555336"/>
              <a:gd name="connsiteX3" fmla="*/ 544426 w 544425"/>
              <a:gd name="connsiteY3" fmla="*/ 54443 h 555336"/>
              <a:gd name="connsiteX4" fmla="*/ 544425 w 544425"/>
              <a:gd name="connsiteY4" fmla="*/ 500894 h 555336"/>
              <a:gd name="connsiteX5" fmla="*/ 489982 w 544425"/>
              <a:gd name="connsiteY5" fmla="*/ 555337 h 555336"/>
              <a:gd name="connsiteX6" fmla="*/ 54443 w 544425"/>
              <a:gd name="connsiteY6" fmla="*/ 555336 h 555336"/>
              <a:gd name="connsiteX7" fmla="*/ 0 w 544425"/>
              <a:gd name="connsiteY7" fmla="*/ 500893 h 555336"/>
              <a:gd name="connsiteX8" fmla="*/ 0 w 544425"/>
              <a:gd name="connsiteY8" fmla="*/ 54443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4425" h="555336">
                <a:moveTo>
                  <a:pt x="0" y="54443"/>
                </a:moveTo>
                <a:cubicBezTo>
                  <a:pt x="0" y="24375"/>
                  <a:pt x="24375" y="0"/>
                  <a:pt x="54443" y="0"/>
                </a:cubicBezTo>
                <a:lnTo>
                  <a:pt x="489983" y="0"/>
                </a:lnTo>
                <a:cubicBezTo>
                  <a:pt x="520051" y="0"/>
                  <a:pt x="544426" y="24375"/>
                  <a:pt x="544426" y="54443"/>
                </a:cubicBezTo>
                <a:cubicBezTo>
                  <a:pt x="544426" y="203260"/>
                  <a:pt x="544425" y="352077"/>
                  <a:pt x="544425" y="500894"/>
                </a:cubicBezTo>
                <a:cubicBezTo>
                  <a:pt x="544425" y="530962"/>
                  <a:pt x="520050" y="555337"/>
                  <a:pt x="489982" y="555337"/>
                </a:cubicBezTo>
                <a:lnTo>
                  <a:pt x="54443" y="555336"/>
                </a:lnTo>
                <a:cubicBezTo>
                  <a:pt x="24375" y="555336"/>
                  <a:pt x="0" y="530961"/>
                  <a:pt x="0" y="500893"/>
                </a:cubicBezTo>
                <a:lnTo>
                  <a:pt x="0" y="54443"/>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5476" tIns="65476" rIns="65476" bIns="65476" numCol="1" spcCol="1270" anchor="ctr" anchorCtr="0">
            <a:noAutofit/>
          </a:bodyPr>
          <a:lstStyle/>
          <a:p>
            <a:pPr lvl="0" algn="ctr" defTabSz="577850">
              <a:lnSpc>
                <a:spcPct val="90000"/>
              </a:lnSpc>
              <a:spcBef>
                <a:spcPct val="0"/>
              </a:spcBef>
              <a:spcAft>
                <a:spcPct val="35000"/>
              </a:spcAft>
            </a:pPr>
            <a:endParaRPr lang="ru-RU" sz="1150" kern="1200" dirty="0" smtClean="0">
              <a:solidFill>
                <a:schemeClr val="tx1"/>
              </a:solidFill>
              <a:latin typeface="Times New Roman" panose="02020603050405020304" pitchFamily="18" charset="0"/>
              <a:cs typeface="Times New Roman" panose="02020603050405020304" pitchFamily="18" charset="0"/>
            </a:endParaRPr>
          </a:p>
          <a:p>
            <a:pPr lvl="0" algn="ctr" defTabSz="577850">
              <a:lnSpc>
                <a:spcPct val="90000"/>
              </a:lnSpc>
              <a:spcBef>
                <a:spcPct val="0"/>
              </a:spcBef>
              <a:spcAft>
                <a:spcPct val="35000"/>
              </a:spcAft>
            </a:pPr>
            <a:r>
              <a:rPr lang="ru-RU" sz="1150" dirty="0" smtClean="0">
                <a:solidFill>
                  <a:schemeClr val="tx1"/>
                </a:solidFill>
                <a:latin typeface="Times New Roman" panose="02020603050405020304" pitchFamily="18" charset="0"/>
                <a:cs typeface="Times New Roman" panose="02020603050405020304" pitchFamily="18" charset="0"/>
              </a:rPr>
              <a:t>4 075,2</a:t>
            </a:r>
            <a:endParaRPr lang="ru-RU" sz="1150" kern="1200" dirty="0" smtClean="0">
              <a:solidFill>
                <a:schemeClr val="tx1"/>
              </a:solidFill>
              <a:latin typeface="Times New Roman" panose="02020603050405020304" pitchFamily="18" charset="0"/>
              <a:cs typeface="Times New Roman" panose="02020603050405020304" pitchFamily="18" charset="0"/>
            </a:endParaRPr>
          </a:p>
          <a:p>
            <a:pPr lvl="0" algn="ctr" defTabSz="577850">
              <a:lnSpc>
                <a:spcPct val="90000"/>
              </a:lnSpc>
              <a:spcBef>
                <a:spcPct val="0"/>
              </a:spcBef>
              <a:spcAft>
                <a:spcPct val="35000"/>
              </a:spcAft>
            </a:pPr>
            <a:endParaRPr lang="ru-RU" sz="1150" kern="1200" dirty="0">
              <a:solidFill>
                <a:schemeClr val="tx1"/>
              </a:solidFill>
              <a:latin typeface="Times New Roman" panose="02020603050405020304" pitchFamily="18" charset="0"/>
              <a:cs typeface="Times New Roman" panose="02020603050405020304" pitchFamily="18" charset="0"/>
            </a:endParaRPr>
          </a:p>
        </p:txBody>
      </p:sp>
      <p:sp>
        <p:nvSpPr>
          <p:cNvPr id="64" name="Полилиния 63"/>
          <p:cNvSpPr/>
          <p:nvPr/>
        </p:nvSpPr>
        <p:spPr>
          <a:xfrm>
            <a:off x="3824064" y="3620707"/>
            <a:ext cx="3502508" cy="903488"/>
          </a:xfrm>
          <a:custGeom>
            <a:avLst/>
            <a:gdLst>
              <a:gd name="connsiteX0" fmla="*/ 0 w 1429934"/>
              <a:gd name="connsiteY0" fmla="*/ 55534 h 555336"/>
              <a:gd name="connsiteX1" fmla="*/ 55534 w 1429934"/>
              <a:gd name="connsiteY1" fmla="*/ 0 h 555336"/>
              <a:gd name="connsiteX2" fmla="*/ 1374400 w 1429934"/>
              <a:gd name="connsiteY2" fmla="*/ 0 h 555336"/>
              <a:gd name="connsiteX3" fmla="*/ 1429934 w 1429934"/>
              <a:gd name="connsiteY3" fmla="*/ 55534 h 555336"/>
              <a:gd name="connsiteX4" fmla="*/ 1429934 w 1429934"/>
              <a:gd name="connsiteY4" fmla="*/ 499802 h 555336"/>
              <a:gd name="connsiteX5" fmla="*/ 1374400 w 1429934"/>
              <a:gd name="connsiteY5" fmla="*/ 555336 h 555336"/>
              <a:gd name="connsiteX6" fmla="*/ 55534 w 1429934"/>
              <a:gd name="connsiteY6" fmla="*/ 555336 h 555336"/>
              <a:gd name="connsiteX7" fmla="*/ 0 w 1429934"/>
              <a:gd name="connsiteY7" fmla="*/ 499802 h 555336"/>
              <a:gd name="connsiteX8" fmla="*/ 0 w 1429934"/>
              <a:gd name="connsiteY8" fmla="*/ 55534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9934" h="555336">
                <a:moveTo>
                  <a:pt x="0" y="55534"/>
                </a:moveTo>
                <a:cubicBezTo>
                  <a:pt x="0" y="24863"/>
                  <a:pt x="24863" y="0"/>
                  <a:pt x="55534" y="0"/>
                </a:cubicBezTo>
                <a:lnTo>
                  <a:pt x="1374400" y="0"/>
                </a:lnTo>
                <a:cubicBezTo>
                  <a:pt x="1405071" y="0"/>
                  <a:pt x="1429934" y="24863"/>
                  <a:pt x="1429934" y="55534"/>
                </a:cubicBezTo>
                <a:lnTo>
                  <a:pt x="1429934" y="499802"/>
                </a:lnTo>
                <a:cubicBezTo>
                  <a:pt x="1429934" y="530473"/>
                  <a:pt x="1405071" y="555336"/>
                  <a:pt x="1374400" y="555336"/>
                </a:cubicBezTo>
                <a:lnTo>
                  <a:pt x="55534" y="555336"/>
                </a:lnTo>
                <a:cubicBezTo>
                  <a:pt x="24863" y="555336"/>
                  <a:pt x="0" y="530473"/>
                  <a:pt x="0" y="499802"/>
                </a:cubicBezTo>
                <a:lnTo>
                  <a:pt x="0" y="5553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spcFirstLastPara="0" vert="horz" wrap="square" lIns="61985" tIns="61985" rIns="61985" bIns="61985" numCol="1" spcCol="1270" anchor="ctr" anchorCtr="0">
            <a:noAutofit/>
          </a:bodyPr>
          <a:lstStyle/>
          <a:p>
            <a:pPr lvl="0" algn="ctr" defTabSz="5334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Ведомственные проекты</a:t>
            </a:r>
            <a:r>
              <a:rPr lang="ru-RU" sz="1100" kern="1200" dirty="0" smtClean="0">
                <a:solidFill>
                  <a:schemeClr val="tx1"/>
                </a:solidFill>
                <a:latin typeface="Times New Roman" panose="02020603050405020304" pitchFamily="18" charset="0"/>
                <a:cs typeface="Times New Roman" panose="02020603050405020304" pitchFamily="18" charset="0"/>
              </a:rPr>
              <a:t>: </a:t>
            </a:r>
            <a:r>
              <a:rPr lang="ru-RU" sz="1000" kern="1200" dirty="0" smtClean="0">
                <a:solidFill>
                  <a:schemeClr val="tx1"/>
                </a:solidFill>
                <a:latin typeface="Times New Roman" panose="02020603050405020304" pitchFamily="18" charset="0"/>
                <a:cs typeface="Times New Roman" panose="02020603050405020304" pitchFamily="18" charset="0"/>
              </a:rPr>
              <a:t>«Реализация мер, направленных на развитие образовательных организаций», «Строительство (приобретение), реконструкция объектов капитального строительства образовательных организаций», «Модернизация инфраструктуры и благоустройство территории муниципальных образовательных организаций»</a:t>
            </a:r>
            <a:endParaRPr lang="ru-RU" sz="1000" kern="1200" dirty="0">
              <a:solidFill>
                <a:schemeClr val="tx1"/>
              </a:solidFill>
              <a:latin typeface="Times New Roman" panose="02020603050405020304" pitchFamily="18" charset="0"/>
              <a:cs typeface="Times New Roman" panose="02020603050405020304" pitchFamily="18" charset="0"/>
            </a:endParaRPr>
          </a:p>
        </p:txBody>
      </p:sp>
      <p:sp>
        <p:nvSpPr>
          <p:cNvPr id="65" name="Полилиния 64"/>
          <p:cNvSpPr/>
          <p:nvPr/>
        </p:nvSpPr>
        <p:spPr>
          <a:xfrm>
            <a:off x="7452320" y="3633989"/>
            <a:ext cx="724935" cy="890206"/>
          </a:xfrm>
          <a:custGeom>
            <a:avLst/>
            <a:gdLst>
              <a:gd name="connsiteX0" fmla="*/ 0 w 544425"/>
              <a:gd name="connsiteY0" fmla="*/ 54443 h 555336"/>
              <a:gd name="connsiteX1" fmla="*/ 54443 w 544425"/>
              <a:gd name="connsiteY1" fmla="*/ 0 h 555336"/>
              <a:gd name="connsiteX2" fmla="*/ 489983 w 544425"/>
              <a:gd name="connsiteY2" fmla="*/ 0 h 555336"/>
              <a:gd name="connsiteX3" fmla="*/ 544426 w 544425"/>
              <a:gd name="connsiteY3" fmla="*/ 54443 h 555336"/>
              <a:gd name="connsiteX4" fmla="*/ 544425 w 544425"/>
              <a:gd name="connsiteY4" fmla="*/ 500894 h 555336"/>
              <a:gd name="connsiteX5" fmla="*/ 489982 w 544425"/>
              <a:gd name="connsiteY5" fmla="*/ 555337 h 555336"/>
              <a:gd name="connsiteX6" fmla="*/ 54443 w 544425"/>
              <a:gd name="connsiteY6" fmla="*/ 555336 h 555336"/>
              <a:gd name="connsiteX7" fmla="*/ 0 w 544425"/>
              <a:gd name="connsiteY7" fmla="*/ 500893 h 555336"/>
              <a:gd name="connsiteX8" fmla="*/ 0 w 544425"/>
              <a:gd name="connsiteY8" fmla="*/ 54443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4425" h="555336">
                <a:moveTo>
                  <a:pt x="0" y="54443"/>
                </a:moveTo>
                <a:cubicBezTo>
                  <a:pt x="0" y="24375"/>
                  <a:pt x="24375" y="0"/>
                  <a:pt x="54443" y="0"/>
                </a:cubicBezTo>
                <a:lnTo>
                  <a:pt x="489983" y="0"/>
                </a:lnTo>
                <a:cubicBezTo>
                  <a:pt x="520051" y="0"/>
                  <a:pt x="544426" y="24375"/>
                  <a:pt x="544426" y="54443"/>
                </a:cubicBezTo>
                <a:cubicBezTo>
                  <a:pt x="544426" y="203260"/>
                  <a:pt x="544425" y="352077"/>
                  <a:pt x="544425" y="500894"/>
                </a:cubicBezTo>
                <a:cubicBezTo>
                  <a:pt x="544425" y="530962"/>
                  <a:pt x="520050" y="555337"/>
                  <a:pt x="489982" y="555337"/>
                </a:cubicBezTo>
                <a:lnTo>
                  <a:pt x="54443" y="555336"/>
                </a:lnTo>
                <a:cubicBezTo>
                  <a:pt x="24375" y="555336"/>
                  <a:pt x="0" y="530961"/>
                  <a:pt x="0" y="500893"/>
                </a:cubicBezTo>
                <a:lnTo>
                  <a:pt x="0" y="54443"/>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5476" tIns="65476" rIns="65476" bIns="65476" numCol="1" spcCol="1270" anchor="ctr" anchorCtr="0">
            <a:noAutofit/>
          </a:bodyPr>
          <a:lstStyle/>
          <a:p>
            <a:pPr lvl="0" algn="ctr" defTabSz="577850">
              <a:lnSpc>
                <a:spcPct val="90000"/>
              </a:lnSpc>
              <a:spcBef>
                <a:spcPct val="0"/>
              </a:spcBef>
              <a:spcAft>
                <a:spcPct val="35000"/>
              </a:spcAft>
            </a:pPr>
            <a:r>
              <a:rPr lang="ru-RU" sz="1150" dirty="0" smtClean="0">
                <a:solidFill>
                  <a:schemeClr val="tx1"/>
                </a:solidFill>
                <a:latin typeface="Times New Roman" panose="02020603050405020304" pitchFamily="18" charset="0"/>
                <a:cs typeface="Times New Roman" panose="02020603050405020304" pitchFamily="18" charset="0"/>
              </a:rPr>
              <a:t>3 480,4</a:t>
            </a:r>
            <a:endParaRPr lang="ru-RU" sz="1150" kern="1200" dirty="0">
              <a:solidFill>
                <a:schemeClr val="tx1"/>
              </a:solidFill>
              <a:latin typeface="Times New Roman" panose="02020603050405020304" pitchFamily="18" charset="0"/>
              <a:cs typeface="Times New Roman" panose="02020603050405020304" pitchFamily="18" charset="0"/>
            </a:endParaRPr>
          </a:p>
        </p:txBody>
      </p:sp>
      <p:sp>
        <p:nvSpPr>
          <p:cNvPr id="66" name="Полилиния 65"/>
          <p:cNvSpPr/>
          <p:nvPr/>
        </p:nvSpPr>
        <p:spPr>
          <a:xfrm>
            <a:off x="8289834" y="3649188"/>
            <a:ext cx="746661" cy="875007"/>
          </a:xfrm>
          <a:custGeom>
            <a:avLst/>
            <a:gdLst>
              <a:gd name="connsiteX0" fmla="*/ 0 w 512328"/>
              <a:gd name="connsiteY0" fmla="*/ 51233 h 555336"/>
              <a:gd name="connsiteX1" fmla="*/ 51233 w 512328"/>
              <a:gd name="connsiteY1" fmla="*/ 0 h 555336"/>
              <a:gd name="connsiteX2" fmla="*/ 461095 w 512328"/>
              <a:gd name="connsiteY2" fmla="*/ 0 h 555336"/>
              <a:gd name="connsiteX3" fmla="*/ 512328 w 512328"/>
              <a:gd name="connsiteY3" fmla="*/ 51233 h 555336"/>
              <a:gd name="connsiteX4" fmla="*/ 512328 w 512328"/>
              <a:gd name="connsiteY4" fmla="*/ 504103 h 555336"/>
              <a:gd name="connsiteX5" fmla="*/ 461095 w 512328"/>
              <a:gd name="connsiteY5" fmla="*/ 555336 h 555336"/>
              <a:gd name="connsiteX6" fmla="*/ 51233 w 512328"/>
              <a:gd name="connsiteY6" fmla="*/ 555336 h 555336"/>
              <a:gd name="connsiteX7" fmla="*/ 0 w 512328"/>
              <a:gd name="connsiteY7" fmla="*/ 504103 h 555336"/>
              <a:gd name="connsiteX8" fmla="*/ 0 w 512328"/>
              <a:gd name="connsiteY8" fmla="*/ 51233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2328" h="555336">
                <a:moveTo>
                  <a:pt x="0" y="51233"/>
                </a:moveTo>
                <a:cubicBezTo>
                  <a:pt x="0" y="22938"/>
                  <a:pt x="22938" y="0"/>
                  <a:pt x="51233" y="0"/>
                </a:cubicBezTo>
                <a:lnTo>
                  <a:pt x="461095" y="0"/>
                </a:lnTo>
                <a:cubicBezTo>
                  <a:pt x="489390" y="0"/>
                  <a:pt x="512328" y="22938"/>
                  <a:pt x="512328" y="51233"/>
                </a:cubicBezTo>
                <a:lnTo>
                  <a:pt x="512328" y="504103"/>
                </a:lnTo>
                <a:cubicBezTo>
                  <a:pt x="512328" y="532398"/>
                  <a:pt x="489390" y="555336"/>
                  <a:pt x="461095" y="555336"/>
                </a:cubicBezTo>
                <a:lnTo>
                  <a:pt x="51233" y="555336"/>
                </a:lnTo>
                <a:cubicBezTo>
                  <a:pt x="22938" y="555336"/>
                  <a:pt x="0" y="532398"/>
                  <a:pt x="0" y="504103"/>
                </a:cubicBezTo>
                <a:lnTo>
                  <a:pt x="0" y="51233"/>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4536" tIns="64536" rIns="64536" bIns="64536" numCol="1" spcCol="1270" anchor="ctr" anchorCtr="0">
            <a:noAutofit/>
          </a:bodyPr>
          <a:lstStyle/>
          <a:p>
            <a:pPr lvl="0" algn="ctr" defTabSz="577850">
              <a:lnSpc>
                <a:spcPct val="90000"/>
              </a:lnSpc>
              <a:spcBef>
                <a:spcPct val="0"/>
              </a:spcBef>
              <a:spcAft>
                <a:spcPct val="35000"/>
              </a:spcAft>
            </a:pPr>
            <a:r>
              <a:rPr lang="ru-RU" sz="1150" dirty="0" smtClean="0">
                <a:solidFill>
                  <a:schemeClr val="tx1"/>
                </a:solidFill>
                <a:latin typeface="Times New Roman" panose="02020603050405020304" pitchFamily="18" charset="0"/>
                <a:cs typeface="Times New Roman" panose="02020603050405020304" pitchFamily="18" charset="0"/>
              </a:rPr>
              <a:t>2 598,5</a:t>
            </a:r>
            <a:endParaRPr lang="ru-RU" sz="1150" kern="1200" dirty="0">
              <a:solidFill>
                <a:schemeClr val="tx1"/>
              </a:solidFill>
              <a:latin typeface="Times New Roman" panose="02020603050405020304" pitchFamily="18" charset="0"/>
              <a:cs typeface="Times New Roman" panose="02020603050405020304" pitchFamily="18" charset="0"/>
            </a:endParaRPr>
          </a:p>
        </p:txBody>
      </p:sp>
      <p:sp>
        <p:nvSpPr>
          <p:cNvPr id="7" name="Номер слайда 6"/>
          <p:cNvSpPr>
            <a:spLocks noGrp="1"/>
          </p:cNvSpPr>
          <p:nvPr>
            <p:ph type="sldNum" sz="quarter" idx="12"/>
          </p:nvPr>
        </p:nvSpPr>
        <p:spPr/>
        <p:txBody>
          <a:bodyPr/>
          <a:lstStyle/>
          <a:p>
            <a:pPr>
              <a:defRPr/>
            </a:pPr>
            <a:fld id="{667CCBFA-BFB9-4E9F-B6F6-694D72409F22}" type="slidenum">
              <a:rPr lang="ru-RU" smtClean="0"/>
              <a:pPr>
                <a:defRPr/>
              </a:pPr>
              <a:t>42</a:t>
            </a:fld>
            <a:endParaRPr lang="ru-RU" dirty="0"/>
          </a:p>
        </p:txBody>
      </p:sp>
    </p:spTree>
    <p:extLst>
      <p:ext uri="{BB962C8B-B14F-4D97-AF65-F5344CB8AC3E}">
        <p14:creationId xmlns:p14="http://schemas.microsoft.com/office/powerpoint/2010/main" val="401064058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олилиния 3"/>
          <p:cNvSpPr/>
          <p:nvPr/>
        </p:nvSpPr>
        <p:spPr>
          <a:xfrm>
            <a:off x="5140691" y="800749"/>
            <a:ext cx="3885440" cy="578824"/>
          </a:xfrm>
          <a:custGeom>
            <a:avLst/>
            <a:gdLst>
              <a:gd name="connsiteX0" fmla="*/ 0 w 3903032"/>
              <a:gd name="connsiteY0" fmla="*/ 57882 h 578824"/>
              <a:gd name="connsiteX1" fmla="*/ 57882 w 3903032"/>
              <a:gd name="connsiteY1" fmla="*/ 0 h 578824"/>
              <a:gd name="connsiteX2" fmla="*/ 3845150 w 3903032"/>
              <a:gd name="connsiteY2" fmla="*/ 0 h 578824"/>
              <a:gd name="connsiteX3" fmla="*/ 3903032 w 3903032"/>
              <a:gd name="connsiteY3" fmla="*/ 57882 h 578824"/>
              <a:gd name="connsiteX4" fmla="*/ 3903032 w 3903032"/>
              <a:gd name="connsiteY4" fmla="*/ 520942 h 578824"/>
              <a:gd name="connsiteX5" fmla="*/ 3845150 w 3903032"/>
              <a:gd name="connsiteY5" fmla="*/ 578824 h 578824"/>
              <a:gd name="connsiteX6" fmla="*/ 57882 w 3903032"/>
              <a:gd name="connsiteY6" fmla="*/ 578824 h 578824"/>
              <a:gd name="connsiteX7" fmla="*/ 0 w 3903032"/>
              <a:gd name="connsiteY7" fmla="*/ 520942 h 578824"/>
              <a:gd name="connsiteX8" fmla="*/ 0 w 390303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3032" h="578824">
                <a:moveTo>
                  <a:pt x="0" y="57882"/>
                </a:moveTo>
                <a:cubicBezTo>
                  <a:pt x="0" y="25915"/>
                  <a:pt x="25915" y="0"/>
                  <a:pt x="57882" y="0"/>
                </a:cubicBezTo>
                <a:lnTo>
                  <a:pt x="3845150" y="0"/>
                </a:lnTo>
                <a:cubicBezTo>
                  <a:pt x="3877117" y="0"/>
                  <a:pt x="3903032" y="25915"/>
                  <a:pt x="3903032" y="57882"/>
                </a:cubicBezTo>
                <a:lnTo>
                  <a:pt x="3903032" y="520942"/>
                </a:lnTo>
                <a:cubicBezTo>
                  <a:pt x="3903032" y="552909"/>
                  <a:pt x="3877117" y="578824"/>
                  <a:pt x="3845150" y="578824"/>
                </a:cubicBezTo>
                <a:lnTo>
                  <a:pt x="57882" y="578824"/>
                </a:lnTo>
                <a:cubicBezTo>
                  <a:pt x="25915" y="578824"/>
                  <a:pt x="0" y="552909"/>
                  <a:pt x="0" y="520942"/>
                </a:cubicBezTo>
                <a:lnTo>
                  <a:pt x="0" y="57882"/>
                </a:lnTo>
                <a:close/>
              </a:path>
            </a:pathLst>
          </a:custGeom>
          <a:solidFill>
            <a:schemeClr val="accent2"/>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0293" tIns="70293" rIns="70293" bIns="70293"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accent1">
                    <a:lumMod val="50000"/>
                  </a:scheme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400" b="1" kern="1200"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7" name="Полилиния 6"/>
          <p:cNvSpPr/>
          <p:nvPr/>
        </p:nvSpPr>
        <p:spPr>
          <a:xfrm>
            <a:off x="5131895" y="1484784"/>
            <a:ext cx="731452" cy="578824"/>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0293" tIns="70293" rIns="70293" bIns="70293" numCol="1" spcCol="1270" anchor="ctr" anchorCtr="0">
            <a:noAutofit/>
          </a:bodyPr>
          <a:lstStyle/>
          <a:p>
            <a:pPr lvl="0" algn="ctr" defTabSz="6223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2025 план</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10" name="Полилиния 9"/>
          <p:cNvSpPr/>
          <p:nvPr/>
        </p:nvSpPr>
        <p:spPr>
          <a:xfrm>
            <a:off x="5136215" y="3789040"/>
            <a:ext cx="731452" cy="792088"/>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100,0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12" name="Полилиния 11"/>
          <p:cNvSpPr/>
          <p:nvPr/>
        </p:nvSpPr>
        <p:spPr>
          <a:xfrm>
            <a:off x="5140691" y="4797152"/>
            <a:ext cx="731452" cy="864096"/>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62,8</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21" name="Полилиния 20"/>
          <p:cNvSpPr/>
          <p:nvPr/>
        </p:nvSpPr>
        <p:spPr>
          <a:xfrm>
            <a:off x="5924790" y="1484784"/>
            <a:ext cx="731452" cy="578824"/>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270000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0293" tIns="70293" rIns="70293" bIns="70293" numCol="1" spcCol="1270" anchor="ctr" anchorCtr="0">
            <a:noAutofit/>
          </a:bodyPr>
          <a:lstStyle/>
          <a:p>
            <a:pPr lvl="0" algn="ctr" defTabSz="6223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2025 факт</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22" name="Полилиния 21"/>
          <p:cNvSpPr/>
          <p:nvPr/>
        </p:nvSpPr>
        <p:spPr>
          <a:xfrm>
            <a:off x="5924790" y="2187077"/>
            <a:ext cx="731452" cy="629906"/>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270000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91,1</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23" name="Полилиния 22"/>
          <p:cNvSpPr/>
          <p:nvPr/>
        </p:nvSpPr>
        <p:spPr>
          <a:xfrm>
            <a:off x="5924790" y="3050984"/>
            <a:ext cx="731452" cy="522032"/>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270000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100,0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25" name="Полилиния 24"/>
          <p:cNvSpPr/>
          <p:nvPr/>
        </p:nvSpPr>
        <p:spPr>
          <a:xfrm>
            <a:off x="5919281" y="3789040"/>
            <a:ext cx="731452" cy="792088"/>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270000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100</a:t>
            </a:r>
            <a:r>
              <a:rPr lang="ru-RU" sz="1200" b="1" kern="1200" dirty="0" smtClean="0">
                <a:solidFill>
                  <a:schemeClr val="tx1"/>
                </a:solidFill>
                <a:latin typeface="Times New Roman" panose="02020603050405020304" pitchFamily="18" charset="0"/>
                <a:cs typeface="Times New Roman" panose="02020603050405020304" pitchFamily="18" charset="0"/>
              </a:rPr>
              <a:t>,0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26" name="Полилиния 25"/>
          <p:cNvSpPr/>
          <p:nvPr/>
        </p:nvSpPr>
        <p:spPr>
          <a:xfrm>
            <a:off x="5924790" y="4797152"/>
            <a:ext cx="731452" cy="864096"/>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270000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63,0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29" name="Полилиния 28"/>
          <p:cNvSpPr/>
          <p:nvPr/>
        </p:nvSpPr>
        <p:spPr>
          <a:xfrm>
            <a:off x="5924790" y="5877273"/>
            <a:ext cx="731452" cy="583565"/>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270000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82,74</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6717685" y="1484784"/>
            <a:ext cx="731452" cy="578824"/>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0293" tIns="70293" rIns="70293" bIns="70293" numCol="1" spcCol="1270" anchor="ctr" anchorCtr="0">
            <a:noAutofit/>
          </a:bodyPr>
          <a:lstStyle/>
          <a:p>
            <a:pPr lvl="0" algn="ctr" defTabSz="6223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2026</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6717685" y="2187077"/>
            <a:ext cx="731452" cy="629906"/>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85,0</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32" name="Полилиния 31"/>
          <p:cNvSpPr/>
          <p:nvPr/>
        </p:nvSpPr>
        <p:spPr>
          <a:xfrm>
            <a:off x="6710541" y="3050984"/>
            <a:ext cx="731452" cy="522032"/>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100,0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34" name="Полилиния 33"/>
          <p:cNvSpPr/>
          <p:nvPr/>
        </p:nvSpPr>
        <p:spPr>
          <a:xfrm>
            <a:off x="6722660" y="3789040"/>
            <a:ext cx="731452" cy="792088"/>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100,0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6717685" y="4797152"/>
            <a:ext cx="731452" cy="864096"/>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62,9</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41" name="Полилиния 40"/>
          <p:cNvSpPr/>
          <p:nvPr/>
        </p:nvSpPr>
        <p:spPr>
          <a:xfrm>
            <a:off x="6717685" y="5877273"/>
            <a:ext cx="731452" cy="583565"/>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82,41</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42" name="Полилиния 41"/>
          <p:cNvSpPr/>
          <p:nvPr/>
        </p:nvSpPr>
        <p:spPr>
          <a:xfrm>
            <a:off x="7510580" y="1484784"/>
            <a:ext cx="731452" cy="578824"/>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0293" tIns="70293" rIns="70293" bIns="70293" numCol="1" spcCol="1270" anchor="ctr" anchorCtr="0">
            <a:noAutofit/>
          </a:bodyPr>
          <a:lstStyle/>
          <a:p>
            <a:pPr lvl="0" algn="ctr" defTabSz="6223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2027</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43" name="Полилиния 42"/>
          <p:cNvSpPr/>
          <p:nvPr/>
        </p:nvSpPr>
        <p:spPr>
          <a:xfrm>
            <a:off x="7510580" y="2187077"/>
            <a:ext cx="731452" cy="629906"/>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85,0</a:t>
            </a:r>
          </a:p>
        </p:txBody>
      </p:sp>
      <p:sp>
        <p:nvSpPr>
          <p:cNvPr id="44" name="Полилиния 43"/>
          <p:cNvSpPr/>
          <p:nvPr/>
        </p:nvSpPr>
        <p:spPr>
          <a:xfrm>
            <a:off x="7510580" y="3050984"/>
            <a:ext cx="731452" cy="522032"/>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100,0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45" name="Полилиния 44"/>
          <p:cNvSpPr/>
          <p:nvPr/>
        </p:nvSpPr>
        <p:spPr>
          <a:xfrm>
            <a:off x="7507502" y="3789040"/>
            <a:ext cx="731452" cy="792088"/>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100</a:t>
            </a:r>
            <a:r>
              <a:rPr lang="ru-RU" sz="1200" b="1" kern="1200" dirty="0" smtClean="0">
                <a:solidFill>
                  <a:schemeClr val="tx1"/>
                </a:solidFill>
                <a:latin typeface="Times New Roman" panose="02020603050405020304" pitchFamily="18" charset="0"/>
                <a:cs typeface="Times New Roman" panose="02020603050405020304" pitchFamily="18" charset="0"/>
              </a:rPr>
              <a:t>,0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46" name="Полилиния 45"/>
          <p:cNvSpPr/>
          <p:nvPr/>
        </p:nvSpPr>
        <p:spPr>
          <a:xfrm>
            <a:off x="7507502" y="4797152"/>
            <a:ext cx="731452" cy="864096"/>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63,0</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49" name="Полилиния 48"/>
          <p:cNvSpPr/>
          <p:nvPr/>
        </p:nvSpPr>
        <p:spPr>
          <a:xfrm>
            <a:off x="7507502" y="5877274"/>
            <a:ext cx="731452" cy="576062"/>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673" tIns="62673" rIns="62673" bIns="62673" numCol="1" spcCol="1270" anchor="ctr" anchorCtr="0">
            <a:noAutofit/>
          </a:bodyPr>
          <a:lstStyle/>
          <a:p>
            <a:pPr lvl="0" algn="ctr" defTabSz="5334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82,71</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0" name="Полилиния 49"/>
          <p:cNvSpPr/>
          <p:nvPr/>
        </p:nvSpPr>
        <p:spPr>
          <a:xfrm>
            <a:off x="8303475" y="1484784"/>
            <a:ext cx="731452" cy="578824"/>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0293" tIns="70293" rIns="70293" bIns="70293" numCol="1" spcCol="1270" anchor="ctr" anchorCtr="0">
            <a:noAutofit/>
          </a:bodyPr>
          <a:lstStyle/>
          <a:p>
            <a:pPr lvl="0" algn="ctr" defTabSz="6223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2028</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1" name="Полилиния 50"/>
          <p:cNvSpPr/>
          <p:nvPr/>
        </p:nvSpPr>
        <p:spPr>
          <a:xfrm>
            <a:off x="8303475" y="2187076"/>
            <a:ext cx="731452" cy="629906"/>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85,0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2" name="Полилиния 51"/>
          <p:cNvSpPr/>
          <p:nvPr/>
        </p:nvSpPr>
        <p:spPr>
          <a:xfrm>
            <a:off x="8303475" y="3050984"/>
            <a:ext cx="731452" cy="522032"/>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100,0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3" name="Полилиния 52"/>
          <p:cNvSpPr/>
          <p:nvPr/>
        </p:nvSpPr>
        <p:spPr>
          <a:xfrm>
            <a:off x="8303475" y="3789040"/>
            <a:ext cx="731452" cy="792088"/>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100,0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4" name="Полилиния 53"/>
          <p:cNvSpPr/>
          <p:nvPr/>
        </p:nvSpPr>
        <p:spPr>
          <a:xfrm>
            <a:off x="8303475" y="4797151"/>
            <a:ext cx="731452" cy="864097"/>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63,1</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57" name="Полилиния 56"/>
          <p:cNvSpPr/>
          <p:nvPr/>
        </p:nvSpPr>
        <p:spPr>
          <a:xfrm>
            <a:off x="8303475" y="5877275"/>
            <a:ext cx="731452" cy="571864"/>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673" tIns="62673" rIns="62673" bIns="62673" numCol="1" spcCol="1270" anchor="ctr" anchorCtr="0">
            <a:noAutofit/>
          </a:bodyPr>
          <a:lstStyle/>
          <a:p>
            <a:pPr lvl="0" algn="ctr" defTabSz="53340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83,01</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85602" y="2187076"/>
            <a:ext cx="4939975" cy="629907"/>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a:solidFill>
                  <a:schemeClr val="tx1"/>
                </a:solidFill>
                <a:latin typeface="Times New Roman" panose="02020603050405020304" pitchFamily="18" charset="0"/>
                <a:cs typeface="Times New Roman" panose="02020603050405020304" pitchFamily="18" charset="0"/>
              </a:rPr>
              <a:t>Удовлетворенность населения качеством начального общего, основного общего и среднего общего </a:t>
            </a:r>
            <a:r>
              <a:rPr lang="ru-RU" sz="1100" dirty="0" smtClean="0">
                <a:solidFill>
                  <a:schemeClr val="tx1"/>
                </a:solidFill>
                <a:latin typeface="Times New Roman" panose="02020603050405020304" pitchFamily="18" charset="0"/>
                <a:cs typeface="Times New Roman" panose="02020603050405020304" pitchFamily="18" charset="0"/>
              </a:rPr>
              <a:t>и среднего профессионального образования, %</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24" name="Скругленный прямоугольник 23"/>
          <p:cNvSpPr/>
          <p:nvPr/>
        </p:nvSpPr>
        <p:spPr>
          <a:xfrm>
            <a:off x="85602" y="3050984"/>
            <a:ext cx="4939975" cy="522032"/>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smtClean="0">
                <a:solidFill>
                  <a:schemeClr val="tx1"/>
                </a:solidFill>
                <a:latin typeface="Times New Roman" panose="02020603050405020304" pitchFamily="18" charset="0"/>
                <a:cs typeface="Times New Roman" panose="02020603050405020304" pitchFamily="18" charset="0"/>
              </a:rPr>
              <a:t>Доступность дошкольного образования для детей в возрасте от 1,5 до 3 лет, %</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33" name="Скругленный прямоугольник 32"/>
          <p:cNvSpPr/>
          <p:nvPr/>
        </p:nvSpPr>
        <p:spPr>
          <a:xfrm>
            <a:off x="85602" y="3789040"/>
            <a:ext cx="4939975" cy="79208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a:solidFill>
                  <a:schemeClr val="tx1"/>
                </a:solidFill>
                <a:latin typeface="Times New Roman" panose="02020603050405020304" pitchFamily="18" charset="0"/>
                <a:cs typeface="Times New Roman" panose="02020603050405020304" pitchFamily="18" charset="0"/>
              </a:rPr>
              <a:t>Доля государственных (муниципальных) общеобразовательных организаций, соответствующих современным требованиям обучения, в общем количестве государственных (муниципальных) общеобразовательных </a:t>
            </a:r>
            <a:r>
              <a:rPr lang="ru-RU" sz="1100" dirty="0" smtClean="0">
                <a:solidFill>
                  <a:schemeClr val="tx1"/>
                </a:solidFill>
                <a:latin typeface="Times New Roman" panose="02020603050405020304" pitchFamily="18" charset="0"/>
                <a:cs typeface="Times New Roman" panose="02020603050405020304" pitchFamily="18" charset="0"/>
              </a:rPr>
              <a:t>организаций, %</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35" name="Скругленный прямоугольник 34"/>
          <p:cNvSpPr/>
          <p:nvPr/>
        </p:nvSpPr>
        <p:spPr>
          <a:xfrm>
            <a:off x="85603" y="4797152"/>
            <a:ext cx="4951208" cy="86409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100" dirty="0" smtClean="0">
                <a:latin typeface="Times New Roman" panose="02020603050405020304" pitchFamily="18" charset="0"/>
                <a:cs typeface="Times New Roman" panose="02020603050405020304" pitchFamily="18" charset="0"/>
              </a:rPr>
              <a:t>Доля выпускников образовательных организаций, реализующих программ среднего профессионального образования, занятых по виду деятельности и полученным компетенциям, %</a:t>
            </a:r>
            <a:endParaRPr lang="ru-RU" sz="1100" dirty="0">
              <a:latin typeface="Times New Roman" panose="02020603050405020304" pitchFamily="18" charset="0"/>
              <a:cs typeface="Times New Roman" panose="02020603050405020304" pitchFamily="18" charset="0"/>
            </a:endParaRPr>
          </a:p>
        </p:txBody>
      </p:sp>
      <p:sp>
        <p:nvSpPr>
          <p:cNvPr id="11" name="Скругленный прямоугольник 10"/>
          <p:cNvSpPr/>
          <p:nvPr/>
        </p:nvSpPr>
        <p:spPr>
          <a:xfrm>
            <a:off x="85603" y="1379573"/>
            <a:ext cx="2592288" cy="50405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400" b="1" dirty="0" smtClean="0">
                <a:solidFill>
                  <a:schemeClr val="accent1">
                    <a:lumMod val="50000"/>
                  </a:schemeClr>
                </a:solidFill>
                <a:latin typeface="Times New Roman" panose="02020603050405020304" pitchFamily="18" charset="0"/>
                <a:cs typeface="Times New Roman" panose="02020603050405020304" pitchFamily="18" charset="0"/>
              </a:rPr>
              <a:t>Основные индикаторы</a:t>
            </a:r>
            <a:endParaRPr lang="ru-RU" sz="14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6" name="Номер слайда 5"/>
          <p:cNvSpPr>
            <a:spLocks noGrp="1"/>
          </p:cNvSpPr>
          <p:nvPr>
            <p:ph type="sldNum" sz="quarter" idx="12"/>
          </p:nvPr>
        </p:nvSpPr>
        <p:spPr/>
        <p:txBody>
          <a:bodyPr/>
          <a:lstStyle/>
          <a:p>
            <a:pPr>
              <a:defRPr/>
            </a:pPr>
            <a:fld id="{667CCBFA-BFB9-4E9F-B6F6-694D72409F22}" type="slidenum">
              <a:rPr lang="ru-RU" smtClean="0"/>
              <a:pPr>
                <a:defRPr/>
              </a:pPr>
              <a:t>43</a:t>
            </a:fld>
            <a:endParaRPr lang="ru-RU" dirty="0"/>
          </a:p>
        </p:txBody>
      </p:sp>
      <p:sp>
        <p:nvSpPr>
          <p:cNvPr id="13" name="Скругленный прямоугольник 12"/>
          <p:cNvSpPr/>
          <p:nvPr/>
        </p:nvSpPr>
        <p:spPr>
          <a:xfrm>
            <a:off x="124848" y="5877272"/>
            <a:ext cx="4951208" cy="57606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100" dirty="0" smtClean="0">
                <a:latin typeface="Times New Roman" panose="02020603050405020304" pitchFamily="18" charset="0"/>
                <a:cs typeface="Times New Roman" panose="02020603050405020304" pitchFamily="18" charset="0"/>
              </a:rPr>
              <a:t>Доля детей в возрасте от 5 до 18 лет, охваченных дополнительным образованием, %</a:t>
            </a:r>
            <a:endParaRPr lang="ru-RU" sz="1100" dirty="0">
              <a:solidFill>
                <a:schemeClr val="tx1"/>
              </a:solidFill>
              <a:latin typeface="Times New Roman" panose="02020603050405020304" pitchFamily="18" charset="0"/>
              <a:cs typeface="Times New Roman" panose="02020603050405020304" pitchFamily="18" charset="0"/>
            </a:endParaRPr>
          </a:p>
        </p:txBody>
      </p:sp>
      <p:pic>
        <p:nvPicPr>
          <p:cNvPr id="14" name="Picture 2" descr="I:\Отдел бюджетной политики\_____2014 год\Отчет о деятельности Министерства\для отчета картинки\1 сентября.jpg"/>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2832635" y="734302"/>
            <a:ext cx="2192943" cy="129054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5" name="Заголовок 1"/>
          <p:cNvSpPr txBox="1">
            <a:spLocks/>
          </p:cNvSpPr>
          <p:nvPr/>
        </p:nvSpPr>
        <p:spPr>
          <a:xfrm>
            <a:off x="179512" y="69850"/>
            <a:ext cx="7693716" cy="55083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a:t>
            </a:r>
            <a:r>
              <a:rPr lang="ru-RU" sz="1800" dirty="0">
                <a:solidFill>
                  <a:schemeClr val="tx1"/>
                </a:solidFill>
                <a:effectLst/>
                <a:latin typeface="Times New Roman" panose="02020603050405020304" pitchFamily="18" charset="0"/>
                <a:cs typeface="Times New Roman" panose="02020603050405020304" pitchFamily="18" charset="0"/>
              </a:rPr>
              <a:t>Развитие образования</a:t>
            </a:r>
            <a:r>
              <a:rPr lang="ru-RU" sz="1800" dirty="0" smtClean="0">
                <a:solidFill>
                  <a:schemeClr val="tx1"/>
                </a:solidFill>
                <a:effectLst/>
                <a:latin typeface="Times New Roman" panose="02020603050405020304" pitchFamily="18" charset="0"/>
                <a:cs typeface="Times New Roman" panose="02020603050405020304" pitchFamily="18" charset="0"/>
              </a:rPr>
              <a:t>»</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17" name="Прямая соединительная линия 16"/>
          <p:cNvCxnSpPr/>
          <p:nvPr/>
        </p:nvCxnSpPr>
        <p:spPr>
          <a:xfrm>
            <a:off x="0" y="734302"/>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58" name="Полилиния 57"/>
          <p:cNvSpPr/>
          <p:nvPr/>
        </p:nvSpPr>
        <p:spPr>
          <a:xfrm>
            <a:off x="5131895" y="5877273"/>
            <a:ext cx="731452" cy="576064"/>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82,11</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9" name="Полилиния 58"/>
          <p:cNvSpPr/>
          <p:nvPr/>
        </p:nvSpPr>
        <p:spPr>
          <a:xfrm>
            <a:off x="5126887" y="2187077"/>
            <a:ext cx="731452" cy="629906"/>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85</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60" name="Полилиния 59"/>
          <p:cNvSpPr/>
          <p:nvPr/>
        </p:nvSpPr>
        <p:spPr>
          <a:xfrm>
            <a:off x="5140691" y="3050984"/>
            <a:ext cx="731452" cy="522032"/>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100,0</a:t>
            </a:r>
            <a:endParaRPr lang="ru-RU" sz="1200" b="1"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4265411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4516" y="4293096"/>
            <a:ext cx="1944216" cy="3610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tx1"/>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0791" y="4662186"/>
            <a:ext cx="151216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dirty="0">
              <a:solidFill>
                <a:schemeClr val="tx1"/>
              </a:solidFill>
              <a:latin typeface="Times New Roman" panose="02020603050405020304" pitchFamily="18" charset="0"/>
              <a:cs typeface="Times New Roman" panose="02020603050405020304" pitchFamily="18" charset="0"/>
            </a:endParaRPr>
          </a:p>
        </p:txBody>
      </p:sp>
      <p:sp>
        <p:nvSpPr>
          <p:cNvPr id="40" name="Прямоугольник 39"/>
          <p:cNvSpPr/>
          <p:nvPr/>
        </p:nvSpPr>
        <p:spPr>
          <a:xfrm>
            <a:off x="107504" y="6230638"/>
            <a:ext cx="4104456" cy="400110"/>
          </a:xfrm>
          <a:prstGeom prst="rect">
            <a:avLst/>
          </a:prstGeom>
        </p:spPr>
        <p:txBody>
          <a:bodyPr wrap="square">
            <a:spAutoFit/>
          </a:bodyPr>
          <a:lstStyle/>
          <a:p>
            <a:endParaRPr lang="ru-RU" sz="1000" i="1" dirty="0">
              <a:latin typeface="Times New Roman" panose="02020603050405020304" pitchFamily="18" charset="0"/>
              <a:cs typeface="Times New Roman" panose="02020603050405020304" pitchFamily="18" charset="0"/>
            </a:endParaRPr>
          </a:p>
          <a:p>
            <a:endParaRPr lang="ru-RU" sz="1000" i="1" dirty="0">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52337" y="692696"/>
            <a:ext cx="5931832" cy="1836501"/>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500" b="1" i="1" dirty="0" smtClean="0">
                <a:solidFill>
                  <a:schemeClr val="tx1"/>
                </a:solidFill>
                <a:latin typeface="Times New Roman" panose="02020603050405020304" pitchFamily="18" charset="0"/>
                <a:cs typeface="Times New Roman" panose="02020603050405020304" pitchFamily="18" charset="0"/>
              </a:rPr>
              <a:t>Цели программы:</a:t>
            </a:r>
            <a:r>
              <a:rPr lang="ru-RU" sz="1500" dirty="0" smtClean="0">
                <a:solidFill>
                  <a:schemeClr val="tx1"/>
                </a:solidFill>
                <a:latin typeface="Times New Roman" panose="02020603050405020304" pitchFamily="18" charset="0"/>
                <a:cs typeface="Times New Roman" panose="02020603050405020304" pitchFamily="18" charset="0"/>
              </a:rPr>
              <a:t> </a:t>
            </a:r>
          </a:p>
          <a:p>
            <a:pPr marL="285750" indent="-285750" algn="just">
              <a:buFont typeface="Wingdings" panose="05000000000000000000" pitchFamily="2" charset="2"/>
              <a:buChar char="v"/>
            </a:pPr>
            <a:r>
              <a:rPr lang="ru-RU" sz="1300" dirty="0" smtClean="0">
                <a:solidFill>
                  <a:schemeClr val="tx1"/>
                </a:solidFill>
                <a:latin typeface="Times New Roman" panose="02020603050405020304" pitchFamily="18" charset="0"/>
                <a:cs typeface="Times New Roman" panose="02020603050405020304" pitchFamily="18" charset="0"/>
              </a:rPr>
              <a:t>создание </a:t>
            </a:r>
            <a:r>
              <a:rPr lang="ru-RU" sz="1300" dirty="0">
                <a:solidFill>
                  <a:schemeClr val="tx1"/>
                </a:solidFill>
                <a:latin typeface="Times New Roman" panose="02020603050405020304" pitchFamily="18" charset="0"/>
                <a:cs typeface="Times New Roman" panose="02020603050405020304" pitchFamily="18" charset="0"/>
              </a:rPr>
              <a:t>условий для формирования у молодежи гражданской идентичности и высокого патриотического сознания</a:t>
            </a:r>
            <a:r>
              <a:rPr lang="ru-RU" sz="1300" dirty="0" smtClean="0">
                <a:solidFill>
                  <a:schemeClr val="tx1"/>
                </a:solidFill>
                <a:latin typeface="Times New Roman" panose="02020603050405020304" pitchFamily="18" charset="0"/>
                <a:cs typeface="Times New Roman" panose="02020603050405020304" pitchFamily="18" charset="0"/>
              </a:rPr>
              <a:t>; </a:t>
            </a:r>
          </a:p>
          <a:p>
            <a:pPr marL="285750" indent="-285750" algn="just">
              <a:buFont typeface="Wingdings" panose="05000000000000000000" pitchFamily="2" charset="2"/>
              <a:buChar char="v"/>
            </a:pPr>
            <a:r>
              <a:rPr lang="ru-RU" sz="1300" dirty="0" smtClean="0">
                <a:solidFill>
                  <a:schemeClr val="tx1"/>
                </a:solidFill>
                <a:latin typeface="Times New Roman" panose="02020603050405020304" pitchFamily="18" charset="0"/>
                <a:cs typeface="Times New Roman" panose="02020603050405020304" pitchFamily="18" charset="0"/>
              </a:rPr>
              <a:t>повышение </a:t>
            </a:r>
            <a:r>
              <a:rPr lang="ru-RU" sz="1300" dirty="0">
                <a:solidFill>
                  <a:schemeClr val="tx1"/>
                </a:solidFill>
                <a:latin typeface="Times New Roman" panose="02020603050405020304" pitchFamily="18" charset="0"/>
                <a:cs typeface="Times New Roman" panose="02020603050405020304" pitchFamily="18" charset="0"/>
              </a:rPr>
              <a:t>роли добровольчества (волонтерства), формирование и распространение добровольческих (волонтерских) практик среди молодежи Чувашской Республики</a:t>
            </a:r>
            <a:r>
              <a:rPr lang="ru-RU" sz="1300" dirty="0" smtClean="0">
                <a:solidFill>
                  <a:schemeClr val="tx1"/>
                </a:solidFill>
                <a:latin typeface="Times New Roman" panose="02020603050405020304" pitchFamily="18" charset="0"/>
                <a:cs typeface="Times New Roman" panose="02020603050405020304" pitchFamily="18" charset="0"/>
              </a:rPr>
              <a:t>;</a:t>
            </a:r>
          </a:p>
          <a:p>
            <a:pPr marL="285750" indent="-285750" algn="just">
              <a:buFont typeface="Wingdings" panose="05000000000000000000" pitchFamily="2" charset="2"/>
              <a:buChar char="v"/>
            </a:pPr>
            <a:r>
              <a:rPr lang="ru-RU" sz="1300" dirty="0" smtClean="0">
                <a:solidFill>
                  <a:schemeClr val="tx1"/>
                </a:solidFill>
                <a:latin typeface="Times New Roman" panose="02020603050405020304" pitchFamily="18" charset="0"/>
                <a:cs typeface="Times New Roman" panose="02020603050405020304" pitchFamily="18" charset="0"/>
              </a:rPr>
              <a:t>повышение </a:t>
            </a:r>
            <a:r>
              <a:rPr lang="ru-RU" sz="1300" dirty="0">
                <a:solidFill>
                  <a:schemeClr val="tx1"/>
                </a:solidFill>
                <a:latin typeface="Times New Roman" panose="02020603050405020304" pitchFamily="18" charset="0"/>
                <a:cs typeface="Times New Roman" panose="02020603050405020304" pitchFamily="18" charset="0"/>
              </a:rPr>
              <a:t>эффективности молодежной политики в интересах инновационного социально ориентированного развития Чувашской Республики</a:t>
            </a:r>
          </a:p>
        </p:txBody>
      </p:sp>
      <p:sp>
        <p:nvSpPr>
          <p:cNvPr id="6" name="TextBox 5"/>
          <p:cNvSpPr txBox="1"/>
          <p:nvPr/>
        </p:nvSpPr>
        <p:spPr>
          <a:xfrm>
            <a:off x="136411" y="2584313"/>
            <a:ext cx="3632133" cy="553998"/>
          </a:xfrm>
          <a:prstGeom prst="rect">
            <a:avLst/>
          </a:prstGeom>
          <a:noFill/>
        </p:spPr>
        <p:txBody>
          <a:bodyPr wrap="square" rtlCol="0">
            <a:spAutoFit/>
          </a:bodyPr>
          <a:lstStyle/>
          <a:p>
            <a:r>
              <a:rPr lang="ru-RU" sz="1500" b="1" dirty="0" smtClean="0">
                <a:latin typeface="Times New Roman" panose="02020603050405020304" pitchFamily="18" charset="0"/>
                <a:cs typeface="Times New Roman" panose="02020603050405020304" pitchFamily="18" charset="0"/>
              </a:rPr>
              <a:t>Расходы республиканского бюджета, млн. руб.</a:t>
            </a:r>
            <a:endParaRPr lang="ru-RU" sz="1500" b="1" dirty="0">
              <a:latin typeface="Times New Roman" panose="02020603050405020304" pitchFamily="18" charset="0"/>
              <a:cs typeface="Times New Roman" panose="02020603050405020304" pitchFamily="18" charset="0"/>
            </a:endParaRPr>
          </a:p>
        </p:txBody>
      </p:sp>
      <p:graphicFrame>
        <p:nvGraphicFramePr>
          <p:cNvPr id="12" name="Диаграмма 11"/>
          <p:cNvGraphicFramePr>
            <a:graphicFrameLocks/>
          </p:cNvGraphicFramePr>
          <p:nvPr>
            <p:extLst>
              <p:ext uri="{D42A27DB-BD31-4B8C-83A1-F6EECF244321}">
                <p14:modId xmlns:p14="http://schemas.microsoft.com/office/powerpoint/2010/main" val="3269114898"/>
              </p:ext>
            </p:extLst>
          </p:nvPr>
        </p:nvGraphicFramePr>
        <p:xfrm>
          <a:off x="50615" y="3182460"/>
          <a:ext cx="3776148" cy="3277868"/>
        </p:xfrm>
        <a:graphic>
          <a:graphicData uri="http://schemas.openxmlformats.org/drawingml/2006/chart">
            <c:chart xmlns:c="http://schemas.openxmlformats.org/drawingml/2006/chart" xmlns:r="http://schemas.openxmlformats.org/officeDocument/2006/relationships" r:id="rId3"/>
          </a:graphicData>
        </a:graphic>
      </p:graphicFrame>
      <p:sp>
        <p:nvSpPr>
          <p:cNvPr id="13" name="Заголовок 1"/>
          <p:cNvSpPr txBox="1">
            <a:spLocks/>
          </p:cNvSpPr>
          <p:nvPr/>
        </p:nvSpPr>
        <p:spPr>
          <a:xfrm>
            <a:off x="259728" y="0"/>
            <a:ext cx="7613500" cy="504056"/>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«Молодежь Чувашской Республики»</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15" name="Прямая соединительная линия 14"/>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18" name="Полилиния 17"/>
          <p:cNvSpPr/>
          <p:nvPr/>
        </p:nvSpPr>
        <p:spPr>
          <a:xfrm>
            <a:off x="3876050" y="2708920"/>
            <a:ext cx="5180247" cy="276999"/>
          </a:xfrm>
          <a:custGeom>
            <a:avLst/>
            <a:gdLst>
              <a:gd name="connsiteX0" fmla="*/ 0 w 3853061"/>
              <a:gd name="connsiteY0" fmla="*/ 55534 h 555336"/>
              <a:gd name="connsiteX1" fmla="*/ 55534 w 3853061"/>
              <a:gd name="connsiteY1" fmla="*/ 0 h 555336"/>
              <a:gd name="connsiteX2" fmla="*/ 3797527 w 3853061"/>
              <a:gd name="connsiteY2" fmla="*/ 0 h 555336"/>
              <a:gd name="connsiteX3" fmla="*/ 3853061 w 3853061"/>
              <a:gd name="connsiteY3" fmla="*/ 55534 h 555336"/>
              <a:gd name="connsiteX4" fmla="*/ 3853061 w 3853061"/>
              <a:gd name="connsiteY4" fmla="*/ 499802 h 555336"/>
              <a:gd name="connsiteX5" fmla="*/ 3797527 w 3853061"/>
              <a:gd name="connsiteY5" fmla="*/ 555336 h 555336"/>
              <a:gd name="connsiteX6" fmla="*/ 55534 w 3853061"/>
              <a:gd name="connsiteY6" fmla="*/ 555336 h 555336"/>
              <a:gd name="connsiteX7" fmla="*/ 0 w 3853061"/>
              <a:gd name="connsiteY7" fmla="*/ 499802 h 555336"/>
              <a:gd name="connsiteX8" fmla="*/ 0 w 3853061"/>
              <a:gd name="connsiteY8" fmla="*/ 55534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53061" h="555336">
                <a:moveTo>
                  <a:pt x="0" y="55534"/>
                </a:moveTo>
                <a:cubicBezTo>
                  <a:pt x="0" y="24863"/>
                  <a:pt x="24863" y="0"/>
                  <a:pt x="55534" y="0"/>
                </a:cubicBezTo>
                <a:lnTo>
                  <a:pt x="3797527" y="0"/>
                </a:lnTo>
                <a:cubicBezTo>
                  <a:pt x="3828198" y="0"/>
                  <a:pt x="3853061" y="24863"/>
                  <a:pt x="3853061" y="55534"/>
                </a:cubicBezTo>
                <a:lnTo>
                  <a:pt x="3853061" y="499802"/>
                </a:lnTo>
                <a:cubicBezTo>
                  <a:pt x="3853061" y="530473"/>
                  <a:pt x="3828198" y="555336"/>
                  <a:pt x="3797527" y="555336"/>
                </a:cubicBezTo>
                <a:lnTo>
                  <a:pt x="55534" y="555336"/>
                </a:lnTo>
                <a:cubicBezTo>
                  <a:pt x="24863" y="555336"/>
                  <a:pt x="0" y="530473"/>
                  <a:pt x="0" y="499802"/>
                </a:cubicBezTo>
                <a:lnTo>
                  <a:pt x="0" y="5553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spcFirstLastPara="0" vert="horz" wrap="square" lIns="69605" tIns="69605" rIns="69605" bIns="69605" numCol="1" spcCol="1270" anchor="ctr" anchorCtr="0">
            <a:noAutofit/>
          </a:bodyPr>
          <a:lstStyle/>
          <a:p>
            <a:pPr lvl="0" algn="ctr" defTabSz="622300">
              <a:lnSpc>
                <a:spcPct val="90000"/>
              </a:lnSpc>
              <a:spcBef>
                <a:spcPct val="0"/>
              </a:spcBef>
              <a:spcAft>
                <a:spcPct val="35000"/>
              </a:spcAft>
            </a:pPr>
            <a:r>
              <a:rPr lang="ru-RU" sz="1350" b="1" i="1" kern="1200" dirty="0" smtClean="0">
                <a:solidFill>
                  <a:schemeClr val="tx1"/>
                </a:solidFill>
                <a:latin typeface="Times New Roman" panose="02020603050405020304" pitchFamily="18" charset="0"/>
                <a:cs typeface="Times New Roman" panose="02020603050405020304" pitchFamily="18" charset="0"/>
              </a:rPr>
              <a:t>Расходы в разрезе структурных элементов в 2025 году, млн. руб.</a:t>
            </a:r>
          </a:p>
        </p:txBody>
      </p:sp>
      <p:sp>
        <p:nvSpPr>
          <p:cNvPr id="19" name="Полилиния 18"/>
          <p:cNvSpPr/>
          <p:nvPr/>
        </p:nvSpPr>
        <p:spPr>
          <a:xfrm>
            <a:off x="3879304" y="3031879"/>
            <a:ext cx="3432448" cy="325368"/>
          </a:xfrm>
          <a:custGeom>
            <a:avLst/>
            <a:gdLst>
              <a:gd name="connsiteX0" fmla="*/ 0 w 1429934"/>
              <a:gd name="connsiteY0" fmla="*/ 36617 h 366166"/>
              <a:gd name="connsiteX1" fmla="*/ 36617 w 1429934"/>
              <a:gd name="connsiteY1" fmla="*/ 0 h 366166"/>
              <a:gd name="connsiteX2" fmla="*/ 1393317 w 1429934"/>
              <a:gd name="connsiteY2" fmla="*/ 0 h 366166"/>
              <a:gd name="connsiteX3" fmla="*/ 1429934 w 1429934"/>
              <a:gd name="connsiteY3" fmla="*/ 36617 h 366166"/>
              <a:gd name="connsiteX4" fmla="*/ 1429934 w 1429934"/>
              <a:gd name="connsiteY4" fmla="*/ 329549 h 366166"/>
              <a:gd name="connsiteX5" fmla="*/ 1393317 w 1429934"/>
              <a:gd name="connsiteY5" fmla="*/ 366166 h 366166"/>
              <a:gd name="connsiteX6" fmla="*/ 36617 w 1429934"/>
              <a:gd name="connsiteY6" fmla="*/ 366166 h 366166"/>
              <a:gd name="connsiteX7" fmla="*/ 0 w 1429934"/>
              <a:gd name="connsiteY7" fmla="*/ 329549 h 366166"/>
              <a:gd name="connsiteX8" fmla="*/ 0 w 1429934"/>
              <a:gd name="connsiteY8" fmla="*/ 36617 h 366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9934" h="366166">
                <a:moveTo>
                  <a:pt x="0" y="36617"/>
                </a:moveTo>
                <a:cubicBezTo>
                  <a:pt x="0" y="16394"/>
                  <a:pt x="16394" y="0"/>
                  <a:pt x="36617" y="0"/>
                </a:cubicBezTo>
                <a:lnTo>
                  <a:pt x="1393317" y="0"/>
                </a:lnTo>
                <a:cubicBezTo>
                  <a:pt x="1413540" y="0"/>
                  <a:pt x="1429934" y="16394"/>
                  <a:pt x="1429934" y="36617"/>
                </a:cubicBezTo>
                <a:lnTo>
                  <a:pt x="1429934" y="329549"/>
                </a:lnTo>
                <a:cubicBezTo>
                  <a:pt x="1429934" y="349772"/>
                  <a:pt x="1413540" y="366166"/>
                  <a:pt x="1393317" y="366166"/>
                </a:cubicBezTo>
                <a:lnTo>
                  <a:pt x="36617" y="366166"/>
                </a:lnTo>
                <a:cubicBezTo>
                  <a:pt x="16394" y="366166"/>
                  <a:pt x="0" y="349772"/>
                  <a:pt x="0" y="329549"/>
                </a:cubicBezTo>
                <a:lnTo>
                  <a:pt x="0" y="3661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spcFirstLastPara="0" vert="horz" wrap="square" lIns="64065" tIns="64065" rIns="64065" bIns="64065"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Наименование</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24" name="Полилиния 23"/>
          <p:cNvSpPr/>
          <p:nvPr/>
        </p:nvSpPr>
        <p:spPr>
          <a:xfrm>
            <a:off x="3855752" y="5013176"/>
            <a:ext cx="3456000" cy="720000"/>
          </a:xfrm>
          <a:custGeom>
            <a:avLst/>
            <a:gdLst>
              <a:gd name="connsiteX0" fmla="*/ 0 w 1429934"/>
              <a:gd name="connsiteY0" fmla="*/ 55534 h 555336"/>
              <a:gd name="connsiteX1" fmla="*/ 55534 w 1429934"/>
              <a:gd name="connsiteY1" fmla="*/ 0 h 555336"/>
              <a:gd name="connsiteX2" fmla="*/ 1374400 w 1429934"/>
              <a:gd name="connsiteY2" fmla="*/ 0 h 555336"/>
              <a:gd name="connsiteX3" fmla="*/ 1429934 w 1429934"/>
              <a:gd name="connsiteY3" fmla="*/ 55534 h 555336"/>
              <a:gd name="connsiteX4" fmla="*/ 1429934 w 1429934"/>
              <a:gd name="connsiteY4" fmla="*/ 499802 h 555336"/>
              <a:gd name="connsiteX5" fmla="*/ 1374400 w 1429934"/>
              <a:gd name="connsiteY5" fmla="*/ 555336 h 555336"/>
              <a:gd name="connsiteX6" fmla="*/ 55534 w 1429934"/>
              <a:gd name="connsiteY6" fmla="*/ 555336 h 555336"/>
              <a:gd name="connsiteX7" fmla="*/ 0 w 1429934"/>
              <a:gd name="connsiteY7" fmla="*/ 499802 h 555336"/>
              <a:gd name="connsiteX8" fmla="*/ 0 w 1429934"/>
              <a:gd name="connsiteY8" fmla="*/ 55534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9934" h="555336">
                <a:moveTo>
                  <a:pt x="0" y="55534"/>
                </a:moveTo>
                <a:cubicBezTo>
                  <a:pt x="0" y="24863"/>
                  <a:pt x="24863" y="0"/>
                  <a:pt x="55534" y="0"/>
                </a:cubicBezTo>
                <a:lnTo>
                  <a:pt x="1374400" y="0"/>
                </a:lnTo>
                <a:cubicBezTo>
                  <a:pt x="1405071" y="0"/>
                  <a:pt x="1429934" y="24863"/>
                  <a:pt x="1429934" y="55534"/>
                </a:cubicBezTo>
                <a:lnTo>
                  <a:pt x="1429934" y="499802"/>
                </a:lnTo>
                <a:cubicBezTo>
                  <a:pt x="1429934" y="530473"/>
                  <a:pt x="1405071" y="555336"/>
                  <a:pt x="1374400" y="555336"/>
                </a:cubicBezTo>
                <a:lnTo>
                  <a:pt x="55534" y="555336"/>
                </a:lnTo>
                <a:cubicBezTo>
                  <a:pt x="24863" y="555336"/>
                  <a:pt x="0" y="530473"/>
                  <a:pt x="0" y="499802"/>
                </a:cubicBezTo>
                <a:lnTo>
                  <a:pt x="0" y="5553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spcFirstLastPara="0" vert="horz" wrap="square" lIns="61985" tIns="61985" rIns="61985" bIns="61985" numCol="1" spcCol="1270" anchor="ctr" anchorCtr="0">
            <a:noAutofit/>
          </a:bodyPr>
          <a:lstStyle/>
          <a:p>
            <a:pPr lvl="0" algn="ctr" defTabSz="533400">
              <a:lnSpc>
                <a:spcPct val="90000"/>
              </a:lnSpc>
              <a:spcAft>
                <a:spcPct val="35000"/>
              </a:spcAft>
            </a:pPr>
            <a:r>
              <a:rPr lang="ru-RU" sz="1200" dirty="0">
                <a:solidFill>
                  <a:schemeClr val="tx1"/>
                </a:solidFill>
                <a:latin typeface="Times New Roman" panose="02020603050405020304" pitchFamily="18" charset="0"/>
                <a:cs typeface="Times New Roman" panose="02020603050405020304" pitchFamily="18" charset="0"/>
              </a:rPr>
              <a:t>К</a:t>
            </a:r>
            <a:r>
              <a:rPr lang="ru-RU" sz="1200" dirty="0" smtClean="0">
                <a:solidFill>
                  <a:schemeClr val="tx1"/>
                </a:solidFill>
                <a:latin typeface="Times New Roman" panose="02020603050405020304" pitchFamily="18" charset="0"/>
                <a:cs typeface="Times New Roman" panose="02020603050405020304" pitchFamily="18" charset="0"/>
              </a:rPr>
              <a:t>омплекс </a:t>
            </a:r>
            <a:r>
              <a:rPr lang="ru-RU" sz="1200" dirty="0">
                <a:solidFill>
                  <a:schemeClr val="tx1"/>
                </a:solidFill>
                <a:latin typeface="Times New Roman" panose="02020603050405020304" pitchFamily="18" charset="0"/>
                <a:cs typeface="Times New Roman" panose="02020603050405020304" pitchFamily="18" charset="0"/>
              </a:rPr>
              <a:t>процессных мероприятий "Кадровое обеспечение государственной молодежной политики Чувашской Республики"</a:t>
            </a:r>
            <a:endParaRPr lang="ru-RU" sz="1000" kern="1200" dirty="0">
              <a:solidFill>
                <a:schemeClr val="tx1"/>
              </a:solidFill>
              <a:latin typeface="Times New Roman" panose="02020603050405020304" pitchFamily="18" charset="0"/>
              <a:cs typeface="Times New Roman" panose="02020603050405020304" pitchFamily="18" charset="0"/>
            </a:endParaRPr>
          </a:p>
        </p:txBody>
      </p:sp>
      <p:sp>
        <p:nvSpPr>
          <p:cNvPr id="25" name="Полилиния 24"/>
          <p:cNvSpPr/>
          <p:nvPr/>
        </p:nvSpPr>
        <p:spPr>
          <a:xfrm>
            <a:off x="7479575" y="3025798"/>
            <a:ext cx="720000" cy="325368"/>
          </a:xfrm>
          <a:custGeom>
            <a:avLst/>
            <a:gdLst>
              <a:gd name="connsiteX0" fmla="*/ 0 w 560620"/>
              <a:gd name="connsiteY0" fmla="*/ 36617 h 366166"/>
              <a:gd name="connsiteX1" fmla="*/ 36617 w 560620"/>
              <a:gd name="connsiteY1" fmla="*/ 0 h 366166"/>
              <a:gd name="connsiteX2" fmla="*/ 524003 w 560620"/>
              <a:gd name="connsiteY2" fmla="*/ 0 h 366166"/>
              <a:gd name="connsiteX3" fmla="*/ 560620 w 560620"/>
              <a:gd name="connsiteY3" fmla="*/ 36617 h 366166"/>
              <a:gd name="connsiteX4" fmla="*/ 560620 w 560620"/>
              <a:gd name="connsiteY4" fmla="*/ 329549 h 366166"/>
              <a:gd name="connsiteX5" fmla="*/ 524003 w 560620"/>
              <a:gd name="connsiteY5" fmla="*/ 366166 h 366166"/>
              <a:gd name="connsiteX6" fmla="*/ 36617 w 560620"/>
              <a:gd name="connsiteY6" fmla="*/ 366166 h 366166"/>
              <a:gd name="connsiteX7" fmla="*/ 0 w 560620"/>
              <a:gd name="connsiteY7" fmla="*/ 329549 h 366166"/>
              <a:gd name="connsiteX8" fmla="*/ 0 w 560620"/>
              <a:gd name="connsiteY8" fmla="*/ 36617 h 366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0620" h="366166">
                <a:moveTo>
                  <a:pt x="0" y="36617"/>
                </a:moveTo>
                <a:cubicBezTo>
                  <a:pt x="0" y="16394"/>
                  <a:pt x="16394" y="0"/>
                  <a:pt x="36617" y="0"/>
                </a:cubicBezTo>
                <a:lnTo>
                  <a:pt x="524003" y="0"/>
                </a:lnTo>
                <a:cubicBezTo>
                  <a:pt x="544226" y="0"/>
                  <a:pt x="560620" y="16394"/>
                  <a:pt x="560620" y="36617"/>
                </a:cubicBezTo>
                <a:lnTo>
                  <a:pt x="560620" y="329549"/>
                </a:lnTo>
                <a:cubicBezTo>
                  <a:pt x="560620" y="349772"/>
                  <a:pt x="544226" y="366166"/>
                  <a:pt x="524003" y="366166"/>
                </a:cubicBezTo>
                <a:lnTo>
                  <a:pt x="36617" y="366166"/>
                </a:lnTo>
                <a:cubicBezTo>
                  <a:pt x="16394" y="366166"/>
                  <a:pt x="0" y="349772"/>
                  <a:pt x="0" y="329549"/>
                </a:cubicBezTo>
                <a:lnTo>
                  <a:pt x="0" y="3661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4065" tIns="64065" rIns="64065" bIns="64065"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План</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29" name="Полилиния 28"/>
          <p:cNvSpPr/>
          <p:nvPr/>
        </p:nvSpPr>
        <p:spPr>
          <a:xfrm>
            <a:off x="7479575" y="5013176"/>
            <a:ext cx="720000" cy="720000"/>
          </a:xfrm>
          <a:custGeom>
            <a:avLst/>
            <a:gdLst>
              <a:gd name="connsiteX0" fmla="*/ 0 w 544425"/>
              <a:gd name="connsiteY0" fmla="*/ 54443 h 555336"/>
              <a:gd name="connsiteX1" fmla="*/ 54443 w 544425"/>
              <a:gd name="connsiteY1" fmla="*/ 0 h 555336"/>
              <a:gd name="connsiteX2" fmla="*/ 489983 w 544425"/>
              <a:gd name="connsiteY2" fmla="*/ 0 h 555336"/>
              <a:gd name="connsiteX3" fmla="*/ 544426 w 544425"/>
              <a:gd name="connsiteY3" fmla="*/ 54443 h 555336"/>
              <a:gd name="connsiteX4" fmla="*/ 544425 w 544425"/>
              <a:gd name="connsiteY4" fmla="*/ 500894 h 555336"/>
              <a:gd name="connsiteX5" fmla="*/ 489982 w 544425"/>
              <a:gd name="connsiteY5" fmla="*/ 555337 h 555336"/>
              <a:gd name="connsiteX6" fmla="*/ 54443 w 544425"/>
              <a:gd name="connsiteY6" fmla="*/ 555336 h 555336"/>
              <a:gd name="connsiteX7" fmla="*/ 0 w 544425"/>
              <a:gd name="connsiteY7" fmla="*/ 500893 h 555336"/>
              <a:gd name="connsiteX8" fmla="*/ 0 w 544425"/>
              <a:gd name="connsiteY8" fmla="*/ 54443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4425" h="555336">
                <a:moveTo>
                  <a:pt x="0" y="54443"/>
                </a:moveTo>
                <a:cubicBezTo>
                  <a:pt x="0" y="24375"/>
                  <a:pt x="24375" y="0"/>
                  <a:pt x="54443" y="0"/>
                </a:cubicBezTo>
                <a:lnTo>
                  <a:pt x="489983" y="0"/>
                </a:lnTo>
                <a:cubicBezTo>
                  <a:pt x="520051" y="0"/>
                  <a:pt x="544426" y="24375"/>
                  <a:pt x="544426" y="54443"/>
                </a:cubicBezTo>
                <a:cubicBezTo>
                  <a:pt x="544426" y="203260"/>
                  <a:pt x="544425" y="352077"/>
                  <a:pt x="544425" y="500894"/>
                </a:cubicBezTo>
                <a:cubicBezTo>
                  <a:pt x="544425" y="530962"/>
                  <a:pt x="520050" y="555337"/>
                  <a:pt x="489982" y="555337"/>
                </a:cubicBezTo>
                <a:lnTo>
                  <a:pt x="54443" y="555336"/>
                </a:lnTo>
                <a:cubicBezTo>
                  <a:pt x="24375" y="555336"/>
                  <a:pt x="0" y="530961"/>
                  <a:pt x="0" y="500893"/>
                </a:cubicBezTo>
                <a:lnTo>
                  <a:pt x="0" y="54443"/>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5476" tIns="65476" rIns="65476" bIns="65476" numCol="1" spcCol="1270" anchor="ctr" anchorCtr="0">
            <a:noAutofit/>
          </a:bodyPr>
          <a:lstStyle/>
          <a:p>
            <a:pPr lvl="0" algn="ctr" defTabSz="577850">
              <a:lnSpc>
                <a:spcPct val="90000"/>
              </a:lnSpc>
              <a:spcBef>
                <a:spcPct val="0"/>
              </a:spcBef>
              <a:spcAft>
                <a:spcPct val="35000"/>
              </a:spcAft>
            </a:pPr>
            <a:r>
              <a:rPr lang="ru-RU" sz="1150" kern="1200" dirty="0" smtClean="0">
                <a:solidFill>
                  <a:schemeClr val="tx1"/>
                </a:solidFill>
                <a:latin typeface="Times New Roman" panose="02020603050405020304" pitchFamily="18" charset="0"/>
                <a:cs typeface="Times New Roman" panose="02020603050405020304" pitchFamily="18" charset="0"/>
              </a:rPr>
              <a:t>0,3</a:t>
            </a:r>
            <a:endParaRPr lang="ru-RU" sz="1150" kern="1200" dirty="0">
              <a:solidFill>
                <a:schemeClr val="tx1"/>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8336297" y="3025798"/>
            <a:ext cx="720000" cy="325368"/>
          </a:xfrm>
          <a:custGeom>
            <a:avLst/>
            <a:gdLst>
              <a:gd name="connsiteX0" fmla="*/ 0 w 559419"/>
              <a:gd name="connsiteY0" fmla="*/ 33288 h 332880"/>
              <a:gd name="connsiteX1" fmla="*/ 33288 w 559419"/>
              <a:gd name="connsiteY1" fmla="*/ 0 h 332880"/>
              <a:gd name="connsiteX2" fmla="*/ 526131 w 559419"/>
              <a:gd name="connsiteY2" fmla="*/ 0 h 332880"/>
              <a:gd name="connsiteX3" fmla="*/ 559419 w 559419"/>
              <a:gd name="connsiteY3" fmla="*/ 33288 h 332880"/>
              <a:gd name="connsiteX4" fmla="*/ 559419 w 559419"/>
              <a:gd name="connsiteY4" fmla="*/ 299592 h 332880"/>
              <a:gd name="connsiteX5" fmla="*/ 526131 w 559419"/>
              <a:gd name="connsiteY5" fmla="*/ 332880 h 332880"/>
              <a:gd name="connsiteX6" fmla="*/ 33288 w 559419"/>
              <a:gd name="connsiteY6" fmla="*/ 332880 h 332880"/>
              <a:gd name="connsiteX7" fmla="*/ 0 w 559419"/>
              <a:gd name="connsiteY7" fmla="*/ 299592 h 332880"/>
              <a:gd name="connsiteX8" fmla="*/ 0 w 559419"/>
              <a:gd name="connsiteY8" fmla="*/ 33288 h 332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9419" h="332880">
                <a:moveTo>
                  <a:pt x="0" y="33288"/>
                </a:moveTo>
                <a:cubicBezTo>
                  <a:pt x="0" y="14904"/>
                  <a:pt x="14904" y="0"/>
                  <a:pt x="33288" y="0"/>
                </a:cubicBezTo>
                <a:lnTo>
                  <a:pt x="526131" y="0"/>
                </a:lnTo>
                <a:cubicBezTo>
                  <a:pt x="544515" y="0"/>
                  <a:pt x="559419" y="14904"/>
                  <a:pt x="559419" y="33288"/>
                </a:cubicBezTo>
                <a:lnTo>
                  <a:pt x="559419" y="299592"/>
                </a:lnTo>
                <a:cubicBezTo>
                  <a:pt x="559419" y="317976"/>
                  <a:pt x="544515" y="332880"/>
                  <a:pt x="526131" y="332880"/>
                </a:cubicBezTo>
                <a:lnTo>
                  <a:pt x="33288" y="332880"/>
                </a:lnTo>
                <a:cubicBezTo>
                  <a:pt x="14904" y="332880"/>
                  <a:pt x="0" y="317976"/>
                  <a:pt x="0" y="299592"/>
                </a:cubicBezTo>
                <a:lnTo>
                  <a:pt x="0" y="33288"/>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3090" tIns="63090" rIns="63090" bIns="6309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Факт</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35" name="Полилиния 34"/>
          <p:cNvSpPr/>
          <p:nvPr/>
        </p:nvSpPr>
        <p:spPr>
          <a:xfrm>
            <a:off x="8336297" y="5013176"/>
            <a:ext cx="720000" cy="720000"/>
          </a:xfrm>
          <a:custGeom>
            <a:avLst/>
            <a:gdLst>
              <a:gd name="connsiteX0" fmla="*/ 0 w 512328"/>
              <a:gd name="connsiteY0" fmla="*/ 51233 h 555336"/>
              <a:gd name="connsiteX1" fmla="*/ 51233 w 512328"/>
              <a:gd name="connsiteY1" fmla="*/ 0 h 555336"/>
              <a:gd name="connsiteX2" fmla="*/ 461095 w 512328"/>
              <a:gd name="connsiteY2" fmla="*/ 0 h 555336"/>
              <a:gd name="connsiteX3" fmla="*/ 512328 w 512328"/>
              <a:gd name="connsiteY3" fmla="*/ 51233 h 555336"/>
              <a:gd name="connsiteX4" fmla="*/ 512328 w 512328"/>
              <a:gd name="connsiteY4" fmla="*/ 504103 h 555336"/>
              <a:gd name="connsiteX5" fmla="*/ 461095 w 512328"/>
              <a:gd name="connsiteY5" fmla="*/ 555336 h 555336"/>
              <a:gd name="connsiteX6" fmla="*/ 51233 w 512328"/>
              <a:gd name="connsiteY6" fmla="*/ 555336 h 555336"/>
              <a:gd name="connsiteX7" fmla="*/ 0 w 512328"/>
              <a:gd name="connsiteY7" fmla="*/ 504103 h 555336"/>
              <a:gd name="connsiteX8" fmla="*/ 0 w 512328"/>
              <a:gd name="connsiteY8" fmla="*/ 51233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2328" h="555336">
                <a:moveTo>
                  <a:pt x="0" y="51233"/>
                </a:moveTo>
                <a:cubicBezTo>
                  <a:pt x="0" y="22938"/>
                  <a:pt x="22938" y="0"/>
                  <a:pt x="51233" y="0"/>
                </a:cubicBezTo>
                <a:lnTo>
                  <a:pt x="461095" y="0"/>
                </a:lnTo>
                <a:cubicBezTo>
                  <a:pt x="489390" y="0"/>
                  <a:pt x="512328" y="22938"/>
                  <a:pt x="512328" y="51233"/>
                </a:cubicBezTo>
                <a:lnTo>
                  <a:pt x="512328" y="504103"/>
                </a:lnTo>
                <a:cubicBezTo>
                  <a:pt x="512328" y="532398"/>
                  <a:pt x="489390" y="555336"/>
                  <a:pt x="461095" y="555336"/>
                </a:cubicBezTo>
                <a:lnTo>
                  <a:pt x="51233" y="555336"/>
                </a:lnTo>
                <a:cubicBezTo>
                  <a:pt x="22938" y="555336"/>
                  <a:pt x="0" y="532398"/>
                  <a:pt x="0" y="504103"/>
                </a:cubicBezTo>
                <a:lnTo>
                  <a:pt x="0" y="51233"/>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4536" tIns="64536" rIns="64536" bIns="64536" numCol="1" spcCol="1270" anchor="ctr" anchorCtr="0">
            <a:noAutofit/>
          </a:bodyPr>
          <a:lstStyle/>
          <a:p>
            <a:pPr lvl="0" algn="ctr" defTabSz="577850">
              <a:lnSpc>
                <a:spcPct val="90000"/>
              </a:lnSpc>
              <a:spcBef>
                <a:spcPct val="0"/>
              </a:spcBef>
              <a:spcAft>
                <a:spcPct val="35000"/>
              </a:spcAft>
            </a:pPr>
            <a:r>
              <a:rPr lang="ru-RU" sz="1150" dirty="0" smtClean="0">
                <a:solidFill>
                  <a:schemeClr val="tx1"/>
                </a:solidFill>
                <a:latin typeface="Times New Roman" panose="02020603050405020304" pitchFamily="18" charset="0"/>
                <a:cs typeface="Times New Roman" panose="02020603050405020304" pitchFamily="18" charset="0"/>
              </a:rPr>
              <a:t>0,3</a:t>
            </a:r>
            <a:endParaRPr lang="ru-RU" sz="1150" kern="1200" dirty="0">
              <a:solidFill>
                <a:schemeClr val="tx1"/>
              </a:solidFill>
              <a:latin typeface="Times New Roman" panose="02020603050405020304" pitchFamily="18" charset="0"/>
              <a:cs typeface="Times New Roman" panose="02020603050405020304" pitchFamily="18" charset="0"/>
            </a:endParaRPr>
          </a:p>
        </p:txBody>
      </p:sp>
      <p:sp>
        <p:nvSpPr>
          <p:cNvPr id="37" name="Полилиния 36"/>
          <p:cNvSpPr/>
          <p:nvPr/>
        </p:nvSpPr>
        <p:spPr>
          <a:xfrm>
            <a:off x="3855752" y="3433175"/>
            <a:ext cx="3456000" cy="720000"/>
          </a:xfrm>
          <a:custGeom>
            <a:avLst/>
            <a:gdLst>
              <a:gd name="connsiteX0" fmla="*/ 0 w 1429934"/>
              <a:gd name="connsiteY0" fmla="*/ 55534 h 555336"/>
              <a:gd name="connsiteX1" fmla="*/ 55534 w 1429934"/>
              <a:gd name="connsiteY1" fmla="*/ 0 h 555336"/>
              <a:gd name="connsiteX2" fmla="*/ 1374400 w 1429934"/>
              <a:gd name="connsiteY2" fmla="*/ 0 h 555336"/>
              <a:gd name="connsiteX3" fmla="*/ 1429934 w 1429934"/>
              <a:gd name="connsiteY3" fmla="*/ 55534 h 555336"/>
              <a:gd name="connsiteX4" fmla="*/ 1429934 w 1429934"/>
              <a:gd name="connsiteY4" fmla="*/ 499802 h 555336"/>
              <a:gd name="connsiteX5" fmla="*/ 1374400 w 1429934"/>
              <a:gd name="connsiteY5" fmla="*/ 555336 h 555336"/>
              <a:gd name="connsiteX6" fmla="*/ 55534 w 1429934"/>
              <a:gd name="connsiteY6" fmla="*/ 555336 h 555336"/>
              <a:gd name="connsiteX7" fmla="*/ 0 w 1429934"/>
              <a:gd name="connsiteY7" fmla="*/ 499802 h 555336"/>
              <a:gd name="connsiteX8" fmla="*/ 0 w 1429934"/>
              <a:gd name="connsiteY8" fmla="*/ 55534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9934" h="555336">
                <a:moveTo>
                  <a:pt x="0" y="55534"/>
                </a:moveTo>
                <a:cubicBezTo>
                  <a:pt x="0" y="24863"/>
                  <a:pt x="24863" y="0"/>
                  <a:pt x="55534" y="0"/>
                </a:cubicBezTo>
                <a:lnTo>
                  <a:pt x="1374400" y="0"/>
                </a:lnTo>
                <a:cubicBezTo>
                  <a:pt x="1405071" y="0"/>
                  <a:pt x="1429934" y="24863"/>
                  <a:pt x="1429934" y="55534"/>
                </a:cubicBezTo>
                <a:lnTo>
                  <a:pt x="1429934" y="499802"/>
                </a:lnTo>
                <a:cubicBezTo>
                  <a:pt x="1429934" y="530473"/>
                  <a:pt x="1405071" y="555336"/>
                  <a:pt x="1374400" y="555336"/>
                </a:cubicBezTo>
                <a:lnTo>
                  <a:pt x="55534" y="555336"/>
                </a:lnTo>
                <a:cubicBezTo>
                  <a:pt x="24863" y="555336"/>
                  <a:pt x="0" y="530473"/>
                  <a:pt x="0" y="499802"/>
                </a:cubicBezTo>
                <a:lnTo>
                  <a:pt x="0" y="5553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spcFirstLastPara="0" vert="horz" wrap="square" lIns="61985" tIns="61985" rIns="61985" bIns="61985" numCol="1" spcCol="1270" anchor="ctr" anchorCtr="0">
            <a:noAutofit/>
          </a:bodyPr>
          <a:lstStyle/>
          <a:p>
            <a:pPr lvl="0" algn="ctr" defTabSz="533400">
              <a:lnSpc>
                <a:spcPct val="90000"/>
              </a:lnSpc>
              <a:spcAft>
                <a:spcPct val="35000"/>
              </a:spcAft>
            </a:pPr>
            <a:r>
              <a:rPr lang="ru-RU" sz="1200" dirty="0">
                <a:solidFill>
                  <a:schemeClr val="tx1"/>
                </a:solidFill>
                <a:latin typeface="Times New Roman" panose="02020603050405020304" pitchFamily="18" charset="0"/>
                <a:cs typeface="Times New Roman" panose="02020603050405020304" pitchFamily="18" charset="0"/>
              </a:rPr>
              <a:t> Комплекс процессных мероприятий "Развитие потенциала молодежи Чувашской Республики"</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41" name="Полилиния 40"/>
          <p:cNvSpPr/>
          <p:nvPr/>
        </p:nvSpPr>
        <p:spPr>
          <a:xfrm>
            <a:off x="8336297" y="3433175"/>
            <a:ext cx="720000" cy="720000"/>
          </a:xfrm>
          <a:custGeom>
            <a:avLst/>
            <a:gdLst>
              <a:gd name="connsiteX0" fmla="*/ 0 w 544425"/>
              <a:gd name="connsiteY0" fmla="*/ 54443 h 555336"/>
              <a:gd name="connsiteX1" fmla="*/ 54443 w 544425"/>
              <a:gd name="connsiteY1" fmla="*/ 0 h 555336"/>
              <a:gd name="connsiteX2" fmla="*/ 489983 w 544425"/>
              <a:gd name="connsiteY2" fmla="*/ 0 h 555336"/>
              <a:gd name="connsiteX3" fmla="*/ 544426 w 544425"/>
              <a:gd name="connsiteY3" fmla="*/ 54443 h 555336"/>
              <a:gd name="connsiteX4" fmla="*/ 544425 w 544425"/>
              <a:gd name="connsiteY4" fmla="*/ 500894 h 555336"/>
              <a:gd name="connsiteX5" fmla="*/ 489982 w 544425"/>
              <a:gd name="connsiteY5" fmla="*/ 555337 h 555336"/>
              <a:gd name="connsiteX6" fmla="*/ 54443 w 544425"/>
              <a:gd name="connsiteY6" fmla="*/ 555336 h 555336"/>
              <a:gd name="connsiteX7" fmla="*/ 0 w 544425"/>
              <a:gd name="connsiteY7" fmla="*/ 500893 h 555336"/>
              <a:gd name="connsiteX8" fmla="*/ 0 w 544425"/>
              <a:gd name="connsiteY8" fmla="*/ 54443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4425" h="555336">
                <a:moveTo>
                  <a:pt x="0" y="54443"/>
                </a:moveTo>
                <a:cubicBezTo>
                  <a:pt x="0" y="24375"/>
                  <a:pt x="24375" y="0"/>
                  <a:pt x="54443" y="0"/>
                </a:cubicBezTo>
                <a:lnTo>
                  <a:pt x="489983" y="0"/>
                </a:lnTo>
                <a:cubicBezTo>
                  <a:pt x="520051" y="0"/>
                  <a:pt x="544426" y="24375"/>
                  <a:pt x="544426" y="54443"/>
                </a:cubicBezTo>
                <a:cubicBezTo>
                  <a:pt x="544426" y="203260"/>
                  <a:pt x="544425" y="352077"/>
                  <a:pt x="544425" y="500894"/>
                </a:cubicBezTo>
                <a:cubicBezTo>
                  <a:pt x="544425" y="530962"/>
                  <a:pt x="520050" y="555337"/>
                  <a:pt x="489982" y="555337"/>
                </a:cubicBezTo>
                <a:lnTo>
                  <a:pt x="54443" y="555336"/>
                </a:lnTo>
                <a:cubicBezTo>
                  <a:pt x="24375" y="555336"/>
                  <a:pt x="0" y="530961"/>
                  <a:pt x="0" y="500893"/>
                </a:cubicBezTo>
                <a:lnTo>
                  <a:pt x="0" y="54443"/>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5476" tIns="65476" rIns="65476" bIns="65476" numCol="1" spcCol="1270" anchor="ctr" anchorCtr="0">
            <a:noAutofit/>
          </a:bodyPr>
          <a:lstStyle/>
          <a:p>
            <a:pPr lvl="0" algn="ctr" defTabSz="577850">
              <a:lnSpc>
                <a:spcPct val="90000"/>
              </a:lnSpc>
              <a:spcBef>
                <a:spcPct val="0"/>
              </a:spcBef>
              <a:spcAft>
                <a:spcPct val="35000"/>
              </a:spcAft>
            </a:pPr>
            <a:r>
              <a:rPr lang="ru-RU" sz="1150" dirty="0" smtClean="0">
                <a:solidFill>
                  <a:schemeClr val="tx1"/>
                </a:solidFill>
                <a:latin typeface="Times New Roman" panose="02020603050405020304" pitchFamily="18" charset="0"/>
                <a:cs typeface="Times New Roman" panose="02020603050405020304" pitchFamily="18" charset="0"/>
              </a:rPr>
              <a:t>104,1</a:t>
            </a:r>
            <a:endParaRPr lang="ru-RU" sz="1150" kern="1200" dirty="0">
              <a:solidFill>
                <a:schemeClr val="tx1"/>
              </a:solidFill>
              <a:latin typeface="Times New Roman" panose="02020603050405020304" pitchFamily="18" charset="0"/>
              <a:cs typeface="Times New Roman" panose="02020603050405020304" pitchFamily="18" charset="0"/>
            </a:endParaRPr>
          </a:p>
        </p:txBody>
      </p:sp>
      <p:sp>
        <p:nvSpPr>
          <p:cNvPr id="42" name="Полилиния 41"/>
          <p:cNvSpPr/>
          <p:nvPr/>
        </p:nvSpPr>
        <p:spPr>
          <a:xfrm>
            <a:off x="7479575" y="3433175"/>
            <a:ext cx="720000" cy="720000"/>
          </a:xfrm>
          <a:custGeom>
            <a:avLst/>
            <a:gdLst>
              <a:gd name="connsiteX0" fmla="*/ 0 w 544425"/>
              <a:gd name="connsiteY0" fmla="*/ 54443 h 555336"/>
              <a:gd name="connsiteX1" fmla="*/ 54443 w 544425"/>
              <a:gd name="connsiteY1" fmla="*/ 0 h 555336"/>
              <a:gd name="connsiteX2" fmla="*/ 489983 w 544425"/>
              <a:gd name="connsiteY2" fmla="*/ 0 h 555336"/>
              <a:gd name="connsiteX3" fmla="*/ 544426 w 544425"/>
              <a:gd name="connsiteY3" fmla="*/ 54443 h 555336"/>
              <a:gd name="connsiteX4" fmla="*/ 544425 w 544425"/>
              <a:gd name="connsiteY4" fmla="*/ 500894 h 555336"/>
              <a:gd name="connsiteX5" fmla="*/ 489982 w 544425"/>
              <a:gd name="connsiteY5" fmla="*/ 555337 h 555336"/>
              <a:gd name="connsiteX6" fmla="*/ 54443 w 544425"/>
              <a:gd name="connsiteY6" fmla="*/ 555336 h 555336"/>
              <a:gd name="connsiteX7" fmla="*/ 0 w 544425"/>
              <a:gd name="connsiteY7" fmla="*/ 500893 h 555336"/>
              <a:gd name="connsiteX8" fmla="*/ 0 w 544425"/>
              <a:gd name="connsiteY8" fmla="*/ 54443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4425" h="555336">
                <a:moveTo>
                  <a:pt x="0" y="54443"/>
                </a:moveTo>
                <a:cubicBezTo>
                  <a:pt x="0" y="24375"/>
                  <a:pt x="24375" y="0"/>
                  <a:pt x="54443" y="0"/>
                </a:cubicBezTo>
                <a:lnTo>
                  <a:pt x="489983" y="0"/>
                </a:lnTo>
                <a:cubicBezTo>
                  <a:pt x="520051" y="0"/>
                  <a:pt x="544426" y="24375"/>
                  <a:pt x="544426" y="54443"/>
                </a:cubicBezTo>
                <a:cubicBezTo>
                  <a:pt x="544426" y="203260"/>
                  <a:pt x="544425" y="352077"/>
                  <a:pt x="544425" y="500894"/>
                </a:cubicBezTo>
                <a:cubicBezTo>
                  <a:pt x="544425" y="530962"/>
                  <a:pt x="520050" y="555337"/>
                  <a:pt x="489982" y="555337"/>
                </a:cubicBezTo>
                <a:lnTo>
                  <a:pt x="54443" y="555336"/>
                </a:lnTo>
                <a:cubicBezTo>
                  <a:pt x="24375" y="555336"/>
                  <a:pt x="0" y="530961"/>
                  <a:pt x="0" y="500893"/>
                </a:cubicBezTo>
                <a:lnTo>
                  <a:pt x="0" y="54443"/>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5476" tIns="65476" rIns="65476" bIns="65476" numCol="1" spcCol="1270" anchor="ctr" anchorCtr="0">
            <a:noAutofit/>
          </a:bodyPr>
          <a:lstStyle/>
          <a:p>
            <a:pPr lvl="0" algn="ctr" defTabSz="577850">
              <a:lnSpc>
                <a:spcPct val="90000"/>
              </a:lnSpc>
              <a:spcBef>
                <a:spcPct val="0"/>
              </a:spcBef>
              <a:spcAft>
                <a:spcPct val="35000"/>
              </a:spcAft>
            </a:pPr>
            <a:endParaRPr lang="ru-RU" sz="1150" kern="1200" dirty="0" smtClean="0">
              <a:solidFill>
                <a:schemeClr val="tx1"/>
              </a:solidFill>
              <a:latin typeface="Times New Roman" panose="02020603050405020304" pitchFamily="18" charset="0"/>
              <a:cs typeface="Times New Roman" panose="02020603050405020304" pitchFamily="18" charset="0"/>
            </a:endParaRPr>
          </a:p>
          <a:p>
            <a:pPr lvl="0" algn="ctr" defTabSz="577850">
              <a:lnSpc>
                <a:spcPct val="90000"/>
              </a:lnSpc>
              <a:spcBef>
                <a:spcPct val="0"/>
              </a:spcBef>
              <a:spcAft>
                <a:spcPct val="35000"/>
              </a:spcAft>
            </a:pPr>
            <a:r>
              <a:rPr lang="ru-RU" sz="1150" dirty="0" smtClean="0">
                <a:solidFill>
                  <a:schemeClr val="tx1"/>
                </a:solidFill>
                <a:latin typeface="Times New Roman" panose="02020603050405020304" pitchFamily="18" charset="0"/>
                <a:cs typeface="Times New Roman" panose="02020603050405020304" pitchFamily="18" charset="0"/>
              </a:rPr>
              <a:t>104,4</a:t>
            </a:r>
            <a:endParaRPr lang="ru-RU" sz="1150" kern="1200" dirty="0" smtClean="0">
              <a:solidFill>
                <a:schemeClr val="tx1"/>
              </a:solidFill>
              <a:latin typeface="Times New Roman" panose="02020603050405020304" pitchFamily="18" charset="0"/>
              <a:cs typeface="Times New Roman" panose="02020603050405020304" pitchFamily="18" charset="0"/>
            </a:endParaRPr>
          </a:p>
          <a:p>
            <a:pPr lvl="0" algn="ctr" defTabSz="577850">
              <a:lnSpc>
                <a:spcPct val="90000"/>
              </a:lnSpc>
              <a:spcBef>
                <a:spcPct val="0"/>
              </a:spcBef>
              <a:spcAft>
                <a:spcPct val="35000"/>
              </a:spcAft>
            </a:pPr>
            <a:endParaRPr lang="ru-RU" sz="1150" kern="1200" dirty="0">
              <a:solidFill>
                <a:schemeClr val="tx1"/>
              </a:solidFill>
              <a:latin typeface="Times New Roman" panose="02020603050405020304" pitchFamily="18" charset="0"/>
              <a:cs typeface="Times New Roman" panose="02020603050405020304" pitchFamily="18" charset="0"/>
            </a:endParaRPr>
          </a:p>
        </p:txBody>
      </p:sp>
      <p:sp>
        <p:nvSpPr>
          <p:cNvPr id="64" name="Полилиния 63"/>
          <p:cNvSpPr/>
          <p:nvPr/>
        </p:nvSpPr>
        <p:spPr>
          <a:xfrm>
            <a:off x="3855752" y="4221168"/>
            <a:ext cx="3456000" cy="720000"/>
          </a:xfrm>
          <a:custGeom>
            <a:avLst/>
            <a:gdLst>
              <a:gd name="connsiteX0" fmla="*/ 0 w 1429934"/>
              <a:gd name="connsiteY0" fmla="*/ 55534 h 555336"/>
              <a:gd name="connsiteX1" fmla="*/ 55534 w 1429934"/>
              <a:gd name="connsiteY1" fmla="*/ 0 h 555336"/>
              <a:gd name="connsiteX2" fmla="*/ 1374400 w 1429934"/>
              <a:gd name="connsiteY2" fmla="*/ 0 h 555336"/>
              <a:gd name="connsiteX3" fmla="*/ 1429934 w 1429934"/>
              <a:gd name="connsiteY3" fmla="*/ 55534 h 555336"/>
              <a:gd name="connsiteX4" fmla="*/ 1429934 w 1429934"/>
              <a:gd name="connsiteY4" fmla="*/ 499802 h 555336"/>
              <a:gd name="connsiteX5" fmla="*/ 1374400 w 1429934"/>
              <a:gd name="connsiteY5" fmla="*/ 555336 h 555336"/>
              <a:gd name="connsiteX6" fmla="*/ 55534 w 1429934"/>
              <a:gd name="connsiteY6" fmla="*/ 555336 h 555336"/>
              <a:gd name="connsiteX7" fmla="*/ 0 w 1429934"/>
              <a:gd name="connsiteY7" fmla="*/ 499802 h 555336"/>
              <a:gd name="connsiteX8" fmla="*/ 0 w 1429934"/>
              <a:gd name="connsiteY8" fmla="*/ 55534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9934" h="555336">
                <a:moveTo>
                  <a:pt x="0" y="55534"/>
                </a:moveTo>
                <a:cubicBezTo>
                  <a:pt x="0" y="24863"/>
                  <a:pt x="24863" y="0"/>
                  <a:pt x="55534" y="0"/>
                </a:cubicBezTo>
                <a:lnTo>
                  <a:pt x="1374400" y="0"/>
                </a:lnTo>
                <a:cubicBezTo>
                  <a:pt x="1405071" y="0"/>
                  <a:pt x="1429934" y="24863"/>
                  <a:pt x="1429934" y="55534"/>
                </a:cubicBezTo>
                <a:lnTo>
                  <a:pt x="1429934" y="499802"/>
                </a:lnTo>
                <a:cubicBezTo>
                  <a:pt x="1429934" y="530473"/>
                  <a:pt x="1405071" y="555336"/>
                  <a:pt x="1374400" y="555336"/>
                </a:cubicBezTo>
                <a:lnTo>
                  <a:pt x="55534" y="555336"/>
                </a:lnTo>
                <a:cubicBezTo>
                  <a:pt x="24863" y="555336"/>
                  <a:pt x="0" y="530473"/>
                  <a:pt x="0" y="499802"/>
                </a:cubicBezTo>
                <a:lnTo>
                  <a:pt x="0" y="5553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spcFirstLastPara="0" vert="horz" wrap="square" lIns="61985" tIns="61985" rIns="61985" bIns="61985" numCol="1" spcCol="1270" anchor="ctr" anchorCtr="0">
            <a:noAutofit/>
          </a:bodyPr>
          <a:lstStyle/>
          <a:p>
            <a:pPr lvl="0" algn="ctr" defTabSz="533400">
              <a:lnSpc>
                <a:spcPct val="90000"/>
              </a:lnSpc>
              <a:spcAft>
                <a:spcPct val="35000"/>
              </a:spcAft>
            </a:pPr>
            <a:r>
              <a:rPr lang="ru-RU" sz="1200" dirty="0">
                <a:solidFill>
                  <a:schemeClr val="tx1"/>
                </a:solidFill>
                <a:latin typeface="Times New Roman" panose="02020603050405020304" pitchFamily="18" charset="0"/>
                <a:cs typeface="Times New Roman" panose="02020603050405020304" pitchFamily="18" charset="0"/>
              </a:rPr>
              <a:t>Комплекс процессных мероприятий "Патриотическое воспитание и допризывная подготовка молодежи Чувашской Республики"</a:t>
            </a:r>
            <a:endParaRPr lang="ru-RU" sz="1000" kern="1200" dirty="0">
              <a:solidFill>
                <a:schemeClr val="tx1"/>
              </a:solidFill>
              <a:latin typeface="Times New Roman" panose="02020603050405020304" pitchFamily="18" charset="0"/>
              <a:cs typeface="Times New Roman" panose="02020603050405020304" pitchFamily="18" charset="0"/>
            </a:endParaRPr>
          </a:p>
        </p:txBody>
      </p:sp>
      <p:sp>
        <p:nvSpPr>
          <p:cNvPr id="65" name="Полилиния 64"/>
          <p:cNvSpPr/>
          <p:nvPr/>
        </p:nvSpPr>
        <p:spPr>
          <a:xfrm>
            <a:off x="7477108" y="4221168"/>
            <a:ext cx="724935" cy="720000"/>
          </a:xfrm>
          <a:custGeom>
            <a:avLst/>
            <a:gdLst>
              <a:gd name="connsiteX0" fmla="*/ 0 w 544425"/>
              <a:gd name="connsiteY0" fmla="*/ 54443 h 555336"/>
              <a:gd name="connsiteX1" fmla="*/ 54443 w 544425"/>
              <a:gd name="connsiteY1" fmla="*/ 0 h 555336"/>
              <a:gd name="connsiteX2" fmla="*/ 489983 w 544425"/>
              <a:gd name="connsiteY2" fmla="*/ 0 h 555336"/>
              <a:gd name="connsiteX3" fmla="*/ 544426 w 544425"/>
              <a:gd name="connsiteY3" fmla="*/ 54443 h 555336"/>
              <a:gd name="connsiteX4" fmla="*/ 544425 w 544425"/>
              <a:gd name="connsiteY4" fmla="*/ 500894 h 555336"/>
              <a:gd name="connsiteX5" fmla="*/ 489982 w 544425"/>
              <a:gd name="connsiteY5" fmla="*/ 555337 h 555336"/>
              <a:gd name="connsiteX6" fmla="*/ 54443 w 544425"/>
              <a:gd name="connsiteY6" fmla="*/ 555336 h 555336"/>
              <a:gd name="connsiteX7" fmla="*/ 0 w 544425"/>
              <a:gd name="connsiteY7" fmla="*/ 500893 h 555336"/>
              <a:gd name="connsiteX8" fmla="*/ 0 w 544425"/>
              <a:gd name="connsiteY8" fmla="*/ 54443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4425" h="555336">
                <a:moveTo>
                  <a:pt x="0" y="54443"/>
                </a:moveTo>
                <a:cubicBezTo>
                  <a:pt x="0" y="24375"/>
                  <a:pt x="24375" y="0"/>
                  <a:pt x="54443" y="0"/>
                </a:cubicBezTo>
                <a:lnTo>
                  <a:pt x="489983" y="0"/>
                </a:lnTo>
                <a:cubicBezTo>
                  <a:pt x="520051" y="0"/>
                  <a:pt x="544426" y="24375"/>
                  <a:pt x="544426" y="54443"/>
                </a:cubicBezTo>
                <a:cubicBezTo>
                  <a:pt x="544426" y="203260"/>
                  <a:pt x="544425" y="352077"/>
                  <a:pt x="544425" y="500894"/>
                </a:cubicBezTo>
                <a:cubicBezTo>
                  <a:pt x="544425" y="530962"/>
                  <a:pt x="520050" y="555337"/>
                  <a:pt x="489982" y="555337"/>
                </a:cubicBezTo>
                <a:lnTo>
                  <a:pt x="54443" y="555336"/>
                </a:lnTo>
                <a:cubicBezTo>
                  <a:pt x="24375" y="555336"/>
                  <a:pt x="0" y="530961"/>
                  <a:pt x="0" y="500893"/>
                </a:cubicBezTo>
                <a:lnTo>
                  <a:pt x="0" y="54443"/>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5476" tIns="65476" rIns="65476" bIns="65476" numCol="1" spcCol="1270" anchor="ctr" anchorCtr="0">
            <a:noAutofit/>
          </a:bodyPr>
          <a:lstStyle/>
          <a:p>
            <a:pPr lvl="0" algn="ctr" defTabSz="577850">
              <a:lnSpc>
                <a:spcPct val="90000"/>
              </a:lnSpc>
              <a:spcBef>
                <a:spcPct val="0"/>
              </a:spcBef>
              <a:spcAft>
                <a:spcPct val="35000"/>
              </a:spcAft>
            </a:pPr>
            <a:r>
              <a:rPr lang="ru-RU" sz="1150" dirty="0" smtClean="0">
                <a:solidFill>
                  <a:schemeClr val="tx1"/>
                </a:solidFill>
                <a:latin typeface="Times New Roman" panose="02020603050405020304" pitchFamily="18" charset="0"/>
                <a:cs typeface="Times New Roman" panose="02020603050405020304" pitchFamily="18" charset="0"/>
              </a:rPr>
              <a:t>132,8</a:t>
            </a:r>
            <a:endParaRPr lang="ru-RU" sz="1150" kern="1200" dirty="0">
              <a:solidFill>
                <a:schemeClr val="tx1"/>
              </a:solidFill>
              <a:latin typeface="Times New Roman" panose="02020603050405020304" pitchFamily="18" charset="0"/>
              <a:cs typeface="Times New Roman" panose="02020603050405020304" pitchFamily="18" charset="0"/>
            </a:endParaRPr>
          </a:p>
        </p:txBody>
      </p:sp>
      <p:sp>
        <p:nvSpPr>
          <p:cNvPr id="66" name="Полилиния 65"/>
          <p:cNvSpPr/>
          <p:nvPr/>
        </p:nvSpPr>
        <p:spPr>
          <a:xfrm>
            <a:off x="8336297" y="4221168"/>
            <a:ext cx="720000" cy="720000"/>
          </a:xfrm>
          <a:custGeom>
            <a:avLst/>
            <a:gdLst>
              <a:gd name="connsiteX0" fmla="*/ 0 w 512328"/>
              <a:gd name="connsiteY0" fmla="*/ 51233 h 555336"/>
              <a:gd name="connsiteX1" fmla="*/ 51233 w 512328"/>
              <a:gd name="connsiteY1" fmla="*/ 0 h 555336"/>
              <a:gd name="connsiteX2" fmla="*/ 461095 w 512328"/>
              <a:gd name="connsiteY2" fmla="*/ 0 h 555336"/>
              <a:gd name="connsiteX3" fmla="*/ 512328 w 512328"/>
              <a:gd name="connsiteY3" fmla="*/ 51233 h 555336"/>
              <a:gd name="connsiteX4" fmla="*/ 512328 w 512328"/>
              <a:gd name="connsiteY4" fmla="*/ 504103 h 555336"/>
              <a:gd name="connsiteX5" fmla="*/ 461095 w 512328"/>
              <a:gd name="connsiteY5" fmla="*/ 555336 h 555336"/>
              <a:gd name="connsiteX6" fmla="*/ 51233 w 512328"/>
              <a:gd name="connsiteY6" fmla="*/ 555336 h 555336"/>
              <a:gd name="connsiteX7" fmla="*/ 0 w 512328"/>
              <a:gd name="connsiteY7" fmla="*/ 504103 h 555336"/>
              <a:gd name="connsiteX8" fmla="*/ 0 w 512328"/>
              <a:gd name="connsiteY8" fmla="*/ 51233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2328" h="555336">
                <a:moveTo>
                  <a:pt x="0" y="51233"/>
                </a:moveTo>
                <a:cubicBezTo>
                  <a:pt x="0" y="22938"/>
                  <a:pt x="22938" y="0"/>
                  <a:pt x="51233" y="0"/>
                </a:cubicBezTo>
                <a:lnTo>
                  <a:pt x="461095" y="0"/>
                </a:lnTo>
                <a:cubicBezTo>
                  <a:pt x="489390" y="0"/>
                  <a:pt x="512328" y="22938"/>
                  <a:pt x="512328" y="51233"/>
                </a:cubicBezTo>
                <a:lnTo>
                  <a:pt x="512328" y="504103"/>
                </a:lnTo>
                <a:cubicBezTo>
                  <a:pt x="512328" y="532398"/>
                  <a:pt x="489390" y="555336"/>
                  <a:pt x="461095" y="555336"/>
                </a:cubicBezTo>
                <a:lnTo>
                  <a:pt x="51233" y="555336"/>
                </a:lnTo>
                <a:cubicBezTo>
                  <a:pt x="22938" y="555336"/>
                  <a:pt x="0" y="532398"/>
                  <a:pt x="0" y="504103"/>
                </a:cubicBezTo>
                <a:lnTo>
                  <a:pt x="0" y="51233"/>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4536" tIns="64536" rIns="64536" bIns="64536" numCol="1" spcCol="1270" anchor="ctr" anchorCtr="0">
            <a:noAutofit/>
          </a:bodyPr>
          <a:lstStyle/>
          <a:p>
            <a:pPr lvl="0" algn="ctr" defTabSz="577850">
              <a:lnSpc>
                <a:spcPct val="90000"/>
              </a:lnSpc>
              <a:spcBef>
                <a:spcPct val="0"/>
              </a:spcBef>
              <a:spcAft>
                <a:spcPct val="35000"/>
              </a:spcAft>
            </a:pPr>
            <a:r>
              <a:rPr lang="ru-RU" sz="1150" dirty="0" smtClean="0">
                <a:solidFill>
                  <a:schemeClr val="tx1"/>
                </a:solidFill>
                <a:latin typeface="Times New Roman" panose="02020603050405020304" pitchFamily="18" charset="0"/>
                <a:cs typeface="Times New Roman" panose="02020603050405020304" pitchFamily="18" charset="0"/>
              </a:rPr>
              <a:t>132,8</a:t>
            </a:r>
            <a:endParaRPr lang="ru-RU" sz="1150" kern="1200" dirty="0">
              <a:solidFill>
                <a:schemeClr val="tx1"/>
              </a:solidFill>
              <a:latin typeface="Times New Roman" panose="02020603050405020304" pitchFamily="18" charset="0"/>
              <a:cs typeface="Times New Roman" panose="02020603050405020304" pitchFamily="18" charset="0"/>
            </a:endParaRPr>
          </a:p>
        </p:txBody>
      </p:sp>
      <p:sp>
        <p:nvSpPr>
          <p:cNvPr id="7" name="Номер слайда 6"/>
          <p:cNvSpPr>
            <a:spLocks noGrp="1"/>
          </p:cNvSpPr>
          <p:nvPr>
            <p:ph type="sldNum" sz="quarter" idx="12"/>
          </p:nvPr>
        </p:nvSpPr>
        <p:spPr/>
        <p:txBody>
          <a:bodyPr/>
          <a:lstStyle/>
          <a:p>
            <a:pPr>
              <a:defRPr/>
            </a:pPr>
            <a:fld id="{667CCBFA-BFB9-4E9F-B6F6-694D72409F22}" type="slidenum">
              <a:rPr lang="ru-RU" smtClean="0"/>
              <a:pPr>
                <a:defRPr/>
              </a:pPr>
              <a:t>44</a:t>
            </a:fld>
            <a:endParaRPr lang="ru-RU" dirty="0"/>
          </a:p>
        </p:txBody>
      </p:sp>
      <p:sp>
        <p:nvSpPr>
          <p:cNvPr id="27" name="Полилиния 26"/>
          <p:cNvSpPr/>
          <p:nvPr/>
        </p:nvSpPr>
        <p:spPr>
          <a:xfrm>
            <a:off x="3855752" y="5796563"/>
            <a:ext cx="3456000" cy="720000"/>
          </a:xfrm>
          <a:custGeom>
            <a:avLst/>
            <a:gdLst>
              <a:gd name="connsiteX0" fmla="*/ 0 w 1429934"/>
              <a:gd name="connsiteY0" fmla="*/ 55534 h 555336"/>
              <a:gd name="connsiteX1" fmla="*/ 55534 w 1429934"/>
              <a:gd name="connsiteY1" fmla="*/ 0 h 555336"/>
              <a:gd name="connsiteX2" fmla="*/ 1374400 w 1429934"/>
              <a:gd name="connsiteY2" fmla="*/ 0 h 555336"/>
              <a:gd name="connsiteX3" fmla="*/ 1429934 w 1429934"/>
              <a:gd name="connsiteY3" fmla="*/ 55534 h 555336"/>
              <a:gd name="connsiteX4" fmla="*/ 1429934 w 1429934"/>
              <a:gd name="connsiteY4" fmla="*/ 499802 h 555336"/>
              <a:gd name="connsiteX5" fmla="*/ 1374400 w 1429934"/>
              <a:gd name="connsiteY5" fmla="*/ 555336 h 555336"/>
              <a:gd name="connsiteX6" fmla="*/ 55534 w 1429934"/>
              <a:gd name="connsiteY6" fmla="*/ 555336 h 555336"/>
              <a:gd name="connsiteX7" fmla="*/ 0 w 1429934"/>
              <a:gd name="connsiteY7" fmla="*/ 499802 h 555336"/>
              <a:gd name="connsiteX8" fmla="*/ 0 w 1429934"/>
              <a:gd name="connsiteY8" fmla="*/ 55534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9934" h="555336">
                <a:moveTo>
                  <a:pt x="0" y="55534"/>
                </a:moveTo>
                <a:cubicBezTo>
                  <a:pt x="0" y="24863"/>
                  <a:pt x="24863" y="0"/>
                  <a:pt x="55534" y="0"/>
                </a:cubicBezTo>
                <a:lnTo>
                  <a:pt x="1374400" y="0"/>
                </a:lnTo>
                <a:cubicBezTo>
                  <a:pt x="1405071" y="0"/>
                  <a:pt x="1429934" y="24863"/>
                  <a:pt x="1429934" y="55534"/>
                </a:cubicBezTo>
                <a:lnTo>
                  <a:pt x="1429934" y="499802"/>
                </a:lnTo>
                <a:cubicBezTo>
                  <a:pt x="1429934" y="530473"/>
                  <a:pt x="1405071" y="555336"/>
                  <a:pt x="1374400" y="555336"/>
                </a:cubicBezTo>
                <a:lnTo>
                  <a:pt x="55534" y="555336"/>
                </a:lnTo>
                <a:cubicBezTo>
                  <a:pt x="24863" y="555336"/>
                  <a:pt x="0" y="530473"/>
                  <a:pt x="0" y="499802"/>
                </a:cubicBezTo>
                <a:lnTo>
                  <a:pt x="0" y="5553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spcFirstLastPara="0" vert="horz" wrap="square" lIns="61985" tIns="61985" rIns="61985" bIns="61985" numCol="1" spcCol="1270" anchor="ctr" anchorCtr="0">
            <a:noAutofit/>
          </a:bodyPr>
          <a:lstStyle/>
          <a:p>
            <a:pPr lvl="0" algn="ctr" defTabSz="533400">
              <a:lnSpc>
                <a:spcPct val="90000"/>
              </a:lnSpc>
              <a:spcAft>
                <a:spcPct val="35000"/>
              </a:spcAft>
            </a:pPr>
            <a:r>
              <a:rPr lang="ru-RU" sz="1200" dirty="0">
                <a:solidFill>
                  <a:schemeClr val="tx1"/>
                </a:solidFill>
                <a:latin typeface="Times New Roman" panose="02020603050405020304" pitchFamily="18" charset="0"/>
                <a:cs typeface="Times New Roman" panose="02020603050405020304" pitchFamily="18" charset="0"/>
              </a:rPr>
              <a:t>Комплекс процессных мероприятий "Развитие инфраструктуры молодежной политики Чувашской Республики"</a:t>
            </a:r>
            <a:endParaRPr lang="ru-RU" sz="1000" kern="1200" dirty="0">
              <a:solidFill>
                <a:schemeClr val="tx1"/>
              </a:solidFill>
              <a:latin typeface="Times New Roman" panose="02020603050405020304" pitchFamily="18" charset="0"/>
              <a:cs typeface="Times New Roman" panose="02020603050405020304" pitchFamily="18" charset="0"/>
            </a:endParaRPr>
          </a:p>
        </p:txBody>
      </p:sp>
      <p:sp>
        <p:nvSpPr>
          <p:cNvPr id="28" name="Полилиния 27"/>
          <p:cNvSpPr/>
          <p:nvPr/>
        </p:nvSpPr>
        <p:spPr>
          <a:xfrm>
            <a:off x="7479575" y="5796563"/>
            <a:ext cx="720000" cy="720000"/>
          </a:xfrm>
          <a:custGeom>
            <a:avLst/>
            <a:gdLst>
              <a:gd name="connsiteX0" fmla="*/ 0 w 544425"/>
              <a:gd name="connsiteY0" fmla="*/ 54443 h 555336"/>
              <a:gd name="connsiteX1" fmla="*/ 54443 w 544425"/>
              <a:gd name="connsiteY1" fmla="*/ 0 h 555336"/>
              <a:gd name="connsiteX2" fmla="*/ 489983 w 544425"/>
              <a:gd name="connsiteY2" fmla="*/ 0 h 555336"/>
              <a:gd name="connsiteX3" fmla="*/ 544426 w 544425"/>
              <a:gd name="connsiteY3" fmla="*/ 54443 h 555336"/>
              <a:gd name="connsiteX4" fmla="*/ 544425 w 544425"/>
              <a:gd name="connsiteY4" fmla="*/ 500894 h 555336"/>
              <a:gd name="connsiteX5" fmla="*/ 489982 w 544425"/>
              <a:gd name="connsiteY5" fmla="*/ 555337 h 555336"/>
              <a:gd name="connsiteX6" fmla="*/ 54443 w 544425"/>
              <a:gd name="connsiteY6" fmla="*/ 555336 h 555336"/>
              <a:gd name="connsiteX7" fmla="*/ 0 w 544425"/>
              <a:gd name="connsiteY7" fmla="*/ 500893 h 555336"/>
              <a:gd name="connsiteX8" fmla="*/ 0 w 544425"/>
              <a:gd name="connsiteY8" fmla="*/ 54443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4425" h="555336">
                <a:moveTo>
                  <a:pt x="0" y="54443"/>
                </a:moveTo>
                <a:cubicBezTo>
                  <a:pt x="0" y="24375"/>
                  <a:pt x="24375" y="0"/>
                  <a:pt x="54443" y="0"/>
                </a:cubicBezTo>
                <a:lnTo>
                  <a:pt x="489983" y="0"/>
                </a:lnTo>
                <a:cubicBezTo>
                  <a:pt x="520051" y="0"/>
                  <a:pt x="544426" y="24375"/>
                  <a:pt x="544426" y="54443"/>
                </a:cubicBezTo>
                <a:cubicBezTo>
                  <a:pt x="544426" y="203260"/>
                  <a:pt x="544425" y="352077"/>
                  <a:pt x="544425" y="500894"/>
                </a:cubicBezTo>
                <a:cubicBezTo>
                  <a:pt x="544425" y="530962"/>
                  <a:pt x="520050" y="555337"/>
                  <a:pt x="489982" y="555337"/>
                </a:cubicBezTo>
                <a:lnTo>
                  <a:pt x="54443" y="555336"/>
                </a:lnTo>
                <a:cubicBezTo>
                  <a:pt x="24375" y="555336"/>
                  <a:pt x="0" y="530961"/>
                  <a:pt x="0" y="500893"/>
                </a:cubicBezTo>
                <a:lnTo>
                  <a:pt x="0" y="54443"/>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5476" tIns="65476" rIns="65476" bIns="65476" numCol="1" spcCol="1270" anchor="ctr" anchorCtr="0">
            <a:noAutofit/>
          </a:bodyPr>
          <a:lstStyle/>
          <a:p>
            <a:pPr lvl="0" algn="ctr" defTabSz="577850">
              <a:lnSpc>
                <a:spcPct val="90000"/>
              </a:lnSpc>
              <a:spcBef>
                <a:spcPct val="0"/>
              </a:spcBef>
              <a:spcAft>
                <a:spcPct val="35000"/>
              </a:spcAft>
            </a:pPr>
            <a:r>
              <a:rPr lang="ru-RU" sz="1150" kern="1200" dirty="0" smtClean="0">
                <a:solidFill>
                  <a:schemeClr val="tx1"/>
                </a:solidFill>
                <a:latin typeface="Times New Roman" panose="02020603050405020304" pitchFamily="18" charset="0"/>
                <a:cs typeface="Times New Roman" panose="02020603050405020304" pitchFamily="18" charset="0"/>
              </a:rPr>
              <a:t>301,3</a:t>
            </a:r>
            <a:endParaRPr lang="ru-RU" sz="1150" kern="1200" dirty="0">
              <a:solidFill>
                <a:schemeClr val="tx1"/>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8336297" y="5796563"/>
            <a:ext cx="720000" cy="720000"/>
          </a:xfrm>
          <a:custGeom>
            <a:avLst/>
            <a:gdLst>
              <a:gd name="connsiteX0" fmla="*/ 0 w 512328"/>
              <a:gd name="connsiteY0" fmla="*/ 51233 h 555336"/>
              <a:gd name="connsiteX1" fmla="*/ 51233 w 512328"/>
              <a:gd name="connsiteY1" fmla="*/ 0 h 555336"/>
              <a:gd name="connsiteX2" fmla="*/ 461095 w 512328"/>
              <a:gd name="connsiteY2" fmla="*/ 0 h 555336"/>
              <a:gd name="connsiteX3" fmla="*/ 512328 w 512328"/>
              <a:gd name="connsiteY3" fmla="*/ 51233 h 555336"/>
              <a:gd name="connsiteX4" fmla="*/ 512328 w 512328"/>
              <a:gd name="connsiteY4" fmla="*/ 504103 h 555336"/>
              <a:gd name="connsiteX5" fmla="*/ 461095 w 512328"/>
              <a:gd name="connsiteY5" fmla="*/ 555336 h 555336"/>
              <a:gd name="connsiteX6" fmla="*/ 51233 w 512328"/>
              <a:gd name="connsiteY6" fmla="*/ 555336 h 555336"/>
              <a:gd name="connsiteX7" fmla="*/ 0 w 512328"/>
              <a:gd name="connsiteY7" fmla="*/ 504103 h 555336"/>
              <a:gd name="connsiteX8" fmla="*/ 0 w 512328"/>
              <a:gd name="connsiteY8" fmla="*/ 51233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2328" h="555336">
                <a:moveTo>
                  <a:pt x="0" y="51233"/>
                </a:moveTo>
                <a:cubicBezTo>
                  <a:pt x="0" y="22938"/>
                  <a:pt x="22938" y="0"/>
                  <a:pt x="51233" y="0"/>
                </a:cubicBezTo>
                <a:lnTo>
                  <a:pt x="461095" y="0"/>
                </a:lnTo>
                <a:cubicBezTo>
                  <a:pt x="489390" y="0"/>
                  <a:pt x="512328" y="22938"/>
                  <a:pt x="512328" y="51233"/>
                </a:cubicBezTo>
                <a:lnTo>
                  <a:pt x="512328" y="504103"/>
                </a:lnTo>
                <a:cubicBezTo>
                  <a:pt x="512328" y="532398"/>
                  <a:pt x="489390" y="555336"/>
                  <a:pt x="461095" y="555336"/>
                </a:cubicBezTo>
                <a:lnTo>
                  <a:pt x="51233" y="555336"/>
                </a:lnTo>
                <a:cubicBezTo>
                  <a:pt x="22938" y="555336"/>
                  <a:pt x="0" y="532398"/>
                  <a:pt x="0" y="504103"/>
                </a:cubicBezTo>
                <a:lnTo>
                  <a:pt x="0" y="51233"/>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4536" tIns="64536" rIns="64536" bIns="64536" numCol="1" spcCol="1270" anchor="ctr" anchorCtr="0">
            <a:noAutofit/>
          </a:bodyPr>
          <a:lstStyle/>
          <a:p>
            <a:pPr lvl="0" algn="ctr" defTabSz="577850">
              <a:lnSpc>
                <a:spcPct val="90000"/>
              </a:lnSpc>
              <a:spcBef>
                <a:spcPct val="0"/>
              </a:spcBef>
              <a:spcAft>
                <a:spcPct val="35000"/>
              </a:spcAft>
            </a:pPr>
            <a:r>
              <a:rPr lang="ru-RU" sz="1150" dirty="0" smtClean="0">
                <a:solidFill>
                  <a:schemeClr val="tx1"/>
                </a:solidFill>
                <a:latin typeface="Times New Roman" panose="02020603050405020304" pitchFamily="18" charset="0"/>
                <a:cs typeface="Times New Roman" panose="02020603050405020304" pitchFamily="18" charset="0"/>
              </a:rPr>
              <a:t>254,1</a:t>
            </a:r>
            <a:endParaRPr lang="ru-RU" sz="1150" kern="1200" dirty="0">
              <a:solidFill>
                <a:schemeClr val="tx1"/>
              </a:solidFill>
              <a:latin typeface="Times New Roman" panose="02020603050405020304" pitchFamily="18" charset="0"/>
              <a:cs typeface="Times New Roman" panose="02020603050405020304" pitchFamily="18" charset="0"/>
            </a:endParaRPr>
          </a:p>
        </p:txBody>
      </p:sp>
      <p:pic>
        <p:nvPicPr>
          <p:cNvPr id="3" name="Рисунок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48927" y="764704"/>
            <a:ext cx="2594041" cy="1728192"/>
          </a:xfrm>
          <a:prstGeom prst="rect">
            <a:avLst/>
          </a:prstGeom>
          <a:ln>
            <a:noFill/>
          </a:ln>
          <a:effectLst>
            <a:softEdge rad="112500"/>
          </a:effectLst>
        </p:spPr>
      </p:pic>
    </p:spTree>
    <p:extLst>
      <p:ext uri="{BB962C8B-B14F-4D97-AF65-F5344CB8AC3E}">
        <p14:creationId xmlns:p14="http://schemas.microsoft.com/office/powerpoint/2010/main" val="154772574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олилиния 3"/>
          <p:cNvSpPr/>
          <p:nvPr/>
        </p:nvSpPr>
        <p:spPr>
          <a:xfrm>
            <a:off x="5076055" y="1090160"/>
            <a:ext cx="3911225" cy="578824"/>
          </a:xfrm>
          <a:custGeom>
            <a:avLst/>
            <a:gdLst>
              <a:gd name="connsiteX0" fmla="*/ 0 w 3903032"/>
              <a:gd name="connsiteY0" fmla="*/ 57882 h 578824"/>
              <a:gd name="connsiteX1" fmla="*/ 57882 w 3903032"/>
              <a:gd name="connsiteY1" fmla="*/ 0 h 578824"/>
              <a:gd name="connsiteX2" fmla="*/ 3845150 w 3903032"/>
              <a:gd name="connsiteY2" fmla="*/ 0 h 578824"/>
              <a:gd name="connsiteX3" fmla="*/ 3903032 w 3903032"/>
              <a:gd name="connsiteY3" fmla="*/ 57882 h 578824"/>
              <a:gd name="connsiteX4" fmla="*/ 3903032 w 3903032"/>
              <a:gd name="connsiteY4" fmla="*/ 520942 h 578824"/>
              <a:gd name="connsiteX5" fmla="*/ 3845150 w 3903032"/>
              <a:gd name="connsiteY5" fmla="*/ 578824 h 578824"/>
              <a:gd name="connsiteX6" fmla="*/ 57882 w 3903032"/>
              <a:gd name="connsiteY6" fmla="*/ 578824 h 578824"/>
              <a:gd name="connsiteX7" fmla="*/ 0 w 3903032"/>
              <a:gd name="connsiteY7" fmla="*/ 520942 h 578824"/>
              <a:gd name="connsiteX8" fmla="*/ 0 w 390303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3032" h="578824">
                <a:moveTo>
                  <a:pt x="0" y="57882"/>
                </a:moveTo>
                <a:cubicBezTo>
                  <a:pt x="0" y="25915"/>
                  <a:pt x="25915" y="0"/>
                  <a:pt x="57882" y="0"/>
                </a:cubicBezTo>
                <a:lnTo>
                  <a:pt x="3845150" y="0"/>
                </a:lnTo>
                <a:cubicBezTo>
                  <a:pt x="3877117" y="0"/>
                  <a:pt x="3903032" y="25915"/>
                  <a:pt x="3903032" y="57882"/>
                </a:cubicBezTo>
                <a:lnTo>
                  <a:pt x="3903032" y="520942"/>
                </a:lnTo>
                <a:cubicBezTo>
                  <a:pt x="3903032" y="552909"/>
                  <a:pt x="3877117" y="578824"/>
                  <a:pt x="3845150" y="578824"/>
                </a:cubicBezTo>
                <a:lnTo>
                  <a:pt x="57882" y="578824"/>
                </a:lnTo>
                <a:cubicBezTo>
                  <a:pt x="25915" y="578824"/>
                  <a:pt x="0" y="552909"/>
                  <a:pt x="0" y="520942"/>
                </a:cubicBezTo>
                <a:lnTo>
                  <a:pt x="0" y="57882"/>
                </a:lnTo>
                <a:close/>
              </a:path>
            </a:pathLst>
          </a:custGeom>
          <a:solidFill>
            <a:schemeClr val="accent2"/>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0293" tIns="70293" rIns="70293" bIns="70293"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accent1">
                    <a:lumMod val="50000"/>
                  </a:scheme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400" b="1" kern="1200"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7" name="Полилиния 6"/>
          <p:cNvSpPr/>
          <p:nvPr/>
        </p:nvSpPr>
        <p:spPr>
          <a:xfrm>
            <a:off x="5076056" y="1910859"/>
            <a:ext cx="731452" cy="578824"/>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0293" tIns="70293" rIns="70293" bIns="70293" numCol="1" spcCol="1270" anchor="ctr" anchorCtr="0">
            <a:noAutofit/>
          </a:bodyPr>
          <a:lstStyle/>
          <a:p>
            <a:pPr lvl="0" algn="ctr" defTabSz="6223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2025 план</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10" name="Полилиния 9"/>
          <p:cNvSpPr/>
          <p:nvPr/>
        </p:nvSpPr>
        <p:spPr>
          <a:xfrm>
            <a:off x="5081782" y="4545124"/>
            <a:ext cx="720000" cy="792088"/>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0,0932</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12" name="Полилиния 11"/>
          <p:cNvSpPr/>
          <p:nvPr/>
        </p:nvSpPr>
        <p:spPr>
          <a:xfrm>
            <a:off x="5081782" y="5524872"/>
            <a:ext cx="720000" cy="864096"/>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5,8</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21" name="Полилиния 20"/>
          <p:cNvSpPr/>
          <p:nvPr/>
        </p:nvSpPr>
        <p:spPr>
          <a:xfrm>
            <a:off x="5874389" y="1910859"/>
            <a:ext cx="731452" cy="578824"/>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270000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0293" tIns="70293" rIns="70293" bIns="70293" numCol="1" spcCol="1270" anchor="ctr" anchorCtr="0">
            <a:noAutofit/>
          </a:bodyPr>
          <a:lstStyle/>
          <a:p>
            <a:pPr lvl="0" algn="ctr" defTabSz="6223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2025 факт</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22" name="Полилиния 21"/>
          <p:cNvSpPr/>
          <p:nvPr/>
        </p:nvSpPr>
        <p:spPr>
          <a:xfrm>
            <a:off x="5880115" y="2816984"/>
            <a:ext cx="720000" cy="629906"/>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270000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en-US" sz="1200" b="1" dirty="0" smtClean="0">
                <a:solidFill>
                  <a:schemeClr val="tx1"/>
                </a:solidFill>
                <a:latin typeface="Times New Roman" panose="02020603050405020304" pitchFamily="18" charset="0"/>
                <a:cs typeface="Times New Roman" panose="02020603050405020304" pitchFamily="18" charset="0"/>
              </a:rPr>
              <a:t>12</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23" name="Полилиния 22"/>
          <p:cNvSpPr/>
          <p:nvPr/>
        </p:nvSpPr>
        <p:spPr>
          <a:xfrm>
            <a:off x="5880115" y="3717032"/>
            <a:ext cx="720000" cy="522032"/>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270000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21</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25" name="Полилиния 24"/>
          <p:cNvSpPr/>
          <p:nvPr/>
        </p:nvSpPr>
        <p:spPr>
          <a:xfrm>
            <a:off x="5880115" y="4545124"/>
            <a:ext cx="720000" cy="792088"/>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270000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0,0932</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26" name="Полилиния 25"/>
          <p:cNvSpPr/>
          <p:nvPr/>
        </p:nvSpPr>
        <p:spPr>
          <a:xfrm>
            <a:off x="5880115" y="5524872"/>
            <a:ext cx="720000" cy="864096"/>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270000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5,9</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6672526" y="1910859"/>
            <a:ext cx="731452" cy="578824"/>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0293" tIns="70293" rIns="70293" bIns="70293" numCol="1" spcCol="1270" anchor="ctr" anchorCtr="0">
            <a:noAutofit/>
          </a:bodyPr>
          <a:lstStyle/>
          <a:p>
            <a:pPr lvl="0" algn="ctr" defTabSz="6223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2026</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6678252" y="2816984"/>
            <a:ext cx="720000" cy="629906"/>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en-US" sz="1200" b="1" dirty="0" smtClean="0">
                <a:solidFill>
                  <a:schemeClr val="tx1"/>
                </a:solidFill>
                <a:latin typeface="Times New Roman" panose="02020603050405020304" pitchFamily="18" charset="0"/>
                <a:cs typeface="Times New Roman" panose="02020603050405020304" pitchFamily="18" charset="0"/>
              </a:rPr>
              <a:t>13</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32" name="Полилиния 31"/>
          <p:cNvSpPr/>
          <p:nvPr/>
        </p:nvSpPr>
        <p:spPr>
          <a:xfrm>
            <a:off x="6678252" y="3717032"/>
            <a:ext cx="720000" cy="522032"/>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22</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34" name="Полилиния 33"/>
          <p:cNvSpPr/>
          <p:nvPr/>
        </p:nvSpPr>
        <p:spPr>
          <a:xfrm>
            <a:off x="6678252" y="4545124"/>
            <a:ext cx="720000" cy="792088"/>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0,0932</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6678252" y="5524872"/>
            <a:ext cx="720000" cy="864096"/>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6,4</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42" name="Полилиния 41"/>
          <p:cNvSpPr/>
          <p:nvPr/>
        </p:nvSpPr>
        <p:spPr>
          <a:xfrm>
            <a:off x="7459856" y="1910859"/>
            <a:ext cx="731452" cy="578824"/>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0293" tIns="70293" rIns="70293" bIns="70293" numCol="1" spcCol="1270" anchor="ctr" anchorCtr="0">
            <a:noAutofit/>
          </a:bodyPr>
          <a:lstStyle/>
          <a:p>
            <a:pPr lvl="0" algn="ctr" defTabSz="6223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2027</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43" name="Полилиния 42"/>
          <p:cNvSpPr/>
          <p:nvPr/>
        </p:nvSpPr>
        <p:spPr>
          <a:xfrm>
            <a:off x="7465582" y="2816984"/>
            <a:ext cx="720000" cy="629906"/>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en-US" sz="1200" b="1" kern="1200" dirty="0" smtClean="0">
                <a:solidFill>
                  <a:schemeClr val="tx1"/>
                </a:solidFill>
                <a:latin typeface="Times New Roman" panose="02020603050405020304" pitchFamily="18" charset="0"/>
                <a:cs typeface="Times New Roman" panose="02020603050405020304" pitchFamily="18" charset="0"/>
              </a:rPr>
              <a:t>14</a:t>
            </a:r>
            <a:endParaRPr lang="ru-RU" sz="1200" b="1" kern="1200" dirty="0" smtClean="0">
              <a:solidFill>
                <a:schemeClr val="tx1"/>
              </a:solidFill>
              <a:latin typeface="Times New Roman" panose="02020603050405020304" pitchFamily="18" charset="0"/>
              <a:cs typeface="Times New Roman" panose="02020603050405020304" pitchFamily="18" charset="0"/>
            </a:endParaRPr>
          </a:p>
        </p:txBody>
      </p:sp>
      <p:sp>
        <p:nvSpPr>
          <p:cNvPr id="44" name="Полилиния 43"/>
          <p:cNvSpPr/>
          <p:nvPr/>
        </p:nvSpPr>
        <p:spPr>
          <a:xfrm>
            <a:off x="7465582" y="3717032"/>
            <a:ext cx="720000" cy="522032"/>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22</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45" name="Полилиния 44"/>
          <p:cNvSpPr/>
          <p:nvPr/>
        </p:nvSpPr>
        <p:spPr>
          <a:xfrm>
            <a:off x="7465582" y="4545124"/>
            <a:ext cx="720000" cy="792088"/>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0,0932</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46" name="Полилиния 45"/>
          <p:cNvSpPr/>
          <p:nvPr/>
        </p:nvSpPr>
        <p:spPr>
          <a:xfrm>
            <a:off x="7465582" y="5524872"/>
            <a:ext cx="720000" cy="864096"/>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7,1</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50" name="Полилиния 49"/>
          <p:cNvSpPr/>
          <p:nvPr/>
        </p:nvSpPr>
        <p:spPr>
          <a:xfrm>
            <a:off x="8255829" y="1910859"/>
            <a:ext cx="731452" cy="578824"/>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0293" tIns="70293" rIns="70293" bIns="70293" numCol="1" spcCol="1270" anchor="ctr" anchorCtr="0">
            <a:noAutofit/>
          </a:bodyPr>
          <a:lstStyle/>
          <a:p>
            <a:pPr lvl="0" algn="ctr" defTabSz="6223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2028</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1" name="Полилиния 50"/>
          <p:cNvSpPr/>
          <p:nvPr/>
        </p:nvSpPr>
        <p:spPr>
          <a:xfrm>
            <a:off x="8261555" y="2816983"/>
            <a:ext cx="720000" cy="629906"/>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en-US" sz="1200" b="1" kern="1200" dirty="0" smtClean="0">
                <a:solidFill>
                  <a:schemeClr val="tx1"/>
                </a:solidFill>
                <a:latin typeface="Times New Roman" panose="02020603050405020304" pitchFamily="18" charset="0"/>
                <a:cs typeface="Times New Roman" panose="02020603050405020304" pitchFamily="18" charset="0"/>
              </a:rPr>
              <a:t>15</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2" name="Полилиния 51"/>
          <p:cNvSpPr/>
          <p:nvPr/>
        </p:nvSpPr>
        <p:spPr>
          <a:xfrm>
            <a:off x="8261555" y="3717032"/>
            <a:ext cx="720000" cy="522032"/>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22</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3" name="Полилиния 52"/>
          <p:cNvSpPr/>
          <p:nvPr/>
        </p:nvSpPr>
        <p:spPr>
          <a:xfrm>
            <a:off x="8261555" y="4545124"/>
            <a:ext cx="720000" cy="792088"/>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0,0932</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4" name="Полилиния 53"/>
          <p:cNvSpPr/>
          <p:nvPr/>
        </p:nvSpPr>
        <p:spPr>
          <a:xfrm>
            <a:off x="8261555" y="5524872"/>
            <a:ext cx="720000" cy="864097"/>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7,7</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74369" y="2816983"/>
            <a:ext cx="4939975" cy="629907"/>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a:solidFill>
                  <a:schemeClr val="tx1"/>
                </a:solidFill>
                <a:latin typeface="Times New Roman" panose="02020603050405020304" pitchFamily="18" charset="0"/>
                <a:cs typeface="Times New Roman" panose="02020603050405020304" pitchFamily="18" charset="0"/>
              </a:rPr>
              <a:t>Доля граждан, охваченных мероприятиями по патриотическому воспитанию, </a:t>
            </a:r>
            <a:r>
              <a:rPr lang="ru-RU" sz="1100" dirty="0" smtClean="0">
                <a:solidFill>
                  <a:schemeClr val="tx1"/>
                </a:solidFill>
                <a:latin typeface="Times New Roman" panose="02020603050405020304" pitchFamily="18" charset="0"/>
                <a:cs typeface="Times New Roman" panose="02020603050405020304" pitchFamily="18" charset="0"/>
              </a:rPr>
              <a:t>%</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24" name="Скругленный прямоугольник 23"/>
          <p:cNvSpPr/>
          <p:nvPr/>
        </p:nvSpPr>
        <p:spPr>
          <a:xfrm>
            <a:off x="85602" y="3717032"/>
            <a:ext cx="4939975" cy="522032"/>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smtClean="0">
                <a:solidFill>
                  <a:schemeClr val="tx1"/>
                </a:solidFill>
                <a:latin typeface="Times New Roman" panose="02020603050405020304" pitchFamily="18" charset="0"/>
                <a:cs typeface="Times New Roman" panose="02020603050405020304" pitchFamily="18" charset="0"/>
              </a:rPr>
              <a:t>Доля </a:t>
            </a:r>
            <a:r>
              <a:rPr lang="ru-RU" sz="1100" dirty="0">
                <a:solidFill>
                  <a:schemeClr val="tx1"/>
                </a:solidFill>
                <a:latin typeface="Times New Roman" panose="02020603050405020304" pitchFamily="18" charset="0"/>
                <a:cs typeface="Times New Roman" panose="02020603050405020304" pitchFamily="18" charset="0"/>
              </a:rPr>
              <a:t>граждан, вовлеченных в добровольческую </a:t>
            </a:r>
            <a:r>
              <a:rPr lang="ru-RU" sz="1100" dirty="0" smtClean="0">
                <a:solidFill>
                  <a:schemeClr val="tx1"/>
                </a:solidFill>
                <a:latin typeface="Times New Roman" panose="02020603050405020304" pitchFamily="18" charset="0"/>
                <a:cs typeface="Times New Roman" panose="02020603050405020304" pitchFamily="18" charset="0"/>
              </a:rPr>
              <a:t>деятельность</a:t>
            </a:r>
            <a:r>
              <a:rPr lang="ru-RU" sz="1100" dirty="0">
                <a:solidFill>
                  <a:schemeClr val="tx1"/>
                </a:solidFill>
                <a:latin typeface="Times New Roman" panose="02020603050405020304" pitchFamily="18" charset="0"/>
                <a:cs typeface="Times New Roman" panose="02020603050405020304" pitchFamily="18" charset="0"/>
              </a:rPr>
              <a:t>,</a:t>
            </a:r>
            <a:r>
              <a:rPr lang="en-US" sz="1100" dirty="0" smtClean="0">
                <a:solidFill>
                  <a:schemeClr val="tx1"/>
                </a:solidFill>
                <a:latin typeface="Times New Roman" panose="02020603050405020304" pitchFamily="18" charset="0"/>
                <a:cs typeface="Times New Roman" panose="02020603050405020304" pitchFamily="18" charset="0"/>
              </a:rPr>
              <a:t> %</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33" name="Скругленный прямоугольник 32"/>
          <p:cNvSpPr/>
          <p:nvPr/>
        </p:nvSpPr>
        <p:spPr>
          <a:xfrm>
            <a:off x="50951" y="4509120"/>
            <a:ext cx="4939975" cy="86409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a:solidFill>
                  <a:schemeClr val="tx1"/>
                </a:solidFill>
                <a:latin typeface="Times New Roman" panose="02020603050405020304" pitchFamily="18" charset="0"/>
                <a:cs typeface="Times New Roman" panose="02020603050405020304" pitchFamily="18" charset="0"/>
              </a:rPr>
              <a:t>Общая численность граждан Российской Федерации, вовлеченных центрами (сообществами, объединениями) поддержки добровольчества (</a:t>
            </a:r>
            <a:r>
              <a:rPr lang="ru-RU" sz="1100" dirty="0" err="1">
                <a:solidFill>
                  <a:schemeClr val="tx1"/>
                </a:solidFill>
                <a:latin typeface="Times New Roman" panose="02020603050405020304" pitchFamily="18" charset="0"/>
                <a:cs typeface="Times New Roman" panose="02020603050405020304" pitchFamily="18" charset="0"/>
              </a:rPr>
              <a:t>волонтерства</a:t>
            </a:r>
            <a:r>
              <a:rPr lang="ru-RU" sz="1100" dirty="0">
                <a:solidFill>
                  <a:schemeClr val="tx1"/>
                </a:solidFill>
                <a:latin typeface="Times New Roman" panose="02020603050405020304" pitchFamily="18" charset="0"/>
                <a:cs typeface="Times New Roman" panose="02020603050405020304" pitchFamily="18" charset="0"/>
              </a:rPr>
              <a:t>) на базе образовательных организаций, некоммерческих организаций, государственных и муниципальных учреждений в добровольческую (волонтерскую) деятельность</a:t>
            </a:r>
            <a:r>
              <a:rPr lang="ru-RU" sz="1100" dirty="0" smtClean="0">
                <a:solidFill>
                  <a:schemeClr val="tx1"/>
                </a:solidFill>
                <a:latin typeface="Times New Roman" panose="02020603050405020304" pitchFamily="18" charset="0"/>
                <a:cs typeface="Times New Roman" panose="02020603050405020304" pitchFamily="18" charset="0"/>
              </a:rPr>
              <a:t>, млн. человек</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35" name="Скругленный прямоугольник 34"/>
          <p:cNvSpPr/>
          <p:nvPr/>
        </p:nvSpPr>
        <p:spPr>
          <a:xfrm>
            <a:off x="74369" y="5524872"/>
            <a:ext cx="4951208" cy="86409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100" dirty="0" smtClean="0">
                <a:latin typeface="Times New Roman" panose="02020603050405020304" pitchFamily="18" charset="0"/>
                <a:cs typeface="Times New Roman" panose="02020603050405020304" pitchFamily="18" charset="0"/>
              </a:rPr>
              <a:t>Доля </a:t>
            </a:r>
            <a:r>
              <a:rPr lang="ru-RU" sz="1100" dirty="0">
                <a:latin typeface="Times New Roman" panose="02020603050405020304" pitchFamily="18" charset="0"/>
                <a:cs typeface="Times New Roman" panose="02020603050405020304" pitchFamily="18" charset="0"/>
              </a:rPr>
              <a:t>молодежи от 14 до 35 лет (включительно), охваченной молодежными проектами и </a:t>
            </a:r>
            <a:r>
              <a:rPr lang="ru-RU" sz="1100" dirty="0" smtClean="0">
                <a:latin typeface="Times New Roman" panose="02020603050405020304" pitchFamily="18" charset="0"/>
                <a:cs typeface="Times New Roman" panose="02020603050405020304" pitchFamily="18" charset="0"/>
              </a:rPr>
              <a:t>программами, %</a:t>
            </a:r>
            <a:endParaRPr lang="ru-RU" sz="1100" dirty="0">
              <a:latin typeface="Times New Roman" panose="02020603050405020304" pitchFamily="18" charset="0"/>
              <a:cs typeface="Times New Roman" panose="02020603050405020304" pitchFamily="18" charset="0"/>
            </a:endParaRPr>
          </a:p>
        </p:txBody>
      </p:sp>
      <p:sp>
        <p:nvSpPr>
          <p:cNvPr id="11" name="Скругленный прямоугольник 10"/>
          <p:cNvSpPr/>
          <p:nvPr/>
        </p:nvSpPr>
        <p:spPr>
          <a:xfrm>
            <a:off x="72757" y="2024843"/>
            <a:ext cx="2592288" cy="50405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400" b="1" dirty="0" smtClean="0">
                <a:solidFill>
                  <a:schemeClr val="accent1">
                    <a:lumMod val="50000"/>
                  </a:schemeClr>
                </a:solidFill>
                <a:latin typeface="Times New Roman" panose="02020603050405020304" pitchFamily="18" charset="0"/>
                <a:cs typeface="Times New Roman" panose="02020603050405020304" pitchFamily="18" charset="0"/>
              </a:rPr>
              <a:t>Основные индикаторы</a:t>
            </a:r>
            <a:endParaRPr lang="ru-RU" sz="14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6" name="Номер слайда 5"/>
          <p:cNvSpPr>
            <a:spLocks noGrp="1"/>
          </p:cNvSpPr>
          <p:nvPr>
            <p:ph type="sldNum" sz="quarter" idx="12"/>
          </p:nvPr>
        </p:nvSpPr>
        <p:spPr/>
        <p:txBody>
          <a:bodyPr/>
          <a:lstStyle/>
          <a:p>
            <a:pPr>
              <a:defRPr/>
            </a:pPr>
            <a:fld id="{667CCBFA-BFB9-4E9F-B6F6-694D72409F22}" type="slidenum">
              <a:rPr lang="ru-RU" smtClean="0"/>
              <a:pPr>
                <a:defRPr/>
              </a:pPr>
              <a:t>45</a:t>
            </a:fld>
            <a:endParaRPr lang="ru-RU" dirty="0"/>
          </a:p>
        </p:txBody>
      </p:sp>
      <p:sp>
        <p:nvSpPr>
          <p:cNvPr id="15" name="Заголовок 1"/>
          <p:cNvSpPr txBox="1">
            <a:spLocks/>
          </p:cNvSpPr>
          <p:nvPr/>
        </p:nvSpPr>
        <p:spPr>
          <a:xfrm>
            <a:off x="179512" y="69850"/>
            <a:ext cx="7693716" cy="55083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«Молодежь Чувашской Республики»</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17" name="Прямая соединительная линия 16"/>
          <p:cNvCxnSpPr/>
          <p:nvPr/>
        </p:nvCxnSpPr>
        <p:spPr>
          <a:xfrm>
            <a:off x="0" y="734302"/>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59" name="Полилиния 58"/>
          <p:cNvSpPr/>
          <p:nvPr/>
        </p:nvSpPr>
        <p:spPr>
          <a:xfrm>
            <a:off x="5081782" y="2816984"/>
            <a:ext cx="720000" cy="629906"/>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en-US" sz="1200" b="1" kern="1200" dirty="0" smtClean="0">
                <a:solidFill>
                  <a:schemeClr val="tx1"/>
                </a:solidFill>
                <a:latin typeface="Times New Roman" panose="02020603050405020304" pitchFamily="18" charset="0"/>
                <a:cs typeface="Times New Roman" panose="02020603050405020304" pitchFamily="18" charset="0"/>
              </a:rPr>
              <a:t>11</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60" name="Полилиния 59"/>
          <p:cNvSpPr/>
          <p:nvPr/>
        </p:nvSpPr>
        <p:spPr>
          <a:xfrm>
            <a:off x="5081782" y="3717032"/>
            <a:ext cx="720000" cy="522032"/>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21</a:t>
            </a:r>
            <a:endParaRPr lang="ru-RU" sz="1200" b="1" dirty="0">
              <a:solidFill>
                <a:schemeClr val="tx1"/>
              </a:solidFill>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11655" y="1008080"/>
            <a:ext cx="2220385" cy="1268792"/>
          </a:xfrm>
          <a:prstGeom prst="rect">
            <a:avLst/>
          </a:prstGeom>
          <a:ln>
            <a:noFill/>
          </a:ln>
          <a:effectLst>
            <a:softEdge rad="112500"/>
          </a:effectLst>
        </p:spPr>
      </p:pic>
    </p:spTree>
    <p:extLst>
      <p:ext uri="{BB962C8B-B14F-4D97-AF65-F5344CB8AC3E}">
        <p14:creationId xmlns:p14="http://schemas.microsoft.com/office/powerpoint/2010/main" val="185161723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4516" y="4293096"/>
            <a:ext cx="1944216" cy="3610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prstClr val="black"/>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0791" y="4662186"/>
            <a:ext cx="151216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dirty="0">
              <a:solidFill>
                <a:prstClr val="black"/>
              </a:solidFill>
              <a:latin typeface="Times New Roman" panose="02020603050405020304" pitchFamily="18" charset="0"/>
              <a:cs typeface="Times New Roman" panose="02020603050405020304" pitchFamily="18" charset="0"/>
            </a:endParaRPr>
          </a:p>
        </p:txBody>
      </p:sp>
      <p:sp>
        <p:nvSpPr>
          <p:cNvPr id="40" name="Прямоугольник 39"/>
          <p:cNvSpPr/>
          <p:nvPr/>
        </p:nvSpPr>
        <p:spPr>
          <a:xfrm>
            <a:off x="107504" y="6230638"/>
            <a:ext cx="4104456" cy="400110"/>
          </a:xfrm>
          <a:prstGeom prst="rect">
            <a:avLst/>
          </a:prstGeom>
        </p:spPr>
        <p:txBody>
          <a:bodyPr wrap="square">
            <a:spAutoFit/>
          </a:bodyPr>
          <a:lstStyle/>
          <a:p>
            <a:endParaRPr lang="ru-RU" sz="1000" i="1" dirty="0">
              <a:solidFill>
                <a:prstClr val="black"/>
              </a:solidFill>
              <a:latin typeface="Times New Roman" panose="02020603050405020304" pitchFamily="18" charset="0"/>
              <a:cs typeface="Times New Roman" panose="02020603050405020304" pitchFamily="18" charset="0"/>
            </a:endParaRPr>
          </a:p>
          <a:p>
            <a:endParaRPr lang="ru-RU" sz="1000" i="1" dirty="0">
              <a:solidFill>
                <a:prstClr val="black"/>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67996" y="764704"/>
            <a:ext cx="3898482" cy="173131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600" b="1" i="1" dirty="0" smtClean="0">
                <a:solidFill>
                  <a:prstClr val="black"/>
                </a:solidFill>
                <a:latin typeface="Times New Roman" panose="02020603050405020304" pitchFamily="18" charset="0"/>
                <a:cs typeface="Times New Roman" panose="02020603050405020304" pitchFamily="18" charset="0"/>
              </a:rPr>
              <a:t>Цели программы:</a:t>
            </a:r>
            <a:r>
              <a:rPr lang="ru-RU" sz="1600" dirty="0" smtClean="0">
                <a:solidFill>
                  <a:prstClr val="black"/>
                </a:solidFill>
                <a:latin typeface="Times New Roman" panose="02020603050405020304" pitchFamily="18" charset="0"/>
                <a:cs typeface="Times New Roman" panose="02020603050405020304" pitchFamily="18" charset="0"/>
              </a:rPr>
              <a:t> </a:t>
            </a:r>
          </a:p>
          <a:p>
            <a:pPr marL="285750" indent="-285750" algn="just">
              <a:buFont typeface="Wingdings" panose="05000000000000000000" pitchFamily="2" charset="2"/>
              <a:buChar char="v"/>
            </a:pPr>
            <a:r>
              <a:rPr lang="ru-RU" sz="1300" dirty="0">
                <a:solidFill>
                  <a:prstClr val="black"/>
                </a:solidFill>
                <a:latin typeface="Times New Roman" panose="02020603050405020304" pitchFamily="18" charset="0"/>
                <a:cs typeface="Times New Roman" panose="02020603050405020304" pitchFamily="18" charset="0"/>
              </a:rPr>
              <a:t>формирование системы, обеспечивающей доступность медицинской помощи и повышение эффективности медицинских услуг, объемы, виды и качество которых должны соответствовать уровню заболеваемости и потребностям населения, передовым достижениям медицинской </a:t>
            </a:r>
            <a:r>
              <a:rPr lang="ru-RU" sz="1300" dirty="0" smtClean="0">
                <a:solidFill>
                  <a:prstClr val="black"/>
                </a:solidFill>
                <a:latin typeface="Times New Roman" panose="02020603050405020304" pitchFamily="18" charset="0"/>
                <a:cs typeface="Times New Roman" panose="02020603050405020304" pitchFamily="18" charset="0"/>
              </a:rPr>
              <a:t>науки</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6" name="TextBox 5"/>
          <p:cNvSpPr txBox="1"/>
          <p:nvPr/>
        </p:nvSpPr>
        <p:spPr>
          <a:xfrm>
            <a:off x="147779" y="2903549"/>
            <a:ext cx="3918699" cy="307777"/>
          </a:xfrm>
          <a:prstGeom prst="rect">
            <a:avLst/>
          </a:prstGeom>
          <a:noFill/>
        </p:spPr>
        <p:txBody>
          <a:bodyPr wrap="square" rtlCol="0">
            <a:spAutoFit/>
          </a:bodyPr>
          <a:lstStyle/>
          <a:p>
            <a:r>
              <a:rPr lang="ru-RU" sz="1400" b="1" dirty="0" smtClean="0">
                <a:solidFill>
                  <a:prstClr val="black"/>
                </a:solidFill>
                <a:latin typeface="Times New Roman" panose="02020603050405020304" pitchFamily="18" charset="0"/>
                <a:cs typeface="Times New Roman" panose="02020603050405020304" pitchFamily="18" charset="0"/>
              </a:rPr>
              <a:t>Расходы республиканского бюджета, млн. руб.</a:t>
            </a:r>
            <a:endParaRPr lang="ru-RU" sz="1400" b="1" dirty="0">
              <a:solidFill>
                <a:prstClr val="black"/>
              </a:solidFill>
              <a:latin typeface="Times New Roman" panose="02020603050405020304" pitchFamily="18" charset="0"/>
              <a:cs typeface="Times New Roman" panose="02020603050405020304" pitchFamily="18" charset="0"/>
            </a:endParaRPr>
          </a:p>
        </p:txBody>
      </p:sp>
      <p:graphicFrame>
        <p:nvGraphicFramePr>
          <p:cNvPr id="12" name="Диаграмма 11"/>
          <p:cNvGraphicFramePr>
            <a:graphicFrameLocks/>
          </p:cNvGraphicFramePr>
          <p:nvPr>
            <p:extLst>
              <p:ext uri="{D42A27DB-BD31-4B8C-83A1-F6EECF244321}">
                <p14:modId xmlns:p14="http://schemas.microsoft.com/office/powerpoint/2010/main" val="1108568673"/>
              </p:ext>
            </p:extLst>
          </p:nvPr>
        </p:nvGraphicFramePr>
        <p:xfrm>
          <a:off x="147781" y="3284984"/>
          <a:ext cx="3848155" cy="3145708"/>
        </p:xfrm>
        <a:graphic>
          <a:graphicData uri="http://schemas.openxmlformats.org/drawingml/2006/chart">
            <c:chart xmlns:c="http://schemas.openxmlformats.org/drawingml/2006/chart" xmlns:r="http://schemas.openxmlformats.org/officeDocument/2006/relationships" r:id="rId3"/>
          </a:graphicData>
        </a:graphic>
      </p:graphicFrame>
      <p:sp>
        <p:nvSpPr>
          <p:cNvPr id="7" name="Номер слайда 6"/>
          <p:cNvSpPr>
            <a:spLocks noGrp="1"/>
          </p:cNvSpPr>
          <p:nvPr>
            <p:ph type="sldNum" sz="quarter" idx="12"/>
          </p:nvPr>
        </p:nvSpPr>
        <p:spPr/>
        <p:txBody>
          <a:bodyPr/>
          <a:lstStyle/>
          <a:p>
            <a:pPr>
              <a:defRPr/>
            </a:pPr>
            <a:fld id="{667CCBFA-BFB9-4E9F-B6F6-694D72409F22}" type="slidenum">
              <a:rPr lang="ru-RU" smtClean="0">
                <a:solidFill>
                  <a:prstClr val="black"/>
                </a:solidFill>
              </a:rPr>
              <a:pPr>
                <a:defRPr/>
              </a:pPr>
              <a:t>46</a:t>
            </a:fld>
            <a:endParaRPr lang="ru-RU" dirty="0">
              <a:solidFill>
                <a:prstClr val="black"/>
              </a:solidFill>
            </a:endParaRPr>
          </a:p>
        </p:txBody>
      </p:sp>
      <p:sp>
        <p:nvSpPr>
          <p:cNvPr id="4" name="Полилиния 3"/>
          <p:cNvSpPr/>
          <p:nvPr/>
        </p:nvSpPr>
        <p:spPr>
          <a:xfrm>
            <a:off x="4211960" y="2374674"/>
            <a:ext cx="3549348" cy="288000"/>
          </a:xfrm>
          <a:custGeom>
            <a:avLst/>
            <a:gdLst>
              <a:gd name="connsiteX0" fmla="*/ 0 w 3933156"/>
              <a:gd name="connsiteY0" fmla="*/ 47719 h 477185"/>
              <a:gd name="connsiteX1" fmla="*/ 47719 w 3933156"/>
              <a:gd name="connsiteY1" fmla="*/ 0 h 477185"/>
              <a:gd name="connsiteX2" fmla="*/ 3885438 w 3933156"/>
              <a:gd name="connsiteY2" fmla="*/ 0 h 477185"/>
              <a:gd name="connsiteX3" fmla="*/ 3933157 w 3933156"/>
              <a:gd name="connsiteY3" fmla="*/ 47719 h 477185"/>
              <a:gd name="connsiteX4" fmla="*/ 3933156 w 3933156"/>
              <a:gd name="connsiteY4" fmla="*/ 429467 h 477185"/>
              <a:gd name="connsiteX5" fmla="*/ 3885437 w 3933156"/>
              <a:gd name="connsiteY5" fmla="*/ 477186 h 477185"/>
              <a:gd name="connsiteX6" fmla="*/ 47719 w 3933156"/>
              <a:gd name="connsiteY6" fmla="*/ 477185 h 477185"/>
              <a:gd name="connsiteX7" fmla="*/ 0 w 3933156"/>
              <a:gd name="connsiteY7" fmla="*/ 429466 h 477185"/>
              <a:gd name="connsiteX8" fmla="*/ 0 w 3933156"/>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33156" h="477185">
                <a:moveTo>
                  <a:pt x="0" y="47719"/>
                </a:moveTo>
                <a:cubicBezTo>
                  <a:pt x="0" y="21365"/>
                  <a:pt x="21365" y="0"/>
                  <a:pt x="47719" y="0"/>
                </a:cubicBezTo>
                <a:lnTo>
                  <a:pt x="3885438" y="0"/>
                </a:lnTo>
                <a:cubicBezTo>
                  <a:pt x="3911792" y="0"/>
                  <a:pt x="3933157" y="21365"/>
                  <a:pt x="3933157" y="47719"/>
                </a:cubicBezTo>
                <a:cubicBezTo>
                  <a:pt x="3933157" y="174968"/>
                  <a:pt x="3933156" y="302218"/>
                  <a:pt x="3933156" y="429467"/>
                </a:cubicBezTo>
                <a:cubicBezTo>
                  <a:pt x="3933156" y="455821"/>
                  <a:pt x="3911791" y="477186"/>
                  <a:pt x="3885437"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622300">
              <a:lnSpc>
                <a:spcPct val="90000"/>
              </a:lnSpc>
              <a:spcAft>
                <a:spcPct val="35000"/>
              </a:spcAft>
            </a:pPr>
            <a:r>
              <a:rPr lang="ru-RU" sz="1400" b="1" dirty="0">
                <a:solidFill>
                  <a:prstClr val="black"/>
                </a:solidFill>
                <a:latin typeface="Times New Roman" panose="02020603050405020304" pitchFamily="18" charset="0"/>
                <a:cs typeface="Times New Roman" panose="02020603050405020304" pitchFamily="18" charset="0"/>
              </a:rPr>
              <a:t>Наименование</a:t>
            </a:r>
            <a:endParaRPr lang="ru-RU" sz="1400" b="1" dirty="0">
              <a:solidFill>
                <a:schemeClr val="tx1"/>
              </a:solidFill>
              <a:latin typeface="Times New Roman" panose="02020603050405020304" pitchFamily="18" charset="0"/>
              <a:cs typeface="Times New Roman" panose="02020603050405020304" pitchFamily="18" charset="0"/>
            </a:endParaRPr>
          </a:p>
        </p:txBody>
      </p:sp>
      <p:sp>
        <p:nvSpPr>
          <p:cNvPr id="22" name="Полилиния 21"/>
          <p:cNvSpPr/>
          <p:nvPr/>
        </p:nvSpPr>
        <p:spPr>
          <a:xfrm>
            <a:off x="8497278" y="2819136"/>
            <a:ext cx="586075" cy="962517"/>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000" dirty="0" smtClean="0">
                <a:solidFill>
                  <a:prstClr val="black"/>
                </a:solidFill>
                <a:latin typeface="Times New Roman" panose="02020603050405020304" pitchFamily="18" charset="0"/>
                <a:cs typeface="Times New Roman" panose="02020603050405020304" pitchFamily="18" charset="0"/>
              </a:rPr>
              <a:t>2 768,0</a:t>
            </a:r>
            <a:endParaRPr lang="ru-RU" sz="1000" dirty="0">
              <a:solidFill>
                <a:prstClr val="black"/>
              </a:solidFill>
              <a:latin typeface="Times New Roman" panose="02020603050405020304" pitchFamily="18" charset="0"/>
              <a:cs typeface="Times New Roman" panose="02020603050405020304" pitchFamily="18" charset="0"/>
            </a:endParaRPr>
          </a:p>
        </p:txBody>
      </p:sp>
      <p:sp>
        <p:nvSpPr>
          <p:cNvPr id="23" name="Полилиния 22"/>
          <p:cNvSpPr/>
          <p:nvPr/>
        </p:nvSpPr>
        <p:spPr>
          <a:xfrm>
            <a:off x="8498851" y="3860639"/>
            <a:ext cx="584503" cy="612957"/>
          </a:xfrm>
          <a:custGeom>
            <a:avLst/>
            <a:gdLst>
              <a:gd name="connsiteX0" fmla="*/ 0 w 720352"/>
              <a:gd name="connsiteY0" fmla="*/ 47719 h 477185"/>
              <a:gd name="connsiteX1" fmla="*/ 47719 w 720352"/>
              <a:gd name="connsiteY1" fmla="*/ 0 h 477185"/>
              <a:gd name="connsiteX2" fmla="*/ 672634 w 720352"/>
              <a:gd name="connsiteY2" fmla="*/ 0 h 477185"/>
              <a:gd name="connsiteX3" fmla="*/ 720353 w 720352"/>
              <a:gd name="connsiteY3" fmla="*/ 47719 h 477185"/>
              <a:gd name="connsiteX4" fmla="*/ 720352 w 720352"/>
              <a:gd name="connsiteY4" fmla="*/ 429467 h 477185"/>
              <a:gd name="connsiteX5" fmla="*/ 672633 w 720352"/>
              <a:gd name="connsiteY5" fmla="*/ 477186 h 477185"/>
              <a:gd name="connsiteX6" fmla="*/ 47719 w 720352"/>
              <a:gd name="connsiteY6" fmla="*/ 477185 h 477185"/>
              <a:gd name="connsiteX7" fmla="*/ 0 w 720352"/>
              <a:gd name="connsiteY7" fmla="*/ 429466 h 477185"/>
              <a:gd name="connsiteX8" fmla="*/ 0 w 720352"/>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52" h="477185">
                <a:moveTo>
                  <a:pt x="0" y="47719"/>
                </a:moveTo>
                <a:cubicBezTo>
                  <a:pt x="0" y="21365"/>
                  <a:pt x="21365" y="0"/>
                  <a:pt x="47719" y="0"/>
                </a:cubicBezTo>
                <a:lnTo>
                  <a:pt x="672634" y="0"/>
                </a:lnTo>
                <a:cubicBezTo>
                  <a:pt x="698988" y="0"/>
                  <a:pt x="720353" y="21365"/>
                  <a:pt x="720353" y="47719"/>
                </a:cubicBezTo>
                <a:cubicBezTo>
                  <a:pt x="720353" y="174968"/>
                  <a:pt x="720352" y="302218"/>
                  <a:pt x="720352" y="429467"/>
                </a:cubicBezTo>
                <a:cubicBezTo>
                  <a:pt x="720352" y="455821"/>
                  <a:pt x="698987" y="477186"/>
                  <a:pt x="672633"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000" dirty="0" smtClean="0">
                <a:solidFill>
                  <a:prstClr val="black"/>
                </a:solidFill>
                <a:latin typeface="Times New Roman" panose="02020603050405020304" pitchFamily="18" charset="0"/>
                <a:cs typeface="Times New Roman" panose="02020603050405020304" pitchFamily="18" charset="0"/>
              </a:rPr>
              <a:t>1 706,9</a:t>
            </a:r>
            <a:endParaRPr lang="ru-RU" sz="1000" dirty="0">
              <a:solidFill>
                <a:prstClr val="black"/>
              </a:solidFill>
              <a:latin typeface="Times New Roman" panose="02020603050405020304" pitchFamily="18" charset="0"/>
              <a:cs typeface="Times New Roman" panose="02020603050405020304" pitchFamily="18" charset="0"/>
            </a:endParaRPr>
          </a:p>
        </p:txBody>
      </p:sp>
      <p:pic>
        <p:nvPicPr>
          <p:cNvPr id="38" name="Picture 3" descr="C:\Users\o.kudryavceva\Desktop\для слайдов_медицина фото\IMG_372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654518" y="775936"/>
            <a:ext cx="2543702" cy="132024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9" name="Полилиния 38"/>
          <p:cNvSpPr/>
          <p:nvPr/>
        </p:nvSpPr>
        <p:spPr>
          <a:xfrm>
            <a:off x="7854064" y="2819136"/>
            <a:ext cx="569707" cy="962517"/>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000" dirty="0" smtClean="0">
                <a:solidFill>
                  <a:prstClr val="black"/>
                </a:solidFill>
                <a:latin typeface="Times New Roman" panose="02020603050405020304" pitchFamily="18" charset="0"/>
                <a:cs typeface="Times New Roman" panose="02020603050405020304" pitchFamily="18" charset="0"/>
              </a:rPr>
              <a:t>2 996,5</a:t>
            </a:r>
            <a:endParaRPr lang="ru-RU" sz="1000" dirty="0">
              <a:solidFill>
                <a:prstClr val="black"/>
              </a:solidFill>
              <a:latin typeface="Times New Roman" panose="02020603050405020304" pitchFamily="18" charset="0"/>
              <a:cs typeface="Times New Roman" panose="02020603050405020304" pitchFamily="18" charset="0"/>
            </a:endParaRPr>
          </a:p>
        </p:txBody>
      </p:sp>
      <p:sp>
        <p:nvSpPr>
          <p:cNvPr id="41" name="Полилиния 40"/>
          <p:cNvSpPr/>
          <p:nvPr/>
        </p:nvSpPr>
        <p:spPr>
          <a:xfrm>
            <a:off x="7854064" y="2374674"/>
            <a:ext cx="562945" cy="288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300" b="1" dirty="0">
                <a:solidFill>
                  <a:prstClr val="black"/>
                </a:solidFill>
                <a:latin typeface="Times New Roman" panose="02020603050405020304" pitchFamily="18" charset="0"/>
                <a:cs typeface="Times New Roman" panose="02020603050405020304" pitchFamily="18" charset="0"/>
              </a:rPr>
              <a:t>План</a:t>
            </a:r>
          </a:p>
        </p:txBody>
      </p:sp>
      <p:sp>
        <p:nvSpPr>
          <p:cNvPr id="42" name="Полилиния 41"/>
          <p:cNvSpPr/>
          <p:nvPr/>
        </p:nvSpPr>
        <p:spPr>
          <a:xfrm>
            <a:off x="8487977" y="2374674"/>
            <a:ext cx="595376" cy="288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300" b="1" dirty="0">
                <a:solidFill>
                  <a:prstClr val="black"/>
                </a:solidFill>
                <a:latin typeface="Times New Roman" panose="02020603050405020304" pitchFamily="18" charset="0"/>
                <a:cs typeface="Times New Roman" panose="02020603050405020304" pitchFamily="18" charset="0"/>
              </a:rPr>
              <a:t>Факт</a:t>
            </a:r>
          </a:p>
        </p:txBody>
      </p:sp>
      <p:sp>
        <p:nvSpPr>
          <p:cNvPr id="43" name="Полилиния 42"/>
          <p:cNvSpPr/>
          <p:nvPr/>
        </p:nvSpPr>
        <p:spPr>
          <a:xfrm>
            <a:off x="4211959" y="2096184"/>
            <a:ext cx="4871393" cy="234360"/>
          </a:xfrm>
          <a:custGeom>
            <a:avLst/>
            <a:gdLst>
              <a:gd name="connsiteX0" fmla="*/ 0 w 3933156"/>
              <a:gd name="connsiteY0" fmla="*/ 47719 h 477185"/>
              <a:gd name="connsiteX1" fmla="*/ 47719 w 3933156"/>
              <a:gd name="connsiteY1" fmla="*/ 0 h 477185"/>
              <a:gd name="connsiteX2" fmla="*/ 3885438 w 3933156"/>
              <a:gd name="connsiteY2" fmla="*/ 0 h 477185"/>
              <a:gd name="connsiteX3" fmla="*/ 3933157 w 3933156"/>
              <a:gd name="connsiteY3" fmla="*/ 47719 h 477185"/>
              <a:gd name="connsiteX4" fmla="*/ 3933156 w 3933156"/>
              <a:gd name="connsiteY4" fmla="*/ 429467 h 477185"/>
              <a:gd name="connsiteX5" fmla="*/ 3885437 w 3933156"/>
              <a:gd name="connsiteY5" fmla="*/ 477186 h 477185"/>
              <a:gd name="connsiteX6" fmla="*/ 47719 w 3933156"/>
              <a:gd name="connsiteY6" fmla="*/ 477185 h 477185"/>
              <a:gd name="connsiteX7" fmla="*/ 0 w 3933156"/>
              <a:gd name="connsiteY7" fmla="*/ 429466 h 477185"/>
              <a:gd name="connsiteX8" fmla="*/ 0 w 3933156"/>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33156" h="477185">
                <a:moveTo>
                  <a:pt x="0" y="47719"/>
                </a:moveTo>
                <a:cubicBezTo>
                  <a:pt x="0" y="21365"/>
                  <a:pt x="21365" y="0"/>
                  <a:pt x="47719" y="0"/>
                </a:cubicBezTo>
                <a:lnTo>
                  <a:pt x="3885438" y="0"/>
                </a:lnTo>
                <a:cubicBezTo>
                  <a:pt x="3911792" y="0"/>
                  <a:pt x="3933157" y="21365"/>
                  <a:pt x="3933157" y="47719"/>
                </a:cubicBezTo>
                <a:cubicBezTo>
                  <a:pt x="3933157" y="174968"/>
                  <a:pt x="3933156" y="302218"/>
                  <a:pt x="3933156" y="429467"/>
                </a:cubicBezTo>
                <a:cubicBezTo>
                  <a:pt x="3933156" y="455821"/>
                  <a:pt x="3911791" y="477186"/>
                  <a:pt x="3885437"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300" b="1" i="1" dirty="0" smtClean="0">
                <a:solidFill>
                  <a:prstClr val="black"/>
                </a:solidFill>
                <a:latin typeface="Times New Roman" panose="02020603050405020304" pitchFamily="18" charset="0"/>
                <a:cs typeface="Times New Roman" panose="02020603050405020304" pitchFamily="18" charset="0"/>
              </a:rPr>
              <a:t>Расходы </a:t>
            </a:r>
            <a:r>
              <a:rPr lang="ru-RU" sz="1200" b="1" i="1" dirty="0">
                <a:solidFill>
                  <a:prstClr val="black"/>
                </a:solidFill>
                <a:latin typeface="Times New Roman" panose="02020603050405020304" pitchFamily="18" charset="0"/>
                <a:cs typeface="Times New Roman" panose="02020603050405020304" pitchFamily="18" charset="0"/>
              </a:rPr>
              <a:t>в разрезе структурных элементов </a:t>
            </a:r>
            <a:r>
              <a:rPr lang="ru-RU" sz="1300" b="1" i="1" dirty="0" smtClean="0">
                <a:solidFill>
                  <a:prstClr val="black"/>
                </a:solidFill>
                <a:latin typeface="Times New Roman" panose="02020603050405020304" pitchFamily="18" charset="0"/>
                <a:cs typeface="Times New Roman" panose="02020603050405020304" pitchFamily="18" charset="0"/>
              </a:rPr>
              <a:t>в 2025 году, млн. руб.</a:t>
            </a:r>
          </a:p>
        </p:txBody>
      </p:sp>
      <p:sp>
        <p:nvSpPr>
          <p:cNvPr id="44" name="Полилиния 43"/>
          <p:cNvSpPr/>
          <p:nvPr/>
        </p:nvSpPr>
        <p:spPr>
          <a:xfrm>
            <a:off x="7840626" y="3867558"/>
            <a:ext cx="569707" cy="599117"/>
          </a:xfrm>
          <a:custGeom>
            <a:avLst/>
            <a:gdLst>
              <a:gd name="connsiteX0" fmla="*/ 0 w 720352"/>
              <a:gd name="connsiteY0" fmla="*/ 47719 h 477185"/>
              <a:gd name="connsiteX1" fmla="*/ 47719 w 720352"/>
              <a:gd name="connsiteY1" fmla="*/ 0 h 477185"/>
              <a:gd name="connsiteX2" fmla="*/ 672634 w 720352"/>
              <a:gd name="connsiteY2" fmla="*/ 0 h 477185"/>
              <a:gd name="connsiteX3" fmla="*/ 720353 w 720352"/>
              <a:gd name="connsiteY3" fmla="*/ 47719 h 477185"/>
              <a:gd name="connsiteX4" fmla="*/ 720352 w 720352"/>
              <a:gd name="connsiteY4" fmla="*/ 429467 h 477185"/>
              <a:gd name="connsiteX5" fmla="*/ 672633 w 720352"/>
              <a:gd name="connsiteY5" fmla="*/ 477186 h 477185"/>
              <a:gd name="connsiteX6" fmla="*/ 47719 w 720352"/>
              <a:gd name="connsiteY6" fmla="*/ 477185 h 477185"/>
              <a:gd name="connsiteX7" fmla="*/ 0 w 720352"/>
              <a:gd name="connsiteY7" fmla="*/ 429466 h 477185"/>
              <a:gd name="connsiteX8" fmla="*/ 0 w 720352"/>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52" h="477185">
                <a:moveTo>
                  <a:pt x="0" y="47719"/>
                </a:moveTo>
                <a:cubicBezTo>
                  <a:pt x="0" y="21365"/>
                  <a:pt x="21365" y="0"/>
                  <a:pt x="47719" y="0"/>
                </a:cubicBezTo>
                <a:lnTo>
                  <a:pt x="672634" y="0"/>
                </a:lnTo>
                <a:cubicBezTo>
                  <a:pt x="698988" y="0"/>
                  <a:pt x="720353" y="21365"/>
                  <a:pt x="720353" y="47719"/>
                </a:cubicBezTo>
                <a:cubicBezTo>
                  <a:pt x="720353" y="174968"/>
                  <a:pt x="720352" y="302218"/>
                  <a:pt x="720352" y="429467"/>
                </a:cubicBezTo>
                <a:cubicBezTo>
                  <a:pt x="720352" y="455821"/>
                  <a:pt x="698987" y="477186"/>
                  <a:pt x="672633"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000" dirty="0" smtClean="0">
                <a:solidFill>
                  <a:prstClr val="black"/>
                </a:solidFill>
                <a:latin typeface="Times New Roman" panose="02020603050405020304" pitchFamily="18" charset="0"/>
                <a:cs typeface="Times New Roman" panose="02020603050405020304" pitchFamily="18" charset="0"/>
              </a:rPr>
              <a:t>2 338,9</a:t>
            </a:r>
            <a:endParaRPr lang="ru-RU" sz="1000" dirty="0">
              <a:solidFill>
                <a:prstClr val="black"/>
              </a:solidFill>
              <a:latin typeface="Times New Roman" panose="02020603050405020304" pitchFamily="18" charset="0"/>
              <a:cs typeface="Times New Roman" panose="02020603050405020304" pitchFamily="18" charset="0"/>
            </a:endParaRPr>
          </a:p>
        </p:txBody>
      </p:sp>
      <p:sp>
        <p:nvSpPr>
          <p:cNvPr id="54" name="Заголовок 1"/>
          <p:cNvSpPr txBox="1">
            <a:spLocks/>
          </p:cNvSpPr>
          <p:nvPr/>
        </p:nvSpPr>
        <p:spPr>
          <a:xfrm>
            <a:off x="259728" y="0"/>
            <a:ext cx="7613500" cy="504056"/>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prstClr val="black"/>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Clr>
                <a:srgbClr val="F14124">
                  <a:lumMod val="75000"/>
                </a:srgbClr>
              </a:buClr>
              <a:buFont typeface="Georgia" pitchFamily="18" charset="0"/>
              <a:buNone/>
            </a:pPr>
            <a:r>
              <a:rPr lang="ru-RU" sz="1800" dirty="0" smtClean="0">
                <a:solidFill>
                  <a:prstClr val="black"/>
                </a:solidFill>
                <a:effectLst/>
                <a:latin typeface="Times New Roman" panose="02020603050405020304" pitchFamily="18" charset="0"/>
                <a:cs typeface="Times New Roman" panose="02020603050405020304" pitchFamily="18" charset="0"/>
              </a:rPr>
              <a:t>«</a:t>
            </a:r>
            <a:r>
              <a:rPr lang="ru-RU" sz="1800" dirty="0">
                <a:solidFill>
                  <a:prstClr val="black"/>
                </a:solidFill>
                <a:effectLst/>
                <a:latin typeface="Times New Roman" panose="02020603050405020304" pitchFamily="18" charset="0"/>
                <a:cs typeface="Times New Roman" panose="02020603050405020304" pitchFamily="18" charset="0"/>
              </a:rPr>
              <a:t>Развитие </a:t>
            </a:r>
            <a:r>
              <a:rPr lang="ru-RU" sz="1800" dirty="0" smtClean="0">
                <a:solidFill>
                  <a:prstClr val="black"/>
                </a:solidFill>
                <a:effectLst/>
                <a:latin typeface="Times New Roman" panose="02020603050405020304" pitchFamily="18" charset="0"/>
                <a:cs typeface="Times New Roman" panose="02020603050405020304" pitchFamily="18" charset="0"/>
              </a:rPr>
              <a:t>здравоохранения»</a:t>
            </a:r>
            <a:endParaRPr lang="ru-RU" sz="1800" dirty="0">
              <a:solidFill>
                <a:prstClr val="black"/>
              </a:solidFill>
              <a:effectLst/>
              <a:latin typeface="Times New Roman" panose="02020603050405020304" pitchFamily="18" charset="0"/>
              <a:cs typeface="Times New Roman" panose="02020603050405020304" pitchFamily="18" charset="0"/>
            </a:endParaRPr>
          </a:p>
        </p:txBody>
      </p:sp>
      <p:cxnSp>
        <p:nvCxnSpPr>
          <p:cNvPr id="55" name="Прямая соединительная линия 54"/>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56" name="TextBox 55"/>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rgbClr val="4E67C8"/>
                </a:solidFill>
                <a:latin typeface="Trebuchet MS"/>
              </a:rPr>
              <a:t>Бюджет</a:t>
            </a:r>
          </a:p>
          <a:p>
            <a:pPr algn="ctr"/>
            <a:r>
              <a:rPr lang="ru-RU" sz="1300" b="1" i="1" dirty="0" smtClean="0">
                <a:solidFill>
                  <a:srgbClr val="4E67C8"/>
                </a:solidFill>
                <a:latin typeface="Trebuchet MS"/>
              </a:rPr>
              <a:t>для граждан</a:t>
            </a:r>
            <a:endParaRPr lang="ru-RU" sz="1300" b="1" i="1" dirty="0">
              <a:solidFill>
                <a:srgbClr val="4E67C8"/>
              </a:solidFill>
              <a:latin typeface="Trebuchet MS"/>
            </a:endParaRPr>
          </a:p>
        </p:txBody>
      </p:sp>
      <p:sp>
        <p:nvSpPr>
          <p:cNvPr id="59" name="Полилиния 58"/>
          <p:cNvSpPr/>
          <p:nvPr/>
        </p:nvSpPr>
        <p:spPr>
          <a:xfrm>
            <a:off x="8498851" y="4583935"/>
            <a:ext cx="584504" cy="2015480"/>
          </a:xfrm>
          <a:custGeom>
            <a:avLst/>
            <a:gdLst>
              <a:gd name="connsiteX0" fmla="*/ 0 w 720352"/>
              <a:gd name="connsiteY0" fmla="*/ 47719 h 477185"/>
              <a:gd name="connsiteX1" fmla="*/ 47719 w 720352"/>
              <a:gd name="connsiteY1" fmla="*/ 0 h 477185"/>
              <a:gd name="connsiteX2" fmla="*/ 672634 w 720352"/>
              <a:gd name="connsiteY2" fmla="*/ 0 h 477185"/>
              <a:gd name="connsiteX3" fmla="*/ 720353 w 720352"/>
              <a:gd name="connsiteY3" fmla="*/ 47719 h 477185"/>
              <a:gd name="connsiteX4" fmla="*/ 720352 w 720352"/>
              <a:gd name="connsiteY4" fmla="*/ 429467 h 477185"/>
              <a:gd name="connsiteX5" fmla="*/ 672633 w 720352"/>
              <a:gd name="connsiteY5" fmla="*/ 477186 h 477185"/>
              <a:gd name="connsiteX6" fmla="*/ 47719 w 720352"/>
              <a:gd name="connsiteY6" fmla="*/ 477185 h 477185"/>
              <a:gd name="connsiteX7" fmla="*/ 0 w 720352"/>
              <a:gd name="connsiteY7" fmla="*/ 429466 h 477185"/>
              <a:gd name="connsiteX8" fmla="*/ 0 w 720352"/>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52" h="477185">
                <a:moveTo>
                  <a:pt x="0" y="47719"/>
                </a:moveTo>
                <a:cubicBezTo>
                  <a:pt x="0" y="21365"/>
                  <a:pt x="21365" y="0"/>
                  <a:pt x="47719" y="0"/>
                </a:cubicBezTo>
                <a:lnTo>
                  <a:pt x="672634" y="0"/>
                </a:lnTo>
                <a:cubicBezTo>
                  <a:pt x="698988" y="0"/>
                  <a:pt x="720353" y="21365"/>
                  <a:pt x="720353" y="47719"/>
                </a:cubicBezTo>
                <a:cubicBezTo>
                  <a:pt x="720353" y="174968"/>
                  <a:pt x="720352" y="302218"/>
                  <a:pt x="720352" y="429467"/>
                </a:cubicBezTo>
                <a:cubicBezTo>
                  <a:pt x="720352" y="455821"/>
                  <a:pt x="698987" y="477186"/>
                  <a:pt x="672633"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000" dirty="0" smtClean="0">
                <a:solidFill>
                  <a:prstClr val="black"/>
                </a:solidFill>
                <a:latin typeface="Times New Roman" panose="02020603050405020304" pitchFamily="18" charset="0"/>
                <a:cs typeface="Times New Roman" panose="02020603050405020304" pitchFamily="18" charset="0"/>
              </a:rPr>
              <a:t>14 501,1</a:t>
            </a:r>
            <a:endParaRPr lang="ru-RU" sz="1000" dirty="0">
              <a:solidFill>
                <a:prstClr val="black"/>
              </a:solidFill>
              <a:latin typeface="Times New Roman" panose="02020603050405020304" pitchFamily="18" charset="0"/>
              <a:cs typeface="Times New Roman" panose="02020603050405020304" pitchFamily="18" charset="0"/>
            </a:endParaRPr>
          </a:p>
        </p:txBody>
      </p:sp>
      <p:sp>
        <p:nvSpPr>
          <p:cNvPr id="60" name="Полилиния 59"/>
          <p:cNvSpPr/>
          <p:nvPr/>
        </p:nvSpPr>
        <p:spPr>
          <a:xfrm>
            <a:off x="7810043" y="4574849"/>
            <a:ext cx="630871" cy="2024566"/>
          </a:xfrm>
          <a:custGeom>
            <a:avLst/>
            <a:gdLst>
              <a:gd name="connsiteX0" fmla="*/ 0 w 720352"/>
              <a:gd name="connsiteY0" fmla="*/ 47719 h 477185"/>
              <a:gd name="connsiteX1" fmla="*/ 47719 w 720352"/>
              <a:gd name="connsiteY1" fmla="*/ 0 h 477185"/>
              <a:gd name="connsiteX2" fmla="*/ 672634 w 720352"/>
              <a:gd name="connsiteY2" fmla="*/ 0 h 477185"/>
              <a:gd name="connsiteX3" fmla="*/ 720353 w 720352"/>
              <a:gd name="connsiteY3" fmla="*/ 47719 h 477185"/>
              <a:gd name="connsiteX4" fmla="*/ 720352 w 720352"/>
              <a:gd name="connsiteY4" fmla="*/ 429467 h 477185"/>
              <a:gd name="connsiteX5" fmla="*/ 672633 w 720352"/>
              <a:gd name="connsiteY5" fmla="*/ 477186 h 477185"/>
              <a:gd name="connsiteX6" fmla="*/ 47719 w 720352"/>
              <a:gd name="connsiteY6" fmla="*/ 477185 h 477185"/>
              <a:gd name="connsiteX7" fmla="*/ 0 w 720352"/>
              <a:gd name="connsiteY7" fmla="*/ 429466 h 477185"/>
              <a:gd name="connsiteX8" fmla="*/ 0 w 720352"/>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52" h="477185">
                <a:moveTo>
                  <a:pt x="0" y="47719"/>
                </a:moveTo>
                <a:cubicBezTo>
                  <a:pt x="0" y="21365"/>
                  <a:pt x="21365" y="0"/>
                  <a:pt x="47719" y="0"/>
                </a:cubicBezTo>
                <a:lnTo>
                  <a:pt x="672634" y="0"/>
                </a:lnTo>
                <a:cubicBezTo>
                  <a:pt x="698988" y="0"/>
                  <a:pt x="720353" y="21365"/>
                  <a:pt x="720353" y="47719"/>
                </a:cubicBezTo>
                <a:cubicBezTo>
                  <a:pt x="720353" y="174968"/>
                  <a:pt x="720352" y="302218"/>
                  <a:pt x="720352" y="429467"/>
                </a:cubicBezTo>
                <a:cubicBezTo>
                  <a:pt x="720352" y="455821"/>
                  <a:pt x="698987" y="477186"/>
                  <a:pt x="672633"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000" dirty="0" smtClean="0">
                <a:solidFill>
                  <a:prstClr val="black"/>
                </a:solidFill>
                <a:latin typeface="Times New Roman" panose="02020603050405020304" pitchFamily="18" charset="0"/>
                <a:cs typeface="Times New Roman" panose="02020603050405020304" pitchFamily="18" charset="0"/>
              </a:rPr>
              <a:t>14 515,9</a:t>
            </a:r>
            <a:endParaRPr lang="ru-RU" sz="1000" dirty="0">
              <a:solidFill>
                <a:prstClr val="black"/>
              </a:solidFill>
              <a:latin typeface="Times New Roman" panose="02020603050405020304" pitchFamily="18" charset="0"/>
              <a:cs typeface="Times New Roman" panose="02020603050405020304" pitchFamily="18" charset="0"/>
            </a:endParaRPr>
          </a:p>
        </p:txBody>
      </p:sp>
      <p:sp>
        <p:nvSpPr>
          <p:cNvPr id="51" name="Полилиния 50"/>
          <p:cNvSpPr/>
          <p:nvPr/>
        </p:nvSpPr>
        <p:spPr>
          <a:xfrm>
            <a:off x="4211960" y="2819137"/>
            <a:ext cx="3549348" cy="962517"/>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33400">
              <a:lnSpc>
                <a:spcPct val="90000"/>
              </a:lnSpc>
              <a:spcAft>
                <a:spcPct val="35000"/>
              </a:spcAft>
            </a:pPr>
            <a:r>
              <a:rPr lang="ru-RU" sz="1050" b="1" dirty="0">
                <a:solidFill>
                  <a:schemeClr val="tx1"/>
                </a:solidFill>
                <a:latin typeface="Times New Roman" panose="02020603050405020304" pitchFamily="18" charset="0"/>
                <a:cs typeface="Times New Roman" panose="02020603050405020304" pitchFamily="18" charset="0"/>
              </a:rPr>
              <a:t>Региональные проекты: </a:t>
            </a:r>
            <a:r>
              <a:rPr lang="ru-RU" sz="850" dirty="0">
                <a:solidFill>
                  <a:prstClr val="black"/>
                </a:solidFill>
                <a:latin typeface="Times New Roman" panose="02020603050405020304" pitchFamily="18" charset="0"/>
                <a:cs typeface="Times New Roman" panose="02020603050405020304" pitchFamily="18" charset="0"/>
              </a:rPr>
              <a:t>«Модернизация первичного звена здравоохранения», «Борьба с сердечно-сосудистыми заболеваниями», «Борьба с сахарным диабетом», «Борьба с гепатитом С и минимизация рисков распространения данного заболевания», «Совершенствование экстренной медицинской помощи», «Оптимальная для восстановления здоровья медицинская реабилитация», </a:t>
            </a:r>
            <a:r>
              <a:rPr lang="ru-RU" sz="850" dirty="0" smtClean="0">
                <a:solidFill>
                  <a:prstClr val="black"/>
                </a:solidFill>
                <a:latin typeface="Times New Roman" panose="02020603050405020304" pitchFamily="18" charset="0"/>
                <a:cs typeface="Times New Roman" panose="02020603050405020304" pitchFamily="18" charset="0"/>
              </a:rPr>
              <a:t>«</a:t>
            </a:r>
            <a:r>
              <a:rPr lang="ru-RU" sz="850" dirty="0">
                <a:solidFill>
                  <a:prstClr val="black"/>
                </a:solidFill>
                <a:latin typeface="Times New Roman" panose="02020603050405020304" pitchFamily="18" charset="0"/>
                <a:cs typeface="Times New Roman" panose="02020603050405020304" pitchFamily="18" charset="0"/>
              </a:rPr>
              <a:t>Охрана материнства и детства», </a:t>
            </a:r>
            <a:r>
              <a:rPr lang="ru-RU" sz="850" dirty="0" smtClean="0">
                <a:solidFill>
                  <a:prstClr val="black"/>
                </a:solidFill>
                <a:latin typeface="Times New Roman" panose="02020603050405020304" pitchFamily="18" charset="0"/>
                <a:cs typeface="Times New Roman" panose="02020603050405020304" pitchFamily="18" charset="0"/>
              </a:rPr>
              <a:t>«Расширенный </a:t>
            </a:r>
            <a:r>
              <a:rPr lang="ru-RU" sz="850" dirty="0">
                <a:solidFill>
                  <a:prstClr val="black"/>
                </a:solidFill>
                <a:latin typeface="Times New Roman" panose="02020603050405020304" pitchFamily="18" charset="0"/>
                <a:cs typeface="Times New Roman" panose="02020603050405020304" pitchFamily="18" charset="0"/>
              </a:rPr>
              <a:t>неонатального скрининга</a:t>
            </a:r>
            <a:r>
              <a:rPr lang="ru-RU" sz="850" dirty="0" smtClean="0">
                <a:solidFill>
                  <a:prstClr val="black"/>
                </a:solidFill>
                <a:latin typeface="Times New Roman" panose="02020603050405020304" pitchFamily="18" charset="0"/>
                <a:cs typeface="Times New Roman" panose="02020603050405020304" pitchFamily="18" charset="0"/>
              </a:rPr>
              <a:t>», «Здоровье для каждого»</a:t>
            </a:r>
            <a:endParaRPr lang="ru-RU" sz="850" dirty="0">
              <a:solidFill>
                <a:prstClr val="black"/>
              </a:solidFill>
              <a:latin typeface="Times New Roman" panose="02020603050405020304" pitchFamily="18" charset="0"/>
              <a:cs typeface="Times New Roman" panose="02020603050405020304" pitchFamily="18" charset="0"/>
            </a:endParaRPr>
          </a:p>
        </p:txBody>
      </p:sp>
      <p:sp>
        <p:nvSpPr>
          <p:cNvPr id="52" name="Полилиния 51"/>
          <p:cNvSpPr/>
          <p:nvPr/>
        </p:nvSpPr>
        <p:spPr>
          <a:xfrm>
            <a:off x="4203880" y="3874481"/>
            <a:ext cx="3557428" cy="599117"/>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444500">
              <a:lnSpc>
                <a:spcPct val="90000"/>
              </a:lnSpc>
              <a:spcAft>
                <a:spcPct val="35000"/>
              </a:spcAft>
            </a:pPr>
            <a:r>
              <a:rPr lang="ru-RU" sz="1050" b="1" dirty="0">
                <a:solidFill>
                  <a:prstClr val="black"/>
                </a:solidFill>
                <a:latin typeface="Times New Roman" panose="02020603050405020304" pitchFamily="18" charset="0"/>
                <a:cs typeface="Times New Roman" panose="02020603050405020304" pitchFamily="18" charset="0"/>
              </a:rPr>
              <a:t>Ведомственный проект </a:t>
            </a:r>
            <a:r>
              <a:rPr lang="ru-RU" sz="900" dirty="0" smtClean="0">
                <a:solidFill>
                  <a:prstClr val="black"/>
                </a:solidFill>
                <a:latin typeface="Times New Roman" panose="02020603050405020304" pitchFamily="18" charset="0"/>
                <a:cs typeface="Times New Roman" panose="02020603050405020304" pitchFamily="18" charset="0"/>
              </a:rPr>
              <a:t>«Обеспечение </a:t>
            </a:r>
            <a:r>
              <a:rPr lang="ru-RU" sz="900" dirty="0">
                <a:solidFill>
                  <a:prstClr val="black"/>
                </a:solidFill>
                <a:latin typeface="Times New Roman" panose="02020603050405020304" pitchFamily="18" charset="0"/>
                <a:cs typeface="Times New Roman" panose="02020603050405020304" pitchFamily="18" charset="0"/>
              </a:rPr>
              <a:t>развития и укрепления материально-технической базы государственных учреждений, подведомственных Министерству здравоохранения Чувашской </a:t>
            </a:r>
            <a:r>
              <a:rPr lang="ru-RU" sz="900" dirty="0" smtClean="0">
                <a:solidFill>
                  <a:prstClr val="black"/>
                </a:solidFill>
                <a:latin typeface="Times New Roman" panose="02020603050405020304" pitchFamily="18" charset="0"/>
                <a:cs typeface="Times New Roman" panose="02020603050405020304" pitchFamily="18" charset="0"/>
              </a:rPr>
              <a:t>Республики»</a:t>
            </a:r>
            <a:endParaRPr lang="ru-RU" sz="900" dirty="0">
              <a:solidFill>
                <a:prstClr val="black"/>
              </a:solidFill>
              <a:latin typeface="Times New Roman" panose="02020603050405020304" pitchFamily="18" charset="0"/>
              <a:cs typeface="Times New Roman" panose="02020603050405020304" pitchFamily="18" charset="0"/>
            </a:endParaRPr>
          </a:p>
        </p:txBody>
      </p:sp>
      <p:sp>
        <p:nvSpPr>
          <p:cNvPr id="53" name="Полилиния 52"/>
          <p:cNvSpPr/>
          <p:nvPr/>
        </p:nvSpPr>
        <p:spPr>
          <a:xfrm>
            <a:off x="4211960" y="4574849"/>
            <a:ext cx="3549349" cy="2024566"/>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696" tIns="59696" rIns="59696" bIns="59696" numCol="1" spcCol="1270" anchor="ctr" anchorCtr="0">
            <a:noAutofit/>
          </a:bodyPr>
          <a:lstStyle/>
          <a:p>
            <a:pPr algn="ctr" defTabSz="444500">
              <a:lnSpc>
                <a:spcPct val="90000"/>
              </a:lnSpc>
              <a:spcAft>
                <a:spcPct val="35000"/>
              </a:spcAft>
            </a:pPr>
            <a:r>
              <a:rPr lang="ru-RU" sz="1000" b="1" dirty="0" smtClean="0">
                <a:solidFill>
                  <a:prstClr val="black"/>
                </a:solidFill>
                <a:latin typeface="Times New Roman" panose="02020603050405020304" pitchFamily="18" charset="0"/>
                <a:cs typeface="Times New Roman" panose="02020603050405020304" pitchFamily="18" charset="0"/>
              </a:rPr>
              <a:t>Комплексы процессных мероприятий:  </a:t>
            </a:r>
            <a:r>
              <a:rPr lang="ru-RU" sz="850" dirty="0" smtClean="0">
                <a:solidFill>
                  <a:prstClr val="black"/>
                </a:solidFill>
                <a:latin typeface="Times New Roman" panose="02020603050405020304" pitchFamily="18" charset="0"/>
                <a:cs typeface="Times New Roman" panose="02020603050405020304" pitchFamily="18" charset="0"/>
              </a:rPr>
              <a:t>«Обеспечение </a:t>
            </a:r>
            <a:r>
              <a:rPr lang="ru-RU" sz="850" dirty="0">
                <a:solidFill>
                  <a:prstClr val="black"/>
                </a:solidFill>
                <a:latin typeface="Times New Roman" panose="02020603050405020304" pitchFamily="18" charset="0"/>
                <a:cs typeface="Times New Roman" panose="02020603050405020304" pitchFamily="18" charset="0"/>
              </a:rPr>
              <a:t>населения </a:t>
            </a:r>
            <a:r>
              <a:rPr lang="ru-RU" sz="850" dirty="0" smtClean="0">
                <a:solidFill>
                  <a:prstClr val="black"/>
                </a:solidFill>
                <a:latin typeface="Times New Roman" panose="02020603050405020304" pitchFamily="18" charset="0"/>
                <a:cs typeface="Times New Roman" panose="02020603050405020304" pitchFamily="18" charset="0"/>
              </a:rPr>
              <a:t>ЧР, </a:t>
            </a:r>
            <a:r>
              <a:rPr lang="ru-RU" sz="850" dirty="0">
                <a:solidFill>
                  <a:prstClr val="black"/>
                </a:solidFill>
                <a:latin typeface="Times New Roman" panose="02020603050405020304" pitchFamily="18" charset="0"/>
                <a:cs typeface="Times New Roman" panose="02020603050405020304" pitchFamily="18" charset="0"/>
              </a:rPr>
              <a:t>в том числе отдельных категорий граждан, лекарственными препаратами и медицинскими изделиями», «Развитие службы крови», «Совершенствование высокотехнологичной медицинской помощи, развитие новых эффективных методов </a:t>
            </a:r>
            <a:r>
              <a:rPr lang="ru-RU" sz="850" dirty="0" smtClean="0">
                <a:solidFill>
                  <a:prstClr val="black"/>
                </a:solidFill>
                <a:latin typeface="Times New Roman" panose="02020603050405020304" pitchFamily="18" charset="0"/>
                <a:cs typeface="Times New Roman" panose="02020603050405020304" pitchFamily="18" charset="0"/>
              </a:rPr>
              <a:t>лечения</a:t>
            </a:r>
            <a:r>
              <a:rPr lang="ru-RU" sz="850" dirty="0">
                <a:solidFill>
                  <a:prstClr val="black"/>
                </a:solidFill>
                <a:latin typeface="Times New Roman" panose="02020603050405020304" pitchFamily="18" charset="0"/>
                <a:cs typeface="Times New Roman" panose="02020603050405020304" pitchFamily="18" charset="0"/>
              </a:rPr>
              <a:t>», «Предупреждение и борьба с социально значимыми инфекционными заболеваниями», «Развитие системы оказания паллиативной медицинской помощи», «Организация оказания медицинской помощи медицинскими организациями, подведомственными </a:t>
            </a:r>
            <a:r>
              <a:rPr lang="ru-RU" sz="850" dirty="0" smtClean="0">
                <a:solidFill>
                  <a:prstClr val="black"/>
                </a:solidFill>
                <a:latin typeface="Times New Roman" panose="02020603050405020304" pitchFamily="18" charset="0"/>
                <a:cs typeface="Times New Roman" panose="02020603050405020304" pitchFamily="18" charset="0"/>
              </a:rPr>
              <a:t>Минздраву </a:t>
            </a:r>
            <a:r>
              <a:rPr lang="ru-RU" sz="850" dirty="0">
                <a:solidFill>
                  <a:prstClr val="black"/>
                </a:solidFill>
                <a:latin typeface="Times New Roman" panose="02020603050405020304" pitchFamily="18" charset="0"/>
                <a:cs typeface="Times New Roman" panose="02020603050405020304" pitchFamily="18" charset="0"/>
              </a:rPr>
              <a:t>Чувашии», «Организация санаторно-курортного </a:t>
            </a:r>
            <a:r>
              <a:rPr lang="ru-RU" sz="850" dirty="0" smtClean="0">
                <a:solidFill>
                  <a:prstClr val="black"/>
                </a:solidFill>
                <a:latin typeface="Times New Roman" panose="02020603050405020304" pitchFamily="18" charset="0"/>
                <a:cs typeface="Times New Roman" panose="02020603050405020304" pitchFamily="18" charset="0"/>
              </a:rPr>
              <a:t>лечения», «</a:t>
            </a:r>
            <a:r>
              <a:rPr lang="ru-RU" sz="850" dirty="0">
                <a:solidFill>
                  <a:prstClr val="black"/>
                </a:solidFill>
                <a:latin typeface="Times New Roman" panose="02020603050405020304" pitchFamily="18" charset="0"/>
                <a:cs typeface="Times New Roman" panose="02020603050405020304" pitchFamily="18" charset="0"/>
              </a:rPr>
              <a:t>Управление кадровыми ресурсами», «Информационно-технологическая и эксплуатационная поддержка», «Оценка удовлетворенности населения качеством оказываемой медицинской помощи», «Обеспечение реализации государственной программы Чувашской Республики </a:t>
            </a:r>
            <a:r>
              <a:rPr lang="ru-RU" sz="850" dirty="0" smtClean="0">
                <a:solidFill>
                  <a:prstClr val="black"/>
                </a:solidFill>
                <a:latin typeface="Times New Roman" panose="02020603050405020304" pitchFamily="18" charset="0"/>
                <a:cs typeface="Times New Roman" panose="02020603050405020304" pitchFamily="18" charset="0"/>
              </a:rPr>
              <a:t>«Развитие </a:t>
            </a:r>
            <a:r>
              <a:rPr lang="ru-RU" sz="850" dirty="0">
                <a:solidFill>
                  <a:prstClr val="black"/>
                </a:solidFill>
                <a:latin typeface="Times New Roman" panose="02020603050405020304" pitchFamily="18" charset="0"/>
                <a:cs typeface="Times New Roman" panose="02020603050405020304" pitchFamily="18" charset="0"/>
              </a:rPr>
              <a:t>здравоохранения», «Финансовое обеспечение территориальных программ обязательного медицинского </a:t>
            </a:r>
            <a:r>
              <a:rPr lang="ru-RU" sz="850" dirty="0" smtClean="0">
                <a:solidFill>
                  <a:prstClr val="black"/>
                </a:solidFill>
                <a:latin typeface="Times New Roman" panose="02020603050405020304" pitchFamily="18" charset="0"/>
                <a:cs typeface="Times New Roman" panose="02020603050405020304" pitchFamily="18" charset="0"/>
              </a:rPr>
              <a:t>страхования»</a:t>
            </a:r>
            <a:endParaRPr lang="ru-RU" sz="850"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0421624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олилиния 3"/>
          <p:cNvSpPr/>
          <p:nvPr/>
        </p:nvSpPr>
        <p:spPr>
          <a:xfrm>
            <a:off x="5131895" y="809511"/>
            <a:ext cx="3903032" cy="571106"/>
          </a:xfrm>
          <a:custGeom>
            <a:avLst/>
            <a:gdLst>
              <a:gd name="connsiteX0" fmla="*/ 0 w 3903032"/>
              <a:gd name="connsiteY0" fmla="*/ 57111 h 571106"/>
              <a:gd name="connsiteX1" fmla="*/ 57111 w 3903032"/>
              <a:gd name="connsiteY1" fmla="*/ 0 h 571106"/>
              <a:gd name="connsiteX2" fmla="*/ 3845921 w 3903032"/>
              <a:gd name="connsiteY2" fmla="*/ 0 h 571106"/>
              <a:gd name="connsiteX3" fmla="*/ 3903032 w 3903032"/>
              <a:gd name="connsiteY3" fmla="*/ 57111 h 571106"/>
              <a:gd name="connsiteX4" fmla="*/ 3903032 w 3903032"/>
              <a:gd name="connsiteY4" fmla="*/ 513995 h 571106"/>
              <a:gd name="connsiteX5" fmla="*/ 3845921 w 3903032"/>
              <a:gd name="connsiteY5" fmla="*/ 571106 h 571106"/>
              <a:gd name="connsiteX6" fmla="*/ 57111 w 3903032"/>
              <a:gd name="connsiteY6" fmla="*/ 571106 h 571106"/>
              <a:gd name="connsiteX7" fmla="*/ 0 w 3903032"/>
              <a:gd name="connsiteY7" fmla="*/ 513995 h 571106"/>
              <a:gd name="connsiteX8" fmla="*/ 0 w 3903032"/>
              <a:gd name="connsiteY8" fmla="*/ 57111 h 571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3032" h="571106">
                <a:moveTo>
                  <a:pt x="0" y="57111"/>
                </a:moveTo>
                <a:cubicBezTo>
                  <a:pt x="0" y="25569"/>
                  <a:pt x="25569" y="0"/>
                  <a:pt x="57111" y="0"/>
                </a:cubicBezTo>
                <a:lnTo>
                  <a:pt x="3845921" y="0"/>
                </a:lnTo>
                <a:cubicBezTo>
                  <a:pt x="3877463" y="0"/>
                  <a:pt x="3903032" y="25569"/>
                  <a:pt x="3903032" y="57111"/>
                </a:cubicBezTo>
                <a:lnTo>
                  <a:pt x="3903032" y="513995"/>
                </a:lnTo>
                <a:cubicBezTo>
                  <a:pt x="3903032" y="545537"/>
                  <a:pt x="3877463" y="571106"/>
                  <a:pt x="3845921" y="571106"/>
                </a:cubicBezTo>
                <a:lnTo>
                  <a:pt x="57111" y="571106"/>
                </a:lnTo>
                <a:cubicBezTo>
                  <a:pt x="25569" y="571106"/>
                  <a:pt x="0" y="545537"/>
                  <a:pt x="0" y="513995"/>
                </a:cubicBezTo>
                <a:lnTo>
                  <a:pt x="0" y="57111"/>
                </a:lnTo>
                <a:close/>
              </a:path>
            </a:pathLst>
          </a:custGeom>
          <a:solidFill>
            <a:schemeClr val="accent2"/>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0067" tIns="70067" rIns="70067" bIns="70067"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accent1">
                    <a:lumMod val="50000"/>
                  </a:scheme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400" b="1" kern="1200"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7" name="Полилиния 6"/>
          <p:cNvSpPr/>
          <p:nvPr/>
        </p:nvSpPr>
        <p:spPr>
          <a:xfrm>
            <a:off x="5139256" y="1737770"/>
            <a:ext cx="731452" cy="571106"/>
          </a:xfrm>
          <a:custGeom>
            <a:avLst/>
            <a:gdLst>
              <a:gd name="connsiteX0" fmla="*/ 0 w 731452"/>
              <a:gd name="connsiteY0" fmla="*/ 57111 h 571106"/>
              <a:gd name="connsiteX1" fmla="*/ 57111 w 731452"/>
              <a:gd name="connsiteY1" fmla="*/ 0 h 571106"/>
              <a:gd name="connsiteX2" fmla="*/ 674341 w 731452"/>
              <a:gd name="connsiteY2" fmla="*/ 0 h 571106"/>
              <a:gd name="connsiteX3" fmla="*/ 731452 w 731452"/>
              <a:gd name="connsiteY3" fmla="*/ 57111 h 571106"/>
              <a:gd name="connsiteX4" fmla="*/ 731452 w 731452"/>
              <a:gd name="connsiteY4" fmla="*/ 513995 h 571106"/>
              <a:gd name="connsiteX5" fmla="*/ 674341 w 731452"/>
              <a:gd name="connsiteY5" fmla="*/ 571106 h 571106"/>
              <a:gd name="connsiteX6" fmla="*/ 57111 w 731452"/>
              <a:gd name="connsiteY6" fmla="*/ 571106 h 571106"/>
              <a:gd name="connsiteX7" fmla="*/ 0 w 731452"/>
              <a:gd name="connsiteY7" fmla="*/ 513995 h 571106"/>
              <a:gd name="connsiteX8" fmla="*/ 0 w 731452"/>
              <a:gd name="connsiteY8" fmla="*/ 57111 h 571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1106">
                <a:moveTo>
                  <a:pt x="0" y="57111"/>
                </a:moveTo>
                <a:cubicBezTo>
                  <a:pt x="0" y="25569"/>
                  <a:pt x="25569" y="0"/>
                  <a:pt x="57111" y="0"/>
                </a:cubicBezTo>
                <a:lnTo>
                  <a:pt x="674341" y="0"/>
                </a:lnTo>
                <a:cubicBezTo>
                  <a:pt x="705883" y="0"/>
                  <a:pt x="731452" y="25569"/>
                  <a:pt x="731452" y="57111"/>
                </a:cubicBezTo>
                <a:lnTo>
                  <a:pt x="731452" y="513995"/>
                </a:lnTo>
                <a:cubicBezTo>
                  <a:pt x="731452" y="545537"/>
                  <a:pt x="705883" y="571106"/>
                  <a:pt x="674341" y="571106"/>
                </a:cubicBezTo>
                <a:lnTo>
                  <a:pt x="57111" y="571106"/>
                </a:lnTo>
                <a:cubicBezTo>
                  <a:pt x="25569" y="571106"/>
                  <a:pt x="0" y="545537"/>
                  <a:pt x="0" y="513995"/>
                </a:cubicBezTo>
                <a:lnTo>
                  <a:pt x="0" y="57111"/>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0067" tIns="70067" rIns="70067" bIns="70067" numCol="1" spcCol="1270" anchor="ctr" anchorCtr="0">
            <a:noAutofit/>
          </a:bodyPr>
          <a:lstStyle/>
          <a:p>
            <a:pPr lvl="0" algn="ctr" defTabSz="622300">
              <a:lnSpc>
                <a:spcPct val="90000"/>
              </a:lnSpc>
              <a:spcAft>
                <a:spcPct val="35000"/>
              </a:spcAft>
            </a:pPr>
            <a:r>
              <a:rPr lang="ru-RU" sz="1400" b="1" dirty="0" smtClean="0">
                <a:solidFill>
                  <a:schemeClr val="tx1"/>
                </a:solidFill>
                <a:latin typeface="Times New Roman" panose="02020603050405020304" pitchFamily="18" charset="0"/>
                <a:cs typeface="Times New Roman" panose="02020603050405020304" pitchFamily="18" charset="0"/>
              </a:rPr>
              <a:t>2025 план</a:t>
            </a:r>
            <a:endParaRPr lang="ru-RU" sz="1400" b="1" dirty="0">
              <a:solidFill>
                <a:schemeClr val="tx1"/>
              </a:solidFill>
              <a:latin typeface="Times New Roman" panose="02020603050405020304" pitchFamily="18" charset="0"/>
              <a:cs typeface="Times New Roman" panose="02020603050405020304" pitchFamily="18" charset="0"/>
            </a:endParaRPr>
          </a:p>
        </p:txBody>
      </p:sp>
      <p:sp>
        <p:nvSpPr>
          <p:cNvPr id="8" name="Полилиния 7"/>
          <p:cNvSpPr/>
          <p:nvPr/>
        </p:nvSpPr>
        <p:spPr>
          <a:xfrm>
            <a:off x="5149142" y="2528660"/>
            <a:ext cx="731452" cy="571106"/>
          </a:xfrm>
          <a:custGeom>
            <a:avLst/>
            <a:gdLst>
              <a:gd name="connsiteX0" fmla="*/ 0 w 731452"/>
              <a:gd name="connsiteY0" fmla="*/ 57111 h 571106"/>
              <a:gd name="connsiteX1" fmla="*/ 57111 w 731452"/>
              <a:gd name="connsiteY1" fmla="*/ 0 h 571106"/>
              <a:gd name="connsiteX2" fmla="*/ 674341 w 731452"/>
              <a:gd name="connsiteY2" fmla="*/ 0 h 571106"/>
              <a:gd name="connsiteX3" fmla="*/ 731452 w 731452"/>
              <a:gd name="connsiteY3" fmla="*/ 57111 h 571106"/>
              <a:gd name="connsiteX4" fmla="*/ 731452 w 731452"/>
              <a:gd name="connsiteY4" fmla="*/ 513995 h 571106"/>
              <a:gd name="connsiteX5" fmla="*/ 674341 w 731452"/>
              <a:gd name="connsiteY5" fmla="*/ 571106 h 571106"/>
              <a:gd name="connsiteX6" fmla="*/ 57111 w 731452"/>
              <a:gd name="connsiteY6" fmla="*/ 571106 h 571106"/>
              <a:gd name="connsiteX7" fmla="*/ 0 w 731452"/>
              <a:gd name="connsiteY7" fmla="*/ 513995 h 571106"/>
              <a:gd name="connsiteX8" fmla="*/ 0 w 731452"/>
              <a:gd name="connsiteY8" fmla="*/ 57111 h 571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1106">
                <a:moveTo>
                  <a:pt x="0" y="57111"/>
                </a:moveTo>
                <a:cubicBezTo>
                  <a:pt x="0" y="25569"/>
                  <a:pt x="25569" y="0"/>
                  <a:pt x="57111" y="0"/>
                </a:cubicBezTo>
                <a:lnTo>
                  <a:pt x="674341" y="0"/>
                </a:lnTo>
                <a:cubicBezTo>
                  <a:pt x="705883" y="0"/>
                  <a:pt x="731452" y="25569"/>
                  <a:pt x="731452" y="57111"/>
                </a:cubicBezTo>
                <a:lnTo>
                  <a:pt x="731452" y="513995"/>
                </a:lnTo>
                <a:cubicBezTo>
                  <a:pt x="731452" y="545537"/>
                  <a:pt x="705883" y="571106"/>
                  <a:pt x="674341" y="571106"/>
                </a:cubicBezTo>
                <a:lnTo>
                  <a:pt x="57111" y="571106"/>
                </a:lnTo>
                <a:cubicBezTo>
                  <a:pt x="25569" y="571106"/>
                  <a:pt x="0" y="545537"/>
                  <a:pt x="0" y="513995"/>
                </a:cubicBezTo>
                <a:lnTo>
                  <a:pt x="0" y="57111"/>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637" tIns="58637" rIns="58637" bIns="58637" numCol="1" spcCol="1270" anchor="ctr" anchorCtr="0">
            <a:noAutofit/>
          </a:bodyPr>
          <a:lstStyle/>
          <a:p>
            <a:pPr lvl="0" algn="ctr" defTabSz="488950">
              <a:lnSpc>
                <a:spcPct val="90000"/>
              </a:lnSpc>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13,1</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9" name="Полилиния 8"/>
          <p:cNvSpPr/>
          <p:nvPr/>
        </p:nvSpPr>
        <p:spPr>
          <a:xfrm>
            <a:off x="5150445" y="3351769"/>
            <a:ext cx="731452" cy="571106"/>
          </a:xfrm>
          <a:custGeom>
            <a:avLst/>
            <a:gdLst>
              <a:gd name="connsiteX0" fmla="*/ 0 w 731452"/>
              <a:gd name="connsiteY0" fmla="*/ 57111 h 571106"/>
              <a:gd name="connsiteX1" fmla="*/ 57111 w 731452"/>
              <a:gd name="connsiteY1" fmla="*/ 0 h 571106"/>
              <a:gd name="connsiteX2" fmla="*/ 674341 w 731452"/>
              <a:gd name="connsiteY2" fmla="*/ 0 h 571106"/>
              <a:gd name="connsiteX3" fmla="*/ 731452 w 731452"/>
              <a:gd name="connsiteY3" fmla="*/ 57111 h 571106"/>
              <a:gd name="connsiteX4" fmla="*/ 731452 w 731452"/>
              <a:gd name="connsiteY4" fmla="*/ 513995 h 571106"/>
              <a:gd name="connsiteX5" fmla="*/ 674341 w 731452"/>
              <a:gd name="connsiteY5" fmla="*/ 571106 h 571106"/>
              <a:gd name="connsiteX6" fmla="*/ 57111 w 731452"/>
              <a:gd name="connsiteY6" fmla="*/ 571106 h 571106"/>
              <a:gd name="connsiteX7" fmla="*/ 0 w 731452"/>
              <a:gd name="connsiteY7" fmla="*/ 513995 h 571106"/>
              <a:gd name="connsiteX8" fmla="*/ 0 w 731452"/>
              <a:gd name="connsiteY8" fmla="*/ 57111 h 571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1106">
                <a:moveTo>
                  <a:pt x="0" y="57111"/>
                </a:moveTo>
                <a:cubicBezTo>
                  <a:pt x="0" y="25569"/>
                  <a:pt x="25569" y="0"/>
                  <a:pt x="57111" y="0"/>
                </a:cubicBezTo>
                <a:lnTo>
                  <a:pt x="674341" y="0"/>
                </a:lnTo>
                <a:cubicBezTo>
                  <a:pt x="705883" y="0"/>
                  <a:pt x="731452" y="25569"/>
                  <a:pt x="731452" y="57111"/>
                </a:cubicBezTo>
                <a:lnTo>
                  <a:pt x="731452" y="513995"/>
                </a:lnTo>
                <a:cubicBezTo>
                  <a:pt x="731452" y="545537"/>
                  <a:pt x="705883" y="571106"/>
                  <a:pt x="674341" y="571106"/>
                </a:cubicBezTo>
                <a:lnTo>
                  <a:pt x="57111" y="571106"/>
                </a:lnTo>
                <a:cubicBezTo>
                  <a:pt x="25569" y="571106"/>
                  <a:pt x="0" y="545537"/>
                  <a:pt x="0" y="513995"/>
                </a:cubicBezTo>
                <a:lnTo>
                  <a:pt x="0" y="57111"/>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637" tIns="58637" rIns="58637" bIns="58637" numCol="1" spcCol="1270" anchor="ctr" anchorCtr="0">
            <a:noAutofit/>
          </a:bodyPr>
          <a:lstStyle/>
          <a:p>
            <a:pPr algn="ctr" defTabSz="488950">
              <a:lnSpc>
                <a:spcPct val="90000"/>
              </a:lnSpc>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3,0</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12" name="Полилиния 11"/>
          <p:cNvSpPr/>
          <p:nvPr/>
        </p:nvSpPr>
        <p:spPr>
          <a:xfrm>
            <a:off x="5162431" y="4213879"/>
            <a:ext cx="731452" cy="734498"/>
          </a:xfrm>
          <a:custGeom>
            <a:avLst/>
            <a:gdLst>
              <a:gd name="connsiteX0" fmla="*/ 0 w 731452"/>
              <a:gd name="connsiteY0" fmla="*/ 57111 h 571106"/>
              <a:gd name="connsiteX1" fmla="*/ 57111 w 731452"/>
              <a:gd name="connsiteY1" fmla="*/ 0 h 571106"/>
              <a:gd name="connsiteX2" fmla="*/ 674341 w 731452"/>
              <a:gd name="connsiteY2" fmla="*/ 0 h 571106"/>
              <a:gd name="connsiteX3" fmla="*/ 731452 w 731452"/>
              <a:gd name="connsiteY3" fmla="*/ 57111 h 571106"/>
              <a:gd name="connsiteX4" fmla="*/ 731452 w 731452"/>
              <a:gd name="connsiteY4" fmla="*/ 513995 h 571106"/>
              <a:gd name="connsiteX5" fmla="*/ 674341 w 731452"/>
              <a:gd name="connsiteY5" fmla="*/ 571106 h 571106"/>
              <a:gd name="connsiteX6" fmla="*/ 57111 w 731452"/>
              <a:gd name="connsiteY6" fmla="*/ 571106 h 571106"/>
              <a:gd name="connsiteX7" fmla="*/ 0 w 731452"/>
              <a:gd name="connsiteY7" fmla="*/ 513995 h 571106"/>
              <a:gd name="connsiteX8" fmla="*/ 0 w 731452"/>
              <a:gd name="connsiteY8" fmla="*/ 57111 h 571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1106">
                <a:moveTo>
                  <a:pt x="0" y="57111"/>
                </a:moveTo>
                <a:cubicBezTo>
                  <a:pt x="0" y="25569"/>
                  <a:pt x="25569" y="0"/>
                  <a:pt x="57111" y="0"/>
                </a:cubicBezTo>
                <a:lnTo>
                  <a:pt x="674341" y="0"/>
                </a:lnTo>
                <a:cubicBezTo>
                  <a:pt x="705883" y="0"/>
                  <a:pt x="731452" y="25569"/>
                  <a:pt x="731452" y="57111"/>
                </a:cubicBezTo>
                <a:lnTo>
                  <a:pt x="731452" y="513995"/>
                </a:lnTo>
                <a:cubicBezTo>
                  <a:pt x="731452" y="545537"/>
                  <a:pt x="705883" y="571106"/>
                  <a:pt x="674341" y="571106"/>
                </a:cubicBezTo>
                <a:lnTo>
                  <a:pt x="57111" y="571106"/>
                </a:lnTo>
                <a:cubicBezTo>
                  <a:pt x="25569" y="571106"/>
                  <a:pt x="0" y="545537"/>
                  <a:pt x="0" y="513995"/>
                </a:cubicBezTo>
                <a:lnTo>
                  <a:pt x="0" y="57111"/>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637" tIns="58637" rIns="58637" bIns="58637" numCol="1" spcCol="1270" anchor="ctr" anchorCtr="0">
            <a:noAutofit/>
          </a:bodyPr>
          <a:lstStyle/>
          <a:p>
            <a:pPr lvl="0" algn="ctr" defTabSz="488950">
              <a:lnSpc>
                <a:spcPct val="90000"/>
              </a:lnSpc>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73,51</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19" name="Полилиния 18"/>
          <p:cNvSpPr/>
          <p:nvPr/>
        </p:nvSpPr>
        <p:spPr>
          <a:xfrm>
            <a:off x="5162431" y="5236138"/>
            <a:ext cx="731452" cy="571106"/>
          </a:xfrm>
          <a:custGeom>
            <a:avLst/>
            <a:gdLst>
              <a:gd name="connsiteX0" fmla="*/ 0 w 731452"/>
              <a:gd name="connsiteY0" fmla="*/ 57111 h 571106"/>
              <a:gd name="connsiteX1" fmla="*/ 57111 w 731452"/>
              <a:gd name="connsiteY1" fmla="*/ 0 h 571106"/>
              <a:gd name="connsiteX2" fmla="*/ 674341 w 731452"/>
              <a:gd name="connsiteY2" fmla="*/ 0 h 571106"/>
              <a:gd name="connsiteX3" fmla="*/ 731452 w 731452"/>
              <a:gd name="connsiteY3" fmla="*/ 57111 h 571106"/>
              <a:gd name="connsiteX4" fmla="*/ 731452 w 731452"/>
              <a:gd name="connsiteY4" fmla="*/ 513995 h 571106"/>
              <a:gd name="connsiteX5" fmla="*/ 674341 w 731452"/>
              <a:gd name="connsiteY5" fmla="*/ 571106 h 571106"/>
              <a:gd name="connsiteX6" fmla="*/ 57111 w 731452"/>
              <a:gd name="connsiteY6" fmla="*/ 571106 h 571106"/>
              <a:gd name="connsiteX7" fmla="*/ 0 w 731452"/>
              <a:gd name="connsiteY7" fmla="*/ 513995 h 571106"/>
              <a:gd name="connsiteX8" fmla="*/ 0 w 731452"/>
              <a:gd name="connsiteY8" fmla="*/ 57111 h 571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1106">
                <a:moveTo>
                  <a:pt x="0" y="57111"/>
                </a:moveTo>
                <a:cubicBezTo>
                  <a:pt x="0" y="25569"/>
                  <a:pt x="25569" y="0"/>
                  <a:pt x="57111" y="0"/>
                </a:cubicBezTo>
                <a:lnTo>
                  <a:pt x="674341" y="0"/>
                </a:lnTo>
                <a:cubicBezTo>
                  <a:pt x="705883" y="0"/>
                  <a:pt x="731452" y="25569"/>
                  <a:pt x="731452" y="57111"/>
                </a:cubicBezTo>
                <a:lnTo>
                  <a:pt x="731452" y="513995"/>
                </a:lnTo>
                <a:cubicBezTo>
                  <a:pt x="731452" y="545537"/>
                  <a:pt x="705883" y="571106"/>
                  <a:pt x="674341" y="571106"/>
                </a:cubicBezTo>
                <a:lnTo>
                  <a:pt x="57111" y="571106"/>
                </a:lnTo>
                <a:cubicBezTo>
                  <a:pt x="25569" y="571106"/>
                  <a:pt x="0" y="545537"/>
                  <a:pt x="0" y="513995"/>
                </a:cubicBezTo>
                <a:lnTo>
                  <a:pt x="0" y="57111"/>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637" tIns="58637" rIns="58637" bIns="58637" numCol="1" spcCol="1270" anchor="ctr" anchorCtr="0">
            <a:noAutofit/>
          </a:bodyPr>
          <a:lstStyle/>
          <a:p>
            <a:pPr lvl="0" algn="ctr" defTabSz="488950">
              <a:lnSpc>
                <a:spcPct val="90000"/>
              </a:lnSpc>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73,0</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29" name="Полилиния 28"/>
          <p:cNvSpPr/>
          <p:nvPr/>
        </p:nvSpPr>
        <p:spPr>
          <a:xfrm>
            <a:off x="5953201" y="1737770"/>
            <a:ext cx="731452" cy="571106"/>
          </a:xfrm>
          <a:custGeom>
            <a:avLst/>
            <a:gdLst>
              <a:gd name="connsiteX0" fmla="*/ 0 w 731452"/>
              <a:gd name="connsiteY0" fmla="*/ 57111 h 571106"/>
              <a:gd name="connsiteX1" fmla="*/ 57111 w 731452"/>
              <a:gd name="connsiteY1" fmla="*/ 0 h 571106"/>
              <a:gd name="connsiteX2" fmla="*/ 674341 w 731452"/>
              <a:gd name="connsiteY2" fmla="*/ 0 h 571106"/>
              <a:gd name="connsiteX3" fmla="*/ 731452 w 731452"/>
              <a:gd name="connsiteY3" fmla="*/ 57111 h 571106"/>
              <a:gd name="connsiteX4" fmla="*/ 731452 w 731452"/>
              <a:gd name="connsiteY4" fmla="*/ 513995 h 571106"/>
              <a:gd name="connsiteX5" fmla="*/ 674341 w 731452"/>
              <a:gd name="connsiteY5" fmla="*/ 571106 h 571106"/>
              <a:gd name="connsiteX6" fmla="*/ 57111 w 731452"/>
              <a:gd name="connsiteY6" fmla="*/ 571106 h 571106"/>
              <a:gd name="connsiteX7" fmla="*/ 0 w 731452"/>
              <a:gd name="connsiteY7" fmla="*/ 513995 h 571106"/>
              <a:gd name="connsiteX8" fmla="*/ 0 w 731452"/>
              <a:gd name="connsiteY8" fmla="*/ 57111 h 571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1106">
                <a:moveTo>
                  <a:pt x="0" y="57111"/>
                </a:moveTo>
                <a:cubicBezTo>
                  <a:pt x="0" y="25569"/>
                  <a:pt x="25569" y="0"/>
                  <a:pt x="57111" y="0"/>
                </a:cubicBezTo>
                <a:lnTo>
                  <a:pt x="674341" y="0"/>
                </a:lnTo>
                <a:cubicBezTo>
                  <a:pt x="705883" y="0"/>
                  <a:pt x="731452" y="25569"/>
                  <a:pt x="731452" y="57111"/>
                </a:cubicBezTo>
                <a:lnTo>
                  <a:pt x="731452" y="513995"/>
                </a:lnTo>
                <a:cubicBezTo>
                  <a:pt x="731452" y="545537"/>
                  <a:pt x="705883" y="571106"/>
                  <a:pt x="674341" y="571106"/>
                </a:cubicBezTo>
                <a:lnTo>
                  <a:pt x="57111" y="571106"/>
                </a:lnTo>
                <a:cubicBezTo>
                  <a:pt x="25569" y="571106"/>
                  <a:pt x="0" y="545537"/>
                  <a:pt x="0" y="513995"/>
                </a:cubicBezTo>
                <a:lnTo>
                  <a:pt x="0" y="57111"/>
                </a:lnTo>
                <a:close/>
              </a:path>
            </a:pathLst>
          </a:custGeom>
          <a:gradFill flip="none" rotWithShape="0">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0067" tIns="70067" rIns="70067" bIns="70067" numCol="1" spcCol="1270" anchor="ctr" anchorCtr="0">
            <a:noAutofit/>
          </a:bodyPr>
          <a:lstStyle/>
          <a:p>
            <a:pPr lvl="0" algn="ctr" defTabSz="622300">
              <a:lnSpc>
                <a:spcPct val="90000"/>
              </a:lnSpc>
              <a:spcAft>
                <a:spcPct val="35000"/>
              </a:spcAft>
            </a:pPr>
            <a:r>
              <a:rPr lang="ru-RU" sz="1400" b="1" dirty="0" smtClean="0">
                <a:solidFill>
                  <a:schemeClr val="tx1"/>
                </a:solidFill>
                <a:latin typeface="Times New Roman" panose="02020603050405020304" pitchFamily="18" charset="0"/>
                <a:cs typeface="Times New Roman" panose="02020603050405020304" pitchFamily="18" charset="0"/>
              </a:rPr>
              <a:t>2025 факт</a:t>
            </a:r>
            <a:endParaRPr lang="ru-RU" sz="1400" b="1" dirty="0">
              <a:solidFill>
                <a:schemeClr val="tx1"/>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5952071" y="2538948"/>
            <a:ext cx="731452" cy="571106"/>
          </a:xfrm>
          <a:custGeom>
            <a:avLst/>
            <a:gdLst>
              <a:gd name="connsiteX0" fmla="*/ 0 w 731452"/>
              <a:gd name="connsiteY0" fmla="*/ 57111 h 571106"/>
              <a:gd name="connsiteX1" fmla="*/ 57111 w 731452"/>
              <a:gd name="connsiteY1" fmla="*/ 0 h 571106"/>
              <a:gd name="connsiteX2" fmla="*/ 674341 w 731452"/>
              <a:gd name="connsiteY2" fmla="*/ 0 h 571106"/>
              <a:gd name="connsiteX3" fmla="*/ 731452 w 731452"/>
              <a:gd name="connsiteY3" fmla="*/ 57111 h 571106"/>
              <a:gd name="connsiteX4" fmla="*/ 731452 w 731452"/>
              <a:gd name="connsiteY4" fmla="*/ 513995 h 571106"/>
              <a:gd name="connsiteX5" fmla="*/ 674341 w 731452"/>
              <a:gd name="connsiteY5" fmla="*/ 571106 h 571106"/>
              <a:gd name="connsiteX6" fmla="*/ 57111 w 731452"/>
              <a:gd name="connsiteY6" fmla="*/ 571106 h 571106"/>
              <a:gd name="connsiteX7" fmla="*/ 0 w 731452"/>
              <a:gd name="connsiteY7" fmla="*/ 513995 h 571106"/>
              <a:gd name="connsiteX8" fmla="*/ 0 w 731452"/>
              <a:gd name="connsiteY8" fmla="*/ 57111 h 571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1106">
                <a:moveTo>
                  <a:pt x="0" y="57111"/>
                </a:moveTo>
                <a:cubicBezTo>
                  <a:pt x="0" y="25569"/>
                  <a:pt x="25569" y="0"/>
                  <a:pt x="57111" y="0"/>
                </a:cubicBezTo>
                <a:lnTo>
                  <a:pt x="674341" y="0"/>
                </a:lnTo>
                <a:cubicBezTo>
                  <a:pt x="705883" y="0"/>
                  <a:pt x="731452" y="25569"/>
                  <a:pt x="731452" y="57111"/>
                </a:cubicBezTo>
                <a:lnTo>
                  <a:pt x="731452" y="513995"/>
                </a:lnTo>
                <a:cubicBezTo>
                  <a:pt x="731452" y="545537"/>
                  <a:pt x="705883" y="571106"/>
                  <a:pt x="674341" y="571106"/>
                </a:cubicBezTo>
                <a:lnTo>
                  <a:pt x="57111" y="571106"/>
                </a:lnTo>
                <a:cubicBezTo>
                  <a:pt x="25569" y="571106"/>
                  <a:pt x="0" y="545537"/>
                  <a:pt x="0" y="513995"/>
                </a:cubicBezTo>
                <a:lnTo>
                  <a:pt x="0" y="57111"/>
                </a:lnTo>
                <a:close/>
              </a:path>
            </a:pathLst>
          </a:custGeom>
          <a:gradFill flip="none" rotWithShape="0">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637" tIns="58637" rIns="58637" bIns="58637"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12,2</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5952071" y="3343028"/>
            <a:ext cx="731452" cy="571106"/>
          </a:xfrm>
          <a:custGeom>
            <a:avLst/>
            <a:gdLst>
              <a:gd name="connsiteX0" fmla="*/ 0 w 731452"/>
              <a:gd name="connsiteY0" fmla="*/ 57111 h 571106"/>
              <a:gd name="connsiteX1" fmla="*/ 57111 w 731452"/>
              <a:gd name="connsiteY1" fmla="*/ 0 h 571106"/>
              <a:gd name="connsiteX2" fmla="*/ 674341 w 731452"/>
              <a:gd name="connsiteY2" fmla="*/ 0 h 571106"/>
              <a:gd name="connsiteX3" fmla="*/ 731452 w 731452"/>
              <a:gd name="connsiteY3" fmla="*/ 57111 h 571106"/>
              <a:gd name="connsiteX4" fmla="*/ 731452 w 731452"/>
              <a:gd name="connsiteY4" fmla="*/ 513995 h 571106"/>
              <a:gd name="connsiteX5" fmla="*/ 674341 w 731452"/>
              <a:gd name="connsiteY5" fmla="*/ 571106 h 571106"/>
              <a:gd name="connsiteX6" fmla="*/ 57111 w 731452"/>
              <a:gd name="connsiteY6" fmla="*/ 571106 h 571106"/>
              <a:gd name="connsiteX7" fmla="*/ 0 w 731452"/>
              <a:gd name="connsiteY7" fmla="*/ 513995 h 571106"/>
              <a:gd name="connsiteX8" fmla="*/ 0 w 731452"/>
              <a:gd name="connsiteY8" fmla="*/ 57111 h 571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1106">
                <a:moveTo>
                  <a:pt x="0" y="57111"/>
                </a:moveTo>
                <a:cubicBezTo>
                  <a:pt x="0" y="25569"/>
                  <a:pt x="25569" y="0"/>
                  <a:pt x="57111" y="0"/>
                </a:cubicBezTo>
                <a:lnTo>
                  <a:pt x="674341" y="0"/>
                </a:lnTo>
                <a:cubicBezTo>
                  <a:pt x="705883" y="0"/>
                  <a:pt x="731452" y="25569"/>
                  <a:pt x="731452" y="57111"/>
                </a:cubicBezTo>
                <a:lnTo>
                  <a:pt x="731452" y="513995"/>
                </a:lnTo>
                <a:cubicBezTo>
                  <a:pt x="731452" y="545537"/>
                  <a:pt x="705883" y="571106"/>
                  <a:pt x="674341" y="571106"/>
                </a:cubicBezTo>
                <a:lnTo>
                  <a:pt x="57111" y="571106"/>
                </a:lnTo>
                <a:cubicBezTo>
                  <a:pt x="25569" y="571106"/>
                  <a:pt x="0" y="545537"/>
                  <a:pt x="0" y="513995"/>
                </a:cubicBezTo>
                <a:lnTo>
                  <a:pt x="0" y="57111"/>
                </a:lnTo>
                <a:close/>
              </a:path>
            </a:pathLst>
          </a:custGeom>
          <a:gradFill flip="none" rotWithShape="0">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637" tIns="58637" rIns="58637" bIns="58637" numCol="1" spcCol="1270" anchor="ctr" anchorCtr="0">
            <a:noAutofit/>
          </a:bodyPr>
          <a:lstStyle/>
          <a:p>
            <a:pPr lvl="0" algn="ctr" defTabSz="488950">
              <a:lnSpc>
                <a:spcPct val="90000"/>
              </a:lnSpc>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2,9</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39" name="Полилиния 38"/>
          <p:cNvSpPr/>
          <p:nvPr/>
        </p:nvSpPr>
        <p:spPr>
          <a:xfrm>
            <a:off x="5958684" y="4213879"/>
            <a:ext cx="731452" cy="734498"/>
          </a:xfrm>
          <a:custGeom>
            <a:avLst/>
            <a:gdLst>
              <a:gd name="connsiteX0" fmla="*/ 0 w 731452"/>
              <a:gd name="connsiteY0" fmla="*/ 57111 h 571106"/>
              <a:gd name="connsiteX1" fmla="*/ 57111 w 731452"/>
              <a:gd name="connsiteY1" fmla="*/ 0 h 571106"/>
              <a:gd name="connsiteX2" fmla="*/ 674341 w 731452"/>
              <a:gd name="connsiteY2" fmla="*/ 0 h 571106"/>
              <a:gd name="connsiteX3" fmla="*/ 731452 w 731452"/>
              <a:gd name="connsiteY3" fmla="*/ 57111 h 571106"/>
              <a:gd name="connsiteX4" fmla="*/ 731452 w 731452"/>
              <a:gd name="connsiteY4" fmla="*/ 513995 h 571106"/>
              <a:gd name="connsiteX5" fmla="*/ 674341 w 731452"/>
              <a:gd name="connsiteY5" fmla="*/ 571106 h 571106"/>
              <a:gd name="connsiteX6" fmla="*/ 57111 w 731452"/>
              <a:gd name="connsiteY6" fmla="*/ 571106 h 571106"/>
              <a:gd name="connsiteX7" fmla="*/ 0 w 731452"/>
              <a:gd name="connsiteY7" fmla="*/ 513995 h 571106"/>
              <a:gd name="connsiteX8" fmla="*/ 0 w 731452"/>
              <a:gd name="connsiteY8" fmla="*/ 57111 h 571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1106">
                <a:moveTo>
                  <a:pt x="0" y="57111"/>
                </a:moveTo>
                <a:cubicBezTo>
                  <a:pt x="0" y="25569"/>
                  <a:pt x="25569" y="0"/>
                  <a:pt x="57111" y="0"/>
                </a:cubicBezTo>
                <a:lnTo>
                  <a:pt x="674341" y="0"/>
                </a:lnTo>
                <a:cubicBezTo>
                  <a:pt x="705883" y="0"/>
                  <a:pt x="731452" y="25569"/>
                  <a:pt x="731452" y="57111"/>
                </a:cubicBezTo>
                <a:lnTo>
                  <a:pt x="731452" y="513995"/>
                </a:lnTo>
                <a:cubicBezTo>
                  <a:pt x="731452" y="545537"/>
                  <a:pt x="705883" y="571106"/>
                  <a:pt x="674341" y="571106"/>
                </a:cubicBezTo>
                <a:lnTo>
                  <a:pt x="57111" y="571106"/>
                </a:lnTo>
                <a:cubicBezTo>
                  <a:pt x="25569" y="571106"/>
                  <a:pt x="0" y="545537"/>
                  <a:pt x="0" y="513995"/>
                </a:cubicBezTo>
                <a:lnTo>
                  <a:pt x="0" y="57111"/>
                </a:lnTo>
                <a:close/>
              </a:path>
            </a:pathLst>
          </a:custGeom>
          <a:gradFill flip="none" rotWithShape="0">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637" tIns="58637" rIns="58637" bIns="58637" numCol="1" spcCol="1270" anchor="ctr" anchorCtr="0">
            <a:noAutofit/>
          </a:bodyPr>
          <a:lstStyle/>
          <a:p>
            <a:pPr lvl="0" algn="ctr" defTabSz="488950">
              <a:lnSpc>
                <a:spcPct val="90000"/>
              </a:lnSpc>
              <a:spcBef>
                <a:spcPct val="0"/>
              </a:spcBef>
              <a:spcAft>
                <a:spcPct val="35000"/>
              </a:spcAft>
            </a:pPr>
            <a:r>
              <a:rPr lang="ru-RU" sz="1200" b="1" kern="1200" smtClean="0">
                <a:solidFill>
                  <a:schemeClr val="tx1"/>
                </a:solidFill>
                <a:latin typeface="Times New Roman" panose="02020603050405020304" pitchFamily="18" charset="0"/>
                <a:cs typeface="Times New Roman" panose="02020603050405020304" pitchFamily="18" charset="0"/>
              </a:rPr>
              <a:t>74,2</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41" name="Полилиния 40"/>
          <p:cNvSpPr/>
          <p:nvPr/>
        </p:nvSpPr>
        <p:spPr>
          <a:xfrm>
            <a:off x="5958684" y="5236138"/>
            <a:ext cx="731452" cy="571106"/>
          </a:xfrm>
          <a:custGeom>
            <a:avLst/>
            <a:gdLst>
              <a:gd name="connsiteX0" fmla="*/ 0 w 731452"/>
              <a:gd name="connsiteY0" fmla="*/ 57111 h 571106"/>
              <a:gd name="connsiteX1" fmla="*/ 57111 w 731452"/>
              <a:gd name="connsiteY1" fmla="*/ 0 h 571106"/>
              <a:gd name="connsiteX2" fmla="*/ 674341 w 731452"/>
              <a:gd name="connsiteY2" fmla="*/ 0 h 571106"/>
              <a:gd name="connsiteX3" fmla="*/ 731452 w 731452"/>
              <a:gd name="connsiteY3" fmla="*/ 57111 h 571106"/>
              <a:gd name="connsiteX4" fmla="*/ 731452 w 731452"/>
              <a:gd name="connsiteY4" fmla="*/ 513995 h 571106"/>
              <a:gd name="connsiteX5" fmla="*/ 674341 w 731452"/>
              <a:gd name="connsiteY5" fmla="*/ 571106 h 571106"/>
              <a:gd name="connsiteX6" fmla="*/ 57111 w 731452"/>
              <a:gd name="connsiteY6" fmla="*/ 571106 h 571106"/>
              <a:gd name="connsiteX7" fmla="*/ 0 w 731452"/>
              <a:gd name="connsiteY7" fmla="*/ 513995 h 571106"/>
              <a:gd name="connsiteX8" fmla="*/ 0 w 731452"/>
              <a:gd name="connsiteY8" fmla="*/ 57111 h 571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1106">
                <a:moveTo>
                  <a:pt x="0" y="57111"/>
                </a:moveTo>
                <a:cubicBezTo>
                  <a:pt x="0" y="25569"/>
                  <a:pt x="25569" y="0"/>
                  <a:pt x="57111" y="0"/>
                </a:cubicBezTo>
                <a:lnTo>
                  <a:pt x="674341" y="0"/>
                </a:lnTo>
                <a:cubicBezTo>
                  <a:pt x="705883" y="0"/>
                  <a:pt x="731452" y="25569"/>
                  <a:pt x="731452" y="57111"/>
                </a:cubicBezTo>
                <a:lnTo>
                  <a:pt x="731452" y="513995"/>
                </a:lnTo>
                <a:cubicBezTo>
                  <a:pt x="731452" y="545537"/>
                  <a:pt x="705883" y="571106"/>
                  <a:pt x="674341" y="571106"/>
                </a:cubicBezTo>
                <a:lnTo>
                  <a:pt x="57111" y="571106"/>
                </a:lnTo>
                <a:cubicBezTo>
                  <a:pt x="25569" y="571106"/>
                  <a:pt x="0" y="545537"/>
                  <a:pt x="0" y="513995"/>
                </a:cubicBezTo>
                <a:lnTo>
                  <a:pt x="0" y="57111"/>
                </a:lnTo>
                <a:close/>
              </a:path>
            </a:pathLst>
          </a:custGeom>
          <a:gradFill flip="none" rotWithShape="0">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637" tIns="58637" rIns="58637" bIns="58637" numCol="1" spcCol="1270" anchor="ctr" anchorCtr="0">
            <a:noAutofit/>
          </a:bodyPr>
          <a:lstStyle/>
          <a:p>
            <a:pPr lvl="0" algn="ctr" defTabSz="488950">
              <a:lnSpc>
                <a:spcPct val="90000"/>
              </a:lnSpc>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86,3</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42" name="Полилиния 41"/>
          <p:cNvSpPr/>
          <p:nvPr/>
        </p:nvSpPr>
        <p:spPr>
          <a:xfrm>
            <a:off x="6761841" y="1734520"/>
            <a:ext cx="731452" cy="571106"/>
          </a:xfrm>
          <a:custGeom>
            <a:avLst/>
            <a:gdLst>
              <a:gd name="connsiteX0" fmla="*/ 0 w 731452"/>
              <a:gd name="connsiteY0" fmla="*/ 57111 h 571106"/>
              <a:gd name="connsiteX1" fmla="*/ 57111 w 731452"/>
              <a:gd name="connsiteY1" fmla="*/ 0 h 571106"/>
              <a:gd name="connsiteX2" fmla="*/ 674341 w 731452"/>
              <a:gd name="connsiteY2" fmla="*/ 0 h 571106"/>
              <a:gd name="connsiteX3" fmla="*/ 731452 w 731452"/>
              <a:gd name="connsiteY3" fmla="*/ 57111 h 571106"/>
              <a:gd name="connsiteX4" fmla="*/ 731452 w 731452"/>
              <a:gd name="connsiteY4" fmla="*/ 513995 h 571106"/>
              <a:gd name="connsiteX5" fmla="*/ 674341 w 731452"/>
              <a:gd name="connsiteY5" fmla="*/ 571106 h 571106"/>
              <a:gd name="connsiteX6" fmla="*/ 57111 w 731452"/>
              <a:gd name="connsiteY6" fmla="*/ 571106 h 571106"/>
              <a:gd name="connsiteX7" fmla="*/ 0 w 731452"/>
              <a:gd name="connsiteY7" fmla="*/ 513995 h 571106"/>
              <a:gd name="connsiteX8" fmla="*/ 0 w 731452"/>
              <a:gd name="connsiteY8" fmla="*/ 57111 h 571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1106">
                <a:moveTo>
                  <a:pt x="0" y="57111"/>
                </a:moveTo>
                <a:cubicBezTo>
                  <a:pt x="0" y="25569"/>
                  <a:pt x="25569" y="0"/>
                  <a:pt x="57111" y="0"/>
                </a:cubicBezTo>
                <a:lnTo>
                  <a:pt x="674341" y="0"/>
                </a:lnTo>
                <a:cubicBezTo>
                  <a:pt x="705883" y="0"/>
                  <a:pt x="731452" y="25569"/>
                  <a:pt x="731452" y="57111"/>
                </a:cubicBezTo>
                <a:lnTo>
                  <a:pt x="731452" y="513995"/>
                </a:lnTo>
                <a:cubicBezTo>
                  <a:pt x="731452" y="545537"/>
                  <a:pt x="705883" y="571106"/>
                  <a:pt x="674341" y="571106"/>
                </a:cubicBezTo>
                <a:lnTo>
                  <a:pt x="57111" y="571106"/>
                </a:lnTo>
                <a:cubicBezTo>
                  <a:pt x="25569" y="571106"/>
                  <a:pt x="0" y="545537"/>
                  <a:pt x="0" y="513995"/>
                </a:cubicBezTo>
                <a:lnTo>
                  <a:pt x="0" y="57111"/>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0067" tIns="70067" rIns="70067" bIns="70067" numCol="1" spcCol="1270" anchor="ctr" anchorCtr="0">
            <a:noAutofit/>
          </a:bodyPr>
          <a:lstStyle/>
          <a:p>
            <a:pPr lvl="0" algn="ctr" defTabSz="622300">
              <a:lnSpc>
                <a:spcPct val="90000"/>
              </a:lnSpc>
              <a:spcAft>
                <a:spcPct val="35000"/>
              </a:spcAft>
            </a:pPr>
            <a:r>
              <a:rPr lang="ru-RU" sz="1400" b="1" dirty="0" smtClean="0">
                <a:solidFill>
                  <a:schemeClr val="tx1"/>
                </a:solidFill>
                <a:latin typeface="Times New Roman" panose="02020603050405020304" pitchFamily="18" charset="0"/>
                <a:cs typeface="Times New Roman" panose="02020603050405020304" pitchFamily="18" charset="0"/>
              </a:rPr>
              <a:t>2026</a:t>
            </a:r>
            <a:endParaRPr lang="ru-RU" sz="1400" b="1" dirty="0">
              <a:solidFill>
                <a:schemeClr val="tx1"/>
              </a:solidFill>
              <a:latin typeface="Times New Roman" panose="02020603050405020304" pitchFamily="18" charset="0"/>
              <a:cs typeface="Times New Roman" panose="02020603050405020304" pitchFamily="18" charset="0"/>
            </a:endParaRPr>
          </a:p>
        </p:txBody>
      </p:sp>
      <p:sp>
        <p:nvSpPr>
          <p:cNvPr id="43" name="Полилиния 42"/>
          <p:cNvSpPr/>
          <p:nvPr/>
        </p:nvSpPr>
        <p:spPr>
          <a:xfrm>
            <a:off x="6763475" y="2542806"/>
            <a:ext cx="731452" cy="571106"/>
          </a:xfrm>
          <a:custGeom>
            <a:avLst/>
            <a:gdLst>
              <a:gd name="connsiteX0" fmla="*/ 0 w 731452"/>
              <a:gd name="connsiteY0" fmla="*/ 57111 h 571106"/>
              <a:gd name="connsiteX1" fmla="*/ 57111 w 731452"/>
              <a:gd name="connsiteY1" fmla="*/ 0 h 571106"/>
              <a:gd name="connsiteX2" fmla="*/ 674341 w 731452"/>
              <a:gd name="connsiteY2" fmla="*/ 0 h 571106"/>
              <a:gd name="connsiteX3" fmla="*/ 731452 w 731452"/>
              <a:gd name="connsiteY3" fmla="*/ 57111 h 571106"/>
              <a:gd name="connsiteX4" fmla="*/ 731452 w 731452"/>
              <a:gd name="connsiteY4" fmla="*/ 513995 h 571106"/>
              <a:gd name="connsiteX5" fmla="*/ 674341 w 731452"/>
              <a:gd name="connsiteY5" fmla="*/ 571106 h 571106"/>
              <a:gd name="connsiteX6" fmla="*/ 57111 w 731452"/>
              <a:gd name="connsiteY6" fmla="*/ 571106 h 571106"/>
              <a:gd name="connsiteX7" fmla="*/ 0 w 731452"/>
              <a:gd name="connsiteY7" fmla="*/ 513995 h 571106"/>
              <a:gd name="connsiteX8" fmla="*/ 0 w 731452"/>
              <a:gd name="connsiteY8" fmla="*/ 57111 h 571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1106">
                <a:moveTo>
                  <a:pt x="0" y="57111"/>
                </a:moveTo>
                <a:cubicBezTo>
                  <a:pt x="0" y="25569"/>
                  <a:pt x="25569" y="0"/>
                  <a:pt x="57111" y="0"/>
                </a:cubicBezTo>
                <a:lnTo>
                  <a:pt x="674341" y="0"/>
                </a:lnTo>
                <a:cubicBezTo>
                  <a:pt x="705883" y="0"/>
                  <a:pt x="731452" y="25569"/>
                  <a:pt x="731452" y="57111"/>
                </a:cubicBezTo>
                <a:lnTo>
                  <a:pt x="731452" y="513995"/>
                </a:lnTo>
                <a:cubicBezTo>
                  <a:pt x="731452" y="545537"/>
                  <a:pt x="705883" y="571106"/>
                  <a:pt x="674341" y="571106"/>
                </a:cubicBezTo>
                <a:lnTo>
                  <a:pt x="57111" y="571106"/>
                </a:lnTo>
                <a:cubicBezTo>
                  <a:pt x="25569" y="571106"/>
                  <a:pt x="0" y="545537"/>
                  <a:pt x="0" y="513995"/>
                </a:cubicBezTo>
                <a:lnTo>
                  <a:pt x="0" y="57111"/>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637" tIns="58637" rIns="58637" bIns="58637"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13,1</a:t>
            </a:r>
          </a:p>
        </p:txBody>
      </p:sp>
      <p:sp>
        <p:nvSpPr>
          <p:cNvPr id="44" name="Полилиния 43"/>
          <p:cNvSpPr/>
          <p:nvPr/>
        </p:nvSpPr>
        <p:spPr>
          <a:xfrm>
            <a:off x="6761841" y="3326123"/>
            <a:ext cx="731452" cy="571106"/>
          </a:xfrm>
          <a:custGeom>
            <a:avLst/>
            <a:gdLst>
              <a:gd name="connsiteX0" fmla="*/ 0 w 731452"/>
              <a:gd name="connsiteY0" fmla="*/ 57111 h 571106"/>
              <a:gd name="connsiteX1" fmla="*/ 57111 w 731452"/>
              <a:gd name="connsiteY1" fmla="*/ 0 h 571106"/>
              <a:gd name="connsiteX2" fmla="*/ 674341 w 731452"/>
              <a:gd name="connsiteY2" fmla="*/ 0 h 571106"/>
              <a:gd name="connsiteX3" fmla="*/ 731452 w 731452"/>
              <a:gd name="connsiteY3" fmla="*/ 57111 h 571106"/>
              <a:gd name="connsiteX4" fmla="*/ 731452 w 731452"/>
              <a:gd name="connsiteY4" fmla="*/ 513995 h 571106"/>
              <a:gd name="connsiteX5" fmla="*/ 674341 w 731452"/>
              <a:gd name="connsiteY5" fmla="*/ 571106 h 571106"/>
              <a:gd name="connsiteX6" fmla="*/ 57111 w 731452"/>
              <a:gd name="connsiteY6" fmla="*/ 571106 h 571106"/>
              <a:gd name="connsiteX7" fmla="*/ 0 w 731452"/>
              <a:gd name="connsiteY7" fmla="*/ 513995 h 571106"/>
              <a:gd name="connsiteX8" fmla="*/ 0 w 731452"/>
              <a:gd name="connsiteY8" fmla="*/ 57111 h 571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1106">
                <a:moveTo>
                  <a:pt x="0" y="57111"/>
                </a:moveTo>
                <a:cubicBezTo>
                  <a:pt x="0" y="25569"/>
                  <a:pt x="25569" y="0"/>
                  <a:pt x="57111" y="0"/>
                </a:cubicBezTo>
                <a:lnTo>
                  <a:pt x="674341" y="0"/>
                </a:lnTo>
                <a:cubicBezTo>
                  <a:pt x="705883" y="0"/>
                  <a:pt x="731452" y="25569"/>
                  <a:pt x="731452" y="57111"/>
                </a:cubicBezTo>
                <a:lnTo>
                  <a:pt x="731452" y="513995"/>
                </a:lnTo>
                <a:cubicBezTo>
                  <a:pt x="731452" y="545537"/>
                  <a:pt x="705883" y="571106"/>
                  <a:pt x="674341" y="571106"/>
                </a:cubicBezTo>
                <a:lnTo>
                  <a:pt x="57111" y="571106"/>
                </a:lnTo>
                <a:cubicBezTo>
                  <a:pt x="25569" y="571106"/>
                  <a:pt x="0" y="545537"/>
                  <a:pt x="0" y="513995"/>
                </a:cubicBezTo>
                <a:lnTo>
                  <a:pt x="0" y="57111"/>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637" tIns="58637" rIns="58637" bIns="58637" numCol="1" spcCol="1270" anchor="ctr" anchorCtr="0">
            <a:noAutofit/>
          </a:bodyPr>
          <a:lstStyle/>
          <a:p>
            <a:pPr lvl="0" algn="ctr" defTabSz="488950">
              <a:lnSpc>
                <a:spcPct val="90000"/>
              </a:lnSpc>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3,0</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47" name="Полилиния 46"/>
          <p:cNvSpPr/>
          <p:nvPr/>
        </p:nvSpPr>
        <p:spPr>
          <a:xfrm>
            <a:off x="6763475" y="4198801"/>
            <a:ext cx="731452" cy="749575"/>
          </a:xfrm>
          <a:custGeom>
            <a:avLst/>
            <a:gdLst>
              <a:gd name="connsiteX0" fmla="*/ 0 w 731452"/>
              <a:gd name="connsiteY0" fmla="*/ 57111 h 571106"/>
              <a:gd name="connsiteX1" fmla="*/ 57111 w 731452"/>
              <a:gd name="connsiteY1" fmla="*/ 0 h 571106"/>
              <a:gd name="connsiteX2" fmla="*/ 674341 w 731452"/>
              <a:gd name="connsiteY2" fmla="*/ 0 h 571106"/>
              <a:gd name="connsiteX3" fmla="*/ 731452 w 731452"/>
              <a:gd name="connsiteY3" fmla="*/ 57111 h 571106"/>
              <a:gd name="connsiteX4" fmla="*/ 731452 w 731452"/>
              <a:gd name="connsiteY4" fmla="*/ 513995 h 571106"/>
              <a:gd name="connsiteX5" fmla="*/ 674341 w 731452"/>
              <a:gd name="connsiteY5" fmla="*/ 571106 h 571106"/>
              <a:gd name="connsiteX6" fmla="*/ 57111 w 731452"/>
              <a:gd name="connsiteY6" fmla="*/ 571106 h 571106"/>
              <a:gd name="connsiteX7" fmla="*/ 0 w 731452"/>
              <a:gd name="connsiteY7" fmla="*/ 513995 h 571106"/>
              <a:gd name="connsiteX8" fmla="*/ 0 w 731452"/>
              <a:gd name="connsiteY8" fmla="*/ 57111 h 571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1106">
                <a:moveTo>
                  <a:pt x="0" y="57111"/>
                </a:moveTo>
                <a:cubicBezTo>
                  <a:pt x="0" y="25569"/>
                  <a:pt x="25569" y="0"/>
                  <a:pt x="57111" y="0"/>
                </a:cubicBezTo>
                <a:lnTo>
                  <a:pt x="674341" y="0"/>
                </a:lnTo>
                <a:cubicBezTo>
                  <a:pt x="705883" y="0"/>
                  <a:pt x="731452" y="25569"/>
                  <a:pt x="731452" y="57111"/>
                </a:cubicBezTo>
                <a:lnTo>
                  <a:pt x="731452" y="513995"/>
                </a:lnTo>
                <a:cubicBezTo>
                  <a:pt x="731452" y="545537"/>
                  <a:pt x="705883" y="571106"/>
                  <a:pt x="674341" y="571106"/>
                </a:cubicBezTo>
                <a:lnTo>
                  <a:pt x="57111" y="571106"/>
                </a:lnTo>
                <a:cubicBezTo>
                  <a:pt x="25569" y="571106"/>
                  <a:pt x="0" y="545537"/>
                  <a:pt x="0" y="513995"/>
                </a:cubicBezTo>
                <a:lnTo>
                  <a:pt x="0" y="57111"/>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637" tIns="58637" rIns="58637" bIns="58637"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74,1</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49" name="Полилиния 48"/>
          <p:cNvSpPr/>
          <p:nvPr/>
        </p:nvSpPr>
        <p:spPr>
          <a:xfrm>
            <a:off x="6763475" y="5238459"/>
            <a:ext cx="731452" cy="571106"/>
          </a:xfrm>
          <a:custGeom>
            <a:avLst/>
            <a:gdLst>
              <a:gd name="connsiteX0" fmla="*/ 0 w 731452"/>
              <a:gd name="connsiteY0" fmla="*/ 57111 h 571106"/>
              <a:gd name="connsiteX1" fmla="*/ 57111 w 731452"/>
              <a:gd name="connsiteY1" fmla="*/ 0 h 571106"/>
              <a:gd name="connsiteX2" fmla="*/ 674341 w 731452"/>
              <a:gd name="connsiteY2" fmla="*/ 0 h 571106"/>
              <a:gd name="connsiteX3" fmla="*/ 731452 w 731452"/>
              <a:gd name="connsiteY3" fmla="*/ 57111 h 571106"/>
              <a:gd name="connsiteX4" fmla="*/ 731452 w 731452"/>
              <a:gd name="connsiteY4" fmla="*/ 513995 h 571106"/>
              <a:gd name="connsiteX5" fmla="*/ 674341 w 731452"/>
              <a:gd name="connsiteY5" fmla="*/ 571106 h 571106"/>
              <a:gd name="connsiteX6" fmla="*/ 57111 w 731452"/>
              <a:gd name="connsiteY6" fmla="*/ 571106 h 571106"/>
              <a:gd name="connsiteX7" fmla="*/ 0 w 731452"/>
              <a:gd name="connsiteY7" fmla="*/ 513995 h 571106"/>
              <a:gd name="connsiteX8" fmla="*/ 0 w 731452"/>
              <a:gd name="connsiteY8" fmla="*/ 57111 h 571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1106">
                <a:moveTo>
                  <a:pt x="0" y="57111"/>
                </a:moveTo>
                <a:cubicBezTo>
                  <a:pt x="0" y="25569"/>
                  <a:pt x="25569" y="0"/>
                  <a:pt x="57111" y="0"/>
                </a:cubicBezTo>
                <a:lnTo>
                  <a:pt x="674341" y="0"/>
                </a:lnTo>
                <a:cubicBezTo>
                  <a:pt x="705883" y="0"/>
                  <a:pt x="731452" y="25569"/>
                  <a:pt x="731452" y="57111"/>
                </a:cubicBezTo>
                <a:lnTo>
                  <a:pt x="731452" y="513995"/>
                </a:lnTo>
                <a:cubicBezTo>
                  <a:pt x="731452" y="545537"/>
                  <a:pt x="705883" y="571106"/>
                  <a:pt x="674341" y="571106"/>
                </a:cubicBezTo>
                <a:lnTo>
                  <a:pt x="57111" y="571106"/>
                </a:lnTo>
                <a:cubicBezTo>
                  <a:pt x="25569" y="571106"/>
                  <a:pt x="0" y="545537"/>
                  <a:pt x="0" y="513995"/>
                </a:cubicBezTo>
                <a:lnTo>
                  <a:pt x="0" y="57111"/>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637" tIns="58637" rIns="58637" bIns="58637" numCol="1" spcCol="1270" anchor="ctr" anchorCtr="0">
            <a:noAutofit/>
          </a:bodyPr>
          <a:lstStyle/>
          <a:p>
            <a:pPr lvl="0" algn="ctr" defTabSz="488950">
              <a:lnSpc>
                <a:spcPct val="90000"/>
              </a:lnSpc>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74,5</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50" name="Полилиния 49"/>
          <p:cNvSpPr/>
          <p:nvPr/>
        </p:nvSpPr>
        <p:spPr>
          <a:xfrm>
            <a:off x="7552019" y="1737770"/>
            <a:ext cx="731452" cy="571106"/>
          </a:xfrm>
          <a:custGeom>
            <a:avLst/>
            <a:gdLst>
              <a:gd name="connsiteX0" fmla="*/ 0 w 731452"/>
              <a:gd name="connsiteY0" fmla="*/ 57111 h 571106"/>
              <a:gd name="connsiteX1" fmla="*/ 57111 w 731452"/>
              <a:gd name="connsiteY1" fmla="*/ 0 h 571106"/>
              <a:gd name="connsiteX2" fmla="*/ 674341 w 731452"/>
              <a:gd name="connsiteY2" fmla="*/ 0 h 571106"/>
              <a:gd name="connsiteX3" fmla="*/ 731452 w 731452"/>
              <a:gd name="connsiteY3" fmla="*/ 57111 h 571106"/>
              <a:gd name="connsiteX4" fmla="*/ 731452 w 731452"/>
              <a:gd name="connsiteY4" fmla="*/ 513995 h 571106"/>
              <a:gd name="connsiteX5" fmla="*/ 674341 w 731452"/>
              <a:gd name="connsiteY5" fmla="*/ 571106 h 571106"/>
              <a:gd name="connsiteX6" fmla="*/ 57111 w 731452"/>
              <a:gd name="connsiteY6" fmla="*/ 571106 h 571106"/>
              <a:gd name="connsiteX7" fmla="*/ 0 w 731452"/>
              <a:gd name="connsiteY7" fmla="*/ 513995 h 571106"/>
              <a:gd name="connsiteX8" fmla="*/ 0 w 731452"/>
              <a:gd name="connsiteY8" fmla="*/ 57111 h 571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1106">
                <a:moveTo>
                  <a:pt x="0" y="57111"/>
                </a:moveTo>
                <a:cubicBezTo>
                  <a:pt x="0" y="25569"/>
                  <a:pt x="25569" y="0"/>
                  <a:pt x="57111" y="0"/>
                </a:cubicBezTo>
                <a:lnTo>
                  <a:pt x="674341" y="0"/>
                </a:lnTo>
                <a:cubicBezTo>
                  <a:pt x="705883" y="0"/>
                  <a:pt x="731452" y="25569"/>
                  <a:pt x="731452" y="57111"/>
                </a:cubicBezTo>
                <a:lnTo>
                  <a:pt x="731452" y="513995"/>
                </a:lnTo>
                <a:cubicBezTo>
                  <a:pt x="731452" y="545537"/>
                  <a:pt x="705883" y="571106"/>
                  <a:pt x="674341" y="571106"/>
                </a:cubicBezTo>
                <a:lnTo>
                  <a:pt x="57111" y="571106"/>
                </a:lnTo>
                <a:cubicBezTo>
                  <a:pt x="25569" y="571106"/>
                  <a:pt x="0" y="545537"/>
                  <a:pt x="0" y="513995"/>
                </a:cubicBezTo>
                <a:lnTo>
                  <a:pt x="0" y="57111"/>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0067" tIns="70067" rIns="70067" bIns="70067"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2027</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51" name="Полилиния 50"/>
          <p:cNvSpPr/>
          <p:nvPr/>
        </p:nvSpPr>
        <p:spPr>
          <a:xfrm>
            <a:off x="7552019" y="2541095"/>
            <a:ext cx="731452" cy="571106"/>
          </a:xfrm>
          <a:custGeom>
            <a:avLst/>
            <a:gdLst>
              <a:gd name="connsiteX0" fmla="*/ 0 w 731452"/>
              <a:gd name="connsiteY0" fmla="*/ 57111 h 571106"/>
              <a:gd name="connsiteX1" fmla="*/ 57111 w 731452"/>
              <a:gd name="connsiteY1" fmla="*/ 0 h 571106"/>
              <a:gd name="connsiteX2" fmla="*/ 674341 w 731452"/>
              <a:gd name="connsiteY2" fmla="*/ 0 h 571106"/>
              <a:gd name="connsiteX3" fmla="*/ 731452 w 731452"/>
              <a:gd name="connsiteY3" fmla="*/ 57111 h 571106"/>
              <a:gd name="connsiteX4" fmla="*/ 731452 w 731452"/>
              <a:gd name="connsiteY4" fmla="*/ 513995 h 571106"/>
              <a:gd name="connsiteX5" fmla="*/ 674341 w 731452"/>
              <a:gd name="connsiteY5" fmla="*/ 571106 h 571106"/>
              <a:gd name="connsiteX6" fmla="*/ 57111 w 731452"/>
              <a:gd name="connsiteY6" fmla="*/ 571106 h 571106"/>
              <a:gd name="connsiteX7" fmla="*/ 0 w 731452"/>
              <a:gd name="connsiteY7" fmla="*/ 513995 h 571106"/>
              <a:gd name="connsiteX8" fmla="*/ 0 w 731452"/>
              <a:gd name="connsiteY8" fmla="*/ 57111 h 571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1106">
                <a:moveTo>
                  <a:pt x="0" y="57111"/>
                </a:moveTo>
                <a:cubicBezTo>
                  <a:pt x="0" y="25569"/>
                  <a:pt x="25569" y="0"/>
                  <a:pt x="57111" y="0"/>
                </a:cubicBezTo>
                <a:lnTo>
                  <a:pt x="674341" y="0"/>
                </a:lnTo>
                <a:cubicBezTo>
                  <a:pt x="705883" y="0"/>
                  <a:pt x="731452" y="25569"/>
                  <a:pt x="731452" y="57111"/>
                </a:cubicBezTo>
                <a:lnTo>
                  <a:pt x="731452" y="513995"/>
                </a:lnTo>
                <a:cubicBezTo>
                  <a:pt x="731452" y="545537"/>
                  <a:pt x="705883" y="571106"/>
                  <a:pt x="674341" y="571106"/>
                </a:cubicBezTo>
                <a:lnTo>
                  <a:pt x="57111" y="571106"/>
                </a:lnTo>
                <a:cubicBezTo>
                  <a:pt x="25569" y="571106"/>
                  <a:pt x="0" y="545537"/>
                  <a:pt x="0" y="513995"/>
                </a:cubicBezTo>
                <a:lnTo>
                  <a:pt x="0" y="57111"/>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637" tIns="58637" rIns="58637" bIns="58637"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12,8</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2" name="Полилиния 51"/>
          <p:cNvSpPr/>
          <p:nvPr/>
        </p:nvSpPr>
        <p:spPr>
          <a:xfrm>
            <a:off x="7552628" y="3317958"/>
            <a:ext cx="731452" cy="571106"/>
          </a:xfrm>
          <a:custGeom>
            <a:avLst/>
            <a:gdLst>
              <a:gd name="connsiteX0" fmla="*/ 0 w 731452"/>
              <a:gd name="connsiteY0" fmla="*/ 57111 h 571106"/>
              <a:gd name="connsiteX1" fmla="*/ 57111 w 731452"/>
              <a:gd name="connsiteY1" fmla="*/ 0 h 571106"/>
              <a:gd name="connsiteX2" fmla="*/ 674341 w 731452"/>
              <a:gd name="connsiteY2" fmla="*/ 0 h 571106"/>
              <a:gd name="connsiteX3" fmla="*/ 731452 w 731452"/>
              <a:gd name="connsiteY3" fmla="*/ 57111 h 571106"/>
              <a:gd name="connsiteX4" fmla="*/ 731452 w 731452"/>
              <a:gd name="connsiteY4" fmla="*/ 513995 h 571106"/>
              <a:gd name="connsiteX5" fmla="*/ 674341 w 731452"/>
              <a:gd name="connsiteY5" fmla="*/ 571106 h 571106"/>
              <a:gd name="connsiteX6" fmla="*/ 57111 w 731452"/>
              <a:gd name="connsiteY6" fmla="*/ 571106 h 571106"/>
              <a:gd name="connsiteX7" fmla="*/ 0 w 731452"/>
              <a:gd name="connsiteY7" fmla="*/ 513995 h 571106"/>
              <a:gd name="connsiteX8" fmla="*/ 0 w 731452"/>
              <a:gd name="connsiteY8" fmla="*/ 57111 h 571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1106">
                <a:moveTo>
                  <a:pt x="0" y="57111"/>
                </a:moveTo>
                <a:cubicBezTo>
                  <a:pt x="0" y="25569"/>
                  <a:pt x="25569" y="0"/>
                  <a:pt x="57111" y="0"/>
                </a:cubicBezTo>
                <a:lnTo>
                  <a:pt x="674341" y="0"/>
                </a:lnTo>
                <a:cubicBezTo>
                  <a:pt x="705883" y="0"/>
                  <a:pt x="731452" y="25569"/>
                  <a:pt x="731452" y="57111"/>
                </a:cubicBezTo>
                <a:lnTo>
                  <a:pt x="731452" y="513995"/>
                </a:lnTo>
                <a:cubicBezTo>
                  <a:pt x="731452" y="545537"/>
                  <a:pt x="705883" y="571106"/>
                  <a:pt x="674341" y="571106"/>
                </a:cubicBezTo>
                <a:lnTo>
                  <a:pt x="57111" y="571106"/>
                </a:lnTo>
                <a:cubicBezTo>
                  <a:pt x="25569" y="571106"/>
                  <a:pt x="0" y="545537"/>
                  <a:pt x="0" y="513995"/>
                </a:cubicBezTo>
                <a:lnTo>
                  <a:pt x="0" y="57111"/>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637" tIns="58637" rIns="58637" bIns="58637" numCol="1" spcCol="1270" anchor="ctr" anchorCtr="0">
            <a:noAutofit/>
          </a:bodyPr>
          <a:lstStyle/>
          <a:p>
            <a:pPr lvl="0" algn="ctr" defTabSz="488950">
              <a:lnSpc>
                <a:spcPct val="90000"/>
              </a:lnSpc>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3,0</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55" name="Полилиния 54"/>
          <p:cNvSpPr/>
          <p:nvPr/>
        </p:nvSpPr>
        <p:spPr>
          <a:xfrm>
            <a:off x="7552628" y="4215748"/>
            <a:ext cx="731452" cy="732627"/>
          </a:xfrm>
          <a:custGeom>
            <a:avLst/>
            <a:gdLst>
              <a:gd name="connsiteX0" fmla="*/ 0 w 731452"/>
              <a:gd name="connsiteY0" fmla="*/ 57111 h 571106"/>
              <a:gd name="connsiteX1" fmla="*/ 57111 w 731452"/>
              <a:gd name="connsiteY1" fmla="*/ 0 h 571106"/>
              <a:gd name="connsiteX2" fmla="*/ 674341 w 731452"/>
              <a:gd name="connsiteY2" fmla="*/ 0 h 571106"/>
              <a:gd name="connsiteX3" fmla="*/ 731452 w 731452"/>
              <a:gd name="connsiteY3" fmla="*/ 57111 h 571106"/>
              <a:gd name="connsiteX4" fmla="*/ 731452 w 731452"/>
              <a:gd name="connsiteY4" fmla="*/ 513995 h 571106"/>
              <a:gd name="connsiteX5" fmla="*/ 674341 w 731452"/>
              <a:gd name="connsiteY5" fmla="*/ 571106 h 571106"/>
              <a:gd name="connsiteX6" fmla="*/ 57111 w 731452"/>
              <a:gd name="connsiteY6" fmla="*/ 571106 h 571106"/>
              <a:gd name="connsiteX7" fmla="*/ 0 w 731452"/>
              <a:gd name="connsiteY7" fmla="*/ 513995 h 571106"/>
              <a:gd name="connsiteX8" fmla="*/ 0 w 731452"/>
              <a:gd name="connsiteY8" fmla="*/ 57111 h 571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1106">
                <a:moveTo>
                  <a:pt x="0" y="57111"/>
                </a:moveTo>
                <a:cubicBezTo>
                  <a:pt x="0" y="25569"/>
                  <a:pt x="25569" y="0"/>
                  <a:pt x="57111" y="0"/>
                </a:cubicBezTo>
                <a:lnTo>
                  <a:pt x="674341" y="0"/>
                </a:lnTo>
                <a:cubicBezTo>
                  <a:pt x="705883" y="0"/>
                  <a:pt x="731452" y="25569"/>
                  <a:pt x="731452" y="57111"/>
                </a:cubicBezTo>
                <a:lnTo>
                  <a:pt x="731452" y="513995"/>
                </a:lnTo>
                <a:cubicBezTo>
                  <a:pt x="731452" y="545537"/>
                  <a:pt x="705883" y="571106"/>
                  <a:pt x="674341" y="571106"/>
                </a:cubicBezTo>
                <a:lnTo>
                  <a:pt x="57111" y="571106"/>
                </a:lnTo>
                <a:cubicBezTo>
                  <a:pt x="25569" y="571106"/>
                  <a:pt x="0" y="545537"/>
                  <a:pt x="0" y="513995"/>
                </a:cubicBezTo>
                <a:lnTo>
                  <a:pt x="0" y="57111"/>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637" tIns="58637" rIns="58637" bIns="58637"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74,0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7" name="Полилиния 56"/>
          <p:cNvSpPr/>
          <p:nvPr/>
        </p:nvSpPr>
        <p:spPr>
          <a:xfrm>
            <a:off x="7552019" y="5238459"/>
            <a:ext cx="731452" cy="571106"/>
          </a:xfrm>
          <a:custGeom>
            <a:avLst/>
            <a:gdLst>
              <a:gd name="connsiteX0" fmla="*/ 0 w 731452"/>
              <a:gd name="connsiteY0" fmla="*/ 57111 h 571106"/>
              <a:gd name="connsiteX1" fmla="*/ 57111 w 731452"/>
              <a:gd name="connsiteY1" fmla="*/ 0 h 571106"/>
              <a:gd name="connsiteX2" fmla="*/ 674341 w 731452"/>
              <a:gd name="connsiteY2" fmla="*/ 0 h 571106"/>
              <a:gd name="connsiteX3" fmla="*/ 731452 w 731452"/>
              <a:gd name="connsiteY3" fmla="*/ 57111 h 571106"/>
              <a:gd name="connsiteX4" fmla="*/ 731452 w 731452"/>
              <a:gd name="connsiteY4" fmla="*/ 513995 h 571106"/>
              <a:gd name="connsiteX5" fmla="*/ 674341 w 731452"/>
              <a:gd name="connsiteY5" fmla="*/ 571106 h 571106"/>
              <a:gd name="connsiteX6" fmla="*/ 57111 w 731452"/>
              <a:gd name="connsiteY6" fmla="*/ 571106 h 571106"/>
              <a:gd name="connsiteX7" fmla="*/ 0 w 731452"/>
              <a:gd name="connsiteY7" fmla="*/ 513995 h 571106"/>
              <a:gd name="connsiteX8" fmla="*/ 0 w 731452"/>
              <a:gd name="connsiteY8" fmla="*/ 57111 h 571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1106">
                <a:moveTo>
                  <a:pt x="0" y="57111"/>
                </a:moveTo>
                <a:cubicBezTo>
                  <a:pt x="0" y="25569"/>
                  <a:pt x="25569" y="0"/>
                  <a:pt x="57111" y="0"/>
                </a:cubicBezTo>
                <a:lnTo>
                  <a:pt x="674341" y="0"/>
                </a:lnTo>
                <a:cubicBezTo>
                  <a:pt x="705883" y="0"/>
                  <a:pt x="731452" y="25569"/>
                  <a:pt x="731452" y="57111"/>
                </a:cubicBezTo>
                <a:lnTo>
                  <a:pt x="731452" y="513995"/>
                </a:lnTo>
                <a:cubicBezTo>
                  <a:pt x="731452" y="545537"/>
                  <a:pt x="705883" y="571106"/>
                  <a:pt x="674341" y="571106"/>
                </a:cubicBezTo>
                <a:lnTo>
                  <a:pt x="57111" y="571106"/>
                </a:lnTo>
                <a:cubicBezTo>
                  <a:pt x="25569" y="571106"/>
                  <a:pt x="0" y="545537"/>
                  <a:pt x="0" y="513995"/>
                </a:cubicBezTo>
                <a:lnTo>
                  <a:pt x="0" y="57111"/>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637" tIns="58637" rIns="58637" bIns="58637" numCol="1" spcCol="1270" anchor="ctr" anchorCtr="0">
            <a:noAutofit/>
          </a:bodyPr>
          <a:lstStyle/>
          <a:p>
            <a:pPr lvl="0" algn="ctr" defTabSz="488950">
              <a:lnSpc>
                <a:spcPct val="90000"/>
              </a:lnSpc>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74,5</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50460" y="2529610"/>
            <a:ext cx="5028651" cy="5436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t"/>
            <a:r>
              <a:rPr lang="ru-RU" sz="1200" dirty="0">
                <a:solidFill>
                  <a:schemeClr val="tx1"/>
                </a:solidFill>
                <a:latin typeface="Times New Roman" panose="02020603050405020304" pitchFamily="18" charset="0"/>
                <a:cs typeface="Times New Roman" panose="02020603050405020304" pitchFamily="18" charset="0"/>
              </a:rPr>
              <a:t>Смертность от всех причин (случаев на 1 тыс. населения)</a:t>
            </a:r>
          </a:p>
        </p:txBody>
      </p:sp>
      <p:sp>
        <p:nvSpPr>
          <p:cNvPr id="24" name="Скругленный прямоугольник 23"/>
          <p:cNvSpPr/>
          <p:nvPr/>
        </p:nvSpPr>
        <p:spPr>
          <a:xfrm>
            <a:off x="82870" y="3356992"/>
            <a:ext cx="4992964" cy="57110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t"/>
            <a:r>
              <a:rPr lang="ru-RU" sz="1200" dirty="0">
                <a:solidFill>
                  <a:schemeClr val="tx1"/>
                </a:solidFill>
                <a:latin typeface="Times New Roman" panose="02020603050405020304" pitchFamily="18" charset="0"/>
                <a:cs typeface="Times New Roman" panose="02020603050405020304" pitchFamily="18" charset="0"/>
              </a:rPr>
              <a:t>Младенческая смертность (случаев на 1 тыс. родившихся живыми)</a:t>
            </a:r>
          </a:p>
        </p:txBody>
      </p:sp>
      <p:sp>
        <p:nvSpPr>
          <p:cNvPr id="35" name="Скругленный прямоугольник 34"/>
          <p:cNvSpPr/>
          <p:nvPr/>
        </p:nvSpPr>
        <p:spPr>
          <a:xfrm>
            <a:off x="54421" y="4213879"/>
            <a:ext cx="5021412" cy="73449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t"/>
            <a:r>
              <a:rPr lang="ru-RU" sz="1200" dirty="0">
                <a:solidFill>
                  <a:schemeClr val="tx1"/>
                </a:solidFill>
                <a:latin typeface="Times New Roman" panose="02020603050405020304" pitchFamily="18" charset="0"/>
                <a:cs typeface="Times New Roman" panose="02020603050405020304" pitchFamily="18" charset="0"/>
              </a:rPr>
              <a:t>Ожидаемая продолжительность жизни при рождении (лет)</a:t>
            </a:r>
          </a:p>
        </p:txBody>
      </p:sp>
      <p:sp>
        <p:nvSpPr>
          <p:cNvPr id="11" name="Скругленный прямоугольник 10"/>
          <p:cNvSpPr/>
          <p:nvPr/>
        </p:nvSpPr>
        <p:spPr>
          <a:xfrm>
            <a:off x="196621" y="1771295"/>
            <a:ext cx="2592288" cy="50405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400" b="1" dirty="0" smtClean="0">
                <a:solidFill>
                  <a:schemeClr val="accent1">
                    <a:lumMod val="50000"/>
                  </a:schemeClr>
                </a:solidFill>
                <a:latin typeface="Times New Roman" panose="02020603050405020304" pitchFamily="18" charset="0"/>
                <a:cs typeface="Times New Roman" panose="02020603050405020304" pitchFamily="18" charset="0"/>
              </a:rPr>
              <a:t>Основные индикаторы</a:t>
            </a:r>
            <a:endParaRPr lang="ru-RU" sz="14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6" name="Номер слайда 5"/>
          <p:cNvSpPr>
            <a:spLocks noGrp="1"/>
          </p:cNvSpPr>
          <p:nvPr>
            <p:ph type="sldNum" sz="quarter" idx="12"/>
          </p:nvPr>
        </p:nvSpPr>
        <p:spPr/>
        <p:txBody>
          <a:bodyPr/>
          <a:lstStyle/>
          <a:p>
            <a:pPr>
              <a:defRPr/>
            </a:pPr>
            <a:fld id="{667CCBFA-BFB9-4E9F-B6F6-694D72409F22}" type="slidenum">
              <a:rPr lang="ru-RU" smtClean="0"/>
              <a:pPr>
                <a:defRPr/>
              </a:pPr>
              <a:t>47</a:t>
            </a:fld>
            <a:endParaRPr lang="ru-RU" dirty="0"/>
          </a:p>
        </p:txBody>
      </p:sp>
      <p:sp>
        <p:nvSpPr>
          <p:cNvPr id="13" name="Скругленный прямоугольник 12"/>
          <p:cNvSpPr/>
          <p:nvPr/>
        </p:nvSpPr>
        <p:spPr>
          <a:xfrm>
            <a:off x="67574" y="5229200"/>
            <a:ext cx="5021411" cy="57804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t"/>
            <a:r>
              <a:rPr lang="ru-RU" sz="1200" dirty="0">
                <a:solidFill>
                  <a:schemeClr val="tx1"/>
                </a:solidFill>
                <a:latin typeface="Times New Roman" panose="02020603050405020304" pitchFamily="18" charset="0"/>
                <a:cs typeface="Times New Roman" panose="02020603050405020304" pitchFamily="18" charset="0"/>
              </a:rPr>
              <a:t>Охват населения профилактическими осмотрами на туберкулез (процентов)</a:t>
            </a:r>
          </a:p>
        </p:txBody>
      </p:sp>
      <p:pic>
        <p:nvPicPr>
          <p:cNvPr id="34" name="Picture 2" descr="C:\Users\o.kudryavceva\Desktop\для слайдов_медицина фото\IMG_3698.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88909" y="764704"/>
            <a:ext cx="2300076" cy="1225094"/>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
        <p:nvSpPr>
          <p:cNvPr id="15" name="Заголовок 1"/>
          <p:cNvSpPr txBox="1">
            <a:spLocks/>
          </p:cNvSpPr>
          <p:nvPr/>
        </p:nvSpPr>
        <p:spPr>
          <a:xfrm>
            <a:off x="259728" y="0"/>
            <a:ext cx="690456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a:t>
            </a:r>
            <a:r>
              <a:rPr lang="ru-RU" sz="1800" dirty="0">
                <a:solidFill>
                  <a:schemeClr val="tx1"/>
                </a:solidFill>
                <a:effectLst/>
                <a:latin typeface="Times New Roman" panose="02020603050405020304" pitchFamily="18" charset="0"/>
                <a:cs typeface="Times New Roman" panose="02020603050405020304" pitchFamily="18" charset="0"/>
              </a:rPr>
              <a:t>Развитие </a:t>
            </a:r>
            <a:r>
              <a:rPr lang="ru-RU" sz="1800" dirty="0" smtClean="0">
                <a:solidFill>
                  <a:schemeClr val="tx1"/>
                </a:solidFill>
                <a:effectLst/>
                <a:latin typeface="Times New Roman" panose="02020603050405020304" pitchFamily="18" charset="0"/>
                <a:cs typeface="Times New Roman" panose="02020603050405020304" pitchFamily="18" charset="0"/>
              </a:rPr>
              <a:t>здравоохранения»</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17" name="Прямая соединительная линия 16"/>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45" name="Полилиния 44"/>
          <p:cNvSpPr/>
          <p:nvPr/>
        </p:nvSpPr>
        <p:spPr>
          <a:xfrm>
            <a:off x="8349475" y="1734520"/>
            <a:ext cx="684000" cy="571106"/>
          </a:xfrm>
          <a:custGeom>
            <a:avLst/>
            <a:gdLst>
              <a:gd name="connsiteX0" fmla="*/ 0 w 731452"/>
              <a:gd name="connsiteY0" fmla="*/ 57111 h 571106"/>
              <a:gd name="connsiteX1" fmla="*/ 57111 w 731452"/>
              <a:gd name="connsiteY1" fmla="*/ 0 h 571106"/>
              <a:gd name="connsiteX2" fmla="*/ 674341 w 731452"/>
              <a:gd name="connsiteY2" fmla="*/ 0 h 571106"/>
              <a:gd name="connsiteX3" fmla="*/ 731452 w 731452"/>
              <a:gd name="connsiteY3" fmla="*/ 57111 h 571106"/>
              <a:gd name="connsiteX4" fmla="*/ 731452 w 731452"/>
              <a:gd name="connsiteY4" fmla="*/ 513995 h 571106"/>
              <a:gd name="connsiteX5" fmla="*/ 674341 w 731452"/>
              <a:gd name="connsiteY5" fmla="*/ 571106 h 571106"/>
              <a:gd name="connsiteX6" fmla="*/ 57111 w 731452"/>
              <a:gd name="connsiteY6" fmla="*/ 571106 h 571106"/>
              <a:gd name="connsiteX7" fmla="*/ 0 w 731452"/>
              <a:gd name="connsiteY7" fmla="*/ 513995 h 571106"/>
              <a:gd name="connsiteX8" fmla="*/ 0 w 731452"/>
              <a:gd name="connsiteY8" fmla="*/ 57111 h 571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1106">
                <a:moveTo>
                  <a:pt x="0" y="57111"/>
                </a:moveTo>
                <a:cubicBezTo>
                  <a:pt x="0" y="25569"/>
                  <a:pt x="25569" y="0"/>
                  <a:pt x="57111" y="0"/>
                </a:cubicBezTo>
                <a:lnTo>
                  <a:pt x="674341" y="0"/>
                </a:lnTo>
                <a:cubicBezTo>
                  <a:pt x="705883" y="0"/>
                  <a:pt x="731452" y="25569"/>
                  <a:pt x="731452" y="57111"/>
                </a:cubicBezTo>
                <a:lnTo>
                  <a:pt x="731452" y="513995"/>
                </a:lnTo>
                <a:cubicBezTo>
                  <a:pt x="731452" y="545537"/>
                  <a:pt x="705883" y="571106"/>
                  <a:pt x="674341" y="571106"/>
                </a:cubicBezTo>
                <a:lnTo>
                  <a:pt x="57111" y="571106"/>
                </a:lnTo>
                <a:cubicBezTo>
                  <a:pt x="25569" y="571106"/>
                  <a:pt x="0" y="545537"/>
                  <a:pt x="0" y="513995"/>
                </a:cubicBezTo>
                <a:lnTo>
                  <a:pt x="0" y="57111"/>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0067" tIns="70067" rIns="70067" bIns="70067"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2028</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46" name="Полилиния 45"/>
          <p:cNvSpPr/>
          <p:nvPr/>
        </p:nvSpPr>
        <p:spPr>
          <a:xfrm>
            <a:off x="8342836" y="2545541"/>
            <a:ext cx="684000" cy="571106"/>
          </a:xfrm>
          <a:custGeom>
            <a:avLst/>
            <a:gdLst>
              <a:gd name="connsiteX0" fmla="*/ 0 w 731452"/>
              <a:gd name="connsiteY0" fmla="*/ 57111 h 571106"/>
              <a:gd name="connsiteX1" fmla="*/ 57111 w 731452"/>
              <a:gd name="connsiteY1" fmla="*/ 0 h 571106"/>
              <a:gd name="connsiteX2" fmla="*/ 674341 w 731452"/>
              <a:gd name="connsiteY2" fmla="*/ 0 h 571106"/>
              <a:gd name="connsiteX3" fmla="*/ 731452 w 731452"/>
              <a:gd name="connsiteY3" fmla="*/ 57111 h 571106"/>
              <a:gd name="connsiteX4" fmla="*/ 731452 w 731452"/>
              <a:gd name="connsiteY4" fmla="*/ 513995 h 571106"/>
              <a:gd name="connsiteX5" fmla="*/ 674341 w 731452"/>
              <a:gd name="connsiteY5" fmla="*/ 571106 h 571106"/>
              <a:gd name="connsiteX6" fmla="*/ 57111 w 731452"/>
              <a:gd name="connsiteY6" fmla="*/ 571106 h 571106"/>
              <a:gd name="connsiteX7" fmla="*/ 0 w 731452"/>
              <a:gd name="connsiteY7" fmla="*/ 513995 h 571106"/>
              <a:gd name="connsiteX8" fmla="*/ 0 w 731452"/>
              <a:gd name="connsiteY8" fmla="*/ 57111 h 571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1106">
                <a:moveTo>
                  <a:pt x="0" y="57111"/>
                </a:moveTo>
                <a:cubicBezTo>
                  <a:pt x="0" y="25569"/>
                  <a:pt x="25569" y="0"/>
                  <a:pt x="57111" y="0"/>
                </a:cubicBezTo>
                <a:lnTo>
                  <a:pt x="674341" y="0"/>
                </a:lnTo>
                <a:cubicBezTo>
                  <a:pt x="705883" y="0"/>
                  <a:pt x="731452" y="25569"/>
                  <a:pt x="731452" y="57111"/>
                </a:cubicBezTo>
                <a:lnTo>
                  <a:pt x="731452" y="513995"/>
                </a:lnTo>
                <a:cubicBezTo>
                  <a:pt x="731452" y="545537"/>
                  <a:pt x="705883" y="571106"/>
                  <a:pt x="674341" y="571106"/>
                </a:cubicBezTo>
                <a:lnTo>
                  <a:pt x="57111" y="571106"/>
                </a:lnTo>
                <a:cubicBezTo>
                  <a:pt x="25569" y="571106"/>
                  <a:pt x="0" y="545537"/>
                  <a:pt x="0" y="513995"/>
                </a:cubicBezTo>
                <a:lnTo>
                  <a:pt x="0" y="57111"/>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637" tIns="58637" rIns="58637" bIns="58637" numCol="1" spcCol="1270" anchor="ctr" anchorCtr="0">
            <a:noAutofit/>
          </a:bodyPr>
          <a:lstStyle/>
          <a:p>
            <a:pPr lvl="0" algn="ctr" defTabSz="48895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12,8</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3" name="Полилиния 52"/>
          <p:cNvSpPr/>
          <p:nvPr/>
        </p:nvSpPr>
        <p:spPr>
          <a:xfrm>
            <a:off x="8349786" y="4216001"/>
            <a:ext cx="684000" cy="732374"/>
          </a:xfrm>
          <a:custGeom>
            <a:avLst/>
            <a:gdLst>
              <a:gd name="connsiteX0" fmla="*/ 0 w 731452"/>
              <a:gd name="connsiteY0" fmla="*/ 57111 h 571106"/>
              <a:gd name="connsiteX1" fmla="*/ 57111 w 731452"/>
              <a:gd name="connsiteY1" fmla="*/ 0 h 571106"/>
              <a:gd name="connsiteX2" fmla="*/ 674341 w 731452"/>
              <a:gd name="connsiteY2" fmla="*/ 0 h 571106"/>
              <a:gd name="connsiteX3" fmla="*/ 731452 w 731452"/>
              <a:gd name="connsiteY3" fmla="*/ 57111 h 571106"/>
              <a:gd name="connsiteX4" fmla="*/ 731452 w 731452"/>
              <a:gd name="connsiteY4" fmla="*/ 513995 h 571106"/>
              <a:gd name="connsiteX5" fmla="*/ 674341 w 731452"/>
              <a:gd name="connsiteY5" fmla="*/ 571106 h 571106"/>
              <a:gd name="connsiteX6" fmla="*/ 57111 w 731452"/>
              <a:gd name="connsiteY6" fmla="*/ 571106 h 571106"/>
              <a:gd name="connsiteX7" fmla="*/ 0 w 731452"/>
              <a:gd name="connsiteY7" fmla="*/ 513995 h 571106"/>
              <a:gd name="connsiteX8" fmla="*/ 0 w 731452"/>
              <a:gd name="connsiteY8" fmla="*/ 57111 h 571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1106">
                <a:moveTo>
                  <a:pt x="0" y="57111"/>
                </a:moveTo>
                <a:cubicBezTo>
                  <a:pt x="0" y="25569"/>
                  <a:pt x="25569" y="0"/>
                  <a:pt x="57111" y="0"/>
                </a:cubicBezTo>
                <a:lnTo>
                  <a:pt x="674341" y="0"/>
                </a:lnTo>
                <a:cubicBezTo>
                  <a:pt x="705883" y="0"/>
                  <a:pt x="731452" y="25569"/>
                  <a:pt x="731452" y="57111"/>
                </a:cubicBezTo>
                <a:lnTo>
                  <a:pt x="731452" y="513995"/>
                </a:lnTo>
                <a:cubicBezTo>
                  <a:pt x="731452" y="545537"/>
                  <a:pt x="705883" y="571106"/>
                  <a:pt x="674341" y="571106"/>
                </a:cubicBezTo>
                <a:lnTo>
                  <a:pt x="57111" y="571106"/>
                </a:lnTo>
                <a:cubicBezTo>
                  <a:pt x="25569" y="571106"/>
                  <a:pt x="0" y="545537"/>
                  <a:pt x="0" y="513995"/>
                </a:cubicBezTo>
                <a:lnTo>
                  <a:pt x="0" y="57111"/>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637" tIns="58637" rIns="58637" bIns="58637"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74,0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8" name="Полилиния 57"/>
          <p:cNvSpPr/>
          <p:nvPr/>
        </p:nvSpPr>
        <p:spPr>
          <a:xfrm>
            <a:off x="8361332" y="5238459"/>
            <a:ext cx="684000" cy="571106"/>
          </a:xfrm>
          <a:custGeom>
            <a:avLst/>
            <a:gdLst>
              <a:gd name="connsiteX0" fmla="*/ 0 w 731452"/>
              <a:gd name="connsiteY0" fmla="*/ 57111 h 571106"/>
              <a:gd name="connsiteX1" fmla="*/ 57111 w 731452"/>
              <a:gd name="connsiteY1" fmla="*/ 0 h 571106"/>
              <a:gd name="connsiteX2" fmla="*/ 674341 w 731452"/>
              <a:gd name="connsiteY2" fmla="*/ 0 h 571106"/>
              <a:gd name="connsiteX3" fmla="*/ 731452 w 731452"/>
              <a:gd name="connsiteY3" fmla="*/ 57111 h 571106"/>
              <a:gd name="connsiteX4" fmla="*/ 731452 w 731452"/>
              <a:gd name="connsiteY4" fmla="*/ 513995 h 571106"/>
              <a:gd name="connsiteX5" fmla="*/ 674341 w 731452"/>
              <a:gd name="connsiteY5" fmla="*/ 571106 h 571106"/>
              <a:gd name="connsiteX6" fmla="*/ 57111 w 731452"/>
              <a:gd name="connsiteY6" fmla="*/ 571106 h 571106"/>
              <a:gd name="connsiteX7" fmla="*/ 0 w 731452"/>
              <a:gd name="connsiteY7" fmla="*/ 513995 h 571106"/>
              <a:gd name="connsiteX8" fmla="*/ 0 w 731452"/>
              <a:gd name="connsiteY8" fmla="*/ 57111 h 571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1106">
                <a:moveTo>
                  <a:pt x="0" y="57111"/>
                </a:moveTo>
                <a:cubicBezTo>
                  <a:pt x="0" y="25569"/>
                  <a:pt x="25569" y="0"/>
                  <a:pt x="57111" y="0"/>
                </a:cubicBezTo>
                <a:lnTo>
                  <a:pt x="674341" y="0"/>
                </a:lnTo>
                <a:cubicBezTo>
                  <a:pt x="705883" y="0"/>
                  <a:pt x="731452" y="25569"/>
                  <a:pt x="731452" y="57111"/>
                </a:cubicBezTo>
                <a:lnTo>
                  <a:pt x="731452" y="513995"/>
                </a:lnTo>
                <a:cubicBezTo>
                  <a:pt x="731452" y="545537"/>
                  <a:pt x="705883" y="571106"/>
                  <a:pt x="674341" y="571106"/>
                </a:cubicBezTo>
                <a:lnTo>
                  <a:pt x="57111" y="571106"/>
                </a:lnTo>
                <a:cubicBezTo>
                  <a:pt x="25569" y="571106"/>
                  <a:pt x="0" y="545537"/>
                  <a:pt x="0" y="513995"/>
                </a:cubicBezTo>
                <a:lnTo>
                  <a:pt x="0" y="57111"/>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637" tIns="58637" rIns="58637" bIns="58637"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74,5</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9" name="Полилиния 58"/>
          <p:cNvSpPr/>
          <p:nvPr/>
        </p:nvSpPr>
        <p:spPr>
          <a:xfrm>
            <a:off x="8361332" y="3343028"/>
            <a:ext cx="684000" cy="571106"/>
          </a:xfrm>
          <a:custGeom>
            <a:avLst/>
            <a:gdLst>
              <a:gd name="connsiteX0" fmla="*/ 0 w 731452"/>
              <a:gd name="connsiteY0" fmla="*/ 57111 h 571106"/>
              <a:gd name="connsiteX1" fmla="*/ 57111 w 731452"/>
              <a:gd name="connsiteY1" fmla="*/ 0 h 571106"/>
              <a:gd name="connsiteX2" fmla="*/ 674341 w 731452"/>
              <a:gd name="connsiteY2" fmla="*/ 0 h 571106"/>
              <a:gd name="connsiteX3" fmla="*/ 731452 w 731452"/>
              <a:gd name="connsiteY3" fmla="*/ 57111 h 571106"/>
              <a:gd name="connsiteX4" fmla="*/ 731452 w 731452"/>
              <a:gd name="connsiteY4" fmla="*/ 513995 h 571106"/>
              <a:gd name="connsiteX5" fmla="*/ 674341 w 731452"/>
              <a:gd name="connsiteY5" fmla="*/ 571106 h 571106"/>
              <a:gd name="connsiteX6" fmla="*/ 57111 w 731452"/>
              <a:gd name="connsiteY6" fmla="*/ 571106 h 571106"/>
              <a:gd name="connsiteX7" fmla="*/ 0 w 731452"/>
              <a:gd name="connsiteY7" fmla="*/ 513995 h 571106"/>
              <a:gd name="connsiteX8" fmla="*/ 0 w 731452"/>
              <a:gd name="connsiteY8" fmla="*/ 57111 h 571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1106">
                <a:moveTo>
                  <a:pt x="0" y="57111"/>
                </a:moveTo>
                <a:cubicBezTo>
                  <a:pt x="0" y="25569"/>
                  <a:pt x="25569" y="0"/>
                  <a:pt x="57111" y="0"/>
                </a:cubicBezTo>
                <a:lnTo>
                  <a:pt x="674341" y="0"/>
                </a:lnTo>
                <a:cubicBezTo>
                  <a:pt x="705883" y="0"/>
                  <a:pt x="731452" y="25569"/>
                  <a:pt x="731452" y="57111"/>
                </a:cubicBezTo>
                <a:lnTo>
                  <a:pt x="731452" y="513995"/>
                </a:lnTo>
                <a:cubicBezTo>
                  <a:pt x="731452" y="545537"/>
                  <a:pt x="705883" y="571106"/>
                  <a:pt x="674341" y="571106"/>
                </a:cubicBezTo>
                <a:lnTo>
                  <a:pt x="57111" y="571106"/>
                </a:lnTo>
                <a:cubicBezTo>
                  <a:pt x="25569" y="571106"/>
                  <a:pt x="0" y="545537"/>
                  <a:pt x="0" y="513995"/>
                </a:cubicBezTo>
                <a:lnTo>
                  <a:pt x="0" y="57111"/>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637" tIns="58637" rIns="58637" bIns="58637" numCol="1" spcCol="1270" anchor="ctr" anchorCtr="0">
            <a:noAutofit/>
          </a:bodyPr>
          <a:lstStyle/>
          <a:p>
            <a:pPr lvl="0" algn="ctr" defTabSz="48895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2,9</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0062600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кругленный прямоугольник 4"/>
          <p:cNvSpPr/>
          <p:nvPr/>
        </p:nvSpPr>
        <p:spPr>
          <a:xfrm>
            <a:off x="147780" y="836712"/>
            <a:ext cx="5720364" cy="108012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600" b="1" i="1" dirty="0" smtClean="0">
                <a:solidFill>
                  <a:schemeClr val="tx1"/>
                </a:solidFill>
                <a:latin typeface="Times New Roman" panose="02020603050405020304" pitchFamily="18" charset="0"/>
                <a:cs typeface="Times New Roman" panose="02020603050405020304" pitchFamily="18" charset="0"/>
              </a:rPr>
              <a:t>Цели программы:</a:t>
            </a:r>
            <a:r>
              <a:rPr lang="ru-RU" sz="1600" dirty="0" smtClean="0">
                <a:solidFill>
                  <a:schemeClr val="tx1"/>
                </a:solidFill>
                <a:latin typeface="Times New Roman" panose="02020603050405020304" pitchFamily="18" charset="0"/>
                <a:cs typeface="Times New Roman" panose="02020603050405020304" pitchFamily="18" charset="0"/>
              </a:rPr>
              <a:t> </a:t>
            </a:r>
          </a:p>
          <a:p>
            <a:pPr marL="285750" indent="-285750">
              <a:buFont typeface="Wingdings" panose="05000000000000000000" pitchFamily="2" charset="2"/>
              <a:buChar char="v"/>
            </a:pPr>
            <a:r>
              <a:rPr lang="ru-RU" sz="1400" dirty="0" smtClean="0">
                <a:solidFill>
                  <a:schemeClr val="tx1"/>
                </a:solidFill>
                <a:latin typeface="Times New Roman" panose="02020603050405020304" pitchFamily="18" charset="0"/>
                <a:cs typeface="Times New Roman" panose="02020603050405020304" pitchFamily="18" charset="0"/>
              </a:rPr>
              <a:t>создание условий для роста благосостояния граждан – получателей мер социальной поддержки; </a:t>
            </a:r>
          </a:p>
          <a:p>
            <a:pPr marL="285750" indent="-285750">
              <a:buFont typeface="Wingdings" panose="05000000000000000000" pitchFamily="2" charset="2"/>
              <a:buChar char="v"/>
            </a:pPr>
            <a:r>
              <a:rPr lang="ru-RU" sz="1400" dirty="0" smtClean="0">
                <a:solidFill>
                  <a:schemeClr val="tx1"/>
                </a:solidFill>
                <a:latin typeface="Times New Roman" panose="02020603050405020304" pitchFamily="18" charset="0"/>
                <a:cs typeface="Times New Roman" panose="02020603050405020304" pitchFamily="18" charset="0"/>
              </a:rPr>
              <a:t>повышение доступности социального обслуживания.</a:t>
            </a:r>
          </a:p>
          <a:p>
            <a:pPr marL="285750" indent="-285750">
              <a:buFont typeface="Wingdings" panose="05000000000000000000" pitchFamily="2" charset="2"/>
              <a:buChar char="v"/>
            </a:pPr>
            <a:endParaRPr lang="ru-RU" sz="1400" dirty="0" smtClean="0">
              <a:solidFill>
                <a:schemeClr val="tx1"/>
              </a:solidFill>
              <a:latin typeface="Times New Roman" panose="02020603050405020304" pitchFamily="18" charset="0"/>
              <a:cs typeface="Times New Roman" panose="02020603050405020304" pitchFamily="18" charset="0"/>
            </a:endParaRPr>
          </a:p>
        </p:txBody>
      </p:sp>
      <p:graphicFrame>
        <p:nvGraphicFramePr>
          <p:cNvPr id="6" name="Диаграмма 5"/>
          <p:cNvGraphicFramePr>
            <a:graphicFrameLocks/>
          </p:cNvGraphicFramePr>
          <p:nvPr>
            <p:extLst>
              <p:ext uri="{D42A27DB-BD31-4B8C-83A1-F6EECF244321}">
                <p14:modId xmlns:p14="http://schemas.microsoft.com/office/powerpoint/2010/main" val="1474094617"/>
              </p:ext>
            </p:extLst>
          </p:nvPr>
        </p:nvGraphicFramePr>
        <p:xfrm>
          <a:off x="146314" y="2946383"/>
          <a:ext cx="4137654" cy="3311678"/>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p:cNvSpPr txBox="1"/>
          <p:nvPr/>
        </p:nvSpPr>
        <p:spPr>
          <a:xfrm>
            <a:off x="150360" y="2401143"/>
            <a:ext cx="4032448" cy="307777"/>
          </a:xfrm>
          <a:prstGeom prst="rect">
            <a:avLst/>
          </a:prstGeom>
          <a:noFill/>
        </p:spPr>
        <p:txBody>
          <a:bodyPr wrap="square" rtlCol="0">
            <a:spAutoFit/>
          </a:bodyPr>
          <a:lstStyle/>
          <a:p>
            <a:r>
              <a:rPr lang="ru-RU" sz="1400" b="1" dirty="0" smtClean="0">
                <a:latin typeface="Times New Roman" panose="02020603050405020304" pitchFamily="18" charset="0"/>
                <a:cs typeface="Times New Roman" panose="02020603050405020304" pitchFamily="18" charset="0"/>
              </a:rPr>
              <a:t>Расходы республиканского бюджета, млн. руб.</a:t>
            </a:r>
            <a:endParaRPr lang="ru-RU" sz="1400" b="1" dirty="0">
              <a:latin typeface="Times New Roman" panose="02020603050405020304" pitchFamily="18" charset="0"/>
              <a:cs typeface="Times New Roman" panose="02020603050405020304" pitchFamily="18" charset="0"/>
            </a:endParaRPr>
          </a:p>
        </p:txBody>
      </p:sp>
      <p:pic>
        <p:nvPicPr>
          <p:cNvPr id="8" name="Рисунок 7" descr="http://www.pfrf.ru/files/branches/rostov/invaliddd.jpg"/>
          <p:cNvPicPr/>
          <p:nvPr/>
        </p:nvPicPr>
        <p:blipFill>
          <a:blip r:embed="rId3" cstate="print"/>
          <a:srcRect/>
          <a:stretch>
            <a:fillRect/>
          </a:stretch>
        </p:blipFill>
        <p:spPr bwMode="auto">
          <a:xfrm>
            <a:off x="6350509" y="674694"/>
            <a:ext cx="2232248" cy="1404156"/>
          </a:xfrm>
          <a:prstGeom prst="rect">
            <a:avLst/>
          </a:prstGeom>
          <a:ln>
            <a:noFill/>
          </a:ln>
          <a:effectLst>
            <a:softEdge rad="112500"/>
          </a:effectLst>
        </p:spPr>
      </p:pic>
      <p:sp>
        <p:nvSpPr>
          <p:cNvPr id="4" name="Полилиния 3"/>
          <p:cNvSpPr/>
          <p:nvPr/>
        </p:nvSpPr>
        <p:spPr>
          <a:xfrm>
            <a:off x="4240568" y="2079328"/>
            <a:ext cx="4795928" cy="432000"/>
          </a:xfrm>
          <a:custGeom>
            <a:avLst/>
            <a:gdLst>
              <a:gd name="connsiteX0" fmla="*/ 0 w 4681654"/>
              <a:gd name="connsiteY0" fmla="*/ 25162 h 251615"/>
              <a:gd name="connsiteX1" fmla="*/ 25162 w 4681654"/>
              <a:gd name="connsiteY1" fmla="*/ 0 h 251615"/>
              <a:gd name="connsiteX2" fmla="*/ 4656493 w 4681654"/>
              <a:gd name="connsiteY2" fmla="*/ 0 h 251615"/>
              <a:gd name="connsiteX3" fmla="*/ 4681655 w 4681654"/>
              <a:gd name="connsiteY3" fmla="*/ 25162 h 251615"/>
              <a:gd name="connsiteX4" fmla="*/ 4681654 w 4681654"/>
              <a:gd name="connsiteY4" fmla="*/ 226454 h 251615"/>
              <a:gd name="connsiteX5" fmla="*/ 4656492 w 4681654"/>
              <a:gd name="connsiteY5" fmla="*/ 251616 h 251615"/>
              <a:gd name="connsiteX6" fmla="*/ 25162 w 4681654"/>
              <a:gd name="connsiteY6" fmla="*/ 251615 h 251615"/>
              <a:gd name="connsiteX7" fmla="*/ 0 w 4681654"/>
              <a:gd name="connsiteY7" fmla="*/ 226453 h 251615"/>
              <a:gd name="connsiteX8" fmla="*/ 0 w 4681654"/>
              <a:gd name="connsiteY8" fmla="*/ 25162 h 251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81654" h="251615">
                <a:moveTo>
                  <a:pt x="0" y="25162"/>
                </a:moveTo>
                <a:cubicBezTo>
                  <a:pt x="0" y="11265"/>
                  <a:pt x="11265" y="0"/>
                  <a:pt x="25162" y="0"/>
                </a:cubicBezTo>
                <a:lnTo>
                  <a:pt x="4656493" y="0"/>
                </a:lnTo>
                <a:cubicBezTo>
                  <a:pt x="4670390" y="0"/>
                  <a:pt x="4681655" y="11265"/>
                  <a:pt x="4681655" y="25162"/>
                </a:cubicBezTo>
                <a:cubicBezTo>
                  <a:pt x="4681655" y="92259"/>
                  <a:pt x="4681654" y="159357"/>
                  <a:pt x="4681654" y="226454"/>
                </a:cubicBezTo>
                <a:cubicBezTo>
                  <a:pt x="4681654" y="240351"/>
                  <a:pt x="4670389" y="251616"/>
                  <a:pt x="4656492" y="251616"/>
                </a:cubicBezTo>
                <a:lnTo>
                  <a:pt x="25162" y="251615"/>
                </a:lnTo>
                <a:cubicBezTo>
                  <a:pt x="11265" y="251615"/>
                  <a:pt x="0" y="240350"/>
                  <a:pt x="0" y="226453"/>
                </a:cubicBezTo>
                <a:lnTo>
                  <a:pt x="0" y="25162"/>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6900" tIns="56900" rIns="56900" bIns="56900" numCol="1" spcCol="1270" anchor="ctr" anchorCtr="0">
            <a:noAutofit/>
          </a:bodyPr>
          <a:lstStyle/>
          <a:p>
            <a:pPr lvl="0" algn="ctr" defTabSz="577850">
              <a:lnSpc>
                <a:spcPct val="90000"/>
              </a:lnSpc>
              <a:spcBef>
                <a:spcPct val="0"/>
              </a:spcBef>
              <a:spcAft>
                <a:spcPct val="35000"/>
              </a:spcAft>
            </a:pPr>
            <a:r>
              <a:rPr lang="ru-RU" sz="1400" b="1" i="1" kern="1200" dirty="0" smtClean="0">
                <a:solidFill>
                  <a:schemeClr val="tx1"/>
                </a:solidFill>
                <a:latin typeface="Times New Roman" panose="02020603050405020304" pitchFamily="18" charset="0"/>
                <a:cs typeface="Times New Roman" panose="02020603050405020304" pitchFamily="18" charset="0"/>
              </a:rPr>
              <a:t>Расходы в разрезе структурных элементов в 202</a:t>
            </a:r>
            <a:r>
              <a:rPr lang="en-US" sz="1400" b="1" i="1" kern="1200" dirty="0" smtClean="0">
                <a:solidFill>
                  <a:schemeClr val="tx1"/>
                </a:solidFill>
                <a:latin typeface="Times New Roman" panose="02020603050405020304" pitchFamily="18" charset="0"/>
                <a:cs typeface="Times New Roman" panose="02020603050405020304" pitchFamily="18" charset="0"/>
              </a:rPr>
              <a:t>5</a:t>
            </a:r>
            <a:r>
              <a:rPr lang="ru-RU" sz="1400" b="1" i="1" kern="1200" dirty="0" smtClean="0">
                <a:solidFill>
                  <a:schemeClr val="tx1"/>
                </a:solidFill>
                <a:latin typeface="Times New Roman" panose="02020603050405020304" pitchFamily="18" charset="0"/>
                <a:cs typeface="Times New Roman" panose="02020603050405020304" pitchFamily="18" charset="0"/>
              </a:rPr>
              <a:t> году, млн. руб.</a:t>
            </a:r>
          </a:p>
        </p:txBody>
      </p:sp>
      <p:sp>
        <p:nvSpPr>
          <p:cNvPr id="10" name="Полилиния 9"/>
          <p:cNvSpPr/>
          <p:nvPr/>
        </p:nvSpPr>
        <p:spPr>
          <a:xfrm>
            <a:off x="4252535" y="2575702"/>
            <a:ext cx="3096000" cy="286843"/>
          </a:xfrm>
          <a:custGeom>
            <a:avLst/>
            <a:gdLst>
              <a:gd name="connsiteX0" fmla="*/ 0 w 2518794"/>
              <a:gd name="connsiteY0" fmla="*/ 28684 h 286843"/>
              <a:gd name="connsiteX1" fmla="*/ 28684 w 2518794"/>
              <a:gd name="connsiteY1" fmla="*/ 0 h 286843"/>
              <a:gd name="connsiteX2" fmla="*/ 2490110 w 2518794"/>
              <a:gd name="connsiteY2" fmla="*/ 0 h 286843"/>
              <a:gd name="connsiteX3" fmla="*/ 2518794 w 2518794"/>
              <a:gd name="connsiteY3" fmla="*/ 28684 h 286843"/>
              <a:gd name="connsiteX4" fmla="*/ 2518794 w 2518794"/>
              <a:gd name="connsiteY4" fmla="*/ 258159 h 286843"/>
              <a:gd name="connsiteX5" fmla="*/ 2490110 w 2518794"/>
              <a:gd name="connsiteY5" fmla="*/ 286843 h 286843"/>
              <a:gd name="connsiteX6" fmla="*/ 28684 w 2518794"/>
              <a:gd name="connsiteY6" fmla="*/ 286843 h 286843"/>
              <a:gd name="connsiteX7" fmla="*/ 0 w 2518794"/>
              <a:gd name="connsiteY7" fmla="*/ 258159 h 286843"/>
              <a:gd name="connsiteX8" fmla="*/ 0 w 2518794"/>
              <a:gd name="connsiteY8" fmla="*/ 28684 h 286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18794" h="286843">
                <a:moveTo>
                  <a:pt x="0" y="28684"/>
                </a:moveTo>
                <a:cubicBezTo>
                  <a:pt x="0" y="12842"/>
                  <a:pt x="12842" y="0"/>
                  <a:pt x="28684" y="0"/>
                </a:cubicBezTo>
                <a:lnTo>
                  <a:pt x="2490110" y="0"/>
                </a:lnTo>
                <a:cubicBezTo>
                  <a:pt x="2505952" y="0"/>
                  <a:pt x="2518794" y="12842"/>
                  <a:pt x="2518794" y="28684"/>
                </a:cubicBezTo>
                <a:lnTo>
                  <a:pt x="2518794" y="258159"/>
                </a:lnTo>
                <a:cubicBezTo>
                  <a:pt x="2518794" y="274001"/>
                  <a:pt x="2505952" y="286843"/>
                  <a:pt x="2490110" y="286843"/>
                </a:cubicBezTo>
                <a:lnTo>
                  <a:pt x="28684" y="286843"/>
                </a:lnTo>
                <a:cubicBezTo>
                  <a:pt x="12842" y="286843"/>
                  <a:pt x="0" y="274001"/>
                  <a:pt x="0" y="258159"/>
                </a:cubicBezTo>
                <a:lnTo>
                  <a:pt x="0" y="2868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4121" tIns="54121" rIns="54121" bIns="54121" numCol="1" spcCol="1270" anchor="ctr" anchorCtr="0">
            <a:noAutofit/>
          </a:bodyPr>
          <a:lstStyle/>
          <a:p>
            <a:pPr lvl="0" algn="ctr" defTabSz="5334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Наименование</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8316416" y="3520900"/>
            <a:ext cx="720080" cy="3049085"/>
          </a:xfrm>
          <a:custGeom>
            <a:avLst/>
            <a:gdLst>
              <a:gd name="connsiteX0" fmla="*/ 0 w 826816"/>
              <a:gd name="connsiteY0" fmla="*/ 46939 h 469388"/>
              <a:gd name="connsiteX1" fmla="*/ 46939 w 826816"/>
              <a:gd name="connsiteY1" fmla="*/ 0 h 469388"/>
              <a:gd name="connsiteX2" fmla="*/ 779877 w 826816"/>
              <a:gd name="connsiteY2" fmla="*/ 0 h 469388"/>
              <a:gd name="connsiteX3" fmla="*/ 826816 w 826816"/>
              <a:gd name="connsiteY3" fmla="*/ 46939 h 469388"/>
              <a:gd name="connsiteX4" fmla="*/ 826816 w 826816"/>
              <a:gd name="connsiteY4" fmla="*/ 422449 h 469388"/>
              <a:gd name="connsiteX5" fmla="*/ 779877 w 826816"/>
              <a:gd name="connsiteY5" fmla="*/ 469388 h 469388"/>
              <a:gd name="connsiteX6" fmla="*/ 46939 w 826816"/>
              <a:gd name="connsiteY6" fmla="*/ 469388 h 469388"/>
              <a:gd name="connsiteX7" fmla="*/ 0 w 826816"/>
              <a:gd name="connsiteY7" fmla="*/ 422449 h 469388"/>
              <a:gd name="connsiteX8" fmla="*/ 0 w 826816"/>
              <a:gd name="connsiteY8" fmla="*/ 46939 h 46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6816" h="469388">
                <a:moveTo>
                  <a:pt x="0" y="46939"/>
                </a:moveTo>
                <a:cubicBezTo>
                  <a:pt x="0" y="21015"/>
                  <a:pt x="21015" y="0"/>
                  <a:pt x="46939" y="0"/>
                </a:cubicBezTo>
                <a:lnTo>
                  <a:pt x="779877" y="0"/>
                </a:lnTo>
                <a:cubicBezTo>
                  <a:pt x="805801" y="0"/>
                  <a:pt x="826816" y="21015"/>
                  <a:pt x="826816" y="46939"/>
                </a:cubicBezTo>
                <a:lnTo>
                  <a:pt x="826816" y="422449"/>
                </a:lnTo>
                <a:cubicBezTo>
                  <a:pt x="826816" y="448373"/>
                  <a:pt x="805801" y="469388"/>
                  <a:pt x="779877" y="469388"/>
                </a:cubicBezTo>
                <a:lnTo>
                  <a:pt x="46939" y="469388"/>
                </a:lnTo>
                <a:cubicBezTo>
                  <a:pt x="21015" y="469388"/>
                  <a:pt x="0" y="448373"/>
                  <a:pt x="0" y="422449"/>
                </a:cubicBezTo>
                <a:lnTo>
                  <a:pt x="0" y="4693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468" tIns="59468" rIns="59468" bIns="59468" numCol="1" spcCol="1270" anchor="ctr" anchorCtr="0">
            <a:noAutofit/>
          </a:bodyPr>
          <a:lstStyle/>
          <a:p>
            <a:pPr lvl="0" algn="ctr" defTabSz="533400">
              <a:lnSpc>
                <a:spcPct val="90000"/>
              </a:lnSpc>
              <a:spcBef>
                <a:spcPct val="0"/>
              </a:spcBef>
              <a:spcAft>
                <a:spcPct val="35000"/>
              </a:spcAft>
            </a:pPr>
            <a:r>
              <a:rPr lang="en-US" sz="1200" b="0" kern="1200" dirty="0" smtClean="0">
                <a:solidFill>
                  <a:schemeClr val="tx1"/>
                </a:solidFill>
                <a:latin typeface="Times New Roman" panose="02020603050405020304" pitchFamily="18" charset="0"/>
                <a:cs typeface="Times New Roman" panose="02020603050405020304" pitchFamily="18" charset="0"/>
              </a:rPr>
              <a:t>17 253,1</a:t>
            </a:r>
            <a:endParaRPr lang="ru-RU" sz="1200" b="0" kern="1200" dirty="0">
              <a:solidFill>
                <a:schemeClr val="tx1"/>
              </a:solidFill>
              <a:latin typeface="Times New Roman" panose="02020603050405020304" pitchFamily="18" charset="0"/>
              <a:cs typeface="Times New Roman" panose="02020603050405020304" pitchFamily="18" charset="0"/>
            </a:endParaRPr>
          </a:p>
        </p:txBody>
      </p:sp>
      <p:sp>
        <p:nvSpPr>
          <p:cNvPr id="22" name="Заголовок 1"/>
          <p:cNvSpPr txBox="1">
            <a:spLocks/>
          </p:cNvSpPr>
          <p:nvPr/>
        </p:nvSpPr>
        <p:spPr>
          <a:xfrm>
            <a:off x="259728" y="0"/>
            <a:ext cx="7613500" cy="504056"/>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«Социальная поддержка граждан»</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23" name="Прямая соединительная линия 22"/>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42" name="Полилиния 41"/>
          <p:cNvSpPr/>
          <p:nvPr/>
        </p:nvSpPr>
        <p:spPr>
          <a:xfrm>
            <a:off x="7450180" y="2575702"/>
            <a:ext cx="722220" cy="286843"/>
          </a:xfrm>
          <a:custGeom>
            <a:avLst/>
            <a:gdLst>
              <a:gd name="connsiteX0" fmla="*/ 0 w 836567"/>
              <a:gd name="connsiteY0" fmla="*/ 28684 h 286843"/>
              <a:gd name="connsiteX1" fmla="*/ 28684 w 836567"/>
              <a:gd name="connsiteY1" fmla="*/ 0 h 286843"/>
              <a:gd name="connsiteX2" fmla="*/ 807883 w 836567"/>
              <a:gd name="connsiteY2" fmla="*/ 0 h 286843"/>
              <a:gd name="connsiteX3" fmla="*/ 836567 w 836567"/>
              <a:gd name="connsiteY3" fmla="*/ 28684 h 286843"/>
              <a:gd name="connsiteX4" fmla="*/ 836567 w 836567"/>
              <a:gd name="connsiteY4" fmla="*/ 258159 h 286843"/>
              <a:gd name="connsiteX5" fmla="*/ 807883 w 836567"/>
              <a:gd name="connsiteY5" fmla="*/ 286843 h 286843"/>
              <a:gd name="connsiteX6" fmla="*/ 28684 w 836567"/>
              <a:gd name="connsiteY6" fmla="*/ 286843 h 286843"/>
              <a:gd name="connsiteX7" fmla="*/ 0 w 836567"/>
              <a:gd name="connsiteY7" fmla="*/ 258159 h 286843"/>
              <a:gd name="connsiteX8" fmla="*/ 0 w 836567"/>
              <a:gd name="connsiteY8" fmla="*/ 28684 h 286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6567" h="286843">
                <a:moveTo>
                  <a:pt x="0" y="28684"/>
                </a:moveTo>
                <a:cubicBezTo>
                  <a:pt x="0" y="12842"/>
                  <a:pt x="12842" y="0"/>
                  <a:pt x="28684" y="0"/>
                </a:cubicBezTo>
                <a:lnTo>
                  <a:pt x="807883" y="0"/>
                </a:lnTo>
                <a:cubicBezTo>
                  <a:pt x="823725" y="0"/>
                  <a:pt x="836567" y="12842"/>
                  <a:pt x="836567" y="28684"/>
                </a:cubicBezTo>
                <a:lnTo>
                  <a:pt x="836567" y="258159"/>
                </a:lnTo>
                <a:cubicBezTo>
                  <a:pt x="836567" y="274001"/>
                  <a:pt x="823725" y="286843"/>
                  <a:pt x="807883" y="286843"/>
                </a:cubicBezTo>
                <a:lnTo>
                  <a:pt x="28684" y="286843"/>
                </a:lnTo>
                <a:cubicBezTo>
                  <a:pt x="12842" y="286843"/>
                  <a:pt x="0" y="274001"/>
                  <a:pt x="0" y="258159"/>
                </a:cubicBezTo>
                <a:lnTo>
                  <a:pt x="0" y="2868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4121" tIns="54121" rIns="54121" bIns="54121" numCol="1" spcCol="1270" anchor="ctr" anchorCtr="0">
            <a:noAutofit/>
          </a:bodyPr>
          <a:lstStyle/>
          <a:p>
            <a:pPr lvl="0" algn="ctr" defTabSz="5334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План</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44" name="Полилиния 43"/>
          <p:cNvSpPr/>
          <p:nvPr/>
        </p:nvSpPr>
        <p:spPr>
          <a:xfrm>
            <a:off x="7450180" y="3501008"/>
            <a:ext cx="722220" cy="3024336"/>
          </a:xfrm>
          <a:custGeom>
            <a:avLst/>
            <a:gdLst>
              <a:gd name="connsiteX0" fmla="*/ 0 w 826816"/>
              <a:gd name="connsiteY0" fmla="*/ 46939 h 469388"/>
              <a:gd name="connsiteX1" fmla="*/ 46939 w 826816"/>
              <a:gd name="connsiteY1" fmla="*/ 0 h 469388"/>
              <a:gd name="connsiteX2" fmla="*/ 779877 w 826816"/>
              <a:gd name="connsiteY2" fmla="*/ 0 h 469388"/>
              <a:gd name="connsiteX3" fmla="*/ 826816 w 826816"/>
              <a:gd name="connsiteY3" fmla="*/ 46939 h 469388"/>
              <a:gd name="connsiteX4" fmla="*/ 826816 w 826816"/>
              <a:gd name="connsiteY4" fmla="*/ 422449 h 469388"/>
              <a:gd name="connsiteX5" fmla="*/ 779877 w 826816"/>
              <a:gd name="connsiteY5" fmla="*/ 469388 h 469388"/>
              <a:gd name="connsiteX6" fmla="*/ 46939 w 826816"/>
              <a:gd name="connsiteY6" fmla="*/ 469388 h 469388"/>
              <a:gd name="connsiteX7" fmla="*/ 0 w 826816"/>
              <a:gd name="connsiteY7" fmla="*/ 422449 h 469388"/>
              <a:gd name="connsiteX8" fmla="*/ 0 w 826816"/>
              <a:gd name="connsiteY8" fmla="*/ 46939 h 46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6816" h="469388">
                <a:moveTo>
                  <a:pt x="0" y="46939"/>
                </a:moveTo>
                <a:cubicBezTo>
                  <a:pt x="0" y="21015"/>
                  <a:pt x="21015" y="0"/>
                  <a:pt x="46939" y="0"/>
                </a:cubicBezTo>
                <a:lnTo>
                  <a:pt x="779877" y="0"/>
                </a:lnTo>
                <a:cubicBezTo>
                  <a:pt x="805801" y="0"/>
                  <a:pt x="826816" y="21015"/>
                  <a:pt x="826816" y="46939"/>
                </a:cubicBezTo>
                <a:lnTo>
                  <a:pt x="826816" y="422449"/>
                </a:lnTo>
                <a:cubicBezTo>
                  <a:pt x="826816" y="448373"/>
                  <a:pt x="805801" y="469388"/>
                  <a:pt x="779877" y="469388"/>
                </a:cubicBezTo>
                <a:lnTo>
                  <a:pt x="46939" y="469388"/>
                </a:lnTo>
                <a:cubicBezTo>
                  <a:pt x="21015" y="469388"/>
                  <a:pt x="0" y="448373"/>
                  <a:pt x="0" y="422449"/>
                </a:cubicBezTo>
                <a:lnTo>
                  <a:pt x="0" y="4693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468" tIns="59468" rIns="59468" bIns="59468" numCol="1" spcCol="1270" anchor="ctr" anchorCtr="0">
            <a:noAutofit/>
          </a:bodyPr>
          <a:lstStyle/>
          <a:p>
            <a:pPr lvl="0" algn="ctr" defTabSz="533400">
              <a:lnSpc>
                <a:spcPct val="90000"/>
              </a:lnSpc>
              <a:spcBef>
                <a:spcPct val="0"/>
              </a:spcBef>
              <a:spcAft>
                <a:spcPct val="35000"/>
              </a:spcAft>
            </a:pPr>
            <a:r>
              <a:rPr lang="en-US" sz="1200" b="0" kern="1200" dirty="0" smtClean="0">
                <a:solidFill>
                  <a:schemeClr val="tx1"/>
                </a:solidFill>
                <a:latin typeface="Times New Roman" panose="02020603050405020304" pitchFamily="18" charset="0"/>
                <a:cs typeface="Times New Roman" panose="02020603050405020304" pitchFamily="18" charset="0"/>
              </a:rPr>
              <a:t>17 361,3</a:t>
            </a:r>
            <a:endParaRPr lang="ru-RU" sz="1200" b="0" kern="1200" dirty="0">
              <a:solidFill>
                <a:schemeClr val="tx1"/>
              </a:solidFill>
              <a:latin typeface="Times New Roman" panose="02020603050405020304" pitchFamily="18" charset="0"/>
              <a:cs typeface="Times New Roman" panose="02020603050405020304" pitchFamily="18" charset="0"/>
            </a:endParaRPr>
          </a:p>
        </p:txBody>
      </p:sp>
      <p:sp>
        <p:nvSpPr>
          <p:cNvPr id="36" name="Полилиния 35"/>
          <p:cNvSpPr/>
          <p:nvPr/>
        </p:nvSpPr>
        <p:spPr>
          <a:xfrm>
            <a:off x="4252535" y="3501008"/>
            <a:ext cx="3096000" cy="3024336"/>
          </a:xfrm>
          <a:custGeom>
            <a:avLst/>
            <a:gdLst>
              <a:gd name="connsiteX0" fmla="*/ 0 w 2518794"/>
              <a:gd name="connsiteY0" fmla="*/ 46939 h 469388"/>
              <a:gd name="connsiteX1" fmla="*/ 46939 w 2518794"/>
              <a:gd name="connsiteY1" fmla="*/ 0 h 469388"/>
              <a:gd name="connsiteX2" fmla="*/ 2471855 w 2518794"/>
              <a:gd name="connsiteY2" fmla="*/ 0 h 469388"/>
              <a:gd name="connsiteX3" fmla="*/ 2518794 w 2518794"/>
              <a:gd name="connsiteY3" fmla="*/ 46939 h 469388"/>
              <a:gd name="connsiteX4" fmla="*/ 2518794 w 2518794"/>
              <a:gd name="connsiteY4" fmla="*/ 422449 h 469388"/>
              <a:gd name="connsiteX5" fmla="*/ 2471855 w 2518794"/>
              <a:gd name="connsiteY5" fmla="*/ 469388 h 469388"/>
              <a:gd name="connsiteX6" fmla="*/ 46939 w 2518794"/>
              <a:gd name="connsiteY6" fmla="*/ 469388 h 469388"/>
              <a:gd name="connsiteX7" fmla="*/ 0 w 2518794"/>
              <a:gd name="connsiteY7" fmla="*/ 422449 h 469388"/>
              <a:gd name="connsiteX8" fmla="*/ 0 w 2518794"/>
              <a:gd name="connsiteY8" fmla="*/ 46939 h 46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18794" h="469388">
                <a:moveTo>
                  <a:pt x="0" y="46939"/>
                </a:moveTo>
                <a:cubicBezTo>
                  <a:pt x="0" y="21015"/>
                  <a:pt x="21015" y="0"/>
                  <a:pt x="46939" y="0"/>
                </a:cubicBezTo>
                <a:lnTo>
                  <a:pt x="2471855" y="0"/>
                </a:lnTo>
                <a:cubicBezTo>
                  <a:pt x="2497779" y="0"/>
                  <a:pt x="2518794" y="21015"/>
                  <a:pt x="2518794" y="46939"/>
                </a:cubicBezTo>
                <a:lnTo>
                  <a:pt x="2518794" y="422449"/>
                </a:lnTo>
                <a:cubicBezTo>
                  <a:pt x="2518794" y="448373"/>
                  <a:pt x="2497779" y="469388"/>
                  <a:pt x="2471855" y="469388"/>
                </a:cubicBezTo>
                <a:lnTo>
                  <a:pt x="46939" y="469388"/>
                </a:lnTo>
                <a:cubicBezTo>
                  <a:pt x="21015" y="469388"/>
                  <a:pt x="0" y="448373"/>
                  <a:pt x="0" y="422449"/>
                </a:cubicBezTo>
                <a:lnTo>
                  <a:pt x="0" y="4693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5658" tIns="55658" rIns="55658" bIns="55658" numCol="1" spcCol="1270" anchor="ctr" anchorCtr="0">
            <a:noAutofit/>
          </a:bodyPr>
          <a:lstStyle/>
          <a:p>
            <a:pPr lvl="0" algn="ctr" defTabSz="488950">
              <a:lnSpc>
                <a:spcPct val="90000"/>
              </a:lnSpc>
              <a:spcAft>
                <a:spcPct val="35000"/>
              </a:spcAft>
            </a:pPr>
            <a:r>
              <a:rPr lang="ru-RU" sz="1000" b="1" dirty="0" smtClean="0">
                <a:solidFill>
                  <a:prstClr val="black"/>
                </a:solidFill>
                <a:latin typeface="Times New Roman" panose="02020603050405020304" pitchFamily="18" charset="0"/>
                <a:cs typeface="Times New Roman" panose="02020603050405020304" pitchFamily="18" charset="0"/>
              </a:rPr>
              <a:t>Комплексы </a:t>
            </a:r>
            <a:r>
              <a:rPr lang="ru-RU" sz="1000" b="1" dirty="0">
                <a:solidFill>
                  <a:prstClr val="black"/>
                </a:solidFill>
                <a:latin typeface="Times New Roman" panose="02020603050405020304" pitchFamily="18" charset="0"/>
                <a:cs typeface="Times New Roman" panose="02020603050405020304" pitchFamily="18" charset="0"/>
              </a:rPr>
              <a:t>процессных мероприятий: </a:t>
            </a:r>
            <a:r>
              <a:rPr lang="ru-RU" sz="850" dirty="0" smtClean="0">
                <a:solidFill>
                  <a:schemeClr val="tx1"/>
                </a:solidFill>
                <a:latin typeface="Times New Roman" panose="02020603050405020304" pitchFamily="18" charset="0"/>
                <a:cs typeface="Times New Roman" panose="02020603050405020304" pitchFamily="18" charset="0"/>
              </a:rPr>
              <a:t>«Предоставление </a:t>
            </a:r>
            <a:r>
              <a:rPr lang="ru-RU" sz="850" dirty="0">
                <a:solidFill>
                  <a:schemeClr val="tx1"/>
                </a:solidFill>
                <a:latin typeface="Times New Roman" panose="02020603050405020304" pitchFamily="18" charset="0"/>
                <a:cs typeface="Times New Roman" panose="02020603050405020304" pitchFamily="18" charset="0"/>
              </a:rPr>
              <a:t>мер социальной поддержки отдельным категориям </a:t>
            </a:r>
            <a:r>
              <a:rPr lang="ru-RU" sz="850" dirty="0" smtClean="0">
                <a:solidFill>
                  <a:schemeClr val="tx1"/>
                </a:solidFill>
                <a:latin typeface="Times New Roman" panose="02020603050405020304" pitchFamily="18" charset="0"/>
                <a:cs typeface="Times New Roman" panose="02020603050405020304" pitchFamily="18" charset="0"/>
              </a:rPr>
              <a:t>граждан</a:t>
            </a:r>
            <a:r>
              <a:rPr lang="ru-RU" sz="850" dirty="0">
                <a:solidFill>
                  <a:schemeClr val="tx1"/>
                </a:solidFill>
                <a:latin typeface="Times New Roman" panose="02020603050405020304" pitchFamily="18" charset="0"/>
                <a:cs typeface="Times New Roman" panose="02020603050405020304" pitchFamily="18" charset="0"/>
              </a:rPr>
              <a:t>», </a:t>
            </a:r>
            <a:r>
              <a:rPr lang="ru-RU" sz="850" dirty="0" smtClean="0">
                <a:solidFill>
                  <a:schemeClr val="tx1"/>
                </a:solidFill>
                <a:latin typeface="Times New Roman" panose="02020603050405020304" pitchFamily="18" charset="0"/>
                <a:cs typeface="Times New Roman" panose="02020603050405020304" pitchFamily="18" charset="0"/>
              </a:rPr>
              <a:t>«Модернизация </a:t>
            </a:r>
            <a:r>
              <a:rPr lang="ru-RU" sz="850" dirty="0">
                <a:solidFill>
                  <a:schemeClr val="tx1"/>
                </a:solidFill>
                <a:latin typeface="Times New Roman" panose="02020603050405020304" pitchFamily="18" charset="0"/>
                <a:cs typeface="Times New Roman" panose="02020603050405020304" pitchFamily="18" charset="0"/>
              </a:rPr>
              <a:t>и развитие сектора предоставления государственных услуг, государственного социального заказа и иных мер поддержки населению», </a:t>
            </a:r>
            <a:r>
              <a:rPr lang="ru-RU" sz="850" dirty="0" smtClean="0">
                <a:solidFill>
                  <a:schemeClr val="tx1"/>
                </a:solidFill>
                <a:latin typeface="Times New Roman" panose="02020603050405020304" pitchFamily="18" charset="0"/>
                <a:cs typeface="Times New Roman" panose="02020603050405020304" pitchFamily="18" charset="0"/>
              </a:rPr>
              <a:t>«Обеспечение </a:t>
            </a:r>
            <a:r>
              <a:rPr lang="ru-RU" sz="850" dirty="0">
                <a:solidFill>
                  <a:schemeClr val="tx1"/>
                </a:solidFill>
                <a:latin typeface="Times New Roman" panose="02020603050405020304" pitchFamily="18" charset="0"/>
                <a:cs typeface="Times New Roman" panose="02020603050405020304" pitchFamily="18" charset="0"/>
              </a:rPr>
              <a:t>доступности социальных услуг высокого качества для всех нуждающихся граждан пожилого возраста и инвалидов, включая детей-инвалидов, путем дальнейшего развития сети организаций различных организационно-правовых форм и форм собственности, предоставляющих социальные услуги», </a:t>
            </a:r>
            <a:r>
              <a:rPr lang="ru-RU" sz="850" dirty="0" smtClean="0">
                <a:solidFill>
                  <a:schemeClr val="tx1"/>
                </a:solidFill>
                <a:latin typeface="Times New Roman" panose="02020603050405020304" pitchFamily="18" charset="0"/>
                <a:cs typeface="Times New Roman" panose="02020603050405020304" pitchFamily="18" charset="0"/>
              </a:rPr>
              <a:t>«Создание </a:t>
            </a:r>
            <a:r>
              <a:rPr lang="ru-RU" sz="850" dirty="0">
                <a:solidFill>
                  <a:schemeClr val="tx1"/>
                </a:solidFill>
                <a:latin typeface="Times New Roman" panose="02020603050405020304" pitchFamily="18" charset="0"/>
                <a:cs typeface="Times New Roman" panose="02020603050405020304" pitchFamily="18" charset="0"/>
              </a:rPr>
              <a:t>благоприятных условий жизнедеятельности ветеранам, гражданам пожилого возраста, инвалидам», </a:t>
            </a:r>
            <a:r>
              <a:rPr lang="ru-RU" sz="850" dirty="0" smtClean="0">
                <a:solidFill>
                  <a:schemeClr val="tx1"/>
                </a:solidFill>
                <a:latin typeface="Times New Roman" panose="02020603050405020304" pitchFamily="18" charset="0"/>
                <a:cs typeface="Times New Roman" panose="02020603050405020304" pitchFamily="18" charset="0"/>
              </a:rPr>
              <a:t>«Организация </a:t>
            </a:r>
            <a:r>
              <a:rPr lang="ru-RU" sz="850" dirty="0">
                <a:solidFill>
                  <a:schemeClr val="tx1"/>
                </a:solidFill>
                <a:latin typeface="Times New Roman" panose="02020603050405020304" pitchFamily="18" charset="0"/>
                <a:cs typeface="Times New Roman" panose="02020603050405020304" pitchFamily="18" charset="0"/>
              </a:rPr>
              <a:t>предоставления денежных выплат и пособий гражданам, имеющим детей», </a:t>
            </a:r>
            <a:r>
              <a:rPr lang="ru-RU" sz="850" dirty="0" smtClean="0">
                <a:solidFill>
                  <a:schemeClr val="tx1"/>
                </a:solidFill>
                <a:latin typeface="Times New Roman" panose="02020603050405020304" pitchFamily="18" charset="0"/>
                <a:cs typeface="Times New Roman" panose="02020603050405020304" pitchFamily="18" charset="0"/>
              </a:rPr>
              <a:t>«Реализация </a:t>
            </a:r>
            <a:r>
              <a:rPr lang="ru-RU" sz="850" dirty="0">
                <a:solidFill>
                  <a:schemeClr val="tx1"/>
                </a:solidFill>
                <a:latin typeface="Times New Roman" panose="02020603050405020304" pitchFamily="18" charset="0"/>
                <a:cs typeface="Times New Roman" panose="02020603050405020304" pitchFamily="18" charset="0"/>
              </a:rPr>
              <a:t>мероприятий по проведению оздоровительной кампании детей, в том числе детей, находящихся в трудной жизненной ситуации</a:t>
            </a:r>
            <a:r>
              <a:rPr lang="ru-RU" sz="850" dirty="0" smtClean="0">
                <a:solidFill>
                  <a:schemeClr val="tx1"/>
                </a:solidFill>
                <a:latin typeface="Times New Roman" panose="02020603050405020304" pitchFamily="18" charset="0"/>
                <a:cs typeface="Times New Roman" panose="02020603050405020304" pitchFamily="18" charset="0"/>
              </a:rPr>
              <a:t>», «Совершенствование </a:t>
            </a:r>
            <a:r>
              <a:rPr lang="ru-RU" sz="850" dirty="0">
                <a:solidFill>
                  <a:schemeClr val="tx1"/>
                </a:solidFill>
                <a:latin typeface="Times New Roman" panose="02020603050405020304" pitchFamily="18" charset="0"/>
                <a:cs typeface="Times New Roman" panose="02020603050405020304" pitchFamily="18" charset="0"/>
              </a:rPr>
              <a:t>социального обслуживания семьи и детей», «</a:t>
            </a:r>
            <a:r>
              <a:rPr lang="ru-RU" sz="850" dirty="0" smtClean="0">
                <a:solidFill>
                  <a:schemeClr val="tx1"/>
                </a:solidFill>
                <a:latin typeface="Times New Roman" panose="02020603050405020304" pitchFamily="18" charset="0"/>
                <a:cs typeface="Times New Roman" panose="02020603050405020304" pitchFamily="18" charset="0"/>
              </a:rPr>
              <a:t>Обеспечение реализации </a:t>
            </a:r>
            <a:r>
              <a:rPr lang="ru-RU" sz="850" dirty="0">
                <a:solidFill>
                  <a:schemeClr val="tx1"/>
                </a:solidFill>
                <a:latin typeface="Times New Roman" panose="02020603050405020304" pitchFamily="18" charset="0"/>
                <a:cs typeface="Times New Roman" panose="02020603050405020304" pitchFamily="18" charset="0"/>
              </a:rPr>
              <a:t> подпрограммы  </a:t>
            </a:r>
            <a:r>
              <a:rPr lang="ru-RU" sz="850" dirty="0" smtClean="0">
                <a:solidFill>
                  <a:schemeClr val="tx1"/>
                </a:solidFill>
                <a:latin typeface="Times New Roman" panose="02020603050405020304" pitchFamily="18" charset="0"/>
                <a:cs typeface="Times New Roman" panose="02020603050405020304" pitchFamily="18" charset="0"/>
              </a:rPr>
              <a:t>«Оказание </a:t>
            </a:r>
            <a:r>
              <a:rPr lang="ru-RU" sz="850" dirty="0">
                <a:solidFill>
                  <a:schemeClr val="tx1"/>
                </a:solidFill>
                <a:latin typeface="Times New Roman" panose="02020603050405020304" pitchFamily="18" charset="0"/>
                <a:cs typeface="Times New Roman" panose="02020603050405020304" pitchFamily="18" charset="0"/>
              </a:rPr>
              <a:t>содействия добровольному переселению в Чувашскую Республику соотечественников, проживающих за рубежом», «Поддержка социально ориентированных некоммерческих организаций в Чувашской Республике», </a:t>
            </a:r>
            <a:r>
              <a:rPr lang="ru-RU" sz="850" dirty="0" smtClean="0">
                <a:solidFill>
                  <a:schemeClr val="tx1"/>
                </a:solidFill>
                <a:latin typeface="Times New Roman" panose="02020603050405020304" pitchFamily="18" charset="0"/>
                <a:cs typeface="Times New Roman" panose="02020603050405020304" pitchFamily="18" charset="0"/>
              </a:rPr>
              <a:t>«Обеспечение </a:t>
            </a:r>
            <a:r>
              <a:rPr lang="ru-RU" sz="850" dirty="0">
                <a:solidFill>
                  <a:schemeClr val="tx1"/>
                </a:solidFill>
                <a:latin typeface="Times New Roman" panose="02020603050405020304" pitchFamily="18" charset="0"/>
                <a:cs typeface="Times New Roman" panose="02020603050405020304" pitchFamily="18" charset="0"/>
              </a:rPr>
              <a:t>реализации государственной программы Чувашской </a:t>
            </a:r>
            <a:r>
              <a:rPr lang="ru-RU" sz="850" dirty="0" smtClean="0">
                <a:solidFill>
                  <a:schemeClr val="tx1"/>
                </a:solidFill>
                <a:latin typeface="Times New Roman" panose="02020603050405020304" pitchFamily="18" charset="0"/>
                <a:cs typeface="Times New Roman" panose="02020603050405020304" pitchFamily="18" charset="0"/>
              </a:rPr>
              <a:t>Республики </a:t>
            </a:r>
            <a:r>
              <a:rPr lang="ru-RU" sz="850" dirty="0">
                <a:solidFill>
                  <a:schemeClr val="tx1"/>
                </a:solidFill>
                <a:latin typeface="Times New Roman" panose="02020603050405020304" pitchFamily="18" charset="0"/>
                <a:cs typeface="Times New Roman" panose="02020603050405020304" pitchFamily="18" charset="0"/>
              </a:rPr>
              <a:t>"Социальная поддержка </a:t>
            </a:r>
            <a:r>
              <a:rPr lang="ru-RU" sz="850" dirty="0" smtClean="0">
                <a:solidFill>
                  <a:schemeClr val="tx1"/>
                </a:solidFill>
                <a:latin typeface="Times New Roman" panose="02020603050405020304" pitchFamily="18" charset="0"/>
                <a:cs typeface="Times New Roman" panose="02020603050405020304" pitchFamily="18" charset="0"/>
              </a:rPr>
              <a:t>граждан»</a:t>
            </a:r>
            <a:endParaRPr lang="ru-RU" sz="850" b="0" kern="1200" dirty="0">
              <a:solidFill>
                <a:schemeClr val="tx1"/>
              </a:solidFill>
              <a:latin typeface="Times New Roman" panose="02020603050405020304" pitchFamily="18" charset="0"/>
              <a:cs typeface="Times New Roman" panose="02020603050405020304" pitchFamily="18" charset="0"/>
            </a:endParaRPr>
          </a:p>
        </p:txBody>
      </p:sp>
      <p:sp>
        <p:nvSpPr>
          <p:cNvPr id="37" name="Полилиния 36"/>
          <p:cNvSpPr/>
          <p:nvPr/>
        </p:nvSpPr>
        <p:spPr>
          <a:xfrm>
            <a:off x="4252535" y="2934887"/>
            <a:ext cx="3096000" cy="468000"/>
          </a:xfrm>
          <a:custGeom>
            <a:avLst/>
            <a:gdLst>
              <a:gd name="connsiteX0" fmla="*/ 0 w 2518794"/>
              <a:gd name="connsiteY0" fmla="*/ 46939 h 469388"/>
              <a:gd name="connsiteX1" fmla="*/ 46939 w 2518794"/>
              <a:gd name="connsiteY1" fmla="*/ 0 h 469388"/>
              <a:gd name="connsiteX2" fmla="*/ 2471855 w 2518794"/>
              <a:gd name="connsiteY2" fmla="*/ 0 h 469388"/>
              <a:gd name="connsiteX3" fmla="*/ 2518794 w 2518794"/>
              <a:gd name="connsiteY3" fmla="*/ 46939 h 469388"/>
              <a:gd name="connsiteX4" fmla="*/ 2518794 w 2518794"/>
              <a:gd name="connsiteY4" fmla="*/ 422449 h 469388"/>
              <a:gd name="connsiteX5" fmla="*/ 2471855 w 2518794"/>
              <a:gd name="connsiteY5" fmla="*/ 469388 h 469388"/>
              <a:gd name="connsiteX6" fmla="*/ 46939 w 2518794"/>
              <a:gd name="connsiteY6" fmla="*/ 469388 h 469388"/>
              <a:gd name="connsiteX7" fmla="*/ 0 w 2518794"/>
              <a:gd name="connsiteY7" fmla="*/ 422449 h 469388"/>
              <a:gd name="connsiteX8" fmla="*/ 0 w 2518794"/>
              <a:gd name="connsiteY8" fmla="*/ 46939 h 46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18794" h="469388">
                <a:moveTo>
                  <a:pt x="0" y="46939"/>
                </a:moveTo>
                <a:cubicBezTo>
                  <a:pt x="0" y="21015"/>
                  <a:pt x="21015" y="0"/>
                  <a:pt x="46939" y="0"/>
                </a:cubicBezTo>
                <a:lnTo>
                  <a:pt x="2471855" y="0"/>
                </a:lnTo>
                <a:cubicBezTo>
                  <a:pt x="2497779" y="0"/>
                  <a:pt x="2518794" y="21015"/>
                  <a:pt x="2518794" y="46939"/>
                </a:cubicBezTo>
                <a:lnTo>
                  <a:pt x="2518794" y="422449"/>
                </a:lnTo>
                <a:cubicBezTo>
                  <a:pt x="2518794" y="448373"/>
                  <a:pt x="2497779" y="469388"/>
                  <a:pt x="2471855" y="469388"/>
                </a:cubicBezTo>
                <a:lnTo>
                  <a:pt x="46939" y="469388"/>
                </a:lnTo>
                <a:cubicBezTo>
                  <a:pt x="21015" y="469388"/>
                  <a:pt x="0" y="448373"/>
                  <a:pt x="0" y="422449"/>
                </a:cubicBezTo>
                <a:lnTo>
                  <a:pt x="0" y="4693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468" tIns="59468" rIns="59468" bIns="59468" numCol="1" spcCol="1270" anchor="ctr" anchorCtr="0">
            <a:noAutofit/>
          </a:bodyPr>
          <a:lstStyle/>
          <a:p>
            <a:pPr lvl="0" algn="ctr" defTabSz="533400">
              <a:lnSpc>
                <a:spcPct val="90000"/>
              </a:lnSpc>
              <a:spcBef>
                <a:spcPct val="0"/>
              </a:spcBef>
              <a:spcAft>
                <a:spcPct val="35000"/>
              </a:spcAft>
            </a:pPr>
            <a:r>
              <a:rPr lang="ru-RU" sz="1000" b="1" kern="1200" dirty="0" smtClean="0">
                <a:solidFill>
                  <a:schemeClr val="tx1"/>
                </a:solidFill>
                <a:latin typeface="Times New Roman" panose="02020603050405020304" pitchFamily="18" charset="0"/>
                <a:cs typeface="Times New Roman" panose="02020603050405020304" pitchFamily="18" charset="0"/>
              </a:rPr>
              <a:t>Региональные проекты</a:t>
            </a:r>
            <a:r>
              <a:rPr lang="ru-RU" sz="1000" b="1" dirty="0" smtClean="0">
                <a:solidFill>
                  <a:schemeClr val="tx1"/>
                </a:solidFill>
                <a:latin typeface="Times New Roman" panose="02020603050405020304" pitchFamily="18" charset="0"/>
                <a:cs typeface="Times New Roman" panose="02020603050405020304" pitchFamily="18" charset="0"/>
              </a:rPr>
              <a:t>:</a:t>
            </a:r>
            <a:endParaRPr lang="ru-RU" sz="1000" b="1" kern="1200" dirty="0" smtClean="0">
              <a:solidFill>
                <a:schemeClr val="tx1"/>
              </a:solidFill>
              <a:latin typeface="Times New Roman" panose="02020603050405020304" pitchFamily="18" charset="0"/>
              <a:cs typeface="Times New Roman" panose="02020603050405020304" pitchFamily="18" charset="0"/>
            </a:endParaRPr>
          </a:p>
          <a:p>
            <a:pPr algn="ctr" defTabSz="533400">
              <a:lnSpc>
                <a:spcPct val="90000"/>
              </a:lnSpc>
              <a:spcAft>
                <a:spcPct val="35000"/>
              </a:spcAft>
            </a:pPr>
            <a:r>
              <a:rPr lang="ru-RU" sz="1200" b="0" kern="1200" dirty="0" smtClean="0">
                <a:solidFill>
                  <a:schemeClr val="tx1"/>
                </a:solidFill>
                <a:latin typeface="Times New Roman" panose="02020603050405020304" pitchFamily="18" charset="0"/>
                <a:cs typeface="Times New Roman" panose="02020603050405020304" pitchFamily="18" charset="0"/>
              </a:rPr>
              <a:t> «</a:t>
            </a:r>
            <a:r>
              <a:rPr lang="ru-RU" sz="1000" b="0" kern="1200" dirty="0" smtClean="0">
                <a:solidFill>
                  <a:schemeClr val="tx1"/>
                </a:solidFill>
                <a:latin typeface="Times New Roman" panose="02020603050405020304" pitchFamily="18" charset="0"/>
                <a:cs typeface="Times New Roman" panose="02020603050405020304" pitchFamily="18" charset="0"/>
              </a:rPr>
              <a:t>Старшее поколение</a:t>
            </a:r>
            <a:r>
              <a:rPr lang="ru-RU" sz="1200" b="0" kern="1200" dirty="0" smtClean="0">
                <a:solidFill>
                  <a:schemeClr val="tx1"/>
                </a:solidFill>
                <a:latin typeface="Times New Roman" panose="02020603050405020304" pitchFamily="18" charset="0"/>
                <a:cs typeface="Times New Roman" panose="02020603050405020304" pitchFamily="18" charset="0"/>
              </a:rPr>
              <a:t>», </a:t>
            </a:r>
            <a:r>
              <a:rPr lang="ru-RU" sz="1000" dirty="0" smtClean="0">
                <a:solidFill>
                  <a:schemeClr val="tx1"/>
                </a:solidFill>
                <a:latin typeface="Times New Roman" panose="02020603050405020304" pitchFamily="18" charset="0"/>
                <a:cs typeface="Times New Roman" panose="02020603050405020304" pitchFamily="18" charset="0"/>
              </a:rPr>
              <a:t>«Многодетная семья»</a:t>
            </a:r>
            <a:endParaRPr lang="ru-RU" sz="1200" b="0" kern="1200" dirty="0">
              <a:solidFill>
                <a:schemeClr val="tx1"/>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8311484" y="2934887"/>
            <a:ext cx="725012" cy="468000"/>
          </a:xfrm>
          <a:custGeom>
            <a:avLst/>
            <a:gdLst>
              <a:gd name="connsiteX0" fmla="*/ 0 w 833304"/>
              <a:gd name="connsiteY0" fmla="*/ 46939 h 469388"/>
              <a:gd name="connsiteX1" fmla="*/ 46939 w 833304"/>
              <a:gd name="connsiteY1" fmla="*/ 0 h 469388"/>
              <a:gd name="connsiteX2" fmla="*/ 786365 w 833304"/>
              <a:gd name="connsiteY2" fmla="*/ 0 h 469388"/>
              <a:gd name="connsiteX3" fmla="*/ 833304 w 833304"/>
              <a:gd name="connsiteY3" fmla="*/ 46939 h 469388"/>
              <a:gd name="connsiteX4" fmla="*/ 833304 w 833304"/>
              <a:gd name="connsiteY4" fmla="*/ 422449 h 469388"/>
              <a:gd name="connsiteX5" fmla="*/ 786365 w 833304"/>
              <a:gd name="connsiteY5" fmla="*/ 469388 h 469388"/>
              <a:gd name="connsiteX6" fmla="*/ 46939 w 833304"/>
              <a:gd name="connsiteY6" fmla="*/ 469388 h 469388"/>
              <a:gd name="connsiteX7" fmla="*/ 0 w 833304"/>
              <a:gd name="connsiteY7" fmla="*/ 422449 h 469388"/>
              <a:gd name="connsiteX8" fmla="*/ 0 w 833304"/>
              <a:gd name="connsiteY8" fmla="*/ 46939 h 46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3304" h="469388">
                <a:moveTo>
                  <a:pt x="0" y="46939"/>
                </a:moveTo>
                <a:cubicBezTo>
                  <a:pt x="0" y="21015"/>
                  <a:pt x="21015" y="0"/>
                  <a:pt x="46939" y="0"/>
                </a:cubicBezTo>
                <a:lnTo>
                  <a:pt x="786365" y="0"/>
                </a:lnTo>
                <a:cubicBezTo>
                  <a:pt x="812289" y="0"/>
                  <a:pt x="833304" y="21015"/>
                  <a:pt x="833304" y="46939"/>
                </a:cubicBezTo>
                <a:lnTo>
                  <a:pt x="833304" y="422449"/>
                </a:lnTo>
                <a:cubicBezTo>
                  <a:pt x="833304" y="448373"/>
                  <a:pt x="812289" y="469388"/>
                  <a:pt x="786365" y="469388"/>
                </a:cubicBezTo>
                <a:lnTo>
                  <a:pt x="46939" y="469388"/>
                </a:lnTo>
                <a:cubicBezTo>
                  <a:pt x="21015" y="469388"/>
                  <a:pt x="0" y="448373"/>
                  <a:pt x="0" y="422449"/>
                </a:cubicBezTo>
                <a:lnTo>
                  <a:pt x="0" y="4693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468" tIns="59468" rIns="59468" bIns="59468" numCol="1" spcCol="1270" anchor="ctr" anchorCtr="0">
            <a:noAutofit/>
          </a:bodyPr>
          <a:lstStyle/>
          <a:p>
            <a:pPr lvl="0" algn="ctr" defTabSz="533400">
              <a:lnSpc>
                <a:spcPct val="90000"/>
              </a:lnSpc>
              <a:spcBef>
                <a:spcPct val="0"/>
              </a:spcBef>
              <a:spcAft>
                <a:spcPct val="35000"/>
              </a:spcAft>
            </a:pPr>
            <a:r>
              <a:rPr lang="ru-RU" sz="1200" b="0" kern="1200" dirty="0" smtClean="0">
                <a:solidFill>
                  <a:schemeClr val="tx1"/>
                </a:solidFill>
                <a:latin typeface="Times New Roman" panose="02020603050405020304" pitchFamily="18" charset="0"/>
                <a:cs typeface="Times New Roman" panose="02020603050405020304" pitchFamily="18" charset="0"/>
              </a:rPr>
              <a:t>1 374,8</a:t>
            </a:r>
            <a:endParaRPr lang="ru-RU" sz="1200" b="0" kern="1200" dirty="0">
              <a:solidFill>
                <a:schemeClr val="tx1"/>
              </a:solidFill>
              <a:latin typeface="Times New Roman" panose="02020603050405020304" pitchFamily="18" charset="0"/>
              <a:cs typeface="Times New Roman" panose="02020603050405020304" pitchFamily="18" charset="0"/>
            </a:endParaRPr>
          </a:p>
        </p:txBody>
      </p:sp>
      <p:sp>
        <p:nvSpPr>
          <p:cNvPr id="39" name="Полилиния 38"/>
          <p:cNvSpPr/>
          <p:nvPr/>
        </p:nvSpPr>
        <p:spPr>
          <a:xfrm>
            <a:off x="7450180" y="2934887"/>
            <a:ext cx="722220" cy="468000"/>
          </a:xfrm>
          <a:custGeom>
            <a:avLst/>
            <a:gdLst>
              <a:gd name="connsiteX0" fmla="*/ 0 w 833304"/>
              <a:gd name="connsiteY0" fmla="*/ 46939 h 469388"/>
              <a:gd name="connsiteX1" fmla="*/ 46939 w 833304"/>
              <a:gd name="connsiteY1" fmla="*/ 0 h 469388"/>
              <a:gd name="connsiteX2" fmla="*/ 786365 w 833304"/>
              <a:gd name="connsiteY2" fmla="*/ 0 h 469388"/>
              <a:gd name="connsiteX3" fmla="*/ 833304 w 833304"/>
              <a:gd name="connsiteY3" fmla="*/ 46939 h 469388"/>
              <a:gd name="connsiteX4" fmla="*/ 833304 w 833304"/>
              <a:gd name="connsiteY4" fmla="*/ 422449 h 469388"/>
              <a:gd name="connsiteX5" fmla="*/ 786365 w 833304"/>
              <a:gd name="connsiteY5" fmla="*/ 469388 h 469388"/>
              <a:gd name="connsiteX6" fmla="*/ 46939 w 833304"/>
              <a:gd name="connsiteY6" fmla="*/ 469388 h 469388"/>
              <a:gd name="connsiteX7" fmla="*/ 0 w 833304"/>
              <a:gd name="connsiteY7" fmla="*/ 422449 h 469388"/>
              <a:gd name="connsiteX8" fmla="*/ 0 w 833304"/>
              <a:gd name="connsiteY8" fmla="*/ 46939 h 46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3304" h="469388">
                <a:moveTo>
                  <a:pt x="0" y="46939"/>
                </a:moveTo>
                <a:cubicBezTo>
                  <a:pt x="0" y="21015"/>
                  <a:pt x="21015" y="0"/>
                  <a:pt x="46939" y="0"/>
                </a:cubicBezTo>
                <a:lnTo>
                  <a:pt x="786365" y="0"/>
                </a:lnTo>
                <a:cubicBezTo>
                  <a:pt x="812289" y="0"/>
                  <a:pt x="833304" y="21015"/>
                  <a:pt x="833304" y="46939"/>
                </a:cubicBezTo>
                <a:lnTo>
                  <a:pt x="833304" y="422449"/>
                </a:lnTo>
                <a:cubicBezTo>
                  <a:pt x="833304" y="448373"/>
                  <a:pt x="812289" y="469388"/>
                  <a:pt x="786365" y="469388"/>
                </a:cubicBezTo>
                <a:lnTo>
                  <a:pt x="46939" y="469388"/>
                </a:lnTo>
                <a:cubicBezTo>
                  <a:pt x="21015" y="469388"/>
                  <a:pt x="0" y="448373"/>
                  <a:pt x="0" y="422449"/>
                </a:cubicBezTo>
                <a:lnTo>
                  <a:pt x="0" y="4693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468" tIns="59468" rIns="59468" bIns="59468" numCol="1" spcCol="1270" anchor="ctr" anchorCtr="0">
            <a:noAutofit/>
          </a:bodyPr>
          <a:lstStyle/>
          <a:p>
            <a:pPr lvl="0" algn="ctr" defTabSz="533400">
              <a:lnSpc>
                <a:spcPct val="90000"/>
              </a:lnSpc>
              <a:spcBef>
                <a:spcPct val="0"/>
              </a:spcBef>
              <a:spcAft>
                <a:spcPct val="35000"/>
              </a:spcAft>
            </a:pPr>
            <a:r>
              <a:rPr lang="ru-RU" sz="1200" dirty="0" smtClean="0">
                <a:solidFill>
                  <a:schemeClr val="tx1"/>
                </a:solidFill>
                <a:latin typeface="Times New Roman" panose="02020603050405020304" pitchFamily="18" charset="0"/>
                <a:cs typeface="Times New Roman" panose="02020603050405020304" pitchFamily="18" charset="0"/>
              </a:rPr>
              <a:t>1 398,6</a:t>
            </a:r>
            <a:endParaRPr lang="ru-RU" sz="1200" b="0" kern="1200" dirty="0">
              <a:solidFill>
                <a:schemeClr val="tx1"/>
              </a:solidFill>
              <a:latin typeface="Times New Roman" panose="02020603050405020304" pitchFamily="18" charset="0"/>
              <a:cs typeface="Times New Roman" panose="02020603050405020304" pitchFamily="18" charset="0"/>
            </a:endParaRPr>
          </a:p>
        </p:txBody>
      </p:sp>
      <p:sp>
        <p:nvSpPr>
          <p:cNvPr id="52" name="Полилиния 51"/>
          <p:cNvSpPr/>
          <p:nvPr/>
        </p:nvSpPr>
        <p:spPr>
          <a:xfrm>
            <a:off x="8316416" y="2575702"/>
            <a:ext cx="720080" cy="286843"/>
          </a:xfrm>
          <a:custGeom>
            <a:avLst/>
            <a:gdLst>
              <a:gd name="connsiteX0" fmla="*/ 0 w 836567"/>
              <a:gd name="connsiteY0" fmla="*/ 28684 h 286843"/>
              <a:gd name="connsiteX1" fmla="*/ 28684 w 836567"/>
              <a:gd name="connsiteY1" fmla="*/ 0 h 286843"/>
              <a:gd name="connsiteX2" fmla="*/ 807883 w 836567"/>
              <a:gd name="connsiteY2" fmla="*/ 0 h 286843"/>
              <a:gd name="connsiteX3" fmla="*/ 836567 w 836567"/>
              <a:gd name="connsiteY3" fmla="*/ 28684 h 286843"/>
              <a:gd name="connsiteX4" fmla="*/ 836567 w 836567"/>
              <a:gd name="connsiteY4" fmla="*/ 258159 h 286843"/>
              <a:gd name="connsiteX5" fmla="*/ 807883 w 836567"/>
              <a:gd name="connsiteY5" fmla="*/ 286843 h 286843"/>
              <a:gd name="connsiteX6" fmla="*/ 28684 w 836567"/>
              <a:gd name="connsiteY6" fmla="*/ 286843 h 286843"/>
              <a:gd name="connsiteX7" fmla="*/ 0 w 836567"/>
              <a:gd name="connsiteY7" fmla="*/ 258159 h 286843"/>
              <a:gd name="connsiteX8" fmla="*/ 0 w 836567"/>
              <a:gd name="connsiteY8" fmla="*/ 28684 h 286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6567" h="286843">
                <a:moveTo>
                  <a:pt x="0" y="28684"/>
                </a:moveTo>
                <a:cubicBezTo>
                  <a:pt x="0" y="12842"/>
                  <a:pt x="12842" y="0"/>
                  <a:pt x="28684" y="0"/>
                </a:cubicBezTo>
                <a:lnTo>
                  <a:pt x="807883" y="0"/>
                </a:lnTo>
                <a:cubicBezTo>
                  <a:pt x="823725" y="0"/>
                  <a:pt x="836567" y="12842"/>
                  <a:pt x="836567" y="28684"/>
                </a:cubicBezTo>
                <a:lnTo>
                  <a:pt x="836567" y="258159"/>
                </a:lnTo>
                <a:cubicBezTo>
                  <a:pt x="836567" y="274001"/>
                  <a:pt x="823725" y="286843"/>
                  <a:pt x="807883" y="286843"/>
                </a:cubicBezTo>
                <a:lnTo>
                  <a:pt x="28684" y="286843"/>
                </a:lnTo>
                <a:cubicBezTo>
                  <a:pt x="12842" y="286843"/>
                  <a:pt x="0" y="274001"/>
                  <a:pt x="0" y="258159"/>
                </a:cubicBezTo>
                <a:lnTo>
                  <a:pt x="0" y="2868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4121" tIns="54121" rIns="54121" bIns="54121" numCol="1" spcCol="1270" anchor="ctr" anchorCtr="0">
            <a:noAutofit/>
          </a:bodyPr>
          <a:lstStyle/>
          <a:p>
            <a:pPr lvl="0" algn="ctr" defTabSz="5334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Факт</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3" name="Номер слайда 2"/>
          <p:cNvSpPr>
            <a:spLocks noGrp="1"/>
          </p:cNvSpPr>
          <p:nvPr>
            <p:ph type="sldNum" sz="quarter" idx="12"/>
          </p:nvPr>
        </p:nvSpPr>
        <p:spPr/>
        <p:txBody>
          <a:bodyPr/>
          <a:lstStyle/>
          <a:p>
            <a:pPr>
              <a:defRPr/>
            </a:pPr>
            <a:fld id="{667CCBFA-BFB9-4E9F-B6F6-694D72409F22}" type="slidenum">
              <a:rPr lang="ru-RU" smtClean="0"/>
              <a:pPr>
                <a:defRPr/>
              </a:pPr>
              <a:t>48</a:t>
            </a:fld>
            <a:endParaRPr lang="ru-RU" dirty="0"/>
          </a:p>
        </p:txBody>
      </p:sp>
    </p:spTree>
    <p:extLst>
      <p:ext uri="{BB962C8B-B14F-4D97-AF65-F5344CB8AC3E}">
        <p14:creationId xmlns:p14="http://schemas.microsoft.com/office/powerpoint/2010/main" val="240024930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кругленный прямоугольник 4"/>
          <p:cNvSpPr/>
          <p:nvPr/>
        </p:nvSpPr>
        <p:spPr>
          <a:xfrm>
            <a:off x="88618" y="2602664"/>
            <a:ext cx="4932000" cy="432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a:solidFill>
                  <a:schemeClr val="tx1"/>
                </a:solidFill>
                <a:latin typeface="Times New Roman" panose="02020603050405020304" pitchFamily="18" charset="0"/>
                <a:cs typeface="Times New Roman" panose="02020603050405020304" pitchFamily="18" charset="0"/>
              </a:rPr>
              <a:t>Доля населения с доходами ниже величины </a:t>
            </a:r>
            <a:r>
              <a:rPr lang="ru-RU" sz="1100" dirty="0" smtClean="0">
                <a:solidFill>
                  <a:schemeClr val="tx1"/>
                </a:solidFill>
                <a:latin typeface="Times New Roman" panose="02020603050405020304" pitchFamily="18" charset="0"/>
                <a:cs typeface="Times New Roman" panose="02020603050405020304" pitchFamily="18" charset="0"/>
              </a:rPr>
              <a:t>прожиточного минимума, %</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24" name="Скругленный прямоугольник 23"/>
          <p:cNvSpPr/>
          <p:nvPr/>
        </p:nvSpPr>
        <p:spPr>
          <a:xfrm>
            <a:off x="118181" y="3212976"/>
            <a:ext cx="4932000" cy="86409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100" dirty="0">
                <a:solidFill>
                  <a:schemeClr val="tx1"/>
                </a:solidFill>
                <a:latin typeface="Times New Roman" panose="02020603050405020304" pitchFamily="18" charset="0"/>
                <a:cs typeface="Times New Roman" panose="02020603050405020304" pitchFamily="18" charset="0"/>
              </a:rPr>
              <a:t>Количество социальных проектов, реализуемых за счет грантов и субсидий, полученных социально ориентированными некоммерческими организациями в Чувашской Республике при поддержке ресурсного центра в рамках конкурсных </a:t>
            </a:r>
            <a:r>
              <a:rPr lang="ru-RU" sz="1100" dirty="0" smtClean="0">
                <a:solidFill>
                  <a:schemeClr val="tx1"/>
                </a:solidFill>
                <a:latin typeface="Times New Roman" panose="02020603050405020304" pitchFamily="18" charset="0"/>
                <a:cs typeface="Times New Roman" panose="02020603050405020304" pitchFamily="18" charset="0"/>
              </a:rPr>
              <a:t>отборов, ед.</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33" name="Скругленный прямоугольник 32"/>
          <p:cNvSpPr/>
          <p:nvPr/>
        </p:nvSpPr>
        <p:spPr>
          <a:xfrm>
            <a:off x="130969" y="4293096"/>
            <a:ext cx="4932000" cy="49575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100" dirty="0">
                <a:solidFill>
                  <a:schemeClr val="tx1"/>
                </a:solidFill>
                <a:latin typeface="Times New Roman" panose="02020603050405020304" pitchFamily="18" charset="0"/>
                <a:cs typeface="Times New Roman" panose="02020603050405020304" pitchFamily="18" charset="0"/>
              </a:rPr>
              <a:t>Доля граждан, получивших </a:t>
            </a:r>
            <a:r>
              <a:rPr lang="ru-RU" sz="1100" dirty="0" smtClean="0">
                <a:solidFill>
                  <a:schemeClr val="tx1"/>
                </a:solidFill>
                <a:latin typeface="Times New Roman" panose="02020603050405020304" pitchFamily="18" charset="0"/>
                <a:cs typeface="Times New Roman" panose="02020603050405020304" pitchFamily="18" charset="0"/>
              </a:rPr>
              <a:t>социальные </a:t>
            </a:r>
            <a:r>
              <a:rPr lang="ru-RU" sz="1100" dirty="0">
                <a:solidFill>
                  <a:schemeClr val="tx1"/>
                </a:solidFill>
                <a:latin typeface="Times New Roman" panose="02020603050405020304" pitchFamily="18" charset="0"/>
                <a:cs typeface="Times New Roman" panose="02020603050405020304" pitchFamily="18" charset="0"/>
              </a:rPr>
              <a:t>услуги в организациях </a:t>
            </a:r>
            <a:r>
              <a:rPr lang="ru-RU" sz="1100" dirty="0" smtClean="0">
                <a:solidFill>
                  <a:schemeClr val="tx1"/>
                </a:solidFill>
                <a:latin typeface="Times New Roman" panose="02020603050405020304" pitchFamily="18" charset="0"/>
                <a:cs typeface="Times New Roman" panose="02020603050405020304" pitchFamily="18" charset="0"/>
              </a:rPr>
              <a:t>социального </a:t>
            </a:r>
            <a:r>
              <a:rPr lang="ru-RU" sz="1100" dirty="0">
                <a:solidFill>
                  <a:schemeClr val="tx1"/>
                </a:solidFill>
                <a:latin typeface="Times New Roman" panose="02020603050405020304" pitchFamily="18" charset="0"/>
                <a:cs typeface="Times New Roman" panose="02020603050405020304" pitchFamily="18" charset="0"/>
              </a:rPr>
              <a:t>обслуживания, в общем числе </a:t>
            </a:r>
            <a:r>
              <a:rPr lang="ru-RU" sz="1100" dirty="0" smtClean="0">
                <a:solidFill>
                  <a:schemeClr val="tx1"/>
                </a:solidFill>
                <a:latin typeface="Times New Roman" panose="02020603050405020304" pitchFamily="18" charset="0"/>
                <a:cs typeface="Times New Roman" panose="02020603050405020304" pitchFamily="18" charset="0"/>
              </a:rPr>
              <a:t>граждан</a:t>
            </a:r>
            <a:r>
              <a:rPr lang="ru-RU" sz="1100" dirty="0">
                <a:solidFill>
                  <a:schemeClr val="tx1"/>
                </a:solidFill>
                <a:latin typeface="Times New Roman" panose="02020603050405020304" pitchFamily="18" charset="0"/>
                <a:cs typeface="Times New Roman" panose="02020603050405020304" pitchFamily="18" charset="0"/>
              </a:rPr>
              <a:t>, обратившихся за получением </a:t>
            </a:r>
            <a:r>
              <a:rPr lang="ru-RU" sz="1100" dirty="0" smtClean="0">
                <a:solidFill>
                  <a:schemeClr val="tx1"/>
                </a:solidFill>
                <a:latin typeface="Times New Roman" panose="02020603050405020304" pitchFamily="18" charset="0"/>
                <a:cs typeface="Times New Roman" panose="02020603050405020304" pitchFamily="18" charset="0"/>
              </a:rPr>
              <a:t>                  социальных </a:t>
            </a:r>
            <a:r>
              <a:rPr lang="ru-RU" sz="1100" dirty="0">
                <a:solidFill>
                  <a:schemeClr val="tx1"/>
                </a:solidFill>
                <a:latin typeface="Times New Roman" panose="02020603050405020304" pitchFamily="18" charset="0"/>
                <a:cs typeface="Times New Roman" panose="02020603050405020304" pitchFamily="18" charset="0"/>
              </a:rPr>
              <a:t>услуг в организации </a:t>
            </a:r>
            <a:r>
              <a:rPr lang="ru-RU" sz="1100" dirty="0" smtClean="0">
                <a:solidFill>
                  <a:schemeClr val="tx1"/>
                </a:solidFill>
                <a:latin typeface="Times New Roman" panose="02020603050405020304" pitchFamily="18" charset="0"/>
                <a:cs typeface="Times New Roman" panose="02020603050405020304" pitchFamily="18" charset="0"/>
              </a:rPr>
              <a:t>социального </a:t>
            </a:r>
            <a:r>
              <a:rPr lang="ru-RU" sz="1100" dirty="0">
                <a:solidFill>
                  <a:schemeClr val="tx1"/>
                </a:solidFill>
                <a:latin typeface="Times New Roman" panose="02020603050405020304" pitchFamily="18" charset="0"/>
                <a:cs typeface="Times New Roman" panose="02020603050405020304" pitchFamily="18" charset="0"/>
              </a:rPr>
              <a:t>обслуживания, </a:t>
            </a:r>
            <a:r>
              <a:rPr lang="ru-RU" sz="1100" dirty="0" smtClean="0">
                <a:solidFill>
                  <a:schemeClr val="tx1"/>
                </a:solidFill>
                <a:latin typeface="Times New Roman" panose="02020603050405020304" pitchFamily="18" charset="0"/>
                <a:cs typeface="Times New Roman" panose="02020603050405020304" pitchFamily="18" charset="0"/>
              </a:rPr>
              <a:t>%</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35" name="Скругленный прямоугольник 34"/>
          <p:cNvSpPr/>
          <p:nvPr/>
        </p:nvSpPr>
        <p:spPr>
          <a:xfrm>
            <a:off x="152308" y="4941168"/>
            <a:ext cx="4932000" cy="72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100" dirty="0" smtClean="0">
                <a:solidFill>
                  <a:schemeClr val="tx1"/>
                </a:solidFill>
                <a:latin typeface="Times New Roman" panose="02020603050405020304" pitchFamily="18" charset="0"/>
                <a:cs typeface="Times New Roman" panose="02020603050405020304" pitchFamily="18" charset="0"/>
              </a:rPr>
              <a:t>Удельный </a:t>
            </a:r>
            <a:r>
              <a:rPr lang="ru-RU" sz="1100" dirty="0">
                <a:solidFill>
                  <a:schemeClr val="tx1"/>
                </a:solidFill>
                <a:latin typeface="Times New Roman" panose="02020603050405020304" pitchFamily="18" charset="0"/>
                <a:cs typeface="Times New Roman" panose="02020603050405020304" pitchFamily="18" charset="0"/>
              </a:rPr>
              <a:t>вес несовершеннолетних, находящихся в трудной жизненной ситуации, охваченных организованным отдыхом и оздоровлением, в общей численности несовершеннолетних, обратившихся за их получением в организации социального </a:t>
            </a:r>
            <a:r>
              <a:rPr lang="ru-RU" sz="1100" dirty="0" smtClean="0">
                <a:solidFill>
                  <a:schemeClr val="tx1"/>
                </a:solidFill>
                <a:latin typeface="Times New Roman" panose="02020603050405020304" pitchFamily="18" charset="0"/>
                <a:cs typeface="Times New Roman" panose="02020603050405020304" pitchFamily="18" charset="0"/>
              </a:rPr>
              <a:t>обслуживания, %</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36" name="Скругленный прямоугольник 35"/>
          <p:cNvSpPr/>
          <p:nvPr/>
        </p:nvSpPr>
        <p:spPr>
          <a:xfrm>
            <a:off x="152308" y="5877272"/>
            <a:ext cx="4932000" cy="59400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100" dirty="0" smtClean="0">
                <a:solidFill>
                  <a:schemeClr val="tx1"/>
                </a:solidFill>
                <a:latin typeface="Times New Roman" panose="02020603050405020304" pitchFamily="18" charset="0"/>
                <a:cs typeface="Times New Roman" panose="02020603050405020304" pitchFamily="18" charset="0"/>
              </a:rPr>
              <a:t>Удельный </a:t>
            </a:r>
            <a:r>
              <a:rPr lang="ru-RU" sz="1100" dirty="0">
                <a:solidFill>
                  <a:schemeClr val="tx1"/>
                </a:solidFill>
                <a:latin typeface="Times New Roman" panose="02020603050405020304" pitchFamily="18" charset="0"/>
                <a:cs typeface="Times New Roman" panose="02020603050405020304" pitchFamily="18" charset="0"/>
              </a:rPr>
              <a:t>вес детей-инвалидов, получивших социальные услуги в организациях социального обслуживания для детей-инвалидов, в общей численности </a:t>
            </a:r>
            <a:r>
              <a:rPr lang="ru-RU" sz="1100" dirty="0" smtClean="0">
                <a:solidFill>
                  <a:schemeClr val="tx1"/>
                </a:solidFill>
                <a:latin typeface="Times New Roman" panose="02020603050405020304" pitchFamily="18" charset="0"/>
                <a:cs typeface="Times New Roman" panose="02020603050405020304" pitchFamily="18" charset="0"/>
              </a:rPr>
              <a:t>детей-инвалидов, </a:t>
            </a:r>
            <a:r>
              <a:rPr lang="en-US" sz="1100" dirty="0" smtClean="0">
                <a:solidFill>
                  <a:schemeClr val="tx1"/>
                </a:solidFill>
                <a:latin typeface="Times New Roman" panose="02020603050405020304" pitchFamily="18" charset="0"/>
                <a:cs typeface="Times New Roman" panose="02020603050405020304" pitchFamily="18" charset="0"/>
              </a:rPr>
              <a:t>%</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11" name="Скругленный прямоугольник 10"/>
          <p:cNvSpPr/>
          <p:nvPr/>
        </p:nvSpPr>
        <p:spPr>
          <a:xfrm>
            <a:off x="259728" y="1920741"/>
            <a:ext cx="3437077" cy="50405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400" b="1" dirty="0" smtClean="0">
                <a:solidFill>
                  <a:schemeClr val="accent1">
                    <a:lumMod val="50000"/>
                  </a:schemeClr>
                </a:solidFill>
                <a:latin typeface="Times New Roman" panose="02020603050405020304" pitchFamily="18" charset="0"/>
                <a:cs typeface="Times New Roman" panose="02020603050405020304" pitchFamily="18" charset="0"/>
              </a:rPr>
              <a:t>Основные индикаторы</a:t>
            </a:r>
            <a:endParaRPr lang="ru-RU" sz="14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6" name="Номер слайда 5"/>
          <p:cNvSpPr>
            <a:spLocks noGrp="1"/>
          </p:cNvSpPr>
          <p:nvPr>
            <p:ph type="sldNum" sz="quarter" idx="12"/>
          </p:nvPr>
        </p:nvSpPr>
        <p:spPr/>
        <p:txBody>
          <a:bodyPr/>
          <a:lstStyle/>
          <a:p>
            <a:pPr>
              <a:defRPr/>
            </a:pPr>
            <a:fld id="{667CCBFA-BFB9-4E9F-B6F6-694D72409F22}" type="slidenum">
              <a:rPr lang="ru-RU" smtClean="0"/>
              <a:pPr>
                <a:defRPr/>
              </a:pPr>
              <a:t>49</a:t>
            </a:fld>
            <a:endParaRPr lang="ru-RU" dirty="0"/>
          </a:p>
        </p:txBody>
      </p:sp>
      <p:pic>
        <p:nvPicPr>
          <p:cNvPr id="49" name="Рисунок 48" descr="http://upravafilipark.ru/wp-content/uploads/2015/06/sobranie-2.jpg"/>
          <p:cNvPicPr/>
          <p:nvPr/>
        </p:nvPicPr>
        <p:blipFill>
          <a:blip r:embed="rId3" cstate="print"/>
          <a:srcRect/>
          <a:stretch>
            <a:fillRect/>
          </a:stretch>
        </p:blipFill>
        <p:spPr bwMode="auto">
          <a:xfrm>
            <a:off x="1376934" y="823961"/>
            <a:ext cx="1080120" cy="792087"/>
          </a:xfrm>
          <a:prstGeom prst="rect">
            <a:avLst/>
          </a:prstGeom>
          <a:ln>
            <a:noFill/>
          </a:ln>
          <a:effectLst>
            <a:softEdge rad="112500"/>
          </a:effectLst>
        </p:spPr>
      </p:pic>
      <p:pic>
        <p:nvPicPr>
          <p:cNvPr id="50" name="Рисунок 49" descr="http://blog.yarcenter.ru/media/5/0.2/0506.jpg"/>
          <p:cNvPicPr/>
          <p:nvPr/>
        </p:nvPicPr>
        <p:blipFill>
          <a:blip r:embed="rId4" cstate="print"/>
          <a:srcRect/>
          <a:stretch>
            <a:fillRect/>
          </a:stretch>
        </p:blipFill>
        <p:spPr bwMode="auto">
          <a:xfrm>
            <a:off x="244113" y="823961"/>
            <a:ext cx="1060813" cy="813577"/>
          </a:xfrm>
          <a:prstGeom prst="rect">
            <a:avLst/>
          </a:prstGeom>
          <a:ln>
            <a:noFill/>
          </a:ln>
          <a:effectLst>
            <a:softEdge rad="112500"/>
          </a:effectLst>
        </p:spPr>
      </p:pic>
      <p:pic>
        <p:nvPicPr>
          <p:cNvPr id="51" name="Рисунок 50" descr="http://www.prav-net.ru/img/zolotoslov/5064-1.jpg"/>
          <p:cNvPicPr/>
          <p:nvPr/>
        </p:nvPicPr>
        <p:blipFill>
          <a:blip r:embed="rId5" cstate="print"/>
          <a:srcRect/>
          <a:stretch>
            <a:fillRect/>
          </a:stretch>
        </p:blipFill>
        <p:spPr bwMode="auto">
          <a:xfrm>
            <a:off x="2528959" y="823961"/>
            <a:ext cx="1152231" cy="792088"/>
          </a:xfrm>
          <a:prstGeom prst="rect">
            <a:avLst/>
          </a:prstGeom>
          <a:ln>
            <a:noFill/>
          </a:ln>
          <a:effectLst>
            <a:softEdge rad="112500"/>
          </a:effectLst>
        </p:spPr>
      </p:pic>
      <p:pic>
        <p:nvPicPr>
          <p:cNvPr id="52" name="Рисунок 51" descr="http://zaoblakami.ru/uploads/content/small/200_123423423435_dostupnaya-sreda.jpg"/>
          <p:cNvPicPr/>
          <p:nvPr/>
        </p:nvPicPr>
        <p:blipFill>
          <a:blip r:embed="rId6" cstate="print"/>
          <a:srcRect/>
          <a:stretch>
            <a:fillRect/>
          </a:stretch>
        </p:blipFill>
        <p:spPr bwMode="auto">
          <a:xfrm>
            <a:off x="3897214" y="1688057"/>
            <a:ext cx="1008112" cy="504056"/>
          </a:xfrm>
          <a:prstGeom prst="rect">
            <a:avLst/>
          </a:prstGeom>
          <a:noFill/>
          <a:ln w="9525">
            <a:noFill/>
            <a:miter lim="800000"/>
            <a:headEnd/>
            <a:tailEnd/>
          </a:ln>
        </p:spPr>
      </p:pic>
      <p:pic>
        <p:nvPicPr>
          <p:cNvPr id="53" name="Рисунок 52" descr="http://riarealty.ru/images/39662/77/396627757.jpg"/>
          <p:cNvPicPr/>
          <p:nvPr/>
        </p:nvPicPr>
        <p:blipFill>
          <a:blip r:embed="rId7" cstate="print"/>
          <a:srcRect/>
          <a:stretch>
            <a:fillRect/>
          </a:stretch>
        </p:blipFill>
        <p:spPr bwMode="auto">
          <a:xfrm>
            <a:off x="3756248" y="815744"/>
            <a:ext cx="1149078" cy="800304"/>
          </a:xfrm>
          <a:prstGeom prst="rect">
            <a:avLst/>
          </a:prstGeom>
          <a:ln>
            <a:noFill/>
          </a:ln>
          <a:effectLst>
            <a:softEdge rad="112500"/>
          </a:effectLst>
        </p:spPr>
      </p:pic>
      <p:sp>
        <p:nvSpPr>
          <p:cNvPr id="3" name="Полилиния 2"/>
          <p:cNvSpPr/>
          <p:nvPr/>
        </p:nvSpPr>
        <p:spPr>
          <a:xfrm>
            <a:off x="5131895" y="907677"/>
            <a:ext cx="3903032" cy="624655"/>
          </a:xfrm>
          <a:custGeom>
            <a:avLst/>
            <a:gdLst>
              <a:gd name="connsiteX0" fmla="*/ 0 w 3903032"/>
              <a:gd name="connsiteY0" fmla="*/ 62466 h 624655"/>
              <a:gd name="connsiteX1" fmla="*/ 62466 w 3903032"/>
              <a:gd name="connsiteY1" fmla="*/ 0 h 624655"/>
              <a:gd name="connsiteX2" fmla="*/ 3840567 w 3903032"/>
              <a:gd name="connsiteY2" fmla="*/ 0 h 624655"/>
              <a:gd name="connsiteX3" fmla="*/ 3903033 w 3903032"/>
              <a:gd name="connsiteY3" fmla="*/ 62466 h 624655"/>
              <a:gd name="connsiteX4" fmla="*/ 3903032 w 3903032"/>
              <a:gd name="connsiteY4" fmla="*/ 562190 h 624655"/>
              <a:gd name="connsiteX5" fmla="*/ 3840566 w 3903032"/>
              <a:gd name="connsiteY5" fmla="*/ 624656 h 624655"/>
              <a:gd name="connsiteX6" fmla="*/ 62466 w 3903032"/>
              <a:gd name="connsiteY6" fmla="*/ 624655 h 624655"/>
              <a:gd name="connsiteX7" fmla="*/ 0 w 3903032"/>
              <a:gd name="connsiteY7" fmla="*/ 562189 h 624655"/>
              <a:gd name="connsiteX8" fmla="*/ 0 w 390303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3032" h="624655">
                <a:moveTo>
                  <a:pt x="0" y="62466"/>
                </a:moveTo>
                <a:cubicBezTo>
                  <a:pt x="0" y="27967"/>
                  <a:pt x="27967" y="0"/>
                  <a:pt x="62466" y="0"/>
                </a:cubicBezTo>
                <a:lnTo>
                  <a:pt x="3840567" y="0"/>
                </a:lnTo>
                <a:cubicBezTo>
                  <a:pt x="3875066" y="0"/>
                  <a:pt x="3903033" y="27967"/>
                  <a:pt x="3903033" y="62466"/>
                </a:cubicBezTo>
                <a:cubicBezTo>
                  <a:pt x="3903033" y="229041"/>
                  <a:pt x="3903032" y="395615"/>
                  <a:pt x="3903032" y="562190"/>
                </a:cubicBezTo>
                <a:cubicBezTo>
                  <a:pt x="3903032" y="596689"/>
                  <a:pt x="3875065" y="624656"/>
                  <a:pt x="3840566" y="624656"/>
                </a:cubicBezTo>
                <a:lnTo>
                  <a:pt x="62466" y="624655"/>
                </a:lnTo>
                <a:cubicBezTo>
                  <a:pt x="27967" y="624655"/>
                  <a:pt x="0" y="596688"/>
                  <a:pt x="0" y="562189"/>
                </a:cubicBezTo>
                <a:lnTo>
                  <a:pt x="0" y="62466"/>
                </a:lnTo>
                <a:close/>
              </a:path>
            </a:pathLst>
          </a:custGeom>
        </p:spPr>
        <p:style>
          <a:lnRef idx="3">
            <a:schemeClr val="lt1"/>
          </a:lnRef>
          <a:fillRef idx="1">
            <a:schemeClr val="accent2"/>
          </a:fillRef>
          <a:effectRef idx="1">
            <a:schemeClr val="accent2"/>
          </a:effectRef>
          <a:fontRef idx="minor">
            <a:schemeClr val="lt1"/>
          </a:fontRef>
        </p:style>
        <p:txBody>
          <a:bodyPr spcFirstLastPara="0" vert="horz" wrap="square" lIns="71636" tIns="71636" rIns="71636" bIns="71636"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accent1">
                    <a:lumMod val="50000"/>
                  </a:scheme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400" b="1" kern="1200"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4" name="Полилиния 3"/>
          <p:cNvSpPr/>
          <p:nvPr/>
        </p:nvSpPr>
        <p:spPr>
          <a:xfrm>
            <a:off x="5148064" y="1804226"/>
            <a:ext cx="731452" cy="624655"/>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1636" tIns="71636" rIns="71636" bIns="71636"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2025 план</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7" name="Полилиния 6"/>
          <p:cNvSpPr/>
          <p:nvPr/>
        </p:nvSpPr>
        <p:spPr>
          <a:xfrm>
            <a:off x="5167493" y="2602672"/>
            <a:ext cx="731452" cy="432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lvl="0" algn="ctr" defTabSz="488950">
              <a:lnSpc>
                <a:spcPct val="90000"/>
              </a:lnSpc>
              <a:spcBef>
                <a:spcPct val="0"/>
              </a:spcBef>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10,4</a:t>
            </a:r>
            <a:endParaRPr lang="ru-RU" sz="1100" b="1" kern="1200" dirty="0" smtClean="0">
              <a:solidFill>
                <a:schemeClr val="tx1"/>
              </a:solidFill>
              <a:latin typeface="Times New Roman" panose="02020603050405020304" pitchFamily="18" charset="0"/>
              <a:cs typeface="Times New Roman" panose="02020603050405020304" pitchFamily="18" charset="0"/>
            </a:endParaRPr>
          </a:p>
        </p:txBody>
      </p:sp>
      <p:sp>
        <p:nvSpPr>
          <p:cNvPr id="8" name="Полилиния 7"/>
          <p:cNvSpPr/>
          <p:nvPr/>
        </p:nvSpPr>
        <p:spPr>
          <a:xfrm>
            <a:off x="5167493" y="3308401"/>
            <a:ext cx="731452" cy="624655"/>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50,0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9" name="Полилиния 8"/>
          <p:cNvSpPr/>
          <p:nvPr/>
        </p:nvSpPr>
        <p:spPr>
          <a:xfrm>
            <a:off x="5167493" y="4293152"/>
            <a:ext cx="731452" cy="504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lvl="0" algn="ctr" defTabSz="488950">
              <a:lnSpc>
                <a:spcPct val="90000"/>
              </a:lnSpc>
              <a:spcBef>
                <a:spcPct val="0"/>
              </a:spcBef>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99,9</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10" name="Полилиния 9"/>
          <p:cNvSpPr/>
          <p:nvPr/>
        </p:nvSpPr>
        <p:spPr>
          <a:xfrm>
            <a:off x="5167493" y="4966513"/>
            <a:ext cx="731452" cy="684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lvl="0" algn="ctr" defTabSz="488950">
              <a:lnSpc>
                <a:spcPct val="90000"/>
              </a:lnSpc>
              <a:spcBef>
                <a:spcPct val="0"/>
              </a:spcBef>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99,9</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12" name="Полилиния 11"/>
          <p:cNvSpPr/>
          <p:nvPr/>
        </p:nvSpPr>
        <p:spPr>
          <a:xfrm>
            <a:off x="5167493" y="5886416"/>
            <a:ext cx="731452" cy="576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lvl="0" algn="ctr" defTabSz="488950">
              <a:lnSpc>
                <a:spcPct val="90000"/>
              </a:lnSpc>
              <a:spcBef>
                <a:spcPct val="0"/>
              </a:spcBef>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90,91</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14" name="Полилиния 13"/>
          <p:cNvSpPr/>
          <p:nvPr/>
        </p:nvSpPr>
        <p:spPr>
          <a:xfrm>
            <a:off x="5940959" y="1804226"/>
            <a:ext cx="731452" cy="624655"/>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1636" tIns="71636" rIns="71636" bIns="71636"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2025 факт</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15" name="Полилиния 14"/>
          <p:cNvSpPr/>
          <p:nvPr/>
        </p:nvSpPr>
        <p:spPr>
          <a:xfrm>
            <a:off x="5960388" y="2602672"/>
            <a:ext cx="731452" cy="432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10,4</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16" name="Полилиния 15"/>
          <p:cNvSpPr/>
          <p:nvPr/>
        </p:nvSpPr>
        <p:spPr>
          <a:xfrm>
            <a:off x="5960388" y="3308401"/>
            <a:ext cx="731452" cy="624655"/>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lvl="0" algn="ctr" defTabSz="488950">
              <a:lnSpc>
                <a:spcPct val="90000"/>
              </a:lnSpc>
              <a:spcBef>
                <a:spcPct val="0"/>
              </a:spcBef>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52,0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17" name="Полилиния 16"/>
          <p:cNvSpPr/>
          <p:nvPr/>
        </p:nvSpPr>
        <p:spPr>
          <a:xfrm>
            <a:off x="5960388" y="4293152"/>
            <a:ext cx="731452" cy="504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lvl="0" algn="ctr" defTabSz="488950">
              <a:lnSpc>
                <a:spcPct val="90000"/>
              </a:lnSpc>
              <a:spcBef>
                <a:spcPct val="0"/>
              </a:spcBef>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99,9</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18" name="Полилиния 17"/>
          <p:cNvSpPr/>
          <p:nvPr/>
        </p:nvSpPr>
        <p:spPr>
          <a:xfrm>
            <a:off x="5960388" y="4966513"/>
            <a:ext cx="731452" cy="684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lvl="0" algn="ctr" defTabSz="488950">
              <a:lnSpc>
                <a:spcPct val="90000"/>
              </a:lnSpc>
              <a:spcBef>
                <a:spcPct val="0"/>
              </a:spcBef>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99,9</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22" name="Полилиния 21"/>
          <p:cNvSpPr/>
          <p:nvPr/>
        </p:nvSpPr>
        <p:spPr>
          <a:xfrm>
            <a:off x="5960388" y="5886416"/>
            <a:ext cx="731452" cy="576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lvl="0" algn="ctr" defTabSz="488950">
              <a:lnSpc>
                <a:spcPct val="90000"/>
              </a:lnSpc>
              <a:spcBef>
                <a:spcPct val="0"/>
              </a:spcBef>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91,0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25" name="Полилиния 24"/>
          <p:cNvSpPr/>
          <p:nvPr/>
        </p:nvSpPr>
        <p:spPr>
          <a:xfrm>
            <a:off x="6733854" y="1804226"/>
            <a:ext cx="731452" cy="624655"/>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1636" tIns="71636" rIns="71636" bIns="71636"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2026</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26" name="Полилиния 25"/>
          <p:cNvSpPr/>
          <p:nvPr/>
        </p:nvSpPr>
        <p:spPr>
          <a:xfrm>
            <a:off x="6753283" y="2602672"/>
            <a:ext cx="731452" cy="432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lvl="0" algn="ctr" defTabSz="488950">
              <a:lnSpc>
                <a:spcPct val="90000"/>
              </a:lnSpc>
              <a:spcBef>
                <a:spcPct val="0"/>
              </a:spcBef>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9,9</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6753283" y="3308401"/>
            <a:ext cx="731452" cy="624655"/>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lvl="0" algn="ctr" defTabSz="488950">
              <a:lnSpc>
                <a:spcPct val="90000"/>
              </a:lnSpc>
              <a:spcBef>
                <a:spcPct val="0"/>
              </a:spcBef>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60,0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28" name="Полилиния 27"/>
          <p:cNvSpPr/>
          <p:nvPr/>
        </p:nvSpPr>
        <p:spPr>
          <a:xfrm>
            <a:off x="6753283" y="4293152"/>
            <a:ext cx="731452" cy="504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lvl="0" algn="ctr" defTabSz="488950">
              <a:lnSpc>
                <a:spcPct val="90000"/>
              </a:lnSpc>
              <a:spcBef>
                <a:spcPct val="0"/>
              </a:spcBef>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100,0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29" name="Полилиния 28"/>
          <p:cNvSpPr/>
          <p:nvPr/>
        </p:nvSpPr>
        <p:spPr>
          <a:xfrm>
            <a:off x="6753283" y="4953840"/>
            <a:ext cx="731452" cy="684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lvl="0" algn="ctr" defTabSz="488950">
              <a:lnSpc>
                <a:spcPct val="90000"/>
              </a:lnSpc>
              <a:spcBef>
                <a:spcPct val="0"/>
              </a:spcBef>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99,9</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6753283" y="5886416"/>
            <a:ext cx="731452" cy="576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lvl="0" algn="ctr" defTabSz="488950">
              <a:lnSpc>
                <a:spcPct val="90000"/>
              </a:lnSpc>
              <a:spcBef>
                <a:spcPct val="0"/>
              </a:spcBef>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96,99</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32" name="Полилиния 31"/>
          <p:cNvSpPr/>
          <p:nvPr/>
        </p:nvSpPr>
        <p:spPr>
          <a:xfrm>
            <a:off x="7526749" y="1804226"/>
            <a:ext cx="731452" cy="624655"/>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1636" tIns="71636" rIns="71636" bIns="71636"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2027</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34" name="Полилиния 33"/>
          <p:cNvSpPr/>
          <p:nvPr/>
        </p:nvSpPr>
        <p:spPr>
          <a:xfrm>
            <a:off x="7555770" y="2602672"/>
            <a:ext cx="731452" cy="432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lvl="0" algn="ctr" defTabSz="488950">
              <a:lnSpc>
                <a:spcPct val="90000"/>
              </a:lnSpc>
              <a:spcBef>
                <a:spcPct val="0"/>
              </a:spcBef>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9,4</a:t>
            </a:r>
            <a:endParaRPr lang="ru-RU" sz="1100" b="1" kern="1200" dirty="0" smtClean="0">
              <a:solidFill>
                <a:schemeClr val="tx1"/>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7555770" y="3308401"/>
            <a:ext cx="731452" cy="624655"/>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lvl="0" algn="ctr" defTabSz="488950">
              <a:lnSpc>
                <a:spcPct val="90000"/>
              </a:lnSpc>
              <a:spcBef>
                <a:spcPct val="0"/>
              </a:spcBef>
              <a:spcAft>
                <a:spcPct val="35000"/>
              </a:spcAft>
            </a:pPr>
            <a:r>
              <a:rPr lang="ru-RU" sz="1100" b="1" dirty="0">
                <a:solidFill>
                  <a:schemeClr val="tx1"/>
                </a:solidFill>
                <a:latin typeface="Times New Roman" panose="02020603050405020304" pitchFamily="18" charset="0"/>
                <a:cs typeface="Times New Roman" panose="02020603050405020304" pitchFamily="18" charset="0"/>
              </a:rPr>
              <a:t>6</a:t>
            </a:r>
            <a:r>
              <a:rPr lang="ru-RU" sz="1100" b="1" dirty="0" smtClean="0">
                <a:solidFill>
                  <a:schemeClr val="tx1"/>
                </a:solidFill>
                <a:latin typeface="Times New Roman" panose="02020603050405020304" pitchFamily="18" charset="0"/>
                <a:cs typeface="Times New Roman" panose="02020603050405020304" pitchFamily="18" charset="0"/>
              </a:rPr>
              <a:t>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39" name="Полилиния 38"/>
          <p:cNvSpPr/>
          <p:nvPr/>
        </p:nvSpPr>
        <p:spPr>
          <a:xfrm>
            <a:off x="7555770" y="4293152"/>
            <a:ext cx="731452" cy="504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lvl="0" algn="ctr" defTabSz="488950">
              <a:lnSpc>
                <a:spcPct val="90000"/>
              </a:lnSpc>
              <a:spcBef>
                <a:spcPct val="0"/>
              </a:spcBef>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100,0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40" name="Полилиния 39"/>
          <p:cNvSpPr/>
          <p:nvPr/>
        </p:nvSpPr>
        <p:spPr>
          <a:xfrm>
            <a:off x="7555770" y="4953840"/>
            <a:ext cx="731452" cy="684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lvl="0" algn="ctr" defTabSz="488950">
              <a:lnSpc>
                <a:spcPct val="90000"/>
              </a:lnSpc>
              <a:spcBef>
                <a:spcPct val="0"/>
              </a:spcBef>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99,9</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41" name="Полилиния 40"/>
          <p:cNvSpPr/>
          <p:nvPr/>
        </p:nvSpPr>
        <p:spPr>
          <a:xfrm>
            <a:off x="7555770" y="5886416"/>
            <a:ext cx="731452" cy="576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lvl="0" algn="ctr" defTabSz="488950">
              <a:lnSpc>
                <a:spcPct val="90000"/>
              </a:lnSpc>
              <a:spcBef>
                <a:spcPct val="0"/>
              </a:spcBef>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99,0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43" name="Полилиния 42"/>
          <p:cNvSpPr/>
          <p:nvPr/>
        </p:nvSpPr>
        <p:spPr>
          <a:xfrm>
            <a:off x="8319644" y="1804226"/>
            <a:ext cx="731452" cy="624655"/>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1636" tIns="71636" rIns="71636" bIns="71636"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2028</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44" name="Полилиния 43"/>
          <p:cNvSpPr/>
          <p:nvPr/>
        </p:nvSpPr>
        <p:spPr>
          <a:xfrm>
            <a:off x="8339073" y="2602672"/>
            <a:ext cx="731452" cy="432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lvl="0" algn="ctr" defTabSz="488950">
              <a:lnSpc>
                <a:spcPct val="90000"/>
              </a:lnSpc>
              <a:spcBef>
                <a:spcPct val="0"/>
              </a:spcBef>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8,9</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45" name="Полилиния 44"/>
          <p:cNvSpPr/>
          <p:nvPr/>
        </p:nvSpPr>
        <p:spPr>
          <a:xfrm>
            <a:off x="8339073" y="3308401"/>
            <a:ext cx="731452" cy="624655"/>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lvl="0" algn="ctr" defTabSz="488950">
              <a:lnSpc>
                <a:spcPct val="90000"/>
              </a:lnSpc>
              <a:spcBef>
                <a:spcPct val="0"/>
              </a:spcBef>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60,0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46" name="Полилиния 45"/>
          <p:cNvSpPr/>
          <p:nvPr/>
        </p:nvSpPr>
        <p:spPr>
          <a:xfrm>
            <a:off x="8339073" y="4293152"/>
            <a:ext cx="731452" cy="504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lvl="0" algn="ctr" defTabSz="488950">
              <a:lnSpc>
                <a:spcPct val="90000"/>
              </a:lnSpc>
              <a:spcBef>
                <a:spcPct val="0"/>
              </a:spcBef>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100,0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47" name="Полилиния 46"/>
          <p:cNvSpPr/>
          <p:nvPr/>
        </p:nvSpPr>
        <p:spPr>
          <a:xfrm>
            <a:off x="8339073" y="4953840"/>
            <a:ext cx="731452" cy="684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lvl="0" algn="ctr" defTabSz="488950">
              <a:lnSpc>
                <a:spcPct val="90000"/>
              </a:lnSpc>
              <a:spcBef>
                <a:spcPct val="0"/>
              </a:spcBef>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99,9</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48" name="Полилиния 47"/>
          <p:cNvSpPr/>
          <p:nvPr/>
        </p:nvSpPr>
        <p:spPr>
          <a:xfrm>
            <a:off x="8339073" y="5886416"/>
            <a:ext cx="731452" cy="576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lvl="0" algn="ctr" defTabSz="488950">
              <a:lnSpc>
                <a:spcPct val="90000"/>
              </a:lnSpc>
              <a:spcBef>
                <a:spcPct val="0"/>
              </a:spcBef>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99,0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19" name="Заголовок 1"/>
          <p:cNvSpPr txBox="1">
            <a:spLocks/>
          </p:cNvSpPr>
          <p:nvPr/>
        </p:nvSpPr>
        <p:spPr>
          <a:xfrm>
            <a:off x="259728" y="0"/>
            <a:ext cx="72646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«Социальная поддержка граждан»</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20" name="Прямая соединительная линия 19"/>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54" name="Полилиния 53"/>
          <p:cNvSpPr/>
          <p:nvPr/>
        </p:nvSpPr>
        <p:spPr>
          <a:xfrm>
            <a:off x="5167493" y="4953840"/>
            <a:ext cx="731452" cy="684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lvl="0" algn="ctr" defTabSz="488950">
              <a:lnSpc>
                <a:spcPct val="90000"/>
              </a:lnSpc>
              <a:spcBef>
                <a:spcPct val="0"/>
              </a:spcBef>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99,9</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55" name="Полилиния 54"/>
          <p:cNvSpPr/>
          <p:nvPr/>
        </p:nvSpPr>
        <p:spPr>
          <a:xfrm>
            <a:off x="5960388" y="4953840"/>
            <a:ext cx="731452" cy="684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lvl="0" algn="ctr" defTabSz="488950">
              <a:lnSpc>
                <a:spcPct val="90000"/>
              </a:lnSpc>
              <a:spcBef>
                <a:spcPct val="0"/>
              </a:spcBef>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99,9</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2022163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4516" y="4293096"/>
            <a:ext cx="1944216" cy="3610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ru-RU" dirty="0">
              <a:solidFill>
                <a:prstClr val="black"/>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0791" y="4662186"/>
            <a:ext cx="151216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Bef>
                <a:spcPct val="0"/>
              </a:spcBef>
              <a:spcAft>
                <a:spcPct val="0"/>
              </a:spcAft>
            </a:pPr>
            <a:endParaRPr lang="ru-RU" dirty="0">
              <a:solidFill>
                <a:prstClr val="black"/>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47780" y="851187"/>
            <a:ext cx="5648356" cy="116015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base">
              <a:spcBef>
                <a:spcPct val="0"/>
              </a:spcBef>
              <a:spcAft>
                <a:spcPct val="0"/>
              </a:spcAft>
            </a:pPr>
            <a:r>
              <a:rPr lang="ru-RU" sz="1600" b="1" i="1" dirty="0" smtClean="0">
                <a:solidFill>
                  <a:prstClr val="black"/>
                </a:solidFill>
                <a:latin typeface="Times New Roman" panose="02020603050405020304" pitchFamily="18" charset="0"/>
                <a:cs typeface="Times New Roman" panose="02020603050405020304" pitchFamily="18" charset="0"/>
              </a:rPr>
              <a:t>Цель программы:</a:t>
            </a:r>
            <a:r>
              <a:rPr lang="ru-RU" sz="1600" dirty="0" smtClean="0">
                <a:solidFill>
                  <a:prstClr val="black"/>
                </a:solidFill>
                <a:latin typeface="Times New Roman" panose="02020603050405020304" pitchFamily="18" charset="0"/>
                <a:cs typeface="Times New Roman" panose="02020603050405020304" pitchFamily="18" charset="0"/>
              </a:rPr>
              <a:t> </a:t>
            </a:r>
          </a:p>
          <a:p>
            <a:pPr marL="285750" indent="-285750" fontAlgn="base">
              <a:spcBef>
                <a:spcPct val="0"/>
              </a:spcBef>
              <a:spcAft>
                <a:spcPct val="0"/>
              </a:spcAft>
              <a:buFont typeface="Wingdings" panose="05000000000000000000" pitchFamily="2" charset="2"/>
              <a:buChar char="v"/>
            </a:pPr>
            <a:r>
              <a:rPr lang="ru-RU" sz="1400" dirty="0">
                <a:solidFill>
                  <a:prstClr val="black"/>
                </a:solidFill>
                <a:latin typeface="Times New Roman" panose="02020603050405020304" pitchFamily="18" charset="0"/>
                <a:cs typeface="Times New Roman" panose="02020603050405020304" pitchFamily="18" charset="0"/>
              </a:rPr>
              <a:t>обеспечение продуктивной занятости экономически активного </a:t>
            </a:r>
            <a:r>
              <a:rPr lang="ru-RU" sz="1400" dirty="0" smtClean="0">
                <a:solidFill>
                  <a:prstClr val="black"/>
                </a:solidFill>
                <a:latin typeface="Times New Roman" panose="02020603050405020304" pitchFamily="18" charset="0"/>
                <a:cs typeface="Times New Roman" panose="02020603050405020304" pitchFamily="18" charset="0"/>
              </a:rPr>
              <a:t>населения</a:t>
            </a:r>
            <a:endParaRPr lang="ru-RU" sz="1400" dirty="0">
              <a:solidFill>
                <a:prstClr val="black"/>
              </a:solidFill>
              <a:latin typeface="Times New Roman" panose="02020603050405020304" pitchFamily="18" charset="0"/>
              <a:cs typeface="Times New Roman" panose="02020603050405020304" pitchFamily="18" charset="0"/>
            </a:endParaRPr>
          </a:p>
        </p:txBody>
      </p:sp>
      <p:sp>
        <p:nvSpPr>
          <p:cNvPr id="6" name="TextBox 5"/>
          <p:cNvSpPr txBox="1"/>
          <p:nvPr/>
        </p:nvSpPr>
        <p:spPr>
          <a:xfrm>
            <a:off x="167376" y="2386304"/>
            <a:ext cx="4209357" cy="323165"/>
          </a:xfrm>
          <a:prstGeom prst="rect">
            <a:avLst/>
          </a:prstGeom>
          <a:noFill/>
        </p:spPr>
        <p:txBody>
          <a:bodyPr wrap="none" rtlCol="0">
            <a:spAutoFit/>
          </a:bodyPr>
          <a:lstStyle/>
          <a:p>
            <a:pPr fontAlgn="base">
              <a:spcBef>
                <a:spcPct val="0"/>
              </a:spcBef>
              <a:spcAft>
                <a:spcPct val="0"/>
              </a:spcAft>
            </a:pPr>
            <a:r>
              <a:rPr lang="ru-RU" sz="1500" b="1" dirty="0" smtClean="0">
                <a:solidFill>
                  <a:prstClr val="black"/>
                </a:solidFill>
                <a:latin typeface="Times New Roman" panose="02020603050405020304" pitchFamily="18" charset="0"/>
                <a:cs typeface="Times New Roman" panose="02020603050405020304" pitchFamily="18" charset="0"/>
              </a:rPr>
              <a:t>Расходы республиканского бюджета, млн. руб.</a:t>
            </a:r>
            <a:endParaRPr lang="ru-RU" sz="1500" b="1" dirty="0">
              <a:solidFill>
                <a:prstClr val="black"/>
              </a:solidFill>
              <a:latin typeface="Times New Roman" panose="02020603050405020304" pitchFamily="18" charset="0"/>
              <a:cs typeface="Times New Roman" panose="02020603050405020304" pitchFamily="18" charset="0"/>
            </a:endParaRPr>
          </a:p>
        </p:txBody>
      </p:sp>
      <p:graphicFrame>
        <p:nvGraphicFramePr>
          <p:cNvPr id="12" name="Диаграмма 11"/>
          <p:cNvGraphicFramePr>
            <a:graphicFrameLocks/>
          </p:cNvGraphicFramePr>
          <p:nvPr>
            <p:extLst>
              <p:ext uri="{D42A27DB-BD31-4B8C-83A1-F6EECF244321}">
                <p14:modId xmlns:p14="http://schemas.microsoft.com/office/powerpoint/2010/main" val="3928546532"/>
              </p:ext>
            </p:extLst>
          </p:nvPr>
        </p:nvGraphicFramePr>
        <p:xfrm>
          <a:off x="183207" y="2821119"/>
          <a:ext cx="4193526" cy="3409519"/>
        </p:xfrm>
        <a:graphic>
          <a:graphicData uri="http://schemas.openxmlformats.org/drawingml/2006/chart">
            <c:chart xmlns:c="http://schemas.openxmlformats.org/drawingml/2006/chart" xmlns:r="http://schemas.openxmlformats.org/officeDocument/2006/relationships" r:id="rId3"/>
          </a:graphicData>
        </a:graphic>
      </p:graphicFrame>
      <p:sp>
        <p:nvSpPr>
          <p:cNvPr id="7" name="Номер слайда 6"/>
          <p:cNvSpPr>
            <a:spLocks noGrp="1"/>
          </p:cNvSpPr>
          <p:nvPr>
            <p:ph type="sldNum" sz="quarter" idx="12"/>
          </p:nvPr>
        </p:nvSpPr>
        <p:spPr/>
        <p:txBody>
          <a:bodyPr/>
          <a:lstStyle/>
          <a:p>
            <a:pPr>
              <a:defRPr/>
            </a:pPr>
            <a:fld id="{667CCBFA-BFB9-4E9F-B6F6-694D72409F22}" type="slidenum">
              <a:rPr lang="ru-RU" smtClean="0">
                <a:solidFill>
                  <a:prstClr val="black"/>
                </a:solidFill>
              </a:rPr>
              <a:pPr>
                <a:defRPr/>
              </a:pPr>
              <a:t>50</a:t>
            </a:fld>
            <a:endParaRPr lang="ru-RU" dirty="0">
              <a:solidFill>
                <a:prstClr val="black"/>
              </a:solidFill>
            </a:endParaRPr>
          </a:p>
        </p:txBody>
      </p:sp>
      <p:graphicFrame>
        <p:nvGraphicFramePr>
          <p:cNvPr id="17" name="Схема 16"/>
          <p:cNvGraphicFramePr/>
          <p:nvPr>
            <p:extLst>
              <p:ext uri="{D42A27DB-BD31-4B8C-83A1-F6EECF244321}">
                <p14:modId xmlns:p14="http://schemas.microsoft.com/office/powerpoint/2010/main" val="991161472"/>
              </p:ext>
            </p:extLst>
          </p:nvPr>
        </p:nvGraphicFramePr>
        <p:xfrm>
          <a:off x="4859732" y="2011337"/>
          <a:ext cx="3935760" cy="372177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026" name="Picture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012160" y="717656"/>
            <a:ext cx="2851527" cy="1555656"/>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Полилиния 13"/>
          <p:cNvSpPr/>
          <p:nvPr/>
        </p:nvSpPr>
        <p:spPr>
          <a:xfrm>
            <a:off x="4550681" y="2436236"/>
            <a:ext cx="4161268" cy="546465"/>
          </a:xfrm>
          <a:custGeom>
            <a:avLst/>
            <a:gdLst>
              <a:gd name="connsiteX0" fmla="*/ 0 w 3933156"/>
              <a:gd name="connsiteY0" fmla="*/ 47719 h 477185"/>
              <a:gd name="connsiteX1" fmla="*/ 47719 w 3933156"/>
              <a:gd name="connsiteY1" fmla="*/ 0 h 477185"/>
              <a:gd name="connsiteX2" fmla="*/ 3885438 w 3933156"/>
              <a:gd name="connsiteY2" fmla="*/ 0 h 477185"/>
              <a:gd name="connsiteX3" fmla="*/ 3933157 w 3933156"/>
              <a:gd name="connsiteY3" fmla="*/ 47719 h 477185"/>
              <a:gd name="connsiteX4" fmla="*/ 3933156 w 3933156"/>
              <a:gd name="connsiteY4" fmla="*/ 429467 h 477185"/>
              <a:gd name="connsiteX5" fmla="*/ 3885437 w 3933156"/>
              <a:gd name="connsiteY5" fmla="*/ 477186 h 477185"/>
              <a:gd name="connsiteX6" fmla="*/ 47719 w 3933156"/>
              <a:gd name="connsiteY6" fmla="*/ 477185 h 477185"/>
              <a:gd name="connsiteX7" fmla="*/ 0 w 3933156"/>
              <a:gd name="connsiteY7" fmla="*/ 429466 h 477185"/>
              <a:gd name="connsiteX8" fmla="*/ 0 w 3933156"/>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33156" h="477185">
                <a:moveTo>
                  <a:pt x="0" y="47719"/>
                </a:moveTo>
                <a:cubicBezTo>
                  <a:pt x="0" y="21365"/>
                  <a:pt x="21365" y="0"/>
                  <a:pt x="47719" y="0"/>
                </a:cubicBezTo>
                <a:lnTo>
                  <a:pt x="3885438" y="0"/>
                </a:lnTo>
                <a:cubicBezTo>
                  <a:pt x="3911792" y="0"/>
                  <a:pt x="3933157" y="21365"/>
                  <a:pt x="3933157" y="47719"/>
                </a:cubicBezTo>
                <a:cubicBezTo>
                  <a:pt x="3933157" y="174968"/>
                  <a:pt x="3933156" y="302218"/>
                  <a:pt x="3933156" y="429467"/>
                </a:cubicBezTo>
                <a:cubicBezTo>
                  <a:pt x="3933156" y="455821"/>
                  <a:pt x="3911791" y="477186"/>
                  <a:pt x="3885437"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300" b="1" i="1" dirty="0" smtClean="0">
                <a:solidFill>
                  <a:prstClr val="black"/>
                </a:solidFill>
                <a:latin typeface="Times New Roman" panose="02020603050405020304" pitchFamily="18" charset="0"/>
                <a:cs typeface="Times New Roman" panose="02020603050405020304" pitchFamily="18" charset="0"/>
              </a:rPr>
              <a:t>Расходы в разрезе </a:t>
            </a:r>
            <a:r>
              <a:rPr lang="ru-RU" sz="1300" b="1" i="1" dirty="0">
                <a:solidFill>
                  <a:prstClr val="black"/>
                </a:solidFill>
                <a:latin typeface="Times New Roman" panose="02020603050405020304" pitchFamily="18" charset="0"/>
                <a:cs typeface="Times New Roman" panose="02020603050405020304" pitchFamily="18" charset="0"/>
              </a:rPr>
              <a:t>структурных </a:t>
            </a:r>
            <a:r>
              <a:rPr lang="ru-RU" sz="1300" b="1" i="1" dirty="0" smtClean="0">
                <a:solidFill>
                  <a:prstClr val="black"/>
                </a:solidFill>
                <a:latin typeface="Times New Roman" panose="02020603050405020304" pitchFamily="18" charset="0"/>
                <a:cs typeface="Times New Roman" panose="02020603050405020304" pitchFamily="18" charset="0"/>
              </a:rPr>
              <a:t>элементов                     в 2025 году, млн. руб.</a:t>
            </a:r>
          </a:p>
        </p:txBody>
      </p:sp>
      <p:sp>
        <p:nvSpPr>
          <p:cNvPr id="15" name="Полилиния 14"/>
          <p:cNvSpPr/>
          <p:nvPr/>
        </p:nvSpPr>
        <p:spPr>
          <a:xfrm>
            <a:off x="4577602" y="3140968"/>
            <a:ext cx="2412000" cy="317167"/>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Наименование</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16" name="Полилиния 15"/>
          <p:cNvSpPr/>
          <p:nvPr/>
        </p:nvSpPr>
        <p:spPr>
          <a:xfrm>
            <a:off x="4577602" y="3573016"/>
            <a:ext cx="2412000" cy="557821"/>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Региональный проект </a:t>
            </a:r>
          </a:p>
          <a:p>
            <a:pPr algn="ctr" defTabSz="577850" fontAlgn="base">
              <a:lnSpc>
                <a:spcPct val="90000"/>
              </a:lnSpc>
              <a:spcBef>
                <a:spcPct val="0"/>
              </a:spcBef>
              <a:spcAft>
                <a:spcPct val="35000"/>
              </a:spcAft>
            </a:pPr>
            <a:r>
              <a:rPr lang="ru-RU" sz="1100" dirty="0" smtClean="0">
                <a:solidFill>
                  <a:prstClr val="black"/>
                </a:solidFill>
                <a:latin typeface="Times New Roman" panose="02020603050405020304" pitchFamily="18" charset="0"/>
                <a:cs typeface="Times New Roman" panose="02020603050405020304" pitchFamily="18" charset="0"/>
              </a:rPr>
              <a:t>«Активные меры содействия занятости»</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20" name="Полилиния 19"/>
          <p:cNvSpPr/>
          <p:nvPr/>
        </p:nvSpPr>
        <p:spPr>
          <a:xfrm>
            <a:off x="8056889" y="3140967"/>
            <a:ext cx="648000" cy="317167"/>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Факт</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25" name="Полилиния 24"/>
          <p:cNvSpPr/>
          <p:nvPr/>
        </p:nvSpPr>
        <p:spPr>
          <a:xfrm>
            <a:off x="8056889" y="3573016"/>
            <a:ext cx="648000" cy="557821"/>
          </a:xfrm>
          <a:custGeom>
            <a:avLst/>
            <a:gdLst>
              <a:gd name="connsiteX0" fmla="*/ 0 w 720374"/>
              <a:gd name="connsiteY0" fmla="*/ 47719 h 477185"/>
              <a:gd name="connsiteX1" fmla="*/ 47719 w 720374"/>
              <a:gd name="connsiteY1" fmla="*/ 0 h 477185"/>
              <a:gd name="connsiteX2" fmla="*/ 672656 w 720374"/>
              <a:gd name="connsiteY2" fmla="*/ 0 h 477185"/>
              <a:gd name="connsiteX3" fmla="*/ 720375 w 720374"/>
              <a:gd name="connsiteY3" fmla="*/ 47719 h 477185"/>
              <a:gd name="connsiteX4" fmla="*/ 720374 w 720374"/>
              <a:gd name="connsiteY4" fmla="*/ 429467 h 477185"/>
              <a:gd name="connsiteX5" fmla="*/ 672655 w 720374"/>
              <a:gd name="connsiteY5" fmla="*/ 477186 h 477185"/>
              <a:gd name="connsiteX6" fmla="*/ 47719 w 720374"/>
              <a:gd name="connsiteY6" fmla="*/ 477185 h 477185"/>
              <a:gd name="connsiteX7" fmla="*/ 0 w 720374"/>
              <a:gd name="connsiteY7" fmla="*/ 429466 h 477185"/>
              <a:gd name="connsiteX8" fmla="*/ 0 w 72037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74" h="477185">
                <a:moveTo>
                  <a:pt x="0" y="47719"/>
                </a:moveTo>
                <a:cubicBezTo>
                  <a:pt x="0" y="21365"/>
                  <a:pt x="21365" y="0"/>
                  <a:pt x="47719" y="0"/>
                </a:cubicBezTo>
                <a:lnTo>
                  <a:pt x="672656" y="0"/>
                </a:lnTo>
                <a:cubicBezTo>
                  <a:pt x="699010" y="0"/>
                  <a:pt x="720375" y="21365"/>
                  <a:pt x="720375" y="47719"/>
                </a:cubicBezTo>
                <a:cubicBezTo>
                  <a:pt x="720375" y="174968"/>
                  <a:pt x="720374" y="302218"/>
                  <a:pt x="720374" y="429467"/>
                </a:cubicBezTo>
                <a:cubicBezTo>
                  <a:pt x="720374" y="455821"/>
                  <a:pt x="699009" y="477186"/>
                  <a:pt x="67265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100" dirty="0" smtClean="0">
                <a:solidFill>
                  <a:schemeClr val="tx1"/>
                </a:solidFill>
                <a:latin typeface="Times New Roman" panose="02020603050405020304" pitchFamily="18" charset="0"/>
                <a:cs typeface="Times New Roman" panose="02020603050405020304" pitchFamily="18" charset="0"/>
              </a:rPr>
              <a:t>52,6</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8056889" y="5301208"/>
            <a:ext cx="648000" cy="1252103"/>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solidFill>
              <a:schemeClr val="lt1">
                <a:hueOff val="0"/>
                <a:satOff val="0"/>
                <a:lumOff val="0"/>
                <a:alpha val="0"/>
              </a:schemeClr>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100" dirty="0" smtClean="0">
                <a:solidFill>
                  <a:prstClr val="black"/>
                </a:solidFill>
                <a:latin typeface="Times New Roman" panose="02020603050405020304" pitchFamily="18" charset="0"/>
                <a:cs typeface="Times New Roman" panose="02020603050405020304" pitchFamily="18" charset="0"/>
              </a:rPr>
              <a:t>686,3</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31" name="Заголовок 1"/>
          <p:cNvSpPr txBox="1">
            <a:spLocks/>
          </p:cNvSpPr>
          <p:nvPr/>
        </p:nvSpPr>
        <p:spPr>
          <a:xfrm>
            <a:off x="259728" y="0"/>
            <a:ext cx="690456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prstClr val="black"/>
                </a:solidFill>
                <a:effectLst/>
                <a:latin typeface="Times New Roman" panose="02020603050405020304" pitchFamily="18" charset="0"/>
                <a:cs typeface="Times New Roman" panose="02020603050405020304" pitchFamily="18" charset="0"/>
              </a:rPr>
              <a:t>Республики</a:t>
            </a:r>
          </a:p>
          <a:p>
            <a:pPr marL="0" indent="0" algn="l">
              <a:buClr>
                <a:srgbClr val="F14124">
                  <a:lumMod val="75000"/>
                </a:srgbClr>
              </a:buClr>
              <a:buFont typeface="Georgia" pitchFamily="18" charset="0"/>
              <a:buNone/>
            </a:pPr>
            <a:r>
              <a:rPr lang="ru-RU" sz="1800" dirty="0" smtClean="0">
                <a:solidFill>
                  <a:prstClr val="black"/>
                </a:solidFill>
                <a:effectLst/>
                <a:latin typeface="Times New Roman" panose="02020603050405020304" pitchFamily="18" charset="0"/>
                <a:cs typeface="Times New Roman" panose="02020603050405020304" pitchFamily="18" charset="0"/>
              </a:rPr>
              <a:t>«Содействие занятости населения»</a:t>
            </a:r>
            <a:endParaRPr lang="ru-RU" sz="1800" dirty="0">
              <a:solidFill>
                <a:prstClr val="black"/>
              </a:solidFill>
              <a:effectLst/>
              <a:latin typeface="Times New Roman" panose="02020603050405020304" pitchFamily="18" charset="0"/>
              <a:cs typeface="Times New Roman" panose="02020603050405020304" pitchFamily="18" charset="0"/>
            </a:endParaRPr>
          </a:p>
        </p:txBody>
      </p:sp>
      <p:cxnSp>
        <p:nvCxnSpPr>
          <p:cNvPr id="32" name="Прямая соединительная линия 31"/>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7873228" y="69850"/>
            <a:ext cx="1223412" cy="492443"/>
          </a:xfrm>
          <a:prstGeom prst="rect">
            <a:avLst/>
          </a:prstGeom>
          <a:noFill/>
        </p:spPr>
        <p:txBody>
          <a:bodyPr wrap="none" rtlCol="0">
            <a:spAutoFit/>
          </a:bodyPr>
          <a:lstStyle/>
          <a:p>
            <a:pPr algn="ctr" fontAlgn="base">
              <a:spcBef>
                <a:spcPct val="0"/>
              </a:spcBef>
              <a:spcAft>
                <a:spcPct val="0"/>
              </a:spcAft>
            </a:pPr>
            <a:r>
              <a:rPr lang="ru-RU" sz="1300" b="1" i="1" dirty="0" smtClean="0">
                <a:solidFill>
                  <a:srgbClr val="4E67C8"/>
                </a:solidFill>
              </a:rPr>
              <a:t>Бюджет</a:t>
            </a:r>
          </a:p>
          <a:p>
            <a:pPr algn="ctr" fontAlgn="base">
              <a:spcBef>
                <a:spcPct val="0"/>
              </a:spcBef>
              <a:spcAft>
                <a:spcPct val="0"/>
              </a:spcAft>
            </a:pPr>
            <a:r>
              <a:rPr lang="ru-RU" sz="1300" b="1" i="1" dirty="0" smtClean="0">
                <a:solidFill>
                  <a:srgbClr val="4E67C8"/>
                </a:solidFill>
              </a:rPr>
              <a:t>для граждан</a:t>
            </a:r>
            <a:endParaRPr lang="ru-RU" sz="1300" b="1" i="1" dirty="0">
              <a:solidFill>
                <a:srgbClr val="4E67C8"/>
              </a:solidFill>
            </a:endParaRPr>
          </a:p>
        </p:txBody>
      </p:sp>
      <p:sp>
        <p:nvSpPr>
          <p:cNvPr id="34" name="Полилиния 33"/>
          <p:cNvSpPr/>
          <p:nvPr/>
        </p:nvSpPr>
        <p:spPr>
          <a:xfrm>
            <a:off x="7164360" y="3140970"/>
            <a:ext cx="648000" cy="317167"/>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300" b="1" dirty="0">
                <a:solidFill>
                  <a:prstClr val="black"/>
                </a:solidFill>
                <a:latin typeface="Times New Roman" panose="02020603050405020304" pitchFamily="18" charset="0"/>
                <a:cs typeface="Times New Roman" panose="02020603050405020304" pitchFamily="18" charset="0"/>
              </a:rPr>
              <a:t>П</a:t>
            </a:r>
            <a:r>
              <a:rPr lang="ru-RU" sz="1300" b="1" dirty="0" smtClean="0">
                <a:solidFill>
                  <a:prstClr val="black"/>
                </a:solidFill>
                <a:latin typeface="Times New Roman" panose="02020603050405020304" pitchFamily="18" charset="0"/>
                <a:cs typeface="Times New Roman" panose="02020603050405020304" pitchFamily="18" charset="0"/>
              </a:rPr>
              <a:t>лан</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35" name="Полилиния 34"/>
          <p:cNvSpPr/>
          <p:nvPr/>
        </p:nvSpPr>
        <p:spPr>
          <a:xfrm>
            <a:off x="7164360" y="3573016"/>
            <a:ext cx="648000" cy="557821"/>
          </a:xfrm>
          <a:custGeom>
            <a:avLst/>
            <a:gdLst>
              <a:gd name="connsiteX0" fmla="*/ 0 w 720374"/>
              <a:gd name="connsiteY0" fmla="*/ 47719 h 477185"/>
              <a:gd name="connsiteX1" fmla="*/ 47719 w 720374"/>
              <a:gd name="connsiteY1" fmla="*/ 0 h 477185"/>
              <a:gd name="connsiteX2" fmla="*/ 672656 w 720374"/>
              <a:gd name="connsiteY2" fmla="*/ 0 h 477185"/>
              <a:gd name="connsiteX3" fmla="*/ 720375 w 720374"/>
              <a:gd name="connsiteY3" fmla="*/ 47719 h 477185"/>
              <a:gd name="connsiteX4" fmla="*/ 720374 w 720374"/>
              <a:gd name="connsiteY4" fmla="*/ 429467 h 477185"/>
              <a:gd name="connsiteX5" fmla="*/ 672655 w 720374"/>
              <a:gd name="connsiteY5" fmla="*/ 477186 h 477185"/>
              <a:gd name="connsiteX6" fmla="*/ 47719 w 720374"/>
              <a:gd name="connsiteY6" fmla="*/ 477185 h 477185"/>
              <a:gd name="connsiteX7" fmla="*/ 0 w 720374"/>
              <a:gd name="connsiteY7" fmla="*/ 429466 h 477185"/>
              <a:gd name="connsiteX8" fmla="*/ 0 w 72037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74" h="477185">
                <a:moveTo>
                  <a:pt x="0" y="47719"/>
                </a:moveTo>
                <a:cubicBezTo>
                  <a:pt x="0" y="21365"/>
                  <a:pt x="21365" y="0"/>
                  <a:pt x="47719" y="0"/>
                </a:cubicBezTo>
                <a:lnTo>
                  <a:pt x="672656" y="0"/>
                </a:lnTo>
                <a:cubicBezTo>
                  <a:pt x="699010" y="0"/>
                  <a:pt x="720375" y="21365"/>
                  <a:pt x="720375" y="47719"/>
                </a:cubicBezTo>
                <a:cubicBezTo>
                  <a:pt x="720375" y="174968"/>
                  <a:pt x="720374" y="302218"/>
                  <a:pt x="720374" y="429467"/>
                </a:cubicBezTo>
                <a:cubicBezTo>
                  <a:pt x="720374" y="455821"/>
                  <a:pt x="699009" y="477186"/>
                  <a:pt x="67265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100" dirty="0" smtClean="0">
                <a:solidFill>
                  <a:prstClr val="black"/>
                </a:solidFill>
                <a:latin typeface="Times New Roman" panose="02020603050405020304" pitchFamily="18" charset="0"/>
                <a:cs typeface="Times New Roman" panose="02020603050405020304" pitchFamily="18" charset="0"/>
              </a:rPr>
              <a:t>52,6</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37" name="Полилиния 36"/>
          <p:cNvSpPr/>
          <p:nvPr/>
        </p:nvSpPr>
        <p:spPr>
          <a:xfrm>
            <a:off x="7164360" y="5301208"/>
            <a:ext cx="648000" cy="1252104"/>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solidFill>
              <a:schemeClr val="lt1">
                <a:hueOff val="0"/>
                <a:satOff val="0"/>
                <a:lumOff val="0"/>
                <a:alpha val="0"/>
              </a:schemeClr>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100" dirty="0" smtClean="0">
                <a:solidFill>
                  <a:prstClr val="black"/>
                </a:solidFill>
                <a:latin typeface="Times New Roman" panose="02020603050405020304" pitchFamily="18" charset="0"/>
                <a:cs typeface="Times New Roman" panose="02020603050405020304" pitchFamily="18" charset="0"/>
              </a:rPr>
              <a:t>688,5</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29" name="Полилиния 28"/>
          <p:cNvSpPr/>
          <p:nvPr/>
        </p:nvSpPr>
        <p:spPr>
          <a:xfrm>
            <a:off x="4577602" y="5301208"/>
            <a:ext cx="2412000" cy="1259582"/>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Aft>
                <a:spcPct val="35000"/>
              </a:spcAft>
            </a:pPr>
            <a:r>
              <a:rPr lang="ru-RU" sz="1000" b="1" dirty="0" smtClean="0">
                <a:solidFill>
                  <a:prstClr val="black"/>
                </a:solidFill>
                <a:latin typeface="Times New Roman" panose="02020603050405020304" pitchFamily="18" charset="0"/>
                <a:cs typeface="Times New Roman" panose="02020603050405020304" pitchFamily="18" charset="0"/>
              </a:rPr>
              <a:t>Комплексы процессных мероприятий:</a:t>
            </a:r>
          </a:p>
          <a:p>
            <a:pPr lvl="0" algn="ctr" defTabSz="577850">
              <a:lnSpc>
                <a:spcPct val="90000"/>
              </a:lnSpc>
              <a:spcAft>
                <a:spcPct val="35000"/>
              </a:spcAft>
            </a:pPr>
            <a:r>
              <a:rPr lang="ru-RU" sz="1000" dirty="0" smtClean="0">
                <a:solidFill>
                  <a:prstClr val="black"/>
                </a:solidFill>
                <a:latin typeface="Times New Roman" panose="02020603050405020304" pitchFamily="18" charset="0"/>
                <a:cs typeface="Times New Roman" panose="02020603050405020304" pitchFamily="18" charset="0"/>
              </a:rPr>
              <a:t>«</a:t>
            </a:r>
            <a:r>
              <a:rPr lang="ru-RU" sz="1000" dirty="0">
                <a:solidFill>
                  <a:prstClr val="black"/>
                </a:solidFill>
                <a:latin typeface="Times New Roman" panose="02020603050405020304" pitchFamily="18" charset="0"/>
                <a:cs typeface="Times New Roman" panose="02020603050405020304" pitchFamily="18" charset="0"/>
              </a:rPr>
              <a:t>Активная политика занятости и социальная поддержка безработных граждан»; «Безопасный труд»; «Обеспечение реализации государственной программы Чувашской Республики «Содействие занятости населения</a:t>
            </a:r>
            <a:r>
              <a:rPr lang="ru-RU" sz="1000" dirty="0" smtClean="0">
                <a:solidFill>
                  <a:prstClr val="black"/>
                </a:solidFill>
                <a:latin typeface="Times New Roman" panose="02020603050405020304" pitchFamily="18" charset="0"/>
                <a:cs typeface="Times New Roman" panose="02020603050405020304" pitchFamily="18" charset="0"/>
              </a:rPr>
              <a:t>»</a:t>
            </a:r>
            <a:endParaRPr lang="ru-RU" sz="1000" dirty="0">
              <a:solidFill>
                <a:prstClr val="black"/>
              </a:solidFill>
              <a:latin typeface="Times New Roman" panose="02020603050405020304" pitchFamily="18" charset="0"/>
              <a:cs typeface="Times New Roman" panose="02020603050405020304" pitchFamily="18" charset="0"/>
            </a:endParaRPr>
          </a:p>
        </p:txBody>
      </p:sp>
      <p:sp>
        <p:nvSpPr>
          <p:cNvPr id="23" name="Полилиния 22"/>
          <p:cNvSpPr/>
          <p:nvPr/>
        </p:nvSpPr>
        <p:spPr>
          <a:xfrm>
            <a:off x="4577602" y="4199027"/>
            <a:ext cx="2412000" cy="468534"/>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Региональный проект </a:t>
            </a:r>
          </a:p>
          <a:p>
            <a:pPr algn="ctr" defTabSz="577850" fontAlgn="base">
              <a:lnSpc>
                <a:spcPct val="90000"/>
              </a:lnSpc>
              <a:spcBef>
                <a:spcPct val="0"/>
              </a:spcBef>
              <a:spcAft>
                <a:spcPct val="35000"/>
              </a:spcAft>
            </a:pPr>
            <a:r>
              <a:rPr lang="ru-RU" sz="1100" dirty="0" smtClean="0">
                <a:solidFill>
                  <a:prstClr val="black"/>
                </a:solidFill>
                <a:latin typeface="Times New Roman" panose="02020603050405020304" pitchFamily="18" charset="0"/>
                <a:cs typeface="Times New Roman" panose="02020603050405020304" pitchFamily="18" charset="0"/>
              </a:rPr>
              <a:t>«Образование для рынка труда»</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24" name="Полилиния 23"/>
          <p:cNvSpPr/>
          <p:nvPr/>
        </p:nvSpPr>
        <p:spPr>
          <a:xfrm>
            <a:off x="8056889" y="4199027"/>
            <a:ext cx="648000" cy="468534"/>
          </a:xfrm>
          <a:custGeom>
            <a:avLst/>
            <a:gdLst>
              <a:gd name="connsiteX0" fmla="*/ 0 w 720374"/>
              <a:gd name="connsiteY0" fmla="*/ 47719 h 477185"/>
              <a:gd name="connsiteX1" fmla="*/ 47719 w 720374"/>
              <a:gd name="connsiteY1" fmla="*/ 0 h 477185"/>
              <a:gd name="connsiteX2" fmla="*/ 672656 w 720374"/>
              <a:gd name="connsiteY2" fmla="*/ 0 h 477185"/>
              <a:gd name="connsiteX3" fmla="*/ 720375 w 720374"/>
              <a:gd name="connsiteY3" fmla="*/ 47719 h 477185"/>
              <a:gd name="connsiteX4" fmla="*/ 720374 w 720374"/>
              <a:gd name="connsiteY4" fmla="*/ 429467 h 477185"/>
              <a:gd name="connsiteX5" fmla="*/ 672655 w 720374"/>
              <a:gd name="connsiteY5" fmla="*/ 477186 h 477185"/>
              <a:gd name="connsiteX6" fmla="*/ 47719 w 720374"/>
              <a:gd name="connsiteY6" fmla="*/ 477185 h 477185"/>
              <a:gd name="connsiteX7" fmla="*/ 0 w 720374"/>
              <a:gd name="connsiteY7" fmla="*/ 429466 h 477185"/>
              <a:gd name="connsiteX8" fmla="*/ 0 w 72037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74" h="477185">
                <a:moveTo>
                  <a:pt x="0" y="47719"/>
                </a:moveTo>
                <a:cubicBezTo>
                  <a:pt x="0" y="21365"/>
                  <a:pt x="21365" y="0"/>
                  <a:pt x="47719" y="0"/>
                </a:cubicBezTo>
                <a:lnTo>
                  <a:pt x="672656" y="0"/>
                </a:lnTo>
                <a:cubicBezTo>
                  <a:pt x="699010" y="0"/>
                  <a:pt x="720375" y="21365"/>
                  <a:pt x="720375" y="47719"/>
                </a:cubicBezTo>
                <a:cubicBezTo>
                  <a:pt x="720375" y="174968"/>
                  <a:pt x="720374" y="302218"/>
                  <a:pt x="720374" y="429467"/>
                </a:cubicBezTo>
                <a:cubicBezTo>
                  <a:pt x="720374" y="455821"/>
                  <a:pt x="699009" y="477186"/>
                  <a:pt x="67265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100" dirty="0" smtClean="0">
                <a:solidFill>
                  <a:schemeClr val="tx1"/>
                </a:solidFill>
                <a:latin typeface="Times New Roman" panose="02020603050405020304" pitchFamily="18" charset="0"/>
                <a:cs typeface="Times New Roman" panose="02020603050405020304" pitchFamily="18" charset="0"/>
              </a:rPr>
              <a:t>6,0</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26" name="Полилиния 25"/>
          <p:cNvSpPr/>
          <p:nvPr/>
        </p:nvSpPr>
        <p:spPr>
          <a:xfrm>
            <a:off x="7164360" y="4199027"/>
            <a:ext cx="648000" cy="468534"/>
          </a:xfrm>
          <a:custGeom>
            <a:avLst/>
            <a:gdLst>
              <a:gd name="connsiteX0" fmla="*/ 0 w 720374"/>
              <a:gd name="connsiteY0" fmla="*/ 47719 h 477185"/>
              <a:gd name="connsiteX1" fmla="*/ 47719 w 720374"/>
              <a:gd name="connsiteY1" fmla="*/ 0 h 477185"/>
              <a:gd name="connsiteX2" fmla="*/ 672656 w 720374"/>
              <a:gd name="connsiteY2" fmla="*/ 0 h 477185"/>
              <a:gd name="connsiteX3" fmla="*/ 720375 w 720374"/>
              <a:gd name="connsiteY3" fmla="*/ 47719 h 477185"/>
              <a:gd name="connsiteX4" fmla="*/ 720374 w 720374"/>
              <a:gd name="connsiteY4" fmla="*/ 429467 h 477185"/>
              <a:gd name="connsiteX5" fmla="*/ 672655 w 720374"/>
              <a:gd name="connsiteY5" fmla="*/ 477186 h 477185"/>
              <a:gd name="connsiteX6" fmla="*/ 47719 w 720374"/>
              <a:gd name="connsiteY6" fmla="*/ 477185 h 477185"/>
              <a:gd name="connsiteX7" fmla="*/ 0 w 720374"/>
              <a:gd name="connsiteY7" fmla="*/ 429466 h 477185"/>
              <a:gd name="connsiteX8" fmla="*/ 0 w 72037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74" h="477185">
                <a:moveTo>
                  <a:pt x="0" y="47719"/>
                </a:moveTo>
                <a:cubicBezTo>
                  <a:pt x="0" y="21365"/>
                  <a:pt x="21365" y="0"/>
                  <a:pt x="47719" y="0"/>
                </a:cubicBezTo>
                <a:lnTo>
                  <a:pt x="672656" y="0"/>
                </a:lnTo>
                <a:cubicBezTo>
                  <a:pt x="699010" y="0"/>
                  <a:pt x="720375" y="21365"/>
                  <a:pt x="720375" y="47719"/>
                </a:cubicBezTo>
                <a:cubicBezTo>
                  <a:pt x="720375" y="174968"/>
                  <a:pt x="720374" y="302218"/>
                  <a:pt x="720374" y="429467"/>
                </a:cubicBezTo>
                <a:cubicBezTo>
                  <a:pt x="720374" y="455821"/>
                  <a:pt x="699009" y="477186"/>
                  <a:pt x="67265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100" dirty="0" smtClean="0">
                <a:solidFill>
                  <a:prstClr val="black"/>
                </a:solidFill>
                <a:latin typeface="Times New Roman" panose="02020603050405020304" pitchFamily="18" charset="0"/>
                <a:cs typeface="Times New Roman" panose="02020603050405020304" pitchFamily="18" charset="0"/>
              </a:rPr>
              <a:t>6,0</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28" name="Полилиния 27"/>
          <p:cNvSpPr/>
          <p:nvPr/>
        </p:nvSpPr>
        <p:spPr>
          <a:xfrm>
            <a:off x="4577602" y="4762593"/>
            <a:ext cx="2412000" cy="440616"/>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Региональный проект </a:t>
            </a:r>
          </a:p>
          <a:p>
            <a:pPr algn="ctr" defTabSz="577850" fontAlgn="base">
              <a:lnSpc>
                <a:spcPct val="90000"/>
              </a:lnSpc>
              <a:spcBef>
                <a:spcPct val="0"/>
              </a:spcBef>
              <a:spcAft>
                <a:spcPct val="35000"/>
              </a:spcAft>
            </a:pPr>
            <a:r>
              <a:rPr lang="ru-RU" sz="1100" dirty="0" smtClean="0">
                <a:solidFill>
                  <a:prstClr val="black"/>
                </a:solidFill>
                <a:latin typeface="Times New Roman" panose="02020603050405020304" pitchFamily="18" charset="0"/>
                <a:cs typeface="Times New Roman" panose="02020603050405020304" pitchFamily="18" charset="0"/>
              </a:rPr>
              <a:t>«Человек труда»</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8056889" y="4777655"/>
            <a:ext cx="648000" cy="440616"/>
          </a:xfrm>
          <a:custGeom>
            <a:avLst/>
            <a:gdLst>
              <a:gd name="connsiteX0" fmla="*/ 0 w 720374"/>
              <a:gd name="connsiteY0" fmla="*/ 47719 h 477185"/>
              <a:gd name="connsiteX1" fmla="*/ 47719 w 720374"/>
              <a:gd name="connsiteY1" fmla="*/ 0 h 477185"/>
              <a:gd name="connsiteX2" fmla="*/ 672656 w 720374"/>
              <a:gd name="connsiteY2" fmla="*/ 0 h 477185"/>
              <a:gd name="connsiteX3" fmla="*/ 720375 w 720374"/>
              <a:gd name="connsiteY3" fmla="*/ 47719 h 477185"/>
              <a:gd name="connsiteX4" fmla="*/ 720374 w 720374"/>
              <a:gd name="connsiteY4" fmla="*/ 429467 h 477185"/>
              <a:gd name="connsiteX5" fmla="*/ 672655 w 720374"/>
              <a:gd name="connsiteY5" fmla="*/ 477186 h 477185"/>
              <a:gd name="connsiteX6" fmla="*/ 47719 w 720374"/>
              <a:gd name="connsiteY6" fmla="*/ 477185 h 477185"/>
              <a:gd name="connsiteX7" fmla="*/ 0 w 720374"/>
              <a:gd name="connsiteY7" fmla="*/ 429466 h 477185"/>
              <a:gd name="connsiteX8" fmla="*/ 0 w 72037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74" h="477185">
                <a:moveTo>
                  <a:pt x="0" y="47719"/>
                </a:moveTo>
                <a:cubicBezTo>
                  <a:pt x="0" y="21365"/>
                  <a:pt x="21365" y="0"/>
                  <a:pt x="47719" y="0"/>
                </a:cubicBezTo>
                <a:lnTo>
                  <a:pt x="672656" y="0"/>
                </a:lnTo>
                <a:cubicBezTo>
                  <a:pt x="699010" y="0"/>
                  <a:pt x="720375" y="21365"/>
                  <a:pt x="720375" y="47719"/>
                </a:cubicBezTo>
                <a:cubicBezTo>
                  <a:pt x="720375" y="174968"/>
                  <a:pt x="720374" y="302218"/>
                  <a:pt x="720374" y="429467"/>
                </a:cubicBezTo>
                <a:cubicBezTo>
                  <a:pt x="720374" y="455821"/>
                  <a:pt x="699009" y="477186"/>
                  <a:pt x="67265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100" dirty="0" smtClean="0">
                <a:solidFill>
                  <a:schemeClr val="tx1"/>
                </a:solidFill>
                <a:latin typeface="Times New Roman" panose="02020603050405020304" pitchFamily="18" charset="0"/>
                <a:cs typeface="Times New Roman" panose="02020603050405020304" pitchFamily="18" charset="0"/>
              </a:rPr>
              <a:t>16,1</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36" name="Полилиния 35"/>
          <p:cNvSpPr/>
          <p:nvPr/>
        </p:nvSpPr>
        <p:spPr>
          <a:xfrm>
            <a:off x="7164360" y="4777655"/>
            <a:ext cx="648000" cy="440616"/>
          </a:xfrm>
          <a:custGeom>
            <a:avLst/>
            <a:gdLst>
              <a:gd name="connsiteX0" fmla="*/ 0 w 720374"/>
              <a:gd name="connsiteY0" fmla="*/ 47719 h 477185"/>
              <a:gd name="connsiteX1" fmla="*/ 47719 w 720374"/>
              <a:gd name="connsiteY1" fmla="*/ 0 h 477185"/>
              <a:gd name="connsiteX2" fmla="*/ 672656 w 720374"/>
              <a:gd name="connsiteY2" fmla="*/ 0 h 477185"/>
              <a:gd name="connsiteX3" fmla="*/ 720375 w 720374"/>
              <a:gd name="connsiteY3" fmla="*/ 47719 h 477185"/>
              <a:gd name="connsiteX4" fmla="*/ 720374 w 720374"/>
              <a:gd name="connsiteY4" fmla="*/ 429467 h 477185"/>
              <a:gd name="connsiteX5" fmla="*/ 672655 w 720374"/>
              <a:gd name="connsiteY5" fmla="*/ 477186 h 477185"/>
              <a:gd name="connsiteX6" fmla="*/ 47719 w 720374"/>
              <a:gd name="connsiteY6" fmla="*/ 477185 h 477185"/>
              <a:gd name="connsiteX7" fmla="*/ 0 w 720374"/>
              <a:gd name="connsiteY7" fmla="*/ 429466 h 477185"/>
              <a:gd name="connsiteX8" fmla="*/ 0 w 72037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74" h="477185">
                <a:moveTo>
                  <a:pt x="0" y="47719"/>
                </a:moveTo>
                <a:cubicBezTo>
                  <a:pt x="0" y="21365"/>
                  <a:pt x="21365" y="0"/>
                  <a:pt x="47719" y="0"/>
                </a:cubicBezTo>
                <a:lnTo>
                  <a:pt x="672656" y="0"/>
                </a:lnTo>
                <a:cubicBezTo>
                  <a:pt x="699010" y="0"/>
                  <a:pt x="720375" y="21365"/>
                  <a:pt x="720375" y="47719"/>
                </a:cubicBezTo>
                <a:cubicBezTo>
                  <a:pt x="720375" y="174968"/>
                  <a:pt x="720374" y="302218"/>
                  <a:pt x="720374" y="429467"/>
                </a:cubicBezTo>
                <a:cubicBezTo>
                  <a:pt x="720374" y="455821"/>
                  <a:pt x="699009" y="477186"/>
                  <a:pt x="67265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100" dirty="0" smtClean="0">
                <a:solidFill>
                  <a:prstClr val="black"/>
                </a:solidFill>
                <a:latin typeface="Times New Roman" panose="02020603050405020304" pitchFamily="18" charset="0"/>
                <a:cs typeface="Times New Roman" panose="02020603050405020304" pitchFamily="18" charset="0"/>
              </a:rPr>
              <a:t>16,1</a:t>
            </a:r>
            <a:endParaRPr lang="ru-RU" sz="1100"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2384742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олилиния 3"/>
          <p:cNvSpPr/>
          <p:nvPr/>
        </p:nvSpPr>
        <p:spPr>
          <a:xfrm>
            <a:off x="5161064" y="1059481"/>
            <a:ext cx="3903032" cy="744112"/>
          </a:xfrm>
          <a:custGeom>
            <a:avLst/>
            <a:gdLst>
              <a:gd name="connsiteX0" fmla="*/ 0 w 3903032"/>
              <a:gd name="connsiteY0" fmla="*/ 103163 h 1031634"/>
              <a:gd name="connsiteX1" fmla="*/ 103163 w 3903032"/>
              <a:gd name="connsiteY1" fmla="*/ 0 h 1031634"/>
              <a:gd name="connsiteX2" fmla="*/ 3799869 w 3903032"/>
              <a:gd name="connsiteY2" fmla="*/ 0 h 1031634"/>
              <a:gd name="connsiteX3" fmla="*/ 3903032 w 3903032"/>
              <a:gd name="connsiteY3" fmla="*/ 103163 h 1031634"/>
              <a:gd name="connsiteX4" fmla="*/ 3903032 w 3903032"/>
              <a:gd name="connsiteY4" fmla="*/ 928471 h 1031634"/>
              <a:gd name="connsiteX5" fmla="*/ 3799869 w 3903032"/>
              <a:gd name="connsiteY5" fmla="*/ 1031634 h 1031634"/>
              <a:gd name="connsiteX6" fmla="*/ 103163 w 3903032"/>
              <a:gd name="connsiteY6" fmla="*/ 1031634 h 1031634"/>
              <a:gd name="connsiteX7" fmla="*/ 0 w 3903032"/>
              <a:gd name="connsiteY7" fmla="*/ 928471 h 1031634"/>
              <a:gd name="connsiteX8" fmla="*/ 0 w 3903032"/>
              <a:gd name="connsiteY8" fmla="*/ 103163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3032" h="1031634">
                <a:moveTo>
                  <a:pt x="0" y="103163"/>
                </a:moveTo>
                <a:cubicBezTo>
                  <a:pt x="0" y="46188"/>
                  <a:pt x="46188" y="0"/>
                  <a:pt x="103163" y="0"/>
                </a:cubicBezTo>
                <a:lnTo>
                  <a:pt x="3799869" y="0"/>
                </a:lnTo>
                <a:cubicBezTo>
                  <a:pt x="3856844" y="0"/>
                  <a:pt x="3903032" y="46188"/>
                  <a:pt x="3903032" y="103163"/>
                </a:cubicBezTo>
                <a:lnTo>
                  <a:pt x="3903032" y="928471"/>
                </a:lnTo>
                <a:cubicBezTo>
                  <a:pt x="3903032" y="985446"/>
                  <a:pt x="3856844" y="1031634"/>
                  <a:pt x="3799869" y="1031634"/>
                </a:cubicBezTo>
                <a:lnTo>
                  <a:pt x="103163" y="1031634"/>
                </a:lnTo>
                <a:cubicBezTo>
                  <a:pt x="46188" y="1031634"/>
                  <a:pt x="0" y="985446"/>
                  <a:pt x="0" y="928471"/>
                </a:cubicBezTo>
                <a:lnTo>
                  <a:pt x="0" y="103163"/>
                </a:lnTo>
                <a:close/>
              </a:path>
            </a:pathLst>
          </a:custGeom>
          <a:solidFill>
            <a:schemeClr val="accent2"/>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3556" tIns="83556" rIns="83556" bIns="83556"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accent1">
                    <a:lumMod val="50000"/>
                  </a:scheme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400" b="1" kern="1200"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7" name="Полилиния 6"/>
          <p:cNvSpPr/>
          <p:nvPr/>
        </p:nvSpPr>
        <p:spPr>
          <a:xfrm>
            <a:off x="5131895" y="2055222"/>
            <a:ext cx="731452" cy="880176"/>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lvl="0" algn="ctr" defTabSz="622300">
              <a:lnSpc>
                <a:spcPct val="10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2025 план</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8" name="Полилиния 7"/>
          <p:cNvSpPr/>
          <p:nvPr/>
        </p:nvSpPr>
        <p:spPr>
          <a:xfrm>
            <a:off x="5140476" y="3127735"/>
            <a:ext cx="731452" cy="515817"/>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lvl="0" algn="ctr" defTabSz="53340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0</a:t>
            </a:r>
            <a:r>
              <a:rPr lang="ru-RU" sz="1200" b="1" kern="1200" dirty="0" smtClean="0">
                <a:solidFill>
                  <a:schemeClr val="tx1"/>
                </a:solidFill>
                <a:latin typeface="Times New Roman" panose="02020603050405020304" pitchFamily="18" charset="0"/>
                <a:cs typeface="Times New Roman" panose="02020603050405020304" pitchFamily="18" charset="0"/>
              </a:rPr>
              <a:t>,8</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9" name="Полилиния 8"/>
          <p:cNvSpPr/>
          <p:nvPr/>
        </p:nvSpPr>
        <p:spPr>
          <a:xfrm>
            <a:off x="5153496" y="3726772"/>
            <a:ext cx="731452" cy="734172"/>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lvl="0" algn="ctr" defTabSz="53340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4,1</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10" name="Полилиния 9"/>
          <p:cNvSpPr/>
          <p:nvPr/>
        </p:nvSpPr>
        <p:spPr>
          <a:xfrm>
            <a:off x="5139627" y="5498238"/>
            <a:ext cx="723719" cy="81057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lvl="0" algn="ctr" defTabSz="533400">
              <a:lnSpc>
                <a:spcPct val="90000"/>
              </a:lnSpc>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56,0</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15" name="Полилиния 14"/>
          <p:cNvSpPr/>
          <p:nvPr/>
        </p:nvSpPr>
        <p:spPr>
          <a:xfrm>
            <a:off x="5924790" y="2055222"/>
            <a:ext cx="731452" cy="880176"/>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2025 факт</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16" name="Полилиния 15"/>
          <p:cNvSpPr/>
          <p:nvPr/>
        </p:nvSpPr>
        <p:spPr>
          <a:xfrm>
            <a:off x="5924790" y="3129206"/>
            <a:ext cx="731452" cy="515817"/>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lvl="0" algn="ctr" defTabSz="53340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0</a:t>
            </a:r>
            <a:r>
              <a:rPr lang="ru-RU" sz="1200" b="1" kern="1200" dirty="0" smtClean="0">
                <a:solidFill>
                  <a:schemeClr val="tx1"/>
                </a:solidFill>
                <a:latin typeface="Times New Roman" panose="02020603050405020304" pitchFamily="18" charset="0"/>
                <a:cs typeface="Times New Roman" panose="02020603050405020304" pitchFamily="18" charset="0"/>
              </a:rPr>
              <a:t>,4</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17" name="Полилиния 16"/>
          <p:cNvSpPr/>
          <p:nvPr/>
        </p:nvSpPr>
        <p:spPr>
          <a:xfrm>
            <a:off x="5938656" y="3729769"/>
            <a:ext cx="731452" cy="734172"/>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lvl="0" algn="ctr" defTabSz="53340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2</a:t>
            </a:r>
            <a:r>
              <a:rPr lang="ru-RU" sz="1200" b="1" kern="1200" dirty="0" smtClean="0">
                <a:solidFill>
                  <a:schemeClr val="tx1"/>
                </a:solidFill>
                <a:latin typeface="Times New Roman" panose="02020603050405020304" pitchFamily="18" charset="0"/>
                <a:cs typeface="Times New Roman" panose="02020603050405020304" pitchFamily="18" charset="0"/>
              </a:rPr>
              <a:t>,4</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18" name="Полилиния 17"/>
          <p:cNvSpPr/>
          <p:nvPr/>
        </p:nvSpPr>
        <p:spPr>
          <a:xfrm>
            <a:off x="5932522" y="5498238"/>
            <a:ext cx="723719" cy="81057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lvl="0" algn="ctr" defTabSz="53340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78,7</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19" name="Полилиния 18"/>
          <p:cNvSpPr/>
          <p:nvPr/>
        </p:nvSpPr>
        <p:spPr>
          <a:xfrm>
            <a:off x="6717685" y="2055222"/>
            <a:ext cx="731452" cy="880176"/>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2026</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20" name="Полилиния 19"/>
          <p:cNvSpPr/>
          <p:nvPr/>
        </p:nvSpPr>
        <p:spPr>
          <a:xfrm>
            <a:off x="6717685" y="3129206"/>
            <a:ext cx="731452" cy="515817"/>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lvl="0" algn="ctr" defTabSz="53340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0</a:t>
            </a:r>
            <a:r>
              <a:rPr lang="ru-RU" sz="1200" b="1" kern="1200" dirty="0" smtClean="0">
                <a:solidFill>
                  <a:schemeClr val="tx1"/>
                </a:solidFill>
                <a:latin typeface="Times New Roman" panose="02020603050405020304" pitchFamily="18" charset="0"/>
                <a:cs typeface="Times New Roman" panose="02020603050405020304" pitchFamily="18" charset="0"/>
              </a:rPr>
              <a:t>,7</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21" name="Полилиния 20"/>
          <p:cNvSpPr/>
          <p:nvPr/>
        </p:nvSpPr>
        <p:spPr>
          <a:xfrm>
            <a:off x="6731551" y="3729769"/>
            <a:ext cx="731452" cy="734172"/>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lvl="0" algn="ctr" defTabSz="533400">
              <a:lnSpc>
                <a:spcPct val="90000"/>
              </a:lnSpc>
              <a:spcBef>
                <a:spcPct val="0"/>
              </a:spcBef>
              <a:spcAft>
                <a:spcPct val="35000"/>
              </a:spcAft>
            </a:pPr>
            <a:r>
              <a:rPr lang="ru-RU" sz="1200" b="1" dirty="0">
                <a:solidFill>
                  <a:schemeClr val="tx1"/>
                </a:solidFill>
                <a:latin typeface="Times New Roman" panose="02020603050405020304" pitchFamily="18" charset="0"/>
                <a:cs typeface="Times New Roman" panose="02020603050405020304" pitchFamily="18" charset="0"/>
              </a:rPr>
              <a:t>4</a:t>
            </a:r>
            <a:r>
              <a:rPr lang="ru-RU" sz="1200" b="1" kern="1200" dirty="0" smtClean="0">
                <a:solidFill>
                  <a:schemeClr val="tx1"/>
                </a:solidFill>
                <a:latin typeface="Times New Roman" panose="02020603050405020304" pitchFamily="18" charset="0"/>
                <a:cs typeface="Times New Roman" panose="02020603050405020304" pitchFamily="18" charset="0"/>
              </a:rPr>
              <a:t>,1</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22" name="Полилиния 21"/>
          <p:cNvSpPr/>
          <p:nvPr/>
        </p:nvSpPr>
        <p:spPr>
          <a:xfrm>
            <a:off x="6725417" y="5498238"/>
            <a:ext cx="723719" cy="81057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lvl="0" algn="ctr" defTabSz="53340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57</a:t>
            </a:r>
            <a:r>
              <a:rPr lang="ru-RU" sz="1200" b="1" kern="1200" dirty="0" smtClean="0">
                <a:solidFill>
                  <a:schemeClr val="tx1"/>
                </a:solidFill>
                <a:latin typeface="Times New Roman" panose="02020603050405020304" pitchFamily="18" charset="0"/>
                <a:cs typeface="Times New Roman" panose="02020603050405020304" pitchFamily="18" charset="0"/>
              </a:rPr>
              <a:t>,0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23" name="Полилиния 22"/>
          <p:cNvSpPr/>
          <p:nvPr/>
        </p:nvSpPr>
        <p:spPr>
          <a:xfrm>
            <a:off x="7510580" y="2055222"/>
            <a:ext cx="731452" cy="880176"/>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2027</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25" name="Полилиния 24"/>
          <p:cNvSpPr/>
          <p:nvPr/>
        </p:nvSpPr>
        <p:spPr>
          <a:xfrm>
            <a:off x="7510580" y="3129206"/>
            <a:ext cx="731452" cy="515817"/>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lvl="0" algn="ctr" defTabSz="53340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0</a:t>
            </a:r>
            <a:r>
              <a:rPr lang="ru-RU" sz="1200" b="1" kern="1200" dirty="0" smtClean="0">
                <a:solidFill>
                  <a:schemeClr val="tx1"/>
                </a:solidFill>
                <a:latin typeface="Times New Roman" panose="02020603050405020304" pitchFamily="18" charset="0"/>
                <a:cs typeface="Times New Roman" panose="02020603050405020304" pitchFamily="18" charset="0"/>
              </a:rPr>
              <a:t>,7</a:t>
            </a:r>
          </a:p>
        </p:txBody>
      </p:sp>
      <p:sp>
        <p:nvSpPr>
          <p:cNvPr id="26" name="Полилиния 25"/>
          <p:cNvSpPr/>
          <p:nvPr/>
        </p:nvSpPr>
        <p:spPr>
          <a:xfrm>
            <a:off x="7524446" y="3729769"/>
            <a:ext cx="731452" cy="734172"/>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lvl="0" algn="ctr" defTabSz="53340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4</a:t>
            </a:r>
            <a:r>
              <a:rPr lang="ru-RU" sz="1200" b="1" kern="1200" dirty="0" smtClean="0">
                <a:solidFill>
                  <a:schemeClr val="tx1"/>
                </a:solidFill>
                <a:latin typeface="Times New Roman" panose="02020603050405020304" pitchFamily="18" charset="0"/>
                <a:cs typeface="Times New Roman" panose="02020603050405020304" pitchFamily="18" charset="0"/>
              </a:rPr>
              <a:t>,1</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7518312" y="5498238"/>
            <a:ext cx="723719" cy="81057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lvl="0" algn="ctr" defTabSz="53340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57</a:t>
            </a:r>
            <a:r>
              <a:rPr lang="ru-RU" sz="1200" b="1" kern="1200" dirty="0" smtClean="0">
                <a:solidFill>
                  <a:schemeClr val="tx1"/>
                </a:solidFill>
                <a:latin typeface="Times New Roman" panose="02020603050405020304" pitchFamily="18" charset="0"/>
                <a:cs typeface="Times New Roman" panose="02020603050405020304" pitchFamily="18" charset="0"/>
              </a:rPr>
              <a:t>,0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28" name="Полилиния 27"/>
          <p:cNvSpPr/>
          <p:nvPr/>
        </p:nvSpPr>
        <p:spPr>
          <a:xfrm>
            <a:off x="8303475" y="2055222"/>
            <a:ext cx="731452" cy="880176"/>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2028</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29" name="Полилиния 28"/>
          <p:cNvSpPr/>
          <p:nvPr/>
        </p:nvSpPr>
        <p:spPr>
          <a:xfrm>
            <a:off x="8303475" y="3129206"/>
            <a:ext cx="731452" cy="515817"/>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lvl="0" algn="ctr" defTabSz="53340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0,7</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8317341" y="3729769"/>
            <a:ext cx="731452" cy="734172"/>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lvl="0" algn="ctr" defTabSz="53340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4,1</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8311207" y="5498238"/>
            <a:ext cx="723719" cy="81057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lvl="0" algn="ctr" defTabSz="53340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57,0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31539" y="3140968"/>
            <a:ext cx="4902224" cy="50405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smtClean="0">
                <a:solidFill>
                  <a:schemeClr val="tx1"/>
                </a:solidFill>
                <a:latin typeface="Times New Roman" panose="02020603050405020304" pitchFamily="18" charset="0"/>
                <a:cs typeface="Times New Roman" panose="02020603050405020304" pitchFamily="18" charset="0"/>
              </a:rPr>
              <a:t>Уровень регистрируемой </a:t>
            </a:r>
            <a:r>
              <a:rPr lang="ru-RU" sz="1200" dirty="0">
                <a:solidFill>
                  <a:schemeClr val="tx1"/>
                </a:solidFill>
                <a:latin typeface="Times New Roman" panose="02020603050405020304" pitchFamily="18" charset="0"/>
                <a:cs typeface="Times New Roman" panose="02020603050405020304" pitchFamily="18" charset="0"/>
              </a:rPr>
              <a:t>безработицы в  среднем за год, </a:t>
            </a:r>
            <a:r>
              <a:rPr lang="ru-RU" sz="1200" dirty="0" smtClean="0">
                <a:solidFill>
                  <a:schemeClr val="tx1"/>
                </a:solidFill>
                <a:latin typeface="Times New Roman" panose="02020603050405020304" pitchFamily="18" charset="0"/>
                <a:cs typeface="Times New Roman" panose="02020603050405020304" pitchFamily="18" charset="0"/>
              </a:rPr>
              <a:t>% </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24" name="Скругленный прямоугольник 23"/>
          <p:cNvSpPr/>
          <p:nvPr/>
        </p:nvSpPr>
        <p:spPr>
          <a:xfrm>
            <a:off x="121370" y="3769822"/>
            <a:ext cx="4926262" cy="648072"/>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smtClean="0">
                <a:solidFill>
                  <a:schemeClr val="tx1"/>
                </a:solidFill>
                <a:latin typeface="Times New Roman" panose="02020603050405020304" pitchFamily="18" charset="0"/>
                <a:cs typeface="Times New Roman" panose="02020603050405020304" pitchFamily="18" charset="0"/>
              </a:rPr>
              <a:t>Численность </a:t>
            </a:r>
            <a:r>
              <a:rPr lang="ru-RU" sz="1200" dirty="0">
                <a:solidFill>
                  <a:schemeClr val="tx1"/>
                </a:solidFill>
                <a:latin typeface="Times New Roman" panose="02020603050405020304" pitchFamily="18" charset="0"/>
                <a:cs typeface="Times New Roman" panose="02020603050405020304" pitchFamily="18" charset="0"/>
              </a:rPr>
              <a:t>безработных граждан, зарегистрированных в органах службы занятости (на конец года</a:t>
            </a:r>
            <a:r>
              <a:rPr lang="ru-RU" sz="1200" dirty="0" smtClean="0">
                <a:solidFill>
                  <a:schemeClr val="tx1"/>
                </a:solidFill>
                <a:latin typeface="Times New Roman" panose="02020603050405020304" pitchFamily="18" charset="0"/>
                <a:cs typeface="Times New Roman" panose="02020603050405020304" pitchFamily="18" charset="0"/>
              </a:rPr>
              <a:t>), тыс. человек</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33" name="Скругленный прямоугольник 32"/>
          <p:cNvSpPr/>
          <p:nvPr/>
        </p:nvSpPr>
        <p:spPr>
          <a:xfrm>
            <a:off x="131539" y="5517232"/>
            <a:ext cx="4929962" cy="79208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smtClean="0">
                <a:solidFill>
                  <a:schemeClr val="tx1"/>
                </a:solidFill>
                <a:latin typeface="Times New Roman" panose="02020603050405020304" pitchFamily="18" charset="0"/>
                <a:cs typeface="Times New Roman" panose="02020603050405020304" pitchFamily="18" charset="0"/>
              </a:rPr>
              <a:t>Доля </a:t>
            </a:r>
            <a:r>
              <a:rPr lang="ru-RU" sz="1200" dirty="0">
                <a:solidFill>
                  <a:schemeClr val="tx1"/>
                </a:solidFill>
                <a:latin typeface="Times New Roman" panose="02020603050405020304" pitchFamily="18" charset="0"/>
                <a:cs typeface="Times New Roman" panose="02020603050405020304" pitchFamily="18" charset="0"/>
              </a:rPr>
              <a:t>трудоустроенных граждан в общей численности граждан, обратившихся за содействием в поиске подходящей </a:t>
            </a:r>
            <a:r>
              <a:rPr lang="ru-RU" sz="1200" dirty="0" smtClean="0">
                <a:solidFill>
                  <a:schemeClr val="tx1"/>
                </a:solidFill>
                <a:latin typeface="Times New Roman" panose="02020603050405020304" pitchFamily="18" charset="0"/>
                <a:cs typeface="Times New Roman" panose="02020603050405020304" pitchFamily="18" charset="0"/>
              </a:rPr>
              <a:t>работы, %</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11" name="Скругленный прямоугольник 10"/>
          <p:cNvSpPr/>
          <p:nvPr/>
        </p:nvSpPr>
        <p:spPr>
          <a:xfrm>
            <a:off x="131539" y="1803593"/>
            <a:ext cx="2592288" cy="50405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400" b="1" dirty="0" smtClean="0">
                <a:solidFill>
                  <a:schemeClr val="accent1">
                    <a:lumMod val="50000"/>
                  </a:schemeClr>
                </a:solidFill>
                <a:latin typeface="Times New Roman" panose="02020603050405020304" pitchFamily="18" charset="0"/>
                <a:cs typeface="Times New Roman" panose="02020603050405020304" pitchFamily="18" charset="0"/>
              </a:rPr>
              <a:t>Основные индикаторы</a:t>
            </a:r>
            <a:endParaRPr lang="ru-RU" sz="14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6" name="Номер слайда 5"/>
          <p:cNvSpPr>
            <a:spLocks noGrp="1"/>
          </p:cNvSpPr>
          <p:nvPr>
            <p:ph type="sldNum" sz="quarter" idx="12"/>
          </p:nvPr>
        </p:nvSpPr>
        <p:spPr/>
        <p:txBody>
          <a:bodyPr/>
          <a:lstStyle/>
          <a:p>
            <a:pPr>
              <a:defRPr/>
            </a:pPr>
            <a:fld id="{667CCBFA-BFB9-4E9F-B6F6-694D72409F22}" type="slidenum">
              <a:rPr lang="ru-RU" smtClean="0"/>
              <a:pPr>
                <a:defRPr/>
              </a:pPr>
              <a:t>51</a:t>
            </a:fld>
            <a:endParaRPr lang="ru-RU" dirty="0"/>
          </a:p>
        </p:txBody>
      </p:sp>
      <p:sp>
        <p:nvSpPr>
          <p:cNvPr id="12" name="Заголовок 1"/>
          <p:cNvSpPr txBox="1">
            <a:spLocks/>
          </p:cNvSpPr>
          <p:nvPr/>
        </p:nvSpPr>
        <p:spPr>
          <a:xfrm>
            <a:off x="259728" y="0"/>
            <a:ext cx="690456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«Содействие занятости населения»</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13" name="Прямая соединительная линия 12"/>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pic>
        <p:nvPicPr>
          <p:cNvPr id="3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07311" y="908720"/>
            <a:ext cx="2254190" cy="2026678"/>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5" name="Полилиния 34"/>
          <p:cNvSpPr/>
          <p:nvPr/>
        </p:nvSpPr>
        <p:spPr>
          <a:xfrm>
            <a:off x="5139628" y="4556585"/>
            <a:ext cx="731452" cy="816632"/>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lvl="0" algn="ctr" defTabSz="53340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65,0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36" name="Полилиния 35"/>
          <p:cNvSpPr/>
          <p:nvPr/>
        </p:nvSpPr>
        <p:spPr>
          <a:xfrm>
            <a:off x="5932523" y="4556585"/>
            <a:ext cx="731452" cy="816632"/>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lvl="0" algn="ctr" defTabSz="53340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9</a:t>
            </a:r>
            <a:r>
              <a:rPr lang="ru-RU" sz="1200" b="1" kern="1200" dirty="0" smtClean="0">
                <a:solidFill>
                  <a:schemeClr val="tx1"/>
                </a:solidFill>
                <a:latin typeface="Times New Roman" panose="02020603050405020304" pitchFamily="18" charset="0"/>
                <a:cs typeface="Times New Roman" panose="02020603050405020304" pitchFamily="18" charset="0"/>
              </a:rPr>
              <a:t>4,7</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37" name="Полилиния 36"/>
          <p:cNvSpPr/>
          <p:nvPr/>
        </p:nvSpPr>
        <p:spPr>
          <a:xfrm>
            <a:off x="6725418" y="4556585"/>
            <a:ext cx="731452" cy="816632"/>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lvl="0" algn="ctr" defTabSz="53340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65,0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7518313" y="4556584"/>
            <a:ext cx="731452" cy="816633"/>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lvl="0" algn="ctr" defTabSz="53340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65,0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39" name="Полилиния 38"/>
          <p:cNvSpPr/>
          <p:nvPr/>
        </p:nvSpPr>
        <p:spPr>
          <a:xfrm>
            <a:off x="8311208" y="4556585"/>
            <a:ext cx="731452" cy="816632"/>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lvl="0" algn="ctr" defTabSz="53340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65,0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40" name="Скругленный прямоугольник 39"/>
          <p:cNvSpPr/>
          <p:nvPr/>
        </p:nvSpPr>
        <p:spPr>
          <a:xfrm>
            <a:off x="131539" y="4556585"/>
            <a:ext cx="4902224" cy="78478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a:solidFill>
                  <a:schemeClr val="tx1"/>
                </a:solidFill>
                <a:latin typeface="Times New Roman" panose="02020603050405020304" pitchFamily="18" charset="0"/>
                <a:cs typeface="Times New Roman" panose="02020603050405020304" pitchFamily="18" charset="0"/>
              </a:rPr>
              <a:t>Отношение численности граждан, получивших меру государственной поддержки по профессиональной ориентации, к численности граждан, обратившихся в органы службы занятости в целях поиска подходящей </a:t>
            </a:r>
            <a:r>
              <a:rPr lang="ru-RU" sz="1200" dirty="0" smtClean="0">
                <a:solidFill>
                  <a:schemeClr val="tx1"/>
                </a:solidFill>
                <a:latin typeface="Times New Roman" panose="02020603050405020304" pitchFamily="18" charset="0"/>
                <a:cs typeface="Times New Roman" panose="02020603050405020304" pitchFamily="18" charset="0"/>
              </a:rPr>
              <a:t>работы, %</a:t>
            </a:r>
            <a:endParaRPr lang="ru-RU" sz="12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8267833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4516" y="4293096"/>
            <a:ext cx="1944216" cy="3610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ru-RU" dirty="0">
              <a:solidFill>
                <a:prstClr val="black"/>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0791" y="4662186"/>
            <a:ext cx="151216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Bef>
                <a:spcPct val="0"/>
              </a:spcBef>
              <a:spcAft>
                <a:spcPct val="0"/>
              </a:spcAft>
            </a:pPr>
            <a:endParaRPr lang="ru-RU" dirty="0">
              <a:solidFill>
                <a:prstClr val="black"/>
              </a:solidFill>
              <a:latin typeface="Times New Roman" panose="02020603050405020304" pitchFamily="18" charset="0"/>
              <a:cs typeface="Times New Roman" panose="02020603050405020304" pitchFamily="18" charset="0"/>
            </a:endParaRPr>
          </a:p>
        </p:txBody>
      </p:sp>
      <p:sp>
        <p:nvSpPr>
          <p:cNvPr id="40" name="Прямоугольник 39"/>
          <p:cNvSpPr/>
          <p:nvPr/>
        </p:nvSpPr>
        <p:spPr>
          <a:xfrm>
            <a:off x="107504" y="6269250"/>
            <a:ext cx="4104456" cy="400110"/>
          </a:xfrm>
          <a:prstGeom prst="rect">
            <a:avLst/>
          </a:prstGeom>
        </p:spPr>
        <p:txBody>
          <a:bodyPr wrap="square">
            <a:spAutoFit/>
          </a:bodyPr>
          <a:lstStyle/>
          <a:p>
            <a:pPr fontAlgn="base">
              <a:spcBef>
                <a:spcPct val="0"/>
              </a:spcBef>
              <a:spcAft>
                <a:spcPct val="0"/>
              </a:spcAft>
            </a:pPr>
            <a:endParaRPr lang="ru-RU" sz="1000" i="1" dirty="0">
              <a:solidFill>
                <a:prstClr val="black"/>
              </a:solidFill>
              <a:latin typeface="Times New Roman" panose="02020603050405020304" pitchFamily="18" charset="0"/>
              <a:cs typeface="Times New Roman" panose="02020603050405020304" pitchFamily="18" charset="0"/>
            </a:endParaRPr>
          </a:p>
          <a:p>
            <a:pPr fontAlgn="base">
              <a:spcBef>
                <a:spcPct val="0"/>
              </a:spcBef>
              <a:spcAft>
                <a:spcPct val="0"/>
              </a:spcAft>
            </a:pPr>
            <a:endParaRPr lang="ru-RU" sz="1000" i="1" dirty="0">
              <a:solidFill>
                <a:prstClr val="black"/>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53849" y="807625"/>
            <a:ext cx="5648356" cy="1037199"/>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base">
              <a:spcBef>
                <a:spcPct val="0"/>
              </a:spcBef>
              <a:spcAft>
                <a:spcPct val="0"/>
              </a:spcAft>
            </a:pPr>
            <a:r>
              <a:rPr lang="ru-RU" sz="1600" b="1" i="1" dirty="0" smtClean="0">
                <a:solidFill>
                  <a:prstClr val="black"/>
                </a:solidFill>
                <a:latin typeface="Times New Roman" panose="02020603050405020304" pitchFamily="18" charset="0"/>
                <a:cs typeface="Times New Roman" panose="02020603050405020304" pitchFamily="18" charset="0"/>
              </a:rPr>
              <a:t>Цель программы:</a:t>
            </a:r>
            <a:r>
              <a:rPr lang="ru-RU" sz="1600" dirty="0" smtClean="0">
                <a:solidFill>
                  <a:prstClr val="black"/>
                </a:solidFill>
                <a:latin typeface="Times New Roman" panose="02020603050405020304" pitchFamily="18" charset="0"/>
                <a:cs typeface="Times New Roman" panose="02020603050405020304" pitchFamily="18" charset="0"/>
              </a:rPr>
              <a:t> </a:t>
            </a:r>
          </a:p>
          <a:p>
            <a:pPr marL="285750" indent="-285750" algn="just" fontAlgn="base">
              <a:spcBef>
                <a:spcPct val="0"/>
              </a:spcBef>
              <a:spcAft>
                <a:spcPct val="0"/>
              </a:spcAft>
              <a:buFont typeface="Wingdings" panose="05000000000000000000" pitchFamily="2" charset="2"/>
              <a:buChar char="v"/>
            </a:pPr>
            <a:r>
              <a:rPr lang="ru-RU" sz="1400" dirty="0">
                <a:solidFill>
                  <a:prstClr val="black"/>
                </a:solidFill>
                <a:latin typeface="Times New Roman" panose="02020603050405020304" pitchFamily="18" charset="0"/>
                <a:cs typeface="Times New Roman" panose="02020603050405020304" pitchFamily="18" charset="0"/>
              </a:rPr>
              <a:t>обеспечение </a:t>
            </a:r>
            <a:r>
              <a:rPr lang="ru-RU" sz="1400" dirty="0" smtClean="0">
                <a:solidFill>
                  <a:prstClr val="black"/>
                </a:solidFill>
                <a:latin typeface="Times New Roman" panose="02020603050405020304" pitchFamily="18" charset="0"/>
                <a:cs typeface="Times New Roman" panose="02020603050405020304" pitchFamily="18" charset="0"/>
              </a:rPr>
              <a:t>доступности приоритетных объектов и услуг в приоритетных сферах жизнедеятельности инвалидов и других маломобильных групп населения </a:t>
            </a:r>
            <a:endParaRPr lang="ru-RU" sz="1400" dirty="0">
              <a:solidFill>
                <a:prstClr val="black"/>
              </a:solidFill>
              <a:latin typeface="Times New Roman" panose="02020603050405020304" pitchFamily="18" charset="0"/>
              <a:cs typeface="Times New Roman" panose="02020603050405020304" pitchFamily="18" charset="0"/>
            </a:endParaRPr>
          </a:p>
        </p:txBody>
      </p:sp>
      <p:sp>
        <p:nvSpPr>
          <p:cNvPr id="6" name="TextBox 5"/>
          <p:cNvSpPr txBox="1"/>
          <p:nvPr/>
        </p:nvSpPr>
        <p:spPr>
          <a:xfrm>
            <a:off x="107504" y="2329135"/>
            <a:ext cx="3949543" cy="307777"/>
          </a:xfrm>
          <a:prstGeom prst="rect">
            <a:avLst/>
          </a:prstGeom>
          <a:noFill/>
        </p:spPr>
        <p:txBody>
          <a:bodyPr wrap="none" rtlCol="0">
            <a:spAutoFit/>
          </a:bodyPr>
          <a:lstStyle/>
          <a:p>
            <a:pPr fontAlgn="base">
              <a:spcBef>
                <a:spcPct val="0"/>
              </a:spcBef>
              <a:spcAft>
                <a:spcPct val="0"/>
              </a:spcAft>
            </a:pPr>
            <a:r>
              <a:rPr lang="ru-RU" sz="1400" b="1" dirty="0" smtClean="0">
                <a:solidFill>
                  <a:prstClr val="black"/>
                </a:solidFill>
                <a:latin typeface="Times New Roman" panose="02020603050405020304" pitchFamily="18" charset="0"/>
                <a:cs typeface="Times New Roman" panose="02020603050405020304" pitchFamily="18" charset="0"/>
              </a:rPr>
              <a:t>Расходы республиканского бюджета, млн. руб.</a:t>
            </a:r>
            <a:endParaRPr lang="ru-RU" sz="1400" b="1" dirty="0">
              <a:solidFill>
                <a:prstClr val="black"/>
              </a:solidFill>
              <a:latin typeface="Times New Roman" panose="02020603050405020304" pitchFamily="18" charset="0"/>
              <a:cs typeface="Times New Roman" panose="02020603050405020304" pitchFamily="18" charset="0"/>
            </a:endParaRPr>
          </a:p>
        </p:txBody>
      </p:sp>
      <p:graphicFrame>
        <p:nvGraphicFramePr>
          <p:cNvPr id="12" name="Диаграмма 11"/>
          <p:cNvGraphicFramePr>
            <a:graphicFrameLocks/>
          </p:cNvGraphicFramePr>
          <p:nvPr>
            <p:extLst>
              <p:ext uri="{D42A27DB-BD31-4B8C-83A1-F6EECF244321}">
                <p14:modId xmlns:p14="http://schemas.microsoft.com/office/powerpoint/2010/main" val="3781364969"/>
              </p:ext>
            </p:extLst>
          </p:nvPr>
        </p:nvGraphicFramePr>
        <p:xfrm>
          <a:off x="77657" y="2865092"/>
          <a:ext cx="3918279" cy="3409519"/>
        </p:xfrm>
        <a:graphic>
          <a:graphicData uri="http://schemas.openxmlformats.org/drawingml/2006/chart">
            <c:chart xmlns:c="http://schemas.openxmlformats.org/drawingml/2006/chart" xmlns:r="http://schemas.openxmlformats.org/officeDocument/2006/relationships" r:id="rId3"/>
          </a:graphicData>
        </a:graphic>
      </p:graphicFrame>
      <p:sp>
        <p:nvSpPr>
          <p:cNvPr id="7" name="Номер слайда 6"/>
          <p:cNvSpPr>
            <a:spLocks noGrp="1"/>
          </p:cNvSpPr>
          <p:nvPr>
            <p:ph type="sldNum" sz="quarter" idx="12"/>
          </p:nvPr>
        </p:nvSpPr>
        <p:spPr/>
        <p:txBody>
          <a:bodyPr/>
          <a:lstStyle/>
          <a:p>
            <a:pPr>
              <a:defRPr/>
            </a:pPr>
            <a:fld id="{667CCBFA-BFB9-4E9F-B6F6-694D72409F22}" type="slidenum">
              <a:rPr lang="ru-RU" smtClean="0">
                <a:solidFill>
                  <a:prstClr val="black"/>
                </a:solidFill>
              </a:rPr>
              <a:pPr>
                <a:defRPr/>
              </a:pPr>
              <a:t>52</a:t>
            </a:fld>
            <a:endParaRPr lang="ru-RU" dirty="0">
              <a:solidFill>
                <a:prstClr val="black"/>
              </a:solidFill>
            </a:endParaRPr>
          </a:p>
        </p:txBody>
      </p:sp>
      <p:sp>
        <p:nvSpPr>
          <p:cNvPr id="14" name="Полилиния 13"/>
          <p:cNvSpPr/>
          <p:nvPr/>
        </p:nvSpPr>
        <p:spPr>
          <a:xfrm>
            <a:off x="4211960" y="2564904"/>
            <a:ext cx="4757680" cy="546465"/>
          </a:xfrm>
          <a:custGeom>
            <a:avLst/>
            <a:gdLst>
              <a:gd name="connsiteX0" fmla="*/ 0 w 3933156"/>
              <a:gd name="connsiteY0" fmla="*/ 47719 h 477185"/>
              <a:gd name="connsiteX1" fmla="*/ 47719 w 3933156"/>
              <a:gd name="connsiteY1" fmla="*/ 0 h 477185"/>
              <a:gd name="connsiteX2" fmla="*/ 3885438 w 3933156"/>
              <a:gd name="connsiteY2" fmla="*/ 0 h 477185"/>
              <a:gd name="connsiteX3" fmla="*/ 3933157 w 3933156"/>
              <a:gd name="connsiteY3" fmla="*/ 47719 h 477185"/>
              <a:gd name="connsiteX4" fmla="*/ 3933156 w 3933156"/>
              <a:gd name="connsiteY4" fmla="*/ 429467 h 477185"/>
              <a:gd name="connsiteX5" fmla="*/ 3885437 w 3933156"/>
              <a:gd name="connsiteY5" fmla="*/ 477186 h 477185"/>
              <a:gd name="connsiteX6" fmla="*/ 47719 w 3933156"/>
              <a:gd name="connsiteY6" fmla="*/ 477185 h 477185"/>
              <a:gd name="connsiteX7" fmla="*/ 0 w 3933156"/>
              <a:gd name="connsiteY7" fmla="*/ 429466 h 477185"/>
              <a:gd name="connsiteX8" fmla="*/ 0 w 3933156"/>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33156" h="477185">
                <a:moveTo>
                  <a:pt x="0" y="47719"/>
                </a:moveTo>
                <a:cubicBezTo>
                  <a:pt x="0" y="21365"/>
                  <a:pt x="21365" y="0"/>
                  <a:pt x="47719" y="0"/>
                </a:cubicBezTo>
                <a:lnTo>
                  <a:pt x="3885438" y="0"/>
                </a:lnTo>
                <a:cubicBezTo>
                  <a:pt x="3911792" y="0"/>
                  <a:pt x="3933157" y="21365"/>
                  <a:pt x="3933157" y="47719"/>
                </a:cubicBezTo>
                <a:cubicBezTo>
                  <a:pt x="3933157" y="174968"/>
                  <a:pt x="3933156" y="302218"/>
                  <a:pt x="3933156" y="429467"/>
                </a:cubicBezTo>
                <a:cubicBezTo>
                  <a:pt x="3933156" y="455821"/>
                  <a:pt x="3911791" y="477186"/>
                  <a:pt x="3885437"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300" b="1" i="1" dirty="0" smtClean="0">
                <a:solidFill>
                  <a:prstClr val="black"/>
                </a:solidFill>
                <a:latin typeface="Times New Roman" panose="02020603050405020304" pitchFamily="18" charset="0"/>
                <a:cs typeface="Times New Roman" panose="02020603050405020304" pitchFamily="18" charset="0"/>
              </a:rPr>
              <a:t>Расходы в </a:t>
            </a:r>
            <a:r>
              <a:rPr lang="ru-RU" sz="1300" b="1" i="1" dirty="0">
                <a:solidFill>
                  <a:prstClr val="black"/>
                </a:solidFill>
                <a:latin typeface="Times New Roman" panose="02020603050405020304" pitchFamily="18" charset="0"/>
                <a:cs typeface="Times New Roman" panose="02020603050405020304" pitchFamily="18" charset="0"/>
              </a:rPr>
              <a:t>разрезе </a:t>
            </a:r>
            <a:r>
              <a:rPr lang="ru-RU" sz="1300" b="1" i="1" dirty="0" smtClean="0">
                <a:solidFill>
                  <a:prstClr val="black"/>
                </a:solidFill>
                <a:latin typeface="Times New Roman" panose="02020603050405020304" pitchFamily="18" charset="0"/>
                <a:cs typeface="Times New Roman" panose="02020603050405020304" pitchFamily="18" charset="0"/>
              </a:rPr>
              <a:t>структурных элементов </a:t>
            </a:r>
          </a:p>
          <a:p>
            <a:pPr algn="ctr" defTabSz="577850">
              <a:lnSpc>
                <a:spcPct val="90000"/>
              </a:lnSpc>
              <a:spcAft>
                <a:spcPct val="35000"/>
              </a:spcAft>
            </a:pPr>
            <a:r>
              <a:rPr lang="ru-RU" sz="1300" b="1" i="1" dirty="0" smtClean="0">
                <a:solidFill>
                  <a:schemeClr val="tx1"/>
                </a:solidFill>
                <a:latin typeface="Times New Roman" panose="02020603050405020304" pitchFamily="18" charset="0"/>
                <a:cs typeface="Times New Roman" panose="02020603050405020304" pitchFamily="18" charset="0"/>
              </a:rPr>
              <a:t>в 2025 </a:t>
            </a:r>
            <a:r>
              <a:rPr lang="ru-RU" sz="1300" b="1" i="1" dirty="0">
                <a:solidFill>
                  <a:schemeClr val="tx1"/>
                </a:solidFill>
                <a:latin typeface="Times New Roman" panose="02020603050405020304" pitchFamily="18" charset="0"/>
                <a:cs typeface="Times New Roman" panose="02020603050405020304" pitchFamily="18" charset="0"/>
              </a:rPr>
              <a:t>году, </a:t>
            </a:r>
            <a:r>
              <a:rPr lang="ru-RU" sz="1300" b="1" i="1" dirty="0" smtClean="0">
                <a:solidFill>
                  <a:prstClr val="black"/>
                </a:solidFill>
                <a:latin typeface="Times New Roman" panose="02020603050405020304" pitchFamily="18" charset="0"/>
                <a:cs typeface="Times New Roman" panose="02020603050405020304" pitchFamily="18" charset="0"/>
              </a:rPr>
              <a:t> млн. руб.</a:t>
            </a:r>
          </a:p>
        </p:txBody>
      </p:sp>
      <p:sp>
        <p:nvSpPr>
          <p:cNvPr id="15" name="Полилиния 14"/>
          <p:cNvSpPr/>
          <p:nvPr/>
        </p:nvSpPr>
        <p:spPr>
          <a:xfrm>
            <a:off x="4211959" y="3181620"/>
            <a:ext cx="3096597" cy="288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6223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Наименование</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16" name="Полилиния 15"/>
          <p:cNvSpPr/>
          <p:nvPr/>
        </p:nvSpPr>
        <p:spPr>
          <a:xfrm>
            <a:off x="4211978" y="3656966"/>
            <a:ext cx="3096326" cy="1222152"/>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Региональный </a:t>
            </a:r>
            <a:r>
              <a:rPr lang="ru-RU" sz="1100" b="1" dirty="0">
                <a:solidFill>
                  <a:prstClr val="black"/>
                </a:solidFill>
                <a:latin typeface="Times New Roman" panose="02020603050405020304" pitchFamily="18" charset="0"/>
                <a:cs typeface="Times New Roman" panose="02020603050405020304" pitchFamily="18" charset="0"/>
              </a:rPr>
              <a:t>проект </a:t>
            </a:r>
            <a:r>
              <a:rPr lang="ru-RU" sz="1100" dirty="0" smtClean="0">
                <a:solidFill>
                  <a:prstClr val="black"/>
                </a:solidFill>
                <a:latin typeface="Times New Roman" panose="02020603050405020304" pitchFamily="18" charset="0"/>
                <a:cs typeface="Times New Roman" panose="02020603050405020304" pitchFamily="18" charset="0"/>
              </a:rPr>
              <a:t>«Формирование </a:t>
            </a:r>
            <a:r>
              <a:rPr lang="ru-RU" sz="1100" dirty="0">
                <a:solidFill>
                  <a:prstClr val="black"/>
                </a:solidFill>
                <a:latin typeface="Times New Roman" panose="02020603050405020304" pitchFamily="18" charset="0"/>
                <a:cs typeface="Times New Roman" panose="02020603050405020304" pitchFamily="18" charset="0"/>
              </a:rPr>
              <a:t>системы  комплексной реабилитации и абилитации инвалидов, в том числе детей-инвалидов, а также ранней помощи, сопровождаемого проживания инвалидов в Чувашской </a:t>
            </a:r>
            <a:r>
              <a:rPr lang="ru-RU" sz="1100" dirty="0" smtClean="0">
                <a:solidFill>
                  <a:prstClr val="black"/>
                </a:solidFill>
                <a:latin typeface="Times New Roman" panose="02020603050405020304" pitchFamily="18" charset="0"/>
                <a:cs typeface="Times New Roman" panose="02020603050405020304" pitchFamily="18" charset="0"/>
              </a:rPr>
              <a:t>Республике»  </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18" name="Полилиния 17"/>
          <p:cNvSpPr/>
          <p:nvPr/>
        </p:nvSpPr>
        <p:spPr>
          <a:xfrm>
            <a:off x="4211959" y="4950163"/>
            <a:ext cx="3096597" cy="105052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Комплекс </a:t>
            </a:r>
            <a:r>
              <a:rPr lang="ru-RU" sz="1100" b="1" dirty="0">
                <a:solidFill>
                  <a:prstClr val="black"/>
                </a:solidFill>
                <a:latin typeface="Times New Roman" panose="02020603050405020304" pitchFamily="18" charset="0"/>
                <a:cs typeface="Times New Roman" panose="02020603050405020304" pitchFamily="18" charset="0"/>
              </a:rPr>
              <a:t>процессных </a:t>
            </a:r>
            <a:r>
              <a:rPr lang="ru-RU" sz="1100" b="1" dirty="0" smtClean="0">
                <a:solidFill>
                  <a:prstClr val="black"/>
                </a:solidFill>
                <a:latin typeface="Times New Roman" panose="02020603050405020304" pitchFamily="18" charset="0"/>
                <a:cs typeface="Times New Roman" panose="02020603050405020304" pitchFamily="18" charset="0"/>
              </a:rPr>
              <a:t>мероприятий</a:t>
            </a:r>
            <a:r>
              <a:rPr lang="ru-RU" sz="1100" b="1" dirty="0">
                <a:solidFill>
                  <a:prstClr val="black"/>
                </a:solidFill>
                <a:latin typeface="Times New Roman" panose="02020603050405020304" pitchFamily="18" charset="0"/>
                <a:cs typeface="Times New Roman" panose="02020603050405020304" pitchFamily="18" charset="0"/>
              </a:rPr>
              <a:t> </a:t>
            </a:r>
            <a:r>
              <a:rPr lang="ru-RU" sz="1100" dirty="0" smtClean="0">
                <a:solidFill>
                  <a:schemeClr val="tx1"/>
                </a:solidFill>
                <a:latin typeface="Times New Roman" panose="02020603050405020304" pitchFamily="18" charset="0"/>
                <a:cs typeface="Times New Roman" panose="02020603050405020304" pitchFamily="18" charset="0"/>
              </a:rPr>
              <a:t>«Адаптация </a:t>
            </a:r>
            <a:r>
              <a:rPr lang="ru-RU" sz="1100" dirty="0">
                <a:solidFill>
                  <a:schemeClr val="tx1"/>
                </a:solidFill>
                <a:latin typeface="Times New Roman" panose="02020603050405020304" pitchFamily="18" charset="0"/>
                <a:cs typeface="Times New Roman" panose="02020603050405020304" pitchFamily="18" charset="0"/>
              </a:rPr>
              <a:t>приоритетных объектов и услуг в приоритетных сферах жизнедеятельности инвалидов и других маломобильных групп </a:t>
            </a:r>
            <a:r>
              <a:rPr lang="ru-RU" sz="1100" dirty="0" smtClean="0">
                <a:solidFill>
                  <a:schemeClr val="tx1"/>
                </a:solidFill>
                <a:latin typeface="Times New Roman" panose="02020603050405020304" pitchFamily="18" charset="0"/>
                <a:cs typeface="Times New Roman" panose="02020603050405020304" pitchFamily="18" charset="0"/>
              </a:rPr>
              <a:t>населения»</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20" name="Полилиния 19"/>
          <p:cNvSpPr/>
          <p:nvPr/>
        </p:nvSpPr>
        <p:spPr>
          <a:xfrm>
            <a:off x="8275428" y="3185227"/>
            <a:ext cx="648000" cy="288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Факт</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25" name="Полилиния 24"/>
          <p:cNvSpPr/>
          <p:nvPr/>
        </p:nvSpPr>
        <p:spPr>
          <a:xfrm>
            <a:off x="8275428" y="3660571"/>
            <a:ext cx="648000" cy="1218547"/>
          </a:xfrm>
          <a:custGeom>
            <a:avLst/>
            <a:gdLst>
              <a:gd name="connsiteX0" fmla="*/ 0 w 720374"/>
              <a:gd name="connsiteY0" fmla="*/ 47719 h 477185"/>
              <a:gd name="connsiteX1" fmla="*/ 47719 w 720374"/>
              <a:gd name="connsiteY1" fmla="*/ 0 h 477185"/>
              <a:gd name="connsiteX2" fmla="*/ 672656 w 720374"/>
              <a:gd name="connsiteY2" fmla="*/ 0 h 477185"/>
              <a:gd name="connsiteX3" fmla="*/ 720375 w 720374"/>
              <a:gd name="connsiteY3" fmla="*/ 47719 h 477185"/>
              <a:gd name="connsiteX4" fmla="*/ 720374 w 720374"/>
              <a:gd name="connsiteY4" fmla="*/ 429467 h 477185"/>
              <a:gd name="connsiteX5" fmla="*/ 672655 w 720374"/>
              <a:gd name="connsiteY5" fmla="*/ 477186 h 477185"/>
              <a:gd name="connsiteX6" fmla="*/ 47719 w 720374"/>
              <a:gd name="connsiteY6" fmla="*/ 477185 h 477185"/>
              <a:gd name="connsiteX7" fmla="*/ 0 w 720374"/>
              <a:gd name="connsiteY7" fmla="*/ 429466 h 477185"/>
              <a:gd name="connsiteX8" fmla="*/ 0 w 72037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74" h="477185">
                <a:moveTo>
                  <a:pt x="0" y="47719"/>
                </a:moveTo>
                <a:cubicBezTo>
                  <a:pt x="0" y="21365"/>
                  <a:pt x="21365" y="0"/>
                  <a:pt x="47719" y="0"/>
                </a:cubicBezTo>
                <a:lnTo>
                  <a:pt x="672656" y="0"/>
                </a:lnTo>
                <a:cubicBezTo>
                  <a:pt x="699010" y="0"/>
                  <a:pt x="720375" y="21365"/>
                  <a:pt x="720375" y="47719"/>
                </a:cubicBezTo>
                <a:cubicBezTo>
                  <a:pt x="720375" y="174968"/>
                  <a:pt x="720374" y="302218"/>
                  <a:pt x="720374" y="429467"/>
                </a:cubicBezTo>
                <a:cubicBezTo>
                  <a:pt x="720374" y="455821"/>
                  <a:pt x="699009" y="477186"/>
                  <a:pt x="67265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16,3</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26" name="Полилиния 25"/>
          <p:cNvSpPr/>
          <p:nvPr/>
        </p:nvSpPr>
        <p:spPr>
          <a:xfrm>
            <a:off x="8275428" y="4950163"/>
            <a:ext cx="648000" cy="1050520"/>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12,2</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31" name="Заголовок 1"/>
          <p:cNvSpPr txBox="1">
            <a:spLocks/>
          </p:cNvSpPr>
          <p:nvPr/>
        </p:nvSpPr>
        <p:spPr>
          <a:xfrm>
            <a:off x="259728" y="0"/>
            <a:ext cx="690456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«Доступная среда» </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32" name="Прямая соединительная линия 31"/>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34" name="Полилиния 33"/>
          <p:cNvSpPr/>
          <p:nvPr/>
        </p:nvSpPr>
        <p:spPr>
          <a:xfrm>
            <a:off x="7524328" y="3181622"/>
            <a:ext cx="648000" cy="288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План</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35" name="Полилиния 34"/>
          <p:cNvSpPr/>
          <p:nvPr/>
        </p:nvSpPr>
        <p:spPr>
          <a:xfrm>
            <a:off x="7524328" y="3656968"/>
            <a:ext cx="648000" cy="1222150"/>
          </a:xfrm>
          <a:custGeom>
            <a:avLst/>
            <a:gdLst>
              <a:gd name="connsiteX0" fmla="*/ 0 w 720374"/>
              <a:gd name="connsiteY0" fmla="*/ 47719 h 477185"/>
              <a:gd name="connsiteX1" fmla="*/ 47719 w 720374"/>
              <a:gd name="connsiteY1" fmla="*/ 0 h 477185"/>
              <a:gd name="connsiteX2" fmla="*/ 672656 w 720374"/>
              <a:gd name="connsiteY2" fmla="*/ 0 h 477185"/>
              <a:gd name="connsiteX3" fmla="*/ 720375 w 720374"/>
              <a:gd name="connsiteY3" fmla="*/ 47719 h 477185"/>
              <a:gd name="connsiteX4" fmla="*/ 720374 w 720374"/>
              <a:gd name="connsiteY4" fmla="*/ 429467 h 477185"/>
              <a:gd name="connsiteX5" fmla="*/ 672655 w 720374"/>
              <a:gd name="connsiteY5" fmla="*/ 477186 h 477185"/>
              <a:gd name="connsiteX6" fmla="*/ 47719 w 720374"/>
              <a:gd name="connsiteY6" fmla="*/ 477185 h 477185"/>
              <a:gd name="connsiteX7" fmla="*/ 0 w 720374"/>
              <a:gd name="connsiteY7" fmla="*/ 429466 h 477185"/>
              <a:gd name="connsiteX8" fmla="*/ 0 w 72037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74" h="477185">
                <a:moveTo>
                  <a:pt x="0" y="47719"/>
                </a:moveTo>
                <a:cubicBezTo>
                  <a:pt x="0" y="21365"/>
                  <a:pt x="21365" y="0"/>
                  <a:pt x="47719" y="0"/>
                </a:cubicBezTo>
                <a:lnTo>
                  <a:pt x="672656" y="0"/>
                </a:lnTo>
                <a:cubicBezTo>
                  <a:pt x="699010" y="0"/>
                  <a:pt x="720375" y="21365"/>
                  <a:pt x="720375" y="47719"/>
                </a:cubicBezTo>
                <a:cubicBezTo>
                  <a:pt x="720375" y="174968"/>
                  <a:pt x="720374" y="302218"/>
                  <a:pt x="720374" y="429467"/>
                </a:cubicBezTo>
                <a:cubicBezTo>
                  <a:pt x="720374" y="455821"/>
                  <a:pt x="699009" y="477186"/>
                  <a:pt x="67265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16,3</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36" name="Полилиния 35"/>
          <p:cNvSpPr/>
          <p:nvPr/>
        </p:nvSpPr>
        <p:spPr>
          <a:xfrm>
            <a:off x="7524328" y="4950163"/>
            <a:ext cx="648000" cy="1050520"/>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13,5</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191852" y="1775114"/>
            <a:ext cx="3935760" cy="3721772"/>
          </a:xfrm>
          <a:prstGeom prst="rect">
            <a:avLst/>
          </a:prstGeom>
        </p:spPr>
        <p:txBody>
          <a:bodyPr/>
          <a:lstStyle/>
          <a:p>
            <a:endParaRPr lang="ru-RU"/>
          </a:p>
        </p:txBody>
      </p:sp>
      <p:pic>
        <p:nvPicPr>
          <p:cNvPr id="44" name="Рисунок 43" descr="http://www.prav-net.ru/img/zolotoslov/5064-1.jpg"/>
          <p:cNvPicPr/>
          <p:nvPr/>
        </p:nvPicPr>
        <p:blipFill>
          <a:blip r:embed="rId4" cstate="print"/>
          <a:srcRect/>
          <a:stretch>
            <a:fillRect/>
          </a:stretch>
        </p:blipFill>
        <p:spPr bwMode="auto">
          <a:xfrm>
            <a:off x="5868144" y="823960"/>
            <a:ext cx="1610089" cy="1380903"/>
          </a:xfrm>
          <a:prstGeom prst="rect">
            <a:avLst/>
          </a:prstGeom>
          <a:ln>
            <a:noFill/>
          </a:ln>
          <a:effectLst>
            <a:softEdge rad="112500"/>
          </a:effectLst>
        </p:spPr>
      </p:pic>
      <p:pic>
        <p:nvPicPr>
          <p:cNvPr id="45" name="Рисунок 44" descr="http://blog.yarcenter.ru/media/5/0.2/0506.jpg"/>
          <p:cNvPicPr/>
          <p:nvPr/>
        </p:nvPicPr>
        <p:blipFill>
          <a:blip r:embed="rId5" cstate="print"/>
          <a:srcRect/>
          <a:stretch>
            <a:fillRect/>
          </a:stretch>
        </p:blipFill>
        <p:spPr bwMode="auto">
          <a:xfrm>
            <a:off x="7480834" y="851187"/>
            <a:ext cx="1464319" cy="1353675"/>
          </a:xfrm>
          <a:prstGeom prst="rect">
            <a:avLst/>
          </a:prstGeom>
          <a:ln>
            <a:noFill/>
          </a:ln>
          <a:effectLst>
            <a:softEdge rad="112500"/>
          </a:effectLst>
        </p:spPr>
      </p:pic>
    </p:spTree>
    <p:extLst>
      <p:ext uri="{BB962C8B-B14F-4D97-AF65-F5344CB8AC3E}">
        <p14:creationId xmlns:p14="http://schemas.microsoft.com/office/powerpoint/2010/main" val="103101639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Полилиния 18"/>
          <p:cNvSpPr/>
          <p:nvPr/>
        </p:nvSpPr>
        <p:spPr>
          <a:xfrm>
            <a:off x="6876256" y="1869245"/>
            <a:ext cx="676483" cy="551644"/>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2026</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20" name="Полилиния 19"/>
          <p:cNvSpPr/>
          <p:nvPr/>
        </p:nvSpPr>
        <p:spPr>
          <a:xfrm>
            <a:off x="6872677" y="2709008"/>
            <a:ext cx="676483" cy="79200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lvl="0" algn="ctr" defTabSz="533400">
              <a:lnSpc>
                <a:spcPct val="90000"/>
              </a:lnSpc>
              <a:spcBef>
                <a:spcPct val="0"/>
              </a:spcBef>
              <a:spcAft>
                <a:spcPct val="35000"/>
              </a:spcAft>
            </a:pPr>
            <a:r>
              <a:rPr lang="ru-RU" sz="1200" b="1" smtClean="0">
                <a:solidFill>
                  <a:schemeClr val="tx1"/>
                </a:solidFill>
                <a:latin typeface="Times New Roman" panose="02020603050405020304" pitchFamily="18" charset="0"/>
                <a:cs typeface="Times New Roman" panose="02020603050405020304" pitchFamily="18" charset="0"/>
              </a:rPr>
              <a:t>100,0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21" name="Полилиния 20"/>
          <p:cNvSpPr/>
          <p:nvPr/>
        </p:nvSpPr>
        <p:spPr>
          <a:xfrm>
            <a:off x="6108859" y="3645024"/>
            <a:ext cx="676281" cy="79200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98,0</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22" name="Полилиния 21"/>
          <p:cNvSpPr/>
          <p:nvPr/>
        </p:nvSpPr>
        <p:spPr>
          <a:xfrm>
            <a:off x="6108859" y="4523900"/>
            <a:ext cx="676281" cy="79200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23,5</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23" name="Полилиния 22"/>
          <p:cNvSpPr/>
          <p:nvPr/>
        </p:nvSpPr>
        <p:spPr>
          <a:xfrm>
            <a:off x="7636074" y="1869245"/>
            <a:ext cx="666024" cy="551644"/>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2027</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25" name="Полилиния 24"/>
          <p:cNvSpPr/>
          <p:nvPr/>
        </p:nvSpPr>
        <p:spPr>
          <a:xfrm>
            <a:off x="7632496" y="2709006"/>
            <a:ext cx="687154" cy="79200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lvl="0" algn="ctr" defTabSz="53340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100,0</a:t>
            </a:r>
            <a:endParaRPr lang="ru-RU" sz="1200" b="1" kern="1200" dirty="0" smtClean="0">
              <a:solidFill>
                <a:schemeClr val="tx1"/>
              </a:solidFill>
              <a:latin typeface="Times New Roman" panose="02020603050405020304" pitchFamily="18" charset="0"/>
              <a:cs typeface="Times New Roman" panose="02020603050405020304" pitchFamily="18" charset="0"/>
            </a:endParaRPr>
          </a:p>
        </p:txBody>
      </p:sp>
      <p:sp>
        <p:nvSpPr>
          <p:cNvPr id="26" name="Полилиния 25"/>
          <p:cNvSpPr/>
          <p:nvPr/>
        </p:nvSpPr>
        <p:spPr>
          <a:xfrm>
            <a:off x="7652207" y="3645023"/>
            <a:ext cx="671019" cy="79200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lvl="0" algn="ctr" defTabSz="53340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100</a:t>
            </a:r>
            <a:r>
              <a:rPr lang="ru-RU" sz="1200" b="1" kern="1200" dirty="0" smtClean="0">
                <a:solidFill>
                  <a:schemeClr val="tx1"/>
                </a:solidFill>
                <a:latin typeface="Times New Roman" panose="02020603050405020304" pitchFamily="18" charset="0"/>
                <a:cs typeface="Times New Roman" panose="02020603050405020304" pitchFamily="18" charset="0"/>
              </a:rPr>
              <a:t>,0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6108859" y="5387361"/>
            <a:ext cx="676483" cy="111600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71,5</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28" name="Полилиния 27"/>
          <p:cNvSpPr/>
          <p:nvPr/>
        </p:nvSpPr>
        <p:spPr>
          <a:xfrm>
            <a:off x="8388424" y="1869245"/>
            <a:ext cx="646532" cy="551644"/>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2028</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29" name="Полилиния 28"/>
          <p:cNvSpPr/>
          <p:nvPr/>
        </p:nvSpPr>
        <p:spPr>
          <a:xfrm>
            <a:off x="8388421" y="3645023"/>
            <a:ext cx="646533" cy="79200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lvl="0" algn="ctr" defTabSz="53340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100,0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8384845" y="2709006"/>
            <a:ext cx="646533" cy="79200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lvl="0" algn="ctr" defTabSz="53340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100,0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7652206" y="4510360"/>
            <a:ext cx="649889" cy="79200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lvl="0" algn="ctr" defTabSz="53340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25</a:t>
            </a:r>
            <a:r>
              <a:rPr lang="ru-RU" sz="1200" b="1" kern="1200" dirty="0" smtClean="0">
                <a:solidFill>
                  <a:schemeClr val="tx1"/>
                </a:solidFill>
                <a:latin typeface="Times New Roman" panose="02020603050405020304" pitchFamily="18" charset="0"/>
                <a:cs typeface="Times New Roman" panose="02020603050405020304" pitchFamily="18" charset="0"/>
              </a:rPr>
              <a:t>,5</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07502" y="2564905"/>
            <a:ext cx="4953999" cy="1008111"/>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a:solidFill>
                  <a:schemeClr val="tx1"/>
                </a:solidFill>
                <a:latin typeface="Times New Roman" panose="02020603050405020304" pitchFamily="18" charset="0"/>
                <a:cs typeface="Times New Roman" panose="02020603050405020304" pitchFamily="18" charset="0"/>
              </a:rPr>
              <a:t>Доля доступных для инвалидов и других маломобильных групп населения приоритетных объектов социальной, транспортной, инженерной инфраструктуры в общем количестве приоритетных объектов в Чувашской Республике</a:t>
            </a:r>
            <a:r>
              <a:rPr lang="ru-RU" sz="1200" dirty="0" smtClean="0">
                <a:solidFill>
                  <a:schemeClr val="tx1"/>
                </a:solidFill>
                <a:latin typeface="Times New Roman" panose="02020603050405020304" pitchFamily="18" charset="0"/>
                <a:cs typeface="Times New Roman" panose="02020603050405020304" pitchFamily="18" charset="0"/>
              </a:rPr>
              <a:t>, </a:t>
            </a:r>
            <a:r>
              <a:rPr lang="ru-RU" sz="1200" dirty="0">
                <a:solidFill>
                  <a:schemeClr val="tx1"/>
                </a:solidFill>
                <a:latin typeface="Times New Roman" panose="02020603050405020304" pitchFamily="18" charset="0"/>
                <a:cs typeface="Times New Roman" panose="02020603050405020304" pitchFamily="18" charset="0"/>
              </a:rPr>
              <a:t>% </a:t>
            </a:r>
          </a:p>
        </p:txBody>
      </p:sp>
      <p:sp>
        <p:nvSpPr>
          <p:cNvPr id="24" name="Скругленный прямоугольник 23"/>
          <p:cNvSpPr/>
          <p:nvPr/>
        </p:nvSpPr>
        <p:spPr>
          <a:xfrm>
            <a:off x="107501" y="3645024"/>
            <a:ext cx="4953999" cy="792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a:solidFill>
                  <a:schemeClr val="tx1"/>
                </a:solidFill>
                <a:latin typeface="Times New Roman" panose="02020603050405020304" pitchFamily="18" charset="0"/>
                <a:cs typeface="Times New Roman" panose="02020603050405020304" pitchFamily="18" charset="0"/>
              </a:rPr>
              <a:t>Доля семей в Чувашской Республике, включенных в программы ранней помощи, удовлетворенных качеством услуг ранней </a:t>
            </a:r>
            <a:r>
              <a:rPr lang="ru-RU" sz="1200" dirty="0" smtClean="0">
                <a:solidFill>
                  <a:schemeClr val="tx1"/>
                </a:solidFill>
                <a:latin typeface="Times New Roman" panose="02020603050405020304" pitchFamily="18" charset="0"/>
                <a:cs typeface="Times New Roman" panose="02020603050405020304" pitchFamily="18" charset="0"/>
              </a:rPr>
              <a:t>помощи, %</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33" name="Скругленный прямоугольник 32"/>
          <p:cNvSpPr/>
          <p:nvPr/>
        </p:nvSpPr>
        <p:spPr>
          <a:xfrm>
            <a:off x="107500" y="4509120"/>
            <a:ext cx="4953999" cy="792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smtClean="0">
                <a:solidFill>
                  <a:schemeClr val="tx1"/>
                </a:solidFill>
                <a:latin typeface="Times New Roman" panose="02020603050405020304" pitchFamily="18" charset="0"/>
                <a:cs typeface="Times New Roman" panose="02020603050405020304" pitchFamily="18" charset="0"/>
              </a:rPr>
              <a:t>Доля образовательных </a:t>
            </a:r>
            <a:r>
              <a:rPr lang="ru-RU" sz="1200" dirty="0">
                <a:solidFill>
                  <a:schemeClr val="tx1"/>
                </a:solidFill>
                <a:latin typeface="Times New Roman" panose="02020603050405020304" pitchFamily="18" charset="0"/>
                <a:cs typeface="Times New Roman" panose="02020603050405020304" pitchFamily="18" charset="0"/>
              </a:rPr>
              <a:t>организаций, в которых созданы условия для получения детьми-инвалидами, инвалидами качественного образования, в общем количестве образовательных организаций в Чувашской </a:t>
            </a:r>
            <a:r>
              <a:rPr lang="ru-RU" sz="1200" dirty="0" smtClean="0">
                <a:solidFill>
                  <a:schemeClr val="tx1"/>
                </a:solidFill>
                <a:latin typeface="Times New Roman" panose="02020603050405020304" pitchFamily="18" charset="0"/>
                <a:cs typeface="Times New Roman" panose="02020603050405020304" pitchFamily="18" charset="0"/>
              </a:rPr>
              <a:t>Республике, %</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11" name="Скругленный прямоугольник 10"/>
          <p:cNvSpPr/>
          <p:nvPr/>
        </p:nvSpPr>
        <p:spPr>
          <a:xfrm>
            <a:off x="124086" y="1551565"/>
            <a:ext cx="2592288" cy="50405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400" b="1" dirty="0" smtClean="0">
                <a:solidFill>
                  <a:schemeClr val="accent1">
                    <a:lumMod val="50000"/>
                  </a:schemeClr>
                </a:solidFill>
                <a:latin typeface="Times New Roman" panose="02020603050405020304" pitchFamily="18" charset="0"/>
                <a:cs typeface="Times New Roman" panose="02020603050405020304" pitchFamily="18" charset="0"/>
              </a:rPr>
              <a:t>Основные индикаторы</a:t>
            </a:r>
            <a:endParaRPr lang="ru-RU" sz="14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6" name="Номер слайда 5"/>
          <p:cNvSpPr>
            <a:spLocks noGrp="1"/>
          </p:cNvSpPr>
          <p:nvPr>
            <p:ph type="sldNum" sz="quarter" idx="12"/>
          </p:nvPr>
        </p:nvSpPr>
        <p:spPr/>
        <p:txBody>
          <a:bodyPr/>
          <a:lstStyle/>
          <a:p>
            <a:pPr>
              <a:defRPr/>
            </a:pPr>
            <a:fld id="{667CCBFA-BFB9-4E9F-B6F6-694D72409F22}" type="slidenum">
              <a:rPr lang="ru-RU" smtClean="0"/>
              <a:pPr>
                <a:defRPr/>
              </a:pPr>
              <a:t>53</a:t>
            </a:fld>
            <a:endParaRPr lang="ru-RU" dirty="0"/>
          </a:p>
        </p:txBody>
      </p:sp>
      <p:sp>
        <p:nvSpPr>
          <p:cNvPr id="12" name="Заголовок 1"/>
          <p:cNvSpPr txBox="1">
            <a:spLocks/>
          </p:cNvSpPr>
          <p:nvPr/>
        </p:nvSpPr>
        <p:spPr>
          <a:xfrm>
            <a:off x="259728" y="0"/>
            <a:ext cx="690456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«Доступная среда»</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13" name="Прямая соединительная линия 12"/>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32" name="Скругленный прямоугольник 31"/>
          <p:cNvSpPr/>
          <p:nvPr/>
        </p:nvSpPr>
        <p:spPr>
          <a:xfrm>
            <a:off x="131538" y="5373215"/>
            <a:ext cx="4929961" cy="111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smtClean="0">
                <a:solidFill>
                  <a:schemeClr val="tx1"/>
                </a:solidFill>
                <a:latin typeface="Times New Roman" panose="02020603050405020304" pitchFamily="18" charset="0"/>
                <a:cs typeface="Times New Roman" panose="02020603050405020304" pitchFamily="18" charset="0"/>
              </a:rPr>
              <a:t>Доля лиц с ограниченными возможностями здоровья и  инвалидов в возрасте от 6 до 18 лет, систематически занимающихся физической культурой и спортом, в общей численности этой категории населения в Чувашской Республике, %</a:t>
            </a:r>
            <a:endParaRPr lang="ru-RU" sz="1200" dirty="0">
              <a:solidFill>
                <a:schemeClr val="tx1"/>
              </a:solidFill>
              <a:latin typeface="Times New Roman" panose="02020603050405020304" pitchFamily="18" charset="0"/>
              <a:cs typeface="Times New Roman" panose="02020603050405020304" pitchFamily="18" charset="0"/>
            </a:endParaRPr>
          </a:p>
        </p:txBody>
      </p:sp>
      <p:pic>
        <p:nvPicPr>
          <p:cNvPr id="35" name="Рисунок 34" descr="http://riarealty.ru/images/39662/77/396627757.jpg"/>
          <p:cNvPicPr/>
          <p:nvPr/>
        </p:nvPicPr>
        <p:blipFill>
          <a:blip r:embed="rId3" cstate="print"/>
          <a:srcRect/>
          <a:stretch>
            <a:fillRect/>
          </a:stretch>
        </p:blipFill>
        <p:spPr bwMode="auto">
          <a:xfrm>
            <a:off x="2843807" y="871550"/>
            <a:ext cx="2192169" cy="1360030"/>
          </a:xfrm>
          <a:prstGeom prst="rect">
            <a:avLst/>
          </a:prstGeom>
          <a:ln>
            <a:noFill/>
          </a:ln>
          <a:effectLst>
            <a:softEdge rad="112500"/>
          </a:effectLst>
        </p:spPr>
      </p:pic>
      <p:sp>
        <p:nvSpPr>
          <p:cNvPr id="37" name="Полилиния 36"/>
          <p:cNvSpPr/>
          <p:nvPr/>
        </p:nvSpPr>
        <p:spPr>
          <a:xfrm>
            <a:off x="8388421" y="4509119"/>
            <a:ext cx="646533" cy="79200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lvl="0" algn="ctr" defTabSz="53340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26,0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6881719" y="5387360"/>
            <a:ext cx="671017" cy="111600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lvl="0" algn="ctr" defTabSz="5334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72,5</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39" name="Полилиния 38"/>
          <p:cNvSpPr/>
          <p:nvPr/>
        </p:nvSpPr>
        <p:spPr>
          <a:xfrm>
            <a:off x="8388422" y="5387361"/>
            <a:ext cx="648072" cy="111600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lvl="0" algn="ctr" defTabSz="5334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73,5</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40" name="Полилиния 39"/>
          <p:cNvSpPr/>
          <p:nvPr/>
        </p:nvSpPr>
        <p:spPr>
          <a:xfrm>
            <a:off x="5220072" y="907677"/>
            <a:ext cx="3816424" cy="624655"/>
          </a:xfrm>
          <a:custGeom>
            <a:avLst/>
            <a:gdLst>
              <a:gd name="connsiteX0" fmla="*/ 0 w 3903032"/>
              <a:gd name="connsiteY0" fmla="*/ 62466 h 624655"/>
              <a:gd name="connsiteX1" fmla="*/ 62466 w 3903032"/>
              <a:gd name="connsiteY1" fmla="*/ 0 h 624655"/>
              <a:gd name="connsiteX2" fmla="*/ 3840567 w 3903032"/>
              <a:gd name="connsiteY2" fmla="*/ 0 h 624655"/>
              <a:gd name="connsiteX3" fmla="*/ 3903033 w 3903032"/>
              <a:gd name="connsiteY3" fmla="*/ 62466 h 624655"/>
              <a:gd name="connsiteX4" fmla="*/ 3903032 w 3903032"/>
              <a:gd name="connsiteY4" fmla="*/ 562190 h 624655"/>
              <a:gd name="connsiteX5" fmla="*/ 3840566 w 3903032"/>
              <a:gd name="connsiteY5" fmla="*/ 624656 h 624655"/>
              <a:gd name="connsiteX6" fmla="*/ 62466 w 3903032"/>
              <a:gd name="connsiteY6" fmla="*/ 624655 h 624655"/>
              <a:gd name="connsiteX7" fmla="*/ 0 w 3903032"/>
              <a:gd name="connsiteY7" fmla="*/ 562189 h 624655"/>
              <a:gd name="connsiteX8" fmla="*/ 0 w 390303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3032" h="624655">
                <a:moveTo>
                  <a:pt x="0" y="62466"/>
                </a:moveTo>
                <a:cubicBezTo>
                  <a:pt x="0" y="27967"/>
                  <a:pt x="27967" y="0"/>
                  <a:pt x="62466" y="0"/>
                </a:cubicBezTo>
                <a:lnTo>
                  <a:pt x="3840567" y="0"/>
                </a:lnTo>
                <a:cubicBezTo>
                  <a:pt x="3875066" y="0"/>
                  <a:pt x="3903033" y="27967"/>
                  <a:pt x="3903033" y="62466"/>
                </a:cubicBezTo>
                <a:cubicBezTo>
                  <a:pt x="3903033" y="229041"/>
                  <a:pt x="3903032" y="395615"/>
                  <a:pt x="3903032" y="562190"/>
                </a:cubicBezTo>
                <a:cubicBezTo>
                  <a:pt x="3903032" y="596689"/>
                  <a:pt x="3875065" y="624656"/>
                  <a:pt x="3840566" y="624656"/>
                </a:cubicBezTo>
                <a:lnTo>
                  <a:pt x="62466" y="624655"/>
                </a:lnTo>
                <a:cubicBezTo>
                  <a:pt x="27967" y="624655"/>
                  <a:pt x="0" y="596688"/>
                  <a:pt x="0" y="562189"/>
                </a:cubicBezTo>
                <a:lnTo>
                  <a:pt x="0" y="62466"/>
                </a:lnTo>
                <a:close/>
              </a:path>
            </a:pathLst>
          </a:custGeom>
        </p:spPr>
        <p:style>
          <a:lnRef idx="3">
            <a:schemeClr val="lt1"/>
          </a:lnRef>
          <a:fillRef idx="1">
            <a:schemeClr val="accent2"/>
          </a:fillRef>
          <a:effectRef idx="1">
            <a:schemeClr val="accent2"/>
          </a:effectRef>
          <a:fontRef idx="minor">
            <a:schemeClr val="lt1"/>
          </a:fontRef>
        </p:style>
        <p:txBody>
          <a:bodyPr spcFirstLastPara="0" vert="horz" wrap="square" lIns="71636" tIns="71636" rIns="71636" bIns="71636"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accent1">
                    <a:lumMod val="50000"/>
                  </a:scheme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400" b="1" kern="1200"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34" name="Полилиния 33"/>
          <p:cNvSpPr/>
          <p:nvPr/>
        </p:nvSpPr>
        <p:spPr>
          <a:xfrm>
            <a:off x="6084168" y="1869245"/>
            <a:ext cx="725870" cy="551644"/>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2025 факт</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36" name="Полилиния 35"/>
          <p:cNvSpPr/>
          <p:nvPr/>
        </p:nvSpPr>
        <p:spPr>
          <a:xfrm>
            <a:off x="5220072" y="2709006"/>
            <a:ext cx="788510" cy="79200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100,0</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41" name="Полилиния 40"/>
          <p:cNvSpPr/>
          <p:nvPr/>
        </p:nvSpPr>
        <p:spPr>
          <a:xfrm>
            <a:off x="5223648" y="3645024"/>
            <a:ext cx="788510" cy="79200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98,0</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42" name="Полилиния 41"/>
          <p:cNvSpPr/>
          <p:nvPr/>
        </p:nvSpPr>
        <p:spPr>
          <a:xfrm>
            <a:off x="5223648" y="4509120"/>
            <a:ext cx="788510" cy="79200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23,2</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43" name="Полилиния 42"/>
          <p:cNvSpPr/>
          <p:nvPr/>
        </p:nvSpPr>
        <p:spPr>
          <a:xfrm>
            <a:off x="5223648" y="5387360"/>
            <a:ext cx="788510" cy="111600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71,5</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44" name="Полилиния 43"/>
          <p:cNvSpPr/>
          <p:nvPr/>
        </p:nvSpPr>
        <p:spPr>
          <a:xfrm>
            <a:off x="5220072" y="1869245"/>
            <a:ext cx="792088" cy="551644"/>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spcAft>
                <a:spcPct val="35000"/>
              </a:spcAft>
            </a:pPr>
            <a:r>
              <a:rPr lang="ru-RU" sz="1400" b="1" dirty="0" smtClean="0">
                <a:solidFill>
                  <a:schemeClr val="tx1"/>
                </a:solidFill>
                <a:latin typeface="Times New Roman" panose="02020603050405020304" pitchFamily="18" charset="0"/>
                <a:cs typeface="Times New Roman" panose="02020603050405020304" pitchFamily="18" charset="0"/>
              </a:rPr>
              <a:t>2025 план</a:t>
            </a:r>
            <a:endParaRPr lang="ru-RU" sz="1400" b="1" dirty="0">
              <a:solidFill>
                <a:schemeClr val="tx1"/>
              </a:solidFill>
              <a:latin typeface="Times New Roman" panose="02020603050405020304" pitchFamily="18" charset="0"/>
              <a:cs typeface="Times New Roman" panose="02020603050405020304" pitchFamily="18" charset="0"/>
            </a:endParaRPr>
          </a:p>
        </p:txBody>
      </p:sp>
      <p:sp>
        <p:nvSpPr>
          <p:cNvPr id="45" name="Полилиния 44"/>
          <p:cNvSpPr/>
          <p:nvPr/>
        </p:nvSpPr>
        <p:spPr>
          <a:xfrm>
            <a:off x="6105283" y="2709008"/>
            <a:ext cx="676483" cy="79200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99,2</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46" name="Полилиния 45"/>
          <p:cNvSpPr/>
          <p:nvPr/>
        </p:nvSpPr>
        <p:spPr>
          <a:xfrm>
            <a:off x="6881718" y="3645024"/>
            <a:ext cx="671019" cy="79200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lvl="0" algn="ctr" defTabSz="53340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100,0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47" name="Полилиния 46"/>
          <p:cNvSpPr/>
          <p:nvPr/>
        </p:nvSpPr>
        <p:spPr>
          <a:xfrm>
            <a:off x="6881719" y="4523900"/>
            <a:ext cx="671018" cy="79200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lvl="0" algn="ctr" defTabSz="53340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25,0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48" name="Полилиния 47"/>
          <p:cNvSpPr/>
          <p:nvPr/>
        </p:nvSpPr>
        <p:spPr>
          <a:xfrm>
            <a:off x="7652206" y="5387005"/>
            <a:ext cx="649890" cy="111600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lvl="0" algn="ctr" defTabSz="5334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73,0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2392384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Полилиния 44"/>
          <p:cNvSpPr/>
          <p:nvPr/>
        </p:nvSpPr>
        <p:spPr>
          <a:xfrm>
            <a:off x="4571999" y="2125210"/>
            <a:ext cx="4469162" cy="396000"/>
          </a:xfrm>
          <a:custGeom>
            <a:avLst/>
            <a:gdLst>
              <a:gd name="connsiteX0" fmla="*/ 0 w 3853061"/>
              <a:gd name="connsiteY0" fmla="*/ 55534 h 555336"/>
              <a:gd name="connsiteX1" fmla="*/ 55534 w 3853061"/>
              <a:gd name="connsiteY1" fmla="*/ 0 h 555336"/>
              <a:gd name="connsiteX2" fmla="*/ 3797527 w 3853061"/>
              <a:gd name="connsiteY2" fmla="*/ 0 h 555336"/>
              <a:gd name="connsiteX3" fmla="*/ 3853061 w 3853061"/>
              <a:gd name="connsiteY3" fmla="*/ 55534 h 555336"/>
              <a:gd name="connsiteX4" fmla="*/ 3853061 w 3853061"/>
              <a:gd name="connsiteY4" fmla="*/ 499802 h 555336"/>
              <a:gd name="connsiteX5" fmla="*/ 3797527 w 3853061"/>
              <a:gd name="connsiteY5" fmla="*/ 555336 h 555336"/>
              <a:gd name="connsiteX6" fmla="*/ 55534 w 3853061"/>
              <a:gd name="connsiteY6" fmla="*/ 555336 h 555336"/>
              <a:gd name="connsiteX7" fmla="*/ 0 w 3853061"/>
              <a:gd name="connsiteY7" fmla="*/ 499802 h 555336"/>
              <a:gd name="connsiteX8" fmla="*/ 0 w 3853061"/>
              <a:gd name="connsiteY8" fmla="*/ 55534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53061" h="555336">
                <a:moveTo>
                  <a:pt x="0" y="55534"/>
                </a:moveTo>
                <a:cubicBezTo>
                  <a:pt x="0" y="24863"/>
                  <a:pt x="24863" y="0"/>
                  <a:pt x="55534" y="0"/>
                </a:cubicBezTo>
                <a:lnTo>
                  <a:pt x="3797527" y="0"/>
                </a:lnTo>
                <a:cubicBezTo>
                  <a:pt x="3828198" y="0"/>
                  <a:pt x="3853061" y="24863"/>
                  <a:pt x="3853061" y="55534"/>
                </a:cubicBezTo>
                <a:lnTo>
                  <a:pt x="3853061" y="499802"/>
                </a:lnTo>
                <a:cubicBezTo>
                  <a:pt x="3853061" y="530473"/>
                  <a:pt x="3828198" y="555336"/>
                  <a:pt x="3797527" y="555336"/>
                </a:cubicBezTo>
                <a:lnTo>
                  <a:pt x="55534" y="555336"/>
                </a:lnTo>
                <a:cubicBezTo>
                  <a:pt x="24863" y="555336"/>
                  <a:pt x="0" y="530473"/>
                  <a:pt x="0" y="499802"/>
                </a:cubicBezTo>
                <a:lnTo>
                  <a:pt x="0" y="5553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spcFirstLastPara="0" vert="horz" wrap="square" lIns="69605" tIns="69605" rIns="69605" bIns="69605" numCol="1" spcCol="1270" anchor="ctr" anchorCtr="0">
            <a:noAutofit/>
          </a:bodyPr>
          <a:lstStyle/>
          <a:p>
            <a:pPr lvl="0" algn="ctr" defTabSz="622300">
              <a:lnSpc>
                <a:spcPct val="90000"/>
              </a:lnSpc>
              <a:spcBef>
                <a:spcPct val="0"/>
              </a:spcBef>
              <a:spcAft>
                <a:spcPct val="35000"/>
              </a:spcAft>
            </a:pPr>
            <a:r>
              <a:rPr lang="ru-RU" sz="1300" b="1" i="1" kern="1200" dirty="0" smtClean="0">
                <a:solidFill>
                  <a:schemeClr val="tx1"/>
                </a:solidFill>
                <a:latin typeface="Times New Roman" panose="02020603050405020304" pitchFamily="18" charset="0"/>
                <a:cs typeface="Times New Roman" panose="02020603050405020304" pitchFamily="18" charset="0"/>
              </a:rPr>
              <a:t>Расходы в разрезе структурных элементов                            в 2025 году, млн. руб.</a:t>
            </a:r>
          </a:p>
        </p:txBody>
      </p:sp>
      <p:sp>
        <p:nvSpPr>
          <p:cNvPr id="46" name="Полилиния 45"/>
          <p:cNvSpPr/>
          <p:nvPr/>
        </p:nvSpPr>
        <p:spPr>
          <a:xfrm>
            <a:off x="4571999" y="2595954"/>
            <a:ext cx="3229843" cy="324000"/>
          </a:xfrm>
          <a:custGeom>
            <a:avLst/>
            <a:gdLst>
              <a:gd name="connsiteX0" fmla="*/ 0 w 1429934"/>
              <a:gd name="connsiteY0" fmla="*/ 36617 h 366166"/>
              <a:gd name="connsiteX1" fmla="*/ 36617 w 1429934"/>
              <a:gd name="connsiteY1" fmla="*/ 0 h 366166"/>
              <a:gd name="connsiteX2" fmla="*/ 1393317 w 1429934"/>
              <a:gd name="connsiteY2" fmla="*/ 0 h 366166"/>
              <a:gd name="connsiteX3" fmla="*/ 1429934 w 1429934"/>
              <a:gd name="connsiteY3" fmla="*/ 36617 h 366166"/>
              <a:gd name="connsiteX4" fmla="*/ 1429934 w 1429934"/>
              <a:gd name="connsiteY4" fmla="*/ 329549 h 366166"/>
              <a:gd name="connsiteX5" fmla="*/ 1393317 w 1429934"/>
              <a:gd name="connsiteY5" fmla="*/ 366166 h 366166"/>
              <a:gd name="connsiteX6" fmla="*/ 36617 w 1429934"/>
              <a:gd name="connsiteY6" fmla="*/ 366166 h 366166"/>
              <a:gd name="connsiteX7" fmla="*/ 0 w 1429934"/>
              <a:gd name="connsiteY7" fmla="*/ 329549 h 366166"/>
              <a:gd name="connsiteX8" fmla="*/ 0 w 1429934"/>
              <a:gd name="connsiteY8" fmla="*/ 36617 h 366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9934" h="366166">
                <a:moveTo>
                  <a:pt x="0" y="36617"/>
                </a:moveTo>
                <a:cubicBezTo>
                  <a:pt x="0" y="16394"/>
                  <a:pt x="16394" y="0"/>
                  <a:pt x="36617" y="0"/>
                </a:cubicBezTo>
                <a:lnTo>
                  <a:pt x="1393317" y="0"/>
                </a:lnTo>
                <a:cubicBezTo>
                  <a:pt x="1413540" y="0"/>
                  <a:pt x="1429934" y="16394"/>
                  <a:pt x="1429934" y="36617"/>
                </a:cubicBezTo>
                <a:lnTo>
                  <a:pt x="1429934" y="329549"/>
                </a:lnTo>
                <a:cubicBezTo>
                  <a:pt x="1429934" y="349772"/>
                  <a:pt x="1413540" y="366166"/>
                  <a:pt x="1393317" y="366166"/>
                </a:cubicBezTo>
                <a:lnTo>
                  <a:pt x="36617" y="366166"/>
                </a:lnTo>
                <a:cubicBezTo>
                  <a:pt x="16394" y="366166"/>
                  <a:pt x="0" y="349772"/>
                  <a:pt x="0" y="329549"/>
                </a:cubicBezTo>
                <a:lnTo>
                  <a:pt x="0" y="3661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spcFirstLastPara="0" vert="horz" wrap="square" lIns="64065" tIns="64065" rIns="64065" bIns="64065" numCol="1" spcCol="1270" anchor="ctr" anchorCtr="0">
            <a:noAutofit/>
          </a:bodyPr>
          <a:lstStyle/>
          <a:p>
            <a:pPr lvl="0" algn="ctr" defTabSz="622300">
              <a:lnSpc>
                <a:spcPct val="90000"/>
              </a:lnSpc>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Наименование</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47" name="Полилиния 46"/>
          <p:cNvSpPr/>
          <p:nvPr/>
        </p:nvSpPr>
        <p:spPr>
          <a:xfrm>
            <a:off x="4571999" y="2966939"/>
            <a:ext cx="3229843" cy="548604"/>
          </a:xfrm>
          <a:custGeom>
            <a:avLst/>
            <a:gdLst>
              <a:gd name="connsiteX0" fmla="*/ 0 w 1429934"/>
              <a:gd name="connsiteY0" fmla="*/ 55534 h 555336"/>
              <a:gd name="connsiteX1" fmla="*/ 55534 w 1429934"/>
              <a:gd name="connsiteY1" fmla="*/ 0 h 555336"/>
              <a:gd name="connsiteX2" fmla="*/ 1374400 w 1429934"/>
              <a:gd name="connsiteY2" fmla="*/ 0 h 555336"/>
              <a:gd name="connsiteX3" fmla="*/ 1429934 w 1429934"/>
              <a:gd name="connsiteY3" fmla="*/ 55534 h 555336"/>
              <a:gd name="connsiteX4" fmla="*/ 1429934 w 1429934"/>
              <a:gd name="connsiteY4" fmla="*/ 499802 h 555336"/>
              <a:gd name="connsiteX5" fmla="*/ 1374400 w 1429934"/>
              <a:gd name="connsiteY5" fmla="*/ 555336 h 555336"/>
              <a:gd name="connsiteX6" fmla="*/ 55534 w 1429934"/>
              <a:gd name="connsiteY6" fmla="*/ 555336 h 555336"/>
              <a:gd name="connsiteX7" fmla="*/ 0 w 1429934"/>
              <a:gd name="connsiteY7" fmla="*/ 499802 h 555336"/>
              <a:gd name="connsiteX8" fmla="*/ 0 w 1429934"/>
              <a:gd name="connsiteY8" fmla="*/ 55534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9934" h="555336">
                <a:moveTo>
                  <a:pt x="0" y="55534"/>
                </a:moveTo>
                <a:cubicBezTo>
                  <a:pt x="0" y="24863"/>
                  <a:pt x="24863" y="0"/>
                  <a:pt x="55534" y="0"/>
                </a:cubicBezTo>
                <a:lnTo>
                  <a:pt x="1374400" y="0"/>
                </a:lnTo>
                <a:cubicBezTo>
                  <a:pt x="1405071" y="0"/>
                  <a:pt x="1429934" y="24863"/>
                  <a:pt x="1429934" y="55534"/>
                </a:cubicBezTo>
                <a:lnTo>
                  <a:pt x="1429934" y="499802"/>
                </a:lnTo>
                <a:cubicBezTo>
                  <a:pt x="1429934" y="530473"/>
                  <a:pt x="1405071" y="555336"/>
                  <a:pt x="1374400" y="555336"/>
                </a:cubicBezTo>
                <a:lnTo>
                  <a:pt x="55534" y="555336"/>
                </a:lnTo>
                <a:cubicBezTo>
                  <a:pt x="24863" y="555336"/>
                  <a:pt x="0" y="530473"/>
                  <a:pt x="0" y="499802"/>
                </a:cubicBezTo>
                <a:lnTo>
                  <a:pt x="0" y="5553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spcFirstLastPara="0" vert="horz" wrap="square" lIns="61985" tIns="61985" rIns="61985" bIns="61985" numCol="1" spcCol="1270" anchor="ctr" anchorCtr="0">
            <a:noAutofit/>
          </a:bodyPr>
          <a:lstStyle/>
          <a:p>
            <a:pPr lvl="0" algn="ctr" defTabSz="533400">
              <a:lnSpc>
                <a:spcPct val="90000"/>
              </a:lnSpc>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Региональны</a:t>
            </a:r>
            <a:r>
              <a:rPr lang="ru-RU" sz="1200" b="1" dirty="0">
                <a:solidFill>
                  <a:schemeClr val="tx1"/>
                </a:solidFill>
                <a:latin typeface="Times New Roman" panose="02020603050405020304" pitchFamily="18" charset="0"/>
                <a:cs typeface="Times New Roman" panose="02020603050405020304" pitchFamily="18" charset="0"/>
              </a:rPr>
              <a:t>е</a:t>
            </a:r>
            <a:r>
              <a:rPr lang="ru-RU" sz="1200" b="1" kern="1200" dirty="0" smtClean="0">
                <a:solidFill>
                  <a:schemeClr val="tx1"/>
                </a:solidFill>
                <a:latin typeface="Times New Roman" panose="02020603050405020304" pitchFamily="18" charset="0"/>
                <a:cs typeface="Times New Roman" panose="02020603050405020304" pitchFamily="18" charset="0"/>
              </a:rPr>
              <a:t> проекты: </a:t>
            </a:r>
            <a:r>
              <a:rPr lang="ru-RU" sz="900" dirty="0">
                <a:solidFill>
                  <a:schemeClr val="tx1"/>
                </a:solidFill>
                <a:latin typeface="Times New Roman" panose="02020603050405020304" pitchFamily="18" charset="0"/>
                <a:cs typeface="Times New Roman" panose="02020603050405020304" pitchFamily="18" charset="0"/>
              </a:rPr>
              <a:t>«Семейные ценности и инфраструктура культуры</a:t>
            </a:r>
            <a:r>
              <a:rPr lang="ru-RU" sz="900" dirty="0" smtClean="0">
                <a:solidFill>
                  <a:schemeClr val="tx1"/>
                </a:solidFill>
                <a:latin typeface="Times New Roman" panose="02020603050405020304" pitchFamily="18" charset="0"/>
                <a:cs typeface="Times New Roman" panose="02020603050405020304" pitchFamily="18" charset="0"/>
              </a:rPr>
              <a:t>», «Сохранение </a:t>
            </a:r>
            <a:r>
              <a:rPr lang="ru-RU" sz="900" dirty="0">
                <a:solidFill>
                  <a:schemeClr val="tx1"/>
                </a:solidFill>
                <a:latin typeface="Times New Roman" panose="02020603050405020304" pitchFamily="18" charset="0"/>
                <a:cs typeface="Times New Roman" panose="02020603050405020304" pitchFamily="18" charset="0"/>
              </a:rPr>
              <a:t>культурного и исторического </a:t>
            </a:r>
            <a:r>
              <a:rPr lang="ru-RU" sz="900" dirty="0" smtClean="0">
                <a:solidFill>
                  <a:schemeClr val="tx1"/>
                </a:solidFill>
                <a:latin typeface="Times New Roman" panose="02020603050405020304" pitchFamily="18" charset="0"/>
                <a:cs typeface="Times New Roman" panose="02020603050405020304" pitchFamily="18" charset="0"/>
              </a:rPr>
              <a:t>наследия», «Развитие </a:t>
            </a:r>
            <a:r>
              <a:rPr lang="ru-RU" sz="900" dirty="0">
                <a:solidFill>
                  <a:schemeClr val="tx1"/>
                </a:solidFill>
                <a:latin typeface="Times New Roman" panose="02020603050405020304" pitchFamily="18" charset="0"/>
                <a:cs typeface="Times New Roman" panose="02020603050405020304" pitchFamily="18" charset="0"/>
              </a:rPr>
              <a:t>искусства и творчества</a:t>
            </a:r>
            <a:r>
              <a:rPr lang="ru-RU" sz="900" dirty="0" smtClean="0">
                <a:solidFill>
                  <a:schemeClr val="tx1"/>
                </a:solidFill>
                <a:latin typeface="Times New Roman" panose="02020603050405020304" pitchFamily="18" charset="0"/>
                <a:cs typeface="Times New Roman" panose="02020603050405020304" pitchFamily="18" charset="0"/>
              </a:rPr>
              <a:t>»</a:t>
            </a:r>
            <a:endParaRPr lang="ru-RU" sz="1000" kern="1200" dirty="0">
              <a:solidFill>
                <a:schemeClr val="tx1"/>
              </a:solidFill>
              <a:latin typeface="Times New Roman" panose="02020603050405020304" pitchFamily="18" charset="0"/>
              <a:cs typeface="Times New Roman" panose="02020603050405020304" pitchFamily="18" charset="0"/>
            </a:endParaRPr>
          </a:p>
        </p:txBody>
      </p:sp>
      <p:sp>
        <p:nvSpPr>
          <p:cNvPr id="48" name="Полилиния 47"/>
          <p:cNvSpPr/>
          <p:nvPr/>
        </p:nvSpPr>
        <p:spPr>
          <a:xfrm>
            <a:off x="4572662" y="3593256"/>
            <a:ext cx="3229180" cy="627832"/>
          </a:xfrm>
          <a:custGeom>
            <a:avLst/>
            <a:gdLst>
              <a:gd name="connsiteX0" fmla="*/ 0 w 1429934"/>
              <a:gd name="connsiteY0" fmla="*/ 55534 h 555336"/>
              <a:gd name="connsiteX1" fmla="*/ 55534 w 1429934"/>
              <a:gd name="connsiteY1" fmla="*/ 0 h 555336"/>
              <a:gd name="connsiteX2" fmla="*/ 1374400 w 1429934"/>
              <a:gd name="connsiteY2" fmla="*/ 0 h 555336"/>
              <a:gd name="connsiteX3" fmla="*/ 1429934 w 1429934"/>
              <a:gd name="connsiteY3" fmla="*/ 55534 h 555336"/>
              <a:gd name="connsiteX4" fmla="*/ 1429934 w 1429934"/>
              <a:gd name="connsiteY4" fmla="*/ 499802 h 555336"/>
              <a:gd name="connsiteX5" fmla="*/ 1374400 w 1429934"/>
              <a:gd name="connsiteY5" fmla="*/ 555336 h 555336"/>
              <a:gd name="connsiteX6" fmla="*/ 55534 w 1429934"/>
              <a:gd name="connsiteY6" fmla="*/ 555336 h 555336"/>
              <a:gd name="connsiteX7" fmla="*/ 0 w 1429934"/>
              <a:gd name="connsiteY7" fmla="*/ 499802 h 555336"/>
              <a:gd name="connsiteX8" fmla="*/ 0 w 1429934"/>
              <a:gd name="connsiteY8" fmla="*/ 55534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9934" h="555336">
                <a:moveTo>
                  <a:pt x="0" y="55534"/>
                </a:moveTo>
                <a:cubicBezTo>
                  <a:pt x="0" y="24863"/>
                  <a:pt x="24863" y="0"/>
                  <a:pt x="55534" y="0"/>
                </a:cubicBezTo>
                <a:lnTo>
                  <a:pt x="1374400" y="0"/>
                </a:lnTo>
                <a:cubicBezTo>
                  <a:pt x="1405071" y="0"/>
                  <a:pt x="1429934" y="24863"/>
                  <a:pt x="1429934" y="55534"/>
                </a:cubicBezTo>
                <a:lnTo>
                  <a:pt x="1429934" y="499802"/>
                </a:lnTo>
                <a:cubicBezTo>
                  <a:pt x="1429934" y="530473"/>
                  <a:pt x="1405071" y="555336"/>
                  <a:pt x="1374400" y="555336"/>
                </a:cubicBezTo>
                <a:lnTo>
                  <a:pt x="55534" y="555336"/>
                </a:lnTo>
                <a:cubicBezTo>
                  <a:pt x="24863" y="555336"/>
                  <a:pt x="0" y="530473"/>
                  <a:pt x="0" y="499802"/>
                </a:cubicBezTo>
                <a:lnTo>
                  <a:pt x="0" y="5553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spcFirstLastPara="0" vert="horz" wrap="square" lIns="61985" tIns="61985" rIns="61985" bIns="61985" numCol="1" spcCol="1270" anchor="ctr" anchorCtr="0">
            <a:noAutofit/>
          </a:bodyPr>
          <a:lstStyle/>
          <a:p>
            <a:pPr lvl="0" algn="ctr" defTabSz="533400">
              <a:lnSpc>
                <a:spcPct val="90000"/>
              </a:lnSpc>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Ведомственный проект: </a:t>
            </a:r>
            <a:r>
              <a:rPr lang="ru-RU" sz="900" dirty="0" smtClean="0">
                <a:solidFill>
                  <a:schemeClr val="tx1"/>
                </a:solidFill>
                <a:latin typeface="Times New Roman" panose="02020603050405020304" pitchFamily="18" charset="0"/>
                <a:cs typeface="Times New Roman" panose="02020603050405020304" pitchFamily="18" charset="0"/>
              </a:rPr>
              <a:t>«Строительство </a:t>
            </a:r>
            <a:r>
              <a:rPr lang="ru-RU" sz="900" dirty="0">
                <a:solidFill>
                  <a:schemeClr val="tx1"/>
                </a:solidFill>
                <a:latin typeface="Times New Roman" panose="02020603050405020304" pitchFamily="18" charset="0"/>
                <a:cs typeface="Times New Roman" panose="02020603050405020304" pitchFamily="18" charset="0"/>
              </a:rPr>
              <a:t>(реконструкция) и модернизация государственных и муниципальных учреждений  в сфере культуры, искусства и архивного </a:t>
            </a:r>
            <a:r>
              <a:rPr lang="ru-RU" sz="900" dirty="0" smtClean="0">
                <a:solidFill>
                  <a:schemeClr val="tx1"/>
                </a:solidFill>
                <a:latin typeface="Times New Roman" panose="02020603050405020304" pitchFamily="18" charset="0"/>
                <a:cs typeface="Times New Roman" panose="02020603050405020304" pitchFamily="18" charset="0"/>
              </a:rPr>
              <a:t>дела»</a:t>
            </a:r>
            <a:endParaRPr lang="ru-RU" sz="900" kern="1200" dirty="0">
              <a:solidFill>
                <a:schemeClr val="tx1"/>
              </a:solidFill>
              <a:latin typeface="Times New Roman" panose="02020603050405020304" pitchFamily="18" charset="0"/>
              <a:cs typeface="Times New Roman" panose="02020603050405020304" pitchFamily="18" charset="0"/>
            </a:endParaRPr>
          </a:p>
        </p:txBody>
      </p:sp>
      <p:sp>
        <p:nvSpPr>
          <p:cNvPr id="49" name="Полилиния 48"/>
          <p:cNvSpPr/>
          <p:nvPr/>
        </p:nvSpPr>
        <p:spPr>
          <a:xfrm>
            <a:off x="7859047" y="2595954"/>
            <a:ext cx="520342" cy="324000"/>
          </a:xfrm>
          <a:custGeom>
            <a:avLst/>
            <a:gdLst>
              <a:gd name="connsiteX0" fmla="*/ 0 w 560620"/>
              <a:gd name="connsiteY0" fmla="*/ 36617 h 366166"/>
              <a:gd name="connsiteX1" fmla="*/ 36617 w 560620"/>
              <a:gd name="connsiteY1" fmla="*/ 0 h 366166"/>
              <a:gd name="connsiteX2" fmla="*/ 524003 w 560620"/>
              <a:gd name="connsiteY2" fmla="*/ 0 h 366166"/>
              <a:gd name="connsiteX3" fmla="*/ 560620 w 560620"/>
              <a:gd name="connsiteY3" fmla="*/ 36617 h 366166"/>
              <a:gd name="connsiteX4" fmla="*/ 560620 w 560620"/>
              <a:gd name="connsiteY4" fmla="*/ 329549 h 366166"/>
              <a:gd name="connsiteX5" fmla="*/ 524003 w 560620"/>
              <a:gd name="connsiteY5" fmla="*/ 366166 h 366166"/>
              <a:gd name="connsiteX6" fmla="*/ 36617 w 560620"/>
              <a:gd name="connsiteY6" fmla="*/ 366166 h 366166"/>
              <a:gd name="connsiteX7" fmla="*/ 0 w 560620"/>
              <a:gd name="connsiteY7" fmla="*/ 329549 h 366166"/>
              <a:gd name="connsiteX8" fmla="*/ 0 w 560620"/>
              <a:gd name="connsiteY8" fmla="*/ 36617 h 366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0620" h="366166">
                <a:moveTo>
                  <a:pt x="0" y="36617"/>
                </a:moveTo>
                <a:cubicBezTo>
                  <a:pt x="0" y="16394"/>
                  <a:pt x="16394" y="0"/>
                  <a:pt x="36617" y="0"/>
                </a:cubicBezTo>
                <a:lnTo>
                  <a:pt x="524003" y="0"/>
                </a:lnTo>
                <a:cubicBezTo>
                  <a:pt x="544226" y="0"/>
                  <a:pt x="560620" y="16394"/>
                  <a:pt x="560620" y="36617"/>
                </a:cubicBezTo>
                <a:lnTo>
                  <a:pt x="560620" y="329549"/>
                </a:lnTo>
                <a:cubicBezTo>
                  <a:pt x="560620" y="349772"/>
                  <a:pt x="544226" y="366166"/>
                  <a:pt x="524003" y="366166"/>
                </a:cubicBezTo>
                <a:lnTo>
                  <a:pt x="36617" y="366166"/>
                </a:lnTo>
                <a:cubicBezTo>
                  <a:pt x="16394" y="366166"/>
                  <a:pt x="0" y="349772"/>
                  <a:pt x="0" y="329549"/>
                </a:cubicBezTo>
                <a:lnTo>
                  <a:pt x="0" y="3661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4065" tIns="64065" rIns="64065" bIns="64065" numCol="1" spcCol="1270" anchor="ctr" anchorCtr="0">
            <a:noAutofit/>
          </a:bodyPr>
          <a:lstStyle/>
          <a:p>
            <a:pPr lvl="0" algn="ctr" defTabSz="6223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План</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0" name="Полилиния 49"/>
          <p:cNvSpPr/>
          <p:nvPr/>
        </p:nvSpPr>
        <p:spPr>
          <a:xfrm>
            <a:off x="7856970" y="2964610"/>
            <a:ext cx="540089" cy="548603"/>
          </a:xfrm>
          <a:custGeom>
            <a:avLst/>
            <a:gdLst>
              <a:gd name="connsiteX0" fmla="*/ 0 w 559518"/>
              <a:gd name="connsiteY0" fmla="*/ 55534 h 555336"/>
              <a:gd name="connsiteX1" fmla="*/ 55534 w 559518"/>
              <a:gd name="connsiteY1" fmla="*/ 0 h 555336"/>
              <a:gd name="connsiteX2" fmla="*/ 503984 w 559518"/>
              <a:gd name="connsiteY2" fmla="*/ 0 h 555336"/>
              <a:gd name="connsiteX3" fmla="*/ 559518 w 559518"/>
              <a:gd name="connsiteY3" fmla="*/ 55534 h 555336"/>
              <a:gd name="connsiteX4" fmla="*/ 559518 w 559518"/>
              <a:gd name="connsiteY4" fmla="*/ 499802 h 555336"/>
              <a:gd name="connsiteX5" fmla="*/ 503984 w 559518"/>
              <a:gd name="connsiteY5" fmla="*/ 555336 h 555336"/>
              <a:gd name="connsiteX6" fmla="*/ 55534 w 559518"/>
              <a:gd name="connsiteY6" fmla="*/ 555336 h 555336"/>
              <a:gd name="connsiteX7" fmla="*/ 0 w 559518"/>
              <a:gd name="connsiteY7" fmla="*/ 499802 h 555336"/>
              <a:gd name="connsiteX8" fmla="*/ 0 w 559518"/>
              <a:gd name="connsiteY8" fmla="*/ 55534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9518" h="555336">
                <a:moveTo>
                  <a:pt x="0" y="55534"/>
                </a:moveTo>
                <a:cubicBezTo>
                  <a:pt x="0" y="24863"/>
                  <a:pt x="24863" y="0"/>
                  <a:pt x="55534" y="0"/>
                </a:cubicBezTo>
                <a:lnTo>
                  <a:pt x="503984" y="0"/>
                </a:lnTo>
                <a:cubicBezTo>
                  <a:pt x="534655" y="0"/>
                  <a:pt x="559518" y="24863"/>
                  <a:pt x="559518" y="55534"/>
                </a:cubicBezTo>
                <a:lnTo>
                  <a:pt x="559518" y="499802"/>
                </a:lnTo>
                <a:cubicBezTo>
                  <a:pt x="559518" y="530473"/>
                  <a:pt x="534655" y="555336"/>
                  <a:pt x="503984" y="555336"/>
                </a:cubicBezTo>
                <a:lnTo>
                  <a:pt x="55534" y="555336"/>
                </a:lnTo>
                <a:cubicBezTo>
                  <a:pt x="24863" y="555336"/>
                  <a:pt x="0" y="530473"/>
                  <a:pt x="0" y="499802"/>
                </a:cubicBezTo>
                <a:lnTo>
                  <a:pt x="0" y="5553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5795" tIns="65795" rIns="65795" bIns="65795" numCol="1" spcCol="1270" anchor="ctr" anchorCtr="0">
            <a:noAutofit/>
          </a:bodyPr>
          <a:lstStyle/>
          <a:p>
            <a:pPr lvl="0" algn="ctr" defTabSz="577850">
              <a:lnSpc>
                <a:spcPct val="90000"/>
              </a:lnSpc>
              <a:spcBef>
                <a:spcPct val="0"/>
              </a:spcBef>
              <a:spcAft>
                <a:spcPct val="35000"/>
              </a:spcAft>
            </a:pPr>
            <a:r>
              <a:rPr lang="ru-RU" sz="1000" kern="1200" dirty="0" smtClean="0">
                <a:solidFill>
                  <a:schemeClr val="tx1"/>
                </a:solidFill>
                <a:latin typeface="Times New Roman" panose="02020603050405020304" pitchFamily="18" charset="0"/>
                <a:cs typeface="Times New Roman" panose="02020603050405020304" pitchFamily="18" charset="0"/>
              </a:rPr>
              <a:t>237,8</a:t>
            </a:r>
            <a:endParaRPr lang="ru-RU" sz="1000" kern="1200" dirty="0">
              <a:solidFill>
                <a:schemeClr val="tx1"/>
              </a:solidFill>
              <a:latin typeface="Times New Roman" panose="02020603050405020304" pitchFamily="18" charset="0"/>
              <a:cs typeface="Times New Roman" panose="02020603050405020304" pitchFamily="18" charset="0"/>
            </a:endParaRPr>
          </a:p>
        </p:txBody>
      </p:sp>
      <p:sp>
        <p:nvSpPr>
          <p:cNvPr id="51" name="Полилиния 50"/>
          <p:cNvSpPr/>
          <p:nvPr/>
        </p:nvSpPr>
        <p:spPr>
          <a:xfrm>
            <a:off x="7848796" y="3587550"/>
            <a:ext cx="539804" cy="622309"/>
          </a:xfrm>
          <a:custGeom>
            <a:avLst/>
            <a:gdLst>
              <a:gd name="connsiteX0" fmla="*/ 0 w 544425"/>
              <a:gd name="connsiteY0" fmla="*/ 54443 h 555336"/>
              <a:gd name="connsiteX1" fmla="*/ 54443 w 544425"/>
              <a:gd name="connsiteY1" fmla="*/ 0 h 555336"/>
              <a:gd name="connsiteX2" fmla="*/ 489983 w 544425"/>
              <a:gd name="connsiteY2" fmla="*/ 0 h 555336"/>
              <a:gd name="connsiteX3" fmla="*/ 544426 w 544425"/>
              <a:gd name="connsiteY3" fmla="*/ 54443 h 555336"/>
              <a:gd name="connsiteX4" fmla="*/ 544425 w 544425"/>
              <a:gd name="connsiteY4" fmla="*/ 500894 h 555336"/>
              <a:gd name="connsiteX5" fmla="*/ 489982 w 544425"/>
              <a:gd name="connsiteY5" fmla="*/ 555337 h 555336"/>
              <a:gd name="connsiteX6" fmla="*/ 54443 w 544425"/>
              <a:gd name="connsiteY6" fmla="*/ 555336 h 555336"/>
              <a:gd name="connsiteX7" fmla="*/ 0 w 544425"/>
              <a:gd name="connsiteY7" fmla="*/ 500893 h 555336"/>
              <a:gd name="connsiteX8" fmla="*/ 0 w 544425"/>
              <a:gd name="connsiteY8" fmla="*/ 54443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4425" h="555336">
                <a:moveTo>
                  <a:pt x="0" y="54443"/>
                </a:moveTo>
                <a:cubicBezTo>
                  <a:pt x="0" y="24375"/>
                  <a:pt x="24375" y="0"/>
                  <a:pt x="54443" y="0"/>
                </a:cubicBezTo>
                <a:lnTo>
                  <a:pt x="489983" y="0"/>
                </a:lnTo>
                <a:cubicBezTo>
                  <a:pt x="520051" y="0"/>
                  <a:pt x="544426" y="24375"/>
                  <a:pt x="544426" y="54443"/>
                </a:cubicBezTo>
                <a:cubicBezTo>
                  <a:pt x="544426" y="203260"/>
                  <a:pt x="544425" y="352077"/>
                  <a:pt x="544425" y="500894"/>
                </a:cubicBezTo>
                <a:cubicBezTo>
                  <a:pt x="544425" y="530962"/>
                  <a:pt x="520050" y="555337"/>
                  <a:pt x="489982" y="555337"/>
                </a:cubicBezTo>
                <a:lnTo>
                  <a:pt x="54443" y="555336"/>
                </a:lnTo>
                <a:cubicBezTo>
                  <a:pt x="24375" y="555336"/>
                  <a:pt x="0" y="530961"/>
                  <a:pt x="0" y="500893"/>
                </a:cubicBezTo>
                <a:lnTo>
                  <a:pt x="0" y="54443"/>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5476" tIns="65476" rIns="65476" bIns="65476" numCol="1" spcCol="1270" anchor="ctr" anchorCtr="0">
            <a:noAutofit/>
          </a:bodyPr>
          <a:lstStyle/>
          <a:p>
            <a:pPr lvl="0" algn="ctr" defTabSz="577850">
              <a:lnSpc>
                <a:spcPct val="90000"/>
              </a:lnSpc>
              <a:spcBef>
                <a:spcPct val="0"/>
              </a:spcBef>
              <a:spcAft>
                <a:spcPct val="35000"/>
              </a:spcAft>
            </a:pPr>
            <a:r>
              <a:rPr lang="ru-RU" sz="1000" kern="1200" dirty="0" smtClean="0">
                <a:solidFill>
                  <a:schemeClr val="tx1"/>
                </a:solidFill>
                <a:latin typeface="Times New Roman" panose="02020603050405020304" pitchFamily="18" charset="0"/>
                <a:cs typeface="Times New Roman" panose="02020603050405020304" pitchFamily="18" charset="0"/>
              </a:rPr>
              <a:t>828,3</a:t>
            </a:r>
            <a:endParaRPr lang="ru-RU" sz="1000" kern="1200" dirty="0">
              <a:solidFill>
                <a:schemeClr val="tx1"/>
              </a:solidFill>
              <a:latin typeface="Times New Roman" panose="02020603050405020304" pitchFamily="18" charset="0"/>
              <a:cs typeface="Times New Roman" panose="02020603050405020304" pitchFamily="18" charset="0"/>
            </a:endParaRPr>
          </a:p>
        </p:txBody>
      </p:sp>
      <p:sp>
        <p:nvSpPr>
          <p:cNvPr id="52" name="Полилиния 51"/>
          <p:cNvSpPr/>
          <p:nvPr/>
        </p:nvSpPr>
        <p:spPr>
          <a:xfrm>
            <a:off x="8467230" y="2600944"/>
            <a:ext cx="543301" cy="324000"/>
          </a:xfrm>
          <a:custGeom>
            <a:avLst/>
            <a:gdLst>
              <a:gd name="connsiteX0" fmla="*/ 0 w 559419"/>
              <a:gd name="connsiteY0" fmla="*/ 33288 h 332880"/>
              <a:gd name="connsiteX1" fmla="*/ 33288 w 559419"/>
              <a:gd name="connsiteY1" fmla="*/ 0 h 332880"/>
              <a:gd name="connsiteX2" fmla="*/ 526131 w 559419"/>
              <a:gd name="connsiteY2" fmla="*/ 0 h 332880"/>
              <a:gd name="connsiteX3" fmla="*/ 559419 w 559419"/>
              <a:gd name="connsiteY3" fmla="*/ 33288 h 332880"/>
              <a:gd name="connsiteX4" fmla="*/ 559419 w 559419"/>
              <a:gd name="connsiteY4" fmla="*/ 299592 h 332880"/>
              <a:gd name="connsiteX5" fmla="*/ 526131 w 559419"/>
              <a:gd name="connsiteY5" fmla="*/ 332880 h 332880"/>
              <a:gd name="connsiteX6" fmla="*/ 33288 w 559419"/>
              <a:gd name="connsiteY6" fmla="*/ 332880 h 332880"/>
              <a:gd name="connsiteX7" fmla="*/ 0 w 559419"/>
              <a:gd name="connsiteY7" fmla="*/ 299592 h 332880"/>
              <a:gd name="connsiteX8" fmla="*/ 0 w 559419"/>
              <a:gd name="connsiteY8" fmla="*/ 33288 h 332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9419" h="332880">
                <a:moveTo>
                  <a:pt x="0" y="33288"/>
                </a:moveTo>
                <a:cubicBezTo>
                  <a:pt x="0" y="14904"/>
                  <a:pt x="14904" y="0"/>
                  <a:pt x="33288" y="0"/>
                </a:cubicBezTo>
                <a:lnTo>
                  <a:pt x="526131" y="0"/>
                </a:lnTo>
                <a:cubicBezTo>
                  <a:pt x="544515" y="0"/>
                  <a:pt x="559419" y="14904"/>
                  <a:pt x="559419" y="33288"/>
                </a:cubicBezTo>
                <a:lnTo>
                  <a:pt x="559419" y="299592"/>
                </a:lnTo>
                <a:cubicBezTo>
                  <a:pt x="559419" y="317976"/>
                  <a:pt x="544515" y="332880"/>
                  <a:pt x="526131" y="332880"/>
                </a:cubicBezTo>
                <a:lnTo>
                  <a:pt x="33288" y="332880"/>
                </a:lnTo>
                <a:cubicBezTo>
                  <a:pt x="14904" y="332880"/>
                  <a:pt x="0" y="317976"/>
                  <a:pt x="0" y="299592"/>
                </a:cubicBezTo>
                <a:lnTo>
                  <a:pt x="0" y="33288"/>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3090" tIns="63090" rIns="63090" bIns="63090" numCol="1" spcCol="1270" anchor="ctr" anchorCtr="0">
            <a:noAutofit/>
          </a:bodyPr>
          <a:lstStyle/>
          <a:p>
            <a:pPr lvl="0" algn="ctr" defTabSz="6223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Факт</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3" name="Полилиния 52"/>
          <p:cNvSpPr/>
          <p:nvPr/>
        </p:nvSpPr>
        <p:spPr>
          <a:xfrm>
            <a:off x="8478942" y="2963431"/>
            <a:ext cx="531589" cy="549781"/>
          </a:xfrm>
          <a:custGeom>
            <a:avLst/>
            <a:gdLst>
              <a:gd name="connsiteX0" fmla="*/ 0 w 556149"/>
              <a:gd name="connsiteY0" fmla="*/ 55534 h 555336"/>
              <a:gd name="connsiteX1" fmla="*/ 55534 w 556149"/>
              <a:gd name="connsiteY1" fmla="*/ 0 h 555336"/>
              <a:gd name="connsiteX2" fmla="*/ 500615 w 556149"/>
              <a:gd name="connsiteY2" fmla="*/ 0 h 555336"/>
              <a:gd name="connsiteX3" fmla="*/ 556149 w 556149"/>
              <a:gd name="connsiteY3" fmla="*/ 55534 h 555336"/>
              <a:gd name="connsiteX4" fmla="*/ 556149 w 556149"/>
              <a:gd name="connsiteY4" fmla="*/ 499802 h 555336"/>
              <a:gd name="connsiteX5" fmla="*/ 500615 w 556149"/>
              <a:gd name="connsiteY5" fmla="*/ 555336 h 555336"/>
              <a:gd name="connsiteX6" fmla="*/ 55534 w 556149"/>
              <a:gd name="connsiteY6" fmla="*/ 555336 h 555336"/>
              <a:gd name="connsiteX7" fmla="*/ 0 w 556149"/>
              <a:gd name="connsiteY7" fmla="*/ 499802 h 555336"/>
              <a:gd name="connsiteX8" fmla="*/ 0 w 556149"/>
              <a:gd name="connsiteY8" fmla="*/ 55534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6149" h="555336">
                <a:moveTo>
                  <a:pt x="0" y="55534"/>
                </a:moveTo>
                <a:cubicBezTo>
                  <a:pt x="0" y="24863"/>
                  <a:pt x="24863" y="0"/>
                  <a:pt x="55534" y="0"/>
                </a:cubicBezTo>
                <a:lnTo>
                  <a:pt x="500615" y="0"/>
                </a:lnTo>
                <a:cubicBezTo>
                  <a:pt x="531286" y="0"/>
                  <a:pt x="556149" y="24863"/>
                  <a:pt x="556149" y="55534"/>
                </a:cubicBezTo>
                <a:lnTo>
                  <a:pt x="556149" y="499802"/>
                </a:lnTo>
                <a:cubicBezTo>
                  <a:pt x="556149" y="530473"/>
                  <a:pt x="531286" y="555336"/>
                  <a:pt x="500615" y="555336"/>
                </a:cubicBezTo>
                <a:lnTo>
                  <a:pt x="55534" y="555336"/>
                </a:lnTo>
                <a:cubicBezTo>
                  <a:pt x="24863" y="555336"/>
                  <a:pt x="0" y="530473"/>
                  <a:pt x="0" y="499802"/>
                </a:cubicBezTo>
                <a:lnTo>
                  <a:pt x="0" y="5553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5795" tIns="65795" rIns="65795" bIns="65795" numCol="1" spcCol="1270" anchor="ctr" anchorCtr="0">
            <a:noAutofit/>
          </a:bodyPr>
          <a:lstStyle/>
          <a:p>
            <a:pPr lvl="0" algn="ctr" defTabSz="577850">
              <a:lnSpc>
                <a:spcPct val="90000"/>
              </a:lnSpc>
              <a:spcBef>
                <a:spcPct val="0"/>
              </a:spcBef>
              <a:spcAft>
                <a:spcPct val="35000"/>
              </a:spcAft>
            </a:pPr>
            <a:r>
              <a:rPr lang="ru-RU" sz="1000" kern="1200" dirty="0" smtClean="0">
                <a:solidFill>
                  <a:schemeClr val="tx1"/>
                </a:solidFill>
                <a:latin typeface="Times New Roman" panose="02020603050405020304" pitchFamily="18" charset="0"/>
                <a:cs typeface="Times New Roman" panose="02020603050405020304" pitchFamily="18" charset="0"/>
              </a:rPr>
              <a:t>237,8</a:t>
            </a:r>
            <a:endParaRPr lang="ru-RU" sz="1000" kern="1200" dirty="0">
              <a:solidFill>
                <a:schemeClr val="tx1"/>
              </a:solidFill>
              <a:latin typeface="Times New Roman" panose="02020603050405020304" pitchFamily="18" charset="0"/>
              <a:cs typeface="Times New Roman" panose="02020603050405020304" pitchFamily="18" charset="0"/>
            </a:endParaRPr>
          </a:p>
        </p:txBody>
      </p:sp>
      <p:sp>
        <p:nvSpPr>
          <p:cNvPr id="54" name="Полилиния 53"/>
          <p:cNvSpPr/>
          <p:nvPr/>
        </p:nvSpPr>
        <p:spPr>
          <a:xfrm>
            <a:off x="8471820" y="3585542"/>
            <a:ext cx="539804" cy="619025"/>
          </a:xfrm>
          <a:custGeom>
            <a:avLst/>
            <a:gdLst>
              <a:gd name="connsiteX0" fmla="*/ 0 w 512328"/>
              <a:gd name="connsiteY0" fmla="*/ 51233 h 555336"/>
              <a:gd name="connsiteX1" fmla="*/ 51233 w 512328"/>
              <a:gd name="connsiteY1" fmla="*/ 0 h 555336"/>
              <a:gd name="connsiteX2" fmla="*/ 461095 w 512328"/>
              <a:gd name="connsiteY2" fmla="*/ 0 h 555336"/>
              <a:gd name="connsiteX3" fmla="*/ 512328 w 512328"/>
              <a:gd name="connsiteY3" fmla="*/ 51233 h 555336"/>
              <a:gd name="connsiteX4" fmla="*/ 512328 w 512328"/>
              <a:gd name="connsiteY4" fmla="*/ 504103 h 555336"/>
              <a:gd name="connsiteX5" fmla="*/ 461095 w 512328"/>
              <a:gd name="connsiteY5" fmla="*/ 555336 h 555336"/>
              <a:gd name="connsiteX6" fmla="*/ 51233 w 512328"/>
              <a:gd name="connsiteY6" fmla="*/ 555336 h 555336"/>
              <a:gd name="connsiteX7" fmla="*/ 0 w 512328"/>
              <a:gd name="connsiteY7" fmla="*/ 504103 h 555336"/>
              <a:gd name="connsiteX8" fmla="*/ 0 w 512328"/>
              <a:gd name="connsiteY8" fmla="*/ 51233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2328" h="555336">
                <a:moveTo>
                  <a:pt x="0" y="51233"/>
                </a:moveTo>
                <a:cubicBezTo>
                  <a:pt x="0" y="22938"/>
                  <a:pt x="22938" y="0"/>
                  <a:pt x="51233" y="0"/>
                </a:cubicBezTo>
                <a:lnTo>
                  <a:pt x="461095" y="0"/>
                </a:lnTo>
                <a:cubicBezTo>
                  <a:pt x="489390" y="0"/>
                  <a:pt x="512328" y="22938"/>
                  <a:pt x="512328" y="51233"/>
                </a:cubicBezTo>
                <a:lnTo>
                  <a:pt x="512328" y="504103"/>
                </a:lnTo>
                <a:cubicBezTo>
                  <a:pt x="512328" y="532398"/>
                  <a:pt x="489390" y="555336"/>
                  <a:pt x="461095" y="555336"/>
                </a:cubicBezTo>
                <a:lnTo>
                  <a:pt x="51233" y="555336"/>
                </a:lnTo>
                <a:cubicBezTo>
                  <a:pt x="22938" y="555336"/>
                  <a:pt x="0" y="532398"/>
                  <a:pt x="0" y="504103"/>
                </a:cubicBezTo>
                <a:lnTo>
                  <a:pt x="0" y="51233"/>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4536" tIns="64536" rIns="64536" bIns="64536" numCol="1" spcCol="1270" anchor="ctr" anchorCtr="0">
            <a:noAutofit/>
          </a:bodyPr>
          <a:lstStyle/>
          <a:p>
            <a:pPr lvl="0" algn="ctr" defTabSz="577850">
              <a:lnSpc>
                <a:spcPct val="90000"/>
              </a:lnSpc>
              <a:spcBef>
                <a:spcPct val="0"/>
              </a:spcBef>
              <a:spcAft>
                <a:spcPct val="35000"/>
              </a:spcAft>
            </a:pPr>
            <a:r>
              <a:rPr lang="ru-RU" sz="1000" kern="1200" dirty="0" smtClean="0">
                <a:solidFill>
                  <a:schemeClr val="tx1"/>
                </a:solidFill>
                <a:latin typeface="Times New Roman" panose="02020603050405020304" pitchFamily="18" charset="0"/>
                <a:cs typeface="Times New Roman" panose="02020603050405020304" pitchFamily="18" charset="0"/>
              </a:rPr>
              <a:t>818,1</a:t>
            </a:r>
            <a:endParaRPr lang="ru-RU" sz="1000" kern="1200" dirty="0">
              <a:solidFill>
                <a:schemeClr val="tx1"/>
              </a:solidFill>
              <a:latin typeface="Times New Roman" panose="02020603050405020304" pitchFamily="18" charset="0"/>
              <a:cs typeface="Times New Roman" panose="02020603050405020304" pitchFamily="18" charset="0"/>
            </a:endParaRPr>
          </a:p>
        </p:txBody>
      </p:sp>
      <p:sp>
        <p:nvSpPr>
          <p:cNvPr id="58" name="Полилиния 57"/>
          <p:cNvSpPr/>
          <p:nvPr/>
        </p:nvSpPr>
        <p:spPr>
          <a:xfrm>
            <a:off x="4572816" y="4293096"/>
            <a:ext cx="3235256" cy="2237624"/>
          </a:xfrm>
          <a:custGeom>
            <a:avLst/>
            <a:gdLst>
              <a:gd name="connsiteX0" fmla="*/ 0 w 1429934"/>
              <a:gd name="connsiteY0" fmla="*/ 55534 h 555336"/>
              <a:gd name="connsiteX1" fmla="*/ 55534 w 1429934"/>
              <a:gd name="connsiteY1" fmla="*/ 0 h 555336"/>
              <a:gd name="connsiteX2" fmla="*/ 1374400 w 1429934"/>
              <a:gd name="connsiteY2" fmla="*/ 0 h 555336"/>
              <a:gd name="connsiteX3" fmla="*/ 1429934 w 1429934"/>
              <a:gd name="connsiteY3" fmla="*/ 55534 h 555336"/>
              <a:gd name="connsiteX4" fmla="*/ 1429934 w 1429934"/>
              <a:gd name="connsiteY4" fmla="*/ 499802 h 555336"/>
              <a:gd name="connsiteX5" fmla="*/ 1374400 w 1429934"/>
              <a:gd name="connsiteY5" fmla="*/ 555336 h 555336"/>
              <a:gd name="connsiteX6" fmla="*/ 55534 w 1429934"/>
              <a:gd name="connsiteY6" fmla="*/ 555336 h 555336"/>
              <a:gd name="connsiteX7" fmla="*/ 0 w 1429934"/>
              <a:gd name="connsiteY7" fmla="*/ 499802 h 555336"/>
              <a:gd name="connsiteX8" fmla="*/ 0 w 1429934"/>
              <a:gd name="connsiteY8" fmla="*/ 55534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9934" h="555336">
                <a:moveTo>
                  <a:pt x="0" y="55534"/>
                </a:moveTo>
                <a:cubicBezTo>
                  <a:pt x="0" y="24863"/>
                  <a:pt x="24863" y="0"/>
                  <a:pt x="55534" y="0"/>
                </a:cubicBezTo>
                <a:lnTo>
                  <a:pt x="1374400" y="0"/>
                </a:lnTo>
                <a:cubicBezTo>
                  <a:pt x="1405071" y="0"/>
                  <a:pt x="1429934" y="24863"/>
                  <a:pt x="1429934" y="55534"/>
                </a:cubicBezTo>
                <a:lnTo>
                  <a:pt x="1429934" y="499802"/>
                </a:lnTo>
                <a:cubicBezTo>
                  <a:pt x="1429934" y="530473"/>
                  <a:pt x="1405071" y="555336"/>
                  <a:pt x="1374400" y="555336"/>
                </a:cubicBezTo>
                <a:lnTo>
                  <a:pt x="55534" y="555336"/>
                </a:lnTo>
                <a:cubicBezTo>
                  <a:pt x="24863" y="555336"/>
                  <a:pt x="0" y="530473"/>
                  <a:pt x="0" y="499802"/>
                </a:cubicBezTo>
                <a:lnTo>
                  <a:pt x="0" y="5553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spcFirstLastPara="0" vert="horz" wrap="square" lIns="61985" tIns="61985" rIns="61985" bIns="61985" numCol="1" spcCol="1270" anchor="ctr" anchorCtr="0">
            <a:noAutofit/>
          </a:bodyPr>
          <a:lstStyle/>
          <a:p>
            <a:pPr lvl="0" algn="ctr" defTabSz="533400">
              <a:lnSpc>
                <a:spcPct val="90000"/>
              </a:lnSpc>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Комплексы процессных мероприятий: </a:t>
            </a:r>
            <a:r>
              <a:rPr lang="ru-RU" sz="900" dirty="0">
                <a:solidFill>
                  <a:schemeClr val="tx1"/>
                </a:solidFill>
                <a:latin typeface="Times New Roman" panose="02020603050405020304" pitchFamily="18" charset="0"/>
                <a:cs typeface="Times New Roman" panose="02020603050405020304" pitchFamily="18" charset="0"/>
              </a:rPr>
              <a:t>"Образование", "Искусство", "Наследие", "Сохранение и развитие искусства и творчества", "Создание условий для развития искусства и творчества", "Поддержка и развитие чтения в Чувашской Республике", "Обеспечение реализации государственной программы Чувашской Республики "Развитие культуры", "Проведение мероприятий в сфере культуры, </a:t>
            </a:r>
            <a:r>
              <a:rPr lang="ru-RU" sz="900" dirty="0" smtClean="0">
                <a:solidFill>
                  <a:schemeClr val="tx1"/>
                </a:solidFill>
                <a:latin typeface="Times New Roman" panose="02020603050405020304" pitchFamily="18" charset="0"/>
                <a:cs typeface="Times New Roman" panose="02020603050405020304" pitchFamily="18" charset="0"/>
              </a:rPr>
              <a:t>искусства, </a:t>
            </a:r>
            <a:r>
              <a:rPr lang="ru-RU" sz="900" dirty="0">
                <a:solidFill>
                  <a:schemeClr val="tx1"/>
                </a:solidFill>
                <a:latin typeface="Times New Roman" panose="02020603050405020304" pitchFamily="18" charset="0"/>
                <a:cs typeface="Times New Roman" panose="02020603050405020304" pitchFamily="18" charset="0"/>
              </a:rPr>
              <a:t>детского и юношеского творчества и архивного дела", "Сохранение, использование, популяризация и государственная охрана объектов культурного наследия", "Совершенствование государственно-общественного партнерства в сфере государственной национальной политики и в отношении российского казачества, во взаимодействии со СМИ и экспертным </a:t>
            </a:r>
            <a:r>
              <a:rPr lang="ru-RU" sz="900" dirty="0" smtClean="0">
                <a:solidFill>
                  <a:schemeClr val="tx1"/>
                </a:solidFill>
                <a:latin typeface="Times New Roman" panose="02020603050405020304" pitchFamily="18" charset="0"/>
                <a:cs typeface="Times New Roman" panose="02020603050405020304" pitchFamily="18" charset="0"/>
              </a:rPr>
              <a:t>сообществом", </a:t>
            </a:r>
            <a:r>
              <a:rPr lang="ru-RU" sz="900" dirty="0">
                <a:solidFill>
                  <a:schemeClr val="tx1"/>
                </a:solidFill>
                <a:latin typeface="Times New Roman" panose="02020603050405020304" pitchFamily="18" charset="0"/>
                <a:cs typeface="Times New Roman" panose="02020603050405020304" pitchFamily="18" charset="0"/>
              </a:rPr>
              <a:t>"Укрепление единства российской нации, формирование общероссийской гражданской идентичности и этнокультурное развитие народов России", "Сохранение, изучение и развитие чувашского языка"</a:t>
            </a:r>
          </a:p>
        </p:txBody>
      </p:sp>
      <p:sp>
        <p:nvSpPr>
          <p:cNvPr id="59" name="Полилиния 58"/>
          <p:cNvSpPr/>
          <p:nvPr/>
        </p:nvSpPr>
        <p:spPr>
          <a:xfrm>
            <a:off x="7860140" y="4310897"/>
            <a:ext cx="539804" cy="2228293"/>
          </a:xfrm>
          <a:custGeom>
            <a:avLst/>
            <a:gdLst>
              <a:gd name="connsiteX0" fmla="*/ 0 w 544425"/>
              <a:gd name="connsiteY0" fmla="*/ 54443 h 555336"/>
              <a:gd name="connsiteX1" fmla="*/ 54443 w 544425"/>
              <a:gd name="connsiteY1" fmla="*/ 0 h 555336"/>
              <a:gd name="connsiteX2" fmla="*/ 489983 w 544425"/>
              <a:gd name="connsiteY2" fmla="*/ 0 h 555336"/>
              <a:gd name="connsiteX3" fmla="*/ 544426 w 544425"/>
              <a:gd name="connsiteY3" fmla="*/ 54443 h 555336"/>
              <a:gd name="connsiteX4" fmla="*/ 544425 w 544425"/>
              <a:gd name="connsiteY4" fmla="*/ 500894 h 555336"/>
              <a:gd name="connsiteX5" fmla="*/ 489982 w 544425"/>
              <a:gd name="connsiteY5" fmla="*/ 555337 h 555336"/>
              <a:gd name="connsiteX6" fmla="*/ 54443 w 544425"/>
              <a:gd name="connsiteY6" fmla="*/ 555336 h 555336"/>
              <a:gd name="connsiteX7" fmla="*/ 0 w 544425"/>
              <a:gd name="connsiteY7" fmla="*/ 500893 h 555336"/>
              <a:gd name="connsiteX8" fmla="*/ 0 w 544425"/>
              <a:gd name="connsiteY8" fmla="*/ 54443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4425" h="555336">
                <a:moveTo>
                  <a:pt x="0" y="54443"/>
                </a:moveTo>
                <a:cubicBezTo>
                  <a:pt x="0" y="24375"/>
                  <a:pt x="24375" y="0"/>
                  <a:pt x="54443" y="0"/>
                </a:cubicBezTo>
                <a:lnTo>
                  <a:pt x="489983" y="0"/>
                </a:lnTo>
                <a:cubicBezTo>
                  <a:pt x="520051" y="0"/>
                  <a:pt x="544426" y="24375"/>
                  <a:pt x="544426" y="54443"/>
                </a:cubicBezTo>
                <a:cubicBezTo>
                  <a:pt x="544426" y="203260"/>
                  <a:pt x="544425" y="352077"/>
                  <a:pt x="544425" y="500894"/>
                </a:cubicBezTo>
                <a:cubicBezTo>
                  <a:pt x="544425" y="530962"/>
                  <a:pt x="520050" y="555337"/>
                  <a:pt x="489982" y="555337"/>
                </a:cubicBezTo>
                <a:lnTo>
                  <a:pt x="54443" y="555336"/>
                </a:lnTo>
                <a:cubicBezTo>
                  <a:pt x="24375" y="555336"/>
                  <a:pt x="0" y="530961"/>
                  <a:pt x="0" y="500893"/>
                </a:cubicBezTo>
                <a:lnTo>
                  <a:pt x="0" y="54443"/>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5476" tIns="65476" rIns="65476" bIns="65476" numCol="1" spcCol="1270" anchor="ctr" anchorCtr="0">
            <a:noAutofit/>
          </a:bodyPr>
          <a:lstStyle/>
          <a:p>
            <a:pPr lvl="0" algn="ctr" defTabSz="577850">
              <a:lnSpc>
                <a:spcPct val="90000"/>
              </a:lnSpc>
              <a:spcBef>
                <a:spcPct val="0"/>
              </a:spcBef>
              <a:spcAft>
                <a:spcPct val="35000"/>
              </a:spcAft>
            </a:pPr>
            <a:r>
              <a:rPr lang="ru-RU" sz="1050" kern="1200" dirty="0" smtClean="0">
                <a:solidFill>
                  <a:schemeClr val="tx1"/>
                </a:solidFill>
                <a:latin typeface="Times New Roman" panose="02020603050405020304" pitchFamily="18" charset="0"/>
                <a:cs typeface="Times New Roman" panose="02020603050405020304" pitchFamily="18" charset="0"/>
              </a:rPr>
              <a:t>2 493,4</a:t>
            </a:r>
            <a:endParaRPr lang="ru-RU" sz="1050" kern="1200" dirty="0">
              <a:solidFill>
                <a:schemeClr val="tx1"/>
              </a:solidFill>
              <a:latin typeface="Times New Roman" panose="02020603050405020304" pitchFamily="18" charset="0"/>
              <a:cs typeface="Times New Roman" panose="02020603050405020304" pitchFamily="18" charset="0"/>
            </a:endParaRPr>
          </a:p>
        </p:txBody>
      </p:sp>
      <p:sp>
        <p:nvSpPr>
          <p:cNvPr id="60" name="Полилиния 59"/>
          <p:cNvSpPr/>
          <p:nvPr/>
        </p:nvSpPr>
        <p:spPr>
          <a:xfrm>
            <a:off x="8475317" y="4303858"/>
            <a:ext cx="539804" cy="2228293"/>
          </a:xfrm>
          <a:custGeom>
            <a:avLst/>
            <a:gdLst>
              <a:gd name="connsiteX0" fmla="*/ 0 w 544425"/>
              <a:gd name="connsiteY0" fmla="*/ 54443 h 555336"/>
              <a:gd name="connsiteX1" fmla="*/ 54443 w 544425"/>
              <a:gd name="connsiteY1" fmla="*/ 0 h 555336"/>
              <a:gd name="connsiteX2" fmla="*/ 489983 w 544425"/>
              <a:gd name="connsiteY2" fmla="*/ 0 h 555336"/>
              <a:gd name="connsiteX3" fmla="*/ 544426 w 544425"/>
              <a:gd name="connsiteY3" fmla="*/ 54443 h 555336"/>
              <a:gd name="connsiteX4" fmla="*/ 544425 w 544425"/>
              <a:gd name="connsiteY4" fmla="*/ 500894 h 555336"/>
              <a:gd name="connsiteX5" fmla="*/ 489982 w 544425"/>
              <a:gd name="connsiteY5" fmla="*/ 555337 h 555336"/>
              <a:gd name="connsiteX6" fmla="*/ 54443 w 544425"/>
              <a:gd name="connsiteY6" fmla="*/ 555336 h 555336"/>
              <a:gd name="connsiteX7" fmla="*/ 0 w 544425"/>
              <a:gd name="connsiteY7" fmla="*/ 500893 h 555336"/>
              <a:gd name="connsiteX8" fmla="*/ 0 w 544425"/>
              <a:gd name="connsiteY8" fmla="*/ 54443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4425" h="555336">
                <a:moveTo>
                  <a:pt x="0" y="54443"/>
                </a:moveTo>
                <a:cubicBezTo>
                  <a:pt x="0" y="24375"/>
                  <a:pt x="24375" y="0"/>
                  <a:pt x="54443" y="0"/>
                </a:cubicBezTo>
                <a:lnTo>
                  <a:pt x="489983" y="0"/>
                </a:lnTo>
                <a:cubicBezTo>
                  <a:pt x="520051" y="0"/>
                  <a:pt x="544426" y="24375"/>
                  <a:pt x="544426" y="54443"/>
                </a:cubicBezTo>
                <a:cubicBezTo>
                  <a:pt x="544426" y="203260"/>
                  <a:pt x="544425" y="352077"/>
                  <a:pt x="544425" y="500894"/>
                </a:cubicBezTo>
                <a:cubicBezTo>
                  <a:pt x="544425" y="530962"/>
                  <a:pt x="520050" y="555337"/>
                  <a:pt x="489982" y="555337"/>
                </a:cubicBezTo>
                <a:lnTo>
                  <a:pt x="54443" y="555336"/>
                </a:lnTo>
                <a:cubicBezTo>
                  <a:pt x="24375" y="555336"/>
                  <a:pt x="0" y="530961"/>
                  <a:pt x="0" y="500893"/>
                </a:cubicBezTo>
                <a:lnTo>
                  <a:pt x="0" y="54443"/>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5476" tIns="65476" rIns="65476" bIns="65476" numCol="1" spcCol="1270" anchor="ctr" anchorCtr="0">
            <a:noAutofit/>
          </a:bodyPr>
          <a:lstStyle/>
          <a:p>
            <a:pPr lvl="0" algn="ctr" defTabSz="577850">
              <a:lnSpc>
                <a:spcPct val="90000"/>
              </a:lnSpc>
              <a:spcBef>
                <a:spcPct val="0"/>
              </a:spcBef>
              <a:spcAft>
                <a:spcPct val="35000"/>
              </a:spcAft>
            </a:pPr>
            <a:r>
              <a:rPr lang="ru-RU" sz="1050" kern="1200" dirty="0" smtClean="0">
                <a:solidFill>
                  <a:schemeClr val="tx1"/>
                </a:solidFill>
                <a:latin typeface="Times New Roman" panose="02020603050405020304" pitchFamily="18" charset="0"/>
                <a:cs typeface="Times New Roman" panose="02020603050405020304" pitchFamily="18" charset="0"/>
              </a:rPr>
              <a:t>2 488,3</a:t>
            </a:r>
            <a:endParaRPr lang="ru-RU" sz="1050" kern="1200" dirty="0">
              <a:solidFill>
                <a:schemeClr val="tx1"/>
              </a:solidFill>
              <a:latin typeface="Times New Roman" panose="02020603050405020304" pitchFamily="18" charset="0"/>
              <a:cs typeface="Times New Roman" panose="02020603050405020304" pitchFamily="18" charset="0"/>
            </a:endParaRPr>
          </a:p>
        </p:txBody>
      </p:sp>
      <p:sp>
        <p:nvSpPr>
          <p:cNvPr id="8" name="Прямоугольник 7"/>
          <p:cNvSpPr/>
          <p:nvPr/>
        </p:nvSpPr>
        <p:spPr>
          <a:xfrm>
            <a:off x="4516" y="4293096"/>
            <a:ext cx="1944216" cy="3610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tx1"/>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0791" y="4662186"/>
            <a:ext cx="151216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dirty="0">
              <a:solidFill>
                <a:schemeClr val="tx1"/>
              </a:solidFill>
              <a:latin typeface="Times New Roman" panose="02020603050405020304" pitchFamily="18" charset="0"/>
              <a:cs typeface="Times New Roman" panose="02020603050405020304" pitchFamily="18" charset="0"/>
            </a:endParaRPr>
          </a:p>
        </p:txBody>
      </p:sp>
      <p:sp>
        <p:nvSpPr>
          <p:cNvPr id="40" name="Прямоугольник 39"/>
          <p:cNvSpPr/>
          <p:nvPr/>
        </p:nvSpPr>
        <p:spPr>
          <a:xfrm>
            <a:off x="107504" y="6230638"/>
            <a:ext cx="4104456" cy="400110"/>
          </a:xfrm>
          <a:prstGeom prst="rect">
            <a:avLst/>
          </a:prstGeom>
        </p:spPr>
        <p:txBody>
          <a:bodyPr wrap="square">
            <a:spAutoFit/>
          </a:bodyPr>
          <a:lstStyle/>
          <a:p>
            <a:endParaRPr lang="ru-RU" sz="1000" i="1" dirty="0">
              <a:latin typeface="Times New Roman" panose="02020603050405020304" pitchFamily="18" charset="0"/>
              <a:cs typeface="Times New Roman" panose="02020603050405020304" pitchFamily="18" charset="0"/>
            </a:endParaRPr>
          </a:p>
          <a:p>
            <a:endParaRPr lang="ru-RU" sz="1000" i="1" dirty="0">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47779" y="659292"/>
            <a:ext cx="4336379" cy="2193644"/>
          </a:xfrm>
          <a:prstGeom prst="roundRect">
            <a:avLst>
              <a:gd name="adj" fmla="val 8265"/>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b="1" i="1" dirty="0" smtClean="0">
                <a:solidFill>
                  <a:schemeClr val="tx1"/>
                </a:solidFill>
                <a:latin typeface="Times New Roman" panose="02020603050405020304" pitchFamily="18" charset="0"/>
                <a:cs typeface="Times New Roman" panose="02020603050405020304" pitchFamily="18" charset="0"/>
              </a:rPr>
              <a:t>Цели программы:</a:t>
            </a:r>
            <a:r>
              <a:rPr lang="ru-RU" sz="1200" dirty="0" smtClean="0">
                <a:solidFill>
                  <a:schemeClr val="tx1"/>
                </a:solidFill>
                <a:latin typeface="Times New Roman" panose="02020603050405020304" pitchFamily="18" charset="0"/>
                <a:cs typeface="Times New Roman" panose="02020603050405020304" pitchFamily="18" charset="0"/>
              </a:rPr>
              <a:t> </a:t>
            </a:r>
          </a:p>
          <a:p>
            <a:pPr marL="285750" indent="-285750" algn="just">
              <a:buFont typeface="Wingdings" panose="05000000000000000000" pitchFamily="2" charset="2"/>
              <a:buChar char="v"/>
            </a:pPr>
            <a:r>
              <a:rPr lang="ru-RU" sz="1200" dirty="0">
                <a:solidFill>
                  <a:schemeClr val="tx1"/>
                </a:solidFill>
                <a:latin typeface="Times New Roman" panose="02020603050405020304" pitchFamily="18" charset="0"/>
                <a:cs typeface="Times New Roman" panose="02020603050405020304" pitchFamily="18" charset="0"/>
              </a:rPr>
              <a:t>активизация культурного потенциала Чувашской </a:t>
            </a:r>
            <a:r>
              <a:rPr lang="ru-RU" sz="1200" dirty="0" smtClean="0">
                <a:solidFill>
                  <a:schemeClr val="tx1"/>
                </a:solidFill>
                <a:latin typeface="Times New Roman" panose="02020603050405020304" pitchFamily="18" charset="0"/>
                <a:cs typeface="Times New Roman" panose="02020603050405020304" pitchFamily="18" charset="0"/>
              </a:rPr>
              <a:t>Республики</a:t>
            </a:r>
            <a:r>
              <a:rPr lang="ru-RU" sz="1200" dirty="0">
                <a:solidFill>
                  <a:schemeClr val="tx1"/>
                </a:solidFill>
                <a:latin typeface="Times New Roman" panose="02020603050405020304" pitchFamily="18" charset="0"/>
                <a:cs typeface="Times New Roman" panose="02020603050405020304" pitchFamily="18" charset="0"/>
              </a:rPr>
              <a:t>;</a:t>
            </a:r>
            <a:endParaRPr lang="ru-RU" sz="1200" dirty="0" smtClean="0">
              <a:solidFill>
                <a:schemeClr val="tx1"/>
              </a:solidFill>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v"/>
            </a:pPr>
            <a:r>
              <a:rPr lang="ru-RU" sz="1200" dirty="0">
                <a:solidFill>
                  <a:schemeClr val="tx1"/>
                </a:solidFill>
                <a:latin typeface="Times New Roman" panose="02020603050405020304" pitchFamily="18" charset="0"/>
                <a:cs typeface="Times New Roman" panose="02020603050405020304" pitchFamily="18" charset="0"/>
              </a:rPr>
              <a:t>повышение роли институтов гражданского общества как субъектов культурной политики;</a:t>
            </a:r>
            <a:endParaRPr lang="ru-RU" sz="1200" dirty="0" smtClean="0">
              <a:solidFill>
                <a:schemeClr val="tx1"/>
              </a:solidFill>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v"/>
            </a:pPr>
            <a:r>
              <a:rPr lang="ru-RU" sz="1200" dirty="0">
                <a:solidFill>
                  <a:schemeClr val="tx1"/>
                </a:solidFill>
                <a:latin typeface="Times New Roman" panose="02020603050405020304" pitchFamily="18" charset="0"/>
                <a:cs typeface="Times New Roman" panose="02020603050405020304" pitchFamily="18" charset="0"/>
              </a:rPr>
              <a:t>содействие  формированию гармонично развитой </a:t>
            </a:r>
            <a:r>
              <a:rPr lang="ru-RU" sz="1200" dirty="0" smtClean="0">
                <a:solidFill>
                  <a:schemeClr val="tx1"/>
                </a:solidFill>
                <a:latin typeface="Times New Roman" panose="02020603050405020304" pitchFamily="18" charset="0"/>
                <a:cs typeface="Times New Roman" panose="02020603050405020304" pitchFamily="18" charset="0"/>
              </a:rPr>
              <a:t>личности</a:t>
            </a:r>
            <a:r>
              <a:rPr lang="ru-RU" sz="1200" dirty="0">
                <a:solidFill>
                  <a:schemeClr val="tx1"/>
                </a:solidFill>
                <a:latin typeface="Times New Roman" panose="02020603050405020304" pitchFamily="18" charset="0"/>
                <a:cs typeface="Times New Roman" panose="02020603050405020304" pitchFamily="18" charset="0"/>
              </a:rPr>
              <a:t>, способной к активному участию в реализации государственной культурной </a:t>
            </a:r>
            <a:r>
              <a:rPr lang="ru-RU" sz="1200" dirty="0" smtClean="0">
                <a:solidFill>
                  <a:schemeClr val="tx1"/>
                </a:solidFill>
                <a:latin typeface="Times New Roman" panose="02020603050405020304" pitchFamily="18" charset="0"/>
                <a:cs typeface="Times New Roman" panose="02020603050405020304" pitchFamily="18" charset="0"/>
              </a:rPr>
              <a:t>политики;</a:t>
            </a:r>
          </a:p>
          <a:p>
            <a:pPr marL="285750" indent="-285750" algn="just">
              <a:buFont typeface="Wingdings" panose="05000000000000000000" pitchFamily="2" charset="2"/>
              <a:buChar char="v"/>
            </a:pPr>
            <a:r>
              <a:rPr lang="ru-RU" sz="1200" dirty="0">
                <a:solidFill>
                  <a:schemeClr val="tx1"/>
                </a:solidFill>
                <a:latin typeface="Times New Roman" panose="02020603050405020304" pitchFamily="18" charset="0"/>
                <a:cs typeface="Times New Roman" panose="02020603050405020304" pitchFamily="18" charset="0"/>
              </a:rPr>
              <a:t>сохранение культурного наследия и создание условий для развития культуры</a:t>
            </a:r>
            <a:r>
              <a:rPr lang="ru-RU" sz="1200" dirty="0" smtClean="0">
                <a:solidFill>
                  <a:schemeClr val="tx1"/>
                </a:solidFill>
                <a:latin typeface="Times New Roman" panose="02020603050405020304" pitchFamily="18" charset="0"/>
                <a:cs typeface="Times New Roman" panose="02020603050405020304" pitchFamily="18" charset="0"/>
              </a:rPr>
              <a:t>.</a:t>
            </a:r>
          </a:p>
          <a:p>
            <a:pPr marL="285750" indent="-285750" algn="just">
              <a:buFont typeface="Wingdings" panose="05000000000000000000" pitchFamily="2" charset="2"/>
              <a:buChar char="v"/>
            </a:pPr>
            <a:r>
              <a:rPr lang="ru-RU" sz="1200" dirty="0">
                <a:solidFill>
                  <a:schemeClr val="tx1"/>
                </a:solidFill>
                <a:latin typeface="Times New Roman" panose="02020603050405020304" pitchFamily="18" charset="0"/>
                <a:cs typeface="Times New Roman" panose="02020603050405020304" pitchFamily="18" charset="0"/>
              </a:rPr>
              <a:t>создание условий для сохранения, изучения и развития чувашского языка</a:t>
            </a:r>
          </a:p>
        </p:txBody>
      </p:sp>
      <p:sp>
        <p:nvSpPr>
          <p:cNvPr id="6" name="TextBox 5"/>
          <p:cNvSpPr txBox="1"/>
          <p:nvPr/>
        </p:nvSpPr>
        <p:spPr>
          <a:xfrm>
            <a:off x="453936" y="2936312"/>
            <a:ext cx="3673954" cy="292388"/>
          </a:xfrm>
          <a:prstGeom prst="rect">
            <a:avLst/>
          </a:prstGeom>
          <a:noFill/>
        </p:spPr>
        <p:txBody>
          <a:bodyPr wrap="none" rtlCol="0">
            <a:spAutoFit/>
          </a:bodyPr>
          <a:lstStyle/>
          <a:p>
            <a:r>
              <a:rPr lang="ru-RU" sz="1300" b="1" dirty="0" smtClean="0">
                <a:latin typeface="Times New Roman" panose="02020603050405020304" pitchFamily="18" charset="0"/>
                <a:cs typeface="Times New Roman" panose="02020603050405020304" pitchFamily="18" charset="0"/>
              </a:rPr>
              <a:t>Расходы республиканского бюджета, млн. руб.</a:t>
            </a:r>
            <a:endParaRPr lang="ru-RU" sz="1300" b="1" dirty="0">
              <a:latin typeface="Times New Roman" panose="02020603050405020304" pitchFamily="18" charset="0"/>
              <a:cs typeface="Times New Roman" panose="02020603050405020304" pitchFamily="18" charset="0"/>
            </a:endParaRPr>
          </a:p>
        </p:txBody>
      </p:sp>
      <p:graphicFrame>
        <p:nvGraphicFramePr>
          <p:cNvPr id="12" name="Диаграмма 11"/>
          <p:cNvGraphicFramePr>
            <a:graphicFrameLocks/>
          </p:cNvGraphicFramePr>
          <p:nvPr>
            <p:extLst>
              <p:ext uri="{D42A27DB-BD31-4B8C-83A1-F6EECF244321}">
                <p14:modId xmlns:p14="http://schemas.microsoft.com/office/powerpoint/2010/main" val="1582568990"/>
              </p:ext>
            </p:extLst>
          </p:nvPr>
        </p:nvGraphicFramePr>
        <p:xfrm>
          <a:off x="147780" y="3255095"/>
          <a:ext cx="4286266" cy="3286425"/>
        </p:xfrm>
        <a:graphic>
          <a:graphicData uri="http://schemas.openxmlformats.org/drawingml/2006/chart">
            <c:chart xmlns:c="http://schemas.openxmlformats.org/drawingml/2006/chart" xmlns:r="http://schemas.openxmlformats.org/officeDocument/2006/relationships" r:id="rId3"/>
          </a:graphicData>
        </a:graphic>
      </p:graphicFrame>
      <p:sp>
        <p:nvSpPr>
          <p:cNvPr id="7" name="Номер слайда 6"/>
          <p:cNvSpPr>
            <a:spLocks noGrp="1"/>
          </p:cNvSpPr>
          <p:nvPr>
            <p:ph type="sldNum" sz="quarter" idx="12"/>
          </p:nvPr>
        </p:nvSpPr>
        <p:spPr/>
        <p:txBody>
          <a:bodyPr/>
          <a:lstStyle/>
          <a:p>
            <a:pPr>
              <a:defRPr/>
            </a:pPr>
            <a:fld id="{667CCBFA-BFB9-4E9F-B6F6-694D72409F22}" type="slidenum">
              <a:rPr lang="ru-RU" smtClean="0"/>
              <a:pPr>
                <a:defRPr/>
              </a:pPr>
              <a:t>54</a:t>
            </a:fld>
            <a:endParaRPr lang="ru-RU" dirty="0"/>
          </a:p>
        </p:txBody>
      </p:sp>
      <p:sp>
        <p:nvSpPr>
          <p:cNvPr id="15" name="Заголовок 1"/>
          <p:cNvSpPr txBox="1">
            <a:spLocks/>
          </p:cNvSpPr>
          <p:nvPr/>
        </p:nvSpPr>
        <p:spPr>
          <a:xfrm>
            <a:off x="259728" y="0"/>
            <a:ext cx="72646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«Развитие культуры»</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16" name="Прямая соединительная линия 15"/>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pic>
        <p:nvPicPr>
          <p:cNvPr id="29" name="Picture 6" descr="C:\Users\e.babaeva\Desktop\img_0097.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32040" y="612178"/>
            <a:ext cx="3744416" cy="148605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238229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Скругленный прямоугольник 10"/>
          <p:cNvSpPr/>
          <p:nvPr/>
        </p:nvSpPr>
        <p:spPr>
          <a:xfrm>
            <a:off x="212735" y="1574106"/>
            <a:ext cx="1313596" cy="921331"/>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400" b="1" dirty="0" smtClean="0">
                <a:solidFill>
                  <a:schemeClr val="accent1">
                    <a:lumMod val="50000"/>
                  </a:schemeClr>
                </a:solidFill>
                <a:latin typeface="Times New Roman" panose="02020603050405020304" pitchFamily="18" charset="0"/>
                <a:cs typeface="Times New Roman" panose="02020603050405020304" pitchFamily="18" charset="0"/>
              </a:rPr>
              <a:t>Основные индикаторы</a:t>
            </a:r>
            <a:endParaRPr lang="ru-RU" sz="1400" b="1" dirty="0">
              <a:solidFill>
                <a:schemeClr val="accent1">
                  <a:lumMod val="50000"/>
                </a:schemeClr>
              </a:solidFill>
              <a:latin typeface="Times New Roman" panose="02020603050405020304" pitchFamily="18" charset="0"/>
              <a:cs typeface="Times New Roman" panose="02020603050405020304" pitchFamily="18" charset="0"/>
            </a:endParaRPr>
          </a:p>
        </p:txBody>
      </p:sp>
      <p:pic>
        <p:nvPicPr>
          <p:cNvPr id="1031" name="Picture 7" descr="C:\Users\e.babaeva\Desktop\img_064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959" y="1013292"/>
            <a:ext cx="3535740" cy="223972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Номер слайда 3"/>
          <p:cNvSpPr>
            <a:spLocks noGrp="1"/>
          </p:cNvSpPr>
          <p:nvPr>
            <p:ph type="sldNum" sz="quarter" idx="12"/>
          </p:nvPr>
        </p:nvSpPr>
        <p:spPr>
          <a:xfrm>
            <a:off x="8316416" y="6597352"/>
            <a:ext cx="693305" cy="155782"/>
          </a:xfrm>
        </p:spPr>
        <p:txBody>
          <a:bodyPr/>
          <a:lstStyle/>
          <a:p>
            <a:pPr>
              <a:defRPr/>
            </a:pPr>
            <a:fld id="{5134FBE4-DC40-4A96-AB83-42E61AAB2036}" type="slidenum">
              <a:rPr lang="ru-RU" smtClean="0"/>
              <a:pPr>
                <a:defRPr/>
              </a:pPr>
              <a:t>55</a:t>
            </a:fld>
            <a:endParaRPr lang="ru-RU" dirty="0"/>
          </a:p>
        </p:txBody>
      </p:sp>
      <p:sp>
        <p:nvSpPr>
          <p:cNvPr id="3" name="Полилиния 2"/>
          <p:cNvSpPr/>
          <p:nvPr/>
        </p:nvSpPr>
        <p:spPr>
          <a:xfrm>
            <a:off x="5148586" y="1574106"/>
            <a:ext cx="3903032" cy="921569"/>
          </a:xfrm>
          <a:custGeom>
            <a:avLst/>
            <a:gdLst>
              <a:gd name="connsiteX0" fmla="*/ 0 w 3903032"/>
              <a:gd name="connsiteY0" fmla="*/ 113342 h 1133420"/>
              <a:gd name="connsiteX1" fmla="*/ 113342 w 3903032"/>
              <a:gd name="connsiteY1" fmla="*/ 0 h 1133420"/>
              <a:gd name="connsiteX2" fmla="*/ 3789690 w 3903032"/>
              <a:gd name="connsiteY2" fmla="*/ 0 h 1133420"/>
              <a:gd name="connsiteX3" fmla="*/ 3903032 w 3903032"/>
              <a:gd name="connsiteY3" fmla="*/ 113342 h 1133420"/>
              <a:gd name="connsiteX4" fmla="*/ 3903032 w 3903032"/>
              <a:gd name="connsiteY4" fmla="*/ 1020078 h 1133420"/>
              <a:gd name="connsiteX5" fmla="*/ 3789690 w 3903032"/>
              <a:gd name="connsiteY5" fmla="*/ 1133420 h 1133420"/>
              <a:gd name="connsiteX6" fmla="*/ 113342 w 3903032"/>
              <a:gd name="connsiteY6" fmla="*/ 1133420 h 1133420"/>
              <a:gd name="connsiteX7" fmla="*/ 0 w 3903032"/>
              <a:gd name="connsiteY7" fmla="*/ 1020078 h 1133420"/>
              <a:gd name="connsiteX8" fmla="*/ 0 w 3903032"/>
              <a:gd name="connsiteY8" fmla="*/ 113342 h 1133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3032" h="1133420">
                <a:moveTo>
                  <a:pt x="0" y="113342"/>
                </a:moveTo>
                <a:cubicBezTo>
                  <a:pt x="0" y="50745"/>
                  <a:pt x="50745" y="0"/>
                  <a:pt x="113342" y="0"/>
                </a:cubicBezTo>
                <a:lnTo>
                  <a:pt x="3789690" y="0"/>
                </a:lnTo>
                <a:cubicBezTo>
                  <a:pt x="3852287" y="0"/>
                  <a:pt x="3903032" y="50745"/>
                  <a:pt x="3903032" y="113342"/>
                </a:cubicBezTo>
                <a:lnTo>
                  <a:pt x="3903032" y="1020078"/>
                </a:lnTo>
                <a:cubicBezTo>
                  <a:pt x="3903032" y="1082675"/>
                  <a:pt x="3852287" y="1133420"/>
                  <a:pt x="3789690" y="1133420"/>
                </a:cubicBezTo>
                <a:lnTo>
                  <a:pt x="113342" y="1133420"/>
                </a:lnTo>
                <a:cubicBezTo>
                  <a:pt x="50745" y="1133420"/>
                  <a:pt x="0" y="1082675"/>
                  <a:pt x="0" y="1020078"/>
                </a:cubicBezTo>
                <a:lnTo>
                  <a:pt x="0" y="113342"/>
                </a:lnTo>
                <a:close/>
              </a:path>
            </a:pathLst>
          </a:custGeom>
          <a:solidFill>
            <a:schemeClr val="accent2"/>
          </a:solidFill>
        </p:spPr>
        <p:style>
          <a:lnRef idx="2">
            <a:schemeClr val="lt1">
              <a:hueOff val="0"/>
              <a:satOff val="0"/>
              <a:lumOff val="0"/>
              <a:alphaOff val="0"/>
            </a:schemeClr>
          </a:lnRef>
          <a:fillRef idx="1">
            <a:scrgbClr r="0" g="0" b="0"/>
          </a:fillRef>
          <a:effectRef idx="0">
            <a:schemeClr val="accent1">
              <a:shade val="80000"/>
              <a:hueOff val="0"/>
              <a:satOff val="0"/>
              <a:lumOff val="0"/>
              <a:alphaOff val="0"/>
            </a:schemeClr>
          </a:effectRef>
          <a:fontRef idx="minor">
            <a:schemeClr val="lt1"/>
          </a:fontRef>
        </p:style>
        <p:txBody>
          <a:bodyPr spcFirstLastPara="0" vert="horz" wrap="square" lIns="86537" tIns="86537" rIns="86537" bIns="86537"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accent1">
                    <a:lumMod val="50000"/>
                  </a:scheme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400" b="1" kern="1200"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24" name="Скругленный прямоугольник 23"/>
          <p:cNvSpPr/>
          <p:nvPr/>
        </p:nvSpPr>
        <p:spPr>
          <a:xfrm>
            <a:off x="134035" y="3645627"/>
            <a:ext cx="4926664" cy="735005"/>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a:solidFill>
                  <a:schemeClr val="tx1"/>
                </a:solidFill>
                <a:latin typeface="Times New Roman" panose="02020603050405020304" pitchFamily="18" charset="0"/>
                <a:cs typeface="Times New Roman" panose="02020603050405020304" pitchFamily="18" charset="0"/>
              </a:rPr>
              <a:t>Доля зданий учреждений культуры, находящихся в удовлетворительном состоянии, в общем количестве зданий данных </a:t>
            </a:r>
            <a:r>
              <a:rPr lang="ru-RU" sz="1200" dirty="0" smtClean="0">
                <a:solidFill>
                  <a:schemeClr val="tx1"/>
                </a:solidFill>
                <a:latin typeface="Times New Roman" panose="02020603050405020304" pitchFamily="18" charset="0"/>
                <a:cs typeface="Times New Roman" panose="02020603050405020304" pitchFamily="18" charset="0"/>
              </a:rPr>
              <a:t>учреждений, %</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12" name="Заголовок 1"/>
          <p:cNvSpPr txBox="1">
            <a:spLocks/>
          </p:cNvSpPr>
          <p:nvPr/>
        </p:nvSpPr>
        <p:spPr>
          <a:xfrm>
            <a:off x="259728" y="0"/>
            <a:ext cx="72646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«Развитие культуры»</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13" name="Прямая соединительная линия 12"/>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35" name="Скругленный прямоугольник 34"/>
          <p:cNvSpPr/>
          <p:nvPr/>
        </p:nvSpPr>
        <p:spPr>
          <a:xfrm>
            <a:off x="153164" y="4652089"/>
            <a:ext cx="4918627" cy="74781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a:solidFill>
                  <a:schemeClr val="tx1"/>
                </a:solidFill>
                <a:latin typeface="Times New Roman" panose="02020603050405020304" pitchFamily="18" charset="0"/>
                <a:cs typeface="Times New Roman" panose="02020603050405020304" pitchFamily="18" charset="0"/>
              </a:rPr>
              <a:t>Число посещений культурных </a:t>
            </a:r>
            <a:r>
              <a:rPr lang="ru-RU" sz="1200" dirty="0" smtClean="0">
                <a:solidFill>
                  <a:schemeClr val="tx1"/>
                </a:solidFill>
                <a:latin typeface="Times New Roman" panose="02020603050405020304" pitchFamily="18" charset="0"/>
                <a:cs typeface="Times New Roman" panose="02020603050405020304" pitchFamily="18" charset="0"/>
              </a:rPr>
              <a:t>мероприятий, тыс. единиц</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46" name="Скругленный прямоугольник 45"/>
          <p:cNvSpPr/>
          <p:nvPr/>
        </p:nvSpPr>
        <p:spPr>
          <a:xfrm>
            <a:off x="153164" y="5661852"/>
            <a:ext cx="4918627" cy="74781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a:solidFill>
                  <a:schemeClr val="tx1"/>
                </a:solidFill>
                <a:latin typeface="Times New Roman" panose="02020603050405020304" pitchFamily="18" charset="0"/>
                <a:cs typeface="Times New Roman" panose="02020603050405020304" pitchFamily="18" charset="0"/>
              </a:rPr>
              <a:t>Увеличение обращений к цифровым </a:t>
            </a:r>
            <a:r>
              <a:rPr lang="ru-RU" sz="1200" dirty="0" smtClean="0">
                <a:solidFill>
                  <a:schemeClr val="tx1"/>
                </a:solidFill>
                <a:latin typeface="Times New Roman" panose="02020603050405020304" pitchFamily="18" charset="0"/>
                <a:cs typeface="Times New Roman" panose="02020603050405020304" pitchFamily="18" charset="0"/>
              </a:rPr>
              <a:t>ресурсам, раз </a:t>
            </a:r>
          </a:p>
          <a:p>
            <a:pPr algn="just"/>
            <a:r>
              <a:rPr lang="ru-RU" sz="1200" dirty="0" smtClean="0">
                <a:solidFill>
                  <a:schemeClr val="tx1"/>
                </a:solidFill>
                <a:latin typeface="Times New Roman" panose="02020603050405020304" pitchFamily="18" charset="0"/>
                <a:cs typeface="Times New Roman" panose="02020603050405020304" pitchFamily="18" charset="0"/>
              </a:rPr>
              <a:t>(</a:t>
            </a:r>
            <a:r>
              <a:rPr lang="ru-RU" sz="1200" dirty="0">
                <a:solidFill>
                  <a:schemeClr val="tx1"/>
                </a:solidFill>
                <a:latin typeface="Times New Roman" panose="02020603050405020304" pitchFamily="18" charset="0"/>
                <a:cs typeface="Times New Roman" panose="02020603050405020304" pitchFamily="18" charset="0"/>
              </a:rPr>
              <a:t>базовое значение 2020 г. - 1)</a:t>
            </a:r>
          </a:p>
        </p:txBody>
      </p:sp>
      <p:sp>
        <p:nvSpPr>
          <p:cNvPr id="27" name="Полилиния 26"/>
          <p:cNvSpPr/>
          <p:nvPr/>
        </p:nvSpPr>
        <p:spPr>
          <a:xfrm>
            <a:off x="6734376" y="2696743"/>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99000"/>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Aft>
                <a:spcPct val="35000"/>
              </a:spcAft>
            </a:pPr>
            <a:endParaRPr lang="ru-RU" sz="1400" b="1" dirty="0" smtClean="0">
              <a:solidFill>
                <a:schemeClr val="tx1"/>
              </a:solidFill>
              <a:latin typeface="Times New Roman" panose="02020603050405020304" pitchFamily="18" charset="0"/>
              <a:cs typeface="Times New Roman" panose="02020603050405020304" pitchFamily="18" charset="0"/>
            </a:endParaRPr>
          </a:p>
          <a:p>
            <a:pPr algn="ctr" defTabSz="622300">
              <a:lnSpc>
                <a:spcPct val="90000"/>
              </a:lnSpc>
              <a:spcAft>
                <a:spcPct val="35000"/>
              </a:spcAft>
            </a:pPr>
            <a:r>
              <a:rPr lang="ru-RU" sz="1400" b="1" dirty="0" smtClean="0">
                <a:solidFill>
                  <a:schemeClr val="tx1"/>
                </a:solidFill>
                <a:latin typeface="Times New Roman" panose="02020603050405020304" pitchFamily="18" charset="0"/>
                <a:cs typeface="Times New Roman" panose="02020603050405020304" pitchFamily="18" charset="0"/>
              </a:rPr>
              <a:t>2026</a:t>
            </a:r>
            <a:endParaRPr lang="ru-RU" sz="1400" b="1" dirty="0">
              <a:solidFill>
                <a:schemeClr val="tx1"/>
              </a:solidFill>
              <a:latin typeface="Times New Roman" panose="02020603050405020304" pitchFamily="18" charset="0"/>
              <a:cs typeface="Times New Roman" panose="02020603050405020304" pitchFamily="18" charset="0"/>
            </a:endParaRPr>
          </a:p>
          <a:p>
            <a:pPr lvl="0" algn="ctr" defTabSz="622300">
              <a:lnSpc>
                <a:spcPct val="90000"/>
              </a:lnSpc>
              <a:spcBef>
                <a:spcPct val="0"/>
              </a:spcBef>
              <a:spcAft>
                <a:spcPct val="35000"/>
              </a:spcAft>
            </a:pP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32" name="Полилиния 31"/>
          <p:cNvSpPr/>
          <p:nvPr/>
        </p:nvSpPr>
        <p:spPr>
          <a:xfrm>
            <a:off x="7527271" y="2696743"/>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99000"/>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2027</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28" name="Полилиния 27"/>
          <p:cNvSpPr/>
          <p:nvPr/>
        </p:nvSpPr>
        <p:spPr>
          <a:xfrm>
            <a:off x="6734376" y="3645627"/>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8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92,0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34" name="Полилиния 33"/>
          <p:cNvSpPr/>
          <p:nvPr/>
        </p:nvSpPr>
        <p:spPr>
          <a:xfrm>
            <a:off x="7527271" y="3645627"/>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8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92,3</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42" name="Полилиния 41"/>
          <p:cNvSpPr/>
          <p:nvPr/>
        </p:nvSpPr>
        <p:spPr>
          <a:xfrm>
            <a:off x="6756589" y="4652089"/>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7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26 445,0</a:t>
            </a:r>
            <a:endParaRPr lang="ru-RU" sz="1100" b="1" dirty="0">
              <a:solidFill>
                <a:schemeClr val="tx1"/>
              </a:solidFill>
              <a:latin typeface="Times New Roman" panose="02020603050405020304" pitchFamily="18" charset="0"/>
              <a:cs typeface="Times New Roman" panose="02020603050405020304" pitchFamily="18" charset="0"/>
            </a:endParaRPr>
          </a:p>
        </p:txBody>
      </p:sp>
      <p:sp>
        <p:nvSpPr>
          <p:cNvPr id="43" name="Полилиния 42"/>
          <p:cNvSpPr/>
          <p:nvPr/>
        </p:nvSpPr>
        <p:spPr>
          <a:xfrm>
            <a:off x="7538363" y="4655390"/>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7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29 089,0</a:t>
            </a:r>
            <a:endParaRPr lang="ru-RU" sz="1100" b="1" dirty="0">
              <a:solidFill>
                <a:schemeClr val="tx1"/>
              </a:solidFill>
              <a:latin typeface="Times New Roman" panose="02020603050405020304" pitchFamily="18" charset="0"/>
              <a:cs typeface="Times New Roman" panose="02020603050405020304" pitchFamily="18" charset="0"/>
            </a:endParaRPr>
          </a:p>
        </p:txBody>
      </p:sp>
      <p:sp>
        <p:nvSpPr>
          <p:cNvPr id="44" name="Полилиния 43"/>
          <p:cNvSpPr/>
          <p:nvPr/>
        </p:nvSpPr>
        <p:spPr>
          <a:xfrm>
            <a:off x="6735090" y="5661852"/>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7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dirty="0">
                <a:solidFill>
                  <a:schemeClr val="tx1"/>
                </a:solidFill>
                <a:latin typeface="Times New Roman" panose="02020603050405020304" pitchFamily="18" charset="0"/>
                <a:cs typeface="Times New Roman" panose="02020603050405020304" pitchFamily="18" charset="0"/>
              </a:rPr>
              <a:t>4</a:t>
            </a:r>
            <a:r>
              <a:rPr lang="ru-RU" sz="1100" b="1" dirty="0" smtClean="0">
                <a:solidFill>
                  <a:schemeClr val="tx1"/>
                </a:solidFill>
                <a:latin typeface="Times New Roman" panose="02020603050405020304" pitchFamily="18" charset="0"/>
                <a:cs typeface="Times New Roman" panose="02020603050405020304" pitchFamily="18" charset="0"/>
              </a:rPr>
              <a:t>,0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45" name="Полилиния 44"/>
          <p:cNvSpPr/>
          <p:nvPr/>
        </p:nvSpPr>
        <p:spPr>
          <a:xfrm>
            <a:off x="7527985" y="5661852"/>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7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4,0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37" name="Полилиния 36"/>
          <p:cNvSpPr/>
          <p:nvPr/>
        </p:nvSpPr>
        <p:spPr>
          <a:xfrm>
            <a:off x="8327407" y="2698414"/>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99000"/>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2028</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8327407" y="3647298"/>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8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92,3</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39" name="Полилиния 38"/>
          <p:cNvSpPr/>
          <p:nvPr/>
        </p:nvSpPr>
        <p:spPr>
          <a:xfrm>
            <a:off x="8338499" y="4657061"/>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7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29 089,0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40" name="Полилиния 39"/>
          <p:cNvSpPr/>
          <p:nvPr/>
        </p:nvSpPr>
        <p:spPr>
          <a:xfrm>
            <a:off x="8328121" y="5663523"/>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7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4,0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33" name="Полилиния 32"/>
          <p:cNvSpPr/>
          <p:nvPr/>
        </p:nvSpPr>
        <p:spPr>
          <a:xfrm>
            <a:off x="5172109" y="2708920"/>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99000"/>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Aft>
                <a:spcPct val="35000"/>
              </a:spcAft>
            </a:pPr>
            <a:endParaRPr lang="ru-RU" sz="1400" b="1" dirty="0" smtClean="0">
              <a:solidFill>
                <a:schemeClr val="tx1"/>
              </a:solidFill>
              <a:latin typeface="Times New Roman" panose="02020603050405020304" pitchFamily="18" charset="0"/>
              <a:cs typeface="Times New Roman" panose="02020603050405020304" pitchFamily="18" charset="0"/>
            </a:endParaRPr>
          </a:p>
          <a:p>
            <a:pPr algn="ctr" defTabSz="622300">
              <a:lnSpc>
                <a:spcPct val="90000"/>
              </a:lnSpc>
              <a:spcAft>
                <a:spcPts val="0"/>
              </a:spcAft>
            </a:pPr>
            <a:r>
              <a:rPr lang="ru-RU" sz="1400" b="1" dirty="0" smtClean="0">
                <a:solidFill>
                  <a:schemeClr val="tx1"/>
                </a:solidFill>
                <a:latin typeface="Times New Roman" panose="02020603050405020304" pitchFamily="18" charset="0"/>
                <a:cs typeface="Times New Roman" panose="02020603050405020304" pitchFamily="18" charset="0"/>
              </a:rPr>
              <a:t>2025 план</a:t>
            </a:r>
            <a:endParaRPr lang="ru-RU" sz="1400" b="1" dirty="0">
              <a:solidFill>
                <a:schemeClr val="tx1"/>
              </a:solidFill>
              <a:latin typeface="Times New Roman" panose="02020603050405020304" pitchFamily="18" charset="0"/>
              <a:cs typeface="Times New Roman" panose="02020603050405020304" pitchFamily="18" charset="0"/>
            </a:endParaRPr>
          </a:p>
          <a:p>
            <a:pPr lvl="0" algn="ctr" defTabSz="622300">
              <a:lnSpc>
                <a:spcPct val="90000"/>
              </a:lnSpc>
              <a:spcBef>
                <a:spcPct val="0"/>
              </a:spcBef>
              <a:spcAft>
                <a:spcPct val="35000"/>
              </a:spcAft>
            </a:pP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36" name="Полилиния 35"/>
          <p:cNvSpPr/>
          <p:nvPr/>
        </p:nvSpPr>
        <p:spPr>
          <a:xfrm>
            <a:off x="5159678" y="3645024"/>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8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91,8</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41" name="Полилиния 40"/>
          <p:cNvSpPr/>
          <p:nvPr/>
        </p:nvSpPr>
        <p:spPr>
          <a:xfrm>
            <a:off x="5170799" y="4653136"/>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7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24</a:t>
            </a:r>
            <a:r>
              <a:rPr lang="en-US" sz="1100" b="1" dirty="0" smtClean="0">
                <a:solidFill>
                  <a:schemeClr val="tx1"/>
                </a:solidFill>
                <a:latin typeface="Times New Roman" panose="02020603050405020304" pitchFamily="18" charset="0"/>
                <a:cs typeface="Times New Roman" panose="02020603050405020304" pitchFamily="18" charset="0"/>
              </a:rPr>
              <a:t> </a:t>
            </a:r>
            <a:r>
              <a:rPr lang="ru-RU" sz="1100" b="1" dirty="0" smtClean="0">
                <a:solidFill>
                  <a:schemeClr val="tx1"/>
                </a:solidFill>
                <a:latin typeface="Times New Roman" panose="02020603050405020304" pitchFamily="18" charset="0"/>
                <a:cs typeface="Times New Roman" panose="02020603050405020304" pitchFamily="18" charset="0"/>
              </a:rPr>
              <a:t>041,0</a:t>
            </a:r>
            <a:endParaRPr lang="ru-RU" sz="1100" b="1" dirty="0">
              <a:solidFill>
                <a:schemeClr val="tx1"/>
              </a:solidFill>
              <a:latin typeface="Times New Roman" panose="02020603050405020304" pitchFamily="18" charset="0"/>
              <a:cs typeface="Times New Roman" panose="02020603050405020304" pitchFamily="18" charset="0"/>
            </a:endParaRPr>
          </a:p>
        </p:txBody>
      </p:sp>
      <p:sp>
        <p:nvSpPr>
          <p:cNvPr id="47" name="Полилиния 46"/>
          <p:cNvSpPr/>
          <p:nvPr/>
        </p:nvSpPr>
        <p:spPr>
          <a:xfrm>
            <a:off x="5174546" y="5661248"/>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7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algn="ctr" defTabSz="488950">
              <a:lnSpc>
                <a:spcPct val="90000"/>
              </a:lnSpc>
              <a:spcAft>
                <a:spcPct val="35000"/>
              </a:spcAft>
            </a:pPr>
            <a:endParaRPr lang="ru-RU" sz="1100" b="1" dirty="0" smtClean="0">
              <a:solidFill>
                <a:schemeClr val="tx1"/>
              </a:solidFill>
              <a:latin typeface="Times New Roman" panose="02020603050405020304" pitchFamily="18" charset="0"/>
              <a:cs typeface="Times New Roman" panose="02020603050405020304" pitchFamily="18" charset="0"/>
            </a:endParaRPr>
          </a:p>
          <a:p>
            <a:pPr algn="ctr" defTabSz="488950">
              <a:lnSpc>
                <a:spcPct val="90000"/>
              </a:lnSpc>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4,0</a:t>
            </a:r>
            <a:endParaRPr lang="ru-RU" sz="1100" b="1" dirty="0">
              <a:solidFill>
                <a:schemeClr val="tx1"/>
              </a:solidFill>
              <a:latin typeface="Times New Roman" panose="02020603050405020304" pitchFamily="18" charset="0"/>
              <a:cs typeface="Times New Roman" panose="02020603050405020304" pitchFamily="18" charset="0"/>
            </a:endParaRPr>
          </a:p>
          <a:p>
            <a:pPr lvl="0" algn="ctr" defTabSz="488950">
              <a:lnSpc>
                <a:spcPct val="90000"/>
              </a:lnSpc>
              <a:spcBef>
                <a:spcPct val="0"/>
              </a:spcBef>
              <a:spcAft>
                <a:spcPct val="35000"/>
              </a:spcAft>
            </a:pP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50" name="Полилиния 49"/>
          <p:cNvSpPr/>
          <p:nvPr/>
        </p:nvSpPr>
        <p:spPr>
          <a:xfrm>
            <a:off x="5965004" y="2708920"/>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tint val="99000"/>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Aft>
                <a:spcPct val="35000"/>
              </a:spcAft>
            </a:pPr>
            <a:endParaRPr lang="ru-RU" sz="1400" b="1" dirty="0" smtClean="0">
              <a:solidFill>
                <a:schemeClr val="tx1"/>
              </a:solidFill>
              <a:latin typeface="Times New Roman" panose="02020603050405020304" pitchFamily="18" charset="0"/>
              <a:cs typeface="Times New Roman" panose="02020603050405020304" pitchFamily="18" charset="0"/>
            </a:endParaRPr>
          </a:p>
          <a:p>
            <a:pPr algn="ctr" defTabSz="622300">
              <a:lnSpc>
                <a:spcPct val="90000"/>
              </a:lnSpc>
              <a:spcAft>
                <a:spcPts val="0"/>
              </a:spcAft>
            </a:pPr>
            <a:r>
              <a:rPr lang="ru-RU" sz="1400" b="1" dirty="0" smtClean="0">
                <a:solidFill>
                  <a:schemeClr val="tx1"/>
                </a:solidFill>
                <a:latin typeface="Times New Roman" panose="02020603050405020304" pitchFamily="18" charset="0"/>
                <a:cs typeface="Times New Roman" panose="02020603050405020304" pitchFamily="18" charset="0"/>
              </a:rPr>
              <a:t>2025 факт</a:t>
            </a:r>
            <a:endParaRPr lang="ru-RU" sz="1400" b="1" dirty="0">
              <a:solidFill>
                <a:schemeClr val="tx1"/>
              </a:solidFill>
              <a:latin typeface="Times New Roman" panose="02020603050405020304" pitchFamily="18" charset="0"/>
              <a:cs typeface="Times New Roman" panose="02020603050405020304" pitchFamily="18" charset="0"/>
            </a:endParaRPr>
          </a:p>
          <a:p>
            <a:pPr lvl="0" algn="ctr" defTabSz="622300">
              <a:lnSpc>
                <a:spcPct val="90000"/>
              </a:lnSpc>
              <a:spcBef>
                <a:spcPct val="0"/>
              </a:spcBef>
              <a:spcAft>
                <a:spcPct val="35000"/>
              </a:spcAft>
            </a:pP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51" name="Полилиния 50"/>
          <p:cNvSpPr/>
          <p:nvPr/>
        </p:nvSpPr>
        <p:spPr>
          <a:xfrm>
            <a:off x="5952573" y="3645024"/>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tint val="8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92,1</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52" name="Полилиния 51"/>
          <p:cNvSpPr/>
          <p:nvPr/>
        </p:nvSpPr>
        <p:spPr>
          <a:xfrm>
            <a:off x="5963694" y="4653136"/>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tint val="7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algn="ctr" defTabSz="488950">
              <a:lnSpc>
                <a:spcPct val="90000"/>
              </a:lnSpc>
              <a:spcAft>
                <a:spcPct val="35000"/>
              </a:spcAft>
            </a:pPr>
            <a:endParaRPr lang="ru-RU" sz="1100" b="1" dirty="0" smtClean="0">
              <a:solidFill>
                <a:schemeClr val="tx1"/>
              </a:solidFill>
              <a:latin typeface="Times New Roman" panose="02020603050405020304" pitchFamily="18" charset="0"/>
              <a:cs typeface="Times New Roman" panose="02020603050405020304" pitchFamily="18" charset="0"/>
            </a:endParaRPr>
          </a:p>
          <a:p>
            <a:pPr lvl="0" algn="ctr" defTabSz="488950">
              <a:lnSpc>
                <a:spcPct val="90000"/>
              </a:lnSpc>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25</a:t>
            </a:r>
            <a:r>
              <a:rPr lang="en-US" sz="1100" b="1" dirty="0" smtClean="0">
                <a:solidFill>
                  <a:schemeClr val="tx1"/>
                </a:solidFill>
                <a:latin typeface="Times New Roman" panose="02020603050405020304" pitchFamily="18" charset="0"/>
                <a:cs typeface="Times New Roman" panose="02020603050405020304" pitchFamily="18" charset="0"/>
              </a:rPr>
              <a:t> </a:t>
            </a:r>
            <a:r>
              <a:rPr lang="ru-RU" sz="1100" b="1" dirty="0" smtClean="0">
                <a:solidFill>
                  <a:schemeClr val="tx1"/>
                </a:solidFill>
                <a:latin typeface="Times New Roman" panose="02020603050405020304" pitchFamily="18" charset="0"/>
                <a:cs typeface="Times New Roman" panose="02020603050405020304" pitchFamily="18" charset="0"/>
              </a:rPr>
              <a:t>258,0</a:t>
            </a:r>
            <a:endParaRPr lang="ru-RU" sz="1100" b="1" dirty="0">
              <a:solidFill>
                <a:schemeClr val="tx1"/>
              </a:solidFill>
              <a:latin typeface="Times New Roman" panose="02020603050405020304" pitchFamily="18" charset="0"/>
              <a:cs typeface="Times New Roman" panose="02020603050405020304" pitchFamily="18" charset="0"/>
            </a:endParaRPr>
          </a:p>
          <a:p>
            <a:pPr lvl="0" algn="ctr" defTabSz="488950">
              <a:lnSpc>
                <a:spcPct val="90000"/>
              </a:lnSpc>
              <a:spcBef>
                <a:spcPct val="0"/>
              </a:spcBef>
              <a:spcAft>
                <a:spcPct val="35000"/>
              </a:spcAft>
            </a:pP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53" name="Полилиния 52"/>
          <p:cNvSpPr/>
          <p:nvPr/>
        </p:nvSpPr>
        <p:spPr>
          <a:xfrm>
            <a:off x="5967441" y="5661248"/>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tint val="7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algn="ctr" defTabSz="488950">
              <a:lnSpc>
                <a:spcPct val="90000"/>
              </a:lnSpc>
              <a:spcAft>
                <a:spcPct val="35000"/>
              </a:spcAft>
            </a:pPr>
            <a:endParaRPr lang="ru-RU" sz="1100" b="1" dirty="0" smtClean="0">
              <a:solidFill>
                <a:schemeClr val="tx1"/>
              </a:solidFill>
              <a:latin typeface="Times New Roman" panose="02020603050405020304" pitchFamily="18" charset="0"/>
              <a:cs typeface="Times New Roman" panose="02020603050405020304" pitchFamily="18" charset="0"/>
            </a:endParaRPr>
          </a:p>
          <a:p>
            <a:pPr algn="ctr" defTabSz="488950">
              <a:lnSpc>
                <a:spcPct val="90000"/>
              </a:lnSpc>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4,4</a:t>
            </a:r>
            <a:endParaRPr lang="ru-RU" sz="1100" b="1" dirty="0">
              <a:solidFill>
                <a:schemeClr val="tx1"/>
              </a:solidFill>
              <a:latin typeface="Times New Roman" panose="02020603050405020304" pitchFamily="18" charset="0"/>
              <a:cs typeface="Times New Roman" panose="02020603050405020304" pitchFamily="18" charset="0"/>
            </a:endParaRPr>
          </a:p>
          <a:p>
            <a:pPr lvl="0" algn="ctr" defTabSz="488950">
              <a:lnSpc>
                <a:spcPct val="90000"/>
              </a:lnSpc>
              <a:spcBef>
                <a:spcPct val="0"/>
              </a:spcBef>
              <a:spcAft>
                <a:spcPct val="35000"/>
              </a:spcAft>
            </a:pPr>
            <a:endParaRPr lang="ru-RU" sz="1100" b="1" kern="12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14485409"/>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8" name="Прямоугольник 7"/>
          <p:cNvSpPr/>
          <p:nvPr/>
        </p:nvSpPr>
        <p:spPr bwMode="auto">
          <a:xfrm>
            <a:off x="4516" y="4098467"/>
            <a:ext cx="1944216" cy="3610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ru-RU">
              <a:solidFill>
                <a:schemeClr val="tx1"/>
              </a:solidFill>
              <a:latin typeface="Times New Roman"/>
              <a:cs typeface="Times New Roman"/>
            </a:endParaRPr>
          </a:p>
        </p:txBody>
      </p:sp>
      <p:sp>
        <p:nvSpPr>
          <p:cNvPr id="9" name="Прямоугольник 8"/>
          <p:cNvSpPr/>
          <p:nvPr/>
        </p:nvSpPr>
        <p:spPr bwMode="auto">
          <a:xfrm>
            <a:off x="30791" y="4467557"/>
            <a:ext cx="151216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endParaRPr lang="ru-RU">
              <a:solidFill>
                <a:schemeClr val="tx1"/>
              </a:solidFill>
              <a:latin typeface="Times New Roman"/>
              <a:cs typeface="Times New Roman"/>
            </a:endParaRPr>
          </a:p>
        </p:txBody>
      </p:sp>
      <p:sp>
        <p:nvSpPr>
          <p:cNvPr id="40" name="Прямоугольник 39"/>
          <p:cNvSpPr/>
          <p:nvPr/>
        </p:nvSpPr>
        <p:spPr bwMode="auto">
          <a:xfrm>
            <a:off x="107504" y="6036009"/>
            <a:ext cx="4104456" cy="400110"/>
          </a:xfrm>
          <a:prstGeom prst="rect">
            <a:avLst/>
          </a:prstGeom>
        </p:spPr>
        <p:txBody>
          <a:bodyPr wrap="square">
            <a:spAutoFit/>
          </a:bodyPr>
          <a:lstStyle/>
          <a:p>
            <a:pPr>
              <a:defRPr/>
            </a:pPr>
            <a:endParaRPr lang="ru-RU" sz="1000" i="1">
              <a:latin typeface="Times New Roman"/>
              <a:cs typeface="Times New Roman"/>
            </a:endParaRPr>
          </a:p>
          <a:p>
            <a:pPr>
              <a:defRPr/>
            </a:pPr>
            <a:endParaRPr lang="ru-RU" sz="1000" i="1">
              <a:latin typeface="Times New Roman"/>
              <a:cs typeface="Times New Roman"/>
            </a:endParaRPr>
          </a:p>
        </p:txBody>
      </p:sp>
      <p:sp>
        <p:nvSpPr>
          <p:cNvPr id="6" name="TextBox 5"/>
          <p:cNvSpPr txBox="1"/>
          <p:nvPr/>
        </p:nvSpPr>
        <p:spPr bwMode="auto">
          <a:xfrm>
            <a:off x="147779" y="2708920"/>
            <a:ext cx="4209357" cy="323165"/>
          </a:xfrm>
          <a:prstGeom prst="rect">
            <a:avLst/>
          </a:prstGeom>
          <a:noFill/>
        </p:spPr>
        <p:txBody>
          <a:bodyPr wrap="none" rtlCol="0">
            <a:spAutoFit/>
          </a:bodyPr>
          <a:lstStyle/>
          <a:p>
            <a:pPr>
              <a:defRPr/>
            </a:pPr>
            <a:r>
              <a:rPr lang="ru-RU" sz="1500" b="1">
                <a:latin typeface="Times New Roman"/>
                <a:cs typeface="Times New Roman"/>
              </a:rPr>
              <a:t>Расходы республиканского бюджета, млн. руб.</a:t>
            </a:r>
            <a:endParaRPr/>
          </a:p>
        </p:txBody>
      </p:sp>
      <p:graphicFrame>
        <p:nvGraphicFramePr>
          <p:cNvPr id="1101388752" name="Диаграмма 1101388751"/>
          <p:cNvGraphicFramePr>
            <a:graphicFrameLocks/>
          </p:cNvGraphicFramePr>
          <p:nvPr>
            <p:extLst>
              <p:ext uri="{D42A27DB-BD31-4B8C-83A1-F6EECF244321}">
                <p14:modId xmlns:p14="http://schemas.microsoft.com/office/powerpoint/2010/main" val="1976490844"/>
              </p:ext>
            </p:extLst>
          </p:nvPr>
        </p:nvGraphicFramePr>
        <p:xfrm>
          <a:off x="147780" y="3162362"/>
          <a:ext cx="4526611" cy="3435647"/>
        </p:xfrm>
        <a:graphic>
          <a:graphicData uri="http://schemas.openxmlformats.org/drawingml/2006/chart">
            <c:chart xmlns:c="http://schemas.openxmlformats.org/drawingml/2006/chart" xmlns:r="http://schemas.openxmlformats.org/officeDocument/2006/relationships" r:id="rId2"/>
          </a:graphicData>
        </a:graphic>
      </p:graphicFrame>
      <p:sp>
        <p:nvSpPr>
          <p:cNvPr id="7" name="Номер слайда 6"/>
          <p:cNvSpPr>
            <a:spLocks noGrp="1"/>
          </p:cNvSpPr>
          <p:nvPr>
            <p:ph type="sldNum" sz="quarter" idx="12"/>
          </p:nvPr>
        </p:nvSpPr>
        <p:spPr bwMode="auto"/>
        <p:txBody>
          <a:bodyPr/>
          <a:lstStyle/>
          <a:p>
            <a:pPr>
              <a:defRPr/>
            </a:pPr>
            <a:fld id="{667CCBFA-BFB9-4E9F-B6F6-694D72409F22}" type="slidenum">
              <a:rPr lang="ru-RU"/>
              <a:t>56</a:t>
            </a:fld>
            <a:endParaRPr lang="ru-RU"/>
          </a:p>
        </p:txBody>
      </p:sp>
      <p:sp>
        <p:nvSpPr>
          <p:cNvPr id="15" name="Заголовок 1"/>
          <p:cNvSpPr txBox="1"/>
          <p:nvPr/>
        </p:nvSpPr>
        <p:spPr bwMode="auto">
          <a:xfrm>
            <a:off x="259728" y="0"/>
            <a:ext cx="7264600" cy="620688"/>
          </a:xfrm>
          <a:prstGeom prst="rect">
            <a:avLst/>
          </a:prstGeom>
          <a:effectLst/>
        </p:spPr>
        <p:txBody>
          <a:bodyPr vert="horz" lIns="91440" tIns="45720" rIns="91440" bIns="45720" rtlCol="0" anchor="t" anchorCtr="0">
            <a:noAutofit/>
          </a:bodyPr>
          <a:lstStyle>
            <a:lvl1pPr marL="320040" indent="-320040" algn="r" defTabSz="914400">
              <a:spcBef>
                <a:spcPts val="0"/>
              </a:spcBef>
              <a:buClr>
                <a:schemeClr val="accent6">
                  <a:lumMod val="75000"/>
                </a:schemeClr>
              </a:buClr>
              <a:buSzPct val="128000"/>
              <a:buFont typeface="Georgia"/>
              <a:buChar char="*"/>
              <a:defRPr sz="4600" b="1" i="0">
                <a:gradFill>
                  <a:gsLst>
                    <a:gs pos="0">
                      <a:schemeClr val="tx1"/>
                    </a:gs>
                    <a:gs pos="40000">
                      <a:schemeClr val="tx1">
                        <a:lumMod val="75000"/>
                        <a:lumOff val="25000"/>
                      </a:schemeClr>
                    </a:gs>
                    <a:gs pos="100000">
                      <a:schemeClr val="tx2">
                        <a:alpha val="65000"/>
                      </a:schemeClr>
                    </a:gs>
                  </a:gsLst>
                  <a:lin ang="5400000" scaled="0"/>
                </a:gradFill>
                <a:latin typeface="+mj-lt"/>
                <a:ea typeface="+mj-ea"/>
                <a:cs typeface="+mj-c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marL="0" indent="0" algn="l">
              <a:spcAft>
                <a:spcPts val="0"/>
              </a:spcAft>
              <a:buNone/>
              <a:defRPr/>
            </a:pPr>
            <a:r>
              <a:rPr lang="ru-RU" sz="1800">
                <a:solidFill>
                  <a:schemeClr val="tx1"/>
                </a:solidFill>
                <a:latin typeface="Times New Roman"/>
                <a:cs typeface="Times New Roman"/>
              </a:rPr>
              <a:t>Государственная программа Чувашской Республики</a:t>
            </a:r>
            <a:endParaRPr/>
          </a:p>
          <a:p>
            <a:pPr marL="0" indent="0" algn="l">
              <a:spcAft>
                <a:spcPts val="0"/>
              </a:spcAft>
              <a:buNone/>
              <a:defRPr/>
            </a:pPr>
            <a:r>
              <a:rPr lang="ru-RU" sz="1800">
                <a:solidFill>
                  <a:schemeClr val="tx1"/>
                </a:solidFill>
                <a:latin typeface="Times New Roman"/>
                <a:cs typeface="Times New Roman"/>
              </a:rPr>
              <a:t>«Развитие туризма и индустрии гостеприимства»</a:t>
            </a:r>
            <a:endParaRPr/>
          </a:p>
        </p:txBody>
      </p:sp>
      <p:cxnSp>
        <p:nvCxnSpPr>
          <p:cNvPr id="16" name="Прямая соединительная линия 15"/>
          <p:cNvCxnSpPr>
            <a:cxnSpLocks/>
          </p:cNvCxnSpPr>
          <p:nvPr/>
        </p:nvCxnSpPr>
        <p:spPr bwMode="auto">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bwMode="auto">
          <a:xfrm>
            <a:off x="7873228" y="69850"/>
            <a:ext cx="1223412" cy="492443"/>
          </a:xfrm>
          <a:prstGeom prst="rect">
            <a:avLst/>
          </a:prstGeom>
          <a:noFill/>
        </p:spPr>
        <p:txBody>
          <a:bodyPr wrap="none" rtlCol="0">
            <a:spAutoFit/>
          </a:bodyPr>
          <a:lstStyle/>
          <a:p>
            <a:pPr algn="ctr">
              <a:defRPr/>
            </a:pPr>
            <a:r>
              <a:rPr lang="ru-RU" sz="1300" b="1" i="1">
                <a:solidFill>
                  <a:schemeClr val="accent1"/>
                </a:solidFill>
                <a:latin typeface="+mn-lt"/>
              </a:rPr>
              <a:t>Бюджет</a:t>
            </a:r>
            <a:endParaRPr/>
          </a:p>
          <a:p>
            <a:pPr algn="ctr">
              <a:defRPr/>
            </a:pPr>
            <a:r>
              <a:rPr lang="ru-RU" sz="1300" b="1" i="1">
                <a:solidFill>
                  <a:schemeClr val="accent1"/>
                </a:solidFill>
                <a:latin typeface="+mn-lt"/>
              </a:rPr>
              <a:t>для граждан</a:t>
            </a:r>
            <a:endParaRPr/>
          </a:p>
        </p:txBody>
      </p:sp>
      <p:sp>
        <p:nvSpPr>
          <p:cNvPr id="18" name="Полилиния 17"/>
          <p:cNvSpPr/>
          <p:nvPr/>
        </p:nvSpPr>
        <p:spPr bwMode="auto">
          <a:xfrm>
            <a:off x="4752984" y="3065130"/>
            <a:ext cx="4139495" cy="504000"/>
          </a:xfrm>
          <a:custGeom>
            <a:avLst/>
            <a:gdLst>
              <a:gd name="connsiteX0" fmla="*/ 0 w 4145917"/>
              <a:gd name="connsiteY0" fmla="*/ 70616 h 706156"/>
              <a:gd name="connsiteX1" fmla="*/ 70616 w 4145917"/>
              <a:gd name="connsiteY1" fmla="*/ 0 h 706156"/>
              <a:gd name="connsiteX2" fmla="*/ 4075301 w 4145917"/>
              <a:gd name="connsiteY2" fmla="*/ 0 h 706156"/>
              <a:gd name="connsiteX3" fmla="*/ 4145917 w 4145917"/>
              <a:gd name="connsiteY3" fmla="*/ 70616 h 706156"/>
              <a:gd name="connsiteX4" fmla="*/ 4145917 w 4145917"/>
              <a:gd name="connsiteY4" fmla="*/ 635540 h 706156"/>
              <a:gd name="connsiteX5" fmla="*/ 4075301 w 4145917"/>
              <a:gd name="connsiteY5" fmla="*/ 706156 h 706156"/>
              <a:gd name="connsiteX6" fmla="*/ 70616 w 4145917"/>
              <a:gd name="connsiteY6" fmla="*/ 706156 h 706156"/>
              <a:gd name="connsiteX7" fmla="*/ 0 w 4145917"/>
              <a:gd name="connsiteY7" fmla="*/ 635540 h 706156"/>
              <a:gd name="connsiteX8" fmla="*/ 0 w 4145917"/>
              <a:gd name="connsiteY8" fmla="*/ 70616 h 706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45917" h="706156" extrusionOk="0">
                <a:moveTo>
                  <a:pt x="0" y="70616"/>
                </a:moveTo>
                <a:cubicBezTo>
                  <a:pt x="0" y="31616"/>
                  <a:pt x="31616" y="0"/>
                  <a:pt x="70616" y="0"/>
                </a:cubicBezTo>
                <a:lnTo>
                  <a:pt x="4075301" y="0"/>
                </a:lnTo>
                <a:cubicBezTo>
                  <a:pt x="4114301" y="0"/>
                  <a:pt x="4145917" y="31616"/>
                  <a:pt x="4145917" y="70616"/>
                </a:cubicBezTo>
                <a:lnTo>
                  <a:pt x="4145917" y="635540"/>
                </a:lnTo>
                <a:cubicBezTo>
                  <a:pt x="4145917" y="674540"/>
                  <a:pt x="4114301" y="706156"/>
                  <a:pt x="4075301" y="706156"/>
                </a:cubicBezTo>
                <a:lnTo>
                  <a:pt x="70616" y="706156"/>
                </a:lnTo>
                <a:cubicBezTo>
                  <a:pt x="31616" y="706156"/>
                  <a:pt x="0" y="674540"/>
                  <a:pt x="0" y="635540"/>
                </a:cubicBezTo>
                <a:lnTo>
                  <a:pt x="0" y="70616"/>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81643" tIns="81643" rIns="81643" bIns="81643" numCol="1" spcCol="1270" anchor="ctr" anchorCtr="0">
            <a:noAutofit/>
          </a:bodyPr>
          <a:lstStyle/>
          <a:p>
            <a:pPr lvl="0" algn="ctr" defTabSz="711200">
              <a:lnSpc>
                <a:spcPct val="90000"/>
              </a:lnSpc>
              <a:spcBef>
                <a:spcPts val="0"/>
              </a:spcBef>
              <a:spcAft>
                <a:spcPts val="0"/>
              </a:spcAft>
              <a:defRPr/>
            </a:pPr>
            <a:r>
              <a:rPr lang="ru-RU" sz="1300" b="1" i="1">
                <a:solidFill>
                  <a:schemeClr val="tx1"/>
                </a:solidFill>
                <a:latin typeface="Times New Roman"/>
                <a:cs typeface="Times New Roman"/>
              </a:rPr>
              <a:t>Расходы в разрезе структурных элементов                   </a:t>
            </a:r>
            <a:r>
              <a:rPr lang="en-US" sz="1300" b="1" i="1">
                <a:solidFill>
                  <a:schemeClr val="tx1"/>
                </a:solidFill>
                <a:latin typeface="Times New Roman"/>
                <a:cs typeface="Times New Roman"/>
              </a:rPr>
              <a:t> </a:t>
            </a:r>
            <a:r>
              <a:rPr lang="ru-RU" sz="1300" b="1" i="1">
                <a:solidFill>
                  <a:schemeClr val="tx1"/>
                </a:solidFill>
                <a:latin typeface="Times New Roman"/>
                <a:cs typeface="Times New Roman"/>
              </a:rPr>
              <a:t>в 2025 году, млн. руб.</a:t>
            </a:r>
            <a:endParaRPr/>
          </a:p>
        </p:txBody>
      </p:sp>
      <p:sp>
        <p:nvSpPr>
          <p:cNvPr id="19" name="Полилиния 18"/>
          <p:cNvSpPr/>
          <p:nvPr/>
        </p:nvSpPr>
        <p:spPr bwMode="auto">
          <a:xfrm>
            <a:off x="4752984" y="3669682"/>
            <a:ext cx="2707898" cy="433111"/>
          </a:xfrm>
          <a:custGeom>
            <a:avLst/>
            <a:gdLst>
              <a:gd name="connsiteX0" fmla="*/ 0 w 2423890"/>
              <a:gd name="connsiteY0" fmla="*/ 49092 h 490919"/>
              <a:gd name="connsiteX1" fmla="*/ 49092 w 2423890"/>
              <a:gd name="connsiteY1" fmla="*/ 0 h 490919"/>
              <a:gd name="connsiteX2" fmla="*/ 2374798 w 2423890"/>
              <a:gd name="connsiteY2" fmla="*/ 0 h 490919"/>
              <a:gd name="connsiteX3" fmla="*/ 2423890 w 2423890"/>
              <a:gd name="connsiteY3" fmla="*/ 49092 h 490919"/>
              <a:gd name="connsiteX4" fmla="*/ 2423890 w 2423890"/>
              <a:gd name="connsiteY4" fmla="*/ 441827 h 490919"/>
              <a:gd name="connsiteX5" fmla="*/ 2374798 w 2423890"/>
              <a:gd name="connsiteY5" fmla="*/ 490919 h 490919"/>
              <a:gd name="connsiteX6" fmla="*/ 49092 w 2423890"/>
              <a:gd name="connsiteY6" fmla="*/ 490919 h 490919"/>
              <a:gd name="connsiteX7" fmla="*/ 0 w 2423890"/>
              <a:gd name="connsiteY7" fmla="*/ 441827 h 490919"/>
              <a:gd name="connsiteX8" fmla="*/ 0 w 2423890"/>
              <a:gd name="connsiteY8" fmla="*/ 49092 h 490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3890" h="490919" extrusionOk="0">
                <a:moveTo>
                  <a:pt x="0" y="49092"/>
                </a:moveTo>
                <a:cubicBezTo>
                  <a:pt x="0" y="21979"/>
                  <a:pt x="21979" y="0"/>
                  <a:pt x="49092" y="0"/>
                </a:cubicBezTo>
                <a:lnTo>
                  <a:pt x="2374798" y="0"/>
                </a:lnTo>
                <a:cubicBezTo>
                  <a:pt x="2401911" y="0"/>
                  <a:pt x="2423890" y="21979"/>
                  <a:pt x="2423890" y="49092"/>
                </a:cubicBezTo>
                <a:lnTo>
                  <a:pt x="2423890" y="441827"/>
                </a:lnTo>
                <a:cubicBezTo>
                  <a:pt x="2423890" y="468940"/>
                  <a:pt x="2401911" y="490919"/>
                  <a:pt x="2374798" y="490919"/>
                </a:cubicBezTo>
                <a:lnTo>
                  <a:pt x="49092" y="490919"/>
                </a:lnTo>
                <a:cubicBezTo>
                  <a:pt x="21979" y="490919"/>
                  <a:pt x="0" y="468940"/>
                  <a:pt x="0" y="441827"/>
                </a:cubicBezTo>
                <a:lnTo>
                  <a:pt x="0" y="49092"/>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71529" tIns="71529" rIns="71529" bIns="71529" numCol="1" spcCol="1270" anchor="ctr" anchorCtr="0">
            <a:noAutofit/>
          </a:bodyPr>
          <a:lstStyle/>
          <a:p>
            <a:pPr lvl="0" algn="ctr" defTabSz="666750">
              <a:lnSpc>
                <a:spcPct val="90000"/>
              </a:lnSpc>
              <a:spcBef>
                <a:spcPts val="0"/>
              </a:spcBef>
              <a:spcAft>
                <a:spcPts val="0"/>
              </a:spcAft>
              <a:defRPr/>
            </a:pPr>
            <a:r>
              <a:rPr lang="ru-RU" sz="1300" b="1">
                <a:solidFill>
                  <a:schemeClr val="tx1"/>
                </a:solidFill>
                <a:latin typeface="Times New Roman"/>
                <a:cs typeface="Times New Roman"/>
              </a:rPr>
              <a:t>Наименование</a:t>
            </a:r>
            <a:endParaRPr/>
          </a:p>
        </p:txBody>
      </p:sp>
      <p:sp>
        <p:nvSpPr>
          <p:cNvPr id="24" name="Полилиния 23"/>
          <p:cNvSpPr/>
          <p:nvPr/>
        </p:nvSpPr>
        <p:spPr bwMode="auto">
          <a:xfrm>
            <a:off x="7568962" y="3669680"/>
            <a:ext cx="612000" cy="433111"/>
          </a:xfrm>
          <a:custGeom>
            <a:avLst/>
            <a:gdLst>
              <a:gd name="connsiteX0" fmla="*/ 0 w 648923"/>
              <a:gd name="connsiteY0" fmla="*/ 49092 h 490919"/>
              <a:gd name="connsiteX1" fmla="*/ 49092 w 648923"/>
              <a:gd name="connsiteY1" fmla="*/ 0 h 490919"/>
              <a:gd name="connsiteX2" fmla="*/ 599831 w 648923"/>
              <a:gd name="connsiteY2" fmla="*/ 0 h 490919"/>
              <a:gd name="connsiteX3" fmla="*/ 648923 w 648923"/>
              <a:gd name="connsiteY3" fmla="*/ 49092 h 490919"/>
              <a:gd name="connsiteX4" fmla="*/ 648923 w 648923"/>
              <a:gd name="connsiteY4" fmla="*/ 441827 h 490919"/>
              <a:gd name="connsiteX5" fmla="*/ 599831 w 648923"/>
              <a:gd name="connsiteY5" fmla="*/ 490919 h 490919"/>
              <a:gd name="connsiteX6" fmla="*/ 49092 w 648923"/>
              <a:gd name="connsiteY6" fmla="*/ 490919 h 490919"/>
              <a:gd name="connsiteX7" fmla="*/ 0 w 648923"/>
              <a:gd name="connsiteY7" fmla="*/ 441827 h 490919"/>
              <a:gd name="connsiteX8" fmla="*/ 0 w 648923"/>
              <a:gd name="connsiteY8" fmla="*/ 49092 h 490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8923" h="490919" extrusionOk="0">
                <a:moveTo>
                  <a:pt x="0" y="49092"/>
                </a:moveTo>
                <a:cubicBezTo>
                  <a:pt x="0" y="21979"/>
                  <a:pt x="21979" y="0"/>
                  <a:pt x="49092" y="0"/>
                </a:cubicBezTo>
                <a:lnTo>
                  <a:pt x="599831" y="0"/>
                </a:lnTo>
                <a:cubicBezTo>
                  <a:pt x="626944" y="0"/>
                  <a:pt x="648923" y="21979"/>
                  <a:pt x="648923" y="49092"/>
                </a:cubicBezTo>
                <a:lnTo>
                  <a:pt x="648923" y="441827"/>
                </a:lnTo>
                <a:cubicBezTo>
                  <a:pt x="648923" y="468940"/>
                  <a:pt x="626944" y="490919"/>
                  <a:pt x="599831" y="490919"/>
                </a:cubicBezTo>
                <a:lnTo>
                  <a:pt x="49092" y="490919"/>
                </a:lnTo>
                <a:cubicBezTo>
                  <a:pt x="21979" y="490919"/>
                  <a:pt x="0" y="468940"/>
                  <a:pt x="0" y="441827"/>
                </a:cubicBezTo>
                <a:lnTo>
                  <a:pt x="0" y="49092"/>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71529" tIns="71529" rIns="71529" bIns="71529" numCol="1" spcCol="1270" anchor="ctr" anchorCtr="0">
            <a:noAutofit/>
          </a:bodyPr>
          <a:lstStyle/>
          <a:p>
            <a:pPr lvl="0" algn="ctr" defTabSz="666750">
              <a:lnSpc>
                <a:spcPct val="90000"/>
              </a:lnSpc>
              <a:spcBef>
                <a:spcPts val="0"/>
              </a:spcBef>
              <a:spcAft>
                <a:spcPts val="0"/>
              </a:spcAft>
              <a:defRPr/>
            </a:pPr>
            <a:r>
              <a:rPr lang="ru-RU" sz="1300" b="1">
                <a:solidFill>
                  <a:schemeClr val="tx1"/>
                </a:solidFill>
                <a:latin typeface="Times New Roman"/>
                <a:cs typeface="Times New Roman"/>
              </a:rPr>
              <a:t>План</a:t>
            </a:r>
            <a:endParaRPr/>
          </a:p>
        </p:txBody>
      </p:sp>
      <p:sp>
        <p:nvSpPr>
          <p:cNvPr id="29" name="Полилиния 28"/>
          <p:cNvSpPr/>
          <p:nvPr/>
        </p:nvSpPr>
        <p:spPr bwMode="auto">
          <a:xfrm>
            <a:off x="8280479" y="3669680"/>
            <a:ext cx="612000" cy="433111"/>
          </a:xfrm>
          <a:custGeom>
            <a:avLst/>
            <a:gdLst>
              <a:gd name="connsiteX0" fmla="*/ 0 w 648923"/>
              <a:gd name="connsiteY0" fmla="*/ 49092 h 490919"/>
              <a:gd name="connsiteX1" fmla="*/ 49092 w 648923"/>
              <a:gd name="connsiteY1" fmla="*/ 0 h 490919"/>
              <a:gd name="connsiteX2" fmla="*/ 599831 w 648923"/>
              <a:gd name="connsiteY2" fmla="*/ 0 h 490919"/>
              <a:gd name="connsiteX3" fmla="*/ 648923 w 648923"/>
              <a:gd name="connsiteY3" fmla="*/ 49092 h 490919"/>
              <a:gd name="connsiteX4" fmla="*/ 648923 w 648923"/>
              <a:gd name="connsiteY4" fmla="*/ 441827 h 490919"/>
              <a:gd name="connsiteX5" fmla="*/ 599831 w 648923"/>
              <a:gd name="connsiteY5" fmla="*/ 490919 h 490919"/>
              <a:gd name="connsiteX6" fmla="*/ 49092 w 648923"/>
              <a:gd name="connsiteY6" fmla="*/ 490919 h 490919"/>
              <a:gd name="connsiteX7" fmla="*/ 0 w 648923"/>
              <a:gd name="connsiteY7" fmla="*/ 441827 h 490919"/>
              <a:gd name="connsiteX8" fmla="*/ 0 w 648923"/>
              <a:gd name="connsiteY8" fmla="*/ 49092 h 490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8923" h="490919" extrusionOk="0">
                <a:moveTo>
                  <a:pt x="0" y="49092"/>
                </a:moveTo>
                <a:cubicBezTo>
                  <a:pt x="0" y="21979"/>
                  <a:pt x="21979" y="0"/>
                  <a:pt x="49092" y="0"/>
                </a:cubicBezTo>
                <a:lnTo>
                  <a:pt x="599831" y="0"/>
                </a:lnTo>
                <a:cubicBezTo>
                  <a:pt x="626944" y="0"/>
                  <a:pt x="648923" y="21979"/>
                  <a:pt x="648923" y="49092"/>
                </a:cubicBezTo>
                <a:lnTo>
                  <a:pt x="648923" y="441827"/>
                </a:lnTo>
                <a:cubicBezTo>
                  <a:pt x="648923" y="468940"/>
                  <a:pt x="626944" y="490919"/>
                  <a:pt x="599831" y="490919"/>
                </a:cubicBezTo>
                <a:lnTo>
                  <a:pt x="49092" y="490919"/>
                </a:lnTo>
                <a:cubicBezTo>
                  <a:pt x="21979" y="490919"/>
                  <a:pt x="0" y="468940"/>
                  <a:pt x="0" y="441827"/>
                </a:cubicBezTo>
                <a:lnTo>
                  <a:pt x="0" y="49092"/>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71529" tIns="71529" rIns="71529" bIns="71529" numCol="1" spcCol="1270" anchor="ctr" anchorCtr="0">
            <a:noAutofit/>
          </a:bodyPr>
          <a:lstStyle/>
          <a:p>
            <a:pPr lvl="0" algn="ctr" defTabSz="666750">
              <a:lnSpc>
                <a:spcPct val="90000"/>
              </a:lnSpc>
              <a:spcBef>
                <a:spcPts val="0"/>
              </a:spcBef>
              <a:spcAft>
                <a:spcPts val="0"/>
              </a:spcAft>
              <a:defRPr/>
            </a:pPr>
            <a:r>
              <a:rPr lang="ru-RU" sz="1300" b="1">
                <a:solidFill>
                  <a:schemeClr val="tx1"/>
                </a:solidFill>
                <a:latin typeface="Times New Roman"/>
                <a:cs typeface="Times New Roman"/>
              </a:rPr>
              <a:t>Факт</a:t>
            </a:r>
            <a:endParaRPr/>
          </a:p>
        </p:txBody>
      </p:sp>
      <p:sp>
        <p:nvSpPr>
          <p:cNvPr id="25" name="Полилиния 24"/>
          <p:cNvSpPr/>
          <p:nvPr/>
        </p:nvSpPr>
        <p:spPr bwMode="auto">
          <a:xfrm>
            <a:off x="7581073" y="4293096"/>
            <a:ext cx="612000" cy="577030"/>
          </a:xfrm>
          <a:custGeom>
            <a:avLst/>
            <a:gdLst>
              <a:gd name="connsiteX0" fmla="*/ 0 w 653563"/>
              <a:gd name="connsiteY0" fmla="*/ 42292 h 422924"/>
              <a:gd name="connsiteX1" fmla="*/ 42292 w 653563"/>
              <a:gd name="connsiteY1" fmla="*/ 0 h 422924"/>
              <a:gd name="connsiteX2" fmla="*/ 611271 w 653563"/>
              <a:gd name="connsiteY2" fmla="*/ 0 h 422924"/>
              <a:gd name="connsiteX3" fmla="*/ 653563 w 653563"/>
              <a:gd name="connsiteY3" fmla="*/ 42292 h 422924"/>
              <a:gd name="connsiteX4" fmla="*/ 653563 w 653563"/>
              <a:gd name="connsiteY4" fmla="*/ 380632 h 422924"/>
              <a:gd name="connsiteX5" fmla="*/ 611271 w 653563"/>
              <a:gd name="connsiteY5" fmla="*/ 422924 h 422924"/>
              <a:gd name="connsiteX6" fmla="*/ 42292 w 653563"/>
              <a:gd name="connsiteY6" fmla="*/ 422924 h 422924"/>
              <a:gd name="connsiteX7" fmla="*/ 0 w 653563"/>
              <a:gd name="connsiteY7" fmla="*/ 380632 h 422924"/>
              <a:gd name="connsiteX8" fmla="*/ 0 w 653563"/>
              <a:gd name="connsiteY8" fmla="*/ 42292 h 422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3563" h="422924" extrusionOk="0">
                <a:moveTo>
                  <a:pt x="0" y="42292"/>
                </a:moveTo>
                <a:cubicBezTo>
                  <a:pt x="0" y="18935"/>
                  <a:pt x="18935" y="0"/>
                  <a:pt x="42292" y="0"/>
                </a:cubicBezTo>
                <a:lnTo>
                  <a:pt x="611271" y="0"/>
                </a:lnTo>
                <a:cubicBezTo>
                  <a:pt x="634628" y="0"/>
                  <a:pt x="653563" y="18935"/>
                  <a:pt x="653563" y="42292"/>
                </a:cubicBezTo>
                <a:lnTo>
                  <a:pt x="653563" y="380632"/>
                </a:lnTo>
                <a:cubicBezTo>
                  <a:pt x="653563" y="403989"/>
                  <a:pt x="634628" y="422924"/>
                  <a:pt x="611271" y="422924"/>
                </a:cubicBezTo>
                <a:lnTo>
                  <a:pt x="42292" y="422924"/>
                </a:lnTo>
                <a:cubicBezTo>
                  <a:pt x="18935" y="422924"/>
                  <a:pt x="0" y="403989"/>
                  <a:pt x="0" y="380632"/>
                </a:cubicBezTo>
                <a:lnTo>
                  <a:pt x="0" y="42292"/>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65727" tIns="65727" rIns="65727" bIns="65727" numCol="1" spcCol="1270" anchor="ctr" anchorCtr="0">
            <a:noAutofit/>
          </a:bodyPr>
          <a:lstStyle/>
          <a:p>
            <a:pPr lvl="0" algn="ctr" defTabSz="622300">
              <a:lnSpc>
                <a:spcPct val="90000"/>
              </a:lnSpc>
              <a:spcBef>
                <a:spcPts val="0"/>
              </a:spcBef>
              <a:spcAft>
                <a:spcPts val="0"/>
              </a:spcAft>
              <a:defRPr/>
            </a:pPr>
            <a:r>
              <a:rPr lang="ru-RU" sz="1200">
                <a:solidFill>
                  <a:schemeClr val="tx1"/>
                </a:solidFill>
                <a:latin typeface="Times New Roman"/>
                <a:cs typeface="Times New Roman"/>
              </a:rPr>
              <a:t>175,3</a:t>
            </a:r>
            <a:endParaRPr/>
          </a:p>
        </p:txBody>
      </p:sp>
      <p:sp>
        <p:nvSpPr>
          <p:cNvPr id="26" name="Полилиния 25"/>
          <p:cNvSpPr/>
          <p:nvPr/>
        </p:nvSpPr>
        <p:spPr bwMode="auto">
          <a:xfrm>
            <a:off x="7581073" y="4962333"/>
            <a:ext cx="612000" cy="684000"/>
          </a:xfrm>
          <a:custGeom>
            <a:avLst/>
            <a:gdLst>
              <a:gd name="connsiteX0" fmla="*/ 0 w 654823"/>
              <a:gd name="connsiteY0" fmla="*/ 65482 h 706156"/>
              <a:gd name="connsiteX1" fmla="*/ 65482 w 654823"/>
              <a:gd name="connsiteY1" fmla="*/ 0 h 706156"/>
              <a:gd name="connsiteX2" fmla="*/ 589341 w 654823"/>
              <a:gd name="connsiteY2" fmla="*/ 0 h 706156"/>
              <a:gd name="connsiteX3" fmla="*/ 654823 w 654823"/>
              <a:gd name="connsiteY3" fmla="*/ 65482 h 706156"/>
              <a:gd name="connsiteX4" fmla="*/ 654823 w 654823"/>
              <a:gd name="connsiteY4" fmla="*/ 640674 h 706156"/>
              <a:gd name="connsiteX5" fmla="*/ 589341 w 654823"/>
              <a:gd name="connsiteY5" fmla="*/ 706156 h 706156"/>
              <a:gd name="connsiteX6" fmla="*/ 65482 w 654823"/>
              <a:gd name="connsiteY6" fmla="*/ 706156 h 706156"/>
              <a:gd name="connsiteX7" fmla="*/ 0 w 654823"/>
              <a:gd name="connsiteY7" fmla="*/ 640674 h 706156"/>
              <a:gd name="connsiteX8" fmla="*/ 0 w 654823"/>
              <a:gd name="connsiteY8" fmla="*/ 65482 h 706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4823" h="706156" extrusionOk="0">
                <a:moveTo>
                  <a:pt x="0" y="65482"/>
                </a:moveTo>
                <a:cubicBezTo>
                  <a:pt x="0" y="29317"/>
                  <a:pt x="29317" y="0"/>
                  <a:pt x="65482" y="0"/>
                </a:cubicBezTo>
                <a:lnTo>
                  <a:pt x="589341" y="0"/>
                </a:lnTo>
                <a:cubicBezTo>
                  <a:pt x="625506" y="0"/>
                  <a:pt x="654823" y="29317"/>
                  <a:pt x="654823" y="65482"/>
                </a:cubicBezTo>
                <a:lnTo>
                  <a:pt x="654823" y="640674"/>
                </a:lnTo>
                <a:cubicBezTo>
                  <a:pt x="654823" y="676839"/>
                  <a:pt x="625506" y="706156"/>
                  <a:pt x="589341" y="706156"/>
                </a:cubicBezTo>
                <a:lnTo>
                  <a:pt x="65482" y="706156"/>
                </a:lnTo>
                <a:cubicBezTo>
                  <a:pt x="29317" y="706156"/>
                  <a:pt x="0" y="676839"/>
                  <a:pt x="0" y="640674"/>
                </a:cubicBezTo>
                <a:lnTo>
                  <a:pt x="0" y="65482"/>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72519" tIns="72519" rIns="72519" bIns="72519" numCol="1" spcCol="1270" anchor="ctr" anchorCtr="0">
            <a:noAutofit/>
          </a:bodyPr>
          <a:lstStyle/>
          <a:p>
            <a:pPr lvl="0" algn="ctr" defTabSz="622300">
              <a:lnSpc>
                <a:spcPct val="90000"/>
              </a:lnSpc>
              <a:spcBef>
                <a:spcPts val="0"/>
              </a:spcBef>
              <a:spcAft>
                <a:spcPts val="0"/>
              </a:spcAft>
              <a:defRPr/>
            </a:pPr>
            <a:r>
              <a:rPr lang="ru-RU" sz="1200">
                <a:solidFill>
                  <a:schemeClr val="tx1"/>
                </a:solidFill>
                <a:latin typeface="Times New Roman"/>
                <a:cs typeface="Times New Roman"/>
              </a:rPr>
              <a:t>23,5</a:t>
            </a:r>
            <a:endParaRPr/>
          </a:p>
        </p:txBody>
      </p:sp>
      <p:sp>
        <p:nvSpPr>
          <p:cNvPr id="30" name="Полилиния 29"/>
          <p:cNvSpPr/>
          <p:nvPr/>
        </p:nvSpPr>
        <p:spPr bwMode="auto">
          <a:xfrm>
            <a:off x="8288852" y="4293096"/>
            <a:ext cx="612000" cy="577030"/>
          </a:xfrm>
          <a:custGeom>
            <a:avLst/>
            <a:gdLst>
              <a:gd name="connsiteX0" fmla="*/ 0 w 653563"/>
              <a:gd name="connsiteY0" fmla="*/ 42292 h 422924"/>
              <a:gd name="connsiteX1" fmla="*/ 42292 w 653563"/>
              <a:gd name="connsiteY1" fmla="*/ 0 h 422924"/>
              <a:gd name="connsiteX2" fmla="*/ 611271 w 653563"/>
              <a:gd name="connsiteY2" fmla="*/ 0 h 422924"/>
              <a:gd name="connsiteX3" fmla="*/ 653563 w 653563"/>
              <a:gd name="connsiteY3" fmla="*/ 42292 h 422924"/>
              <a:gd name="connsiteX4" fmla="*/ 653563 w 653563"/>
              <a:gd name="connsiteY4" fmla="*/ 380632 h 422924"/>
              <a:gd name="connsiteX5" fmla="*/ 611271 w 653563"/>
              <a:gd name="connsiteY5" fmla="*/ 422924 h 422924"/>
              <a:gd name="connsiteX6" fmla="*/ 42292 w 653563"/>
              <a:gd name="connsiteY6" fmla="*/ 422924 h 422924"/>
              <a:gd name="connsiteX7" fmla="*/ 0 w 653563"/>
              <a:gd name="connsiteY7" fmla="*/ 380632 h 422924"/>
              <a:gd name="connsiteX8" fmla="*/ 0 w 653563"/>
              <a:gd name="connsiteY8" fmla="*/ 42292 h 422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3563" h="422924" extrusionOk="0">
                <a:moveTo>
                  <a:pt x="0" y="42292"/>
                </a:moveTo>
                <a:cubicBezTo>
                  <a:pt x="0" y="18935"/>
                  <a:pt x="18935" y="0"/>
                  <a:pt x="42292" y="0"/>
                </a:cubicBezTo>
                <a:lnTo>
                  <a:pt x="611271" y="0"/>
                </a:lnTo>
                <a:cubicBezTo>
                  <a:pt x="634628" y="0"/>
                  <a:pt x="653563" y="18935"/>
                  <a:pt x="653563" y="42292"/>
                </a:cubicBezTo>
                <a:lnTo>
                  <a:pt x="653563" y="380632"/>
                </a:lnTo>
                <a:cubicBezTo>
                  <a:pt x="653563" y="403989"/>
                  <a:pt x="634628" y="422924"/>
                  <a:pt x="611271" y="422924"/>
                </a:cubicBezTo>
                <a:lnTo>
                  <a:pt x="42292" y="422924"/>
                </a:lnTo>
                <a:cubicBezTo>
                  <a:pt x="18935" y="422924"/>
                  <a:pt x="0" y="403989"/>
                  <a:pt x="0" y="380632"/>
                </a:cubicBezTo>
                <a:lnTo>
                  <a:pt x="0" y="42292"/>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65727" tIns="65727" rIns="65727" bIns="65727" numCol="1" spcCol="1270" anchor="ctr" anchorCtr="0">
            <a:noAutofit/>
          </a:bodyPr>
          <a:lstStyle/>
          <a:p>
            <a:pPr lvl="0" algn="ctr" defTabSz="622300">
              <a:lnSpc>
                <a:spcPct val="90000"/>
              </a:lnSpc>
              <a:spcBef>
                <a:spcPts val="0"/>
              </a:spcBef>
              <a:spcAft>
                <a:spcPts val="0"/>
              </a:spcAft>
              <a:defRPr/>
            </a:pPr>
            <a:r>
              <a:rPr lang="ru-RU" sz="1200">
                <a:solidFill>
                  <a:schemeClr val="tx1"/>
                </a:solidFill>
                <a:latin typeface="Times New Roman"/>
                <a:cs typeface="Times New Roman"/>
              </a:rPr>
              <a:t>154,7</a:t>
            </a:r>
            <a:endParaRPr/>
          </a:p>
        </p:txBody>
      </p:sp>
      <p:sp>
        <p:nvSpPr>
          <p:cNvPr id="31" name="Полилиния 30"/>
          <p:cNvSpPr/>
          <p:nvPr/>
        </p:nvSpPr>
        <p:spPr bwMode="auto">
          <a:xfrm>
            <a:off x="8288852" y="4963500"/>
            <a:ext cx="612000" cy="684000"/>
          </a:xfrm>
          <a:custGeom>
            <a:avLst/>
            <a:gdLst>
              <a:gd name="connsiteX0" fmla="*/ 0 w 654823"/>
              <a:gd name="connsiteY0" fmla="*/ 65482 h 706156"/>
              <a:gd name="connsiteX1" fmla="*/ 65482 w 654823"/>
              <a:gd name="connsiteY1" fmla="*/ 0 h 706156"/>
              <a:gd name="connsiteX2" fmla="*/ 589341 w 654823"/>
              <a:gd name="connsiteY2" fmla="*/ 0 h 706156"/>
              <a:gd name="connsiteX3" fmla="*/ 654823 w 654823"/>
              <a:gd name="connsiteY3" fmla="*/ 65482 h 706156"/>
              <a:gd name="connsiteX4" fmla="*/ 654823 w 654823"/>
              <a:gd name="connsiteY4" fmla="*/ 640674 h 706156"/>
              <a:gd name="connsiteX5" fmla="*/ 589341 w 654823"/>
              <a:gd name="connsiteY5" fmla="*/ 706156 h 706156"/>
              <a:gd name="connsiteX6" fmla="*/ 65482 w 654823"/>
              <a:gd name="connsiteY6" fmla="*/ 706156 h 706156"/>
              <a:gd name="connsiteX7" fmla="*/ 0 w 654823"/>
              <a:gd name="connsiteY7" fmla="*/ 640674 h 706156"/>
              <a:gd name="connsiteX8" fmla="*/ 0 w 654823"/>
              <a:gd name="connsiteY8" fmla="*/ 65482 h 706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4823" h="706156" extrusionOk="0">
                <a:moveTo>
                  <a:pt x="0" y="65482"/>
                </a:moveTo>
                <a:cubicBezTo>
                  <a:pt x="0" y="29317"/>
                  <a:pt x="29317" y="0"/>
                  <a:pt x="65482" y="0"/>
                </a:cubicBezTo>
                <a:lnTo>
                  <a:pt x="589341" y="0"/>
                </a:lnTo>
                <a:cubicBezTo>
                  <a:pt x="625506" y="0"/>
                  <a:pt x="654823" y="29317"/>
                  <a:pt x="654823" y="65482"/>
                </a:cubicBezTo>
                <a:lnTo>
                  <a:pt x="654823" y="640674"/>
                </a:lnTo>
                <a:cubicBezTo>
                  <a:pt x="654823" y="676839"/>
                  <a:pt x="625506" y="706156"/>
                  <a:pt x="589341" y="706156"/>
                </a:cubicBezTo>
                <a:lnTo>
                  <a:pt x="65482" y="706156"/>
                </a:lnTo>
                <a:cubicBezTo>
                  <a:pt x="29317" y="706156"/>
                  <a:pt x="0" y="676839"/>
                  <a:pt x="0" y="640674"/>
                </a:cubicBezTo>
                <a:lnTo>
                  <a:pt x="0" y="65482"/>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72519" tIns="72519" rIns="72519" bIns="72519" numCol="1" spcCol="1270" anchor="ctr" anchorCtr="0">
            <a:noAutofit/>
          </a:bodyPr>
          <a:lstStyle/>
          <a:p>
            <a:pPr lvl="0" algn="ctr" defTabSz="622300">
              <a:lnSpc>
                <a:spcPct val="90000"/>
              </a:lnSpc>
              <a:spcBef>
                <a:spcPts val="0"/>
              </a:spcBef>
              <a:spcAft>
                <a:spcPts val="0"/>
              </a:spcAft>
              <a:defRPr/>
            </a:pPr>
            <a:r>
              <a:rPr lang="ru-RU" sz="1300">
                <a:solidFill>
                  <a:schemeClr val="tx1"/>
                </a:solidFill>
                <a:latin typeface="Times New Roman"/>
                <a:cs typeface="Times New Roman"/>
              </a:rPr>
              <a:t>23,6</a:t>
            </a:r>
            <a:endParaRPr/>
          </a:p>
        </p:txBody>
      </p:sp>
      <p:pic>
        <p:nvPicPr>
          <p:cNvPr id="41" name="Рисунок 40" descr="\\cap-home.cap.ru\home\MINFIN\Обмен\обпвоэ\cheboksarskiy-zaliv.jpg"/>
          <p:cNvPicPr/>
          <p:nvPr/>
        </p:nvPicPr>
        <p:blipFill>
          <a:blip r:embed="rId3"/>
          <a:stretch/>
        </p:blipFill>
        <p:spPr bwMode="auto">
          <a:xfrm>
            <a:off x="6372200" y="789986"/>
            <a:ext cx="2599690" cy="1797050"/>
          </a:xfrm>
          <a:prstGeom prst="rect">
            <a:avLst/>
          </a:prstGeom>
          <a:ln>
            <a:noFill/>
          </a:ln>
          <a:effectLst>
            <a:softEdge rad="112500"/>
          </a:effectLst>
        </p:spPr>
      </p:pic>
      <p:sp>
        <p:nvSpPr>
          <p:cNvPr id="43" name="Скругленный прямоугольник 42"/>
          <p:cNvSpPr/>
          <p:nvPr/>
        </p:nvSpPr>
        <p:spPr bwMode="auto">
          <a:xfrm>
            <a:off x="104972" y="764704"/>
            <a:ext cx="6152413" cy="1668217"/>
          </a:xfrm>
          <a:prstGeom prst="roundRect">
            <a:avLst>
              <a:gd name="adj" fmla="val 8265"/>
            </a:avLst>
          </a:prstGeom>
          <a:ln/>
        </p:spPr>
        <p:style>
          <a:lnRef idx="1">
            <a:schemeClr val="accent2"/>
          </a:lnRef>
          <a:fillRef idx="2">
            <a:schemeClr val="accent2"/>
          </a:fillRef>
          <a:effectRef idx="1">
            <a:schemeClr val="accent2"/>
          </a:effectRef>
          <a:fontRef idx="minor">
            <a:schemeClr val="dk1"/>
          </a:fontRef>
        </p:style>
        <p:txBody>
          <a:bodyPr rtlCol="0" anchor="ctr"/>
          <a:lstStyle/>
          <a:p>
            <a:pPr>
              <a:defRPr/>
            </a:pPr>
            <a:r>
              <a:rPr lang="ru-RU" sz="1600" b="1" i="1">
                <a:solidFill>
                  <a:schemeClr val="tx1"/>
                </a:solidFill>
                <a:latin typeface="Times New Roman"/>
                <a:cs typeface="Times New Roman"/>
              </a:rPr>
              <a:t>Цели программы:</a:t>
            </a:r>
            <a:r>
              <a:rPr lang="ru-RU" sz="1600">
                <a:solidFill>
                  <a:schemeClr val="tx1"/>
                </a:solidFill>
                <a:latin typeface="Times New Roman"/>
                <a:cs typeface="Times New Roman"/>
              </a:rPr>
              <a:t> </a:t>
            </a:r>
            <a:endParaRPr/>
          </a:p>
          <a:p>
            <a:pPr marL="285750" indent="-285750" algn="just">
              <a:buFont typeface="Wingdings"/>
              <a:buChar char="v"/>
              <a:defRPr/>
            </a:pPr>
            <a:r>
              <a:rPr lang="ru-RU" sz="1350">
                <a:solidFill>
                  <a:schemeClr val="tx1"/>
                </a:solidFill>
                <a:latin typeface="Times New Roman"/>
                <a:cs typeface="Times New Roman"/>
              </a:rPr>
              <a:t>увеличение объектов инженерной и туристической инфраструктуры;</a:t>
            </a:r>
            <a:endParaRPr/>
          </a:p>
          <a:p>
            <a:pPr marL="285750" indent="-285750" algn="just">
              <a:buFont typeface="Wingdings"/>
              <a:buChar char="v"/>
              <a:defRPr/>
            </a:pPr>
            <a:r>
              <a:rPr lang="ru-RU" sz="1350">
                <a:solidFill>
                  <a:schemeClr val="tx1"/>
                </a:solidFill>
                <a:latin typeface="Times New Roman"/>
                <a:cs typeface="Times New Roman"/>
              </a:rPr>
              <a:t>повышение конкурентоспособности туристско-рекреационных территорий Чувашской Республики на мировом и внутреннем туристических рынках;</a:t>
            </a:r>
            <a:endParaRPr/>
          </a:p>
          <a:p>
            <a:pPr marL="285750" indent="-285750" algn="just">
              <a:buFont typeface="Wingdings"/>
              <a:buChar char="v"/>
              <a:defRPr/>
            </a:pPr>
            <a:r>
              <a:rPr lang="ru-RU" sz="1350">
                <a:solidFill>
                  <a:schemeClr val="tx1"/>
                </a:solidFill>
                <a:latin typeface="Times New Roman"/>
                <a:cs typeface="Times New Roman"/>
              </a:rPr>
              <a:t>продвижение туристского продукта Чувашской Республики на мировом и внутреннем туристских рынках;</a:t>
            </a:r>
            <a:endParaRPr/>
          </a:p>
          <a:p>
            <a:pPr marL="285750" indent="-285750" algn="just">
              <a:buFont typeface="Wingdings"/>
              <a:buChar char="v"/>
              <a:defRPr/>
            </a:pPr>
            <a:r>
              <a:rPr lang="ru-RU" sz="1350">
                <a:solidFill>
                  <a:schemeClr val="tx1"/>
                </a:solidFill>
                <a:latin typeface="Times New Roman"/>
                <a:cs typeface="Times New Roman"/>
              </a:rPr>
              <a:t>усиление социальной роли туризма, в том числе приоритетных направлений развития туризма</a:t>
            </a:r>
            <a:endParaRPr/>
          </a:p>
        </p:txBody>
      </p:sp>
      <p:sp>
        <p:nvSpPr>
          <p:cNvPr id="44" name="Полилиния 43"/>
          <p:cNvSpPr/>
          <p:nvPr/>
        </p:nvSpPr>
        <p:spPr bwMode="auto">
          <a:xfrm>
            <a:off x="4752984" y="4293096"/>
            <a:ext cx="2707898" cy="577030"/>
          </a:xfrm>
          <a:custGeom>
            <a:avLst/>
            <a:gdLst>
              <a:gd name="connsiteX0" fmla="*/ 0 w 2414435"/>
              <a:gd name="connsiteY0" fmla="*/ 42292 h 422924"/>
              <a:gd name="connsiteX1" fmla="*/ 42292 w 2414435"/>
              <a:gd name="connsiteY1" fmla="*/ 0 h 422924"/>
              <a:gd name="connsiteX2" fmla="*/ 2372143 w 2414435"/>
              <a:gd name="connsiteY2" fmla="*/ 0 h 422924"/>
              <a:gd name="connsiteX3" fmla="*/ 2414435 w 2414435"/>
              <a:gd name="connsiteY3" fmla="*/ 42292 h 422924"/>
              <a:gd name="connsiteX4" fmla="*/ 2414435 w 2414435"/>
              <a:gd name="connsiteY4" fmla="*/ 380632 h 422924"/>
              <a:gd name="connsiteX5" fmla="*/ 2372143 w 2414435"/>
              <a:gd name="connsiteY5" fmla="*/ 422924 h 422924"/>
              <a:gd name="connsiteX6" fmla="*/ 42292 w 2414435"/>
              <a:gd name="connsiteY6" fmla="*/ 422924 h 422924"/>
              <a:gd name="connsiteX7" fmla="*/ 0 w 2414435"/>
              <a:gd name="connsiteY7" fmla="*/ 380632 h 422924"/>
              <a:gd name="connsiteX8" fmla="*/ 0 w 2414435"/>
              <a:gd name="connsiteY8" fmla="*/ 42292 h 422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14435" h="422924" extrusionOk="0">
                <a:moveTo>
                  <a:pt x="0" y="42292"/>
                </a:moveTo>
                <a:cubicBezTo>
                  <a:pt x="0" y="18935"/>
                  <a:pt x="18935" y="0"/>
                  <a:pt x="42292" y="0"/>
                </a:cubicBezTo>
                <a:lnTo>
                  <a:pt x="2372143" y="0"/>
                </a:lnTo>
                <a:cubicBezTo>
                  <a:pt x="2395500" y="0"/>
                  <a:pt x="2414435" y="18935"/>
                  <a:pt x="2414435" y="42292"/>
                </a:cubicBezTo>
                <a:lnTo>
                  <a:pt x="2414435" y="380632"/>
                </a:lnTo>
                <a:cubicBezTo>
                  <a:pt x="2414435" y="403989"/>
                  <a:pt x="2395500" y="422924"/>
                  <a:pt x="2372143" y="422924"/>
                </a:cubicBezTo>
                <a:lnTo>
                  <a:pt x="42292" y="422924"/>
                </a:lnTo>
                <a:cubicBezTo>
                  <a:pt x="18935" y="422924"/>
                  <a:pt x="0" y="403989"/>
                  <a:pt x="0" y="380632"/>
                </a:cubicBezTo>
                <a:lnTo>
                  <a:pt x="0" y="42292"/>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58107" tIns="58107" rIns="58107" bIns="58107" numCol="1" spcCol="1270" anchor="ctr" anchorCtr="0">
            <a:noAutofit/>
          </a:bodyPr>
          <a:lstStyle/>
          <a:p>
            <a:pPr lvl="0" algn="ctr" defTabSz="533400">
              <a:lnSpc>
                <a:spcPct val="90000"/>
              </a:lnSpc>
              <a:spcAft>
                <a:spcPts val="0"/>
              </a:spcAft>
              <a:defRPr/>
            </a:pPr>
            <a:r>
              <a:rPr lang="ru-RU" sz="1200">
                <a:solidFill>
                  <a:schemeClr val="tx1"/>
                </a:solidFill>
                <a:latin typeface="Times New Roman"/>
                <a:cs typeface="Times New Roman"/>
              </a:rPr>
              <a:t>Создание номерного фонда, инфраструктуры и новых точек притяжения</a:t>
            </a:r>
            <a:endParaRPr/>
          </a:p>
        </p:txBody>
      </p:sp>
      <p:sp>
        <p:nvSpPr>
          <p:cNvPr id="45" name="Полилиния 44"/>
          <p:cNvSpPr/>
          <p:nvPr/>
        </p:nvSpPr>
        <p:spPr bwMode="auto">
          <a:xfrm>
            <a:off x="4752984" y="4970678"/>
            <a:ext cx="2707898" cy="684000"/>
          </a:xfrm>
          <a:custGeom>
            <a:avLst/>
            <a:gdLst>
              <a:gd name="connsiteX0" fmla="*/ 0 w 2395637"/>
              <a:gd name="connsiteY0" fmla="*/ 70616 h 706156"/>
              <a:gd name="connsiteX1" fmla="*/ 70616 w 2395637"/>
              <a:gd name="connsiteY1" fmla="*/ 0 h 706156"/>
              <a:gd name="connsiteX2" fmla="*/ 2325021 w 2395637"/>
              <a:gd name="connsiteY2" fmla="*/ 0 h 706156"/>
              <a:gd name="connsiteX3" fmla="*/ 2395637 w 2395637"/>
              <a:gd name="connsiteY3" fmla="*/ 70616 h 706156"/>
              <a:gd name="connsiteX4" fmla="*/ 2395637 w 2395637"/>
              <a:gd name="connsiteY4" fmla="*/ 635540 h 706156"/>
              <a:gd name="connsiteX5" fmla="*/ 2325021 w 2395637"/>
              <a:gd name="connsiteY5" fmla="*/ 706156 h 706156"/>
              <a:gd name="connsiteX6" fmla="*/ 70616 w 2395637"/>
              <a:gd name="connsiteY6" fmla="*/ 706156 h 706156"/>
              <a:gd name="connsiteX7" fmla="*/ 0 w 2395637"/>
              <a:gd name="connsiteY7" fmla="*/ 635540 h 706156"/>
              <a:gd name="connsiteX8" fmla="*/ 0 w 2395637"/>
              <a:gd name="connsiteY8" fmla="*/ 70616 h 706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95637" h="706156" extrusionOk="0">
                <a:moveTo>
                  <a:pt x="0" y="70616"/>
                </a:moveTo>
                <a:cubicBezTo>
                  <a:pt x="0" y="31616"/>
                  <a:pt x="31616" y="0"/>
                  <a:pt x="70616" y="0"/>
                </a:cubicBezTo>
                <a:lnTo>
                  <a:pt x="2325021" y="0"/>
                </a:lnTo>
                <a:cubicBezTo>
                  <a:pt x="2364021" y="0"/>
                  <a:pt x="2395637" y="31616"/>
                  <a:pt x="2395637" y="70616"/>
                </a:cubicBezTo>
                <a:lnTo>
                  <a:pt x="2395637" y="635540"/>
                </a:lnTo>
                <a:cubicBezTo>
                  <a:pt x="2395637" y="674540"/>
                  <a:pt x="2364021" y="706156"/>
                  <a:pt x="2325021" y="706156"/>
                </a:cubicBezTo>
                <a:lnTo>
                  <a:pt x="70616" y="706156"/>
                </a:lnTo>
                <a:cubicBezTo>
                  <a:pt x="31616" y="706156"/>
                  <a:pt x="0" y="674540"/>
                  <a:pt x="0" y="635540"/>
                </a:cubicBezTo>
                <a:lnTo>
                  <a:pt x="0" y="70616"/>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66403" tIns="66403" rIns="66403" bIns="66403" numCol="1" spcCol="1270" anchor="ctr" anchorCtr="0">
            <a:noAutofit/>
          </a:bodyPr>
          <a:lstStyle/>
          <a:p>
            <a:pPr lvl="0" algn="ctr" defTabSz="533400">
              <a:lnSpc>
                <a:spcPct val="90000"/>
              </a:lnSpc>
              <a:spcAft>
                <a:spcPts val="0"/>
              </a:spcAft>
              <a:defRPr/>
            </a:pPr>
            <a:r>
              <a:rPr lang="ru-RU" sz="1200">
                <a:solidFill>
                  <a:schemeClr val="tx1"/>
                </a:solidFill>
                <a:latin typeface="Times New Roman"/>
                <a:cs typeface="Times New Roman"/>
              </a:rPr>
              <a:t>Реализация мероприятий, направленных на формирование и продвижение туристского продукта Чувашской Республики</a:t>
            </a:r>
            <a:endParaRPr/>
          </a:p>
        </p:txBody>
      </p:sp>
      <p:sp>
        <p:nvSpPr>
          <p:cNvPr id="23" name="Полилиния 22"/>
          <p:cNvSpPr/>
          <p:nvPr/>
        </p:nvSpPr>
        <p:spPr bwMode="auto">
          <a:xfrm>
            <a:off x="7581073" y="5742380"/>
            <a:ext cx="612000" cy="422924"/>
          </a:xfrm>
          <a:custGeom>
            <a:avLst/>
            <a:gdLst>
              <a:gd name="connsiteX0" fmla="*/ 0 w 653563"/>
              <a:gd name="connsiteY0" fmla="*/ 42292 h 422924"/>
              <a:gd name="connsiteX1" fmla="*/ 42292 w 653563"/>
              <a:gd name="connsiteY1" fmla="*/ 0 h 422924"/>
              <a:gd name="connsiteX2" fmla="*/ 611271 w 653563"/>
              <a:gd name="connsiteY2" fmla="*/ 0 h 422924"/>
              <a:gd name="connsiteX3" fmla="*/ 653563 w 653563"/>
              <a:gd name="connsiteY3" fmla="*/ 42292 h 422924"/>
              <a:gd name="connsiteX4" fmla="*/ 653563 w 653563"/>
              <a:gd name="connsiteY4" fmla="*/ 380632 h 422924"/>
              <a:gd name="connsiteX5" fmla="*/ 611271 w 653563"/>
              <a:gd name="connsiteY5" fmla="*/ 422924 h 422924"/>
              <a:gd name="connsiteX6" fmla="*/ 42292 w 653563"/>
              <a:gd name="connsiteY6" fmla="*/ 422924 h 422924"/>
              <a:gd name="connsiteX7" fmla="*/ 0 w 653563"/>
              <a:gd name="connsiteY7" fmla="*/ 380632 h 422924"/>
              <a:gd name="connsiteX8" fmla="*/ 0 w 653563"/>
              <a:gd name="connsiteY8" fmla="*/ 42292 h 422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3563" h="422924" extrusionOk="0">
                <a:moveTo>
                  <a:pt x="0" y="42292"/>
                </a:moveTo>
                <a:cubicBezTo>
                  <a:pt x="0" y="18935"/>
                  <a:pt x="18935" y="0"/>
                  <a:pt x="42292" y="0"/>
                </a:cubicBezTo>
                <a:lnTo>
                  <a:pt x="611271" y="0"/>
                </a:lnTo>
                <a:cubicBezTo>
                  <a:pt x="634628" y="0"/>
                  <a:pt x="653563" y="18935"/>
                  <a:pt x="653563" y="42292"/>
                </a:cubicBezTo>
                <a:lnTo>
                  <a:pt x="653563" y="380632"/>
                </a:lnTo>
                <a:cubicBezTo>
                  <a:pt x="653563" y="403989"/>
                  <a:pt x="634628" y="422924"/>
                  <a:pt x="611271" y="422924"/>
                </a:cubicBezTo>
                <a:lnTo>
                  <a:pt x="42292" y="422924"/>
                </a:lnTo>
                <a:cubicBezTo>
                  <a:pt x="18935" y="422924"/>
                  <a:pt x="0" y="403989"/>
                  <a:pt x="0" y="380632"/>
                </a:cubicBezTo>
                <a:lnTo>
                  <a:pt x="0" y="42292"/>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65727" tIns="65727" rIns="65727" bIns="65727" numCol="1" spcCol="1270" anchor="ctr" anchorCtr="0">
            <a:noAutofit/>
          </a:bodyPr>
          <a:lstStyle/>
          <a:p>
            <a:pPr lvl="0" algn="ctr" defTabSz="622300">
              <a:lnSpc>
                <a:spcPct val="90000"/>
              </a:lnSpc>
              <a:spcBef>
                <a:spcPts val="0"/>
              </a:spcBef>
              <a:spcAft>
                <a:spcPts val="0"/>
              </a:spcAft>
              <a:defRPr/>
            </a:pPr>
            <a:r>
              <a:rPr lang="en-US" sz="1200">
                <a:solidFill>
                  <a:schemeClr val="tx1"/>
                </a:solidFill>
                <a:latin typeface="Times New Roman"/>
                <a:cs typeface="Times New Roman"/>
              </a:rPr>
              <a:t>1</a:t>
            </a:r>
            <a:r>
              <a:rPr lang="ru-RU" sz="1200">
                <a:solidFill>
                  <a:schemeClr val="tx1"/>
                </a:solidFill>
                <a:latin typeface="Times New Roman"/>
                <a:cs typeface="Times New Roman"/>
              </a:rPr>
              <a:t>5,6</a:t>
            </a:r>
            <a:endParaRPr/>
          </a:p>
        </p:txBody>
      </p:sp>
      <p:sp>
        <p:nvSpPr>
          <p:cNvPr id="27" name="Полилиния 26"/>
          <p:cNvSpPr/>
          <p:nvPr/>
        </p:nvSpPr>
        <p:spPr bwMode="auto">
          <a:xfrm>
            <a:off x="8288852" y="5742380"/>
            <a:ext cx="612000" cy="422924"/>
          </a:xfrm>
          <a:custGeom>
            <a:avLst/>
            <a:gdLst>
              <a:gd name="connsiteX0" fmla="*/ 0 w 653563"/>
              <a:gd name="connsiteY0" fmla="*/ 42292 h 422924"/>
              <a:gd name="connsiteX1" fmla="*/ 42292 w 653563"/>
              <a:gd name="connsiteY1" fmla="*/ 0 h 422924"/>
              <a:gd name="connsiteX2" fmla="*/ 611271 w 653563"/>
              <a:gd name="connsiteY2" fmla="*/ 0 h 422924"/>
              <a:gd name="connsiteX3" fmla="*/ 653563 w 653563"/>
              <a:gd name="connsiteY3" fmla="*/ 42292 h 422924"/>
              <a:gd name="connsiteX4" fmla="*/ 653563 w 653563"/>
              <a:gd name="connsiteY4" fmla="*/ 380632 h 422924"/>
              <a:gd name="connsiteX5" fmla="*/ 611271 w 653563"/>
              <a:gd name="connsiteY5" fmla="*/ 422924 h 422924"/>
              <a:gd name="connsiteX6" fmla="*/ 42292 w 653563"/>
              <a:gd name="connsiteY6" fmla="*/ 422924 h 422924"/>
              <a:gd name="connsiteX7" fmla="*/ 0 w 653563"/>
              <a:gd name="connsiteY7" fmla="*/ 380632 h 422924"/>
              <a:gd name="connsiteX8" fmla="*/ 0 w 653563"/>
              <a:gd name="connsiteY8" fmla="*/ 42292 h 422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3563" h="422924" extrusionOk="0">
                <a:moveTo>
                  <a:pt x="0" y="42292"/>
                </a:moveTo>
                <a:cubicBezTo>
                  <a:pt x="0" y="18935"/>
                  <a:pt x="18935" y="0"/>
                  <a:pt x="42292" y="0"/>
                </a:cubicBezTo>
                <a:lnTo>
                  <a:pt x="611271" y="0"/>
                </a:lnTo>
                <a:cubicBezTo>
                  <a:pt x="634628" y="0"/>
                  <a:pt x="653563" y="18935"/>
                  <a:pt x="653563" y="42292"/>
                </a:cubicBezTo>
                <a:lnTo>
                  <a:pt x="653563" y="380632"/>
                </a:lnTo>
                <a:cubicBezTo>
                  <a:pt x="653563" y="403989"/>
                  <a:pt x="634628" y="422924"/>
                  <a:pt x="611271" y="422924"/>
                </a:cubicBezTo>
                <a:lnTo>
                  <a:pt x="42292" y="422924"/>
                </a:lnTo>
                <a:cubicBezTo>
                  <a:pt x="18935" y="422924"/>
                  <a:pt x="0" y="403989"/>
                  <a:pt x="0" y="380632"/>
                </a:cubicBezTo>
                <a:lnTo>
                  <a:pt x="0" y="42292"/>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65727" tIns="65727" rIns="65727" bIns="65727" numCol="1" spcCol="1270" anchor="ctr" anchorCtr="0">
            <a:noAutofit/>
          </a:bodyPr>
          <a:lstStyle/>
          <a:p>
            <a:pPr lvl="0" algn="ctr" defTabSz="622300">
              <a:lnSpc>
                <a:spcPct val="90000"/>
              </a:lnSpc>
              <a:spcBef>
                <a:spcPts val="0"/>
              </a:spcBef>
              <a:spcAft>
                <a:spcPts val="0"/>
              </a:spcAft>
              <a:defRPr/>
            </a:pPr>
            <a:r>
              <a:rPr lang="ru-RU" sz="1200">
                <a:solidFill>
                  <a:schemeClr val="tx1"/>
                </a:solidFill>
                <a:latin typeface="Times New Roman"/>
                <a:cs typeface="Times New Roman"/>
              </a:rPr>
              <a:t>15,6</a:t>
            </a:r>
            <a:endParaRPr/>
          </a:p>
        </p:txBody>
      </p:sp>
      <p:sp>
        <p:nvSpPr>
          <p:cNvPr id="28" name="Полилиния 27"/>
          <p:cNvSpPr/>
          <p:nvPr/>
        </p:nvSpPr>
        <p:spPr bwMode="auto">
          <a:xfrm>
            <a:off x="4748311" y="5742380"/>
            <a:ext cx="2707898" cy="422924"/>
          </a:xfrm>
          <a:custGeom>
            <a:avLst/>
            <a:gdLst>
              <a:gd name="connsiteX0" fmla="*/ 0 w 2414435"/>
              <a:gd name="connsiteY0" fmla="*/ 42292 h 422924"/>
              <a:gd name="connsiteX1" fmla="*/ 42292 w 2414435"/>
              <a:gd name="connsiteY1" fmla="*/ 0 h 422924"/>
              <a:gd name="connsiteX2" fmla="*/ 2372143 w 2414435"/>
              <a:gd name="connsiteY2" fmla="*/ 0 h 422924"/>
              <a:gd name="connsiteX3" fmla="*/ 2414435 w 2414435"/>
              <a:gd name="connsiteY3" fmla="*/ 42292 h 422924"/>
              <a:gd name="connsiteX4" fmla="*/ 2414435 w 2414435"/>
              <a:gd name="connsiteY4" fmla="*/ 380632 h 422924"/>
              <a:gd name="connsiteX5" fmla="*/ 2372143 w 2414435"/>
              <a:gd name="connsiteY5" fmla="*/ 422924 h 422924"/>
              <a:gd name="connsiteX6" fmla="*/ 42292 w 2414435"/>
              <a:gd name="connsiteY6" fmla="*/ 422924 h 422924"/>
              <a:gd name="connsiteX7" fmla="*/ 0 w 2414435"/>
              <a:gd name="connsiteY7" fmla="*/ 380632 h 422924"/>
              <a:gd name="connsiteX8" fmla="*/ 0 w 2414435"/>
              <a:gd name="connsiteY8" fmla="*/ 42292 h 422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14435" h="422924" extrusionOk="0">
                <a:moveTo>
                  <a:pt x="0" y="42292"/>
                </a:moveTo>
                <a:cubicBezTo>
                  <a:pt x="0" y="18935"/>
                  <a:pt x="18935" y="0"/>
                  <a:pt x="42292" y="0"/>
                </a:cubicBezTo>
                <a:lnTo>
                  <a:pt x="2372143" y="0"/>
                </a:lnTo>
                <a:cubicBezTo>
                  <a:pt x="2395500" y="0"/>
                  <a:pt x="2414435" y="18935"/>
                  <a:pt x="2414435" y="42292"/>
                </a:cubicBezTo>
                <a:lnTo>
                  <a:pt x="2414435" y="380632"/>
                </a:lnTo>
                <a:cubicBezTo>
                  <a:pt x="2414435" y="403989"/>
                  <a:pt x="2395500" y="422924"/>
                  <a:pt x="2372143" y="422924"/>
                </a:cubicBezTo>
                <a:lnTo>
                  <a:pt x="42292" y="422924"/>
                </a:lnTo>
                <a:cubicBezTo>
                  <a:pt x="18935" y="422924"/>
                  <a:pt x="0" y="403989"/>
                  <a:pt x="0" y="380632"/>
                </a:cubicBezTo>
                <a:lnTo>
                  <a:pt x="0" y="42292"/>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58107" tIns="58107" rIns="58107" bIns="58107" numCol="1" spcCol="1270" anchor="ctr" anchorCtr="0">
            <a:noAutofit/>
          </a:bodyPr>
          <a:lstStyle/>
          <a:p>
            <a:pPr lvl="0" algn="ctr" defTabSz="533400">
              <a:lnSpc>
                <a:spcPct val="90000"/>
              </a:lnSpc>
              <a:spcAft>
                <a:spcPts val="0"/>
              </a:spcAft>
              <a:defRPr/>
            </a:pPr>
            <a:r>
              <a:rPr lang="ru-RU" sz="1200">
                <a:solidFill>
                  <a:schemeClr val="tx1"/>
                </a:solidFill>
                <a:latin typeface="Times New Roman"/>
                <a:cs typeface="Times New Roman"/>
              </a:rPr>
              <a:t>Доступность туристического продукта</a:t>
            </a:r>
            <a:endParaRPr/>
          </a:p>
        </p:txBody>
      </p:sp>
    </p:spTree>
    <p:extLst>
      <p:ext uri="{BB962C8B-B14F-4D97-AF65-F5344CB8AC3E}">
        <p14:creationId xmlns:p14="http://schemas.microsoft.com/office/powerpoint/2010/main" val="3974417783"/>
      </p:ext>
    </p:extLst>
  </p:cSld>
  <p:clrMapOvr>
    <a:masterClrMapping/>
  </p:clrMapOvr>
  <mc:AlternateContent xmlns:mc="http://schemas.openxmlformats.org/markup-compatibility/2006" xmlns:p14="http://schemas.microsoft.com/office/powerpoint/2010/main">
    <mc:Choice Requires="p14">
      <p:transition spd="slow" p14:dur="2000"/>
    </mc:Choice>
    <mc:Fallback xmlns="" xmlns:m="http://schemas.openxmlformats.org/officeDocument/2006/math" xmlns:w="http://schemas.openxmlformats.org/wordprocessingml/2006/main">
      <p:transition advClick="1"/>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1" name="Скругленный прямоугольник 10"/>
          <p:cNvSpPr/>
          <p:nvPr/>
        </p:nvSpPr>
        <p:spPr bwMode="auto">
          <a:xfrm>
            <a:off x="187658" y="1787351"/>
            <a:ext cx="1580081" cy="921569"/>
          </a:xfrm>
          <a:prstGeom prst="roundRect">
            <a:avLst>
              <a:gd name="adj" fmla="val 16667"/>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defRPr/>
            </a:pPr>
            <a:r>
              <a:rPr lang="ru-RU" sz="1400" b="1">
                <a:solidFill>
                  <a:schemeClr val="accent1">
                    <a:lumMod val="50000"/>
                  </a:schemeClr>
                </a:solidFill>
                <a:latin typeface="Times New Roman"/>
                <a:cs typeface="Times New Roman"/>
              </a:rPr>
              <a:t>Основные индикаторы</a:t>
            </a:r>
            <a:endParaRPr/>
          </a:p>
        </p:txBody>
      </p:sp>
      <p:sp>
        <p:nvSpPr>
          <p:cNvPr id="4" name="Номер слайда 3"/>
          <p:cNvSpPr>
            <a:spLocks noGrp="1"/>
          </p:cNvSpPr>
          <p:nvPr>
            <p:ph type="sldNum" sz="quarter" idx="12"/>
          </p:nvPr>
        </p:nvSpPr>
        <p:spPr bwMode="auto"/>
        <p:txBody>
          <a:bodyPr/>
          <a:lstStyle/>
          <a:p>
            <a:pPr>
              <a:defRPr/>
            </a:pPr>
            <a:fld id="{5134FBE4-DC40-4A96-AB83-42E61AAB2036}" type="slidenum">
              <a:rPr lang="ru-RU"/>
              <a:t>57</a:t>
            </a:fld>
            <a:endParaRPr lang="ru-RU"/>
          </a:p>
        </p:txBody>
      </p:sp>
      <p:sp>
        <p:nvSpPr>
          <p:cNvPr id="3" name="Полилиния 2"/>
          <p:cNvSpPr/>
          <p:nvPr/>
        </p:nvSpPr>
        <p:spPr bwMode="auto">
          <a:xfrm>
            <a:off x="5148064" y="1564976"/>
            <a:ext cx="3903032" cy="921569"/>
          </a:xfrm>
          <a:custGeom>
            <a:avLst/>
            <a:gdLst>
              <a:gd name="connsiteX0" fmla="*/ 0 w 3903032"/>
              <a:gd name="connsiteY0" fmla="*/ 113342 h 1133420"/>
              <a:gd name="connsiteX1" fmla="*/ 113342 w 3903032"/>
              <a:gd name="connsiteY1" fmla="*/ 0 h 1133420"/>
              <a:gd name="connsiteX2" fmla="*/ 3789690 w 3903032"/>
              <a:gd name="connsiteY2" fmla="*/ 0 h 1133420"/>
              <a:gd name="connsiteX3" fmla="*/ 3903032 w 3903032"/>
              <a:gd name="connsiteY3" fmla="*/ 113342 h 1133420"/>
              <a:gd name="connsiteX4" fmla="*/ 3903032 w 3903032"/>
              <a:gd name="connsiteY4" fmla="*/ 1020078 h 1133420"/>
              <a:gd name="connsiteX5" fmla="*/ 3789690 w 3903032"/>
              <a:gd name="connsiteY5" fmla="*/ 1133420 h 1133420"/>
              <a:gd name="connsiteX6" fmla="*/ 113342 w 3903032"/>
              <a:gd name="connsiteY6" fmla="*/ 1133420 h 1133420"/>
              <a:gd name="connsiteX7" fmla="*/ 0 w 3903032"/>
              <a:gd name="connsiteY7" fmla="*/ 1020078 h 1133420"/>
              <a:gd name="connsiteX8" fmla="*/ 0 w 3903032"/>
              <a:gd name="connsiteY8" fmla="*/ 113342 h 1133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3032" h="1133420" extrusionOk="0">
                <a:moveTo>
                  <a:pt x="0" y="113342"/>
                </a:moveTo>
                <a:cubicBezTo>
                  <a:pt x="0" y="50745"/>
                  <a:pt x="50745" y="0"/>
                  <a:pt x="113342" y="0"/>
                </a:cubicBezTo>
                <a:lnTo>
                  <a:pt x="3789690" y="0"/>
                </a:lnTo>
                <a:cubicBezTo>
                  <a:pt x="3852287" y="0"/>
                  <a:pt x="3903032" y="50745"/>
                  <a:pt x="3903032" y="113342"/>
                </a:cubicBezTo>
                <a:lnTo>
                  <a:pt x="3903032" y="1020078"/>
                </a:lnTo>
                <a:cubicBezTo>
                  <a:pt x="3903032" y="1082675"/>
                  <a:pt x="3852287" y="1133420"/>
                  <a:pt x="3789690" y="1133420"/>
                </a:cubicBezTo>
                <a:lnTo>
                  <a:pt x="113342" y="1133420"/>
                </a:lnTo>
                <a:cubicBezTo>
                  <a:pt x="50745" y="1133420"/>
                  <a:pt x="0" y="1082675"/>
                  <a:pt x="0" y="1020078"/>
                </a:cubicBezTo>
                <a:lnTo>
                  <a:pt x="0" y="113342"/>
                </a:lnTo>
                <a:close/>
              </a:path>
            </a:pathLst>
          </a:custGeom>
          <a:solidFill>
            <a:schemeClr val="accent2"/>
          </a:solidFill>
        </p:spPr>
        <p:style>
          <a:lnRef idx="2">
            <a:schemeClr val="lt1">
              <a:hueOff val="0"/>
              <a:satOff val="0"/>
              <a:lumOff val="0"/>
              <a:alphaOff val="0"/>
            </a:schemeClr>
          </a:lnRef>
          <a:fillRef idx="1">
            <a:srgbClr val="000000"/>
          </a:fillRef>
          <a:effectRef idx="0">
            <a:schemeClr val="accent1">
              <a:shade val="80000"/>
              <a:hueOff val="0"/>
              <a:satOff val="0"/>
              <a:lumOff val="0"/>
              <a:alphaOff val="0"/>
            </a:schemeClr>
          </a:effectRef>
          <a:fontRef idx="minor">
            <a:schemeClr val="lt1"/>
          </a:fontRef>
        </p:style>
        <p:txBody>
          <a:bodyPr spcFirstLastPara="0" vert="horz" wrap="square" lIns="86537" tIns="86537" rIns="86537" bIns="86537" numCol="1" spcCol="1270" anchor="ctr" anchorCtr="0">
            <a:noAutofit/>
          </a:bodyPr>
          <a:lstStyle/>
          <a:p>
            <a:pPr lvl="0" algn="ctr" defTabSz="622300">
              <a:lnSpc>
                <a:spcPct val="90000"/>
              </a:lnSpc>
              <a:spcBef>
                <a:spcPts val="0"/>
              </a:spcBef>
              <a:spcAft>
                <a:spcPts val="0"/>
              </a:spcAft>
              <a:defRPr/>
            </a:pPr>
            <a:r>
              <a:rPr lang="ru-RU" sz="1400" b="1">
                <a:solidFill>
                  <a:schemeClr val="accent1">
                    <a:lumMod val="50000"/>
                  </a:schemeClr>
                </a:solidFill>
                <a:latin typeface="Times New Roman"/>
                <a:cs typeface="Times New Roman"/>
              </a:rPr>
              <a:t>Достижение значений показателей (индикаторов) </a:t>
            </a:r>
            <a:endParaRPr/>
          </a:p>
        </p:txBody>
      </p:sp>
      <p:sp>
        <p:nvSpPr>
          <p:cNvPr id="5" name="Полилиния 4"/>
          <p:cNvSpPr/>
          <p:nvPr/>
        </p:nvSpPr>
        <p:spPr bwMode="auto">
          <a:xfrm>
            <a:off x="5148064" y="2604977"/>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extrusionOk="0">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rotWithShape="0">
            <a:gsLst>
              <a:gs pos="0">
                <a:srgbClr val="92D050">
                  <a:tint val="66000"/>
                  <a:satMod val="160000"/>
                </a:srgbClr>
              </a:gs>
              <a:gs pos="50000">
                <a:srgbClr val="92D050">
                  <a:tint val="44500"/>
                  <a:satMod val="160000"/>
                </a:srgbClr>
              </a:gs>
              <a:gs pos="100000">
                <a:srgbClr val="92D050">
                  <a:tint val="23500"/>
                  <a:satMod val="160000"/>
                </a:srgbClr>
              </a:gs>
            </a:gsLst>
            <a:lin ang="0" scaled="1"/>
          </a:gradFill>
        </p:spPr>
        <p:style>
          <a:lnRef idx="2">
            <a:schemeClr val="lt1">
              <a:hueOff val="0"/>
              <a:satOff val="0"/>
              <a:lumOff val="0"/>
              <a:alphaOff val="0"/>
            </a:schemeClr>
          </a:lnRef>
          <a:fillRef idx="1">
            <a:srgbClr val="000000"/>
          </a:fillRef>
          <a:effectRef idx="0">
            <a:schemeClr val="accent1">
              <a:tint val="99000"/>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Aft>
                <a:spcPts val="0"/>
              </a:spcAft>
              <a:defRPr/>
            </a:pPr>
            <a:endParaRPr lang="ru-RU" sz="1400" b="1" dirty="0">
              <a:solidFill>
                <a:schemeClr val="tx1"/>
              </a:solidFill>
              <a:latin typeface="Times New Roman"/>
              <a:cs typeface="Times New Roman"/>
            </a:endParaRPr>
          </a:p>
          <a:p>
            <a:pPr algn="ctr" defTabSz="622300">
              <a:lnSpc>
                <a:spcPct val="90000"/>
              </a:lnSpc>
              <a:spcAft>
                <a:spcPts val="0"/>
              </a:spcAft>
              <a:defRPr/>
            </a:pPr>
            <a:r>
              <a:rPr lang="ru-RU" sz="1400" b="1" dirty="0">
                <a:solidFill>
                  <a:schemeClr val="tx1"/>
                </a:solidFill>
                <a:latin typeface="Times New Roman"/>
                <a:cs typeface="Times New Roman"/>
              </a:rPr>
              <a:t>202</a:t>
            </a:r>
            <a:r>
              <a:rPr lang="en-US" sz="1400" b="1" dirty="0">
                <a:solidFill>
                  <a:schemeClr val="tx1"/>
                </a:solidFill>
                <a:latin typeface="Times New Roman"/>
                <a:cs typeface="Times New Roman"/>
              </a:rPr>
              <a:t>5</a:t>
            </a:r>
            <a:r>
              <a:rPr lang="ru-RU" sz="1400" b="1" dirty="0">
                <a:solidFill>
                  <a:schemeClr val="tx1"/>
                </a:solidFill>
                <a:latin typeface="Times New Roman"/>
                <a:cs typeface="Times New Roman"/>
              </a:rPr>
              <a:t> план</a:t>
            </a:r>
            <a:endParaRPr sz="1400" dirty="0"/>
          </a:p>
          <a:p>
            <a:pPr lvl="0" algn="ctr" defTabSz="622300">
              <a:lnSpc>
                <a:spcPct val="90000"/>
              </a:lnSpc>
              <a:spcBef>
                <a:spcPts val="0"/>
              </a:spcBef>
              <a:spcAft>
                <a:spcPts val="0"/>
              </a:spcAft>
              <a:defRPr/>
            </a:pPr>
            <a:endParaRPr lang="ru-RU" sz="1400" b="1" dirty="0">
              <a:solidFill>
                <a:schemeClr val="tx1"/>
              </a:solidFill>
              <a:latin typeface="Times New Roman"/>
              <a:cs typeface="Times New Roman"/>
            </a:endParaRPr>
          </a:p>
        </p:txBody>
      </p:sp>
      <p:sp>
        <p:nvSpPr>
          <p:cNvPr id="6" name="Полилиния 5"/>
          <p:cNvSpPr/>
          <p:nvPr/>
        </p:nvSpPr>
        <p:spPr bwMode="auto">
          <a:xfrm>
            <a:off x="5148064" y="3530220"/>
            <a:ext cx="731452" cy="556384"/>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extrusionOk="0">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rotWithShape="0">
            <a:gsLst>
              <a:gs pos="0">
                <a:srgbClr val="92D050">
                  <a:tint val="66000"/>
                  <a:satMod val="160000"/>
                </a:srgbClr>
              </a:gs>
              <a:gs pos="50000">
                <a:srgbClr val="92D050">
                  <a:tint val="44500"/>
                  <a:satMod val="160000"/>
                </a:srgbClr>
              </a:gs>
              <a:gs pos="100000">
                <a:srgbClr val="92D050">
                  <a:tint val="23500"/>
                  <a:satMod val="160000"/>
                </a:srgbClr>
              </a:gs>
            </a:gsLst>
            <a:lin ang="0" scaled="1"/>
          </a:gradFill>
        </p:spPr>
        <p:style>
          <a:lnRef idx="2">
            <a:schemeClr val="lt1">
              <a:hueOff val="0"/>
              <a:satOff val="0"/>
              <a:lumOff val="0"/>
              <a:alphaOff val="0"/>
            </a:schemeClr>
          </a:lnRef>
          <a:fillRef idx="1">
            <a:srgbClr val="000000"/>
          </a:fillRef>
          <a:effectRef idx="0">
            <a:schemeClr val="accent1">
              <a:tint val="8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Aft>
                <a:spcPts val="0"/>
              </a:spcAft>
              <a:defRPr/>
            </a:pPr>
            <a:r>
              <a:rPr lang="ru-RU" sz="1100" b="1">
                <a:solidFill>
                  <a:schemeClr val="tx1"/>
                </a:solidFill>
                <a:latin typeface="Times New Roman"/>
                <a:cs typeface="Times New Roman"/>
              </a:rPr>
              <a:t>0,5</a:t>
            </a:r>
            <a:endParaRPr/>
          </a:p>
        </p:txBody>
      </p:sp>
      <p:sp>
        <p:nvSpPr>
          <p:cNvPr id="7" name="Полилиния 6"/>
          <p:cNvSpPr/>
          <p:nvPr/>
        </p:nvSpPr>
        <p:spPr bwMode="auto">
          <a:xfrm>
            <a:off x="5149606" y="4203022"/>
            <a:ext cx="731452" cy="523837"/>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extrusionOk="0">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rotWithShape="0">
            <a:gsLst>
              <a:gs pos="0">
                <a:srgbClr val="92D050">
                  <a:tint val="66000"/>
                  <a:satMod val="160000"/>
                </a:srgbClr>
              </a:gs>
              <a:gs pos="50000">
                <a:srgbClr val="92D050">
                  <a:tint val="44500"/>
                  <a:satMod val="160000"/>
                </a:srgbClr>
              </a:gs>
              <a:gs pos="100000">
                <a:srgbClr val="92D050">
                  <a:tint val="23500"/>
                  <a:satMod val="160000"/>
                </a:srgbClr>
              </a:gs>
            </a:gsLst>
            <a:lin ang="0" scaled="1"/>
          </a:gradFill>
        </p:spPr>
        <p:style>
          <a:lnRef idx="2">
            <a:schemeClr val="lt1">
              <a:hueOff val="0"/>
              <a:satOff val="0"/>
              <a:lumOff val="0"/>
              <a:alphaOff val="0"/>
            </a:schemeClr>
          </a:lnRef>
          <a:fillRef idx="1">
            <a:srgbClr val="000000"/>
          </a:fillRef>
          <a:effectRef idx="0">
            <a:schemeClr val="accent1">
              <a:tint val="7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algn="ctr" defTabSz="488950">
              <a:lnSpc>
                <a:spcPct val="90000"/>
              </a:lnSpc>
              <a:spcAft>
                <a:spcPts val="0"/>
              </a:spcAft>
              <a:defRPr/>
            </a:pPr>
            <a:endParaRPr lang="ru-RU" sz="1100" b="1">
              <a:solidFill>
                <a:schemeClr val="tx1"/>
              </a:solidFill>
              <a:latin typeface="Times New Roman"/>
              <a:cs typeface="Times New Roman"/>
            </a:endParaRPr>
          </a:p>
          <a:p>
            <a:pPr lvl="0" algn="ctr" defTabSz="488950">
              <a:lnSpc>
                <a:spcPct val="90000"/>
              </a:lnSpc>
              <a:spcAft>
                <a:spcPts val="0"/>
              </a:spcAft>
              <a:defRPr/>
            </a:pPr>
            <a:r>
              <a:rPr lang="ru-RU" sz="1100" b="1">
                <a:solidFill>
                  <a:schemeClr val="tx1"/>
                </a:solidFill>
                <a:latin typeface="Times New Roman"/>
                <a:cs typeface="Times New Roman"/>
              </a:rPr>
              <a:t>6 000</a:t>
            </a:r>
            <a:endParaRPr/>
          </a:p>
          <a:p>
            <a:pPr lvl="0" algn="ctr" defTabSz="488950">
              <a:lnSpc>
                <a:spcPct val="90000"/>
              </a:lnSpc>
              <a:spcBef>
                <a:spcPts val="0"/>
              </a:spcBef>
              <a:spcAft>
                <a:spcPts val="0"/>
              </a:spcAft>
              <a:defRPr/>
            </a:pPr>
            <a:endParaRPr lang="ru-RU" sz="1100" b="1">
              <a:solidFill>
                <a:schemeClr val="tx1"/>
              </a:solidFill>
              <a:latin typeface="Times New Roman"/>
              <a:cs typeface="Times New Roman"/>
            </a:endParaRPr>
          </a:p>
        </p:txBody>
      </p:sp>
      <p:sp>
        <p:nvSpPr>
          <p:cNvPr id="8" name="Полилиния 7"/>
          <p:cNvSpPr/>
          <p:nvPr/>
        </p:nvSpPr>
        <p:spPr bwMode="auto">
          <a:xfrm>
            <a:off x="5153352" y="4821516"/>
            <a:ext cx="731452" cy="617371"/>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extrusionOk="0">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rotWithShape="0">
            <a:gsLst>
              <a:gs pos="0">
                <a:srgbClr val="92D050">
                  <a:tint val="66000"/>
                  <a:satMod val="160000"/>
                </a:srgbClr>
              </a:gs>
              <a:gs pos="50000">
                <a:srgbClr val="92D050">
                  <a:tint val="44500"/>
                  <a:satMod val="160000"/>
                </a:srgbClr>
              </a:gs>
              <a:gs pos="100000">
                <a:srgbClr val="92D050">
                  <a:tint val="23500"/>
                  <a:satMod val="160000"/>
                </a:srgbClr>
              </a:gs>
            </a:gsLst>
            <a:lin ang="0" scaled="1"/>
          </a:gradFill>
        </p:spPr>
        <p:style>
          <a:lnRef idx="2">
            <a:schemeClr val="lt1">
              <a:hueOff val="0"/>
              <a:satOff val="0"/>
              <a:lumOff val="0"/>
              <a:alphaOff val="0"/>
            </a:schemeClr>
          </a:lnRef>
          <a:fillRef idx="1">
            <a:srgbClr val="000000"/>
          </a:fillRef>
          <a:effectRef idx="0">
            <a:schemeClr val="accent1">
              <a:tint val="7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algn="ctr" defTabSz="488950">
              <a:lnSpc>
                <a:spcPct val="90000"/>
              </a:lnSpc>
              <a:spcAft>
                <a:spcPts val="0"/>
              </a:spcAft>
              <a:defRPr/>
            </a:pPr>
            <a:endParaRPr lang="ru-RU" sz="1100" b="1">
              <a:solidFill>
                <a:schemeClr val="tx1"/>
              </a:solidFill>
              <a:latin typeface="Times New Roman"/>
              <a:cs typeface="Times New Roman"/>
            </a:endParaRPr>
          </a:p>
          <a:p>
            <a:pPr lvl="0" algn="ctr" defTabSz="488950">
              <a:lnSpc>
                <a:spcPct val="90000"/>
              </a:lnSpc>
              <a:spcAft>
                <a:spcPts val="0"/>
              </a:spcAft>
              <a:defRPr/>
            </a:pPr>
            <a:r>
              <a:rPr lang="ru-RU" sz="1100" b="1">
                <a:solidFill>
                  <a:schemeClr val="tx1"/>
                </a:solidFill>
                <a:latin typeface="Times New Roman"/>
                <a:cs typeface="Times New Roman"/>
              </a:rPr>
              <a:t>128</a:t>
            </a:r>
            <a:endParaRPr/>
          </a:p>
          <a:p>
            <a:pPr lvl="0" algn="ctr" defTabSz="488950">
              <a:lnSpc>
                <a:spcPct val="90000"/>
              </a:lnSpc>
              <a:spcBef>
                <a:spcPts val="0"/>
              </a:spcBef>
              <a:spcAft>
                <a:spcPts val="0"/>
              </a:spcAft>
              <a:defRPr/>
            </a:pPr>
            <a:endParaRPr lang="ru-RU" sz="1100" b="1">
              <a:solidFill>
                <a:schemeClr val="tx1"/>
              </a:solidFill>
              <a:latin typeface="Times New Roman"/>
              <a:cs typeface="Times New Roman"/>
            </a:endParaRPr>
          </a:p>
        </p:txBody>
      </p:sp>
      <p:sp>
        <p:nvSpPr>
          <p:cNvPr id="10" name="Полилиния 9"/>
          <p:cNvSpPr/>
          <p:nvPr/>
        </p:nvSpPr>
        <p:spPr bwMode="auto">
          <a:xfrm>
            <a:off x="5940959" y="2604977"/>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extrusionOk="0">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gradFill>
        </p:spPr>
        <p:style>
          <a:lnRef idx="2">
            <a:schemeClr val="lt1">
              <a:hueOff val="0"/>
              <a:satOff val="0"/>
              <a:lumOff val="0"/>
              <a:alphaOff val="0"/>
            </a:schemeClr>
          </a:lnRef>
          <a:fillRef idx="1">
            <a:srgbClr val="000000"/>
          </a:fillRef>
          <a:effectRef idx="0">
            <a:schemeClr val="accent1">
              <a:tint val="99000"/>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Aft>
                <a:spcPts val="0"/>
              </a:spcAft>
              <a:defRPr/>
            </a:pPr>
            <a:endParaRPr lang="ru-RU" sz="1400" b="1" dirty="0">
              <a:solidFill>
                <a:schemeClr val="tx1"/>
              </a:solidFill>
              <a:latin typeface="Times New Roman"/>
              <a:cs typeface="Times New Roman"/>
            </a:endParaRPr>
          </a:p>
          <a:p>
            <a:pPr algn="ctr" defTabSz="622300">
              <a:lnSpc>
                <a:spcPct val="90000"/>
              </a:lnSpc>
              <a:spcAft>
                <a:spcPts val="0"/>
              </a:spcAft>
              <a:defRPr/>
            </a:pPr>
            <a:r>
              <a:rPr lang="ru-RU" sz="1400" b="1" dirty="0">
                <a:solidFill>
                  <a:schemeClr val="tx1"/>
                </a:solidFill>
                <a:latin typeface="Times New Roman"/>
                <a:cs typeface="Times New Roman"/>
              </a:rPr>
              <a:t>202</a:t>
            </a:r>
            <a:r>
              <a:rPr lang="en-US" sz="1400" b="1" dirty="0">
                <a:solidFill>
                  <a:schemeClr val="tx1"/>
                </a:solidFill>
                <a:latin typeface="Times New Roman"/>
                <a:cs typeface="Times New Roman"/>
              </a:rPr>
              <a:t>5</a:t>
            </a:r>
            <a:r>
              <a:rPr lang="ru-RU" sz="1400" b="1" dirty="0">
                <a:solidFill>
                  <a:schemeClr val="tx1"/>
                </a:solidFill>
                <a:latin typeface="Times New Roman"/>
                <a:cs typeface="Times New Roman"/>
              </a:rPr>
              <a:t> факт</a:t>
            </a:r>
            <a:endParaRPr sz="1400" dirty="0"/>
          </a:p>
          <a:p>
            <a:pPr lvl="0" algn="ctr" defTabSz="622300">
              <a:lnSpc>
                <a:spcPct val="90000"/>
              </a:lnSpc>
              <a:spcBef>
                <a:spcPts val="0"/>
              </a:spcBef>
              <a:spcAft>
                <a:spcPts val="0"/>
              </a:spcAft>
              <a:defRPr/>
            </a:pPr>
            <a:endParaRPr lang="ru-RU" sz="1400" b="1" dirty="0">
              <a:solidFill>
                <a:schemeClr val="tx1"/>
              </a:solidFill>
              <a:latin typeface="Times New Roman"/>
              <a:cs typeface="Times New Roman"/>
            </a:endParaRPr>
          </a:p>
        </p:txBody>
      </p:sp>
      <p:sp>
        <p:nvSpPr>
          <p:cNvPr id="17" name="Полилиния 16"/>
          <p:cNvSpPr/>
          <p:nvPr/>
        </p:nvSpPr>
        <p:spPr bwMode="auto">
          <a:xfrm>
            <a:off x="5940959" y="3530220"/>
            <a:ext cx="731452" cy="556384"/>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extrusionOk="0">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gradFill>
        </p:spPr>
        <p:style>
          <a:lnRef idx="2">
            <a:schemeClr val="lt1">
              <a:hueOff val="0"/>
              <a:satOff val="0"/>
              <a:lumOff val="0"/>
              <a:alphaOff val="0"/>
            </a:schemeClr>
          </a:lnRef>
          <a:fillRef idx="1">
            <a:srgbClr val="000000"/>
          </a:fillRef>
          <a:effectRef idx="0">
            <a:schemeClr val="accent1">
              <a:tint val="8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Aft>
                <a:spcPts val="0"/>
              </a:spcAft>
              <a:defRPr/>
            </a:pPr>
            <a:r>
              <a:rPr lang="ru-RU" sz="1100" b="1">
                <a:solidFill>
                  <a:schemeClr val="tx1"/>
                </a:solidFill>
                <a:latin typeface="Times New Roman"/>
                <a:cs typeface="Times New Roman"/>
              </a:rPr>
              <a:t>0,5</a:t>
            </a:r>
            <a:endParaRPr/>
          </a:p>
        </p:txBody>
      </p:sp>
      <p:sp>
        <p:nvSpPr>
          <p:cNvPr id="18" name="Полилиния 17"/>
          <p:cNvSpPr/>
          <p:nvPr/>
        </p:nvSpPr>
        <p:spPr bwMode="auto">
          <a:xfrm>
            <a:off x="5942501" y="4203022"/>
            <a:ext cx="731452" cy="523837"/>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extrusionOk="0">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gradFill>
        </p:spPr>
        <p:style>
          <a:lnRef idx="2">
            <a:schemeClr val="lt1">
              <a:hueOff val="0"/>
              <a:satOff val="0"/>
              <a:lumOff val="0"/>
              <a:alphaOff val="0"/>
            </a:schemeClr>
          </a:lnRef>
          <a:fillRef idx="1">
            <a:srgbClr val="000000"/>
          </a:fillRef>
          <a:effectRef idx="0">
            <a:schemeClr val="accent1">
              <a:tint val="7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algn="ctr" defTabSz="488950">
              <a:lnSpc>
                <a:spcPct val="90000"/>
              </a:lnSpc>
              <a:spcAft>
                <a:spcPts val="0"/>
              </a:spcAft>
              <a:defRPr/>
            </a:pPr>
            <a:endParaRPr lang="ru-RU" sz="1100" b="1">
              <a:solidFill>
                <a:schemeClr val="tx1"/>
              </a:solidFill>
              <a:latin typeface="Times New Roman"/>
              <a:cs typeface="Times New Roman"/>
            </a:endParaRPr>
          </a:p>
          <a:p>
            <a:pPr lvl="0" algn="ctr" defTabSz="488950">
              <a:lnSpc>
                <a:spcPct val="90000"/>
              </a:lnSpc>
              <a:spcAft>
                <a:spcPts val="0"/>
              </a:spcAft>
              <a:defRPr/>
            </a:pPr>
            <a:r>
              <a:rPr lang="ru-RU" sz="1100" b="1">
                <a:solidFill>
                  <a:schemeClr val="tx1"/>
                </a:solidFill>
                <a:latin typeface="Times New Roman"/>
                <a:cs typeface="Times New Roman"/>
              </a:rPr>
              <a:t>12 422</a:t>
            </a:r>
            <a:endParaRPr/>
          </a:p>
          <a:p>
            <a:pPr lvl="0" algn="ctr" defTabSz="488950">
              <a:lnSpc>
                <a:spcPct val="90000"/>
              </a:lnSpc>
              <a:spcBef>
                <a:spcPts val="0"/>
              </a:spcBef>
              <a:spcAft>
                <a:spcPts val="0"/>
              </a:spcAft>
              <a:defRPr/>
            </a:pPr>
            <a:endParaRPr lang="ru-RU" sz="1100" b="1">
              <a:solidFill>
                <a:schemeClr val="tx1"/>
              </a:solidFill>
              <a:latin typeface="Times New Roman"/>
              <a:cs typeface="Times New Roman"/>
            </a:endParaRPr>
          </a:p>
        </p:txBody>
      </p:sp>
      <p:sp>
        <p:nvSpPr>
          <p:cNvPr id="19" name="Полилиния 18"/>
          <p:cNvSpPr/>
          <p:nvPr/>
        </p:nvSpPr>
        <p:spPr bwMode="auto">
          <a:xfrm>
            <a:off x="5946248" y="4821516"/>
            <a:ext cx="731452" cy="617371"/>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extrusionOk="0">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gradFill>
        </p:spPr>
        <p:style>
          <a:lnRef idx="2">
            <a:schemeClr val="lt1">
              <a:hueOff val="0"/>
              <a:satOff val="0"/>
              <a:lumOff val="0"/>
              <a:alphaOff val="0"/>
            </a:schemeClr>
          </a:lnRef>
          <a:fillRef idx="1">
            <a:srgbClr val="000000"/>
          </a:fillRef>
          <a:effectRef idx="0">
            <a:schemeClr val="accent1">
              <a:tint val="7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algn="ctr" defTabSz="488950">
              <a:lnSpc>
                <a:spcPct val="90000"/>
              </a:lnSpc>
              <a:spcAft>
                <a:spcPts val="0"/>
              </a:spcAft>
              <a:defRPr/>
            </a:pPr>
            <a:endParaRPr lang="ru-RU" sz="1100" b="1">
              <a:solidFill>
                <a:schemeClr val="tx1"/>
              </a:solidFill>
              <a:latin typeface="Times New Roman"/>
              <a:cs typeface="Times New Roman"/>
            </a:endParaRPr>
          </a:p>
          <a:p>
            <a:pPr lvl="0" algn="ctr" defTabSz="488950">
              <a:lnSpc>
                <a:spcPct val="90000"/>
              </a:lnSpc>
              <a:spcAft>
                <a:spcPts val="0"/>
              </a:spcAft>
              <a:defRPr/>
            </a:pPr>
            <a:r>
              <a:rPr lang="ru-RU" sz="1100" b="1">
                <a:solidFill>
                  <a:schemeClr val="tx1"/>
                </a:solidFill>
                <a:latin typeface="Times New Roman"/>
                <a:cs typeface="Times New Roman"/>
              </a:rPr>
              <a:t>164</a:t>
            </a:r>
            <a:endParaRPr/>
          </a:p>
          <a:p>
            <a:pPr lvl="0" algn="ctr" defTabSz="488950">
              <a:lnSpc>
                <a:spcPct val="90000"/>
              </a:lnSpc>
              <a:spcBef>
                <a:spcPts val="0"/>
              </a:spcBef>
              <a:spcAft>
                <a:spcPts val="0"/>
              </a:spcAft>
              <a:defRPr/>
            </a:pPr>
            <a:endParaRPr lang="ru-RU" sz="1100" b="1">
              <a:solidFill>
                <a:schemeClr val="tx1"/>
              </a:solidFill>
              <a:latin typeface="Times New Roman"/>
              <a:cs typeface="Times New Roman"/>
            </a:endParaRPr>
          </a:p>
        </p:txBody>
      </p:sp>
      <p:sp>
        <p:nvSpPr>
          <p:cNvPr id="21" name="Полилиния 20"/>
          <p:cNvSpPr/>
          <p:nvPr/>
        </p:nvSpPr>
        <p:spPr bwMode="auto">
          <a:xfrm>
            <a:off x="6733854" y="2604977"/>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extrusionOk="0">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tint val="99000"/>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Aft>
                <a:spcPts val="0"/>
              </a:spcAft>
              <a:defRPr/>
            </a:pPr>
            <a:endParaRPr lang="ru-RU" sz="1400" b="1">
              <a:solidFill>
                <a:schemeClr val="tx1"/>
              </a:solidFill>
              <a:latin typeface="Times New Roman"/>
              <a:cs typeface="Times New Roman"/>
            </a:endParaRPr>
          </a:p>
          <a:p>
            <a:pPr algn="ctr" defTabSz="622300">
              <a:lnSpc>
                <a:spcPct val="90000"/>
              </a:lnSpc>
              <a:spcAft>
                <a:spcPts val="0"/>
              </a:spcAft>
              <a:defRPr/>
            </a:pPr>
            <a:r>
              <a:rPr lang="ru-RU" sz="1400" b="1">
                <a:solidFill>
                  <a:schemeClr val="tx1"/>
                </a:solidFill>
                <a:latin typeface="Times New Roman"/>
                <a:cs typeface="Times New Roman"/>
              </a:rPr>
              <a:t>202</a:t>
            </a:r>
            <a:r>
              <a:rPr lang="en-US" sz="1400" b="1">
                <a:solidFill>
                  <a:schemeClr val="tx1"/>
                </a:solidFill>
                <a:latin typeface="Times New Roman"/>
                <a:cs typeface="Times New Roman"/>
              </a:rPr>
              <a:t>6</a:t>
            </a:r>
            <a:endParaRPr lang="ru-RU" sz="1400" b="1">
              <a:solidFill>
                <a:schemeClr val="tx1"/>
              </a:solidFill>
              <a:latin typeface="Times New Roman"/>
              <a:cs typeface="Times New Roman"/>
            </a:endParaRPr>
          </a:p>
          <a:p>
            <a:pPr lvl="0" algn="ctr" defTabSz="622300">
              <a:lnSpc>
                <a:spcPct val="90000"/>
              </a:lnSpc>
              <a:spcBef>
                <a:spcPts val="0"/>
              </a:spcBef>
              <a:spcAft>
                <a:spcPts val="0"/>
              </a:spcAft>
              <a:defRPr/>
            </a:pPr>
            <a:endParaRPr lang="ru-RU" sz="1400" b="1">
              <a:solidFill>
                <a:schemeClr val="tx1"/>
              </a:solidFill>
              <a:latin typeface="Times New Roman"/>
              <a:cs typeface="Times New Roman"/>
            </a:endParaRPr>
          </a:p>
        </p:txBody>
      </p:sp>
      <p:sp>
        <p:nvSpPr>
          <p:cNvPr id="22" name="Полилиния 21"/>
          <p:cNvSpPr/>
          <p:nvPr/>
        </p:nvSpPr>
        <p:spPr bwMode="auto">
          <a:xfrm>
            <a:off x="6733854" y="3530220"/>
            <a:ext cx="731452" cy="556384"/>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extrusionOk="0">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tint val="8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Aft>
                <a:spcPts val="0"/>
              </a:spcAft>
              <a:defRPr/>
            </a:pPr>
            <a:r>
              <a:rPr lang="en-US" sz="1100" b="1">
                <a:solidFill>
                  <a:schemeClr val="tx1"/>
                </a:solidFill>
                <a:latin typeface="Times New Roman"/>
                <a:cs typeface="Times New Roman"/>
              </a:rPr>
              <a:t>0,5</a:t>
            </a:r>
            <a:endParaRPr lang="ru-RU" sz="1100" b="1">
              <a:solidFill>
                <a:schemeClr val="tx1"/>
              </a:solidFill>
              <a:latin typeface="Times New Roman"/>
              <a:cs typeface="Times New Roman"/>
            </a:endParaRPr>
          </a:p>
        </p:txBody>
      </p:sp>
      <p:sp>
        <p:nvSpPr>
          <p:cNvPr id="23" name="Полилиния 22"/>
          <p:cNvSpPr/>
          <p:nvPr/>
        </p:nvSpPr>
        <p:spPr bwMode="auto">
          <a:xfrm>
            <a:off x="6735396" y="4203022"/>
            <a:ext cx="731452" cy="523837"/>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extrusionOk="0">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tint val="7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ts val="0"/>
              </a:spcBef>
              <a:spcAft>
                <a:spcPts val="0"/>
              </a:spcAft>
              <a:defRPr/>
            </a:pPr>
            <a:r>
              <a:rPr lang="ru-RU" sz="1100" b="1">
                <a:solidFill>
                  <a:schemeClr val="tx1"/>
                </a:solidFill>
                <a:latin typeface="Times New Roman"/>
                <a:cs typeface="Times New Roman"/>
              </a:rPr>
              <a:t>6 500</a:t>
            </a:r>
            <a:endParaRPr/>
          </a:p>
        </p:txBody>
      </p:sp>
      <p:sp>
        <p:nvSpPr>
          <p:cNvPr id="25" name="Полилиния 24"/>
          <p:cNvSpPr/>
          <p:nvPr/>
        </p:nvSpPr>
        <p:spPr bwMode="auto">
          <a:xfrm>
            <a:off x="6739143" y="4821516"/>
            <a:ext cx="731452" cy="617371"/>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extrusionOk="0">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tint val="7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ts val="0"/>
              </a:spcBef>
              <a:spcAft>
                <a:spcPts val="0"/>
              </a:spcAft>
              <a:defRPr/>
            </a:pPr>
            <a:r>
              <a:rPr lang="ru-RU" sz="1100" b="1">
                <a:solidFill>
                  <a:schemeClr val="tx1"/>
                </a:solidFill>
                <a:latin typeface="Times New Roman"/>
                <a:cs typeface="Times New Roman"/>
              </a:rPr>
              <a:t>129</a:t>
            </a:r>
            <a:endParaRPr/>
          </a:p>
        </p:txBody>
      </p:sp>
      <p:sp>
        <p:nvSpPr>
          <p:cNvPr id="27" name="Полилиния 26"/>
          <p:cNvSpPr/>
          <p:nvPr/>
        </p:nvSpPr>
        <p:spPr bwMode="auto">
          <a:xfrm>
            <a:off x="7526749" y="2604977"/>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extrusionOk="0">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tint val="99000"/>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Aft>
                <a:spcPts val="0"/>
              </a:spcAft>
              <a:defRPr/>
            </a:pPr>
            <a:endParaRPr lang="ru-RU" sz="1400" b="1">
              <a:solidFill>
                <a:schemeClr val="tx1"/>
              </a:solidFill>
              <a:latin typeface="Times New Roman"/>
              <a:cs typeface="Times New Roman"/>
            </a:endParaRPr>
          </a:p>
          <a:p>
            <a:pPr algn="ctr" defTabSz="622300">
              <a:lnSpc>
                <a:spcPct val="90000"/>
              </a:lnSpc>
              <a:spcAft>
                <a:spcPts val="0"/>
              </a:spcAft>
              <a:defRPr/>
            </a:pPr>
            <a:r>
              <a:rPr lang="ru-RU" sz="1400" b="1">
                <a:solidFill>
                  <a:schemeClr val="tx1"/>
                </a:solidFill>
                <a:latin typeface="Times New Roman"/>
                <a:cs typeface="Times New Roman"/>
              </a:rPr>
              <a:t>202</a:t>
            </a:r>
            <a:r>
              <a:rPr lang="en-US" sz="1400" b="1">
                <a:solidFill>
                  <a:schemeClr val="tx1"/>
                </a:solidFill>
                <a:latin typeface="Times New Roman"/>
                <a:cs typeface="Times New Roman"/>
              </a:rPr>
              <a:t>7</a:t>
            </a:r>
            <a:endParaRPr lang="ru-RU" sz="1400" b="1">
              <a:solidFill>
                <a:schemeClr val="tx1"/>
              </a:solidFill>
              <a:latin typeface="Times New Roman"/>
              <a:cs typeface="Times New Roman"/>
            </a:endParaRPr>
          </a:p>
          <a:p>
            <a:pPr lvl="0" algn="ctr" defTabSz="622300">
              <a:lnSpc>
                <a:spcPct val="90000"/>
              </a:lnSpc>
              <a:spcBef>
                <a:spcPts val="0"/>
              </a:spcBef>
              <a:spcAft>
                <a:spcPts val="0"/>
              </a:spcAft>
              <a:defRPr/>
            </a:pPr>
            <a:endParaRPr lang="ru-RU" sz="1400" b="1">
              <a:solidFill>
                <a:schemeClr val="tx1"/>
              </a:solidFill>
              <a:latin typeface="Times New Roman"/>
              <a:cs typeface="Times New Roman"/>
            </a:endParaRPr>
          </a:p>
        </p:txBody>
      </p:sp>
      <p:sp>
        <p:nvSpPr>
          <p:cNvPr id="28" name="Полилиния 27"/>
          <p:cNvSpPr/>
          <p:nvPr/>
        </p:nvSpPr>
        <p:spPr bwMode="auto">
          <a:xfrm>
            <a:off x="7526749" y="3530220"/>
            <a:ext cx="731452" cy="556384"/>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extrusionOk="0">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tint val="8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ts val="0"/>
              </a:spcBef>
              <a:spcAft>
                <a:spcPts val="0"/>
              </a:spcAft>
              <a:defRPr/>
            </a:pPr>
            <a:r>
              <a:rPr lang="ru-RU" sz="1100" b="1">
                <a:solidFill>
                  <a:schemeClr val="tx1"/>
                </a:solidFill>
                <a:latin typeface="Times New Roman"/>
                <a:cs typeface="Times New Roman"/>
              </a:rPr>
              <a:t>х</a:t>
            </a:r>
            <a:endParaRPr/>
          </a:p>
        </p:txBody>
      </p:sp>
      <p:sp>
        <p:nvSpPr>
          <p:cNvPr id="29" name="Полилиния 28"/>
          <p:cNvSpPr/>
          <p:nvPr/>
        </p:nvSpPr>
        <p:spPr bwMode="auto">
          <a:xfrm>
            <a:off x="7528291" y="4203022"/>
            <a:ext cx="731452" cy="523837"/>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extrusionOk="0">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tint val="7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ts val="0"/>
              </a:spcBef>
              <a:spcAft>
                <a:spcPts val="0"/>
              </a:spcAft>
              <a:defRPr/>
            </a:pPr>
            <a:r>
              <a:rPr lang="ru-RU" sz="1100" b="1">
                <a:solidFill>
                  <a:schemeClr val="tx1"/>
                </a:solidFill>
                <a:latin typeface="Times New Roman"/>
                <a:cs typeface="Times New Roman"/>
              </a:rPr>
              <a:t>х</a:t>
            </a:r>
            <a:endParaRPr/>
          </a:p>
        </p:txBody>
      </p:sp>
      <p:sp>
        <p:nvSpPr>
          <p:cNvPr id="30" name="Полилиния 29"/>
          <p:cNvSpPr/>
          <p:nvPr/>
        </p:nvSpPr>
        <p:spPr bwMode="auto">
          <a:xfrm>
            <a:off x="7532038" y="4821516"/>
            <a:ext cx="731452" cy="617371"/>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extrusionOk="0">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tint val="7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ts val="0"/>
              </a:spcBef>
              <a:spcAft>
                <a:spcPts val="0"/>
              </a:spcAft>
              <a:defRPr/>
            </a:pPr>
            <a:r>
              <a:rPr lang="ru-RU" sz="1100" b="1">
                <a:solidFill>
                  <a:schemeClr val="tx1"/>
                </a:solidFill>
                <a:latin typeface="Times New Roman"/>
                <a:cs typeface="Times New Roman"/>
              </a:rPr>
              <a:t>х</a:t>
            </a:r>
            <a:endParaRPr/>
          </a:p>
        </p:txBody>
      </p:sp>
      <p:sp>
        <p:nvSpPr>
          <p:cNvPr id="32" name="Полилиния 31"/>
          <p:cNvSpPr/>
          <p:nvPr/>
        </p:nvSpPr>
        <p:spPr bwMode="auto">
          <a:xfrm>
            <a:off x="8319644" y="2604977"/>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extrusionOk="0">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tint val="99000"/>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lvl="0" algn="ctr" defTabSz="622300">
              <a:lnSpc>
                <a:spcPct val="90000"/>
              </a:lnSpc>
              <a:spcBef>
                <a:spcPts val="0"/>
              </a:spcBef>
              <a:spcAft>
                <a:spcPts val="0"/>
              </a:spcAft>
              <a:defRPr/>
            </a:pPr>
            <a:r>
              <a:rPr lang="ru-RU" sz="1400" b="1">
                <a:solidFill>
                  <a:schemeClr val="tx1"/>
                </a:solidFill>
                <a:latin typeface="Times New Roman"/>
                <a:cs typeface="Times New Roman"/>
              </a:rPr>
              <a:t>202</a:t>
            </a:r>
            <a:r>
              <a:rPr lang="en-US" sz="1400" b="1">
                <a:solidFill>
                  <a:schemeClr val="tx1"/>
                </a:solidFill>
                <a:latin typeface="Times New Roman"/>
                <a:cs typeface="Times New Roman"/>
              </a:rPr>
              <a:t>8</a:t>
            </a:r>
            <a:endParaRPr lang="ru-RU" sz="1400" b="1">
              <a:solidFill>
                <a:schemeClr val="tx1"/>
              </a:solidFill>
              <a:latin typeface="Times New Roman"/>
              <a:cs typeface="Times New Roman"/>
            </a:endParaRPr>
          </a:p>
        </p:txBody>
      </p:sp>
      <p:sp>
        <p:nvSpPr>
          <p:cNvPr id="34" name="Полилиния 33"/>
          <p:cNvSpPr/>
          <p:nvPr/>
        </p:nvSpPr>
        <p:spPr bwMode="auto">
          <a:xfrm>
            <a:off x="8319644" y="3530220"/>
            <a:ext cx="731452" cy="556384"/>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extrusionOk="0">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tint val="8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ts val="0"/>
              </a:spcBef>
              <a:spcAft>
                <a:spcPts val="0"/>
              </a:spcAft>
              <a:defRPr/>
            </a:pPr>
            <a:r>
              <a:rPr lang="ru-RU" sz="1100" b="1">
                <a:solidFill>
                  <a:schemeClr val="tx1"/>
                </a:solidFill>
                <a:latin typeface="Times New Roman"/>
                <a:cs typeface="Times New Roman"/>
              </a:rPr>
              <a:t>х</a:t>
            </a:r>
            <a:endParaRPr/>
          </a:p>
        </p:txBody>
      </p:sp>
      <p:sp>
        <p:nvSpPr>
          <p:cNvPr id="36" name="Полилиния 35"/>
          <p:cNvSpPr/>
          <p:nvPr/>
        </p:nvSpPr>
        <p:spPr bwMode="auto">
          <a:xfrm>
            <a:off x="8321186" y="4203022"/>
            <a:ext cx="731452" cy="523837"/>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extrusionOk="0">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tint val="7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ts val="0"/>
              </a:spcBef>
              <a:spcAft>
                <a:spcPts val="0"/>
              </a:spcAft>
              <a:defRPr/>
            </a:pPr>
            <a:r>
              <a:rPr lang="ru-RU" sz="1100" b="1">
                <a:solidFill>
                  <a:schemeClr val="tx1"/>
                </a:solidFill>
                <a:latin typeface="Times New Roman"/>
                <a:cs typeface="Times New Roman"/>
              </a:rPr>
              <a:t>х</a:t>
            </a:r>
            <a:endParaRPr/>
          </a:p>
        </p:txBody>
      </p:sp>
      <p:sp>
        <p:nvSpPr>
          <p:cNvPr id="37" name="Полилиния 36"/>
          <p:cNvSpPr/>
          <p:nvPr/>
        </p:nvSpPr>
        <p:spPr bwMode="auto">
          <a:xfrm>
            <a:off x="8324933" y="4821516"/>
            <a:ext cx="731452" cy="617371"/>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extrusionOk="0">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tint val="7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ts val="0"/>
              </a:spcBef>
              <a:spcAft>
                <a:spcPts val="0"/>
              </a:spcAft>
              <a:defRPr/>
            </a:pPr>
            <a:r>
              <a:rPr lang="ru-RU" sz="1100" b="1">
                <a:solidFill>
                  <a:schemeClr val="tx1"/>
                </a:solidFill>
                <a:latin typeface="Times New Roman"/>
                <a:cs typeface="Times New Roman"/>
              </a:rPr>
              <a:t>х</a:t>
            </a:r>
            <a:endParaRPr/>
          </a:p>
        </p:txBody>
      </p:sp>
      <p:sp>
        <p:nvSpPr>
          <p:cNvPr id="12" name="Заголовок 1"/>
          <p:cNvSpPr txBox="1"/>
          <p:nvPr/>
        </p:nvSpPr>
        <p:spPr bwMode="auto">
          <a:xfrm>
            <a:off x="259728" y="0"/>
            <a:ext cx="7264600" cy="620688"/>
          </a:xfrm>
          <a:prstGeom prst="rect">
            <a:avLst/>
          </a:prstGeom>
          <a:effectLst/>
        </p:spPr>
        <p:txBody>
          <a:bodyPr vert="horz" lIns="91440" tIns="45720" rIns="91440" bIns="45720" rtlCol="0" anchor="t" anchorCtr="0">
            <a:noAutofit/>
          </a:bodyPr>
          <a:lstStyle>
            <a:lvl1pPr marL="320040" indent="-320040" algn="r" defTabSz="914400">
              <a:spcBef>
                <a:spcPts val="0"/>
              </a:spcBef>
              <a:buClr>
                <a:schemeClr val="accent6">
                  <a:lumMod val="75000"/>
                </a:schemeClr>
              </a:buClr>
              <a:buSzPct val="128000"/>
              <a:buFont typeface="Georgia"/>
              <a:buChar char="*"/>
              <a:defRPr sz="4600" b="1" i="0">
                <a:gradFill>
                  <a:gsLst>
                    <a:gs pos="0">
                      <a:schemeClr val="tx1"/>
                    </a:gs>
                    <a:gs pos="40000">
                      <a:schemeClr val="tx1">
                        <a:lumMod val="75000"/>
                        <a:lumOff val="25000"/>
                      </a:schemeClr>
                    </a:gs>
                    <a:gs pos="100000">
                      <a:schemeClr val="tx2">
                        <a:alpha val="65000"/>
                      </a:schemeClr>
                    </a:gs>
                  </a:gsLst>
                  <a:lin ang="5400000" scaled="0"/>
                </a:gradFill>
                <a:latin typeface="+mj-lt"/>
                <a:ea typeface="+mj-ea"/>
                <a:cs typeface="+mj-c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marL="0" indent="0" algn="l">
              <a:spcAft>
                <a:spcPts val="0"/>
              </a:spcAft>
              <a:buNone/>
              <a:defRPr/>
            </a:pPr>
            <a:r>
              <a:rPr lang="ru-RU" sz="1800">
                <a:solidFill>
                  <a:schemeClr val="tx1"/>
                </a:solidFill>
                <a:latin typeface="Times New Roman"/>
                <a:cs typeface="Times New Roman"/>
              </a:rPr>
              <a:t>Государственная программа Чувашской Республики</a:t>
            </a:r>
            <a:endParaRPr/>
          </a:p>
          <a:p>
            <a:pPr marL="0" indent="0" algn="l">
              <a:spcAft>
                <a:spcPts val="0"/>
              </a:spcAft>
              <a:buNone/>
              <a:defRPr/>
            </a:pPr>
            <a:r>
              <a:rPr lang="ru-RU" sz="1800">
                <a:solidFill>
                  <a:schemeClr val="tx1"/>
                </a:solidFill>
                <a:latin typeface="Times New Roman"/>
                <a:cs typeface="Times New Roman"/>
              </a:rPr>
              <a:t>«Развитие туризма</a:t>
            </a:r>
            <a:r>
              <a:rPr lang="en-US" sz="1800">
                <a:solidFill>
                  <a:schemeClr val="tx1"/>
                </a:solidFill>
                <a:latin typeface="Times New Roman"/>
                <a:cs typeface="Times New Roman"/>
              </a:rPr>
              <a:t> </a:t>
            </a:r>
            <a:r>
              <a:rPr lang="ru-RU" sz="1800">
                <a:solidFill>
                  <a:schemeClr val="tx1"/>
                </a:solidFill>
                <a:latin typeface="Times New Roman"/>
                <a:cs typeface="Times New Roman"/>
              </a:rPr>
              <a:t>и индустрии гостеприимства»</a:t>
            </a:r>
            <a:endParaRPr/>
          </a:p>
        </p:txBody>
      </p:sp>
      <p:cxnSp>
        <p:nvCxnSpPr>
          <p:cNvPr id="13" name="Прямая соединительная линия 12"/>
          <p:cNvCxnSpPr>
            <a:cxnSpLocks/>
          </p:cNvCxnSpPr>
          <p:nvPr/>
        </p:nvCxnSpPr>
        <p:spPr bwMode="auto">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bwMode="auto">
          <a:xfrm>
            <a:off x="7873228" y="69850"/>
            <a:ext cx="1223412" cy="492443"/>
          </a:xfrm>
          <a:prstGeom prst="rect">
            <a:avLst/>
          </a:prstGeom>
          <a:noFill/>
        </p:spPr>
        <p:txBody>
          <a:bodyPr wrap="none" rtlCol="0">
            <a:spAutoFit/>
          </a:bodyPr>
          <a:lstStyle/>
          <a:p>
            <a:pPr algn="ctr">
              <a:defRPr/>
            </a:pPr>
            <a:r>
              <a:rPr lang="ru-RU" sz="1300" b="1" i="1">
                <a:solidFill>
                  <a:schemeClr val="accent1"/>
                </a:solidFill>
                <a:latin typeface="+mn-lt"/>
              </a:rPr>
              <a:t>Бюджет</a:t>
            </a:r>
            <a:endParaRPr/>
          </a:p>
          <a:p>
            <a:pPr algn="ctr">
              <a:defRPr/>
            </a:pPr>
            <a:r>
              <a:rPr lang="ru-RU" sz="1300" b="1" i="1">
                <a:solidFill>
                  <a:schemeClr val="accent1"/>
                </a:solidFill>
                <a:latin typeface="+mn-lt"/>
              </a:rPr>
              <a:t>для граждан</a:t>
            </a:r>
            <a:endParaRPr/>
          </a:p>
        </p:txBody>
      </p:sp>
      <p:pic>
        <p:nvPicPr>
          <p:cNvPr id="38" name="Рисунок 37" descr="https://avatars.dzeninfra.ru/get-zen_doc/1877958/pub_5dc250d004af1f00aebf466f_5dc28762c0519800ae2f8483/scale_2400"/>
          <p:cNvPicPr/>
          <p:nvPr/>
        </p:nvPicPr>
        <p:blipFill>
          <a:blip r:embed="rId2"/>
          <a:stretch/>
        </p:blipFill>
        <p:spPr bwMode="auto">
          <a:xfrm>
            <a:off x="1907704" y="1020138"/>
            <a:ext cx="3186896" cy="2160240"/>
          </a:xfrm>
          <a:prstGeom prst="rect">
            <a:avLst/>
          </a:prstGeom>
          <a:ln>
            <a:noFill/>
          </a:ln>
          <a:effectLst>
            <a:softEdge rad="112500"/>
          </a:effectLst>
        </p:spPr>
      </p:pic>
      <p:sp>
        <p:nvSpPr>
          <p:cNvPr id="39" name="Скругленный прямоугольник 38"/>
          <p:cNvSpPr/>
          <p:nvPr/>
        </p:nvSpPr>
        <p:spPr bwMode="auto">
          <a:xfrm>
            <a:off x="177515" y="3530221"/>
            <a:ext cx="4926664" cy="546852"/>
          </a:xfrm>
          <a:prstGeom prst="roundRect">
            <a:avLst>
              <a:gd name="adj" fmla="val 16667"/>
            </a:avLst>
          </a:prstGeom>
          <a:ln/>
        </p:spPr>
        <p:style>
          <a:lnRef idx="1">
            <a:schemeClr val="accent2"/>
          </a:lnRef>
          <a:fillRef idx="2">
            <a:schemeClr val="accent2"/>
          </a:fillRef>
          <a:effectRef idx="1">
            <a:schemeClr val="accent2"/>
          </a:effectRef>
          <a:fontRef idx="minor">
            <a:schemeClr val="dk1"/>
          </a:fontRef>
        </p:style>
        <p:txBody>
          <a:bodyPr rtlCol="0" anchor="ctr"/>
          <a:lstStyle/>
          <a:p>
            <a:pPr>
              <a:defRPr/>
            </a:pPr>
            <a:r>
              <a:rPr lang="ru-RU" sz="1200">
                <a:solidFill>
                  <a:schemeClr val="tx1"/>
                </a:solidFill>
                <a:latin typeface="Times New Roman"/>
                <a:cs typeface="Times New Roman"/>
              </a:rPr>
              <a:t>Количество туристических поездок по территории Российской Федерации, млн. штук</a:t>
            </a:r>
            <a:endParaRPr/>
          </a:p>
        </p:txBody>
      </p:sp>
      <p:sp>
        <p:nvSpPr>
          <p:cNvPr id="40" name="Скругленный прямоугольник 39"/>
          <p:cNvSpPr/>
          <p:nvPr/>
        </p:nvSpPr>
        <p:spPr bwMode="auto">
          <a:xfrm>
            <a:off x="159519" y="4203022"/>
            <a:ext cx="4918627" cy="504055"/>
          </a:xfrm>
          <a:prstGeom prst="roundRect">
            <a:avLst>
              <a:gd name="adj" fmla="val 16667"/>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defRPr/>
            </a:pPr>
            <a:r>
              <a:rPr lang="ru-RU" sz="1200">
                <a:solidFill>
                  <a:schemeClr val="tx1"/>
                </a:solidFill>
                <a:latin typeface="Times New Roman"/>
                <a:cs typeface="Times New Roman"/>
              </a:rPr>
              <a:t>Количество школьников, направленных в туристические поездки по Чувашии и регионам России, человек</a:t>
            </a:r>
            <a:endParaRPr/>
          </a:p>
        </p:txBody>
      </p:sp>
      <p:sp>
        <p:nvSpPr>
          <p:cNvPr id="41" name="Скругленный прямоугольник 40"/>
          <p:cNvSpPr/>
          <p:nvPr/>
        </p:nvSpPr>
        <p:spPr bwMode="auto">
          <a:xfrm>
            <a:off x="175973" y="4797152"/>
            <a:ext cx="4918627" cy="648072"/>
          </a:xfrm>
          <a:prstGeom prst="roundRect">
            <a:avLst>
              <a:gd name="adj" fmla="val 16667"/>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defRPr/>
            </a:pPr>
            <a:r>
              <a:rPr lang="ru-RU" sz="1200">
                <a:solidFill>
                  <a:schemeClr val="tx1"/>
                </a:solidFill>
                <a:latin typeface="Times New Roman"/>
                <a:cs typeface="Times New Roman"/>
              </a:rPr>
              <a:t>Количество объектов, услуг и сервисов туристической инфраструктуры Чувашской Республики, представленных на региональном туристическом портале, единиц</a:t>
            </a:r>
            <a:endParaRPr/>
          </a:p>
        </p:txBody>
      </p:sp>
      <p:sp>
        <p:nvSpPr>
          <p:cNvPr id="33" name="Полилиния 32"/>
          <p:cNvSpPr/>
          <p:nvPr/>
        </p:nvSpPr>
        <p:spPr bwMode="auto">
          <a:xfrm>
            <a:off x="5139589" y="5584920"/>
            <a:ext cx="739927" cy="863294"/>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extrusionOk="0">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rotWithShape="0">
            <a:gsLst>
              <a:gs pos="0">
                <a:srgbClr val="92D050">
                  <a:tint val="66000"/>
                  <a:satMod val="160000"/>
                </a:srgbClr>
              </a:gs>
              <a:gs pos="50000">
                <a:srgbClr val="92D050">
                  <a:tint val="44500"/>
                  <a:satMod val="160000"/>
                </a:srgbClr>
              </a:gs>
              <a:gs pos="100000">
                <a:srgbClr val="92D050">
                  <a:tint val="23500"/>
                  <a:satMod val="160000"/>
                </a:srgbClr>
              </a:gs>
            </a:gsLst>
            <a:lin ang="0" scaled="1"/>
          </a:gradFill>
        </p:spPr>
        <p:style>
          <a:lnRef idx="2">
            <a:schemeClr val="lt1">
              <a:hueOff val="0"/>
              <a:satOff val="0"/>
              <a:lumOff val="0"/>
              <a:alphaOff val="0"/>
            </a:schemeClr>
          </a:lnRef>
          <a:fillRef idx="1">
            <a:srgbClr val="000000"/>
          </a:fillRef>
          <a:effectRef idx="0">
            <a:schemeClr val="accent1">
              <a:tint val="7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algn="ctr" defTabSz="488950">
              <a:lnSpc>
                <a:spcPct val="90000"/>
              </a:lnSpc>
              <a:spcAft>
                <a:spcPts val="0"/>
              </a:spcAft>
              <a:defRPr/>
            </a:pPr>
            <a:endParaRPr lang="ru-RU" sz="1100" b="1">
              <a:solidFill>
                <a:schemeClr val="tx1"/>
              </a:solidFill>
              <a:latin typeface="Times New Roman"/>
              <a:cs typeface="Times New Roman"/>
            </a:endParaRPr>
          </a:p>
          <a:p>
            <a:pPr lvl="0" algn="ctr" defTabSz="488950">
              <a:lnSpc>
                <a:spcPct val="90000"/>
              </a:lnSpc>
              <a:spcAft>
                <a:spcPts val="0"/>
              </a:spcAft>
              <a:defRPr/>
            </a:pPr>
            <a:r>
              <a:rPr lang="ru-RU" sz="1100" b="1">
                <a:solidFill>
                  <a:schemeClr val="tx1"/>
                </a:solidFill>
                <a:latin typeface="Times New Roman"/>
                <a:cs typeface="Times New Roman"/>
              </a:rPr>
              <a:t>380</a:t>
            </a:r>
            <a:endParaRPr/>
          </a:p>
          <a:p>
            <a:pPr lvl="0" algn="ctr" defTabSz="488950">
              <a:lnSpc>
                <a:spcPct val="90000"/>
              </a:lnSpc>
              <a:spcBef>
                <a:spcPts val="0"/>
              </a:spcBef>
              <a:spcAft>
                <a:spcPts val="0"/>
              </a:spcAft>
              <a:defRPr/>
            </a:pPr>
            <a:endParaRPr lang="ru-RU" sz="1100" b="1">
              <a:solidFill>
                <a:schemeClr val="tx1"/>
              </a:solidFill>
              <a:latin typeface="Times New Roman"/>
              <a:cs typeface="Times New Roman"/>
            </a:endParaRPr>
          </a:p>
        </p:txBody>
      </p:sp>
      <p:sp>
        <p:nvSpPr>
          <p:cNvPr id="35" name="Полилиния 34"/>
          <p:cNvSpPr/>
          <p:nvPr/>
        </p:nvSpPr>
        <p:spPr bwMode="auto">
          <a:xfrm>
            <a:off x="5940960" y="5584920"/>
            <a:ext cx="731452" cy="863294"/>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extrusionOk="0">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gradFill>
        </p:spPr>
        <p:style>
          <a:lnRef idx="2">
            <a:schemeClr val="lt1">
              <a:hueOff val="0"/>
              <a:satOff val="0"/>
              <a:lumOff val="0"/>
              <a:alphaOff val="0"/>
            </a:schemeClr>
          </a:lnRef>
          <a:fillRef idx="1">
            <a:srgbClr val="000000"/>
          </a:fillRef>
          <a:effectRef idx="0">
            <a:schemeClr val="accent1">
              <a:tint val="7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algn="ctr" defTabSz="488950">
              <a:lnSpc>
                <a:spcPct val="90000"/>
              </a:lnSpc>
              <a:spcAft>
                <a:spcPts val="0"/>
              </a:spcAft>
              <a:defRPr/>
            </a:pPr>
            <a:endParaRPr lang="ru-RU" sz="1100" b="1">
              <a:solidFill>
                <a:schemeClr val="tx1"/>
              </a:solidFill>
              <a:latin typeface="Times New Roman"/>
              <a:cs typeface="Times New Roman"/>
            </a:endParaRPr>
          </a:p>
          <a:p>
            <a:pPr lvl="0" algn="ctr" defTabSz="488950">
              <a:lnSpc>
                <a:spcPct val="90000"/>
              </a:lnSpc>
              <a:spcAft>
                <a:spcPts val="0"/>
              </a:spcAft>
              <a:defRPr/>
            </a:pPr>
            <a:r>
              <a:rPr lang="ru-RU" sz="1100" b="1">
                <a:solidFill>
                  <a:schemeClr val="tx1"/>
                </a:solidFill>
                <a:latin typeface="Times New Roman"/>
                <a:cs typeface="Times New Roman"/>
              </a:rPr>
              <a:t>400</a:t>
            </a:r>
            <a:endParaRPr/>
          </a:p>
          <a:p>
            <a:pPr lvl="0" algn="ctr" defTabSz="488950">
              <a:lnSpc>
                <a:spcPct val="90000"/>
              </a:lnSpc>
              <a:spcBef>
                <a:spcPts val="0"/>
              </a:spcBef>
              <a:spcAft>
                <a:spcPts val="0"/>
              </a:spcAft>
              <a:defRPr/>
            </a:pPr>
            <a:endParaRPr lang="ru-RU" sz="1100" b="1">
              <a:solidFill>
                <a:schemeClr val="tx1"/>
              </a:solidFill>
              <a:latin typeface="Times New Roman"/>
              <a:cs typeface="Times New Roman"/>
            </a:endParaRPr>
          </a:p>
        </p:txBody>
      </p:sp>
      <p:sp>
        <p:nvSpPr>
          <p:cNvPr id="42" name="Полилиния 41"/>
          <p:cNvSpPr/>
          <p:nvPr/>
        </p:nvSpPr>
        <p:spPr bwMode="auto">
          <a:xfrm>
            <a:off x="6733855" y="5584920"/>
            <a:ext cx="731452" cy="863294"/>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extrusionOk="0">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tint val="7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ts val="0"/>
              </a:spcBef>
              <a:spcAft>
                <a:spcPts val="0"/>
              </a:spcAft>
              <a:defRPr/>
            </a:pPr>
            <a:r>
              <a:rPr lang="ru-RU" sz="1100" b="1">
                <a:solidFill>
                  <a:schemeClr val="tx1"/>
                </a:solidFill>
                <a:latin typeface="Times New Roman"/>
                <a:cs typeface="Times New Roman"/>
              </a:rPr>
              <a:t>410</a:t>
            </a:r>
            <a:endParaRPr/>
          </a:p>
        </p:txBody>
      </p:sp>
      <p:sp>
        <p:nvSpPr>
          <p:cNvPr id="43" name="Полилиния 42"/>
          <p:cNvSpPr/>
          <p:nvPr/>
        </p:nvSpPr>
        <p:spPr bwMode="auto">
          <a:xfrm>
            <a:off x="7532038" y="5584920"/>
            <a:ext cx="726163" cy="863294"/>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extrusionOk="0">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tint val="7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ts val="0"/>
              </a:spcBef>
              <a:spcAft>
                <a:spcPts val="0"/>
              </a:spcAft>
              <a:defRPr/>
            </a:pPr>
            <a:r>
              <a:rPr lang="ru-RU" sz="1100" b="1">
                <a:solidFill>
                  <a:schemeClr val="tx1"/>
                </a:solidFill>
                <a:latin typeface="Times New Roman"/>
                <a:cs typeface="Times New Roman"/>
              </a:rPr>
              <a:t>х</a:t>
            </a:r>
            <a:endParaRPr/>
          </a:p>
        </p:txBody>
      </p:sp>
      <p:sp>
        <p:nvSpPr>
          <p:cNvPr id="44" name="Полилиния 43"/>
          <p:cNvSpPr/>
          <p:nvPr/>
        </p:nvSpPr>
        <p:spPr bwMode="auto">
          <a:xfrm>
            <a:off x="8319645" y="5584920"/>
            <a:ext cx="731452" cy="863294"/>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extrusionOk="0">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tint val="7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ts val="0"/>
              </a:spcBef>
              <a:spcAft>
                <a:spcPts val="0"/>
              </a:spcAft>
              <a:defRPr/>
            </a:pPr>
            <a:r>
              <a:rPr lang="ru-RU" sz="1100" b="1">
                <a:solidFill>
                  <a:schemeClr val="tx1"/>
                </a:solidFill>
                <a:latin typeface="Times New Roman"/>
                <a:cs typeface="Times New Roman"/>
              </a:rPr>
              <a:t>х</a:t>
            </a:r>
            <a:endParaRPr/>
          </a:p>
        </p:txBody>
      </p:sp>
      <p:sp>
        <p:nvSpPr>
          <p:cNvPr id="45" name="Скругленный прямоугольник 44"/>
          <p:cNvSpPr/>
          <p:nvPr/>
        </p:nvSpPr>
        <p:spPr bwMode="auto">
          <a:xfrm>
            <a:off x="187659" y="5547111"/>
            <a:ext cx="4890487" cy="906225"/>
          </a:xfrm>
          <a:prstGeom prst="roundRect">
            <a:avLst>
              <a:gd name="adj" fmla="val 16667"/>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defRPr/>
            </a:pPr>
            <a:r>
              <a:rPr lang="ru-RU" sz="1200">
                <a:solidFill>
                  <a:schemeClr val="tx1"/>
                </a:solidFill>
                <a:latin typeface="Times New Roman"/>
                <a:cs typeface="Times New Roman"/>
              </a:rPr>
              <a:t>Численность лиц, размещенных в коллективных средствах размещения, тыс. человек</a:t>
            </a:r>
            <a:endParaRPr/>
          </a:p>
        </p:txBody>
      </p:sp>
    </p:spTree>
    <p:extLst>
      <p:ext uri="{BB962C8B-B14F-4D97-AF65-F5344CB8AC3E}">
        <p14:creationId xmlns:p14="http://schemas.microsoft.com/office/powerpoint/2010/main" val="3437038302"/>
      </p:ext>
    </p:extLst>
  </p:cSld>
  <p:clrMapOvr>
    <a:masterClrMapping/>
  </p:clrMapOvr>
  <mc:AlternateContent xmlns:mc="http://schemas.openxmlformats.org/markup-compatibility/2006" xmlns:p14="http://schemas.microsoft.com/office/powerpoint/2010/main">
    <mc:Choice Requires="p14">
      <p:transition spd="slow" p14:dur="2000"/>
    </mc:Choice>
    <mc:Fallback xmlns="" xmlns:m="http://schemas.openxmlformats.org/officeDocument/2006/math" xmlns:w="http://schemas.openxmlformats.org/wordprocessingml/2006/main">
      <p:transition advClick="1"/>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4516" y="4293096"/>
            <a:ext cx="1944216" cy="3610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prstClr val="black"/>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0791" y="4662186"/>
            <a:ext cx="151216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dirty="0">
              <a:solidFill>
                <a:prstClr val="black"/>
              </a:solidFill>
              <a:latin typeface="Times New Roman" panose="02020603050405020304" pitchFamily="18" charset="0"/>
              <a:cs typeface="Times New Roman" panose="02020603050405020304" pitchFamily="18" charset="0"/>
            </a:endParaRPr>
          </a:p>
        </p:txBody>
      </p:sp>
      <p:sp>
        <p:nvSpPr>
          <p:cNvPr id="40" name="Прямоугольник 39"/>
          <p:cNvSpPr/>
          <p:nvPr/>
        </p:nvSpPr>
        <p:spPr>
          <a:xfrm>
            <a:off x="107504" y="6230638"/>
            <a:ext cx="4104456" cy="400110"/>
          </a:xfrm>
          <a:prstGeom prst="rect">
            <a:avLst/>
          </a:prstGeom>
        </p:spPr>
        <p:txBody>
          <a:bodyPr wrap="square">
            <a:spAutoFit/>
          </a:bodyPr>
          <a:lstStyle/>
          <a:p>
            <a:endParaRPr lang="ru-RU" sz="1000" i="1" dirty="0">
              <a:solidFill>
                <a:prstClr val="black"/>
              </a:solidFill>
              <a:latin typeface="Times New Roman" panose="02020603050405020304" pitchFamily="18" charset="0"/>
              <a:cs typeface="Times New Roman" panose="02020603050405020304" pitchFamily="18" charset="0"/>
            </a:endParaRPr>
          </a:p>
          <a:p>
            <a:endParaRPr lang="ru-RU" sz="1000" i="1" dirty="0">
              <a:solidFill>
                <a:prstClr val="black"/>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07504" y="750888"/>
            <a:ext cx="6728478" cy="1928872"/>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600" b="1" i="1" dirty="0" smtClean="0">
                <a:solidFill>
                  <a:prstClr val="black"/>
                </a:solidFill>
                <a:latin typeface="Times New Roman" panose="02020603050405020304" pitchFamily="18" charset="0"/>
                <a:cs typeface="Times New Roman" panose="02020603050405020304" pitchFamily="18" charset="0"/>
              </a:rPr>
              <a:t>Цели программы:</a:t>
            </a:r>
            <a:r>
              <a:rPr lang="ru-RU" sz="1600" dirty="0" smtClean="0">
                <a:solidFill>
                  <a:prstClr val="black"/>
                </a:solidFill>
                <a:latin typeface="Times New Roman" panose="02020603050405020304" pitchFamily="18" charset="0"/>
                <a:cs typeface="Times New Roman" panose="02020603050405020304" pitchFamily="18" charset="0"/>
              </a:rPr>
              <a:t> </a:t>
            </a:r>
          </a:p>
          <a:p>
            <a:pPr marL="285750" indent="-285750">
              <a:buFont typeface="Wingdings" panose="05000000000000000000" pitchFamily="2" charset="2"/>
              <a:buChar char="v"/>
            </a:pPr>
            <a:r>
              <a:rPr lang="ru-RU" sz="1400" dirty="0">
                <a:solidFill>
                  <a:prstClr val="black"/>
                </a:solidFill>
                <a:latin typeface="Times New Roman" panose="02020603050405020304" pitchFamily="18" charset="0"/>
                <a:cs typeface="Times New Roman" panose="02020603050405020304" pitchFamily="18" charset="0"/>
              </a:rPr>
              <a:t>создание условий, обеспечивающих развитие системы физической культуры и спорта путем пропаганды здорового образа жизни, повышение массовости занятий физической культурой и спортом среди всех возрастных групп населения, в том числе среди лиц с ограниченными возможностями здоровья;</a:t>
            </a:r>
          </a:p>
          <a:p>
            <a:pPr marL="285750" indent="-285750">
              <a:buFont typeface="Wingdings" panose="05000000000000000000" pitchFamily="2" charset="2"/>
              <a:buChar char="v"/>
            </a:pPr>
            <a:r>
              <a:rPr lang="ru-RU" sz="1400" dirty="0">
                <a:solidFill>
                  <a:prstClr val="black"/>
                </a:solidFill>
                <a:latin typeface="Times New Roman" panose="02020603050405020304" pitchFamily="18" charset="0"/>
                <a:cs typeface="Times New Roman" panose="02020603050405020304" pitchFamily="18" charset="0"/>
              </a:rPr>
              <a:t>повышение конкурентоспособности спортсменов Чувашской Республики на международных и всероссийских спортивных соревнованиях.</a:t>
            </a:r>
          </a:p>
        </p:txBody>
      </p:sp>
      <p:sp>
        <p:nvSpPr>
          <p:cNvPr id="6" name="TextBox 5"/>
          <p:cNvSpPr txBox="1"/>
          <p:nvPr/>
        </p:nvSpPr>
        <p:spPr>
          <a:xfrm>
            <a:off x="76283" y="2776212"/>
            <a:ext cx="3952749" cy="323165"/>
          </a:xfrm>
          <a:prstGeom prst="rect">
            <a:avLst/>
          </a:prstGeom>
          <a:noFill/>
        </p:spPr>
        <p:txBody>
          <a:bodyPr wrap="none" rtlCol="0">
            <a:spAutoFit/>
          </a:bodyPr>
          <a:lstStyle/>
          <a:p>
            <a:r>
              <a:rPr lang="ru-RU" sz="1400" b="1" dirty="0" smtClean="0">
                <a:solidFill>
                  <a:prstClr val="black"/>
                </a:solidFill>
                <a:latin typeface="Times New Roman" panose="02020603050405020304" pitchFamily="18" charset="0"/>
                <a:cs typeface="Times New Roman" panose="02020603050405020304" pitchFamily="18" charset="0"/>
              </a:rPr>
              <a:t>Расходы республиканского бюджета, млн. руб</a:t>
            </a:r>
            <a:r>
              <a:rPr lang="ru-RU" sz="1500" b="1" dirty="0" smtClean="0">
                <a:solidFill>
                  <a:prstClr val="black"/>
                </a:solidFill>
                <a:latin typeface="Times New Roman" panose="02020603050405020304" pitchFamily="18" charset="0"/>
                <a:cs typeface="Times New Roman" panose="02020603050405020304" pitchFamily="18" charset="0"/>
              </a:rPr>
              <a:t>.</a:t>
            </a:r>
            <a:endParaRPr lang="ru-RU" sz="1500" b="1" dirty="0">
              <a:solidFill>
                <a:prstClr val="black"/>
              </a:solidFill>
              <a:latin typeface="Times New Roman" panose="02020603050405020304" pitchFamily="18" charset="0"/>
              <a:cs typeface="Times New Roman" panose="02020603050405020304" pitchFamily="18" charset="0"/>
            </a:endParaRPr>
          </a:p>
        </p:txBody>
      </p:sp>
      <p:graphicFrame>
        <p:nvGraphicFramePr>
          <p:cNvPr id="12" name="Диаграмма 11"/>
          <p:cNvGraphicFramePr>
            <a:graphicFrameLocks/>
          </p:cNvGraphicFramePr>
          <p:nvPr>
            <p:extLst>
              <p:ext uri="{D42A27DB-BD31-4B8C-83A1-F6EECF244321}">
                <p14:modId xmlns:p14="http://schemas.microsoft.com/office/powerpoint/2010/main" val="430587835"/>
              </p:ext>
            </p:extLst>
          </p:nvPr>
        </p:nvGraphicFramePr>
        <p:xfrm>
          <a:off x="35317" y="3140873"/>
          <a:ext cx="3816603" cy="2967211"/>
        </p:xfrm>
        <a:graphic>
          <a:graphicData uri="http://schemas.openxmlformats.org/drawingml/2006/chart">
            <c:chart xmlns:c="http://schemas.openxmlformats.org/drawingml/2006/chart" xmlns:r="http://schemas.openxmlformats.org/officeDocument/2006/relationships" r:id="rId3"/>
          </a:graphicData>
        </a:graphic>
      </p:graphicFrame>
      <p:sp>
        <p:nvSpPr>
          <p:cNvPr id="7" name="Номер слайда 6"/>
          <p:cNvSpPr>
            <a:spLocks noGrp="1"/>
          </p:cNvSpPr>
          <p:nvPr>
            <p:ph type="sldNum" sz="quarter" idx="12"/>
          </p:nvPr>
        </p:nvSpPr>
        <p:spPr>
          <a:xfrm>
            <a:off x="8126412" y="6453336"/>
            <a:ext cx="1054100" cy="365125"/>
          </a:xfrm>
        </p:spPr>
        <p:txBody>
          <a:bodyPr/>
          <a:lstStyle/>
          <a:p>
            <a:pPr>
              <a:defRPr/>
            </a:pPr>
            <a:fld id="{667CCBFA-BFB9-4E9F-B6F6-694D72409F22}" type="slidenum">
              <a:rPr lang="ru-RU" smtClean="0">
                <a:solidFill>
                  <a:prstClr val="black"/>
                </a:solidFill>
              </a:rPr>
              <a:pPr>
                <a:defRPr/>
              </a:pPr>
              <a:t>58</a:t>
            </a:fld>
            <a:endParaRPr lang="ru-RU" dirty="0">
              <a:solidFill>
                <a:prstClr val="black"/>
              </a:solidFill>
            </a:endParaRPr>
          </a:p>
        </p:txBody>
      </p:sp>
      <p:sp>
        <p:nvSpPr>
          <p:cNvPr id="3" name="Полилиния 2"/>
          <p:cNvSpPr/>
          <p:nvPr/>
        </p:nvSpPr>
        <p:spPr>
          <a:xfrm>
            <a:off x="4043608" y="2776212"/>
            <a:ext cx="4992888" cy="509970"/>
          </a:xfrm>
          <a:custGeom>
            <a:avLst/>
            <a:gdLst>
              <a:gd name="connsiteX0" fmla="*/ 0 w 4265959"/>
              <a:gd name="connsiteY0" fmla="*/ 50997 h 509970"/>
              <a:gd name="connsiteX1" fmla="*/ 50997 w 4265959"/>
              <a:gd name="connsiteY1" fmla="*/ 0 h 509970"/>
              <a:gd name="connsiteX2" fmla="*/ 4214962 w 4265959"/>
              <a:gd name="connsiteY2" fmla="*/ 0 h 509970"/>
              <a:gd name="connsiteX3" fmla="*/ 4265959 w 4265959"/>
              <a:gd name="connsiteY3" fmla="*/ 50997 h 509970"/>
              <a:gd name="connsiteX4" fmla="*/ 4265959 w 4265959"/>
              <a:gd name="connsiteY4" fmla="*/ 458973 h 509970"/>
              <a:gd name="connsiteX5" fmla="*/ 4214962 w 4265959"/>
              <a:gd name="connsiteY5" fmla="*/ 509970 h 509970"/>
              <a:gd name="connsiteX6" fmla="*/ 50997 w 4265959"/>
              <a:gd name="connsiteY6" fmla="*/ 509970 h 509970"/>
              <a:gd name="connsiteX7" fmla="*/ 0 w 4265959"/>
              <a:gd name="connsiteY7" fmla="*/ 458973 h 509970"/>
              <a:gd name="connsiteX8" fmla="*/ 0 w 4265959"/>
              <a:gd name="connsiteY8" fmla="*/ 50997 h 509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65959" h="509970">
                <a:moveTo>
                  <a:pt x="0" y="50997"/>
                </a:moveTo>
                <a:cubicBezTo>
                  <a:pt x="0" y="22832"/>
                  <a:pt x="22832" y="0"/>
                  <a:pt x="50997" y="0"/>
                </a:cubicBezTo>
                <a:lnTo>
                  <a:pt x="4214962" y="0"/>
                </a:lnTo>
                <a:cubicBezTo>
                  <a:pt x="4243127" y="0"/>
                  <a:pt x="4265959" y="22832"/>
                  <a:pt x="4265959" y="50997"/>
                </a:cubicBezTo>
                <a:lnTo>
                  <a:pt x="4265959" y="458973"/>
                </a:lnTo>
                <a:cubicBezTo>
                  <a:pt x="4265959" y="487138"/>
                  <a:pt x="4243127" y="509970"/>
                  <a:pt x="4214962" y="509970"/>
                </a:cubicBezTo>
                <a:lnTo>
                  <a:pt x="50997" y="509970"/>
                </a:lnTo>
                <a:cubicBezTo>
                  <a:pt x="22832" y="509970"/>
                  <a:pt x="0" y="487138"/>
                  <a:pt x="0" y="458973"/>
                </a:cubicBezTo>
                <a:lnTo>
                  <a:pt x="0" y="5099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5897" tIns="75897" rIns="75897" bIns="75897" numCol="1" spcCol="1270" anchor="ctr" anchorCtr="0">
            <a:noAutofit/>
          </a:bodyPr>
          <a:lstStyle/>
          <a:p>
            <a:pPr lvl="0" algn="ctr" defTabSz="622300">
              <a:lnSpc>
                <a:spcPct val="90000"/>
              </a:lnSpc>
              <a:spcAft>
                <a:spcPct val="35000"/>
              </a:spcAft>
            </a:pPr>
            <a:r>
              <a:rPr lang="ru-RU" sz="1400" b="1" i="1" dirty="0">
                <a:solidFill>
                  <a:schemeClr val="tx1"/>
                </a:solidFill>
                <a:latin typeface="Times New Roman" panose="02020603050405020304" pitchFamily="18" charset="0"/>
                <a:cs typeface="Times New Roman" panose="02020603050405020304" pitchFamily="18" charset="0"/>
              </a:rPr>
              <a:t>Расходы в разрезе структурных </a:t>
            </a:r>
            <a:r>
              <a:rPr lang="ru-RU" sz="1400" b="1" i="1" dirty="0" smtClean="0">
                <a:solidFill>
                  <a:schemeClr val="tx1"/>
                </a:solidFill>
                <a:latin typeface="Times New Roman" panose="02020603050405020304" pitchFamily="18" charset="0"/>
                <a:cs typeface="Times New Roman" panose="02020603050405020304" pitchFamily="18" charset="0"/>
              </a:rPr>
              <a:t>элементов                                        </a:t>
            </a:r>
            <a:r>
              <a:rPr lang="ru-RU" sz="1400" b="1" i="1" dirty="0">
                <a:solidFill>
                  <a:schemeClr val="tx1"/>
                </a:solidFill>
                <a:latin typeface="Times New Roman" panose="02020603050405020304" pitchFamily="18" charset="0"/>
                <a:cs typeface="Times New Roman" panose="02020603050405020304" pitchFamily="18" charset="0"/>
              </a:rPr>
              <a:t>в </a:t>
            </a:r>
            <a:r>
              <a:rPr lang="ru-RU" sz="1400" b="1" i="1" dirty="0" smtClean="0">
                <a:solidFill>
                  <a:schemeClr val="tx1"/>
                </a:solidFill>
                <a:latin typeface="Times New Roman" panose="02020603050405020304" pitchFamily="18" charset="0"/>
                <a:cs typeface="Times New Roman" panose="02020603050405020304" pitchFamily="18" charset="0"/>
              </a:rPr>
              <a:t>2025 </a:t>
            </a:r>
            <a:r>
              <a:rPr lang="ru-RU" sz="1400" b="1" i="1" dirty="0">
                <a:solidFill>
                  <a:schemeClr val="tx1"/>
                </a:solidFill>
                <a:latin typeface="Times New Roman" panose="02020603050405020304" pitchFamily="18" charset="0"/>
                <a:cs typeface="Times New Roman" panose="02020603050405020304" pitchFamily="18" charset="0"/>
              </a:rPr>
              <a:t>году, млн. руб.</a:t>
            </a:r>
          </a:p>
        </p:txBody>
      </p:sp>
      <p:sp>
        <p:nvSpPr>
          <p:cNvPr id="4" name="Полилиния 3"/>
          <p:cNvSpPr/>
          <p:nvPr/>
        </p:nvSpPr>
        <p:spPr>
          <a:xfrm>
            <a:off x="4043607" y="3310938"/>
            <a:ext cx="3368105" cy="324000"/>
          </a:xfrm>
          <a:custGeom>
            <a:avLst/>
            <a:gdLst>
              <a:gd name="connsiteX0" fmla="*/ 0 w 2433942"/>
              <a:gd name="connsiteY0" fmla="*/ 33287 h 332865"/>
              <a:gd name="connsiteX1" fmla="*/ 33287 w 2433942"/>
              <a:gd name="connsiteY1" fmla="*/ 0 h 332865"/>
              <a:gd name="connsiteX2" fmla="*/ 2400656 w 2433942"/>
              <a:gd name="connsiteY2" fmla="*/ 0 h 332865"/>
              <a:gd name="connsiteX3" fmla="*/ 2433943 w 2433942"/>
              <a:gd name="connsiteY3" fmla="*/ 33287 h 332865"/>
              <a:gd name="connsiteX4" fmla="*/ 2433942 w 2433942"/>
              <a:gd name="connsiteY4" fmla="*/ 299579 h 332865"/>
              <a:gd name="connsiteX5" fmla="*/ 2400655 w 2433942"/>
              <a:gd name="connsiteY5" fmla="*/ 332866 h 332865"/>
              <a:gd name="connsiteX6" fmla="*/ 33287 w 2433942"/>
              <a:gd name="connsiteY6" fmla="*/ 332865 h 332865"/>
              <a:gd name="connsiteX7" fmla="*/ 0 w 2433942"/>
              <a:gd name="connsiteY7" fmla="*/ 299578 h 332865"/>
              <a:gd name="connsiteX8" fmla="*/ 0 w 2433942"/>
              <a:gd name="connsiteY8" fmla="*/ 33287 h 3328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33942" h="332865">
                <a:moveTo>
                  <a:pt x="0" y="33287"/>
                </a:moveTo>
                <a:cubicBezTo>
                  <a:pt x="0" y="14903"/>
                  <a:pt x="14903" y="0"/>
                  <a:pt x="33287" y="0"/>
                </a:cubicBezTo>
                <a:lnTo>
                  <a:pt x="2400656" y="0"/>
                </a:lnTo>
                <a:cubicBezTo>
                  <a:pt x="2419040" y="0"/>
                  <a:pt x="2433943" y="14903"/>
                  <a:pt x="2433943" y="33287"/>
                </a:cubicBezTo>
                <a:cubicBezTo>
                  <a:pt x="2433943" y="122051"/>
                  <a:pt x="2433942" y="210815"/>
                  <a:pt x="2433942" y="299579"/>
                </a:cubicBezTo>
                <a:cubicBezTo>
                  <a:pt x="2433942" y="317963"/>
                  <a:pt x="2419039" y="332866"/>
                  <a:pt x="2400655" y="332866"/>
                </a:cubicBezTo>
                <a:lnTo>
                  <a:pt x="33287" y="332865"/>
                </a:lnTo>
                <a:cubicBezTo>
                  <a:pt x="14903" y="332865"/>
                  <a:pt x="0" y="317962"/>
                  <a:pt x="0" y="299578"/>
                </a:cubicBezTo>
                <a:lnTo>
                  <a:pt x="0" y="3328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089" tIns="63089" rIns="63089" bIns="63089" numCol="1" spcCol="1270" anchor="ctr" anchorCtr="0">
            <a:noAutofit/>
          </a:bodyPr>
          <a:lstStyle/>
          <a:p>
            <a:pPr lvl="0" algn="ctr" defTabSz="622300">
              <a:lnSpc>
                <a:spcPct val="90000"/>
              </a:lnSpc>
              <a:spcBef>
                <a:spcPct val="0"/>
              </a:spcBef>
              <a:spcAft>
                <a:spcPct val="35000"/>
              </a:spcAft>
            </a:pPr>
            <a:r>
              <a:rPr lang="ru-RU" sz="1400" b="1" dirty="0" smtClean="0">
                <a:solidFill>
                  <a:schemeClr val="tx1"/>
                </a:solidFill>
                <a:latin typeface="Times New Roman" panose="02020603050405020304" pitchFamily="18" charset="0"/>
                <a:cs typeface="Times New Roman" panose="02020603050405020304" pitchFamily="18" charset="0"/>
              </a:rPr>
              <a:t>Наименование</a:t>
            </a:r>
          </a:p>
        </p:txBody>
      </p:sp>
      <p:sp>
        <p:nvSpPr>
          <p:cNvPr id="10" name="Полилиния 9"/>
          <p:cNvSpPr/>
          <p:nvPr/>
        </p:nvSpPr>
        <p:spPr>
          <a:xfrm>
            <a:off x="4043608" y="3707982"/>
            <a:ext cx="3368104" cy="873146"/>
          </a:xfrm>
          <a:custGeom>
            <a:avLst/>
            <a:gdLst>
              <a:gd name="connsiteX0" fmla="*/ 0 w 2424448"/>
              <a:gd name="connsiteY0" fmla="*/ 66354 h 663540"/>
              <a:gd name="connsiteX1" fmla="*/ 66354 w 2424448"/>
              <a:gd name="connsiteY1" fmla="*/ 0 h 663540"/>
              <a:gd name="connsiteX2" fmla="*/ 2358094 w 2424448"/>
              <a:gd name="connsiteY2" fmla="*/ 0 h 663540"/>
              <a:gd name="connsiteX3" fmla="*/ 2424448 w 2424448"/>
              <a:gd name="connsiteY3" fmla="*/ 66354 h 663540"/>
              <a:gd name="connsiteX4" fmla="*/ 2424448 w 2424448"/>
              <a:gd name="connsiteY4" fmla="*/ 597186 h 663540"/>
              <a:gd name="connsiteX5" fmla="*/ 2358094 w 2424448"/>
              <a:gd name="connsiteY5" fmla="*/ 663540 h 663540"/>
              <a:gd name="connsiteX6" fmla="*/ 66354 w 2424448"/>
              <a:gd name="connsiteY6" fmla="*/ 663540 h 663540"/>
              <a:gd name="connsiteX7" fmla="*/ 0 w 2424448"/>
              <a:gd name="connsiteY7" fmla="*/ 597186 h 663540"/>
              <a:gd name="connsiteX8" fmla="*/ 0 w 2424448"/>
              <a:gd name="connsiteY8" fmla="*/ 66354 h 66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448" h="663540">
                <a:moveTo>
                  <a:pt x="0" y="66354"/>
                </a:moveTo>
                <a:cubicBezTo>
                  <a:pt x="0" y="29708"/>
                  <a:pt x="29708" y="0"/>
                  <a:pt x="66354" y="0"/>
                </a:cubicBezTo>
                <a:lnTo>
                  <a:pt x="2358094" y="0"/>
                </a:lnTo>
                <a:cubicBezTo>
                  <a:pt x="2394740" y="0"/>
                  <a:pt x="2424448" y="29708"/>
                  <a:pt x="2424448" y="66354"/>
                </a:cubicBezTo>
                <a:lnTo>
                  <a:pt x="2424448" y="597186"/>
                </a:lnTo>
                <a:cubicBezTo>
                  <a:pt x="2424448" y="633832"/>
                  <a:pt x="2394740" y="663540"/>
                  <a:pt x="2358094" y="663540"/>
                </a:cubicBezTo>
                <a:lnTo>
                  <a:pt x="66354" y="663540"/>
                </a:lnTo>
                <a:cubicBezTo>
                  <a:pt x="29708" y="663540"/>
                  <a:pt x="0" y="633832"/>
                  <a:pt x="0" y="597186"/>
                </a:cubicBezTo>
                <a:lnTo>
                  <a:pt x="0" y="6635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5154" tIns="65154" rIns="65154" bIns="65154" numCol="1" spcCol="1270" anchor="ctr" anchorCtr="0">
            <a:noAutofit/>
          </a:bodyPr>
          <a:lstStyle/>
          <a:p>
            <a:pPr lvl="0" algn="just" defTabSz="533400">
              <a:spcAft>
                <a:spcPts val="0"/>
              </a:spcAft>
            </a:pPr>
            <a:r>
              <a:rPr lang="ru-RU" sz="950" b="1" kern="1200" dirty="0" smtClean="0">
                <a:solidFill>
                  <a:schemeClr val="tx1"/>
                </a:solidFill>
                <a:latin typeface="Times New Roman" panose="02020603050405020304" pitchFamily="18" charset="0"/>
                <a:cs typeface="Times New Roman" panose="02020603050405020304" pitchFamily="18" charset="0"/>
              </a:rPr>
              <a:t>Региональные проекты: </a:t>
            </a:r>
            <a:endParaRPr lang="ru-RU" sz="950" dirty="0" smtClean="0">
              <a:solidFill>
                <a:schemeClr val="tx1"/>
              </a:solidFill>
              <a:latin typeface="Times New Roman" panose="02020603050405020304" pitchFamily="18" charset="0"/>
              <a:cs typeface="Times New Roman" panose="02020603050405020304" pitchFamily="18" charset="0"/>
            </a:endParaRPr>
          </a:p>
          <a:p>
            <a:pPr lvl="0" algn="just" defTabSz="533400">
              <a:spcAft>
                <a:spcPts val="0"/>
              </a:spcAft>
            </a:pPr>
            <a:r>
              <a:rPr lang="ru-RU" sz="950" dirty="0" smtClean="0">
                <a:solidFill>
                  <a:schemeClr val="tx1"/>
                </a:solidFill>
                <a:latin typeface="Times New Roman" panose="02020603050405020304" pitchFamily="18" charset="0"/>
                <a:cs typeface="Times New Roman" panose="02020603050405020304" pitchFamily="18" charset="0"/>
              </a:rPr>
              <a:t>«Бизнес-спринт </a:t>
            </a:r>
            <a:r>
              <a:rPr lang="ru-RU" sz="950" dirty="0">
                <a:solidFill>
                  <a:schemeClr val="tx1"/>
                </a:solidFill>
                <a:latin typeface="Times New Roman" panose="02020603050405020304" pitchFamily="18" charset="0"/>
                <a:cs typeface="Times New Roman" panose="02020603050405020304" pitchFamily="18" charset="0"/>
              </a:rPr>
              <a:t>(Я выбираю спорт</a:t>
            </a:r>
            <a:r>
              <a:rPr lang="ru-RU" sz="950" dirty="0" smtClean="0">
                <a:solidFill>
                  <a:schemeClr val="tx1"/>
                </a:solidFill>
                <a:latin typeface="Times New Roman" panose="02020603050405020304" pitchFamily="18" charset="0"/>
                <a:cs typeface="Times New Roman" panose="02020603050405020304" pitchFamily="18" charset="0"/>
              </a:rPr>
              <a:t>)»</a:t>
            </a:r>
            <a:r>
              <a:rPr lang="en-US" sz="950" dirty="0" smtClean="0">
                <a:solidFill>
                  <a:schemeClr val="tx1"/>
                </a:solidFill>
                <a:latin typeface="Times New Roman" panose="02020603050405020304" pitchFamily="18" charset="0"/>
                <a:cs typeface="Times New Roman" panose="02020603050405020304" pitchFamily="18" charset="0"/>
              </a:rPr>
              <a:t>;</a:t>
            </a:r>
            <a:endParaRPr lang="ru-RU" sz="950" dirty="0" smtClean="0">
              <a:solidFill>
                <a:schemeClr val="tx1"/>
              </a:solidFill>
              <a:latin typeface="Times New Roman" panose="02020603050405020304" pitchFamily="18" charset="0"/>
              <a:cs typeface="Times New Roman" panose="02020603050405020304" pitchFamily="18" charset="0"/>
            </a:endParaRPr>
          </a:p>
          <a:p>
            <a:pPr lvl="0" algn="just" defTabSz="533400">
              <a:spcAft>
                <a:spcPts val="0"/>
              </a:spcAft>
            </a:pPr>
            <a:r>
              <a:rPr lang="ru-RU" sz="950" dirty="0" smtClean="0">
                <a:solidFill>
                  <a:schemeClr val="tx1"/>
                </a:solidFill>
                <a:latin typeface="Times New Roman" panose="02020603050405020304" pitchFamily="18" charset="0"/>
                <a:cs typeface="Times New Roman" panose="02020603050405020304" pitchFamily="18" charset="0"/>
              </a:rPr>
              <a:t>«Развитие </a:t>
            </a:r>
            <a:r>
              <a:rPr lang="ru-RU" sz="950" dirty="0">
                <a:solidFill>
                  <a:schemeClr val="tx1"/>
                </a:solidFill>
                <a:latin typeface="Times New Roman" panose="02020603050405020304" pitchFamily="18" charset="0"/>
                <a:cs typeface="Times New Roman" panose="02020603050405020304" pitchFamily="18" charset="0"/>
              </a:rPr>
              <a:t>физической культуры и массового спорта, системы подготовки спортивного </a:t>
            </a:r>
            <a:r>
              <a:rPr lang="en-US" sz="950" dirty="0" smtClean="0">
                <a:solidFill>
                  <a:schemeClr val="tx1"/>
                </a:solidFill>
                <a:latin typeface="Times New Roman" panose="02020603050405020304" pitchFamily="18" charset="0"/>
                <a:cs typeface="Times New Roman" panose="02020603050405020304" pitchFamily="18" charset="0"/>
              </a:rPr>
              <a:t> </a:t>
            </a:r>
            <a:r>
              <a:rPr lang="ru-RU" sz="950" dirty="0" smtClean="0">
                <a:solidFill>
                  <a:schemeClr val="tx1"/>
                </a:solidFill>
                <a:latin typeface="Times New Roman" panose="02020603050405020304" pitchFamily="18" charset="0"/>
                <a:cs typeface="Times New Roman" panose="02020603050405020304" pitchFamily="18" charset="0"/>
              </a:rPr>
              <a:t>резерва»;</a:t>
            </a:r>
          </a:p>
          <a:p>
            <a:pPr lvl="0" algn="just" defTabSz="533400">
              <a:spcAft>
                <a:spcPts val="0"/>
              </a:spcAft>
            </a:pPr>
            <a:r>
              <a:rPr lang="ru-RU" sz="950" dirty="0">
                <a:solidFill>
                  <a:schemeClr val="tx1"/>
                </a:solidFill>
                <a:latin typeface="Times New Roman" panose="02020603050405020304" pitchFamily="18" charset="0"/>
                <a:cs typeface="Times New Roman" panose="02020603050405020304" pitchFamily="18" charset="0"/>
              </a:rPr>
              <a:t>«Спорт-норма жизни» </a:t>
            </a:r>
            <a:endParaRPr lang="ru-RU" sz="950" kern="1200" dirty="0" smtClean="0">
              <a:solidFill>
                <a:schemeClr val="tx1"/>
              </a:solidFill>
              <a:latin typeface="Times New Roman" panose="02020603050405020304" pitchFamily="18" charset="0"/>
              <a:cs typeface="Times New Roman" panose="02020603050405020304" pitchFamily="18" charset="0"/>
            </a:endParaRPr>
          </a:p>
        </p:txBody>
      </p:sp>
      <p:sp>
        <p:nvSpPr>
          <p:cNvPr id="11" name="Полилиния 10"/>
          <p:cNvSpPr/>
          <p:nvPr/>
        </p:nvSpPr>
        <p:spPr>
          <a:xfrm>
            <a:off x="4043607" y="4654100"/>
            <a:ext cx="3368105" cy="1776593"/>
          </a:xfrm>
          <a:custGeom>
            <a:avLst/>
            <a:gdLst>
              <a:gd name="connsiteX0" fmla="*/ 0 w 2405572"/>
              <a:gd name="connsiteY0" fmla="*/ 66354 h 663540"/>
              <a:gd name="connsiteX1" fmla="*/ 66354 w 2405572"/>
              <a:gd name="connsiteY1" fmla="*/ 0 h 663540"/>
              <a:gd name="connsiteX2" fmla="*/ 2339218 w 2405572"/>
              <a:gd name="connsiteY2" fmla="*/ 0 h 663540"/>
              <a:gd name="connsiteX3" fmla="*/ 2405572 w 2405572"/>
              <a:gd name="connsiteY3" fmla="*/ 66354 h 663540"/>
              <a:gd name="connsiteX4" fmla="*/ 2405572 w 2405572"/>
              <a:gd name="connsiteY4" fmla="*/ 597186 h 663540"/>
              <a:gd name="connsiteX5" fmla="*/ 2339218 w 2405572"/>
              <a:gd name="connsiteY5" fmla="*/ 663540 h 663540"/>
              <a:gd name="connsiteX6" fmla="*/ 66354 w 2405572"/>
              <a:gd name="connsiteY6" fmla="*/ 663540 h 663540"/>
              <a:gd name="connsiteX7" fmla="*/ 0 w 2405572"/>
              <a:gd name="connsiteY7" fmla="*/ 597186 h 663540"/>
              <a:gd name="connsiteX8" fmla="*/ 0 w 2405572"/>
              <a:gd name="connsiteY8" fmla="*/ 66354 h 66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05572" h="663540">
                <a:moveTo>
                  <a:pt x="0" y="66354"/>
                </a:moveTo>
                <a:cubicBezTo>
                  <a:pt x="0" y="29708"/>
                  <a:pt x="29708" y="0"/>
                  <a:pt x="66354" y="0"/>
                </a:cubicBezTo>
                <a:lnTo>
                  <a:pt x="2339218" y="0"/>
                </a:lnTo>
                <a:cubicBezTo>
                  <a:pt x="2375864" y="0"/>
                  <a:pt x="2405572" y="29708"/>
                  <a:pt x="2405572" y="66354"/>
                </a:cubicBezTo>
                <a:lnTo>
                  <a:pt x="2405572" y="597186"/>
                </a:lnTo>
                <a:cubicBezTo>
                  <a:pt x="2405572" y="633832"/>
                  <a:pt x="2375864" y="663540"/>
                  <a:pt x="2339218" y="663540"/>
                </a:cubicBezTo>
                <a:lnTo>
                  <a:pt x="66354" y="663540"/>
                </a:lnTo>
                <a:cubicBezTo>
                  <a:pt x="29708" y="663540"/>
                  <a:pt x="0" y="633832"/>
                  <a:pt x="0" y="597186"/>
                </a:cubicBezTo>
                <a:lnTo>
                  <a:pt x="0" y="6635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5154" tIns="65154" rIns="65154" bIns="65154" numCol="1" spcCol="1270" anchor="t" anchorCtr="0">
            <a:noAutofit/>
          </a:bodyPr>
          <a:lstStyle/>
          <a:p>
            <a:pPr lvl="0" algn="just" defTabSz="533400">
              <a:spcAft>
                <a:spcPts val="0"/>
              </a:spcAft>
            </a:pPr>
            <a:r>
              <a:rPr lang="ru-RU" sz="1000" b="1" dirty="0" smtClean="0">
                <a:solidFill>
                  <a:schemeClr val="tx1"/>
                </a:solidFill>
                <a:latin typeface="Times New Roman" panose="02020603050405020304" pitchFamily="18" charset="0"/>
                <a:cs typeface="Times New Roman" panose="02020603050405020304" pitchFamily="18" charset="0"/>
              </a:rPr>
              <a:t>Комплексы </a:t>
            </a:r>
            <a:r>
              <a:rPr lang="ru-RU" sz="1000" b="1" dirty="0">
                <a:solidFill>
                  <a:schemeClr val="tx1"/>
                </a:solidFill>
                <a:latin typeface="Times New Roman" panose="02020603050405020304" pitchFamily="18" charset="0"/>
                <a:cs typeface="Times New Roman" panose="02020603050405020304" pitchFamily="18" charset="0"/>
              </a:rPr>
              <a:t>процессных </a:t>
            </a:r>
            <a:r>
              <a:rPr lang="ru-RU" sz="1000" b="1" dirty="0" smtClean="0">
                <a:solidFill>
                  <a:schemeClr val="tx1"/>
                </a:solidFill>
                <a:latin typeface="Times New Roman" panose="02020603050405020304" pitchFamily="18" charset="0"/>
                <a:cs typeface="Times New Roman" panose="02020603050405020304" pitchFamily="18" charset="0"/>
              </a:rPr>
              <a:t>мероприятий:</a:t>
            </a:r>
          </a:p>
          <a:p>
            <a:pPr lvl="0" algn="just" defTabSz="533400">
              <a:spcAft>
                <a:spcPts val="0"/>
              </a:spcAft>
            </a:pPr>
            <a:r>
              <a:rPr lang="ru-RU" sz="950" dirty="0" smtClean="0">
                <a:solidFill>
                  <a:schemeClr val="tx1"/>
                </a:solidFill>
                <a:latin typeface="Times New Roman" panose="02020603050405020304" pitchFamily="18" charset="0"/>
                <a:cs typeface="Times New Roman" panose="02020603050405020304" pitchFamily="18" charset="0"/>
              </a:rPr>
              <a:t>«Организация </a:t>
            </a:r>
            <a:r>
              <a:rPr lang="ru-RU" sz="950" dirty="0">
                <a:solidFill>
                  <a:schemeClr val="tx1"/>
                </a:solidFill>
                <a:latin typeface="Times New Roman" panose="02020603050405020304" pitchFamily="18" charset="0"/>
                <a:cs typeface="Times New Roman" panose="02020603050405020304" pitchFamily="18" charset="0"/>
              </a:rPr>
              <a:t>и проведение официальных физкультурных мероприятий, курсов повышения квалификации и профессиональной переподготовки для специалистов, работающих в сфере физической культуры и </a:t>
            </a:r>
            <a:r>
              <a:rPr lang="ru-RU" sz="950" dirty="0" smtClean="0">
                <a:solidFill>
                  <a:schemeClr val="tx1"/>
                </a:solidFill>
                <a:latin typeface="Times New Roman" panose="02020603050405020304" pitchFamily="18" charset="0"/>
                <a:cs typeface="Times New Roman" panose="02020603050405020304" pitchFamily="18" charset="0"/>
              </a:rPr>
              <a:t>спорта»</a:t>
            </a:r>
            <a:r>
              <a:rPr lang="en-US" sz="950" dirty="0" smtClean="0">
                <a:solidFill>
                  <a:schemeClr val="tx1"/>
                </a:solidFill>
                <a:latin typeface="Times New Roman" panose="02020603050405020304" pitchFamily="18" charset="0"/>
                <a:cs typeface="Times New Roman" panose="02020603050405020304" pitchFamily="18" charset="0"/>
              </a:rPr>
              <a:t>;</a:t>
            </a:r>
          </a:p>
          <a:p>
            <a:pPr lvl="0" algn="just" defTabSz="533400">
              <a:spcAft>
                <a:spcPts val="0"/>
              </a:spcAft>
            </a:pPr>
            <a:r>
              <a:rPr lang="ru-RU" sz="950" dirty="0" smtClean="0">
                <a:solidFill>
                  <a:schemeClr val="tx1"/>
                </a:solidFill>
                <a:latin typeface="Times New Roman" panose="02020603050405020304" pitchFamily="18" charset="0"/>
                <a:cs typeface="Times New Roman" panose="02020603050405020304" pitchFamily="18" charset="0"/>
              </a:rPr>
              <a:t>«Проведение </a:t>
            </a:r>
            <a:r>
              <a:rPr lang="ru-RU" sz="950" dirty="0">
                <a:solidFill>
                  <a:schemeClr val="tx1"/>
                </a:solidFill>
                <a:latin typeface="Times New Roman" panose="02020603050405020304" pitchFamily="18" charset="0"/>
                <a:cs typeface="Times New Roman" panose="02020603050405020304" pitchFamily="18" charset="0"/>
              </a:rPr>
              <a:t>спортивных мероприятий и подготовка спортивного </a:t>
            </a:r>
            <a:r>
              <a:rPr lang="ru-RU" sz="950" dirty="0" smtClean="0">
                <a:solidFill>
                  <a:schemeClr val="tx1"/>
                </a:solidFill>
                <a:latin typeface="Times New Roman" panose="02020603050405020304" pitchFamily="18" charset="0"/>
                <a:cs typeface="Times New Roman" panose="02020603050405020304" pitchFamily="18" charset="0"/>
              </a:rPr>
              <a:t>резерва»</a:t>
            </a:r>
            <a:r>
              <a:rPr lang="en-US" sz="950" dirty="0" smtClean="0">
                <a:solidFill>
                  <a:schemeClr val="tx1"/>
                </a:solidFill>
                <a:latin typeface="Times New Roman" panose="02020603050405020304" pitchFamily="18" charset="0"/>
                <a:cs typeface="Times New Roman" panose="02020603050405020304" pitchFamily="18" charset="0"/>
              </a:rPr>
              <a:t>;</a:t>
            </a:r>
            <a:endParaRPr lang="ru-RU" sz="950" dirty="0" smtClean="0">
              <a:solidFill>
                <a:schemeClr val="tx1"/>
              </a:solidFill>
              <a:latin typeface="Times New Roman" panose="02020603050405020304" pitchFamily="18" charset="0"/>
              <a:cs typeface="Times New Roman" panose="02020603050405020304" pitchFamily="18" charset="0"/>
            </a:endParaRPr>
          </a:p>
          <a:p>
            <a:pPr lvl="0" algn="just" defTabSz="533400">
              <a:spcAft>
                <a:spcPts val="0"/>
              </a:spcAft>
            </a:pPr>
            <a:r>
              <a:rPr lang="ru-RU" sz="950" dirty="0" smtClean="0">
                <a:solidFill>
                  <a:schemeClr val="tx1"/>
                </a:solidFill>
                <a:latin typeface="Times New Roman" panose="02020603050405020304" pitchFamily="18" charset="0"/>
                <a:cs typeface="Times New Roman" panose="02020603050405020304" pitchFamily="18" charset="0"/>
              </a:rPr>
              <a:t>«Обеспечение </a:t>
            </a:r>
            <a:r>
              <a:rPr lang="ru-RU" sz="950" dirty="0">
                <a:solidFill>
                  <a:schemeClr val="tx1"/>
                </a:solidFill>
                <a:latin typeface="Times New Roman" panose="02020603050405020304" pitchFamily="18" charset="0"/>
                <a:cs typeface="Times New Roman" panose="02020603050405020304" pitchFamily="18" charset="0"/>
              </a:rPr>
              <a:t>реализации государственной программы Чувашской Республики </a:t>
            </a:r>
            <a:r>
              <a:rPr lang="ru-RU" sz="950" dirty="0" smtClean="0">
                <a:solidFill>
                  <a:schemeClr val="tx1"/>
                </a:solidFill>
                <a:latin typeface="Times New Roman" panose="02020603050405020304" pitchFamily="18" charset="0"/>
                <a:cs typeface="Times New Roman" panose="02020603050405020304" pitchFamily="18" charset="0"/>
              </a:rPr>
              <a:t>«Развитие </a:t>
            </a:r>
            <a:r>
              <a:rPr lang="ru-RU" sz="950" dirty="0">
                <a:solidFill>
                  <a:schemeClr val="tx1"/>
                </a:solidFill>
                <a:latin typeface="Times New Roman" panose="02020603050405020304" pitchFamily="18" charset="0"/>
                <a:cs typeface="Times New Roman" panose="02020603050405020304" pitchFamily="18" charset="0"/>
              </a:rPr>
              <a:t>физической культуры и </a:t>
            </a:r>
            <a:r>
              <a:rPr lang="ru-RU" sz="950" dirty="0" smtClean="0">
                <a:solidFill>
                  <a:schemeClr val="tx1"/>
                </a:solidFill>
                <a:latin typeface="Times New Roman" panose="02020603050405020304" pitchFamily="18" charset="0"/>
                <a:cs typeface="Times New Roman" panose="02020603050405020304" pitchFamily="18" charset="0"/>
              </a:rPr>
              <a:t>спорта</a:t>
            </a:r>
            <a:r>
              <a:rPr lang="ru-RU" sz="950" b="1" dirty="0" smtClean="0">
                <a:solidFill>
                  <a:schemeClr val="tx1"/>
                </a:solidFill>
                <a:latin typeface="Times New Roman" panose="02020603050405020304" pitchFamily="18" charset="0"/>
                <a:cs typeface="Times New Roman" panose="02020603050405020304" pitchFamily="18" charset="0"/>
              </a:rPr>
              <a:t>»</a:t>
            </a:r>
            <a:endParaRPr lang="ru-RU" sz="950" kern="1200" dirty="0" smtClean="0">
              <a:solidFill>
                <a:schemeClr val="tx1"/>
              </a:solidFill>
              <a:latin typeface="Times New Roman" panose="02020603050405020304" pitchFamily="18" charset="0"/>
              <a:cs typeface="Times New Roman" panose="02020603050405020304" pitchFamily="18" charset="0"/>
            </a:endParaRPr>
          </a:p>
        </p:txBody>
      </p:sp>
      <p:sp>
        <p:nvSpPr>
          <p:cNvPr id="20" name="Полилиния 19"/>
          <p:cNvSpPr/>
          <p:nvPr/>
        </p:nvSpPr>
        <p:spPr>
          <a:xfrm>
            <a:off x="7483720" y="3310938"/>
            <a:ext cx="720000" cy="324000"/>
          </a:xfrm>
          <a:custGeom>
            <a:avLst/>
            <a:gdLst>
              <a:gd name="connsiteX0" fmla="*/ 0 w 701194"/>
              <a:gd name="connsiteY0" fmla="*/ 33287 h 332865"/>
              <a:gd name="connsiteX1" fmla="*/ 33287 w 701194"/>
              <a:gd name="connsiteY1" fmla="*/ 0 h 332865"/>
              <a:gd name="connsiteX2" fmla="*/ 667908 w 701194"/>
              <a:gd name="connsiteY2" fmla="*/ 0 h 332865"/>
              <a:gd name="connsiteX3" fmla="*/ 701195 w 701194"/>
              <a:gd name="connsiteY3" fmla="*/ 33287 h 332865"/>
              <a:gd name="connsiteX4" fmla="*/ 701194 w 701194"/>
              <a:gd name="connsiteY4" fmla="*/ 299579 h 332865"/>
              <a:gd name="connsiteX5" fmla="*/ 667907 w 701194"/>
              <a:gd name="connsiteY5" fmla="*/ 332866 h 332865"/>
              <a:gd name="connsiteX6" fmla="*/ 33287 w 701194"/>
              <a:gd name="connsiteY6" fmla="*/ 332865 h 332865"/>
              <a:gd name="connsiteX7" fmla="*/ 0 w 701194"/>
              <a:gd name="connsiteY7" fmla="*/ 299578 h 332865"/>
              <a:gd name="connsiteX8" fmla="*/ 0 w 701194"/>
              <a:gd name="connsiteY8" fmla="*/ 33287 h 3328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194" h="332865">
                <a:moveTo>
                  <a:pt x="0" y="33287"/>
                </a:moveTo>
                <a:cubicBezTo>
                  <a:pt x="0" y="14903"/>
                  <a:pt x="14903" y="0"/>
                  <a:pt x="33287" y="0"/>
                </a:cubicBezTo>
                <a:lnTo>
                  <a:pt x="667908" y="0"/>
                </a:lnTo>
                <a:cubicBezTo>
                  <a:pt x="686292" y="0"/>
                  <a:pt x="701195" y="14903"/>
                  <a:pt x="701195" y="33287"/>
                </a:cubicBezTo>
                <a:cubicBezTo>
                  <a:pt x="701195" y="122051"/>
                  <a:pt x="701194" y="210815"/>
                  <a:pt x="701194" y="299579"/>
                </a:cubicBezTo>
                <a:cubicBezTo>
                  <a:pt x="701194" y="317963"/>
                  <a:pt x="686291" y="332866"/>
                  <a:pt x="667907" y="332866"/>
                </a:cubicBezTo>
                <a:lnTo>
                  <a:pt x="33287" y="332865"/>
                </a:lnTo>
                <a:cubicBezTo>
                  <a:pt x="14903" y="332865"/>
                  <a:pt x="0" y="317962"/>
                  <a:pt x="0" y="299578"/>
                </a:cubicBezTo>
                <a:lnTo>
                  <a:pt x="0" y="3328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089" tIns="63089" rIns="63089" bIns="63089" numCol="1" spcCol="1270" anchor="ctr" anchorCtr="0">
            <a:noAutofit/>
          </a:bodyPr>
          <a:lstStyle/>
          <a:p>
            <a:pPr lvl="0" algn="ctr" defTabSz="622300">
              <a:lnSpc>
                <a:spcPct val="90000"/>
              </a:lnSpc>
              <a:spcBef>
                <a:spcPct val="0"/>
              </a:spcBef>
              <a:spcAft>
                <a:spcPct val="35000"/>
              </a:spcAft>
            </a:pPr>
            <a:r>
              <a:rPr lang="ru-RU" sz="1400" b="1" dirty="0" smtClean="0">
                <a:solidFill>
                  <a:schemeClr val="tx1"/>
                </a:solidFill>
                <a:latin typeface="Times New Roman" panose="02020603050405020304" pitchFamily="18" charset="0"/>
                <a:cs typeface="Times New Roman" panose="02020603050405020304" pitchFamily="18" charset="0"/>
              </a:rPr>
              <a:t>План</a:t>
            </a:r>
          </a:p>
        </p:txBody>
      </p:sp>
      <p:sp>
        <p:nvSpPr>
          <p:cNvPr id="21" name="Полилиния 20"/>
          <p:cNvSpPr/>
          <p:nvPr/>
        </p:nvSpPr>
        <p:spPr>
          <a:xfrm>
            <a:off x="7483721" y="3715487"/>
            <a:ext cx="720000" cy="865641"/>
          </a:xfrm>
          <a:custGeom>
            <a:avLst/>
            <a:gdLst>
              <a:gd name="connsiteX0" fmla="*/ 0 w 701199"/>
              <a:gd name="connsiteY0" fmla="*/ 66354 h 663540"/>
              <a:gd name="connsiteX1" fmla="*/ 66354 w 701199"/>
              <a:gd name="connsiteY1" fmla="*/ 0 h 663540"/>
              <a:gd name="connsiteX2" fmla="*/ 634845 w 701199"/>
              <a:gd name="connsiteY2" fmla="*/ 0 h 663540"/>
              <a:gd name="connsiteX3" fmla="*/ 701199 w 701199"/>
              <a:gd name="connsiteY3" fmla="*/ 66354 h 663540"/>
              <a:gd name="connsiteX4" fmla="*/ 701199 w 701199"/>
              <a:gd name="connsiteY4" fmla="*/ 597186 h 663540"/>
              <a:gd name="connsiteX5" fmla="*/ 634845 w 701199"/>
              <a:gd name="connsiteY5" fmla="*/ 663540 h 663540"/>
              <a:gd name="connsiteX6" fmla="*/ 66354 w 701199"/>
              <a:gd name="connsiteY6" fmla="*/ 663540 h 663540"/>
              <a:gd name="connsiteX7" fmla="*/ 0 w 701199"/>
              <a:gd name="connsiteY7" fmla="*/ 597186 h 663540"/>
              <a:gd name="connsiteX8" fmla="*/ 0 w 701199"/>
              <a:gd name="connsiteY8" fmla="*/ 66354 h 66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199" h="663540">
                <a:moveTo>
                  <a:pt x="0" y="66354"/>
                </a:moveTo>
                <a:cubicBezTo>
                  <a:pt x="0" y="29708"/>
                  <a:pt x="29708" y="0"/>
                  <a:pt x="66354" y="0"/>
                </a:cubicBezTo>
                <a:lnTo>
                  <a:pt x="634845" y="0"/>
                </a:lnTo>
                <a:cubicBezTo>
                  <a:pt x="671491" y="0"/>
                  <a:pt x="701199" y="29708"/>
                  <a:pt x="701199" y="66354"/>
                </a:cubicBezTo>
                <a:lnTo>
                  <a:pt x="701199" y="597186"/>
                </a:lnTo>
                <a:cubicBezTo>
                  <a:pt x="701199" y="633832"/>
                  <a:pt x="671491" y="663540"/>
                  <a:pt x="634845" y="663540"/>
                </a:cubicBezTo>
                <a:lnTo>
                  <a:pt x="66354" y="663540"/>
                </a:lnTo>
                <a:cubicBezTo>
                  <a:pt x="29708" y="663540"/>
                  <a:pt x="0" y="633832"/>
                  <a:pt x="0" y="597186"/>
                </a:cubicBezTo>
                <a:lnTo>
                  <a:pt x="0" y="6635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80394" tIns="80394" rIns="80394" bIns="80394" numCol="1" spcCol="1270" anchor="ctr" anchorCtr="0">
            <a:noAutofit/>
          </a:bodyPr>
          <a:lstStyle/>
          <a:p>
            <a:pPr lvl="0" algn="ctr" defTabSz="711200">
              <a:lnSpc>
                <a:spcPct val="90000"/>
              </a:lnSpc>
              <a:spcBef>
                <a:spcPct val="0"/>
              </a:spcBef>
              <a:spcAft>
                <a:spcPct val="35000"/>
              </a:spcAft>
            </a:pPr>
            <a:r>
              <a:rPr lang="ru-RU" sz="1300" b="0" kern="1200" dirty="0" smtClean="0">
                <a:solidFill>
                  <a:schemeClr val="tx1"/>
                </a:solidFill>
                <a:latin typeface="Times New Roman" panose="02020603050405020304" pitchFamily="18" charset="0"/>
                <a:cs typeface="Times New Roman" panose="02020603050405020304" pitchFamily="18" charset="0"/>
              </a:rPr>
              <a:t>1 600,6</a:t>
            </a:r>
            <a:endParaRPr lang="ru-RU" sz="1300" b="0" kern="1200" dirty="0">
              <a:solidFill>
                <a:schemeClr val="tx1"/>
              </a:solidFill>
              <a:latin typeface="Times New Roman" panose="02020603050405020304" pitchFamily="18" charset="0"/>
              <a:cs typeface="Times New Roman" panose="02020603050405020304" pitchFamily="18" charset="0"/>
            </a:endParaRPr>
          </a:p>
        </p:txBody>
      </p:sp>
      <p:sp>
        <p:nvSpPr>
          <p:cNvPr id="22" name="Полилиния 21"/>
          <p:cNvSpPr/>
          <p:nvPr/>
        </p:nvSpPr>
        <p:spPr>
          <a:xfrm>
            <a:off x="7483720" y="4654099"/>
            <a:ext cx="771114" cy="1776593"/>
          </a:xfrm>
          <a:custGeom>
            <a:avLst/>
            <a:gdLst>
              <a:gd name="connsiteX0" fmla="*/ 0 w 701200"/>
              <a:gd name="connsiteY0" fmla="*/ 66354 h 663540"/>
              <a:gd name="connsiteX1" fmla="*/ 66354 w 701200"/>
              <a:gd name="connsiteY1" fmla="*/ 0 h 663540"/>
              <a:gd name="connsiteX2" fmla="*/ 634846 w 701200"/>
              <a:gd name="connsiteY2" fmla="*/ 0 h 663540"/>
              <a:gd name="connsiteX3" fmla="*/ 701200 w 701200"/>
              <a:gd name="connsiteY3" fmla="*/ 66354 h 663540"/>
              <a:gd name="connsiteX4" fmla="*/ 701200 w 701200"/>
              <a:gd name="connsiteY4" fmla="*/ 597186 h 663540"/>
              <a:gd name="connsiteX5" fmla="*/ 634846 w 701200"/>
              <a:gd name="connsiteY5" fmla="*/ 663540 h 663540"/>
              <a:gd name="connsiteX6" fmla="*/ 66354 w 701200"/>
              <a:gd name="connsiteY6" fmla="*/ 663540 h 663540"/>
              <a:gd name="connsiteX7" fmla="*/ 0 w 701200"/>
              <a:gd name="connsiteY7" fmla="*/ 597186 h 663540"/>
              <a:gd name="connsiteX8" fmla="*/ 0 w 701200"/>
              <a:gd name="connsiteY8" fmla="*/ 66354 h 66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200" h="663540">
                <a:moveTo>
                  <a:pt x="0" y="66354"/>
                </a:moveTo>
                <a:cubicBezTo>
                  <a:pt x="0" y="29708"/>
                  <a:pt x="29708" y="0"/>
                  <a:pt x="66354" y="0"/>
                </a:cubicBezTo>
                <a:lnTo>
                  <a:pt x="634846" y="0"/>
                </a:lnTo>
                <a:cubicBezTo>
                  <a:pt x="671492" y="0"/>
                  <a:pt x="701200" y="29708"/>
                  <a:pt x="701200" y="66354"/>
                </a:cubicBezTo>
                <a:lnTo>
                  <a:pt x="701200" y="597186"/>
                </a:lnTo>
                <a:cubicBezTo>
                  <a:pt x="701200" y="633832"/>
                  <a:pt x="671492" y="663540"/>
                  <a:pt x="634846" y="663540"/>
                </a:cubicBezTo>
                <a:lnTo>
                  <a:pt x="66354" y="663540"/>
                </a:lnTo>
                <a:cubicBezTo>
                  <a:pt x="29708" y="663540"/>
                  <a:pt x="0" y="633832"/>
                  <a:pt x="0" y="597186"/>
                </a:cubicBezTo>
                <a:lnTo>
                  <a:pt x="0" y="6635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80394" tIns="80394" rIns="80394" bIns="80394" numCol="1" spcCol="1270" anchor="ctr" anchorCtr="0">
            <a:noAutofit/>
          </a:bodyPr>
          <a:lstStyle/>
          <a:p>
            <a:pPr lvl="0" algn="ctr" defTabSz="711200">
              <a:lnSpc>
                <a:spcPct val="90000"/>
              </a:lnSpc>
              <a:spcBef>
                <a:spcPct val="0"/>
              </a:spcBef>
              <a:spcAft>
                <a:spcPct val="35000"/>
              </a:spcAft>
            </a:pPr>
            <a:r>
              <a:rPr lang="ru-RU" sz="1300" b="0" kern="1200" dirty="0" smtClean="0">
                <a:solidFill>
                  <a:schemeClr val="tx1"/>
                </a:solidFill>
                <a:latin typeface="Times New Roman" panose="02020603050405020304" pitchFamily="18" charset="0"/>
                <a:cs typeface="Times New Roman" panose="02020603050405020304" pitchFamily="18" charset="0"/>
              </a:rPr>
              <a:t>1 516,2</a:t>
            </a:r>
            <a:endParaRPr lang="en-US" sz="1300" b="0" kern="1200" dirty="0" smtClean="0">
              <a:solidFill>
                <a:schemeClr val="tx1"/>
              </a:solidFill>
              <a:latin typeface="Times New Roman" panose="02020603050405020304" pitchFamily="18" charset="0"/>
              <a:cs typeface="Times New Roman" panose="02020603050405020304" pitchFamily="18" charset="0"/>
            </a:endParaRPr>
          </a:p>
        </p:txBody>
      </p:sp>
      <p:pic>
        <p:nvPicPr>
          <p:cNvPr id="13" name="Picture 3" descr="C:\Users\e.babaeva\Desktop\картинки\IMG_3125.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00626" y="692696"/>
            <a:ext cx="1891854" cy="203425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4" name="Заголовок 1"/>
          <p:cNvSpPr txBox="1">
            <a:spLocks/>
          </p:cNvSpPr>
          <p:nvPr/>
        </p:nvSpPr>
        <p:spPr>
          <a:xfrm>
            <a:off x="259728" y="0"/>
            <a:ext cx="72646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«Развитие физической культуры и спорта»</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15" name="Прямая соединительная линия 14"/>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29" name="Полилиния 28"/>
          <p:cNvSpPr/>
          <p:nvPr/>
        </p:nvSpPr>
        <p:spPr>
          <a:xfrm>
            <a:off x="8316495" y="3310938"/>
            <a:ext cx="679344" cy="324000"/>
          </a:xfrm>
          <a:custGeom>
            <a:avLst/>
            <a:gdLst>
              <a:gd name="connsiteX0" fmla="*/ 0 w 701194"/>
              <a:gd name="connsiteY0" fmla="*/ 33287 h 332865"/>
              <a:gd name="connsiteX1" fmla="*/ 33287 w 701194"/>
              <a:gd name="connsiteY1" fmla="*/ 0 h 332865"/>
              <a:gd name="connsiteX2" fmla="*/ 667908 w 701194"/>
              <a:gd name="connsiteY2" fmla="*/ 0 h 332865"/>
              <a:gd name="connsiteX3" fmla="*/ 701195 w 701194"/>
              <a:gd name="connsiteY3" fmla="*/ 33287 h 332865"/>
              <a:gd name="connsiteX4" fmla="*/ 701194 w 701194"/>
              <a:gd name="connsiteY4" fmla="*/ 299579 h 332865"/>
              <a:gd name="connsiteX5" fmla="*/ 667907 w 701194"/>
              <a:gd name="connsiteY5" fmla="*/ 332866 h 332865"/>
              <a:gd name="connsiteX6" fmla="*/ 33287 w 701194"/>
              <a:gd name="connsiteY6" fmla="*/ 332865 h 332865"/>
              <a:gd name="connsiteX7" fmla="*/ 0 w 701194"/>
              <a:gd name="connsiteY7" fmla="*/ 299578 h 332865"/>
              <a:gd name="connsiteX8" fmla="*/ 0 w 701194"/>
              <a:gd name="connsiteY8" fmla="*/ 33287 h 3328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194" h="332865">
                <a:moveTo>
                  <a:pt x="0" y="33287"/>
                </a:moveTo>
                <a:cubicBezTo>
                  <a:pt x="0" y="14903"/>
                  <a:pt x="14903" y="0"/>
                  <a:pt x="33287" y="0"/>
                </a:cubicBezTo>
                <a:lnTo>
                  <a:pt x="667908" y="0"/>
                </a:lnTo>
                <a:cubicBezTo>
                  <a:pt x="686292" y="0"/>
                  <a:pt x="701195" y="14903"/>
                  <a:pt x="701195" y="33287"/>
                </a:cubicBezTo>
                <a:cubicBezTo>
                  <a:pt x="701195" y="122051"/>
                  <a:pt x="701194" y="210815"/>
                  <a:pt x="701194" y="299579"/>
                </a:cubicBezTo>
                <a:cubicBezTo>
                  <a:pt x="701194" y="317963"/>
                  <a:pt x="686291" y="332866"/>
                  <a:pt x="667907" y="332866"/>
                </a:cubicBezTo>
                <a:lnTo>
                  <a:pt x="33287" y="332865"/>
                </a:lnTo>
                <a:cubicBezTo>
                  <a:pt x="14903" y="332865"/>
                  <a:pt x="0" y="317962"/>
                  <a:pt x="0" y="299578"/>
                </a:cubicBezTo>
                <a:lnTo>
                  <a:pt x="0" y="3328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089" tIns="63089" rIns="63089" bIns="63089"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Факт</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8296167" y="3692312"/>
            <a:ext cx="720000" cy="865641"/>
          </a:xfrm>
          <a:custGeom>
            <a:avLst/>
            <a:gdLst>
              <a:gd name="connsiteX0" fmla="*/ 0 w 701199"/>
              <a:gd name="connsiteY0" fmla="*/ 66354 h 663540"/>
              <a:gd name="connsiteX1" fmla="*/ 66354 w 701199"/>
              <a:gd name="connsiteY1" fmla="*/ 0 h 663540"/>
              <a:gd name="connsiteX2" fmla="*/ 634845 w 701199"/>
              <a:gd name="connsiteY2" fmla="*/ 0 h 663540"/>
              <a:gd name="connsiteX3" fmla="*/ 701199 w 701199"/>
              <a:gd name="connsiteY3" fmla="*/ 66354 h 663540"/>
              <a:gd name="connsiteX4" fmla="*/ 701199 w 701199"/>
              <a:gd name="connsiteY4" fmla="*/ 597186 h 663540"/>
              <a:gd name="connsiteX5" fmla="*/ 634845 w 701199"/>
              <a:gd name="connsiteY5" fmla="*/ 663540 h 663540"/>
              <a:gd name="connsiteX6" fmla="*/ 66354 w 701199"/>
              <a:gd name="connsiteY6" fmla="*/ 663540 h 663540"/>
              <a:gd name="connsiteX7" fmla="*/ 0 w 701199"/>
              <a:gd name="connsiteY7" fmla="*/ 597186 h 663540"/>
              <a:gd name="connsiteX8" fmla="*/ 0 w 701199"/>
              <a:gd name="connsiteY8" fmla="*/ 66354 h 66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199" h="663540">
                <a:moveTo>
                  <a:pt x="0" y="66354"/>
                </a:moveTo>
                <a:cubicBezTo>
                  <a:pt x="0" y="29708"/>
                  <a:pt x="29708" y="0"/>
                  <a:pt x="66354" y="0"/>
                </a:cubicBezTo>
                <a:lnTo>
                  <a:pt x="634845" y="0"/>
                </a:lnTo>
                <a:cubicBezTo>
                  <a:pt x="671491" y="0"/>
                  <a:pt x="701199" y="29708"/>
                  <a:pt x="701199" y="66354"/>
                </a:cubicBezTo>
                <a:lnTo>
                  <a:pt x="701199" y="597186"/>
                </a:lnTo>
                <a:cubicBezTo>
                  <a:pt x="701199" y="633832"/>
                  <a:pt x="671491" y="663540"/>
                  <a:pt x="634845" y="663540"/>
                </a:cubicBezTo>
                <a:lnTo>
                  <a:pt x="66354" y="663540"/>
                </a:lnTo>
                <a:cubicBezTo>
                  <a:pt x="29708" y="663540"/>
                  <a:pt x="0" y="633832"/>
                  <a:pt x="0" y="597186"/>
                </a:cubicBezTo>
                <a:lnTo>
                  <a:pt x="0" y="6635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80394" tIns="80394" rIns="80394" bIns="80394" numCol="1" spcCol="1270" anchor="ctr" anchorCtr="0">
            <a:noAutofit/>
          </a:bodyPr>
          <a:lstStyle/>
          <a:p>
            <a:pPr algn="ctr" defTabSz="711200">
              <a:lnSpc>
                <a:spcPct val="90000"/>
              </a:lnSpc>
              <a:spcAft>
                <a:spcPct val="35000"/>
              </a:spcAft>
            </a:pPr>
            <a:r>
              <a:rPr lang="ru-RU" sz="1300" b="0" kern="1200" dirty="0" smtClean="0">
                <a:solidFill>
                  <a:schemeClr val="tx1"/>
                </a:solidFill>
                <a:latin typeface="Times New Roman" panose="02020603050405020304" pitchFamily="18" charset="0"/>
                <a:cs typeface="Times New Roman" panose="02020603050405020304" pitchFamily="18" charset="0"/>
              </a:rPr>
              <a:t>1 503,2</a:t>
            </a:r>
            <a:endParaRPr lang="ru-RU" sz="1300" b="0" kern="1200" dirty="0">
              <a:solidFill>
                <a:schemeClr val="tx1"/>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8316495" y="4629912"/>
            <a:ext cx="720000" cy="1776592"/>
          </a:xfrm>
          <a:custGeom>
            <a:avLst/>
            <a:gdLst>
              <a:gd name="connsiteX0" fmla="*/ 0 w 701200"/>
              <a:gd name="connsiteY0" fmla="*/ 66354 h 663540"/>
              <a:gd name="connsiteX1" fmla="*/ 66354 w 701200"/>
              <a:gd name="connsiteY1" fmla="*/ 0 h 663540"/>
              <a:gd name="connsiteX2" fmla="*/ 634846 w 701200"/>
              <a:gd name="connsiteY2" fmla="*/ 0 h 663540"/>
              <a:gd name="connsiteX3" fmla="*/ 701200 w 701200"/>
              <a:gd name="connsiteY3" fmla="*/ 66354 h 663540"/>
              <a:gd name="connsiteX4" fmla="*/ 701200 w 701200"/>
              <a:gd name="connsiteY4" fmla="*/ 597186 h 663540"/>
              <a:gd name="connsiteX5" fmla="*/ 634846 w 701200"/>
              <a:gd name="connsiteY5" fmla="*/ 663540 h 663540"/>
              <a:gd name="connsiteX6" fmla="*/ 66354 w 701200"/>
              <a:gd name="connsiteY6" fmla="*/ 663540 h 663540"/>
              <a:gd name="connsiteX7" fmla="*/ 0 w 701200"/>
              <a:gd name="connsiteY7" fmla="*/ 597186 h 663540"/>
              <a:gd name="connsiteX8" fmla="*/ 0 w 701200"/>
              <a:gd name="connsiteY8" fmla="*/ 66354 h 66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200" h="663540">
                <a:moveTo>
                  <a:pt x="0" y="66354"/>
                </a:moveTo>
                <a:cubicBezTo>
                  <a:pt x="0" y="29708"/>
                  <a:pt x="29708" y="0"/>
                  <a:pt x="66354" y="0"/>
                </a:cubicBezTo>
                <a:lnTo>
                  <a:pt x="634846" y="0"/>
                </a:lnTo>
                <a:cubicBezTo>
                  <a:pt x="671492" y="0"/>
                  <a:pt x="701200" y="29708"/>
                  <a:pt x="701200" y="66354"/>
                </a:cubicBezTo>
                <a:lnTo>
                  <a:pt x="701200" y="597186"/>
                </a:lnTo>
                <a:cubicBezTo>
                  <a:pt x="701200" y="633832"/>
                  <a:pt x="671492" y="663540"/>
                  <a:pt x="634846" y="663540"/>
                </a:cubicBezTo>
                <a:lnTo>
                  <a:pt x="66354" y="663540"/>
                </a:lnTo>
                <a:cubicBezTo>
                  <a:pt x="29708" y="663540"/>
                  <a:pt x="0" y="633832"/>
                  <a:pt x="0" y="597186"/>
                </a:cubicBezTo>
                <a:lnTo>
                  <a:pt x="0" y="6635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80394" tIns="80394" rIns="80394" bIns="80394" numCol="1" spcCol="1270" anchor="ctr" anchorCtr="0">
            <a:noAutofit/>
          </a:bodyPr>
          <a:lstStyle/>
          <a:p>
            <a:pPr lvl="0" algn="ctr" defTabSz="711200">
              <a:lnSpc>
                <a:spcPct val="90000"/>
              </a:lnSpc>
              <a:spcBef>
                <a:spcPct val="0"/>
              </a:spcBef>
              <a:spcAft>
                <a:spcPct val="35000"/>
              </a:spcAft>
            </a:pPr>
            <a:r>
              <a:rPr lang="ru-RU" sz="1300" b="0" kern="1200" dirty="0" smtClean="0">
                <a:solidFill>
                  <a:schemeClr val="tx1"/>
                </a:solidFill>
                <a:latin typeface="Times New Roman" panose="02020603050405020304" pitchFamily="18" charset="0"/>
                <a:cs typeface="Times New Roman" panose="02020603050405020304" pitchFamily="18" charset="0"/>
              </a:rPr>
              <a:t>1 504,6</a:t>
            </a:r>
            <a:endParaRPr lang="ru-RU" sz="1300" b="0" kern="12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10588718"/>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олилиния 5"/>
          <p:cNvSpPr/>
          <p:nvPr/>
        </p:nvSpPr>
        <p:spPr>
          <a:xfrm>
            <a:off x="5151674" y="956843"/>
            <a:ext cx="3885310" cy="681744"/>
          </a:xfrm>
          <a:custGeom>
            <a:avLst/>
            <a:gdLst>
              <a:gd name="connsiteX0" fmla="*/ 0 w 3885310"/>
              <a:gd name="connsiteY0" fmla="*/ 68174 h 681744"/>
              <a:gd name="connsiteX1" fmla="*/ 68174 w 3885310"/>
              <a:gd name="connsiteY1" fmla="*/ 0 h 681744"/>
              <a:gd name="connsiteX2" fmla="*/ 3817136 w 3885310"/>
              <a:gd name="connsiteY2" fmla="*/ 0 h 681744"/>
              <a:gd name="connsiteX3" fmla="*/ 3885310 w 3885310"/>
              <a:gd name="connsiteY3" fmla="*/ 68174 h 681744"/>
              <a:gd name="connsiteX4" fmla="*/ 3885310 w 3885310"/>
              <a:gd name="connsiteY4" fmla="*/ 613570 h 681744"/>
              <a:gd name="connsiteX5" fmla="*/ 3817136 w 3885310"/>
              <a:gd name="connsiteY5" fmla="*/ 681744 h 681744"/>
              <a:gd name="connsiteX6" fmla="*/ 68174 w 3885310"/>
              <a:gd name="connsiteY6" fmla="*/ 681744 h 681744"/>
              <a:gd name="connsiteX7" fmla="*/ 0 w 3885310"/>
              <a:gd name="connsiteY7" fmla="*/ 613570 h 681744"/>
              <a:gd name="connsiteX8" fmla="*/ 0 w 3885310"/>
              <a:gd name="connsiteY8" fmla="*/ 68174 h 681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85310" h="681744">
                <a:moveTo>
                  <a:pt x="0" y="68174"/>
                </a:moveTo>
                <a:cubicBezTo>
                  <a:pt x="0" y="30523"/>
                  <a:pt x="30523" y="0"/>
                  <a:pt x="68174" y="0"/>
                </a:cubicBezTo>
                <a:lnTo>
                  <a:pt x="3817136" y="0"/>
                </a:lnTo>
                <a:cubicBezTo>
                  <a:pt x="3854787" y="0"/>
                  <a:pt x="3885310" y="30523"/>
                  <a:pt x="3885310" y="68174"/>
                </a:cubicBezTo>
                <a:lnTo>
                  <a:pt x="3885310" y="613570"/>
                </a:lnTo>
                <a:cubicBezTo>
                  <a:pt x="3885310" y="651221"/>
                  <a:pt x="3854787" y="681744"/>
                  <a:pt x="3817136" y="681744"/>
                </a:cubicBezTo>
                <a:lnTo>
                  <a:pt x="68174" y="681744"/>
                </a:lnTo>
                <a:cubicBezTo>
                  <a:pt x="30523" y="681744"/>
                  <a:pt x="0" y="651221"/>
                  <a:pt x="0" y="613570"/>
                </a:cubicBezTo>
                <a:lnTo>
                  <a:pt x="0" y="68174"/>
                </a:lnTo>
                <a:close/>
              </a:path>
            </a:pathLst>
          </a:custGeom>
        </p:spPr>
        <p:style>
          <a:lnRef idx="3">
            <a:schemeClr val="lt1"/>
          </a:lnRef>
          <a:fillRef idx="1">
            <a:schemeClr val="accent2"/>
          </a:fillRef>
          <a:effectRef idx="1">
            <a:schemeClr val="accent2"/>
          </a:effectRef>
          <a:fontRef idx="minor">
            <a:schemeClr val="lt1"/>
          </a:fontRef>
        </p:style>
        <p:txBody>
          <a:bodyPr spcFirstLastPara="0" vert="horz" wrap="square" lIns="73308" tIns="73308" rIns="73308" bIns="73308"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accent1">
                    <a:lumMod val="50000"/>
                  </a:scheme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400" b="1" kern="1200"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8" name="Полилиния 7"/>
          <p:cNvSpPr/>
          <p:nvPr/>
        </p:nvSpPr>
        <p:spPr>
          <a:xfrm>
            <a:off x="5148064" y="1845972"/>
            <a:ext cx="726710" cy="820005"/>
          </a:xfrm>
          <a:custGeom>
            <a:avLst/>
            <a:gdLst>
              <a:gd name="connsiteX0" fmla="*/ 0 w 726710"/>
              <a:gd name="connsiteY0" fmla="*/ 72671 h 820005"/>
              <a:gd name="connsiteX1" fmla="*/ 72671 w 726710"/>
              <a:gd name="connsiteY1" fmla="*/ 0 h 820005"/>
              <a:gd name="connsiteX2" fmla="*/ 654039 w 726710"/>
              <a:gd name="connsiteY2" fmla="*/ 0 h 820005"/>
              <a:gd name="connsiteX3" fmla="*/ 726710 w 726710"/>
              <a:gd name="connsiteY3" fmla="*/ 72671 h 820005"/>
              <a:gd name="connsiteX4" fmla="*/ 726710 w 726710"/>
              <a:gd name="connsiteY4" fmla="*/ 747334 h 820005"/>
              <a:gd name="connsiteX5" fmla="*/ 654039 w 726710"/>
              <a:gd name="connsiteY5" fmla="*/ 820005 h 820005"/>
              <a:gd name="connsiteX6" fmla="*/ 72671 w 726710"/>
              <a:gd name="connsiteY6" fmla="*/ 820005 h 820005"/>
              <a:gd name="connsiteX7" fmla="*/ 0 w 726710"/>
              <a:gd name="connsiteY7" fmla="*/ 747334 h 820005"/>
              <a:gd name="connsiteX8" fmla="*/ 0 w 726710"/>
              <a:gd name="connsiteY8" fmla="*/ 72671 h 820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6710" h="820005">
                <a:moveTo>
                  <a:pt x="0" y="72671"/>
                </a:moveTo>
                <a:cubicBezTo>
                  <a:pt x="0" y="32536"/>
                  <a:pt x="32536" y="0"/>
                  <a:pt x="72671" y="0"/>
                </a:cubicBezTo>
                <a:lnTo>
                  <a:pt x="654039" y="0"/>
                </a:lnTo>
                <a:cubicBezTo>
                  <a:pt x="694174" y="0"/>
                  <a:pt x="726710" y="32536"/>
                  <a:pt x="726710" y="72671"/>
                </a:cubicBezTo>
                <a:lnTo>
                  <a:pt x="726710" y="747334"/>
                </a:lnTo>
                <a:cubicBezTo>
                  <a:pt x="726710" y="787469"/>
                  <a:pt x="694174" y="820005"/>
                  <a:pt x="654039" y="820005"/>
                </a:cubicBezTo>
                <a:lnTo>
                  <a:pt x="72671" y="820005"/>
                </a:lnTo>
                <a:cubicBezTo>
                  <a:pt x="32536" y="820005"/>
                  <a:pt x="0" y="787469"/>
                  <a:pt x="0" y="747334"/>
                </a:cubicBezTo>
                <a:lnTo>
                  <a:pt x="0" y="72671"/>
                </a:lnTo>
                <a:close/>
              </a:path>
            </a:pathLst>
          </a:custGeom>
          <a:gradFill flip="none" rotWithShape="0">
            <a:gsLst>
              <a:gs pos="0">
                <a:srgbClr val="BEF397"/>
              </a:gs>
              <a:gs pos="50000">
                <a:srgbClr val="D5F6C0"/>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625" tIns="74625" rIns="74625" bIns="74625" numCol="1" spcCol="1270" anchor="ctr" anchorCtr="0">
            <a:noAutofit/>
          </a:bodyPr>
          <a:lstStyle/>
          <a:p>
            <a:pPr lvl="0" algn="ctr" defTabSz="622300">
              <a:lnSpc>
                <a:spcPct val="90000"/>
              </a:lnSpc>
              <a:spcBef>
                <a:spcPct val="0"/>
              </a:spcBef>
              <a:spcAft>
                <a:spcPct val="35000"/>
              </a:spcAft>
            </a:pPr>
            <a:r>
              <a:rPr lang="en-US" sz="1400" b="1" kern="1200" dirty="0" smtClean="0">
                <a:solidFill>
                  <a:schemeClr val="tx1"/>
                </a:solidFill>
                <a:latin typeface="Times New Roman" panose="02020603050405020304" pitchFamily="18" charset="0"/>
                <a:cs typeface="Times New Roman" panose="02020603050405020304" pitchFamily="18" charset="0"/>
              </a:rPr>
              <a:t>202</a:t>
            </a:r>
            <a:r>
              <a:rPr lang="ru-RU" sz="1400" b="1" kern="1200" dirty="0" smtClean="0">
                <a:solidFill>
                  <a:schemeClr val="tx1"/>
                </a:solidFill>
                <a:latin typeface="Times New Roman" panose="02020603050405020304" pitchFamily="18" charset="0"/>
                <a:cs typeface="Times New Roman" panose="02020603050405020304" pitchFamily="18" charset="0"/>
              </a:rPr>
              <a:t>5 план</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10" name="Полилиния 9"/>
          <p:cNvSpPr/>
          <p:nvPr/>
        </p:nvSpPr>
        <p:spPr>
          <a:xfrm>
            <a:off x="5156535" y="2788690"/>
            <a:ext cx="718239" cy="936102"/>
          </a:xfrm>
          <a:custGeom>
            <a:avLst/>
            <a:gdLst>
              <a:gd name="connsiteX0" fmla="*/ 0 w 718239"/>
              <a:gd name="connsiteY0" fmla="*/ 71824 h 820005"/>
              <a:gd name="connsiteX1" fmla="*/ 71824 w 718239"/>
              <a:gd name="connsiteY1" fmla="*/ 0 h 820005"/>
              <a:gd name="connsiteX2" fmla="*/ 646415 w 718239"/>
              <a:gd name="connsiteY2" fmla="*/ 0 h 820005"/>
              <a:gd name="connsiteX3" fmla="*/ 718239 w 718239"/>
              <a:gd name="connsiteY3" fmla="*/ 71824 h 820005"/>
              <a:gd name="connsiteX4" fmla="*/ 718239 w 718239"/>
              <a:gd name="connsiteY4" fmla="*/ 748181 h 820005"/>
              <a:gd name="connsiteX5" fmla="*/ 646415 w 718239"/>
              <a:gd name="connsiteY5" fmla="*/ 820005 h 820005"/>
              <a:gd name="connsiteX6" fmla="*/ 71824 w 718239"/>
              <a:gd name="connsiteY6" fmla="*/ 820005 h 820005"/>
              <a:gd name="connsiteX7" fmla="*/ 0 w 718239"/>
              <a:gd name="connsiteY7" fmla="*/ 748181 h 820005"/>
              <a:gd name="connsiteX8" fmla="*/ 0 w 718239"/>
              <a:gd name="connsiteY8" fmla="*/ 71824 h 820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8239" h="820005">
                <a:moveTo>
                  <a:pt x="0" y="71824"/>
                </a:moveTo>
                <a:cubicBezTo>
                  <a:pt x="0" y="32157"/>
                  <a:pt x="32157" y="0"/>
                  <a:pt x="71824" y="0"/>
                </a:cubicBezTo>
                <a:lnTo>
                  <a:pt x="646415" y="0"/>
                </a:lnTo>
                <a:cubicBezTo>
                  <a:pt x="686082" y="0"/>
                  <a:pt x="718239" y="32157"/>
                  <a:pt x="718239" y="71824"/>
                </a:cubicBezTo>
                <a:lnTo>
                  <a:pt x="718239" y="748181"/>
                </a:lnTo>
                <a:cubicBezTo>
                  <a:pt x="718239" y="787848"/>
                  <a:pt x="686082" y="820005"/>
                  <a:pt x="646415" y="820005"/>
                </a:cubicBezTo>
                <a:lnTo>
                  <a:pt x="71824" y="820005"/>
                </a:lnTo>
                <a:cubicBezTo>
                  <a:pt x="32157" y="820005"/>
                  <a:pt x="0" y="787848"/>
                  <a:pt x="0" y="748181"/>
                </a:cubicBezTo>
                <a:lnTo>
                  <a:pt x="0" y="71824"/>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947" tIns="62947" rIns="62947" bIns="62947" numCol="1" spcCol="1270" anchor="ctr" anchorCtr="0">
            <a:noAutofit/>
          </a:bodyPr>
          <a:lstStyle/>
          <a:p>
            <a:pPr lvl="0" algn="ctr" defTabSz="488950">
              <a:lnSpc>
                <a:spcPct val="90000"/>
              </a:lnSpc>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60,8</a:t>
            </a:r>
            <a:endParaRPr lang="ru-RU" sz="1100" b="1" dirty="0">
              <a:solidFill>
                <a:schemeClr val="tx1"/>
              </a:solidFill>
              <a:latin typeface="Times New Roman" panose="02020603050405020304" pitchFamily="18" charset="0"/>
              <a:cs typeface="Times New Roman" panose="02020603050405020304" pitchFamily="18" charset="0"/>
            </a:endParaRPr>
          </a:p>
        </p:txBody>
      </p:sp>
      <p:sp>
        <p:nvSpPr>
          <p:cNvPr id="12" name="Полилиния 11"/>
          <p:cNvSpPr/>
          <p:nvPr/>
        </p:nvSpPr>
        <p:spPr>
          <a:xfrm>
            <a:off x="5156535" y="3933056"/>
            <a:ext cx="718239" cy="936104"/>
          </a:xfrm>
          <a:custGeom>
            <a:avLst/>
            <a:gdLst>
              <a:gd name="connsiteX0" fmla="*/ 0 w 718239"/>
              <a:gd name="connsiteY0" fmla="*/ 71824 h 820005"/>
              <a:gd name="connsiteX1" fmla="*/ 71824 w 718239"/>
              <a:gd name="connsiteY1" fmla="*/ 0 h 820005"/>
              <a:gd name="connsiteX2" fmla="*/ 646415 w 718239"/>
              <a:gd name="connsiteY2" fmla="*/ 0 h 820005"/>
              <a:gd name="connsiteX3" fmla="*/ 718239 w 718239"/>
              <a:gd name="connsiteY3" fmla="*/ 71824 h 820005"/>
              <a:gd name="connsiteX4" fmla="*/ 718239 w 718239"/>
              <a:gd name="connsiteY4" fmla="*/ 748181 h 820005"/>
              <a:gd name="connsiteX5" fmla="*/ 646415 w 718239"/>
              <a:gd name="connsiteY5" fmla="*/ 820005 h 820005"/>
              <a:gd name="connsiteX6" fmla="*/ 71824 w 718239"/>
              <a:gd name="connsiteY6" fmla="*/ 820005 h 820005"/>
              <a:gd name="connsiteX7" fmla="*/ 0 w 718239"/>
              <a:gd name="connsiteY7" fmla="*/ 748181 h 820005"/>
              <a:gd name="connsiteX8" fmla="*/ 0 w 718239"/>
              <a:gd name="connsiteY8" fmla="*/ 71824 h 820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8239" h="820005">
                <a:moveTo>
                  <a:pt x="0" y="71824"/>
                </a:moveTo>
                <a:cubicBezTo>
                  <a:pt x="0" y="32157"/>
                  <a:pt x="32157" y="0"/>
                  <a:pt x="71824" y="0"/>
                </a:cubicBezTo>
                <a:lnTo>
                  <a:pt x="646415" y="0"/>
                </a:lnTo>
                <a:cubicBezTo>
                  <a:pt x="686082" y="0"/>
                  <a:pt x="718239" y="32157"/>
                  <a:pt x="718239" y="71824"/>
                </a:cubicBezTo>
                <a:lnTo>
                  <a:pt x="718239" y="748181"/>
                </a:lnTo>
                <a:cubicBezTo>
                  <a:pt x="718239" y="787848"/>
                  <a:pt x="686082" y="820005"/>
                  <a:pt x="646415" y="820005"/>
                </a:cubicBezTo>
                <a:lnTo>
                  <a:pt x="71824" y="820005"/>
                </a:lnTo>
                <a:cubicBezTo>
                  <a:pt x="32157" y="820005"/>
                  <a:pt x="0" y="787848"/>
                  <a:pt x="0" y="748181"/>
                </a:cubicBezTo>
                <a:lnTo>
                  <a:pt x="0" y="71824"/>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947" tIns="62947" rIns="62947" bIns="62947" numCol="1" spcCol="1270" anchor="ctr" anchorCtr="0">
            <a:noAutofit/>
          </a:bodyPr>
          <a:lstStyle/>
          <a:p>
            <a:pPr lvl="0" algn="ctr" defTabSz="488950">
              <a:lnSpc>
                <a:spcPct val="90000"/>
              </a:lnSpc>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85,5</a:t>
            </a:r>
            <a:endParaRPr lang="ru-RU" sz="1100" b="1" dirty="0">
              <a:solidFill>
                <a:schemeClr val="tx1"/>
              </a:solidFill>
              <a:latin typeface="Times New Roman" panose="02020603050405020304" pitchFamily="18" charset="0"/>
              <a:cs typeface="Times New Roman" panose="02020603050405020304" pitchFamily="18" charset="0"/>
            </a:endParaRPr>
          </a:p>
        </p:txBody>
      </p:sp>
      <p:sp>
        <p:nvSpPr>
          <p:cNvPr id="16" name="Полилиния 15"/>
          <p:cNvSpPr/>
          <p:nvPr/>
        </p:nvSpPr>
        <p:spPr>
          <a:xfrm>
            <a:off x="5156535" y="5157193"/>
            <a:ext cx="718239" cy="932556"/>
          </a:xfrm>
          <a:custGeom>
            <a:avLst/>
            <a:gdLst>
              <a:gd name="connsiteX0" fmla="*/ 0 w 718239"/>
              <a:gd name="connsiteY0" fmla="*/ 71824 h 820005"/>
              <a:gd name="connsiteX1" fmla="*/ 71824 w 718239"/>
              <a:gd name="connsiteY1" fmla="*/ 0 h 820005"/>
              <a:gd name="connsiteX2" fmla="*/ 646415 w 718239"/>
              <a:gd name="connsiteY2" fmla="*/ 0 h 820005"/>
              <a:gd name="connsiteX3" fmla="*/ 718239 w 718239"/>
              <a:gd name="connsiteY3" fmla="*/ 71824 h 820005"/>
              <a:gd name="connsiteX4" fmla="*/ 718239 w 718239"/>
              <a:gd name="connsiteY4" fmla="*/ 748181 h 820005"/>
              <a:gd name="connsiteX5" fmla="*/ 646415 w 718239"/>
              <a:gd name="connsiteY5" fmla="*/ 820005 h 820005"/>
              <a:gd name="connsiteX6" fmla="*/ 71824 w 718239"/>
              <a:gd name="connsiteY6" fmla="*/ 820005 h 820005"/>
              <a:gd name="connsiteX7" fmla="*/ 0 w 718239"/>
              <a:gd name="connsiteY7" fmla="*/ 748181 h 820005"/>
              <a:gd name="connsiteX8" fmla="*/ 0 w 718239"/>
              <a:gd name="connsiteY8" fmla="*/ 71824 h 820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8239" h="820005">
                <a:moveTo>
                  <a:pt x="0" y="71824"/>
                </a:moveTo>
                <a:cubicBezTo>
                  <a:pt x="0" y="32157"/>
                  <a:pt x="32157" y="0"/>
                  <a:pt x="71824" y="0"/>
                </a:cubicBezTo>
                <a:lnTo>
                  <a:pt x="646415" y="0"/>
                </a:lnTo>
                <a:cubicBezTo>
                  <a:pt x="686082" y="0"/>
                  <a:pt x="718239" y="32157"/>
                  <a:pt x="718239" y="71824"/>
                </a:cubicBezTo>
                <a:lnTo>
                  <a:pt x="718239" y="748181"/>
                </a:lnTo>
                <a:cubicBezTo>
                  <a:pt x="718239" y="787848"/>
                  <a:pt x="686082" y="820005"/>
                  <a:pt x="646415" y="820005"/>
                </a:cubicBezTo>
                <a:lnTo>
                  <a:pt x="71824" y="820005"/>
                </a:lnTo>
                <a:cubicBezTo>
                  <a:pt x="32157" y="820005"/>
                  <a:pt x="0" y="787848"/>
                  <a:pt x="0" y="748181"/>
                </a:cubicBezTo>
                <a:lnTo>
                  <a:pt x="0" y="71824"/>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947" tIns="62947" rIns="62947" bIns="62947" numCol="1" spcCol="1270" anchor="ctr" anchorCtr="0">
            <a:noAutofit/>
          </a:bodyPr>
          <a:lstStyle/>
          <a:p>
            <a:pPr lvl="0" algn="ctr" defTabSz="488950">
              <a:lnSpc>
                <a:spcPct val="90000"/>
              </a:lnSpc>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180</a:t>
            </a:r>
            <a:endParaRPr lang="ru-RU" sz="1100" b="1" dirty="0">
              <a:solidFill>
                <a:schemeClr val="tx1"/>
              </a:solidFill>
              <a:latin typeface="Times New Roman" panose="02020603050405020304" pitchFamily="18" charset="0"/>
              <a:cs typeface="Times New Roman" panose="02020603050405020304" pitchFamily="18" charset="0"/>
            </a:endParaRPr>
          </a:p>
        </p:txBody>
      </p:sp>
      <p:sp>
        <p:nvSpPr>
          <p:cNvPr id="17" name="Полилиния 16"/>
          <p:cNvSpPr/>
          <p:nvPr/>
        </p:nvSpPr>
        <p:spPr>
          <a:xfrm>
            <a:off x="5929388" y="1845972"/>
            <a:ext cx="726710" cy="820005"/>
          </a:xfrm>
          <a:custGeom>
            <a:avLst/>
            <a:gdLst>
              <a:gd name="connsiteX0" fmla="*/ 0 w 726710"/>
              <a:gd name="connsiteY0" fmla="*/ 72671 h 820005"/>
              <a:gd name="connsiteX1" fmla="*/ 72671 w 726710"/>
              <a:gd name="connsiteY1" fmla="*/ 0 h 820005"/>
              <a:gd name="connsiteX2" fmla="*/ 654039 w 726710"/>
              <a:gd name="connsiteY2" fmla="*/ 0 h 820005"/>
              <a:gd name="connsiteX3" fmla="*/ 726710 w 726710"/>
              <a:gd name="connsiteY3" fmla="*/ 72671 h 820005"/>
              <a:gd name="connsiteX4" fmla="*/ 726710 w 726710"/>
              <a:gd name="connsiteY4" fmla="*/ 747334 h 820005"/>
              <a:gd name="connsiteX5" fmla="*/ 654039 w 726710"/>
              <a:gd name="connsiteY5" fmla="*/ 820005 h 820005"/>
              <a:gd name="connsiteX6" fmla="*/ 72671 w 726710"/>
              <a:gd name="connsiteY6" fmla="*/ 820005 h 820005"/>
              <a:gd name="connsiteX7" fmla="*/ 0 w 726710"/>
              <a:gd name="connsiteY7" fmla="*/ 747334 h 820005"/>
              <a:gd name="connsiteX8" fmla="*/ 0 w 726710"/>
              <a:gd name="connsiteY8" fmla="*/ 72671 h 820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6710" h="820005">
                <a:moveTo>
                  <a:pt x="0" y="72671"/>
                </a:moveTo>
                <a:cubicBezTo>
                  <a:pt x="0" y="32536"/>
                  <a:pt x="32536" y="0"/>
                  <a:pt x="72671" y="0"/>
                </a:cubicBezTo>
                <a:lnTo>
                  <a:pt x="654039" y="0"/>
                </a:lnTo>
                <a:cubicBezTo>
                  <a:pt x="694174" y="0"/>
                  <a:pt x="726710" y="32536"/>
                  <a:pt x="726710" y="72671"/>
                </a:cubicBezTo>
                <a:lnTo>
                  <a:pt x="726710" y="747334"/>
                </a:lnTo>
                <a:cubicBezTo>
                  <a:pt x="726710" y="787469"/>
                  <a:pt x="694174" y="820005"/>
                  <a:pt x="654039" y="820005"/>
                </a:cubicBezTo>
                <a:lnTo>
                  <a:pt x="72671" y="820005"/>
                </a:lnTo>
                <a:cubicBezTo>
                  <a:pt x="32536" y="820005"/>
                  <a:pt x="0" y="787469"/>
                  <a:pt x="0" y="747334"/>
                </a:cubicBezTo>
                <a:lnTo>
                  <a:pt x="0" y="72671"/>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625" tIns="74625" rIns="74625" bIns="74625" numCol="1" spcCol="1270" anchor="ctr" anchorCtr="0">
            <a:noAutofit/>
          </a:bodyPr>
          <a:lstStyle/>
          <a:p>
            <a:pPr lvl="0" algn="ctr" defTabSz="622300">
              <a:lnSpc>
                <a:spcPct val="90000"/>
              </a:lnSpc>
              <a:spcBef>
                <a:spcPct val="0"/>
              </a:spcBef>
              <a:spcAft>
                <a:spcPct val="35000"/>
              </a:spcAft>
            </a:pPr>
            <a:r>
              <a:rPr lang="en-US" sz="1400" b="1" kern="1200" dirty="0" smtClean="0">
                <a:solidFill>
                  <a:schemeClr val="tx1"/>
                </a:solidFill>
                <a:latin typeface="Times New Roman" panose="02020603050405020304" pitchFamily="18" charset="0"/>
                <a:cs typeface="Times New Roman" panose="02020603050405020304" pitchFamily="18" charset="0"/>
              </a:rPr>
              <a:t>202</a:t>
            </a:r>
            <a:r>
              <a:rPr lang="ru-RU" sz="1400" b="1" kern="1200" dirty="0" smtClean="0">
                <a:solidFill>
                  <a:schemeClr val="tx1"/>
                </a:solidFill>
                <a:latin typeface="Times New Roman" panose="02020603050405020304" pitchFamily="18" charset="0"/>
                <a:cs typeface="Times New Roman" panose="02020603050405020304" pitchFamily="18" charset="0"/>
              </a:rPr>
              <a:t>5</a:t>
            </a:r>
            <a:r>
              <a:rPr lang="en-US" sz="1400" b="1" kern="1200" dirty="0" smtClean="0">
                <a:solidFill>
                  <a:schemeClr val="tx1"/>
                </a:solidFill>
                <a:latin typeface="Times New Roman" panose="02020603050405020304" pitchFamily="18" charset="0"/>
                <a:cs typeface="Times New Roman" panose="02020603050405020304" pitchFamily="18" charset="0"/>
              </a:rPr>
              <a:t> </a:t>
            </a:r>
            <a:r>
              <a:rPr lang="ru-RU" sz="1400" b="1" kern="1200" dirty="0" smtClean="0">
                <a:solidFill>
                  <a:schemeClr val="tx1"/>
                </a:solidFill>
                <a:latin typeface="Times New Roman" panose="02020603050405020304" pitchFamily="18" charset="0"/>
                <a:cs typeface="Times New Roman" panose="02020603050405020304" pitchFamily="18" charset="0"/>
              </a:rPr>
              <a:t>факт</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19" name="Полилиния 18"/>
          <p:cNvSpPr/>
          <p:nvPr/>
        </p:nvSpPr>
        <p:spPr>
          <a:xfrm>
            <a:off x="5929388" y="2780931"/>
            <a:ext cx="726710" cy="936102"/>
          </a:xfrm>
          <a:custGeom>
            <a:avLst/>
            <a:gdLst>
              <a:gd name="connsiteX0" fmla="*/ 0 w 726710"/>
              <a:gd name="connsiteY0" fmla="*/ 72671 h 820005"/>
              <a:gd name="connsiteX1" fmla="*/ 72671 w 726710"/>
              <a:gd name="connsiteY1" fmla="*/ 0 h 820005"/>
              <a:gd name="connsiteX2" fmla="*/ 654039 w 726710"/>
              <a:gd name="connsiteY2" fmla="*/ 0 h 820005"/>
              <a:gd name="connsiteX3" fmla="*/ 726710 w 726710"/>
              <a:gd name="connsiteY3" fmla="*/ 72671 h 820005"/>
              <a:gd name="connsiteX4" fmla="*/ 726710 w 726710"/>
              <a:gd name="connsiteY4" fmla="*/ 747334 h 820005"/>
              <a:gd name="connsiteX5" fmla="*/ 654039 w 726710"/>
              <a:gd name="connsiteY5" fmla="*/ 820005 h 820005"/>
              <a:gd name="connsiteX6" fmla="*/ 72671 w 726710"/>
              <a:gd name="connsiteY6" fmla="*/ 820005 h 820005"/>
              <a:gd name="connsiteX7" fmla="*/ 0 w 726710"/>
              <a:gd name="connsiteY7" fmla="*/ 747334 h 820005"/>
              <a:gd name="connsiteX8" fmla="*/ 0 w 726710"/>
              <a:gd name="connsiteY8" fmla="*/ 72671 h 820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6710" h="820005">
                <a:moveTo>
                  <a:pt x="0" y="72671"/>
                </a:moveTo>
                <a:cubicBezTo>
                  <a:pt x="0" y="32536"/>
                  <a:pt x="32536" y="0"/>
                  <a:pt x="72671" y="0"/>
                </a:cubicBezTo>
                <a:lnTo>
                  <a:pt x="654039" y="0"/>
                </a:lnTo>
                <a:cubicBezTo>
                  <a:pt x="694174" y="0"/>
                  <a:pt x="726710" y="32536"/>
                  <a:pt x="726710" y="72671"/>
                </a:cubicBezTo>
                <a:lnTo>
                  <a:pt x="726710" y="747334"/>
                </a:lnTo>
                <a:cubicBezTo>
                  <a:pt x="726710" y="787469"/>
                  <a:pt x="694174" y="820005"/>
                  <a:pt x="654039" y="820005"/>
                </a:cubicBezTo>
                <a:lnTo>
                  <a:pt x="72671" y="820005"/>
                </a:lnTo>
                <a:cubicBezTo>
                  <a:pt x="32536" y="820005"/>
                  <a:pt x="0" y="787469"/>
                  <a:pt x="0" y="747334"/>
                </a:cubicBezTo>
                <a:lnTo>
                  <a:pt x="0" y="72671"/>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195" tIns="63195" rIns="63195" bIns="63195" numCol="1" spcCol="1270" anchor="ctr" anchorCtr="0">
            <a:noAutofit/>
          </a:bodyPr>
          <a:lstStyle/>
          <a:p>
            <a:pPr lvl="0" algn="ctr" defTabSz="488950">
              <a:lnSpc>
                <a:spcPct val="90000"/>
              </a:lnSpc>
              <a:spcBef>
                <a:spcPct val="0"/>
              </a:spcBef>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62,1</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20" name="Полилиния 19"/>
          <p:cNvSpPr/>
          <p:nvPr/>
        </p:nvSpPr>
        <p:spPr>
          <a:xfrm>
            <a:off x="5929388" y="3933057"/>
            <a:ext cx="726710" cy="936103"/>
          </a:xfrm>
          <a:custGeom>
            <a:avLst/>
            <a:gdLst>
              <a:gd name="connsiteX0" fmla="*/ 0 w 726710"/>
              <a:gd name="connsiteY0" fmla="*/ 72671 h 820005"/>
              <a:gd name="connsiteX1" fmla="*/ 72671 w 726710"/>
              <a:gd name="connsiteY1" fmla="*/ 0 h 820005"/>
              <a:gd name="connsiteX2" fmla="*/ 654039 w 726710"/>
              <a:gd name="connsiteY2" fmla="*/ 0 h 820005"/>
              <a:gd name="connsiteX3" fmla="*/ 726710 w 726710"/>
              <a:gd name="connsiteY3" fmla="*/ 72671 h 820005"/>
              <a:gd name="connsiteX4" fmla="*/ 726710 w 726710"/>
              <a:gd name="connsiteY4" fmla="*/ 747334 h 820005"/>
              <a:gd name="connsiteX5" fmla="*/ 654039 w 726710"/>
              <a:gd name="connsiteY5" fmla="*/ 820005 h 820005"/>
              <a:gd name="connsiteX6" fmla="*/ 72671 w 726710"/>
              <a:gd name="connsiteY6" fmla="*/ 820005 h 820005"/>
              <a:gd name="connsiteX7" fmla="*/ 0 w 726710"/>
              <a:gd name="connsiteY7" fmla="*/ 747334 h 820005"/>
              <a:gd name="connsiteX8" fmla="*/ 0 w 726710"/>
              <a:gd name="connsiteY8" fmla="*/ 72671 h 820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6710" h="820005">
                <a:moveTo>
                  <a:pt x="0" y="72671"/>
                </a:moveTo>
                <a:cubicBezTo>
                  <a:pt x="0" y="32536"/>
                  <a:pt x="32536" y="0"/>
                  <a:pt x="72671" y="0"/>
                </a:cubicBezTo>
                <a:lnTo>
                  <a:pt x="654039" y="0"/>
                </a:lnTo>
                <a:cubicBezTo>
                  <a:pt x="694174" y="0"/>
                  <a:pt x="726710" y="32536"/>
                  <a:pt x="726710" y="72671"/>
                </a:cubicBezTo>
                <a:lnTo>
                  <a:pt x="726710" y="747334"/>
                </a:lnTo>
                <a:cubicBezTo>
                  <a:pt x="726710" y="787469"/>
                  <a:pt x="694174" y="820005"/>
                  <a:pt x="654039" y="820005"/>
                </a:cubicBezTo>
                <a:lnTo>
                  <a:pt x="72671" y="820005"/>
                </a:lnTo>
                <a:cubicBezTo>
                  <a:pt x="32536" y="820005"/>
                  <a:pt x="0" y="787469"/>
                  <a:pt x="0" y="747334"/>
                </a:cubicBezTo>
                <a:lnTo>
                  <a:pt x="0" y="72671"/>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195" tIns="63195" rIns="63195" bIns="63195" numCol="1" spcCol="1270" anchor="ctr" anchorCtr="0">
            <a:noAutofit/>
          </a:bodyPr>
          <a:lstStyle/>
          <a:p>
            <a:pPr lvl="0" algn="ctr" defTabSz="488950">
              <a:lnSpc>
                <a:spcPct val="90000"/>
              </a:lnSpc>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86,7</a:t>
            </a:r>
            <a:endParaRPr lang="ru-RU" sz="1100" b="1" dirty="0">
              <a:solidFill>
                <a:schemeClr val="tx1"/>
              </a:solidFill>
              <a:latin typeface="Times New Roman" panose="02020603050405020304" pitchFamily="18" charset="0"/>
              <a:cs typeface="Times New Roman" panose="02020603050405020304" pitchFamily="18" charset="0"/>
            </a:endParaRPr>
          </a:p>
        </p:txBody>
      </p:sp>
      <p:sp>
        <p:nvSpPr>
          <p:cNvPr id="21" name="Полилиния 20"/>
          <p:cNvSpPr/>
          <p:nvPr/>
        </p:nvSpPr>
        <p:spPr>
          <a:xfrm>
            <a:off x="5929388" y="5157193"/>
            <a:ext cx="726710" cy="932556"/>
          </a:xfrm>
          <a:custGeom>
            <a:avLst/>
            <a:gdLst>
              <a:gd name="connsiteX0" fmla="*/ 0 w 726710"/>
              <a:gd name="connsiteY0" fmla="*/ 72671 h 820005"/>
              <a:gd name="connsiteX1" fmla="*/ 72671 w 726710"/>
              <a:gd name="connsiteY1" fmla="*/ 0 h 820005"/>
              <a:gd name="connsiteX2" fmla="*/ 654039 w 726710"/>
              <a:gd name="connsiteY2" fmla="*/ 0 h 820005"/>
              <a:gd name="connsiteX3" fmla="*/ 726710 w 726710"/>
              <a:gd name="connsiteY3" fmla="*/ 72671 h 820005"/>
              <a:gd name="connsiteX4" fmla="*/ 726710 w 726710"/>
              <a:gd name="connsiteY4" fmla="*/ 747334 h 820005"/>
              <a:gd name="connsiteX5" fmla="*/ 654039 w 726710"/>
              <a:gd name="connsiteY5" fmla="*/ 820005 h 820005"/>
              <a:gd name="connsiteX6" fmla="*/ 72671 w 726710"/>
              <a:gd name="connsiteY6" fmla="*/ 820005 h 820005"/>
              <a:gd name="connsiteX7" fmla="*/ 0 w 726710"/>
              <a:gd name="connsiteY7" fmla="*/ 747334 h 820005"/>
              <a:gd name="connsiteX8" fmla="*/ 0 w 726710"/>
              <a:gd name="connsiteY8" fmla="*/ 72671 h 820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6710" h="820005">
                <a:moveTo>
                  <a:pt x="0" y="72671"/>
                </a:moveTo>
                <a:cubicBezTo>
                  <a:pt x="0" y="32536"/>
                  <a:pt x="32536" y="0"/>
                  <a:pt x="72671" y="0"/>
                </a:cubicBezTo>
                <a:lnTo>
                  <a:pt x="654039" y="0"/>
                </a:lnTo>
                <a:cubicBezTo>
                  <a:pt x="694174" y="0"/>
                  <a:pt x="726710" y="32536"/>
                  <a:pt x="726710" y="72671"/>
                </a:cubicBezTo>
                <a:lnTo>
                  <a:pt x="726710" y="747334"/>
                </a:lnTo>
                <a:cubicBezTo>
                  <a:pt x="726710" y="787469"/>
                  <a:pt x="694174" y="820005"/>
                  <a:pt x="654039" y="820005"/>
                </a:cubicBezTo>
                <a:lnTo>
                  <a:pt x="72671" y="820005"/>
                </a:lnTo>
                <a:cubicBezTo>
                  <a:pt x="32536" y="820005"/>
                  <a:pt x="0" y="787469"/>
                  <a:pt x="0" y="747334"/>
                </a:cubicBezTo>
                <a:lnTo>
                  <a:pt x="0" y="72671"/>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195" tIns="63195" rIns="63195" bIns="63195" numCol="1" spcCol="1270" anchor="ctr" anchorCtr="0">
            <a:noAutofit/>
          </a:bodyPr>
          <a:lstStyle/>
          <a:p>
            <a:pPr lvl="0" algn="ctr" defTabSz="488950">
              <a:lnSpc>
                <a:spcPct val="90000"/>
              </a:lnSpc>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399</a:t>
            </a:r>
            <a:endParaRPr lang="ru-RU" sz="1100" b="1" dirty="0">
              <a:solidFill>
                <a:schemeClr val="tx1"/>
              </a:solidFill>
              <a:latin typeface="Times New Roman" panose="02020603050405020304" pitchFamily="18" charset="0"/>
              <a:cs typeface="Times New Roman" panose="02020603050405020304" pitchFamily="18" charset="0"/>
            </a:endParaRPr>
          </a:p>
        </p:txBody>
      </p:sp>
      <p:sp>
        <p:nvSpPr>
          <p:cNvPr id="22" name="Полилиния 21"/>
          <p:cNvSpPr/>
          <p:nvPr/>
        </p:nvSpPr>
        <p:spPr>
          <a:xfrm>
            <a:off x="6706265" y="1845972"/>
            <a:ext cx="726710" cy="820005"/>
          </a:xfrm>
          <a:custGeom>
            <a:avLst/>
            <a:gdLst>
              <a:gd name="connsiteX0" fmla="*/ 0 w 726710"/>
              <a:gd name="connsiteY0" fmla="*/ 72671 h 820005"/>
              <a:gd name="connsiteX1" fmla="*/ 72671 w 726710"/>
              <a:gd name="connsiteY1" fmla="*/ 0 h 820005"/>
              <a:gd name="connsiteX2" fmla="*/ 654039 w 726710"/>
              <a:gd name="connsiteY2" fmla="*/ 0 h 820005"/>
              <a:gd name="connsiteX3" fmla="*/ 726710 w 726710"/>
              <a:gd name="connsiteY3" fmla="*/ 72671 h 820005"/>
              <a:gd name="connsiteX4" fmla="*/ 726710 w 726710"/>
              <a:gd name="connsiteY4" fmla="*/ 747334 h 820005"/>
              <a:gd name="connsiteX5" fmla="*/ 654039 w 726710"/>
              <a:gd name="connsiteY5" fmla="*/ 820005 h 820005"/>
              <a:gd name="connsiteX6" fmla="*/ 72671 w 726710"/>
              <a:gd name="connsiteY6" fmla="*/ 820005 h 820005"/>
              <a:gd name="connsiteX7" fmla="*/ 0 w 726710"/>
              <a:gd name="connsiteY7" fmla="*/ 747334 h 820005"/>
              <a:gd name="connsiteX8" fmla="*/ 0 w 726710"/>
              <a:gd name="connsiteY8" fmla="*/ 72671 h 820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6710" h="820005">
                <a:moveTo>
                  <a:pt x="0" y="72671"/>
                </a:moveTo>
                <a:cubicBezTo>
                  <a:pt x="0" y="32536"/>
                  <a:pt x="32536" y="0"/>
                  <a:pt x="72671" y="0"/>
                </a:cubicBezTo>
                <a:lnTo>
                  <a:pt x="654039" y="0"/>
                </a:lnTo>
                <a:cubicBezTo>
                  <a:pt x="694174" y="0"/>
                  <a:pt x="726710" y="32536"/>
                  <a:pt x="726710" y="72671"/>
                </a:cubicBezTo>
                <a:lnTo>
                  <a:pt x="726710" y="747334"/>
                </a:lnTo>
                <a:cubicBezTo>
                  <a:pt x="726710" y="787469"/>
                  <a:pt x="694174" y="820005"/>
                  <a:pt x="654039" y="820005"/>
                </a:cubicBezTo>
                <a:lnTo>
                  <a:pt x="72671" y="820005"/>
                </a:lnTo>
                <a:cubicBezTo>
                  <a:pt x="32536" y="820005"/>
                  <a:pt x="0" y="787469"/>
                  <a:pt x="0" y="747334"/>
                </a:cubicBezTo>
                <a:lnTo>
                  <a:pt x="0" y="72671"/>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625" tIns="74625" rIns="74625" bIns="74625" numCol="1" spcCol="1270" anchor="ctr" anchorCtr="0">
            <a:noAutofit/>
          </a:bodyPr>
          <a:lstStyle/>
          <a:p>
            <a:pPr lvl="0" algn="ctr" defTabSz="622300">
              <a:lnSpc>
                <a:spcPct val="90000"/>
              </a:lnSpc>
              <a:spcBef>
                <a:spcPct val="0"/>
              </a:spcBef>
              <a:spcAft>
                <a:spcPct val="35000"/>
              </a:spcAft>
            </a:pPr>
            <a:r>
              <a:rPr lang="en-US" sz="1400" b="1" kern="1200" dirty="0" smtClean="0">
                <a:solidFill>
                  <a:schemeClr val="tx1"/>
                </a:solidFill>
                <a:latin typeface="Times New Roman" panose="02020603050405020304" pitchFamily="18" charset="0"/>
                <a:cs typeface="Times New Roman" panose="02020603050405020304" pitchFamily="18" charset="0"/>
              </a:rPr>
              <a:t>202</a:t>
            </a:r>
            <a:r>
              <a:rPr lang="ru-RU" sz="1400" b="1" dirty="0" smtClean="0">
                <a:solidFill>
                  <a:schemeClr val="tx1"/>
                </a:solidFill>
                <a:latin typeface="Times New Roman" panose="02020603050405020304" pitchFamily="18" charset="0"/>
                <a:cs typeface="Times New Roman" panose="02020603050405020304" pitchFamily="18" charset="0"/>
              </a:rPr>
              <a:t>6</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25" name="Полилиния 24"/>
          <p:cNvSpPr/>
          <p:nvPr/>
        </p:nvSpPr>
        <p:spPr>
          <a:xfrm>
            <a:off x="6706265" y="2780929"/>
            <a:ext cx="726710" cy="936103"/>
          </a:xfrm>
          <a:custGeom>
            <a:avLst/>
            <a:gdLst>
              <a:gd name="connsiteX0" fmla="*/ 0 w 726710"/>
              <a:gd name="connsiteY0" fmla="*/ 72671 h 820005"/>
              <a:gd name="connsiteX1" fmla="*/ 72671 w 726710"/>
              <a:gd name="connsiteY1" fmla="*/ 0 h 820005"/>
              <a:gd name="connsiteX2" fmla="*/ 654039 w 726710"/>
              <a:gd name="connsiteY2" fmla="*/ 0 h 820005"/>
              <a:gd name="connsiteX3" fmla="*/ 726710 w 726710"/>
              <a:gd name="connsiteY3" fmla="*/ 72671 h 820005"/>
              <a:gd name="connsiteX4" fmla="*/ 726710 w 726710"/>
              <a:gd name="connsiteY4" fmla="*/ 747334 h 820005"/>
              <a:gd name="connsiteX5" fmla="*/ 654039 w 726710"/>
              <a:gd name="connsiteY5" fmla="*/ 820005 h 820005"/>
              <a:gd name="connsiteX6" fmla="*/ 72671 w 726710"/>
              <a:gd name="connsiteY6" fmla="*/ 820005 h 820005"/>
              <a:gd name="connsiteX7" fmla="*/ 0 w 726710"/>
              <a:gd name="connsiteY7" fmla="*/ 747334 h 820005"/>
              <a:gd name="connsiteX8" fmla="*/ 0 w 726710"/>
              <a:gd name="connsiteY8" fmla="*/ 72671 h 820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6710" h="820005">
                <a:moveTo>
                  <a:pt x="0" y="72671"/>
                </a:moveTo>
                <a:cubicBezTo>
                  <a:pt x="0" y="32536"/>
                  <a:pt x="32536" y="0"/>
                  <a:pt x="72671" y="0"/>
                </a:cubicBezTo>
                <a:lnTo>
                  <a:pt x="654039" y="0"/>
                </a:lnTo>
                <a:cubicBezTo>
                  <a:pt x="694174" y="0"/>
                  <a:pt x="726710" y="32536"/>
                  <a:pt x="726710" y="72671"/>
                </a:cubicBezTo>
                <a:lnTo>
                  <a:pt x="726710" y="747334"/>
                </a:lnTo>
                <a:cubicBezTo>
                  <a:pt x="726710" y="787469"/>
                  <a:pt x="694174" y="820005"/>
                  <a:pt x="654039" y="820005"/>
                </a:cubicBezTo>
                <a:lnTo>
                  <a:pt x="72671" y="820005"/>
                </a:lnTo>
                <a:cubicBezTo>
                  <a:pt x="32536" y="820005"/>
                  <a:pt x="0" y="787469"/>
                  <a:pt x="0" y="747334"/>
                </a:cubicBezTo>
                <a:lnTo>
                  <a:pt x="0" y="72671"/>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195" tIns="63195" rIns="63195" bIns="63195"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    61,0</a:t>
            </a:r>
            <a:r>
              <a:rPr lang="en-US" sz="1100" b="1" kern="1200" dirty="0" smtClean="0">
                <a:solidFill>
                  <a:schemeClr val="tx1"/>
                </a:solidFill>
                <a:latin typeface="Times New Roman" panose="02020603050405020304" pitchFamily="18" charset="0"/>
                <a:cs typeface="Times New Roman" panose="02020603050405020304" pitchFamily="18" charset="0"/>
              </a:rPr>
              <a:t>	</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26" name="Полилиния 25"/>
          <p:cNvSpPr/>
          <p:nvPr/>
        </p:nvSpPr>
        <p:spPr>
          <a:xfrm>
            <a:off x="6706265" y="3933057"/>
            <a:ext cx="726710" cy="936103"/>
          </a:xfrm>
          <a:custGeom>
            <a:avLst/>
            <a:gdLst>
              <a:gd name="connsiteX0" fmla="*/ 0 w 726710"/>
              <a:gd name="connsiteY0" fmla="*/ 72671 h 820005"/>
              <a:gd name="connsiteX1" fmla="*/ 72671 w 726710"/>
              <a:gd name="connsiteY1" fmla="*/ 0 h 820005"/>
              <a:gd name="connsiteX2" fmla="*/ 654039 w 726710"/>
              <a:gd name="connsiteY2" fmla="*/ 0 h 820005"/>
              <a:gd name="connsiteX3" fmla="*/ 726710 w 726710"/>
              <a:gd name="connsiteY3" fmla="*/ 72671 h 820005"/>
              <a:gd name="connsiteX4" fmla="*/ 726710 w 726710"/>
              <a:gd name="connsiteY4" fmla="*/ 747334 h 820005"/>
              <a:gd name="connsiteX5" fmla="*/ 654039 w 726710"/>
              <a:gd name="connsiteY5" fmla="*/ 820005 h 820005"/>
              <a:gd name="connsiteX6" fmla="*/ 72671 w 726710"/>
              <a:gd name="connsiteY6" fmla="*/ 820005 h 820005"/>
              <a:gd name="connsiteX7" fmla="*/ 0 w 726710"/>
              <a:gd name="connsiteY7" fmla="*/ 747334 h 820005"/>
              <a:gd name="connsiteX8" fmla="*/ 0 w 726710"/>
              <a:gd name="connsiteY8" fmla="*/ 72671 h 820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6710" h="820005">
                <a:moveTo>
                  <a:pt x="0" y="72671"/>
                </a:moveTo>
                <a:cubicBezTo>
                  <a:pt x="0" y="32536"/>
                  <a:pt x="32536" y="0"/>
                  <a:pt x="72671" y="0"/>
                </a:cubicBezTo>
                <a:lnTo>
                  <a:pt x="654039" y="0"/>
                </a:lnTo>
                <a:cubicBezTo>
                  <a:pt x="694174" y="0"/>
                  <a:pt x="726710" y="32536"/>
                  <a:pt x="726710" y="72671"/>
                </a:cubicBezTo>
                <a:lnTo>
                  <a:pt x="726710" y="747334"/>
                </a:lnTo>
                <a:cubicBezTo>
                  <a:pt x="726710" y="787469"/>
                  <a:pt x="694174" y="820005"/>
                  <a:pt x="654039" y="820005"/>
                </a:cubicBezTo>
                <a:lnTo>
                  <a:pt x="72671" y="820005"/>
                </a:lnTo>
                <a:cubicBezTo>
                  <a:pt x="32536" y="820005"/>
                  <a:pt x="0" y="787469"/>
                  <a:pt x="0" y="747334"/>
                </a:cubicBezTo>
                <a:lnTo>
                  <a:pt x="0" y="72671"/>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195" tIns="63195" rIns="63195" bIns="63195" numCol="1" spcCol="1270" anchor="ctr" anchorCtr="0">
            <a:noAutofit/>
          </a:bodyPr>
          <a:lstStyle/>
          <a:p>
            <a:pPr lvl="0" algn="ctr" defTabSz="488950">
              <a:lnSpc>
                <a:spcPct val="90000"/>
              </a:lnSpc>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86,0</a:t>
            </a:r>
            <a:endParaRPr lang="ru-RU" sz="1100" b="1" dirty="0">
              <a:solidFill>
                <a:schemeClr val="tx1"/>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6706265" y="5157193"/>
            <a:ext cx="726710" cy="932556"/>
          </a:xfrm>
          <a:custGeom>
            <a:avLst/>
            <a:gdLst>
              <a:gd name="connsiteX0" fmla="*/ 0 w 726710"/>
              <a:gd name="connsiteY0" fmla="*/ 72671 h 820005"/>
              <a:gd name="connsiteX1" fmla="*/ 72671 w 726710"/>
              <a:gd name="connsiteY1" fmla="*/ 0 h 820005"/>
              <a:gd name="connsiteX2" fmla="*/ 654039 w 726710"/>
              <a:gd name="connsiteY2" fmla="*/ 0 h 820005"/>
              <a:gd name="connsiteX3" fmla="*/ 726710 w 726710"/>
              <a:gd name="connsiteY3" fmla="*/ 72671 h 820005"/>
              <a:gd name="connsiteX4" fmla="*/ 726710 w 726710"/>
              <a:gd name="connsiteY4" fmla="*/ 747334 h 820005"/>
              <a:gd name="connsiteX5" fmla="*/ 654039 w 726710"/>
              <a:gd name="connsiteY5" fmla="*/ 820005 h 820005"/>
              <a:gd name="connsiteX6" fmla="*/ 72671 w 726710"/>
              <a:gd name="connsiteY6" fmla="*/ 820005 h 820005"/>
              <a:gd name="connsiteX7" fmla="*/ 0 w 726710"/>
              <a:gd name="connsiteY7" fmla="*/ 747334 h 820005"/>
              <a:gd name="connsiteX8" fmla="*/ 0 w 726710"/>
              <a:gd name="connsiteY8" fmla="*/ 72671 h 820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6710" h="820005">
                <a:moveTo>
                  <a:pt x="0" y="72671"/>
                </a:moveTo>
                <a:cubicBezTo>
                  <a:pt x="0" y="32536"/>
                  <a:pt x="32536" y="0"/>
                  <a:pt x="72671" y="0"/>
                </a:cubicBezTo>
                <a:lnTo>
                  <a:pt x="654039" y="0"/>
                </a:lnTo>
                <a:cubicBezTo>
                  <a:pt x="694174" y="0"/>
                  <a:pt x="726710" y="32536"/>
                  <a:pt x="726710" y="72671"/>
                </a:cubicBezTo>
                <a:lnTo>
                  <a:pt x="726710" y="747334"/>
                </a:lnTo>
                <a:cubicBezTo>
                  <a:pt x="726710" y="787469"/>
                  <a:pt x="694174" y="820005"/>
                  <a:pt x="654039" y="820005"/>
                </a:cubicBezTo>
                <a:lnTo>
                  <a:pt x="72671" y="820005"/>
                </a:lnTo>
                <a:cubicBezTo>
                  <a:pt x="32536" y="820005"/>
                  <a:pt x="0" y="787469"/>
                  <a:pt x="0" y="747334"/>
                </a:cubicBezTo>
                <a:lnTo>
                  <a:pt x="0" y="72671"/>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195" tIns="63195" rIns="63195" bIns="63195" numCol="1" spcCol="1270" anchor="ctr" anchorCtr="0">
            <a:noAutofit/>
          </a:bodyPr>
          <a:lstStyle/>
          <a:p>
            <a:pPr lvl="0" algn="ctr" defTabSz="488950">
              <a:lnSpc>
                <a:spcPct val="90000"/>
              </a:lnSpc>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181</a:t>
            </a:r>
            <a:endParaRPr lang="ru-RU" sz="1100" b="1" dirty="0">
              <a:solidFill>
                <a:schemeClr val="tx1"/>
              </a:solidFill>
              <a:latin typeface="Times New Roman" panose="02020603050405020304" pitchFamily="18" charset="0"/>
              <a:cs typeface="Times New Roman" panose="02020603050405020304" pitchFamily="18" charset="0"/>
            </a:endParaRPr>
          </a:p>
        </p:txBody>
      </p:sp>
      <p:sp>
        <p:nvSpPr>
          <p:cNvPr id="28" name="Полилиния 27"/>
          <p:cNvSpPr/>
          <p:nvPr/>
        </p:nvSpPr>
        <p:spPr>
          <a:xfrm>
            <a:off x="7504896" y="1845972"/>
            <a:ext cx="726710" cy="820005"/>
          </a:xfrm>
          <a:custGeom>
            <a:avLst/>
            <a:gdLst>
              <a:gd name="connsiteX0" fmla="*/ 0 w 726710"/>
              <a:gd name="connsiteY0" fmla="*/ 72671 h 820005"/>
              <a:gd name="connsiteX1" fmla="*/ 72671 w 726710"/>
              <a:gd name="connsiteY1" fmla="*/ 0 h 820005"/>
              <a:gd name="connsiteX2" fmla="*/ 654039 w 726710"/>
              <a:gd name="connsiteY2" fmla="*/ 0 h 820005"/>
              <a:gd name="connsiteX3" fmla="*/ 726710 w 726710"/>
              <a:gd name="connsiteY3" fmla="*/ 72671 h 820005"/>
              <a:gd name="connsiteX4" fmla="*/ 726710 w 726710"/>
              <a:gd name="connsiteY4" fmla="*/ 747334 h 820005"/>
              <a:gd name="connsiteX5" fmla="*/ 654039 w 726710"/>
              <a:gd name="connsiteY5" fmla="*/ 820005 h 820005"/>
              <a:gd name="connsiteX6" fmla="*/ 72671 w 726710"/>
              <a:gd name="connsiteY6" fmla="*/ 820005 h 820005"/>
              <a:gd name="connsiteX7" fmla="*/ 0 w 726710"/>
              <a:gd name="connsiteY7" fmla="*/ 747334 h 820005"/>
              <a:gd name="connsiteX8" fmla="*/ 0 w 726710"/>
              <a:gd name="connsiteY8" fmla="*/ 72671 h 820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6710" h="820005">
                <a:moveTo>
                  <a:pt x="0" y="72671"/>
                </a:moveTo>
                <a:cubicBezTo>
                  <a:pt x="0" y="32536"/>
                  <a:pt x="32536" y="0"/>
                  <a:pt x="72671" y="0"/>
                </a:cubicBezTo>
                <a:lnTo>
                  <a:pt x="654039" y="0"/>
                </a:lnTo>
                <a:cubicBezTo>
                  <a:pt x="694174" y="0"/>
                  <a:pt x="726710" y="32536"/>
                  <a:pt x="726710" y="72671"/>
                </a:cubicBezTo>
                <a:lnTo>
                  <a:pt x="726710" y="747334"/>
                </a:lnTo>
                <a:cubicBezTo>
                  <a:pt x="726710" y="787469"/>
                  <a:pt x="694174" y="820005"/>
                  <a:pt x="654039" y="820005"/>
                </a:cubicBezTo>
                <a:lnTo>
                  <a:pt x="72671" y="820005"/>
                </a:lnTo>
                <a:cubicBezTo>
                  <a:pt x="32536" y="820005"/>
                  <a:pt x="0" y="787469"/>
                  <a:pt x="0" y="747334"/>
                </a:cubicBezTo>
                <a:lnTo>
                  <a:pt x="0" y="72671"/>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625" tIns="74625" rIns="74625" bIns="74625"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a:t>
            </a:r>
            <a:r>
              <a:rPr lang="ru-RU" sz="1400" b="1" dirty="0">
                <a:solidFill>
                  <a:schemeClr val="tx1"/>
                </a:solidFill>
                <a:latin typeface="Times New Roman" panose="02020603050405020304" pitchFamily="18" charset="0"/>
                <a:cs typeface="Times New Roman" panose="02020603050405020304" pitchFamily="18" charset="0"/>
              </a:rPr>
              <a:t>7</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7504896" y="2780930"/>
            <a:ext cx="726710" cy="936103"/>
          </a:xfrm>
          <a:custGeom>
            <a:avLst/>
            <a:gdLst>
              <a:gd name="connsiteX0" fmla="*/ 0 w 726710"/>
              <a:gd name="connsiteY0" fmla="*/ 72671 h 820005"/>
              <a:gd name="connsiteX1" fmla="*/ 72671 w 726710"/>
              <a:gd name="connsiteY1" fmla="*/ 0 h 820005"/>
              <a:gd name="connsiteX2" fmla="*/ 654039 w 726710"/>
              <a:gd name="connsiteY2" fmla="*/ 0 h 820005"/>
              <a:gd name="connsiteX3" fmla="*/ 726710 w 726710"/>
              <a:gd name="connsiteY3" fmla="*/ 72671 h 820005"/>
              <a:gd name="connsiteX4" fmla="*/ 726710 w 726710"/>
              <a:gd name="connsiteY4" fmla="*/ 747334 h 820005"/>
              <a:gd name="connsiteX5" fmla="*/ 654039 w 726710"/>
              <a:gd name="connsiteY5" fmla="*/ 820005 h 820005"/>
              <a:gd name="connsiteX6" fmla="*/ 72671 w 726710"/>
              <a:gd name="connsiteY6" fmla="*/ 820005 h 820005"/>
              <a:gd name="connsiteX7" fmla="*/ 0 w 726710"/>
              <a:gd name="connsiteY7" fmla="*/ 747334 h 820005"/>
              <a:gd name="connsiteX8" fmla="*/ 0 w 726710"/>
              <a:gd name="connsiteY8" fmla="*/ 72671 h 820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6710" h="820005">
                <a:moveTo>
                  <a:pt x="0" y="72671"/>
                </a:moveTo>
                <a:cubicBezTo>
                  <a:pt x="0" y="32536"/>
                  <a:pt x="32536" y="0"/>
                  <a:pt x="72671" y="0"/>
                </a:cubicBezTo>
                <a:lnTo>
                  <a:pt x="654039" y="0"/>
                </a:lnTo>
                <a:cubicBezTo>
                  <a:pt x="694174" y="0"/>
                  <a:pt x="726710" y="32536"/>
                  <a:pt x="726710" y="72671"/>
                </a:cubicBezTo>
                <a:lnTo>
                  <a:pt x="726710" y="747334"/>
                </a:lnTo>
                <a:cubicBezTo>
                  <a:pt x="726710" y="787469"/>
                  <a:pt x="694174" y="820005"/>
                  <a:pt x="654039" y="820005"/>
                </a:cubicBezTo>
                <a:lnTo>
                  <a:pt x="72671" y="820005"/>
                </a:lnTo>
                <a:cubicBezTo>
                  <a:pt x="32536" y="820005"/>
                  <a:pt x="0" y="787469"/>
                  <a:pt x="0" y="747334"/>
                </a:cubicBezTo>
                <a:lnTo>
                  <a:pt x="0" y="72671"/>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195" tIns="63195" rIns="63195" bIns="63195" numCol="1" spcCol="1270" anchor="ctr" anchorCtr="0">
            <a:noAutofit/>
          </a:bodyPr>
          <a:lstStyle/>
          <a:p>
            <a:pPr lvl="0" algn="ctr" defTabSz="488950">
              <a:lnSpc>
                <a:spcPct val="90000"/>
              </a:lnSpc>
              <a:spcBef>
                <a:spcPct val="0"/>
              </a:spcBef>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63,0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7504896" y="3933057"/>
            <a:ext cx="726710" cy="936103"/>
          </a:xfrm>
          <a:custGeom>
            <a:avLst/>
            <a:gdLst>
              <a:gd name="connsiteX0" fmla="*/ 0 w 726710"/>
              <a:gd name="connsiteY0" fmla="*/ 72671 h 820005"/>
              <a:gd name="connsiteX1" fmla="*/ 72671 w 726710"/>
              <a:gd name="connsiteY1" fmla="*/ 0 h 820005"/>
              <a:gd name="connsiteX2" fmla="*/ 654039 w 726710"/>
              <a:gd name="connsiteY2" fmla="*/ 0 h 820005"/>
              <a:gd name="connsiteX3" fmla="*/ 726710 w 726710"/>
              <a:gd name="connsiteY3" fmla="*/ 72671 h 820005"/>
              <a:gd name="connsiteX4" fmla="*/ 726710 w 726710"/>
              <a:gd name="connsiteY4" fmla="*/ 747334 h 820005"/>
              <a:gd name="connsiteX5" fmla="*/ 654039 w 726710"/>
              <a:gd name="connsiteY5" fmla="*/ 820005 h 820005"/>
              <a:gd name="connsiteX6" fmla="*/ 72671 w 726710"/>
              <a:gd name="connsiteY6" fmla="*/ 820005 h 820005"/>
              <a:gd name="connsiteX7" fmla="*/ 0 w 726710"/>
              <a:gd name="connsiteY7" fmla="*/ 747334 h 820005"/>
              <a:gd name="connsiteX8" fmla="*/ 0 w 726710"/>
              <a:gd name="connsiteY8" fmla="*/ 72671 h 820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6710" h="820005">
                <a:moveTo>
                  <a:pt x="0" y="72671"/>
                </a:moveTo>
                <a:cubicBezTo>
                  <a:pt x="0" y="32536"/>
                  <a:pt x="32536" y="0"/>
                  <a:pt x="72671" y="0"/>
                </a:cubicBezTo>
                <a:lnTo>
                  <a:pt x="654039" y="0"/>
                </a:lnTo>
                <a:cubicBezTo>
                  <a:pt x="694174" y="0"/>
                  <a:pt x="726710" y="32536"/>
                  <a:pt x="726710" y="72671"/>
                </a:cubicBezTo>
                <a:lnTo>
                  <a:pt x="726710" y="747334"/>
                </a:lnTo>
                <a:cubicBezTo>
                  <a:pt x="726710" y="787469"/>
                  <a:pt x="694174" y="820005"/>
                  <a:pt x="654039" y="820005"/>
                </a:cubicBezTo>
                <a:lnTo>
                  <a:pt x="72671" y="820005"/>
                </a:lnTo>
                <a:cubicBezTo>
                  <a:pt x="32536" y="820005"/>
                  <a:pt x="0" y="787469"/>
                  <a:pt x="0" y="747334"/>
                </a:cubicBezTo>
                <a:lnTo>
                  <a:pt x="0" y="72671"/>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195" tIns="63195" rIns="63195" bIns="63195" numCol="1" spcCol="1270" anchor="ctr" anchorCtr="0">
            <a:noAutofit/>
          </a:bodyPr>
          <a:lstStyle/>
          <a:p>
            <a:pPr lvl="0" algn="ctr" defTabSz="488950">
              <a:lnSpc>
                <a:spcPct val="90000"/>
              </a:lnSpc>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86,5</a:t>
            </a:r>
            <a:endParaRPr lang="ru-RU" sz="1100" b="1" dirty="0">
              <a:solidFill>
                <a:schemeClr val="tx1"/>
              </a:solidFill>
              <a:latin typeface="Times New Roman" panose="02020603050405020304" pitchFamily="18" charset="0"/>
              <a:cs typeface="Times New Roman" panose="02020603050405020304" pitchFamily="18" charset="0"/>
            </a:endParaRPr>
          </a:p>
        </p:txBody>
      </p:sp>
      <p:sp>
        <p:nvSpPr>
          <p:cNvPr id="32" name="Полилиния 31"/>
          <p:cNvSpPr/>
          <p:nvPr/>
        </p:nvSpPr>
        <p:spPr>
          <a:xfrm>
            <a:off x="7504896" y="5157193"/>
            <a:ext cx="726710" cy="932556"/>
          </a:xfrm>
          <a:custGeom>
            <a:avLst/>
            <a:gdLst>
              <a:gd name="connsiteX0" fmla="*/ 0 w 726710"/>
              <a:gd name="connsiteY0" fmla="*/ 72671 h 820005"/>
              <a:gd name="connsiteX1" fmla="*/ 72671 w 726710"/>
              <a:gd name="connsiteY1" fmla="*/ 0 h 820005"/>
              <a:gd name="connsiteX2" fmla="*/ 654039 w 726710"/>
              <a:gd name="connsiteY2" fmla="*/ 0 h 820005"/>
              <a:gd name="connsiteX3" fmla="*/ 726710 w 726710"/>
              <a:gd name="connsiteY3" fmla="*/ 72671 h 820005"/>
              <a:gd name="connsiteX4" fmla="*/ 726710 w 726710"/>
              <a:gd name="connsiteY4" fmla="*/ 747334 h 820005"/>
              <a:gd name="connsiteX5" fmla="*/ 654039 w 726710"/>
              <a:gd name="connsiteY5" fmla="*/ 820005 h 820005"/>
              <a:gd name="connsiteX6" fmla="*/ 72671 w 726710"/>
              <a:gd name="connsiteY6" fmla="*/ 820005 h 820005"/>
              <a:gd name="connsiteX7" fmla="*/ 0 w 726710"/>
              <a:gd name="connsiteY7" fmla="*/ 747334 h 820005"/>
              <a:gd name="connsiteX8" fmla="*/ 0 w 726710"/>
              <a:gd name="connsiteY8" fmla="*/ 72671 h 820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6710" h="820005">
                <a:moveTo>
                  <a:pt x="0" y="72671"/>
                </a:moveTo>
                <a:cubicBezTo>
                  <a:pt x="0" y="32536"/>
                  <a:pt x="32536" y="0"/>
                  <a:pt x="72671" y="0"/>
                </a:cubicBezTo>
                <a:lnTo>
                  <a:pt x="654039" y="0"/>
                </a:lnTo>
                <a:cubicBezTo>
                  <a:pt x="694174" y="0"/>
                  <a:pt x="726710" y="32536"/>
                  <a:pt x="726710" y="72671"/>
                </a:cubicBezTo>
                <a:lnTo>
                  <a:pt x="726710" y="747334"/>
                </a:lnTo>
                <a:cubicBezTo>
                  <a:pt x="726710" y="787469"/>
                  <a:pt x="694174" y="820005"/>
                  <a:pt x="654039" y="820005"/>
                </a:cubicBezTo>
                <a:lnTo>
                  <a:pt x="72671" y="820005"/>
                </a:lnTo>
                <a:cubicBezTo>
                  <a:pt x="32536" y="820005"/>
                  <a:pt x="0" y="787469"/>
                  <a:pt x="0" y="747334"/>
                </a:cubicBezTo>
                <a:lnTo>
                  <a:pt x="0" y="72671"/>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195" tIns="63195" rIns="63195" bIns="63195" numCol="1" spcCol="1270" anchor="ctr" anchorCtr="0">
            <a:noAutofit/>
          </a:bodyPr>
          <a:lstStyle/>
          <a:p>
            <a:pPr lvl="0" algn="ctr" defTabSz="488950">
              <a:lnSpc>
                <a:spcPct val="90000"/>
              </a:lnSpc>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182</a:t>
            </a:r>
            <a:endParaRPr lang="ru-RU" sz="1100" b="1" dirty="0">
              <a:solidFill>
                <a:schemeClr val="tx1"/>
              </a:solidFill>
              <a:latin typeface="Times New Roman" panose="02020603050405020304" pitchFamily="18" charset="0"/>
              <a:cs typeface="Times New Roman" panose="02020603050405020304" pitchFamily="18" charset="0"/>
            </a:endParaRPr>
          </a:p>
        </p:txBody>
      </p:sp>
      <p:sp>
        <p:nvSpPr>
          <p:cNvPr id="34" name="Полилиния 33"/>
          <p:cNvSpPr/>
          <p:nvPr/>
        </p:nvSpPr>
        <p:spPr>
          <a:xfrm>
            <a:off x="8292650" y="1845972"/>
            <a:ext cx="726710" cy="820005"/>
          </a:xfrm>
          <a:custGeom>
            <a:avLst/>
            <a:gdLst>
              <a:gd name="connsiteX0" fmla="*/ 0 w 726710"/>
              <a:gd name="connsiteY0" fmla="*/ 72671 h 820005"/>
              <a:gd name="connsiteX1" fmla="*/ 72671 w 726710"/>
              <a:gd name="connsiteY1" fmla="*/ 0 h 820005"/>
              <a:gd name="connsiteX2" fmla="*/ 654039 w 726710"/>
              <a:gd name="connsiteY2" fmla="*/ 0 h 820005"/>
              <a:gd name="connsiteX3" fmla="*/ 726710 w 726710"/>
              <a:gd name="connsiteY3" fmla="*/ 72671 h 820005"/>
              <a:gd name="connsiteX4" fmla="*/ 726710 w 726710"/>
              <a:gd name="connsiteY4" fmla="*/ 747334 h 820005"/>
              <a:gd name="connsiteX5" fmla="*/ 654039 w 726710"/>
              <a:gd name="connsiteY5" fmla="*/ 820005 h 820005"/>
              <a:gd name="connsiteX6" fmla="*/ 72671 w 726710"/>
              <a:gd name="connsiteY6" fmla="*/ 820005 h 820005"/>
              <a:gd name="connsiteX7" fmla="*/ 0 w 726710"/>
              <a:gd name="connsiteY7" fmla="*/ 747334 h 820005"/>
              <a:gd name="connsiteX8" fmla="*/ 0 w 726710"/>
              <a:gd name="connsiteY8" fmla="*/ 72671 h 820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6710" h="820005">
                <a:moveTo>
                  <a:pt x="0" y="72671"/>
                </a:moveTo>
                <a:cubicBezTo>
                  <a:pt x="0" y="32536"/>
                  <a:pt x="32536" y="0"/>
                  <a:pt x="72671" y="0"/>
                </a:cubicBezTo>
                <a:lnTo>
                  <a:pt x="654039" y="0"/>
                </a:lnTo>
                <a:cubicBezTo>
                  <a:pt x="694174" y="0"/>
                  <a:pt x="726710" y="32536"/>
                  <a:pt x="726710" y="72671"/>
                </a:cubicBezTo>
                <a:lnTo>
                  <a:pt x="726710" y="747334"/>
                </a:lnTo>
                <a:cubicBezTo>
                  <a:pt x="726710" y="787469"/>
                  <a:pt x="694174" y="820005"/>
                  <a:pt x="654039" y="820005"/>
                </a:cubicBezTo>
                <a:lnTo>
                  <a:pt x="72671" y="820005"/>
                </a:lnTo>
                <a:cubicBezTo>
                  <a:pt x="32536" y="820005"/>
                  <a:pt x="0" y="787469"/>
                  <a:pt x="0" y="747334"/>
                </a:cubicBezTo>
                <a:lnTo>
                  <a:pt x="0" y="72671"/>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625" tIns="74625" rIns="74625" bIns="74625"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2028</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37" name="Полилиния 36"/>
          <p:cNvSpPr/>
          <p:nvPr/>
        </p:nvSpPr>
        <p:spPr>
          <a:xfrm>
            <a:off x="8292650" y="2780930"/>
            <a:ext cx="726710" cy="936103"/>
          </a:xfrm>
          <a:custGeom>
            <a:avLst/>
            <a:gdLst>
              <a:gd name="connsiteX0" fmla="*/ 0 w 726710"/>
              <a:gd name="connsiteY0" fmla="*/ 72671 h 820005"/>
              <a:gd name="connsiteX1" fmla="*/ 72671 w 726710"/>
              <a:gd name="connsiteY1" fmla="*/ 0 h 820005"/>
              <a:gd name="connsiteX2" fmla="*/ 654039 w 726710"/>
              <a:gd name="connsiteY2" fmla="*/ 0 h 820005"/>
              <a:gd name="connsiteX3" fmla="*/ 726710 w 726710"/>
              <a:gd name="connsiteY3" fmla="*/ 72671 h 820005"/>
              <a:gd name="connsiteX4" fmla="*/ 726710 w 726710"/>
              <a:gd name="connsiteY4" fmla="*/ 747334 h 820005"/>
              <a:gd name="connsiteX5" fmla="*/ 654039 w 726710"/>
              <a:gd name="connsiteY5" fmla="*/ 820005 h 820005"/>
              <a:gd name="connsiteX6" fmla="*/ 72671 w 726710"/>
              <a:gd name="connsiteY6" fmla="*/ 820005 h 820005"/>
              <a:gd name="connsiteX7" fmla="*/ 0 w 726710"/>
              <a:gd name="connsiteY7" fmla="*/ 747334 h 820005"/>
              <a:gd name="connsiteX8" fmla="*/ 0 w 726710"/>
              <a:gd name="connsiteY8" fmla="*/ 72671 h 820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6710" h="820005">
                <a:moveTo>
                  <a:pt x="0" y="72671"/>
                </a:moveTo>
                <a:cubicBezTo>
                  <a:pt x="0" y="32536"/>
                  <a:pt x="32536" y="0"/>
                  <a:pt x="72671" y="0"/>
                </a:cubicBezTo>
                <a:lnTo>
                  <a:pt x="654039" y="0"/>
                </a:lnTo>
                <a:cubicBezTo>
                  <a:pt x="694174" y="0"/>
                  <a:pt x="726710" y="32536"/>
                  <a:pt x="726710" y="72671"/>
                </a:cubicBezTo>
                <a:lnTo>
                  <a:pt x="726710" y="747334"/>
                </a:lnTo>
                <a:cubicBezTo>
                  <a:pt x="726710" y="787469"/>
                  <a:pt x="694174" y="820005"/>
                  <a:pt x="654039" y="820005"/>
                </a:cubicBezTo>
                <a:lnTo>
                  <a:pt x="72671" y="820005"/>
                </a:lnTo>
                <a:cubicBezTo>
                  <a:pt x="32536" y="820005"/>
                  <a:pt x="0" y="787469"/>
                  <a:pt x="0" y="747334"/>
                </a:cubicBezTo>
                <a:lnTo>
                  <a:pt x="0" y="72671"/>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195" tIns="63195" rIns="63195" bIns="63195"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65,3</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8292650" y="3933057"/>
            <a:ext cx="726710" cy="936103"/>
          </a:xfrm>
          <a:custGeom>
            <a:avLst/>
            <a:gdLst>
              <a:gd name="connsiteX0" fmla="*/ 0 w 726710"/>
              <a:gd name="connsiteY0" fmla="*/ 72671 h 820005"/>
              <a:gd name="connsiteX1" fmla="*/ 72671 w 726710"/>
              <a:gd name="connsiteY1" fmla="*/ 0 h 820005"/>
              <a:gd name="connsiteX2" fmla="*/ 654039 w 726710"/>
              <a:gd name="connsiteY2" fmla="*/ 0 h 820005"/>
              <a:gd name="connsiteX3" fmla="*/ 726710 w 726710"/>
              <a:gd name="connsiteY3" fmla="*/ 72671 h 820005"/>
              <a:gd name="connsiteX4" fmla="*/ 726710 w 726710"/>
              <a:gd name="connsiteY4" fmla="*/ 747334 h 820005"/>
              <a:gd name="connsiteX5" fmla="*/ 654039 w 726710"/>
              <a:gd name="connsiteY5" fmla="*/ 820005 h 820005"/>
              <a:gd name="connsiteX6" fmla="*/ 72671 w 726710"/>
              <a:gd name="connsiteY6" fmla="*/ 820005 h 820005"/>
              <a:gd name="connsiteX7" fmla="*/ 0 w 726710"/>
              <a:gd name="connsiteY7" fmla="*/ 747334 h 820005"/>
              <a:gd name="connsiteX8" fmla="*/ 0 w 726710"/>
              <a:gd name="connsiteY8" fmla="*/ 72671 h 820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6710" h="820005">
                <a:moveTo>
                  <a:pt x="0" y="72671"/>
                </a:moveTo>
                <a:cubicBezTo>
                  <a:pt x="0" y="32536"/>
                  <a:pt x="32536" y="0"/>
                  <a:pt x="72671" y="0"/>
                </a:cubicBezTo>
                <a:lnTo>
                  <a:pt x="654039" y="0"/>
                </a:lnTo>
                <a:cubicBezTo>
                  <a:pt x="694174" y="0"/>
                  <a:pt x="726710" y="32536"/>
                  <a:pt x="726710" y="72671"/>
                </a:cubicBezTo>
                <a:lnTo>
                  <a:pt x="726710" y="747334"/>
                </a:lnTo>
                <a:cubicBezTo>
                  <a:pt x="726710" y="787469"/>
                  <a:pt x="694174" y="820005"/>
                  <a:pt x="654039" y="820005"/>
                </a:cubicBezTo>
                <a:lnTo>
                  <a:pt x="72671" y="820005"/>
                </a:lnTo>
                <a:cubicBezTo>
                  <a:pt x="32536" y="820005"/>
                  <a:pt x="0" y="787469"/>
                  <a:pt x="0" y="747334"/>
                </a:cubicBezTo>
                <a:lnTo>
                  <a:pt x="0" y="72671"/>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195" tIns="63195" rIns="63195" bIns="63195" numCol="1" spcCol="1270" anchor="ctr" anchorCtr="0">
            <a:noAutofit/>
          </a:bodyPr>
          <a:lstStyle/>
          <a:p>
            <a:pPr lvl="0" algn="ctr" defTabSz="488950">
              <a:lnSpc>
                <a:spcPct val="90000"/>
              </a:lnSpc>
              <a:spcBef>
                <a:spcPct val="0"/>
              </a:spcBef>
              <a:spcAft>
                <a:spcPct val="35000"/>
              </a:spcAft>
            </a:pPr>
            <a:r>
              <a:rPr lang="en-US" sz="1100" b="1" kern="1200" dirty="0" smtClean="0">
                <a:solidFill>
                  <a:schemeClr val="tx1"/>
                </a:solidFill>
                <a:latin typeface="Times New Roman" panose="02020603050405020304" pitchFamily="18" charset="0"/>
                <a:cs typeface="Times New Roman" panose="02020603050405020304" pitchFamily="18" charset="0"/>
              </a:rPr>
              <a:t>8</a:t>
            </a:r>
            <a:r>
              <a:rPr lang="ru-RU" sz="1100" b="1" kern="1200" dirty="0" smtClean="0">
                <a:solidFill>
                  <a:schemeClr val="tx1"/>
                </a:solidFill>
                <a:latin typeface="Times New Roman" panose="02020603050405020304" pitchFamily="18" charset="0"/>
                <a:cs typeface="Times New Roman" panose="02020603050405020304" pitchFamily="18" charset="0"/>
              </a:rPr>
              <a:t>7</a:t>
            </a:r>
            <a:r>
              <a:rPr lang="en-US" sz="1100" b="1" kern="1200" dirty="0" smtClean="0">
                <a:solidFill>
                  <a:schemeClr val="tx1"/>
                </a:solidFill>
                <a:latin typeface="Times New Roman" panose="02020603050405020304" pitchFamily="18" charset="0"/>
                <a:cs typeface="Times New Roman" panose="02020603050405020304" pitchFamily="18" charset="0"/>
              </a:rPr>
              <a:t>,</a:t>
            </a:r>
            <a:r>
              <a:rPr lang="ru-RU" sz="1100" b="1" kern="1200" dirty="0" smtClean="0">
                <a:solidFill>
                  <a:schemeClr val="tx1"/>
                </a:solidFill>
                <a:latin typeface="Times New Roman" panose="02020603050405020304" pitchFamily="18" charset="0"/>
                <a:cs typeface="Times New Roman" panose="02020603050405020304" pitchFamily="18" charset="0"/>
              </a:rPr>
              <a:t>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39" name="Полилиния 38"/>
          <p:cNvSpPr/>
          <p:nvPr/>
        </p:nvSpPr>
        <p:spPr>
          <a:xfrm>
            <a:off x="8292650" y="5157192"/>
            <a:ext cx="726710" cy="918149"/>
          </a:xfrm>
          <a:custGeom>
            <a:avLst/>
            <a:gdLst>
              <a:gd name="connsiteX0" fmla="*/ 0 w 726710"/>
              <a:gd name="connsiteY0" fmla="*/ 72671 h 820005"/>
              <a:gd name="connsiteX1" fmla="*/ 72671 w 726710"/>
              <a:gd name="connsiteY1" fmla="*/ 0 h 820005"/>
              <a:gd name="connsiteX2" fmla="*/ 654039 w 726710"/>
              <a:gd name="connsiteY2" fmla="*/ 0 h 820005"/>
              <a:gd name="connsiteX3" fmla="*/ 726710 w 726710"/>
              <a:gd name="connsiteY3" fmla="*/ 72671 h 820005"/>
              <a:gd name="connsiteX4" fmla="*/ 726710 w 726710"/>
              <a:gd name="connsiteY4" fmla="*/ 747334 h 820005"/>
              <a:gd name="connsiteX5" fmla="*/ 654039 w 726710"/>
              <a:gd name="connsiteY5" fmla="*/ 820005 h 820005"/>
              <a:gd name="connsiteX6" fmla="*/ 72671 w 726710"/>
              <a:gd name="connsiteY6" fmla="*/ 820005 h 820005"/>
              <a:gd name="connsiteX7" fmla="*/ 0 w 726710"/>
              <a:gd name="connsiteY7" fmla="*/ 747334 h 820005"/>
              <a:gd name="connsiteX8" fmla="*/ 0 w 726710"/>
              <a:gd name="connsiteY8" fmla="*/ 72671 h 820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6710" h="820005">
                <a:moveTo>
                  <a:pt x="0" y="72671"/>
                </a:moveTo>
                <a:cubicBezTo>
                  <a:pt x="0" y="32536"/>
                  <a:pt x="32536" y="0"/>
                  <a:pt x="72671" y="0"/>
                </a:cubicBezTo>
                <a:lnTo>
                  <a:pt x="654039" y="0"/>
                </a:lnTo>
                <a:cubicBezTo>
                  <a:pt x="694174" y="0"/>
                  <a:pt x="726710" y="32536"/>
                  <a:pt x="726710" y="72671"/>
                </a:cubicBezTo>
                <a:lnTo>
                  <a:pt x="726710" y="747334"/>
                </a:lnTo>
                <a:cubicBezTo>
                  <a:pt x="726710" y="787469"/>
                  <a:pt x="694174" y="820005"/>
                  <a:pt x="654039" y="820005"/>
                </a:cubicBezTo>
                <a:lnTo>
                  <a:pt x="72671" y="820005"/>
                </a:lnTo>
                <a:cubicBezTo>
                  <a:pt x="32536" y="820005"/>
                  <a:pt x="0" y="787469"/>
                  <a:pt x="0" y="747334"/>
                </a:cubicBezTo>
                <a:lnTo>
                  <a:pt x="0" y="72671"/>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195" tIns="63195" rIns="63195" bIns="63195" numCol="1" spcCol="1270" anchor="ctr" anchorCtr="0">
            <a:noAutofit/>
          </a:bodyPr>
          <a:lstStyle/>
          <a:p>
            <a:pPr lvl="0" algn="ctr" defTabSz="488950">
              <a:lnSpc>
                <a:spcPct val="90000"/>
              </a:lnSpc>
              <a:spcBef>
                <a:spcPct val="0"/>
              </a:spcBef>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183</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24" name="Скругленный прямоугольник 23"/>
          <p:cNvSpPr/>
          <p:nvPr/>
        </p:nvSpPr>
        <p:spPr>
          <a:xfrm>
            <a:off x="151781" y="2780929"/>
            <a:ext cx="4914848" cy="864095"/>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a:solidFill>
                  <a:schemeClr val="tx1"/>
                </a:solidFill>
                <a:latin typeface="Times New Roman" panose="02020603050405020304" pitchFamily="18" charset="0"/>
                <a:cs typeface="Times New Roman" panose="02020603050405020304" pitchFamily="18" charset="0"/>
              </a:rPr>
              <a:t>Доля граждан, систематически занимающихся физической культурой и спортом</a:t>
            </a:r>
            <a:r>
              <a:rPr lang="ru-RU" sz="1200" dirty="0" smtClean="0">
                <a:solidFill>
                  <a:schemeClr val="tx1"/>
                </a:solidFill>
                <a:latin typeface="Times New Roman" panose="02020603050405020304" pitchFamily="18" charset="0"/>
                <a:cs typeface="Times New Roman" panose="02020603050405020304" pitchFamily="18" charset="0"/>
              </a:rPr>
              <a:t>, %</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33" name="Скругленный прямоугольник 32"/>
          <p:cNvSpPr/>
          <p:nvPr/>
        </p:nvSpPr>
        <p:spPr>
          <a:xfrm>
            <a:off x="181072" y="3933056"/>
            <a:ext cx="4906832" cy="86409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a:solidFill>
                  <a:schemeClr val="tx1"/>
                </a:solidFill>
                <a:latin typeface="Times New Roman" panose="02020603050405020304" pitchFamily="18" charset="0"/>
                <a:cs typeface="Times New Roman" panose="02020603050405020304" pitchFamily="18" charset="0"/>
              </a:rPr>
              <a:t>Уровень обеспеченности спортивными сооружениями исходя из единовременной пропускной способности объектов </a:t>
            </a:r>
            <a:r>
              <a:rPr lang="ru-RU" sz="1200" dirty="0" smtClean="0">
                <a:solidFill>
                  <a:schemeClr val="tx1"/>
                </a:solidFill>
                <a:latin typeface="Times New Roman" panose="02020603050405020304" pitchFamily="18" charset="0"/>
                <a:cs typeface="Times New Roman" panose="02020603050405020304" pitchFamily="18" charset="0"/>
              </a:rPr>
              <a:t>спорта, %</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35" name="Скругленный прямоугольник 34"/>
          <p:cNvSpPr/>
          <p:nvPr/>
        </p:nvSpPr>
        <p:spPr>
          <a:xfrm>
            <a:off x="169224" y="5157192"/>
            <a:ext cx="4906832" cy="86409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a:latin typeface="Times New Roman" panose="02020603050405020304" pitchFamily="18" charset="0"/>
                <a:cs typeface="Times New Roman" panose="02020603050405020304" pitchFamily="18" charset="0"/>
              </a:rPr>
              <a:t>Количество подготовленных спортсменов Чувашской Республики - членов спортивных сборных команд Российской </a:t>
            </a:r>
            <a:r>
              <a:rPr lang="ru-RU" sz="1200" dirty="0" smtClean="0">
                <a:latin typeface="Times New Roman" panose="02020603050405020304" pitchFamily="18" charset="0"/>
                <a:cs typeface="Times New Roman" panose="02020603050405020304" pitchFamily="18" charset="0"/>
              </a:rPr>
              <a:t>Федерации</a:t>
            </a:r>
            <a:r>
              <a:rPr lang="ru-RU" sz="1200" dirty="0" smtClean="0">
                <a:solidFill>
                  <a:schemeClr val="tx1"/>
                </a:solidFill>
                <a:latin typeface="Times New Roman" panose="02020603050405020304" pitchFamily="18" charset="0"/>
                <a:cs typeface="Times New Roman" panose="02020603050405020304" pitchFamily="18" charset="0"/>
              </a:rPr>
              <a:t>, человек</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11" name="Скругленный прямоугольник 10"/>
          <p:cNvSpPr/>
          <p:nvPr/>
        </p:nvSpPr>
        <p:spPr>
          <a:xfrm>
            <a:off x="150257" y="1386559"/>
            <a:ext cx="2592288" cy="50405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400" b="1" dirty="0" smtClean="0">
                <a:solidFill>
                  <a:schemeClr val="accent1">
                    <a:lumMod val="50000"/>
                  </a:schemeClr>
                </a:solidFill>
                <a:latin typeface="Times New Roman" panose="02020603050405020304" pitchFamily="18" charset="0"/>
                <a:cs typeface="Times New Roman" panose="02020603050405020304" pitchFamily="18" charset="0"/>
              </a:rPr>
              <a:t>Основные индикаторы</a:t>
            </a:r>
            <a:endParaRPr lang="ru-RU" sz="1400" b="1" dirty="0">
              <a:solidFill>
                <a:schemeClr val="accent1">
                  <a:lumMod val="50000"/>
                </a:schemeClr>
              </a:solidFill>
              <a:latin typeface="Times New Roman" panose="02020603050405020304" pitchFamily="18" charset="0"/>
              <a:cs typeface="Times New Roman" panose="02020603050405020304" pitchFamily="18" charset="0"/>
            </a:endParaRPr>
          </a:p>
        </p:txBody>
      </p:sp>
      <p:pic>
        <p:nvPicPr>
          <p:cNvPr id="4" name="Picture 2" descr="C:\Users\e.babaeva\Desktop\картинки\IMG_3126.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38991" y="692696"/>
            <a:ext cx="2284266" cy="189580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7" name="Номер слайда 6"/>
          <p:cNvSpPr>
            <a:spLocks noGrp="1"/>
          </p:cNvSpPr>
          <p:nvPr>
            <p:ph type="sldNum" sz="quarter" idx="12"/>
          </p:nvPr>
        </p:nvSpPr>
        <p:spPr/>
        <p:txBody>
          <a:bodyPr/>
          <a:lstStyle/>
          <a:p>
            <a:pPr>
              <a:defRPr/>
            </a:pPr>
            <a:fld id="{667CCBFA-BFB9-4E9F-B6F6-694D72409F22}" type="slidenum">
              <a:rPr lang="ru-RU" smtClean="0"/>
              <a:pPr>
                <a:defRPr/>
              </a:pPr>
              <a:t>59</a:t>
            </a:fld>
            <a:endParaRPr lang="ru-RU" dirty="0"/>
          </a:p>
        </p:txBody>
      </p:sp>
      <p:sp>
        <p:nvSpPr>
          <p:cNvPr id="13" name="Заголовок 1"/>
          <p:cNvSpPr txBox="1">
            <a:spLocks/>
          </p:cNvSpPr>
          <p:nvPr/>
        </p:nvSpPr>
        <p:spPr>
          <a:xfrm>
            <a:off x="259728" y="0"/>
            <a:ext cx="72646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«Развитие физической культуры и спорта»</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14" name="Прямая соединительная линия 13"/>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1165390191"/>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кругленный прямоугольник 4"/>
          <p:cNvSpPr/>
          <p:nvPr/>
        </p:nvSpPr>
        <p:spPr>
          <a:xfrm>
            <a:off x="79602" y="679082"/>
            <a:ext cx="4276374" cy="2677911"/>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b="1" i="1" dirty="0" smtClean="0">
                <a:solidFill>
                  <a:schemeClr val="tx1"/>
                </a:solidFill>
                <a:latin typeface="Times New Roman" panose="02020603050405020304" pitchFamily="18" charset="0"/>
                <a:cs typeface="Times New Roman" panose="02020603050405020304" pitchFamily="18" charset="0"/>
              </a:rPr>
              <a:t>Цели программы:</a:t>
            </a:r>
            <a:r>
              <a:rPr lang="ru-RU" sz="1100" dirty="0" smtClean="0">
                <a:solidFill>
                  <a:schemeClr val="tx1"/>
                </a:solidFill>
                <a:latin typeface="Times New Roman" panose="02020603050405020304" pitchFamily="18" charset="0"/>
                <a:cs typeface="Times New Roman" panose="02020603050405020304" pitchFamily="18" charset="0"/>
              </a:rPr>
              <a:t> </a:t>
            </a:r>
          </a:p>
          <a:p>
            <a:pPr marL="171450" indent="-171450" algn="just">
              <a:buFont typeface="Wingdings" panose="05000000000000000000" pitchFamily="2" charset="2"/>
              <a:buChar char="v"/>
            </a:pPr>
            <a:r>
              <a:rPr lang="ru-RU" sz="1100" dirty="0" smtClean="0">
                <a:solidFill>
                  <a:schemeClr val="tx1"/>
                </a:solidFill>
                <a:latin typeface="Times New Roman" panose="02020603050405020304" pitchFamily="18" charset="0"/>
                <a:cs typeface="Times New Roman" panose="02020603050405020304" pitchFamily="18" charset="0"/>
              </a:rPr>
              <a:t>обеспечение безопасности жизнедеятельности жителей республики, включая защищенность от преступных и противоправных действий, чрезвычайных ситуаций природного и техногенного характера;</a:t>
            </a:r>
          </a:p>
          <a:p>
            <a:pPr marL="171450" indent="-171450" algn="just">
              <a:buFont typeface="Wingdings" panose="05000000000000000000" pitchFamily="2" charset="2"/>
              <a:buChar char="v"/>
            </a:pPr>
            <a:r>
              <a:rPr lang="ru-RU" sz="1100" dirty="0" smtClean="0">
                <a:solidFill>
                  <a:schemeClr val="tx1"/>
                </a:solidFill>
                <a:latin typeface="Times New Roman" panose="02020603050405020304" pitchFamily="18" charset="0"/>
                <a:cs typeface="Times New Roman" panose="02020603050405020304" pitchFamily="18" charset="0"/>
              </a:rPr>
              <a:t>предупреждение возникновения и развития чрезвычайных ситуаций природного и техногенного характера;</a:t>
            </a:r>
          </a:p>
          <a:p>
            <a:pPr marL="171450" indent="-171450" algn="just">
              <a:buFont typeface="Wingdings" panose="05000000000000000000" pitchFamily="2" charset="2"/>
              <a:buChar char="v"/>
            </a:pPr>
            <a:r>
              <a:rPr lang="ru-RU" sz="1100" dirty="0" smtClean="0">
                <a:solidFill>
                  <a:schemeClr val="tx1"/>
                </a:solidFill>
                <a:latin typeface="Times New Roman" panose="02020603050405020304" pitchFamily="18" charset="0"/>
                <a:cs typeface="Times New Roman" panose="02020603050405020304" pitchFamily="18" charset="0"/>
              </a:rPr>
              <a:t>подготовка населения по вопросам гражданской обороны, защиты от чрезвычайных ситуаций природного и техногенного характера и террористических акций;</a:t>
            </a:r>
          </a:p>
          <a:p>
            <a:pPr marL="171450" indent="-171450" algn="just">
              <a:buFont typeface="Wingdings" panose="05000000000000000000" pitchFamily="2" charset="2"/>
              <a:buChar char="v"/>
            </a:pPr>
            <a:r>
              <a:rPr lang="ru-RU" sz="1100" dirty="0" smtClean="0">
                <a:solidFill>
                  <a:schemeClr val="tx1"/>
                </a:solidFill>
                <a:latin typeface="Times New Roman" panose="02020603050405020304" pitchFamily="18" charset="0"/>
                <a:cs typeface="Times New Roman" panose="02020603050405020304" pitchFamily="18" charset="0"/>
              </a:rPr>
              <a:t>создание на базе муниципальных образований комплексной информационной системы, обеспечивающей прогнозирование, мониторинг, предупреждение и ликвидацию возможных угроз, а также контроль устранения последствий чрезвычайных ситуаций и правонарушений</a:t>
            </a:r>
            <a:endParaRPr lang="ru-RU" sz="1100" dirty="0">
              <a:solidFill>
                <a:schemeClr val="tx1"/>
              </a:solidFill>
              <a:latin typeface="Times New Roman" panose="02020603050405020304" pitchFamily="18" charset="0"/>
              <a:cs typeface="Times New Roman" panose="02020603050405020304" pitchFamily="18" charset="0"/>
            </a:endParaRPr>
          </a:p>
        </p:txBody>
      </p:sp>
      <p:graphicFrame>
        <p:nvGraphicFramePr>
          <p:cNvPr id="6" name="Диаграмма 5"/>
          <p:cNvGraphicFramePr>
            <a:graphicFrameLocks/>
          </p:cNvGraphicFramePr>
          <p:nvPr>
            <p:extLst>
              <p:ext uri="{D42A27DB-BD31-4B8C-83A1-F6EECF244321}">
                <p14:modId xmlns:p14="http://schemas.microsoft.com/office/powerpoint/2010/main" val="232334310"/>
              </p:ext>
            </p:extLst>
          </p:nvPr>
        </p:nvGraphicFramePr>
        <p:xfrm>
          <a:off x="157475" y="3789295"/>
          <a:ext cx="4054485" cy="2836275"/>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p:cNvSpPr txBox="1"/>
          <p:nvPr/>
        </p:nvSpPr>
        <p:spPr>
          <a:xfrm>
            <a:off x="82554" y="3481263"/>
            <a:ext cx="4032448" cy="307777"/>
          </a:xfrm>
          <a:prstGeom prst="rect">
            <a:avLst/>
          </a:prstGeom>
          <a:noFill/>
        </p:spPr>
        <p:txBody>
          <a:bodyPr wrap="square" rtlCol="0">
            <a:spAutoFit/>
          </a:bodyPr>
          <a:lstStyle/>
          <a:p>
            <a:r>
              <a:rPr lang="ru-RU" sz="1400" b="1" dirty="0" smtClean="0">
                <a:latin typeface="Times New Roman" panose="02020603050405020304" pitchFamily="18" charset="0"/>
                <a:cs typeface="Times New Roman" panose="02020603050405020304" pitchFamily="18" charset="0"/>
              </a:rPr>
              <a:t>Расходы республиканского бюджета, млн. руб.</a:t>
            </a:r>
            <a:endParaRPr lang="ru-RU" sz="1400" b="1" dirty="0">
              <a:latin typeface="Times New Roman" panose="02020603050405020304" pitchFamily="18" charset="0"/>
              <a:cs typeface="Times New Roman" panose="02020603050405020304" pitchFamily="18" charset="0"/>
            </a:endParaRPr>
          </a:p>
        </p:txBody>
      </p:sp>
      <p:sp>
        <p:nvSpPr>
          <p:cNvPr id="24" name="Полилиния 23"/>
          <p:cNvSpPr/>
          <p:nvPr/>
        </p:nvSpPr>
        <p:spPr>
          <a:xfrm>
            <a:off x="4491294" y="2421017"/>
            <a:ext cx="4474506" cy="431918"/>
          </a:xfrm>
          <a:custGeom>
            <a:avLst/>
            <a:gdLst>
              <a:gd name="connsiteX0" fmla="*/ 0 w 3933156"/>
              <a:gd name="connsiteY0" fmla="*/ 47719 h 477185"/>
              <a:gd name="connsiteX1" fmla="*/ 47719 w 3933156"/>
              <a:gd name="connsiteY1" fmla="*/ 0 h 477185"/>
              <a:gd name="connsiteX2" fmla="*/ 3885438 w 3933156"/>
              <a:gd name="connsiteY2" fmla="*/ 0 h 477185"/>
              <a:gd name="connsiteX3" fmla="*/ 3933157 w 3933156"/>
              <a:gd name="connsiteY3" fmla="*/ 47719 h 477185"/>
              <a:gd name="connsiteX4" fmla="*/ 3933156 w 3933156"/>
              <a:gd name="connsiteY4" fmla="*/ 429467 h 477185"/>
              <a:gd name="connsiteX5" fmla="*/ 3885437 w 3933156"/>
              <a:gd name="connsiteY5" fmla="*/ 477186 h 477185"/>
              <a:gd name="connsiteX6" fmla="*/ 47719 w 3933156"/>
              <a:gd name="connsiteY6" fmla="*/ 477185 h 477185"/>
              <a:gd name="connsiteX7" fmla="*/ 0 w 3933156"/>
              <a:gd name="connsiteY7" fmla="*/ 429466 h 477185"/>
              <a:gd name="connsiteX8" fmla="*/ 0 w 3933156"/>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33156" h="477185">
                <a:moveTo>
                  <a:pt x="0" y="47719"/>
                </a:moveTo>
                <a:cubicBezTo>
                  <a:pt x="0" y="21365"/>
                  <a:pt x="21365" y="0"/>
                  <a:pt x="47719" y="0"/>
                </a:cubicBezTo>
                <a:lnTo>
                  <a:pt x="3885438" y="0"/>
                </a:lnTo>
                <a:cubicBezTo>
                  <a:pt x="3911792" y="0"/>
                  <a:pt x="3933157" y="21365"/>
                  <a:pt x="3933157" y="47719"/>
                </a:cubicBezTo>
                <a:cubicBezTo>
                  <a:pt x="3933157" y="174968"/>
                  <a:pt x="3933156" y="302218"/>
                  <a:pt x="3933156" y="429467"/>
                </a:cubicBezTo>
                <a:cubicBezTo>
                  <a:pt x="3933156" y="455821"/>
                  <a:pt x="3911791" y="477186"/>
                  <a:pt x="3885437"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300" b="1" i="1" dirty="0">
                <a:solidFill>
                  <a:schemeClr val="tx1"/>
                </a:solidFill>
                <a:latin typeface="Times New Roman" panose="02020603050405020304" pitchFamily="18" charset="0"/>
                <a:cs typeface="Times New Roman" panose="02020603050405020304" pitchFamily="18" charset="0"/>
              </a:rPr>
              <a:t>Расходы в разрезе </a:t>
            </a:r>
            <a:r>
              <a:rPr lang="ru-RU" sz="1300" b="1" i="1" dirty="0" smtClean="0">
                <a:solidFill>
                  <a:schemeClr val="tx1"/>
                </a:solidFill>
                <a:latin typeface="Times New Roman" panose="02020603050405020304" pitchFamily="18" charset="0"/>
                <a:cs typeface="Times New Roman" panose="02020603050405020304" pitchFamily="18" charset="0"/>
              </a:rPr>
              <a:t>структурных элементов                                    в 2025 году,  </a:t>
            </a:r>
            <a:r>
              <a:rPr lang="ru-RU" sz="1300" b="1" i="1" dirty="0">
                <a:solidFill>
                  <a:schemeClr val="tx1"/>
                </a:solidFill>
                <a:latin typeface="Times New Roman" panose="02020603050405020304" pitchFamily="18" charset="0"/>
                <a:cs typeface="Times New Roman" panose="02020603050405020304" pitchFamily="18" charset="0"/>
              </a:rPr>
              <a:t>млн. руб.</a:t>
            </a:r>
          </a:p>
        </p:txBody>
      </p:sp>
      <p:sp>
        <p:nvSpPr>
          <p:cNvPr id="25" name="Полилиния 24"/>
          <p:cNvSpPr/>
          <p:nvPr/>
        </p:nvSpPr>
        <p:spPr>
          <a:xfrm>
            <a:off x="4491293" y="3339116"/>
            <a:ext cx="2745003" cy="1602052"/>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900" b="1" dirty="0" smtClean="0">
                <a:solidFill>
                  <a:schemeClr val="tx1"/>
                </a:solidFill>
                <a:latin typeface="Times New Roman" panose="02020603050405020304" pitchFamily="18" charset="0"/>
                <a:cs typeface="Times New Roman" panose="02020603050405020304" pitchFamily="18" charset="0"/>
              </a:rPr>
              <a:t>Ведомственные проекты: </a:t>
            </a:r>
            <a:r>
              <a:rPr lang="ru-RU" sz="900" dirty="0" smtClean="0">
                <a:solidFill>
                  <a:schemeClr val="tx1"/>
                </a:solidFill>
                <a:latin typeface="Times New Roman" panose="02020603050405020304" pitchFamily="18" charset="0"/>
                <a:cs typeface="Times New Roman" panose="02020603050405020304" pitchFamily="18" charset="0"/>
              </a:rPr>
              <a:t>«Построение (развитие) аппаратно-программного комплекса «Безопасный город на территории Чувашской Республики», «Развитие государственных учреждений, обеспечивающих безопасность жизнедеятельности населения и территорий Чувашской Республики», «Совершенствование функционирования органов управления территориальной подсистемы Чувашской Республики единой государственной системы предупреждения и ликвидации чрезвычайных ситуаций, систем оповещения и информирования населения»</a:t>
            </a:r>
            <a:endParaRPr lang="ru-RU" sz="900" dirty="0">
              <a:solidFill>
                <a:schemeClr val="tx1"/>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4510126" y="5043973"/>
            <a:ext cx="2726170" cy="1481371"/>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900" b="1" dirty="0" smtClean="0">
                <a:solidFill>
                  <a:schemeClr val="tx1"/>
                </a:solidFill>
                <a:latin typeface="Times New Roman" panose="02020603050405020304" pitchFamily="18" charset="0"/>
                <a:cs typeface="Times New Roman" panose="02020603050405020304" pitchFamily="18" charset="0"/>
              </a:rPr>
              <a:t>Комплексы процессных мероприятий: </a:t>
            </a:r>
            <a:r>
              <a:rPr lang="ru-RU" sz="900" dirty="0" smtClean="0">
                <a:solidFill>
                  <a:schemeClr val="tx1"/>
                </a:solidFill>
                <a:latin typeface="Times New Roman" panose="02020603050405020304" pitchFamily="18" charset="0"/>
                <a:cs typeface="Times New Roman" panose="02020603050405020304" pitchFamily="18" charset="0"/>
              </a:rPr>
              <a:t>«Защита населения и территорий от чрезвычайных ситуаций, обеспечение пожарной безопасности и безопасности людей на водных объектах», «Профилактика терроризма и экстремистской деятельности в Чувашской Республике», «Обеспечение реализации государственной программы «Повышение безопасности жизнедеятельности населения и территорий Чувашской Республики», «Обеспечение высокой готовности гражданской обороны и повышение эффективности защиты населения»</a:t>
            </a:r>
            <a:endParaRPr lang="ru-RU" sz="900" dirty="0">
              <a:solidFill>
                <a:schemeClr val="tx1"/>
              </a:solidFill>
              <a:latin typeface="Times New Roman" panose="02020603050405020304" pitchFamily="18" charset="0"/>
              <a:cs typeface="Times New Roman" panose="02020603050405020304" pitchFamily="18" charset="0"/>
            </a:endParaRPr>
          </a:p>
        </p:txBody>
      </p:sp>
      <p:sp>
        <p:nvSpPr>
          <p:cNvPr id="33" name="Полилиния 32"/>
          <p:cNvSpPr/>
          <p:nvPr/>
        </p:nvSpPr>
        <p:spPr>
          <a:xfrm>
            <a:off x="8244408" y="3339117"/>
            <a:ext cx="648000" cy="1602051"/>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399,3</a:t>
            </a:r>
            <a:endParaRPr lang="ru-RU" sz="1200" kern="1200" dirty="0">
              <a:solidFill>
                <a:schemeClr val="tx1"/>
              </a:solidFill>
              <a:latin typeface="Times New Roman" panose="02020603050405020304" pitchFamily="18" charset="0"/>
              <a:cs typeface="Times New Roman" panose="02020603050405020304" pitchFamily="18" charset="0"/>
            </a:endParaRPr>
          </a:p>
        </p:txBody>
      </p:sp>
      <p:sp>
        <p:nvSpPr>
          <p:cNvPr id="37" name="Полилиния 36"/>
          <p:cNvSpPr/>
          <p:nvPr/>
        </p:nvSpPr>
        <p:spPr>
          <a:xfrm>
            <a:off x="8244408" y="5057522"/>
            <a:ext cx="648000" cy="1467822"/>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200" dirty="0" smtClean="0">
                <a:solidFill>
                  <a:schemeClr val="tx1"/>
                </a:solidFill>
                <a:latin typeface="Times New Roman" panose="02020603050405020304" pitchFamily="18" charset="0"/>
                <a:cs typeface="Times New Roman" panose="02020603050405020304" pitchFamily="18" charset="0"/>
              </a:rPr>
              <a:t>477,1</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34"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6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600" dirty="0" smtClean="0">
                <a:solidFill>
                  <a:schemeClr val="tx1"/>
                </a:solidFill>
                <a:effectLst/>
                <a:latin typeface="Times New Roman" panose="02020603050405020304" pitchFamily="18" charset="0"/>
                <a:cs typeface="Times New Roman" panose="02020603050405020304" pitchFamily="18" charset="0"/>
              </a:rPr>
              <a:t>Республики «Повышение </a:t>
            </a:r>
            <a:r>
              <a:rPr lang="ru-RU" sz="1600" dirty="0">
                <a:solidFill>
                  <a:schemeClr val="tx1"/>
                </a:solidFill>
                <a:effectLst/>
                <a:latin typeface="Times New Roman" panose="02020603050405020304" pitchFamily="18" charset="0"/>
                <a:cs typeface="Times New Roman" panose="02020603050405020304" pitchFamily="18" charset="0"/>
              </a:rPr>
              <a:t>безопасности жизнедеятельности населения и территорий Чувашской Республики»</a:t>
            </a:r>
          </a:p>
        </p:txBody>
      </p:sp>
      <p:cxnSp>
        <p:nvCxnSpPr>
          <p:cNvPr id="35" name="Прямая соединительная линия 34"/>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47" name="Скругленный прямоугольник 46"/>
          <p:cNvSpPr/>
          <p:nvPr/>
        </p:nvSpPr>
        <p:spPr>
          <a:xfrm>
            <a:off x="4491292" y="2912311"/>
            <a:ext cx="2745003" cy="324000"/>
          </a:xfrm>
          <a:prstGeom prst="roundRect">
            <a:avLst>
              <a:gd name="adj" fmla="val 10000"/>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pPr algn="ctr"/>
            <a:r>
              <a:rPr lang="ru-RU" sz="1200" b="1" dirty="0" smtClean="0">
                <a:solidFill>
                  <a:schemeClr val="tx1"/>
                </a:solidFill>
                <a:latin typeface="Times New Roman" panose="02020603050405020304" pitchFamily="18" charset="0"/>
                <a:cs typeface="Times New Roman" panose="02020603050405020304" pitchFamily="18" charset="0"/>
              </a:rPr>
              <a:t>Наименование</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45" name="Скругленный прямоугольник 44"/>
          <p:cNvSpPr/>
          <p:nvPr/>
        </p:nvSpPr>
        <p:spPr>
          <a:xfrm>
            <a:off x="8244408" y="2912311"/>
            <a:ext cx="648000" cy="324000"/>
          </a:xfrm>
          <a:prstGeom prst="roundRect">
            <a:avLst>
              <a:gd name="adj" fmla="val 10000"/>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pPr algn="ctr"/>
            <a:r>
              <a:rPr lang="ru-RU" sz="1200" b="1" dirty="0" smtClean="0">
                <a:solidFill>
                  <a:schemeClr val="tx1"/>
                </a:solidFill>
                <a:latin typeface="Times New Roman" panose="02020603050405020304" pitchFamily="18" charset="0"/>
                <a:cs typeface="Times New Roman" panose="02020603050405020304" pitchFamily="18" charset="0"/>
              </a:rPr>
              <a:t>Факт</a:t>
            </a:r>
          </a:p>
          <a:p>
            <a:pPr algn="ct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50" name="Полилиния 49"/>
          <p:cNvSpPr/>
          <p:nvPr/>
        </p:nvSpPr>
        <p:spPr>
          <a:xfrm>
            <a:off x="7443676" y="5057522"/>
            <a:ext cx="648000" cy="1467822"/>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200" dirty="0" smtClean="0">
                <a:solidFill>
                  <a:schemeClr val="tx1"/>
                </a:solidFill>
                <a:latin typeface="Times New Roman" panose="02020603050405020304" pitchFamily="18" charset="0"/>
                <a:cs typeface="Times New Roman" panose="02020603050405020304" pitchFamily="18" charset="0"/>
              </a:rPr>
              <a:t>477,1</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52" name="Полилиния 51"/>
          <p:cNvSpPr/>
          <p:nvPr/>
        </p:nvSpPr>
        <p:spPr>
          <a:xfrm>
            <a:off x="7443676" y="3352665"/>
            <a:ext cx="648000" cy="1588503"/>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200" dirty="0" smtClean="0">
                <a:solidFill>
                  <a:schemeClr val="tx1"/>
                </a:solidFill>
                <a:latin typeface="Times New Roman" panose="02020603050405020304" pitchFamily="18" charset="0"/>
                <a:cs typeface="Times New Roman" panose="02020603050405020304" pitchFamily="18" charset="0"/>
              </a:rPr>
              <a:t>405,0</a:t>
            </a:r>
            <a:endParaRPr lang="ru-RU" sz="1200" kern="1200" dirty="0">
              <a:solidFill>
                <a:schemeClr val="tx1"/>
              </a:solidFill>
              <a:latin typeface="Times New Roman" panose="02020603050405020304" pitchFamily="18" charset="0"/>
              <a:cs typeface="Times New Roman" panose="02020603050405020304" pitchFamily="18" charset="0"/>
            </a:endParaRPr>
          </a:p>
        </p:txBody>
      </p:sp>
      <p:sp>
        <p:nvSpPr>
          <p:cNvPr id="54" name="Скругленный прямоугольник 53"/>
          <p:cNvSpPr/>
          <p:nvPr/>
        </p:nvSpPr>
        <p:spPr>
          <a:xfrm>
            <a:off x="7439665" y="2912311"/>
            <a:ext cx="660727" cy="324000"/>
          </a:xfrm>
          <a:prstGeom prst="roundRect">
            <a:avLst>
              <a:gd name="adj" fmla="val 10000"/>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pPr algn="ctr"/>
            <a:r>
              <a:rPr lang="ru-RU" sz="1200" b="1" dirty="0">
                <a:solidFill>
                  <a:schemeClr val="tx1"/>
                </a:solidFill>
                <a:latin typeface="Times New Roman" panose="02020603050405020304" pitchFamily="18" charset="0"/>
                <a:cs typeface="Times New Roman" panose="02020603050405020304" pitchFamily="18" charset="0"/>
              </a:rPr>
              <a:t>П</a:t>
            </a:r>
            <a:r>
              <a:rPr lang="ru-RU" sz="1200" b="1" dirty="0" smtClean="0">
                <a:solidFill>
                  <a:schemeClr val="tx1"/>
                </a:solidFill>
                <a:latin typeface="Times New Roman" panose="02020603050405020304" pitchFamily="18" charset="0"/>
                <a:cs typeface="Times New Roman" panose="02020603050405020304" pitchFamily="18" charset="0"/>
              </a:rPr>
              <a:t>лан</a:t>
            </a:r>
            <a:endParaRPr lang="ru-RU" sz="1200" b="1" dirty="0">
              <a:solidFill>
                <a:schemeClr val="tx1"/>
              </a:solidFill>
              <a:latin typeface="Times New Roman" panose="02020603050405020304" pitchFamily="18" charset="0"/>
              <a:cs typeface="Times New Roman" panose="02020603050405020304" pitchFamily="18" charset="0"/>
            </a:endParaRPr>
          </a:p>
        </p:txBody>
      </p:sp>
      <p:pic>
        <p:nvPicPr>
          <p:cNvPr id="44" name="Рисунок 4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67548" y="814951"/>
            <a:ext cx="1528788" cy="1462774"/>
          </a:xfrm>
          <a:prstGeom prst="rect">
            <a:avLst/>
          </a:prstGeom>
        </p:spPr>
      </p:pic>
      <p:sp>
        <p:nvSpPr>
          <p:cNvPr id="2" name="Номер слайда 1"/>
          <p:cNvSpPr>
            <a:spLocks noGrp="1"/>
          </p:cNvSpPr>
          <p:nvPr>
            <p:ph type="sldNum" sz="quarter" idx="12"/>
          </p:nvPr>
        </p:nvSpPr>
        <p:spPr/>
        <p:txBody>
          <a:bodyPr/>
          <a:lstStyle/>
          <a:p>
            <a:pPr>
              <a:defRPr/>
            </a:pPr>
            <a:fld id="{8135DCAC-F131-4C56-82C1-BB591457AF70}" type="slidenum">
              <a:rPr lang="ru-RU" smtClean="0"/>
              <a:pPr>
                <a:defRPr/>
              </a:pPr>
              <a:t>60</a:t>
            </a:fld>
            <a:endParaRPr lang="ru-RU" dirty="0"/>
          </a:p>
        </p:txBody>
      </p:sp>
      <p:pic>
        <p:nvPicPr>
          <p:cNvPr id="1028"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27984" y="814951"/>
            <a:ext cx="1639564" cy="14595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596337" y="799426"/>
            <a:ext cx="1405928" cy="14750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16147915"/>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Скругленный прямоугольник 23"/>
          <p:cNvSpPr/>
          <p:nvPr/>
        </p:nvSpPr>
        <p:spPr>
          <a:xfrm>
            <a:off x="119597" y="3867919"/>
            <a:ext cx="4950000" cy="592865"/>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smtClean="0">
                <a:solidFill>
                  <a:schemeClr val="tx1"/>
                </a:solidFill>
                <a:latin typeface="Times New Roman" panose="02020603050405020304" pitchFamily="18" charset="0"/>
                <a:cs typeface="Times New Roman" panose="02020603050405020304" pitchFamily="18" charset="0"/>
              </a:rPr>
              <a:t>Снижение количества чрезвычайных ситуаций природного и техногенного характера, пожаров, происшествий на водных объектах, единиц</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33" name="Скругленный прямоугольник 32"/>
          <p:cNvSpPr/>
          <p:nvPr/>
        </p:nvSpPr>
        <p:spPr>
          <a:xfrm>
            <a:off x="129097" y="4744184"/>
            <a:ext cx="4950000" cy="612001"/>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smtClean="0">
                <a:solidFill>
                  <a:schemeClr val="tx1"/>
                </a:solidFill>
                <a:latin typeface="Times New Roman" panose="02020603050405020304" pitchFamily="18" charset="0"/>
                <a:cs typeface="Times New Roman" panose="02020603050405020304" pitchFamily="18" charset="0"/>
              </a:rPr>
              <a:t>Снижение количества </a:t>
            </a:r>
            <a:r>
              <a:rPr lang="ru-RU" sz="1200" dirty="0">
                <a:solidFill>
                  <a:schemeClr val="tx1"/>
                </a:solidFill>
                <a:latin typeface="Times New Roman" panose="02020603050405020304" pitchFamily="18" charset="0"/>
                <a:cs typeface="Times New Roman" panose="02020603050405020304" pitchFamily="18" charset="0"/>
              </a:rPr>
              <a:t>населения, </a:t>
            </a:r>
            <a:r>
              <a:rPr lang="ru-RU" sz="1200" dirty="0" smtClean="0">
                <a:solidFill>
                  <a:schemeClr val="tx1"/>
                </a:solidFill>
                <a:latin typeface="Times New Roman" panose="02020603050405020304" pitchFamily="18" charset="0"/>
                <a:cs typeface="Times New Roman" panose="02020603050405020304" pitchFamily="18" charset="0"/>
              </a:rPr>
              <a:t>погибшего при ЧС природного и техногенного характера, </a:t>
            </a:r>
            <a:r>
              <a:rPr lang="ru-RU" sz="1200" dirty="0">
                <a:solidFill>
                  <a:schemeClr val="tx1"/>
                </a:solidFill>
                <a:latin typeface="Times New Roman" panose="02020603050405020304" pitchFamily="18" charset="0"/>
                <a:cs typeface="Times New Roman" panose="02020603050405020304" pitchFamily="18" charset="0"/>
              </a:rPr>
              <a:t>пожарах, происшествиях на водных объектах, </a:t>
            </a:r>
            <a:r>
              <a:rPr lang="ru-RU" sz="1200" dirty="0" smtClean="0">
                <a:solidFill>
                  <a:schemeClr val="tx1"/>
                </a:solidFill>
                <a:latin typeface="Times New Roman" panose="02020603050405020304" pitchFamily="18" charset="0"/>
                <a:cs typeface="Times New Roman" panose="02020603050405020304" pitchFamily="18" charset="0"/>
              </a:rPr>
              <a:t>человек</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36" name="Скругленный прямоугольник 35"/>
          <p:cNvSpPr/>
          <p:nvPr/>
        </p:nvSpPr>
        <p:spPr>
          <a:xfrm>
            <a:off x="119597" y="5644446"/>
            <a:ext cx="4950000" cy="66487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smtClean="0">
                <a:solidFill>
                  <a:schemeClr val="tx1"/>
                </a:solidFill>
                <a:latin typeface="Times New Roman" panose="02020603050405020304" pitchFamily="18" charset="0"/>
                <a:cs typeface="Times New Roman" panose="02020603050405020304" pitchFamily="18" charset="0"/>
              </a:rPr>
              <a:t>Доля населения Чувашской Республики, проживающего на территориях муниципальных образований, в которых развернута система – 112, в общей численности населения Чувашской Республики, % </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11" name="Скругленный прямоугольник 10"/>
          <p:cNvSpPr/>
          <p:nvPr/>
        </p:nvSpPr>
        <p:spPr>
          <a:xfrm>
            <a:off x="89787" y="1961237"/>
            <a:ext cx="2177958" cy="50405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400" b="1" dirty="0" smtClean="0">
                <a:solidFill>
                  <a:schemeClr val="accent1">
                    <a:lumMod val="50000"/>
                  </a:schemeClr>
                </a:solidFill>
                <a:latin typeface="Times New Roman" panose="02020603050405020304" pitchFamily="18" charset="0"/>
                <a:cs typeface="Times New Roman" panose="02020603050405020304" pitchFamily="18" charset="0"/>
              </a:rPr>
              <a:t>Основные индикаторы</a:t>
            </a:r>
            <a:endParaRPr lang="ru-RU" sz="14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17" name="Скругленный прямоугольник 16"/>
          <p:cNvSpPr/>
          <p:nvPr/>
        </p:nvSpPr>
        <p:spPr>
          <a:xfrm>
            <a:off x="129097" y="2831934"/>
            <a:ext cx="4950000" cy="760795"/>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a:solidFill>
                  <a:schemeClr val="tx1"/>
                </a:solidFill>
                <a:latin typeface="Times New Roman" panose="02020603050405020304" pitchFamily="18" charset="0"/>
                <a:cs typeface="Times New Roman" panose="02020603050405020304" pitchFamily="18" charset="0"/>
              </a:rPr>
              <a:t>Готовность </a:t>
            </a:r>
            <a:r>
              <a:rPr lang="ru-RU" sz="1200" dirty="0" smtClean="0">
                <a:solidFill>
                  <a:schemeClr val="tx1"/>
                </a:solidFill>
                <a:latin typeface="Times New Roman" panose="02020603050405020304" pitchFamily="18" charset="0"/>
                <a:cs typeface="Times New Roman" panose="02020603050405020304" pitchFamily="18" charset="0"/>
              </a:rPr>
              <a:t>автоматизированных систем оповещения населения об опасностях, возникающих при чрезвычайных ситуаций природного и техногенного характера, %</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3" name="Полилиния 2"/>
          <p:cNvSpPr/>
          <p:nvPr/>
        </p:nvSpPr>
        <p:spPr>
          <a:xfrm>
            <a:off x="5135526" y="1240981"/>
            <a:ext cx="3903032" cy="592866"/>
          </a:xfrm>
          <a:custGeom>
            <a:avLst/>
            <a:gdLst>
              <a:gd name="connsiteX0" fmla="*/ 0 w 3903032"/>
              <a:gd name="connsiteY0" fmla="*/ 59287 h 592866"/>
              <a:gd name="connsiteX1" fmla="*/ 59287 w 3903032"/>
              <a:gd name="connsiteY1" fmla="*/ 0 h 592866"/>
              <a:gd name="connsiteX2" fmla="*/ 3843745 w 3903032"/>
              <a:gd name="connsiteY2" fmla="*/ 0 h 592866"/>
              <a:gd name="connsiteX3" fmla="*/ 3903032 w 3903032"/>
              <a:gd name="connsiteY3" fmla="*/ 59287 h 592866"/>
              <a:gd name="connsiteX4" fmla="*/ 3903032 w 3903032"/>
              <a:gd name="connsiteY4" fmla="*/ 533579 h 592866"/>
              <a:gd name="connsiteX5" fmla="*/ 3843745 w 3903032"/>
              <a:gd name="connsiteY5" fmla="*/ 592866 h 592866"/>
              <a:gd name="connsiteX6" fmla="*/ 59287 w 3903032"/>
              <a:gd name="connsiteY6" fmla="*/ 592866 h 592866"/>
              <a:gd name="connsiteX7" fmla="*/ 0 w 3903032"/>
              <a:gd name="connsiteY7" fmla="*/ 533579 h 592866"/>
              <a:gd name="connsiteX8" fmla="*/ 0 w 390303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3032" h="592866">
                <a:moveTo>
                  <a:pt x="0" y="59287"/>
                </a:moveTo>
                <a:cubicBezTo>
                  <a:pt x="0" y="26544"/>
                  <a:pt x="26544" y="0"/>
                  <a:pt x="59287" y="0"/>
                </a:cubicBezTo>
                <a:lnTo>
                  <a:pt x="3843745" y="0"/>
                </a:lnTo>
                <a:cubicBezTo>
                  <a:pt x="3876488" y="0"/>
                  <a:pt x="3903032" y="26544"/>
                  <a:pt x="3903032" y="59287"/>
                </a:cubicBezTo>
                <a:lnTo>
                  <a:pt x="3903032" y="533579"/>
                </a:lnTo>
                <a:cubicBezTo>
                  <a:pt x="3903032" y="566322"/>
                  <a:pt x="3876488" y="592866"/>
                  <a:pt x="3843745" y="592866"/>
                </a:cubicBezTo>
                <a:lnTo>
                  <a:pt x="59287" y="592866"/>
                </a:lnTo>
                <a:cubicBezTo>
                  <a:pt x="26544" y="592866"/>
                  <a:pt x="0" y="566322"/>
                  <a:pt x="0" y="533579"/>
                </a:cubicBezTo>
                <a:lnTo>
                  <a:pt x="0" y="59287"/>
                </a:lnTo>
                <a:close/>
              </a:path>
            </a:pathLst>
          </a:custGeom>
        </p:spPr>
        <p:style>
          <a:lnRef idx="3">
            <a:schemeClr val="lt1"/>
          </a:lnRef>
          <a:fillRef idx="1">
            <a:schemeClr val="accent2"/>
          </a:fillRef>
          <a:effectRef idx="1">
            <a:schemeClr val="accent2"/>
          </a:effectRef>
          <a:fontRef idx="minor">
            <a:schemeClr val="lt1"/>
          </a:fontRef>
        </p:style>
        <p:txBody>
          <a:bodyPr spcFirstLastPara="0" vert="horz" wrap="square" lIns="70704" tIns="70704" rIns="70704" bIns="70704"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accent1">
                    <a:lumMod val="50000"/>
                  </a:scheme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400" b="1" kern="1200"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4" name="Полилиния 3"/>
          <p:cNvSpPr/>
          <p:nvPr/>
        </p:nvSpPr>
        <p:spPr>
          <a:xfrm>
            <a:off x="5129552" y="2044046"/>
            <a:ext cx="731452" cy="592866"/>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0704" tIns="70704" rIns="70704" bIns="70704" numCol="1" spcCol="1270" anchor="ctr" anchorCtr="0">
            <a:noAutofit/>
          </a:bodyPr>
          <a:lstStyle/>
          <a:p>
            <a:pPr lvl="0" algn="ctr" defTabSz="622300">
              <a:lnSpc>
                <a:spcPct val="90000"/>
              </a:lnSpc>
              <a:spcBef>
                <a:spcPct val="0"/>
              </a:spcBef>
              <a:spcAft>
                <a:spcPts val="0"/>
              </a:spcAft>
            </a:pPr>
            <a:r>
              <a:rPr lang="ru-RU" sz="1400" b="1" kern="1200" dirty="0" smtClean="0">
                <a:solidFill>
                  <a:schemeClr val="tx1"/>
                </a:solidFill>
                <a:latin typeface="Times New Roman" panose="02020603050405020304" pitchFamily="18" charset="0"/>
                <a:cs typeface="Times New Roman" panose="02020603050405020304" pitchFamily="18" charset="0"/>
              </a:rPr>
              <a:t>2025</a:t>
            </a:r>
          </a:p>
          <a:p>
            <a:pPr lvl="0" algn="ctr" defTabSz="622300">
              <a:lnSpc>
                <a:spcPct val="90000"/>
              </a:lnSpc>
              <a:spcBef>
                <a:spcPct val="0"/>
              </a:spcBef>
              <a:spcAft>
                <a:spcPts val="0"/>
              </a:spcAft>
            </a:pPr>
            <a:r>
              <a:rPr lang="ru-RU" sz="1400" b="1" dirty="0" smtClean="0">
                <a:solidFill>
                  <a:schemeClr val="tx1"/>
                </a:solidFill>
                <a:latin typeface="Times New Roman" panose="02020603050405020304" pitchFamily="18" charset="0"/>
                <a:cs typeface="Times New Roman" panose="02020603050405020304" pitchFamily="18" charset="0"/>
              </a:rPr>
              <a:t>план</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5" name="Полилиния 4"/>
          <p:cNvSpPr/>
          <p:nvPr/>
        </p:nvSpPr>
        <p:spPr>
          <a:xfrm>
            <a:off x="5129552" y="2831935"/>
            <a:ext cx="731452" cy="760795"/>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Bef>
                <a:spcPct val="0"/>
              </a:spcBef>
              <a:spcAft>
                <a:spcPct val="35000"/>
              </a:spcAft>
            </a:pPr>
            <a:r>
              <a:rPr lang="en-US" sz="1200" b="1" dirty="0" smtClean="0">
                <a:solidFill>
                  <a:schemeClr val="tx1"/>
                </a:solidFill>
                <a:latin typeface="Times New Roman" panose="02020603050405020304" pitchFamily="18" charset="0"/>
                <a:cs typeface="Times New Roman" panose="02020603050405020304" pitchFamily="18" charset="0"/>
              </a:rPr>
              <a:t>75</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7" name="Полилиния 6"/>
          <p:cNvSpPr/>
          <p:nvPr/>
        </p:nvSpPr>
        <p:spPr>
          <a:xfrm>
            <a:off x="5129552" y="3863058"/>
            <a:ext cx="731452" cy="592866"/>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Aft>
                <a:spcPct val="35000"/>
              </a:spcAft>
            </a:pPr>
            <a:r>
              <a:rPr lang="ru-RU" sz="1200" b="1" dirty="0">
                <a:solidFill>
                  <a:schemeClr val="tx1"/>
                </a:solidFill>
                <a:latin typeface="Times New Roman" panose="02020603050405020304" pitchFamily="18" charset="0"/>
                <a:cs typeface="Times New Roman" panose="02020603050405020304" pitchFamily="18" charset="0"/>
              </a:rPr>
              <a:t>2 900</a:t>
            </a:r>
          </a:p>
        </p:txBody>
      </p:sp>
      <p:sp>
        <p:nvSpPr>
          <p:cNvPr id="8" name="Полилиния 7"/>
          <p:cNvSpPr/>
          <p:nvPr/>
        </p:nvSpPr>
        <p:spPr>
          <a:xfrm>
            <a:off x="5129552" y="4744185"/>
            <a:ext cx="731452" cy="612000"/>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Bef>
                <a:spcPct val="0"/>
              </a:spcBef>
              <a:spcAft>
                <a:spcPct val="35000"/>
              </a:spcAft>
            </a:pPr>
            <a:r>
              <a:rPr lang="en-US" sz="1200" b="1" kern="1200" dirty="0" smtClean="0">
                <a:solidFill>
                  <a:schemeClr val="tx1"/>
                </a:solidFill>
                <a:latin typeface="Times New Roman" panose="02020603050405020304" pitchFamily="18" charset="0"/>
                <a:cs typeface="Times New Roman" panose="02020603050405020304" pitchFamily="18" charset="0"/>
              </a:rPr>
              <a:t>134</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10" name="Полилиния 9"/>
          <p:cNvSpPr/>
          <p:nvPr/>
        </p:nvSpPr>
        <p:spPr>
          <a:xfrm>
            <a:off x="5129552" y="5644446"/>
            <a:ext cx="731452" cy="664874"/>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13" name="Полилиния 12"/>
          <p:cNvSpPr/>
          <p:nvPr/>
        </p:nvSpPr>
        <p:spPr>
          <a:xfrm>
            <a:off x="5928251" y="2044046"/>
            <a:ext cx="731452" cy="592866"/>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0704" tIns="70704" rIns="70704" bIns="70704" numCol="1" spcCol="1270" anchor="ctr" anchorCtr="0">
            <a:noAutofit/>
          </a:bodyPr>
          <a:lstStyle/>
          <a:p>
            <a:pPr lvl="0" algn="ctr" defTabSz="622300">
              <a:lnSpc>
                <a:spcPct val="90000"/>
              </a:lnSpc>
              <a:spcBef>
                <a:spcPct val="0"/>
              </a:spcBef>
              <a:spcAft>
                <a:spcPts val="0"/>
              </a:spcAft>
            </a:pPr>
            <a:r>
              <a:rPr lang="ru-RU" sz="1400" b="1" kern="1200" dirty="0" smtClean="0">
                <a:solidFill>
                  <a:schemeClr val="tx1"/>
                </a:solidFill>
                <a:latin typeface="Times New Roman" panose="02020603050405020304" pitchFamily="18" charset="0"/>
                <a:cs typeface="Times New Roman" panose="02020603050405020304" pitchFamily="18" charset="0"/>
              </a:rPr>
              <a:t>2025</a:t>
            </a:r>
          </a:p>
          <a:p>
            <a:pPr lvl="0" algn="ctr" defTabSz="622300">
              <a:lnSpc>
                <a:spcPct val="90000"/>
              </a:lnSpc>
              <a:spcBef>
                <a:spcPct val="0"/>
              </a:spcBef>
              <a:spcAft>
                <a:spcPts val="0"/>
              </a:spcAft>
            </a:pPr>
            <a:r>
              <a:rPr lang="ru-RU" sz="1400" b="1" kern="1200" dirty="0" smtClean="0">
                <a:solidFill>
                  <a:schemeClr val="tx1"/>
                </a:solidFill>
                <a:latin typeface="Times New Roman" panose="02020603050405020304" pitchFamily="18" charset="0"/>
                <a:cs typeface="Times New Roman" panose="02020603050405020304" pitchFamily="18" charset="0"/>
              </a:rPr>
              <a:t>факт</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14" name="Полилиния 13"/>
          <p:cNvSpPr/>
          <p:nvPr/>
        </p:nvSpPr>
        <p:spPr>
          <a:xfrm>
            <a:off x="5928251" y="2831935"/>
            <a:ext cx="731452" cy="760795"/>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Aft>
                <a:spcPct val="35000"/>
              </a:spcAft>
            </a:pPr>
            <a:r>
              <a:rPr lang="ru-RU" sz="1200" b="1" dirty="0">
                <a:solidFill>
                  <a:schemeClr val="tx1"/>
                </a:solidFill>
                <a:latin typeface="Times New Roman" panose="02020603050405020304" pitchFamily="18" charset="0"/>
                <a:cs typeface="Times New Roman" panose="02020603050405020304" pitchFamily="18" charset="0"/>
              </a:rPr>
              <a:t>85,75</a:t>
            </a:r>
            <a:r>
              <a:rPr lang="ru-RU" sz="1200" b="1" dirty="0">
                <a:solidFill>
                  <a:srgbClr val="FF0000"/>
                </a:solidFill>
                <a:latin typeface="Times New Roman" panose="02020603050405020304" pitchFamily="18" charset="0"/>
                <a:cs typeface="Times New Roman" panose="02020603050405020304" pitchFamily="18" charset="0"/>
              </a:rPr>
              <a:t> </a:t>
            </a:r>
            <a:endParaRPr lang="ru-RU" sz="1200" b="1" kern="1200" dirty="0">
              <a:solidFill>
                <a:srgbClr val="FF0000"/>
              </a:solidFill>
              <a:latin typeface="Times New Roman" panose="02020603050405020304" pitchFamily="18" charset="0"/>
              <a:cs typeface="Times New Roman" panose="02020603050405020304" pitchFamily="18" charset="0"/>
            </a:endParaRPr>
          </a:p>
        </p:txBody>
      </p:sp>
      <p:sp>
        <p:nvSpPr>
          <p:cNvPr id="15" name="Полилиния 14"/>
          <p:cNvSpPr/>
          <p:nvPr/>
        </p:nvSpPr>
        <p:spPr>
          <a:xfrm>
            <a:off x="5928251" y="3867919"/>
            <a:ext cx="731452" cy="592866"/>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1</a:t>
            </a:r>
            <a:r>
              <a:rPr lang="en-US" sz="1200" b="1" dirty="0" smtClean="0">
                <a:solidFill>
                  <a:schemeClr val="tx1"/>
                </a:solidFill>
                <a:latin typeface="Times New Roman" panose="02020603050405020304" pitchFamily="18" charset="0"/>
                <a:cs typeface="Times New Roman" panose="02020603050405020304" pitchFamily="18" charset="0"/>
              </a:rPr>
              <a:t> </a:t>
            </a:r>
            <a:r>
              <a:rPr lang="ru-RU" sz="1200" b="1" dirty="0" smtClean="0">
                <a:solidFill>
                  <a:schemeClr val="tx1"/>
                </a:solidFill>
                <a:latin typeface="Times New Roman" panose="02020603050405020304" pitchFamily="18" charset="0"/>
                <a:cs typeface="Times New Roman" panose="02020603050405020304" pitchFamily="18" charset="0"/>
              </a:rPr>
              <a:t>353</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16" name="Полилиния 15"/>
          <p:cNvSpPr/>
          <p:nvPr/>
        </p:nvSpPr>
        <p:spPr>
          <a:xfrm>
            <a:off x="5928251" y="4744185"/>
            <a:ext cx="731452" cy="612000"/>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Aft>
                <a:spcPct val="35000"/>
              </a:spcAft>
            </a:pPr>
            <a:r>
              <a:rPr lang="ru-RU" sz="1200" b="1" dirty="0">
                <a:solidFill>
                  <a:schemeClr val="tx1"/>
                </a:solidFill>
                <a:latin typeface="Times New Roman" panose="02020603050405020304" pitchFamily="18" charset="0"/>
                <a:cs typeface="Times New Roman" panose="02020603050405020304" pitchFamily="18" charset="0"/>
              </a:rPr>
              <a:t>86</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20" name="Полилиния 19"/>
          <p:cNvSpPr/>
          <p:nvPr/>
        </p:nvSpPr>
        <p:spPr>
          <a:xfrm>
            <a:off x="5928251" y="5644446"/>
            <a:ext cx="731452" cy="664874"/>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22" name="Полилиния 21"/>
          <p:cNvSpPr/>
          <p:nvPr/>
        </p:nvSpPr>
        <p:spPr>
          <a:xfrm>
            <a:off x="6721146" y="2044046"/>
            <a:ext cx="731452" cy="592866"/>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0704" tIns="70704" rIns="70704" bIns="70704"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2026</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23" name="Полилиния 22"/>
          <p:cNvSpPr/>
          <p:nvPr/>
        </p:nvSpPr>
        <p:spPr>
          <a:xfrm>
            <a:off x="6726860" y="2831935"/>
            <a:ext cx="731452" cy="760795"/>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Bef>
                <a:spcPct val="0"/>
              </a:spcBef>
              <a:spcAft>
                <a:spcPct val="35000"/>
              </a:spcAft>
            </a:pPr>
            <a:r>
              <a:rPr lang="en-US" sz="1200" b="1" dirty="0" smtClean="0">
                <a:solidFill>
                  <a:schemeClr val="tx1"/>
                </a:solidFill>
                <a:latin typeface="Times New Roman" panose="02020603050405020304" pitchFamily="18" charset="0"/>
                <a:cs typeface="Times New Roman" panose="02020603050405020304" pitchFamily="18" charset="0"/>
              </a:rPr>
              <a:t>80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49" name="Полилиния 48"/>
          <p:cNvSpPr/>
          <p:nvPr/>
        </p:nvSpPr>
        <p:spPr>
          <a:xfrm>
            <a:off x="6726860" y="3867919"/>
            <a:ext cx="731452" cy="592866"/>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Aft>
                <a:spcPct val="35000"/>
              </a:spcAft>
            </a:pPr>
            <a:r>
              <a:rPr lang="ru-RU" sz="1200" b="1" dirty="0">
                <a:solidFill>
                  <a:schemeClr val="tx1"/>
                </a:solidFill>
                <a:latin typeface="Times New Roman" panose="02020603050405020304" pitchFamily="18" charset="0"/>
                <a:cs typeface="Times New Roman" panose="02020603050405020304" pitchFamily="18" charset="0"/>
              </a:rPr>
              <a:t>2</a:t>
            </a:r>
            <a:r>
              <a:rPr lang="en-US" sz="1200" b="1" dirty="0">
                <a:solidFill>
                  <a:schemeClr val="tx1"/>
                </a:solidFill>
                <a:latin typeface="Times New Roman" panose="02020603050405020304" pitchFamily="18" charset="0"/>
                <a:cs typeface="Times New Roman" panose="02020603050405020304" pitchFamily="18" charset="0"/>
              </a:rPr>
              <a:t> </a:t>
            </a:r>
            <a:r>
              <a:rPr lang="ru-RU" sz="1200" b="1" dirty="0">
                <a:solidFill>
                  <a:schemeClr val="tx1"/>
                </a:solidFill>
                <a:latin typeface="Times New Roman" panose="02020603050405020304" pitchFamily="18" charset="0"/>
                <a:cs typeface="Times New Roman" panose="02020603050405020304" pitchFamily="18" charset="0"/>
              </a:rPr>
              <a:t>890</a:t>
            </a:r>
          </a:p>
        </p:txBody>
      </p:sp>
      <p:sp>
        <p:nvSpPr>
          <p:cNvPr id="50" name="Полилиния 49"/>
          <p:cNvSpPr/>
          <p:nvPr/>
        </p:nvSpPr>
        <p:spPr>
          <a:xfrm>
            <a:off x="6726860" y="4744185"/>
            <a:ext cx="731452" cy="612000"/>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Bef>
                <a:spcPct val="0"/>
              </a:spcBef>
              <a:spcAft>
                <a:spcPct val="35000"/>
              </a:spcAft>
            </a:pPr>
            <a:r>
              <a:rPr lang="en-US" sz="1200" b="1" kern="1200" dirty="0" smtClean="0">
                <a:solidFill>
                  <a:schemeClr val="tx1"/>
                </a:solidFill>
                <a:latin typeface="Times New Roman" panose="02020603050405020304" pitchFamily="18" charset="0"/>
                <a:cs typeface="Times New Roman" panose="02020603050405020304" pitchFamily="18" charset="0"/>
              </a:rPr>
              <a:t>132</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2" name="Полилиния 51"/>
          <p:cNvSpPr/>
          <p:nvPr/>
        </p:nvSpPr>
        <p:spPr>
          <a:xfrm>
            <a:off x="6726860" y="5644446"/>
            <a:ext cx="731452" cy="664874"/>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54" name="Полилиния 53"/>
          <p:cNvSpPr/>
          <p:nvPr/>
        </p:nvSpPr>
        <p:spPr>
          <a:xfrm>
            <a:off x="7514041" y="2044046"/>
            <a:ext cx="731452" cy="592866"/>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0704" tIns="70704" rIns="70704" bIns="70704"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2027</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55" name="Полилиния 54"/>
          <p:cNvSpPr/>
          <p:nvPr/>
        </p:nvSpPr>
        <p:spPr>
          <a:xfrm>
            <a:off x="7516244" y="2831935"/>
            <a:ext cx="731452" cy="760795"/>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Bef>
                <a:spcPct val="0"/>
              </a:spcBef>
              <a:spcAft>
                <a:spcPct val="35000"/>
              </a:spcAft>
            </a:pPr>
            <a:r>
              <a:rPr lang="en-US" sz="1200" b="1" dirty="0" smtClean="0">
                <a:solidFill>
                  <a:schemeClr val="tx1"/>
                </a:solidFill>
                <a:latin typeface="Times New Roman" panose="02020603050405020304" pitchFamily="18" charset="0"/>
                <a:cs typeface="Times New Roman" panose="02020603050405020304" pitchFamily="18" charset="0"/>
              </a:rPr>
              <a:t>92</a:t>
            </a:r>
            <a:endParaRPr lang="ru-RU" sz="1200" b="1" kern="1200" dirty="0" smtClean="0">
              <a:solidFill>
                <a:schemeClr val="tx1"/>
              </a:solidFill>
              <a:latin typeface="Times New Roman" panose="02020603050405020304" pitchFamily="18" charset="0"/>
              <a:cs typeface="Times New Roman" panose="02020603050405020304" pitchFamily="18" charset="0"/>
            </a:endParaRPr>
          </a:p>
        </p:txBody>
      </p:sp>
      <p:sp>
        <p:nvSpPr>
          <p:cNvPr id="56" name="Полилиния 55"/>
          <p:cNvSpPr/>
          <p:nvPr/>
        </p:nvSpPr>
        <p:spPr>
          <a:xfrm>
            <a:off x="7516244" y="3867919"/>
            <a:ext cx="731452" cy="592866"/>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2</a:t>
            </a:r>
            <a:r>
              <a:rPr lang="en-US" sz="1200" b="1" kern="1200" dirty="0" smtClean="0">
                <a:solidFill>
                  <a:schemeClr val="tx1"/>
                </a:solidFill>
                <a:latin typeface="Times New Roman" panose="02020603050405020304" pitchFamily="18" charset="0"/>
                <a:cs typeface="Times New Roman" panose="02020603050405020304" pitchFamily="18" charset="0"/>
              </a:rPr>
              <a:t> </a:t>
            </a:r>
            <a:r>
              <a:rPr lang="ru-RU" sz="1200" b="1" kern="1200" dirty="0" smtClean="0">
                <a:solidFill>
                  <a:schemeClr val="tx1"/>
                </a:solidFill>
                <a:latin typeface="Times New Roman" panose="02020603050405020304" pitchFamily="18" charset="0"/>
                <a:cs typeface="Times New Roman" panose="02020603050405020304" pitchFamily="18" charset="0"/>
              </a:rPr>
              <a:t>8</a:t>
            </a:r>
            <a:r>
              <a:rPr lang="en-US" sz="1200" b="1" kern="1200" dirty="0" smtClean="0">
                <a:solidFill>
                  <a:schemeClr val="tx1"/>
                </a:solidFill>
                <a:latin typeface="Times New Roman" panose="02020603050405020304" pitchFamily="18" charset="0"/>
                <a:cs typeface="Times New Roman" panose="02020603050405020304" pitchFamily="18" charset="0"/>
              </a:rPr>
              <a:t>8</a:t>
            </a:r>
            <a:r>
              <a:rPr lang="ru-RU" sz="1200" b="1" kern="1200" dirty="0" smtClean="0">
                <a:solidFill>
                  <a:schemeClr val="tx1"/>
                </a:solidFill>
                <a:latin typeface="Times New Roman" panose="02020603050405020304" pitchFamily="18" charset="0"/>
                <a:cs typeface="Times New Roman" panose="02020603050405020304" pitchFamily="18" charset="0"/>
              </a:rPr>
              <a:t>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7" name="Полилиния 56"/>
          <p:cNvSpPr/>
          <p:nvPr/>
        </p:nvSpPr>
        <p:spPr>
          <a:xfrm>
            <a:off x="7516244" y="4744185"/>
            <a:ext cx="731452" cy="612000"/>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Bef>
                <a:spcPct val="0"/>
              </a:spcBef>
              <a:spcAft>
                <a:spcPct val="35000"/>
              </a:spcAft>
            </a:pPr>
            <a:r>
              <a:rPr lang="en-US" sz="1200" b="1" dirty="0" smtClean="0">
                <a:solidFill>
                  <a:schemeClr val="tx1"/>
                </a:solidFill>
                <a:latin typeface="Times New Roman" panose="02020603050405020304" pitchFamily="18" charset="0"/>
                <a:cs typeface="Times New Roman" panose="02020603050405020304" pitchFamily="18" charset="0"/>
              </a:rPr>
              <a:t>130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9" name="Полилиния 58"/>
          <p:cNvSpPr/>
          <p:nvPr/>
        </p:nvSpPr>
        <p:spPr>
          <a:xfrm>
            <a:off x="7516244" y="5644446"/>
            <a:ext cx="731452" cy="664874"/>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61" name="Полилиния 60"/>
          <p:cNvSpPr/>
          <p:nvPr/>
        </p:nvSpPr>
        <p:spPr>
          <a:xfrm>
            <a:off x="8316416" y="2044046"/>
            <a:ext cx="731452" cy="592866"/>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0704" tIns="70704" rIns="70704" bIns="70704"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2028</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62" name="Полилиния 61"/>
          <p:cNvSpPr/>
          <p:nvPr/>
        </p:nvSpPr>
        <p:spPr>
          <a:xfrm>
            <a:off x="8306936" y="2831935"/>
            <a:ext cx="731452" cy="760795"/>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Bef>
                <a:spcPct val="0"/>
              </a:spcBef>
              <a:spcAft>
                <a:spcPct val="35000"/>
              </a:spcAft>
            </a:pPr>
            <a:r>
              <a:rPr lang="en-US" sz="1200" b="1" kern="1200" dirty="0" smtClean="0">
                <a:solidFill>
                  <a:schemeClr val="tx1"/>
                </a:solidFill>
                <a:latin typeface="Times New Roman" panose="02020603050405020304" pitchFamily="18" charset="0"/>
                <a:cs typeface="Times New Roman" panose="02020603050405020304" pitchFamily="18" charset="0"/>
              </a:rPr>
              <a:t>100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63" name="Полилиния 62"/>
          <p:cNvSpPr/>
          <p:nvPr/>
        </p:nvSpPr>
        <p:spPr>
          <a:xfrm>
            <a:off x="8306936" y="3867919"/>
            <a:ext cx="731452" cy="592866"/>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Bef>
                <a:spcPct val="0"/>
              </a:spcBef>
              <a:spcAft>
                <a:spcPct val="35000"/>
              </a:spcAft>
            </a:pPr>
            <a:r>
              <a:rPr lang="en-US" sz="1200" b="1" kern="1200" dirty="0" smtClean="0">
                <a:solidFill>
                  <a:schemeClr val="tx1"/>
                </a:solidFill>
                <a:latin typeface="Times New Roman" panose="02020603050405020304" pitchFamily="18" charset="0"/>
                <a:cs typeface="Times New Roman" panose="02020603050405020304" pitchFamily="18" charset="0"/>
              </a:rPr>
              <a:t>2 870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64" name="Полилиния 63"/>
          <p:cNvSpPr/>
          <p:nvPr/>
        </p:nvSpPr>
        <p:spPr>
          <a:xfrm>
            <a:off x="8306936" y="4744185"/>
            <a:ext cx="731452" cy="612000"/>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Bef>
                <a:spcPct val="0"/>
              </a:spcBef>
              <a:spcAft>
                <a:spcPct val="35000"/>
              </a:spcAft>
            </a:pPr>
            <a:r>
              <a:rPr lang="en-US" sz="1200" b="1" dirty="0" smtClean="0">
                <a:solidFill>
                  <a:schemeClr val="tx1"/>
                </a:solidFill>
                <a:latin typeface="Times New Roman" panose="02020603050405020304" pitchFamily="18" charset="0"/>
                <a:cs typeface="Times New Roman" panose="02020603050405020304" pitchFamily="18" charset="0"/>
              </a:rPr>
              <a:t>127</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66" name="Полилиния 65"/>
          <p:cNvSpPr/>
          <p:nvPr/>
        </p:nvSpPr>
        <p:spPr>
          <a:xfrm>
            <a:off x="8306936" y="5644446"/>
            <a:ext cx="731452" cy="664874"/>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46"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6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600" dirty="0" smtClean="0">
                <a:solidFill>
                  <a:schemeClr val="tx1"/>
                </a:solidFill>
                <a:effectLst/>
                <a:latin typeface="Times New Roman" panose="02020603050405020304" pitchFamily="18" charset="0"/>
                <a:cs typeface="Times New Roman" panose="02020603050405020304" pitchFamily="18" charset="0"/>
              </a:rPr>
              <a:t>Республики «Повышение </a:t>
            </a:r>
            <a:r>
              <a:rPr lang="ru-RU" sz="1600" dirty="0">
                <a:solidFill>
                  <a:schemeClr val="tx1"/>
                </a:solidFill>
                <a:effectLst/>
                <a:latin typeface="Times New Roman" panose="02020603050405020304" pitchFamily="18" charset="0"/>
                <a:cs typeface="Times New Roman" panose="02020603050405020304" pitchFamily="18" charset="0"/>
              </a:rPr>
              <a:t>безопасности жизнедеятельности населения и территорий Чувашской Республики»</a:t>
            </a:r>
          </a:p>
        </p:txBody>
      </p:sp>
      <p:cxnSp>
        <p:nvCxnSpPr>
          <p:cNvPr id="47" name="Прямая соединительная линия 46"/>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pic>
        <p:nvPicPr>
          <p:cNvPr id="2" name="Рисунок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11760" y="945425"/>
            <a:ext cx="2576948" cy="1691487"/>
          </a:xfrm>
          <a:prstGeom prst="rect">
            <a:avLst/>
          </a:prstGeom>
          <a:ln>
            <a:noFill/>
          </a:ln>
          <a:effectLst>
            <a:softEdge rad="112500"/>
          </a:effectLst>
        </p:spPr>
      </p:pic>
      <p:sp>
        <p:nvSpPr>
          <p:cNvPr id="6" name="Номер слайда 5"/>
          <p:cNvSpPr>
            <a:spLocks noGrp="1"/>
          </p:cNvSpPr>
          <p:nvPr>
            <p:ph type="sldNum" sz="quarter" idx="12"/>
          </p:nvPr>
        </p:nvSpPr>
        <p:spPr/>
        <p:txBody>
          <a:bodyPr/>
          <a:lstStyle/>
          <a:p>
            <a:pPr>
              <a:defRPr/>
            </a:pPr>
            <a:fld id="{8135DCAC-F131-4C56-82C1-BB591457AF70}" type="slidenum">
              <a:rPr lang="ru-RU" smtClean="0"/>
              <a:pPr>
                <a:defRPr/>
              </a:pPr>
              <a:t>61</a:t>
            </a:fld>
            <a:endParaRPr lang="ru-RU" dirty="0"/>
          </a:p>
        </p:txBody>
      </p:sp>
    </p:spTree>
    <p:extLst>
      <p:ext uri="{BB962C8B-B14F-4D97-AF65-F5344CB8AC3E}">
        <p14:creationId xmlns:p14="http://schemas.microsoft.com/office/powerpoint/2010/main" val="212483850"/>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4516" y="4293096"/>
            <a:ext cx="1944216" cy="3610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ru-RU" dirty="0">
              <a:solidFill>
                <a:prstClr val="black"/>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0791" y="4662186"/>
            <a:ext cx="151216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Bef>
                <a:spcPct val="0"/>
              </a:spcBef>
              <a:spcAft>
                <a:spcPct val="0"/>
              </a:spcAft>
            </a:pPr>
            <a:endParaRPr lang="ru-RU" dirty="0">
              <a:solidFill>
                <a:prstClr val="black"/>
              </a:solidFill>
              <a:latin typeface="Times New Roman" panose="02020603050405020304" pitchFamily="18" charset="0"/>
              <a:cs typeface="Times New Roman" panose="02020603050405020304" pitchFamily="18" charset="0"/>
            </a:endParaRPr>
          </a:p>
        </p:txBody>
      </p:sp>
      <p:sp>
        <p:nvSpPr>
          <p:cNvPr id="40" name="Прямоугольник 39"/>
          <p:cNvSpPr/>
          <p:nvPr/>
        </p:nvSpPr>
        <p:spPr>
          <a:xfrm>
            <a:off x="128796" y="6600103"/>
            <a:ext cx="4104456" cy="400110"/>
          </a:xfrm>
          <a:prstGeom prst="rect">
            <a:avLst/>
          </a:prstGeom>
        </p:spPr>
        <p:txBody>
          <a:bodyPr wrap="square">
            <a:spAutoFit/>
          </a:bodyPr>
          <a:lstStyle/>
          <a:p>
            <a:pPr fontAlgn="base">
              <a:spcBef>
                <a:spcPct val="0"/>
              </a:spcBef>
              <a:spcAft>
                <a:spcPct val="0"/>
              </a:spcAft>
            </a:pPr>
            <a:endParaRPr lang="ru-RU" sz="1000" i="1" dirty="0">
              <a:solidFill>
                <a:prstClr val="black"/>
              </a:solidFill>
              <a:latin typeface="Times New Roman" panose="02020603050405020304" pitchFamily="18" charset="0"/>
              <a:cs typeface="Times New Roman" panose="02020603050405020304" pitchFamily="18" charset="0"/>
            </a:endParaRPr>
          </a:p>
          <a:p>
            <a:pPr fontAlgn="base">
              <a:spcBef>
                <a:spcPct val="0"/>
              </a:spcBef>
              <a:spcAft>
                <a:spcPct val="0"/>
              </a:spcAft>
            </a:pPr>
            <a:endParaRPr lang="ru-RU" sz="1000" i="1" dirty="0">
              <a:solidFill>
                <a:prstClr val="black"/>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07504" y="692696"/>
            <a:ext cx="4392488" cy="274799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base">
              <a:spcBef>
                <a:spcPct val="0"/>
              </a:spcBef>
              <a:spcAft>
                <a:spcPct val="0"/>
              </a:spcAft>
            </a:pPr>
            <a:r>
              <a:rPr lang="ru-RU" sz="1600" b="1" i="1" dirty="0" smtClean="0">
                <a:solidFill>
                  <a:prstClr val="black"/>
                </a:solidFill>
                <a:latin typeface="Times New Roman" panose="02020603050405020304" pitchFamily="18" charset="0"/>
                <a:cs typeface="Times New Roman" panose="02020603050405020304" pitchFamily="18" charset="0"/>
              </a:rPr>
              <a:t>Цели </a:t>
            </a:r>
            <a:r>
              <a:rPr lang="ru-RU" sz="1600" b="1" i="1" dirty="0">
                <a:solidFill>
                  <a:prstClr val="black"/>
                </a:solidFill>
                <a:latin typeface="Times New Roman" panose="02020603050405020304" pitchFamily="18" charset="0"/>
                <a:cs typeface="Times New Roman" panose="02020603050405020304" pitchFamily="18" charset="0"/>
              </a:rPr>
              <a:t>программы:</a:t>
            </a:r>
            <a:r>
              <a:rPr lang="ru-RU" sz="1600" dirty="0">
                <a:solidFill>
                  <a:prstClr val="black"/>
                </a:solidFill>
                <a:latin typeface="Times New Roman" panose="02020603050405020304" pitchFamily="18" charset="0"/>
                <a:cs typeface="Times New Roman" panose="02020603050405020304" pitchFamily="18" charset="0"/>
              </a:rPr>
              <a:t> </a:t>
            </a:r>
          </a:p>
          <a:p>
            <a:pPr marL="171450" indent="-171450" algn="just">
              <a:buFont typeface="Wingdings" panose="05000000000000000000" pitchFamily="2" charset="2"/>
              <a:buChar char="v"/>
            </a:pPr>
            <a:r>
              <a:rPr lang="ru-RU" sz="1100" dirty="0">
                <a:solidFill>
                  <a:schemeClr val="tx1"/>
                </a:solidFill>
                <a:latin typeface="Times New Roman" panose="02020603050405020304" pitchFamily="18" charset="0"/>
                <a:cs typeface="Times New Roman" panose="02020603050405020304" pitchFamily="18" charset="0"/>
              </a:rPr>
              <a:t>повышение качества и результативности противодействия преступности, охраны общественного порядка, обеспечения общественной безопасности;</a:t>
            </a:r>
          </a:p>
          <a:p>
            <a:pPr marL="171450" indent="-171450" algn="just">
              <a:buFont typeface="Wingdings" panose="05000000000000000000" pitchFamily="2" charset="2"/>
              <a:buChar char="v"/>
            </a:pPr>
            <a:r>
              <a:rPr lang="ru-RU" sz="1100" dirty="0">
                <a:solidFill>
                  <a:schemeClr val="tx1"/>
                </a:solidFill>
                <a:latin typeface="Times New Roman" panose="02020603050405020304" pitchFamily="18" charset="0"/>
                <a:cs typeface="Times New Roman" panose="02020603050405020304" pitchFamily="18" charset="0"/>
              </a:rPr>
              <a:t>совершенствование взаимодействия органов исполнительной </a:t>
            </a:r>
            <a:r>
              <a:rPr lang="ru-RU" sz="1100" dirty="0" smtClean="0">
                <a:solidFill>
                  <a:schemeClr val="tx1"/>
                </a:solidFill>
                <a:latin typeface="Times New Roman" panose="02020603050405020304" pitchFamily="18" charset="0"/>
                <a:cs typeface="Times New Roman" panose="02020603050405020304" pitchFamily="18" charset="0"/>
              </a:rPr>
              <a:t>власти, </a:t>
            </a:r>
            <a:r>
              <a:rPr lang="ru-RU" sz="1100" dirty="0">
                <a:solidFill>
                  <a:schemeClr val="tx1"/>
                </a:solidFill>
                <a:latin typeface="Times New Roman" panose="02020603050405020304" pitchFamily="18" charset="0"/>
                <a:cs typeface="Times New Roman" panose="02020603050405020304" pitchFamily="18" charset="0"/>
              </a:rPr>
              <a:t>правоохранительных, контролирующих органов, органов местного </a:t>
            </a:r>
            <a:r>
              <a:rPr lang="ru-RU" sz="1100" dirty="0" smtClean="0">
                <a:solidFill>
                  <a:schemeClr val="tx1"/>
                </a:solidFill>
                <a:latin typeface="Times New Roman" panose="02020603050405020304" pitchFamily="18" charset="0"/>
                <a:cs typeface="Times New Roman" panose="02020603050405020304" pitchFamily="18" charset="0"/>
              </a:rPr>
              <a:t>самоуправления, </a:t>
            </a:r>
            <a:r>
              <a:rPr lang="ru-RU" sz="1100" dirty="0">
                <a:solidFill>
                  <a:schemeClr val="tx1"/>
                </a:solidFill>
                <a:latin typeface="Times New Roman" panose="02020603050405020304" pitchFamily="18" charset="0"/>
                <a:cs typeface="Times New Roman" panose="02020603050405020304" pitchFamily="18" charset="0"/>
              </a:rPr>
              <a:t>общественных объединений, участвующих в профилактике безнадзорности и правонарушений несовершеннолетних, семейного неблагополучия, а также действенный контроль за процессами, происходящими в подростковой среде, снижение уровня преступности, в том числе в отношении </a:t>
            </a:r>
            <a:r>
              <a:rPr lang="ru-RU" sz="1100" dirty="0" smtClean="0">
                <a:solidFill>
                  <a:schemeClr val="tx1"/>
                </a:solidFill>
                <a:latin typeface="Times New Roman" panose="02020603050405020304" pitchFamily="18" charset="0"/>
                <a:cs typeface="Times New Roman" panose="02020603050405020304" pitchFamily="18" charset="0"/>
              </a:rPr>
              <a:t>несовершеннолетних;</a:t>
            </a:r>
            <a:endParaRPr lang="ru-RU" sz="1100" dirty="0">
              <a:solidFill>
                <a:schemeClr val="tx1"/>
              </a:solidFill>
              <a:latin typeface="Times New Roman" panose="02020603050405020304" pitchFamily="18" charset="0"/>
              <a:cs typeface="Times New Roman" panose="02020603050405020304" pitchFamily="18" charset="0"/>
            </a:endParaRPr>
          </a:p>
          <a:p>
            <a:pPr marL="171450" indent="-171450" algn="just">
              <a:buFont typeface="Wingdings" panose="05000000000000000000" pitchFamily="2" charset="2"/>
              <a:buChar char="v"/>
            </a:pPr>
            <a:r>
              <a:rPr lang="ru-RU" sz="1100" dirty="0" smtClean="0">
                <a:solidFill>
                  <a:schemeClr val="tx1"/>
                </a:solidFill>
                <a:latin typeface="Times New Roman" panose="02020603050405020304" pitchFamily="18" charset="0"/>
                <a:cs typeface="Times New Roman" panose="02020603050405020304" pitchFamily="18" charset="0"/>
              </a:rPr>
              <a:t>совершенствование </a:t>
            </a:r>
            <a:r>
              <a:rPr lang="ru-RU" sz="1100" dirty="0">
                <a:solidFill>
                  <a:schemeClr val="tx1"/>
                </a:solidFill>
                <a:latin typeface="Times New Roman" panose="02020603050405020304" pitchFamily="18" charset="0"/>
                <a:cs typeface="Times New Roman" panose="02020603050405020304" pitchFamily="18" charset="0"/>
              </a:rPr>
              <a:t>системы мер по сокращению предложения и спроса на наркотические средства и психотропные </a:t>
            </a:r>
            <a:r>
              <a:rPr lang="ru-RU" sz="1100" dirty="0" smtClean="0">
                <a:solidFill>
                  <a:schemeClr val="tx1"/>
                </a:solidFill>
                <a:latin typeface="Times New Roman" panose="02020603050405020304" pitchFamily="18" charset="0"/>
                <a:cs typeface="Times New Roman" panose="02020603050405020304" pitchFamily="18" charset="0"/>
              </a:rPr>
              <a:t>вещества</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6" name="TextBox 5"/>
          <p:cNvSpPr txBox="1"/>
          <p:nvPr/>
        </p:nvSpPr>
        <p:spPr>
          <a:xfrm>
            <a:off x="179843" y="3440694"/>
            <a:ext cx="4209357" cy="323165"/>
          </a:xfrm>
          <a:prstGeom prst="rect">
            <a:avLst/>
          </a:prstGeom>
          <a:noFill/>
        </p:spPr>
        <p:txBody>
          <a:bodyPr wrap="none" rtlCol="0">
            <a:spAutoFit/>
          </a:bodyPr>
          <a:lstStyle/>
          <a:p>
            <a:pPr fontAlgn="base">
              <a:spcBef>
                <a:spcPct val="0"/>
              </a:spcBef>
              <a:spcAft>
                <a:spcPct val="0"/>
              </a:spcAft>
            </a:pPr>
            <a:r>
              <a:rPr lang="ru-RU" sz="1500" b="1" dirty="0">
                <a:solidFill>
                  <a:prstClr val="black"/>
                </a:solidFill>
                <a:latin typeface="Times New Roman" panose="02020603050405020304" pitchFamily="18" charset="0"/>
                <a:cs typeface="Times New Roman" panose="02020603050405020304" pitchFamily="18" charset="0"/>
              </a:rPr>
              <a:t>Расходы республиканского бюджета, млн. руб.</a:t>
            </a:r>
          </a:p>
        </p:txBody>
      </p:sp>
      <p:graphicFrame>
        <p:nvGraphicFramePr>
          <p:cNvPr id="12" name="Диаграмма 11"/>
          <p:cNvGraphicFramePr>
            <a:graphicFrameLocks/>
          </p:cNvGraphicFramePr>
          <p:nvPr>
            <p:extLst>
              <p:ext uri="{D42A27DB-BD31-4B8C-83A1-F6EECF244321}">
                <p14:modId xmlns:p14="http://schemas.microsoft.com/office/powerpoint/2010/main" val="3212720516"/>
              </p:ext>
            </p:extLst>
          </p:nvPr>
        </p:nvGraphicFramePr>
        <p:xfrm>
          <a:off x="270868" y="3797457"/>
          <a:ext cx="3962384" cy="2802646"/>
        </p:xfrm>
        <a:graphic>
          <a:graphicData uri="http://schemas.openxmlformats.org/drawingml/2006/chart">
            <c:chart xmlns:c="http://schemas.openxmlformats.org/drawingml/2006/chart" xmlns:r="http://schemas.openxmlformats.org/officeDocument/2006/relationships" r:id="rId3"/>
          </a:graphicData>
        </a:graphic>
      </p:graphicFrame>
      <p:sp>
        <p:nvSpPr>
          <p:cNvPr id="3" name="Полилиния 2"/>
          <p:cNvSpPr/>
          <p:nvPr/>
        </p:nvSpPr>
        <p:spPr>
          <a:xfrm>
            <a:off x="4633923" y="2141352"/>
            <a:ext cx="4258557" cy="423552"/>
          </a:xfrm>
          <a:custGeom>
            <a:avLst/>
            <a:gdLst>
              <a:gd name="connsiteX0" fmla="*/ 0 w 3828284"/>
              <a:gd name="connsiteY0" fmla="*/ 43510 h 435104"/>
              <a:gd name="connsiteX1" fmla="*/ 43510 w 3828284"/>
              <a:gd name="connsiteY1" fmla="*/ 0 h 435104"/>
              <a:gd name="connsiteX2" fmla="*/ 3784774 w 3828284"/>
              <a:gd name="connsiteY2" fmla="*/ 0 h 435104"/>
              <a:gd name="connsiteX3" fmla="*/ 3828284 w 3828284"/>
              <a:gd name="connsiteY3" fmla="*/ 43510 h 435104"/>
              <a:gd name="connsiteX4" fmla="*/ 3828284 w 3828284"/>
              <a:gd name="connsiteY4" fmla="*/ 391594 h 435104"/>
              <a:gd name="connsiteX5" fmla="*/ 3784774 w 3828284"/>
              <a:gd name="connsiteY5" fmla="*/ 435104 h 435104"/>
              <a:gd name="connsiteX6" fmla="*/ 43510 w 3828284"/>
              <a:gd name="connsiteY6" fmla="*/ 435104 h 435104"/>
              <a:gd name="connsiteX7" fmla="*/ 0 w 3828284"/>
              <a:gd name="connsiteY7" fmla="*/ 391594 h 435104"/>
              <a:gd name="connsiteX8" fmla="*/ 0 w 3828284"/>
              <a:gd name="connsiteY8" fmla="*/ 43510 h 435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28284" h="435104">
                <a:moveTo>
                  <a:pt x="0" y="43510"/>
                </a:moveTo>
                <a:cubicBezTo>
                  <a:pt x="0" y="19480"/>
                  <a:pt x="19480" y="0"/>
                  <a:pt x="43510" y="0"/>
                </a:cubicBezTo>
                <a:lnTo>
                  <a:pt x="3784774" y="0"/>
                </a:lnTo>
                <a:cubicBezTo>
                  <a:pt x="3808804" y="0"/>
                  <a:pt x="3828284" y="19480"/>
                  <a:pt x="3828284" y="43510"/>
                </a:cubicBezTo>
                <a:lnTo>
                  <a:pt x="3828284" y="391594"/>
                </a:lnTo>
                <a:cubicBezTo>
                  <a:pt x="3828284" y="415624"/>
                  <a:pt x="3808804" y="435104"/>
                  <a:pt x="3784774" y="435104"/>
                </a:cubicBezTo>
                <a:lnTo>
                  <a:pt x="43510" y="435104"/>
                </a:lnTo>
                <a:cubicBezTo>
                  <a:pt x="19480" y="435104"/>
                  <a:pt x="0" y="415624"/>
                  <a:pt x="0" y="391594"/>
                </a:cubicBezTo>
                <a:lnTo>
                  <a:pt x="0" y="43510"/>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6084" tIns="66084" rIns="66084" bIns="66084" numCol="1" spcCol="1270" anchor="ctr" anchorCtr="0">
            <a:noAutofit/>
          </a:bodyPr>
          <a:lstStyle/>
          <a:p>
            <a:pPr algn="ctr" defTabSz="622300" fontAlgn="base">
              <a:lnSpc>
                <a:spcPct val="90000"/>
              </a:lnSpc>
              <a:spcBef>
                <a:spcPct val="0"/>
              </a:spcBef>
              <a:spcAft>
                <a:spcPct val="35000"/>
              </a:spcAft>
            </a:pPr>
            <a:r>
              <a:rPr lang="ru-RU" sz="1400" b="1" i="1" dirty="0">
                <a:solidFill>
                  <a:prstClr val="black"/>
                </a:solidFill>
                <a:latin typeface="Times New Roman" panose="02020603050405020304" pitchFamily="18" charset="0"/>
                <a:cs typeface="Times New Roman" panose="02020603050405020304" pitchFamily="18" charset="0"/>
              </a:rPr>
              <a:t>Расходы в разрезе </a:t>
            </a:r>
            <a:r>
              <a:rPr lang="ru-RU" sz="1400" b="1" i="1" dirty="0" smtClean="0">
                <a:solidFill>
                  <a:prstClr val="black"/>
                </a:solidFill>
                <a:latin typeface="Times New Roman" panose="02020603050405020304" pitchFamily="18" charset="0"/>
                <a:cs typeface="Times New Roman" panose="02020603050405020304" pitchFamily="18" charset="0"/>
              </a:rPr>
              <a:t>структурных элементов                      в 2025 году, </a:t>
            </a:r>
            <a:r>
              <a:rPr lang="ru-RU" sz="1400" b="1" i="1" dirty="0">
                <a:solidFill>
                  <a:prstClr val="black"/>
                </a:solidFill>
                <a:latin typeface="Times New Roman" panose="02020603050405020304" pitchFamily="18" charset="0"/>
                <a:cs typeface="Times New Roman" panose="02020603050405020304" pitchFamily="18" charset="0"/>
              </a:rPr>
              <a:t>млн. руб.</a:t>
            </a:r>
          </a:p>
        </p:txBody>
      </p:sp>
      <p:sp>
        <p:nvSpPr>
          <p:cNvPr id="4" name="Полилиния 3"/>
          <p:cNvSpPr/>
          <p:nvPr/>
        </p:nvSpPr>
        <p:spPr>
          <a:xfrm>
            <a:off x="4631956" y="2644153"/>
            <a:ext cx="2604340" cy="208495"/>
          </a:xfrm>
          <a:custGeom>
            <a:avLst/>
            <a:gdLst>
              <a:gd name="connsiteX0" fmla="*/ 0 w 2092791"/>
              <a:gd name="connsiteY0" fmla="*/ 40219 h 402193"/>
              <a:gd name="connsiteX1" fmla="*/ 40219 w 2092791"/>
              <a:gd name="connsiteY1" fmla="*/ 0 h 402193"/>
              <a:gd name="connsiteX2" fmla="*/ 2052572 w 2092791"/>
              <a:gd name="connsiteY2" fmla="*/ 0 h 402193"/>
              <a:gd name="connsiteX3" fmla="*/ 2092791 w 2092791"/>
              <a:gd name="connsiteY3" fmla="*/ 40219 h 402193"/>
              <a:gd name="connsiteX4" fmla="*/ 2092791 w 2092791"/>
              <a:gd name="connsiteY4" fmla="*/ 361974 h 402193"/>
              <a:gd name="connsiteX5" fmla="*/ 2052572 w 2092791"/>
              <a:gd name="connsiteY5" fmla="*/ 402193 h 402193"/>
              <a:gd name="connsiteX6" fmla="*/ 40219 w 2092791"/>
              <a:gd name="connsiteY6" fmla="*/ 402193 h 402193"/>
              <a:gd name="connsiteX7" fmla="*/ 0 w 2092791"/>
              <a:gd name="connsiteY7" fmla="*/ 361974 h 402193"/>
              <a:gd name="connsiteX8" fmla="*/ 0 w 2092791"/>
              <a:gd name="connsiteY8" fmla="*/ 40219 h 402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92791" h="402193">
                <a:moveTo>
                  <a:pt x="0" y="40219"/>
                </a:moveTo>
                <a:cubicBezTo>
                  <a:pt x="0" y="18007"/>
                  <a:pt x="18007" y="0"/>
                  <a:pt x="40219" y="0"/>
                </a:cubicBezTo>
                <a:lnTo>
                  <a:pt x="2052572" y="0"/>
                </a:lnTo>
                <a:cubicBezTo>
                  <a:pt x="2074784" y="0"/>
                  <a:pt x="2092791" y="18007"/>
                  <a:pt x="2092791" y="40219"/>
                </a:cubicBezTo>
                <a:lnTo>
                  <a:pt x="2092791" y="361974"/>
                </a:lnTo>
                <a:cubicBezTo>
                  <a:pt x="2092791" y="384186"/>
                  <a:pt x="2074784" y="402193"/>
                  <a:pt x="2052572" y="402193"/>
                </a:cubicBezTo>
                <a:lnTo>
                  <a:pt x="40219" y="402193"/>
                </a:lnTo>
                <a:cubicBezTo>
                  <a:pt x="18007" y="402193"/>
                  <a:pt x="0" y="384186"/>
                  <a:pt x="0" y="361974"/>
                </a:cubicBezTo>
                <a:lnTo>
                  <a:pt x="0" y="4021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5120" tIns="65120" rIns="65120" bIns="65120"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Наименование</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11" name="Полилиния 10"/>
          <p:cNvSpPr/>
          <p:nvPr/>
        </p:nvSpPr>
        <p:spPr>
          <a:xfrm>
            <a:off x="4630167" y="2949020"/>
            <a:ext cx="2623927" cy="3576036"/>
          </a:xfrm>
          <a:custGeom>
            <a:avLst/>
            <a:gdLst>
              <a:gd name="connsiteX0" fmla="*/ 0 w 2123999"/>
              <a:gd name="connsiteY0" fmla="*/ 36961 h 369613"/>
              <a:gd name="connsiteX1" fmla="*/ 36961 w 2123999"/>
              <a:gd name="connsiteY1" fmla="*/ 0 h 369613"/>
              <a:gd name="connsiteX2" fmla="*/ 2087038 w 2123999"/>
              <a:gd name="connsiteY2" fmla="*/ 0 h 369613"/>
              <a:gd name="connsiteX3" fmla="*/ 2123999 w 2123999"/>
              <a:gd name="connsiteY3" fmla="*/ 36961 h 369613"/>
              <a:gd name="connsiteX4" fmla="*/ 2123999 w 2123999"/>
              <a:gd name="connsiteY4" fmla="*/ 332652 h 369613"/>
              <a:gd name="connsiteX5" fmla="*/ 2087038 w 2123999"/>
              <a:gd name="connsiteY5" fmla="*/ 369613 h 369613"/>
              <a:gd name="connsiteX6" fmla="*/ 36961 w 2123999"/>
              <a:gd name="connsiteY6" fmla="*/ 369613 h 369613"/>
              <a:gd name="connsiteX7" fmla="*/ 0 w 2123999"/>
              <a:gd name="connsiteY7" fmla="*/ 332652 h 369613"/>
              <a:gd name="connsiteX8" fmla="*/ 0 w 2123999"/>
              <a:gd name="connsiteY8" fmla="*/ 36961 h 369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3999" h="369613">
                <a:moveTo>
                  <a:pt x="0" y="36961"/>
                </a:moveTo>
                <a:cubicBezTo>
                  <a:pt x="0" y="16548"/>
                  <a:pt x="16548" y="0"/>
                  <a:pt x="36961" y="0"/>
                </a:cubicBezTo>
                <a:lnTo>
                  <a:pt x="2087038" y="0"/>
                </a:lnTo>
                <a:cubicBezTo>
                  <a:pt x="2107451" y="0"/>
                  <a:pt x="2123999" y="16548"/>
                  <a:pt x="2123999" y="36961"/>
                </a:cubicBezTo>
                <a:lnTo>
                  <a:pt x="2123999" y="332652"/>
                </a:lnTo>
                <a:cubicBezTo>
                  <a:pt x="2123999" y="353065"/>
                  <a:pt x="2107451" y="369613"/>
                  <a:pt x="2087038" y="369613"/>
                </a:cubicBezTo>
                <a:lnTo>
                  <a:pt x="36961" y="369613"/>
                </a:lnTo>
                <a:cubicBezTo>
                  <a:pt x="16548" y="369613"/>
                  <a:pt x="0" y="353065"/>
                  <a:pt x="0" y="332652"/>
                </a:cubicBezTo>
                <a:lnTo>
                  <a:pt x="0" y="36961"/>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6546" tIns="56546" rIns="56546" bIns="56546" numCol="1" spcCol="1270" anchor="ctr" anchorCtr="0">
            <a:noAutofit/>
          </a:bodyPr>
          <a:lstStyle/>
          <a:p>
            <a:pPr algn="ctr"/>
            <a:r>
              <a:rPr lang="ru-RU" sz="800" b="1" dirty="0" smtClean="0">
                <a:solidFill>
                  <a:prstClr val="black"/>
                </a:solidFill>
                <a:latin typeface="Times New Roman" panose="02020603050405020304" pitchFamily="18" charset="0"/>
                <a:cs typeface="Times New Roman" panose="02020603050405020304" pitchFamily="18" charset="0"/>
              </a:rPr>
              <a:t>Комплексы процессных мероприятий:</a:t>
            </a:r>
          </a:p>
          <a:p>
            <a:pPr algn="ctr"/>
            <a:r>
              <a:rPr lang="ru-RU" sz="800" dirty="0" smtClean="0">
                <a:solidFill>
                  <a:prstClr val="black"/>
                </a:solidFill>
                <a:latin typeface="Times New Roman" panose="02020603050405020304" pitchFamily="18" charset="0"/>
                <a:cs typeface="Times New Roman" panose="02020603050405020304" pitchFamily="18" charset="0"/>
              </a:rPr>
              <a:t>«Развитие многоуровневой системы профилактики правонарушений», «Профилактика и предупреждение бытовой преступности, а также преступлений, совершенных в состоянии алкогольного опьянения», «Информационно-методическое обеспечение профилактики правонарушений и повышение уровня правовой культуры населения», «Осуществление отдельных полномочий по составлению протоколов об административных правонарушениях, посягающих на общественный порядок и общественную безопасность», «Обеспечение деятельности административных комиссий для рассмотрения дел об административных правонарушениях», «Совершенствование системы мер по сокращению спроса на наркотики», «Совершенствование организационно-правового и ресурсного обеспечения антинаркотической деятельности в Чувашской Республике», «Совершенствование системы социальной реабилитации и ресоциализации лиц, находящихся в трудной жизненной ситуации, потребляющих наркотические средства и психотропные вещества в немедицинских целях (за исключением медицинской)», «Предупреждение безнадзорности, беспризорности, правонарушений и антиобщественных действий несовершеннолетних, выявление и устранение причин и условий, способствующих развитию этих негативных явлений»</a:t>
            </a:r>
            <a:endParaRPr lang="ru-RU" sz="800" dirty="0">
              <a:solidFill>
                <a:prstClr val="black"/>
              </a:solidFill>
              <a:latin typeface="Times New Roman" panose="02020603050405020304" pitchFamily="18" charset="0"/>
              <a:cs typeface="Times New Roman" panose="02020603050405020304" pitchFamily="18" charset="0"/>
            </a:endParaRPr>
          </a:p>
        </p:txBody>
      </p:sp>
      <p:sp>
        <p:nvSpPr>
          <p:cNvPr id="14" name="Заголовок 1"/>
          <p:cNvSpPr txBox="1">
            <a:spLocks/>
          </p:cNvSpPr>
          <p:nvPr/>
        </p:nvSpPr>
        <p:spPr>
          <a:xfrm>
            <a:off x="27086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Clr>
                <a:srgbClr val="F14124">
                  <a:lumMod val="75000"/>
                </a:srgbClr>
              </a:buClr>
              <a:buFont typeface="Georgia" pitchFamily="18" charset="0"/>
              <a:buNone/>
            </a:pPr>
            <a:r>
              <a:rPr lang="ru-RU" sz="16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Республики</a:t>
            </a:r>
          </a:p>
          <a:p>
            <a:pPr marL="0" indent="0" algn="l">
              <a:buClr>
                <a:srgbClr val="F14124">
                  <a:lumMod val="75000"/>
                </a:srgbClr>
              </a:buClr>
              <a:buNone/>
            </a:pPr>
            <a:r>
              <a:rPr lang="ru-RU" sz="1600" dirty="0">
                <a:solidFill>
                  <a:schemeClr val="tx1"/>
                </a:solidFill>
                <a:effectLst/>
                <a:latin typeface="Times New Roman" panose="02020603050405020304" pitchFamily="18" charset="0"/>
                <a:cs typeface="Times New Roman" panose="02020603050405020304" pitchFamily="18" charset="0"/>
              </a:rPr>
              <a:t>«Обеспечение общественного порядка и противодействие преступности</a:t>
            </a:r>
            <a:r>
              <a:rPr lang="ru-RU" sz="1600" dirty="0" smtClean="0">
                <a:solidFill>
                  <a:schemeClr val="tx1"/>
                </a:solidFill>
                <a:effectLst/>
                <a:latin typeface="Times New Roman" panose="02020603050405020304" pitchFamily="18" charset="0"/>
                <a:cs typeface="Times New Roman" panose="02020603050405020304" pitchFamily="18" charset="0"/>
              </a:rPr>
              <a:t>»</a:t>
            </a:r>
            <a:endParaRPr lang="ru-RU" sz="1800" dirty="0">
              <a:solidFill>
                <a:prstClr val="black"/>
              </a:solidFill>
              <a:effectLst/>
              <a:latin typeface="Times New Roman" panose="02020603050405020304" pitchFamily="18" charset="0"/>
              <a:cs typeface="Times New Roman" panose="02020603050405020304" pitchFamily="18" charset="0"/>
            </a:endParaRPr>
          </a:p>
        </p:txBody>
      </p:sp>
      <p:cxnSp>
        <p:nvCxnSpPr>
          <p:cNvPr id="15" name="Прямая соединительная линия 14"/>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1" name="Полилиния 30"/>
          <p:cNvSpPr/>
          <p:nvPr/>
        </p:nvSpPr>
        <p:spPr>
          <a:xfrm>
            <a:off x="7323364" y="2644154"/>
            <a:ext cx="695675" cy="208494"/>
          </a:xfrm>
          <a:custGeom>
            <a:avLst/>
            <a:gdLst>
              <a:gd name="connsiteX0" fmla="*/ 0 w 655572"/>
              <a:gd name="connsiteY0" fmla="*/ 39641 h 396411"/>
              <a:gd name="connsiteX1" fmla="*/ 39641 w 655572"/>
              <a:gd name="connsiteY1" fmla="*/ 0 h 396411"/>
              <a:gd name="connsiteX2" fmla="*/ 615931 w 655572"/>
              <a:gd name="connsiteY2" fmla="*/ 0 h 396411"/>
              <a:gd name="connsiteX3" fmla="*/ 655572 w 655572"/>
              <a:gd name="connsiteY3" fmla="*/ 39641 h 396411"/>
              <a:gd name="connsiteX4" fmla="*/ 655572 w 655572"/>
              <a:gd name="connsiteY4" fmla="*/ 356770 h 396411"/>
              <a:gd name="connsiteX5" fmla="*/ 615931 w 655572"/>
              <a:gd name="connsiteY5" fmla="*/ 396411 h 396411"/>
              <a:gd name="connsiteX6" fmla="*/ 39641 w 655572"/>
              <a:gd name="connsiteY6" fmla="*/ 396411 h 396411"/>
              <a:gd name="connsiteX7" fmla="*/ 0 w 655572"/>
              <a:gd name="connsiteY7" fmla="*/ 356770 h 396411"/>
              <a:gd name="connsiteX8" fmla="*/ 0 w 655572"/>
              <a:gd name="connsiteY8" fmla="*/ 39641 h 396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572" h="396411">
                <a:moveTo>
                  <a:pt x="0" y="39641"/>
                </a:moveTo>
                <a:cubicBezTo>
                  <a:pt x="0" y="17748"/>
                  <a:pt x="17748" y="0"/>
                  <a:pt x="39641" y="0"/>
                </a:cubicBezTo>
                <a:lnTo>
                  <a:pt x="615931" y="0"/>
                </a:lnTo>
                <a:cubicBezTo>
                  <a:pt x="637824" y="0"/>
                  <a:pt x="655572" y="17748"/>
                  <a:pt x="655572" y="39641"/>
                </a:cubicBezTo>
                <a:lnTo>
                  <a:pt x="655572" y="356770"/>
                </a:lnTo>
                <a:cubicBezTo>
                  <a:pt x="655572" y="378663"/>
                  <a:pt x="637824" y="396411"/>
                  <a:pt x="615931" y="396411"/>
                </a:cubicBezTo>
                <a:lnTo>
                  <a:pt x="39641" y="396411"/>
                </a:lnTo>
                <a:cubicBezTo>
                  <a:pt x="17748" y="396411"/>
                  <a:pt x="0" y="378663"/>
                  <a:pt x="0" y="356770"/>
                </a:cubicBezTo>
                <a:lnTo>
                  <a:pt x="0" y="39641"/>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7330" tIns="57330" rIns="57330" bIns="57330" numCol="1" spcCol="1270" anchor="ctr" anchorCtr="0">
            <a:noAutofit/>
          </a:bodyPr>
          <a:lstStyle/>
          <a:p>
            <a:pPr algn="ctr" defTabSz="5334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План</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3" name="Полилиния 32"/>
          <p:cNvSpPr/>
          <p:nvPr/>
        </p:nvSpPr>
        <p:spPr>
          <a:xfrm>
            <a:off x="7341162" y="2949020"/>
            <a:ext cx="695675" cy="3576035"/>
          </a:xfrm>
          <a:custGeom>
            <a:avLst/>
            <a:gdLst>
              <a:gd name="connsiteX0" fmla="*/ 0 w 660747"/>
              <a:gd name="connsiteY0" fmla="*/ 39599 h 395993"/>
              <a:gd name="connsiteX1" fmla="*/ 39599 w 660747"/>
              <a:gd name="connsiteY1" fmla="*/ 0 h 395993"/>
              <a:gd name="connsiteX2" fmla="*/ 621148 w 660747"/>
              <a:gd name="connsiteY2" fmla="*/ 0 h 395993"/>
              <a:gd name="connsiteX3" fmla="*/ 660747 w 660747"/>
              <a:gd name="connsiteY3" fmla="*/ 39599 h 395993"/>
              <a:gd name="connsiteX4" fmla="*/ 660747 w 660747"/>
              <a:gd name="connsiteY4" fmla="*/ 356394 h 395993"/>
              <a:gd name="connsiteX5" fmla="*/ 621148 w 660747"/>
              <a:gd name="connsiteY5" fmla="*/ 395993 h 395993"/>
              <a:gd name="connsiteX6" fmla="*/ 39599 w 660747"/>
              <a:gd name="connsiteY6" fmla="*/ 395993 h 395993"/>
              <a:gd name="connsiteX7" fmla="*/ 0 w 660747"/>
              <a:gd name="connsiteY7" fmla="*/ 356394 h 395993"/>
              <a:gd name="connsiteX8" fmla="*/ 0 w 660747"/>
              <a:gd name="connsiteY8" fmla="*/ 39599 h 395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0747" h="395993">
                <a:moveTo>
                  <a:pt x="0" y="39599"/>
                </a:moveTo>
                <a:cubicBezTo>
                  <a:pt x="0" y="17729"/>
                  <a:pt x="17729" y="0"/>
                  <a:pt x="39599" y="0"/>
                </a:cubicBezTo>
                <a:lnTo>
                  <a:pt x="621148" y="0"/>
                </a:lnTo>
                <a:cubicBezTo>
                  <a:pt x="643018" y="0"/>
                  <a:pt x="660747" y="17729"/>
                  <a:pt x="660747" y="39599"/>
                </a:cubicBezTo>
                <a:lnTo>
                  <a:pt x="660747" y="356394"/>
                </a:lnTo>
                <a:cubicBezTo>
                  <a:pt x="660747" y="378264"/>
                  <a:pt x="643018" y="395993"/>
                  <a:pt x="621148" y="395993"/>
                </a:cubicBezTo>
                <a:lnTo>
                  <a:pt x="39599" y="395993"/>
                </a:lnTo>
                <a:cubicBezTo>
                  <a:pt x="17729" y="395993"/>
                  <a:pt x="0" y="378264"/>
                  <a:pt x="0" y="356394"/>
                </a:cubicBezTo>
                <a:lnTo>
                  <a:pt x="0" y="3959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7318" tIns="57318" rIns="57318" bIns="57318" numCol="1" spcCol="1270" anchor="ctr" anchorCtr="0">
            <a:noAutofit/>
          </a:bodyPr>
          <a:lstStyle/>
          <a:p>
            <a:pPr algn="ctr" defTabSz="533400" fontAlgn="base">
              <a:lnSpc>
                <a:spcPct val="90000"/>
              </a:lnSpc>
              <a:spcBef>
                <a:spcPct val="0"/>
              </a:spcBef>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49,7</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36" name="TextBox 35"/>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pic>
        <p:nvPicPr>
          <p:cNvPr id="2" name="Рисунок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33923" y="766942"/>
            <a:ext cx="1432029" cy="1294332"/>
          </a:xfrm>
          <a:prstGeom prst="rect">
            <a:avLst/>
          </a:prstGeom>
          <a:ln>
            <a:noFill/>
          </a:ln>
          <a:effectLst>
            <a:softEdge rad="112500"/>
          </a:effectLst>
        </p:spPr>
      </p:pic>
      <p:pic>
        <p:nvPicPr>
          <p:cNvPr id="13" name="Рисунок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65952" y="766942"/>
            <a:ext cx="1386367" cy="1278039"/>
          </a:xfrm>
          <a:prstGeom prst="rect">
            <a:avLst/>
          </a:prstGeom>
          <a:ln>
            <a:noFill/>
          </a:ln>
          <a:effectLst>
            <a:softEdge rad="112500"/>
          </a:effectLst>
        </p:spPr>
      </p:pic>
      <p:pic>
        <p:nvPicPr>
          <p:cNvPr id="16" name="Рисунок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555641" y="774305"/>
            <a:ext cx="1346228" cy="1263312"/>
          </a:xfrm>
          <a:prstGeom prst="rect">
            <a:avLst/>
          </a:prstGeom>
          <a:ln>
            <a:noFill/>
          </a:ln>
          <a:effectLst>
            <a:softEdge rad="112500"/>
          </a:effectLst>
        </p:spPr>
      </p:pic>
      <p:sp>
        <p:nvSpPr>
          <p:cNvPr id="7" name="Номер слайда 6"/>
          <p:cNvSpPr>
            <a:spLocks noGrp="1"/>
          </p:cNvSpPr>
          <p:nvPr>
            <p:ph type="sldNum" sz="quarter" idx="12"/>
          </p:nvPr>
        </p:nvSpPr>
        <p:spPr/>
        <p:txBody>
          <a:bodyPr/>
          <a:lstStyle/>
          <a:p>
            <a:pPr>
              <a:defRPr/>
            </a:pPr>
            <a:fld id="{8135DCAC-F131-4C56-82C1-BB591457AF70}" type="slidenum">
              <a:rPr lang="ru-RU" smtClean="0"/>
              <a:pPr>
                <a:defRPr/>
              </a:pPr>
              <a:t>62</a:t>
            </a:fld>
            <a:endParaRPr lang="ru-RU" dirty="0"/>
          </a:p>
        </p:txBody>
      </p:sp>
      <p:sp>
        <p:nvSpPr>
          <p:cNvPr id="38" name="Полилиния 37"/>
          <p:cNvSpPr/>
          <p:nvPr/>
        </p:nvSpPr>
        <p:spPr>
          <a:xfrm>
            <a:off x="8168131" y="2651518"/>
            <a:ext cx="724349" cy="201130"/>
          </a:xfrm>
          <a:custGeom>
            <a:avLst/>
            <a:gdLst>
              <a:gd name="connsiteX0" fmla="*/ 0 w 655572"/>
              <a:gd name="connsiteY0" fmla="*/ 39641 h 396411"/>
              <a:gd name="connsiteX1" fmla="*/ 39641 w 655572"/>
              <a:gd name="connsiteY1" fmla="*/ 0 h 396411"/>
              <a:gd name="connsiteX2" fmla="*/ 615931 w 655572"/>
              <a:gd name="connsiteY2" fmla="*/ 0 h 396411"/>
              <a:gd name="connsiteX3" fmla="*/ 655572 w 655572"/>
              <a:gd name="connsiteY3" fmla="*/ 39641 h 396411"/>
              <a:gd name="connsiteX4" fmla="*/ 655572 w 655572"/>
              <a:gd name="connsiteY4" fmla="*/ 356770 h 396411"/>
              <a:gd name="connsiteX5" fmla="*/ 615931 w 655572"/>
              <a:gd name="connsiteY5" fmla="*/ 396411 h 396411"/>
              <a:gd name="connsiteX6" fmla="*/ 39641 w 655572"/>
              <a:gd name="connsiteY6" fmla="*/ 396411 h 396411"/>
              <a:gd name="connsiteX7" fmla="*/ 0 w 655572"/>
              <a:gd name="connsiteY7" fmla="*/ 356770 h 396411"/>
              <a:gd name="connsiteX8" fmla="*/ 0 w 655572"/>
              <a:gd name="connsiteY8" fmla="*/ 39641 h 396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572" h="396411">
                <a:moveTo>
                  <a:pt x="0" y="39641"/>
                </a:moveTo>
                <a:cubicBezTo>
                  <a:pt x="0" y="17748"/>
                  <a:pt x="17748" y="0"/>
                  <a:pt x="39641" y="0"/>
                </a:cubicBezTo>
                <a:lnTo>
                  <a:pt x="615931" y="0"/>
                </a:lnTo>
                <a:cubicBezTo>
                  <a:pt x="637824" y="0"/>
                  <a:pt x="655572" y="17748"/>
                  <a:pt x="655572" y="39641"/>
                </a:cubicBezTo>
                <a:lnTo>
                  <a:pt x="655572" y="356770"/>
                </a:lnTo>
                <a:cubicBezTo>
                  <a:pt x="655572" y="378663"/>
                  <a:pt x="637824" y="396411"/>
                  <a:pt x="615931" y="396411"/>
                </a:cubicBezTo>
                <a:lnTo>
                  <a:pt x="39641" y="396411"/>
                </a:lnTo>
                <a:cubicBezTo>
                  <a:pt x="17748" y="396411"/>
                  <a:pt x="0" y="378663"/>
                  <a:pt x="0" y="356770"/>
                </a:cubicBezTo>
                <a:lnTo>
                  <a:pt x="0" y="39641"/>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7330" tIns="57330" rIns="57330" bIns="57330" numCol="1" spcCol="1270" anchor="ctr" anchorCtr="0">
            <a:noAutofit/>
          </a:bodyPr>
          <a:lstStyle/>
          <a:p>
            <a:pPr algn="ctr" defTabSz="5334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Факт</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42" name="Полилиния 41"/>
          <p:cNvSpPr/>
          <p:nvPr/>
        </p:nvSpPr>
        <p:spPr>
          <a:xfrm>
            <a:off x="8123905" y="2956383"/>
            <a:ext cx="768575" cy="3568961"/>
          </a:xfrm>
          <a:custGeom>
            <a:avLst/>
            <a:gdLst>
              <a:gd name="connsiteX0" fmla="*/ 0 w 660747"/>
              <a:gd name="connsiteY0" fmla="*/ 39599 h 395993"/>
              <a:gd name="connsiteX1" fmla="*/ 39599 w 660747"/>
              <a:gd name="connsiteY1" fmla="*/ 0 h 395993"/>
              <a:gd name="connsiteX2" fmla="*/ 621148 w 660747"/>
              <a:gd name="connsiteY2" fmla="*/ 0 h 395993"/>
              <a:gd name="connsiteX3" fmla="*/ 660747 w 660747"/>
              <a:gd name="connsiteY3" fmla="*/ 39599 h 395993"/>
              <a:gd name="connsiteX4" fmla="*/ 660747 w 660747"/>
              <a:gd name="connsiteY4" fmla="*/ 356394 h 395993"/>
              <a:gd name="connsiteX5" fmla="*/ 621148 w 660747"/>
              <a:gd name="connsiteY5" fmla="*/ 395993 h 395993"/>
              <a:gd name="connsiteX6" fmla="*/ 39599 w 660747"/>
              <a:gd name="connsiteY6" fmla="*/ 395993 h 395993"/>
              <a:gd name="connsiteX7" fmla="*/ 0 w 660747"/>
              <a:gd name="connsiteY7" fmla="*/ 356394 h 395993"/>
              <a:gd name="connsiteX8" fmla="*/ 0 w 660747"/>
              <a:gd name="connsiteY8" fmla="*/ 39599 h 395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0747" h="395993">
                <a:moveTo>
                  <a:pt x="0" y="39599"/>
                </a:moveTo>
                <a:cubicBezTo>
                  <a:pt x="0" y="17729"/>
                  <a:pt x="17729" y="0"/>
                  <a:pt x="39599" y="0"/>
                </a:cubicBezTo>
                <a:lnTo>
                  <a:pt x="621148" y="0"/>
                </a:lnTo>
                <a:cubicBezTo>
                  <a:pt x="643018" y="0"/>
                  <a:pt x="660747" y="17729"/>
                  <a:pt x="660747" y="39599"/>
                </a:cubicBezTo>
                <a:lnTo>
                  <a:pt x="660747" y="356394"/>
                </a:lnTo>
                <a:cubicBezTo>
                  <a:pt x="660747" y="378264"/>
                  <a:pt x="643018" y="395993"/>
                  <a:pt x="621148" y="395993"/>
                </a:cubicBezTo>
                <a:lnTo>
                  <a:pt x="39599" y="395993"/>
                </a:lnTo>
                <a:cubicBezTo>
                  <a:pt x="17729" y="395993"/>
                  <a:pt x="0" y="378264"/>
                  <a:pt x="0" y="356394"/>
                </a:cubicBezTo>
                <a:lnTo>
                  <a:pt x="0" y="3959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7318" tIns="57318" rIns="57318" bIns="57318" numCol="1" spcCol="1270" anchor="ctr" anchorCtr="0">
            <a:noAutofit/>
          </a:bodyPr>
          <a:lstStyle/>
          <a:p>
            <a:pPr algn="ctr" defTabSz="533400" fontAlgn="base">
              <a:lnSpc>
                <a:spcPct val="90000"/>
              </a:lnSpc>
              <a:spcBef>
                <a:spcPct val="0"/>
              </a:spcBef>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49,6</a:t>
            </a:r>
            <a:endParaRPr lang="ru-RU" sz="1200"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93091835"/>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Рисунок 4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11760" y="764704"/>
            <a:ext cx="3126557" cy="2304256"/>
          </a:xfrm>
          <a:prstGeom prst="rect">
            <a:avLst/>
          </a:prstGeom>
          <a:ln>
            <a:noFill/>
          </a:ln>
          <a:effectLst>
            <a:softEdge rad="112500"/>
          </a:effectLst>
        </p:spPr>
      </p:pic>
      <p:sp>
        <p:nvSpPr>
          <p:cNvPr id="4" name="Полилиния 3"/>
          <p:cNvSpPr/>
          <p:nvPr/>
        </p:nvSpPr>
        <p:spPr>
          <a:xfrm>
            <a:off x="5724128" y="1395879"/>
            <a:ext cx="3323719" cy="735023"/>
          </a:xfrm>
          <a:custGeom>
            <a:avLst/>
            <a:gdLst>
              <a:gd name="connsiteX0" fmla="*/ 0 w 3903032"/>
              <a:gd name="connsiteY0" fmla="*/ 73502 h 735023"/>
              <a:gd name="connsiteX1" fmla="*/ 73502 w 3903032"/>
              <a:gd name="connsiteY1" fmla="*/ 0 h 735023"/>
              <a:gd name="connsiteX2" fmla="*/ 3829530 w 3903032"/>
              <a:gd name="connsiteY2" fmla="*/ 0 h 735023"/>
              <a:gd name="connsiteX3" fmla="*/ 3903032 w 3903032"/>
              <a:gd name="connsiteY3" fmla="*/ 73502 h 735023"/>
              <a:gd name="connsiteX4" fmla="*/ 3903032 w 3903032"/>
              <a:gd name="connsiteY4" fmla="*/ 661521 h 735023"/>
              <a:gd name="connsiteX5" fmla="*/ 3829530 w 3903032"/>
              <a:gd name="connsiteY5" fmla="*/ 735023 h 735023"/>
              <a:gd name="connsiteX6" fmla="*/ 73502 w 3903032"/>
              <a:gd name="connsiteY6" fmla="*/ 735023 h 735023"/>
              <a:gd name="connsiteX7" fmla="*/ 0 w 3903032"/>
              <a:gd name="connsiteY7" fmla="*/ 661521 h 735023"/>
              <a:gd name="connsiteX8" fmla="*/ 0 w 3903032"/>
              <a:gd name="connsiteY8" fmla="*/ 73502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3032" h="735023">
                <a:moveTo>
                  <a:pt x="0" y="73502"/>
                </a:moveTo>
                <a:cubicBezTo>
                  <a:pt x="0" y="32908"/>
                  <a:pt x="32908" y="0"/>
                  <a:pt x="73502" y="0"/>
                </a:cubicBezTo>
                <a:lnTo>
                  <a:pt x="3829530" y="0"/>
                </a:lnTo>
                <a:cubicBezTo>
                  <a:pt x="3870124" y="0"/>
                  <a:pt x="3903032" y="32908"/>
                  <a:pt x="3903032" y="73502"/>
                </a:cubicBezTo>
                <a:lnTo>
                  <a:pt x="3903032" y="661521"/>
                </a:lnTo>
                <a:cubicBezTo>
                  <a:pt x="3903032" y="702115"/>
                  <a:pt x="3870124" y="735023"/>
                  <a:pt x="3829530" y="735023"/>
                </a:cubicBezTo>
                <a:lnTo>
                  <a:pt x="73502" y="735023"/>
                </a:lnTo>
                <a:cubicBezTo>
                  <a:pt x="32908" y="735023"/>
                  <a:pt x="0" y="702115"/>
                  <a:pt x="0" y="661521"/>
                </a:cubicBezTo>
                <a:lnTo>
                  <a:pt x="0" y="73502"/>
                </a:lnTo>
                <a:close/>
              </a:path>
            </a:pathLst>
          </a:custGeom>
        </p:spPr>
        <p:style>
          <a:lnRef idx="3">
            <a:schemeClr val="lt1"/>
          </a:lnRef>
          <a:fillRef idx="1">
            <a:schemeClr val="accent2"/>
          </a:fillRef>
          <a:effectRef idx="1">
            <a:schemeClr val="accent2"/>
          </a:effectRef>
          <a:fontRef idx="minor">
            <a:schemeClr val="lt1"/>
          </a:fontRef>
        </p:style>
        <p:txBody>
          <a:bodyPr spcFirstLastPara="0" vert="horz" wrap="square" lIns="74868" tIns="74868" rIns="74868" bIns="74868" numCol="1" spcCol="1270" anchor="ctr" anchorCtr="0">
            <a:noAutofit/>
          </a:bodyPr>
          <a:lstStyle/>
          <a:p>
            <a:pPr algn="ctr" defTabSz="622300" fontAlgn="base">
              <a:lnSpc>
                <a:spcPct val="90000"/>
              </a:lnSpc>
              <a:spcBef>
                <a:spcPct val="0"/>
              </a:spcBef>
              <a:spcAft>
                <a:spcPct val="35000"/>
              </a:spcAft>
            </a:pPr>
            <a:r>
              <a:rPr lang="ru-RU" sz="1400" b="1" dirty="0">
                <a:solidFill>
                  <a:srgbClr val="4E67C8">
                    <a:lumMod val="50000"/>
                  </a:srgbClr>
                </a:solidFill>
                <a:latin typeface="Times New Roman" panose="02020603050405020304" pitchFamily="18" charset="0"/>
                <a:cs typeface="Times New Roman" panose="02020603050405020304" pitchFamily="18" charset="0"/>
              </a:rPr>
              <a:t>Достижение значений показателей (индикаторов) </a:t>
            </a:r>
          </a:p>
        </p:txBody>
      </p:sp>
      <p:sp>
        <p:nvSpPr>
          <p:cNvPr id="25" name="Полилиния 24"/>
          <p:cNvSpPr/>
          <p:nvPr/>
        </p:nvSpPr>
        <p:spPr>
          <a:xfrm>
            <a:off x="5580112" y="2584160"/>
            <a:ext cx="612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2025 план</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26" name="Полилиния 25"/>
          <p:cNvSpPr/>
          <p:nvPr/>
        </p:nvSpPr>
        <p:spPr>
          <a:xfrm>
            <a:off x="5580112" y="5167465"/>
            <a:ext cx="612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algn="ctr" defTabSz="622300">
              <a:lnSpc>
                <a:spcPct val="90000"/>
              </a:lnSpc>
              <a:spcAft>
                <a:spcPct val="35000"/>
              </a:spcAft>
            </a:pPr>
            <a:r>
              <a:rPr lang="ru-RU" sz="1400" b="1" dirty="0">
                <a:solidFill>
                  <a:prstClr val="black"/>
                </a:solidFill>
                <a:latin typeface="Times New Roman" panose="02020603050405020304" pitchFamily="18" charset="0"/>
                <a:cs typeface="Times New Roman" panose="02020603050405020304" pitchFamily="18" charset="0"/>
              </a:rPr>
              <a:t>8,0</a:t>
            </a:r>
          </a:p>
        </p:txBody>
      </p:sp>
      <p:sp>
        <p:nvSpPr>
          <p:cNvPr id="27" name="Полилиния 26"/>
          <p:cNvSpPr/>
          <p:nvPr/>
        </p:nvSpPr>
        <p:spPr>
          <a:xfrm>
            <a:off x="5580112" y="3406707"/>
            <a:ext cx="612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Aft>
                <a:spcPct val="35000"/>
              </a:spcAft>
            </a:pPr>
            <a:r>
              <a:rPr lang="ru-RU" sz="1400" b="1" dirty="0">
                <a:solidFill>
                  <a:prstClr val="black"/>
                </a:solidFill>
                <a:latin typeface="Times New Roman" panose="02020603050405020304" pitchFamily="18" charset="0"/>
                <a:cs typeface="Times New Roman" panose="02020603050405020304" pitchFamily="18" charset="0"/>
              </a:rPr>
              <a:t>20,1</a:t>
            </a:r>
          </a:p>
        </p:txBody>
      </p:sp>
      <p:sp>
        <p:nvSpPr>
          <p:cNvPr id="28" name="Полилиния 27"/>
          <p:cNvSpPr/>
          <p:nvPr/>
        </p:nvSpPr>
        <p:spPr>
          <a:xfrm>
            <a:off x="5580112" y="4252368"/>
            <a:ext cx="612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Aft>
                <a:spcPct val="35000"/>
              </a:spcAft>
            </a:pPr>
            <a:r>
              <a:rPr lang="en-US" sz="1400" b="1" dirty="0" smtClean="0">
                <a:solidFill>
                  <a:prstClr val="black"/>
                </a:solidFill>
                <a:latin typeface="Times New Roman" panose="02020603050405020304" pitchFamily="18" charset="0"/>
                <a:cs typeface="Times New Roman" panose="02020603050405020304" pitchFamily="18" charset="0"/>
              </a:rPr>
              <a:t>110</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6285093" y="2584160"/>
            <a:ext cx="612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BBF8E6"/>
              </a:gs>
              <a:gs pos="50000">
                <a:srgbClr val="D4FAEE"/>
              </a:gs>
              <a:gs pos="100000">
                <a:srgbClr val="DEF6E3"/>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2025 факт</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2" name="Полилиния 31"/>
          <p:cNvSpPr/>
          <p:nvPr/>
        </p:nvSpPr>
        <p:spPr>
          <a:xfrm>
            <a:off x="6285093" y="5167465"/>
            <a:ext cx="612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BBF8E6"/>
              </a:gs>
              <a:gs pos="50000">
                <a:srgbClr val="D4FAEE"/>
              </a:gs>
              <a:gs pos="100000">
                <a:srgbClr val="DEF6E3"/>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algn="ctr" defTabSz="622300">
              <a:lnSpc>
                <a:spcPct val="90000"/>
              </a:lnSpc>
              <a:spcAft>
                <a:spcPct val="35000"/>
              </a:spcAft>
            </a:pPr>
            <a:r>
              <a:rPr lang="ru-RU" sz="1400" b="1" dirty="0">
                <a:solidFill>
                  <a:schemeClr val="tx1"/>
                </a:solidFill>
                <a:latin typeface="Times New Roman" panose="02020603050405020304" pitchFamily="18" charset="0"/>
                <a:cs typeface="Times New Roman" panose="02020603050405020304" pitchFamily="18" charset="0"/>
              </a:rPr>
              <a:t>2,99</a:t>
            </a:r>
          </a:p>
        </p:txBody>
      </p:sp>
      <p:sp>
        <p:nvSpPr>
          <p:cNvPr id="34" name="Полилиния 33"/>
          <p:cNvSpPr/>
          <p:nvPr/>
        </p:nvSpPr>
        <p:spPr>
          <a:xfrm>
            <a:off x="6285093" y="3404443"/>
            <a:ext cx="612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BBF8E6"/>
              </a:gs>
              <a:gs pos="50000">
                <a:srgbClr val="D4FAEE"/>
              </a:gs>
              <a:gs pos="100000">
                <a:srgbClr val="DEF6E3"/>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Aft>
                <a:spcPct val="35000"/>
              </a:spcAft>
            </a:pPr>
            <a:r>
              <a:rPr lang="ru-RU" sz="1400" b="1" dirty="0">
                <a:solidFill>
                  <a:schemeClr val="tx1"/>
                </a:solidFill>
                <a:latin typeface="Times New Roman" panose="02020603050405020304" pitchFamily="18" charset="0"/>
                <a:cs typeface="Times New Roman" panose="02020603050405020304" pitchFamily="18" charset="0"/>
              </a:rPr>
              <a:t>7,4</a:t>
            </a:r>
          </a:p>
        </p:txBody>
      </p:sp>
      <p:sp>
        <p:nvSpPr>
          <p:cNvPr id="35" name="Полилиния 34"/>
          <p:cNvSpPr/>
          <p:nvPr/>
        </p:nvSpPr>
        <p:spPr>
          <a:xfrm>
            <a:off x="6285093" y="4261673"/>
            <a:ext cx="612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BBF8E6"/>
              </a:gs>
              <a:gs pos="50000">
                <a:srgbClr val="D4FAEE"/>
              </a:gs>
              <a:gs pos="100000">
                <a:srgbClr val="DEF6E3"/>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Aft>
                <a:spcPct val="35000"/>
              </a:spcAft>
            </a:pPr>
            <a:r>
              <a:rPr lang="ru-RU" sz="1400" b="1" dirty="0">
                <a:solidFill>
                  <a:schemeClr val="tx1"/>
                </a:solidFill>
                <a:latin typeface="Times New Roman" panose="02020603050405020304" pitchFamily="18" charset="0"/>
                <a:cs typeface="Times New Roman" panose="02020603050405020304" pitchFamily="18" charset="0"/>
              </a:rPr>
              <a:t>124,5</a:t>
            </a:r>
          </a:p>
        </p:txBody>
      </p:sp>
      <p:sp>
        <p:nvSpPr>
          <p:cNvPr id="38" name="Полилиния 37"/>
          <p:cNvSpPr/>
          <p:nvPr/>
        </p:nvSpPr>
        <p:spPr>
          <a:xfrm>
            <a:off x="6990074" y="2584160"/>
            <a:ext cx="612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2026</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9" name="Полилиния 38"/>
          <p:cNvSpPr/>
          <p:nvPr/>
        </p:nvSpPr>
        <p:spPr>
          <a:xfrm>
            <a:off x="6990074" y="5167465"/>
            <a:ext cx="612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algn="ctr" defTabSz="622300">
              <a:lnSpc>
                <a:spcPct val="90000"/>
              </a:lnSpc>
              <a:spcAft>
                <a:spcPct val="35000"/>
              </a:spcAft>
            </a:pPr>
            <a:r>
              <a:rPr lang="ru-RU" sz="1400" b="1" dirty="0">
                <a:solidFill>
                  <a:prstClr val="black"/>
                </a:solidFill>
                <a:latin typeface="Times New Roman" panose="02020603050405020304" pitchFamily="18" charset="0"/>
                <a:cs typeface="Times New Roman" panose="02020603050405020304" pitchFamily="18" charset="0"/>
              </a:rPr>
              <a:t>7,0</a:t>
            </a:r>
          </a:p>
        </p:txBody>
      </p:sp>
      <p:sp>
        <p:nvSpPr>
          <p:cNvPr id="40" name="Полилиния 39"/>
          <p:cNvSpPr/>
          <p:nvPr/>
        </p:nvSpPr>
        <p:spPr>
          <a:xfrm>
            <a:off x="6990074" y="3406707"/>
            <a:ext cx="612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Aft>
                <a:spcPct val="35000"/>
              </a:spcAft>
            </a:pPr>
            <a:r>
              <a:rPr lang="ru-RU" sz="1400" b="1" dirty="0">
                <a:solidFill>
                  <a:prstClr val="black"/>
                </a:solidFill>
                <a:latin typeface="Times New Roman" panose="02020603050405020304" pitchFamily="18" charset="0"/>
                <a:cs typeface="Times New Roman" panose="02020603050405020304" pitchFamily="18" charset="0"/>
              </a:rPr>
              <a:t>20,0</a:t>
            </a:r>
          </a:p>
        </p:txBody>
      </p:sp>
      <p:sp>
        <p:nvSpPr>
          <p:cNvPr id="41" name="Полилиния 40"/>
          <p:cNvSpPr/>
          <p:nvPr/>
        </p:nvSpPr>
        <p:spPr>
          <a:xfrm>
            <a:off x="6990074" y="4261673"/>
            <a:ext cx="612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Aft>
                <a:spcPct val="35000"/>
              </a:spcAft>
            </a:pPr>
            <a:r>
              <a:rPr lang="en-US" sz="1400" b="1" dirty="0" smtClean="0">
                <a:solidFill>
                  <a:prstClr val="black"/>
                </a:solidFill>
                <a:latin typeface="Times New Roman" panose="02020603050405020304" pitchFamily="18" charset="0"/>
                <a:cs typeface="Times New Roman" panose="02020603050405020304" pitchFamily="18" charset="0"/>
              </a:rPr>
              <a:t>110</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03532" y="3391457"/>
            <a:ext cx="5404572" cy="72008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400" dirty="0">
                <a:solidFill>
                  <a:prstClr val="black"/>
                </a:solidFill>
                <a:latin typeface="Times New Roman" panose="02020603050405020304" pitchFamily="18" charset="0"/>
                <a:cs typeface="Times New Roman" panose="02020603050405020304" pitchFamily="18" charset="0"/>
              </a:rPr>
              <a:t>Доля преступлений, совершенных на улицах, в общем числе зарегистрированных </a:t>
            </a:r>
            <a:r>
              <a:rPr lang="ru-RU" sz="1400" dirty="0" smtClean="0">
                <a:solidFill>
                  <a:prstClr val="black"/>
                </a:solidFill>
                <a:latin typeface="Times New Roman" panose="02020603050405020304" pitchFamily="18" charset="0"/>
                <a:cs typeface="Times New Roman" panose="02020603050405020304" pitchFamily="18" charset="0"/>
              </a:rPr>
              <a:t>преступлений, </a:t>
            </a:r>
            <a:r>
              <a:rPr lang="ru-RU" sz="1200" i="1" dirty="0" smtClean="0">
                <a:solidFill>
                  <a:prstClr val="black"/>
                </a:solidFill>
                <a:latin typeface="Times New Roman" panose="02020603050405020304" pitchFamily="18" charset="0"/>
                <a:cs typeface="Times New Roman" panose="02020603050405020304" pitchFamily="18" charset="0"/>
              </a:rPr>
              <a:t>%</a:t>
            </a:r>
            <a:endParaRPr lang="ru-RU" sz="1400" i="1" dirty="0">
              <a:solidFill>
                <a:prstClr val="black"/>
              </a:solidFill>
              <a:latin typeface="Times New Roman" panose="02020603050405020304" pitchFamily="18" charset="0"/>
              <a:cs typeface="Times New Roman" panose="02020603050405020304" pitchFamily="18" charset="0"/>
            </a:endParaRPr>
          </a:p>
        </p:txBody>
      </p:sp>
      <p:sp>
        <p:nvSpPr>
          <p:cNvPr id="24" name="Скругленный прямоугольник 23"/>
          <p:cNvSpPr/>
          <p:nvPr/>
        </p:nvSpPr>
        <p:spPr>
          <a:xfrm>
            <a:off x="103532" y="4251227"/>
            <a:ext cx="5404572" cy="705635"/>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500" dirty="0">
                <a:solidFill>
                  <a:prstClr val="black"/>
                </a:solidFill>
                <a:latin typeface="Times New Roman" panose="02020603050405020304" pitchFamily="18" charset="0"/>
                <a:cs typeface="Times New Roman" panose="02020603050405020304" pitchFamily="18" charset="0"/>
              </a:rPr>
              <a:t>Распространенность преступлений в сфере незаконного оборота </a:t>
            </a:r>
            <a:r>
              <a:rPr lang="ru-RU" sz="1500" dirty="0" smtClean="0">
                <a:solidFill>
                  <a:prstClr val="black"/>
                </a:solidFill>
                <a:latin typeface="Times New Roman" panose="02020603050405020304" pitchFamily="18" charset="0"/>
                <a:cs typeface="Times New Roman" panose="02020603050405020304" pitchFamily="18" charset="0"/>
              </a:rPr>
              <a:t>наркотиков, </a:t>
            </a:r>
            <a:r>
              <a:rPr lang="ru-RU" sz="1200" i="1" dirty="0" smtClean="0">
                <a:solidFill>
                  <a:prstClr val="black"/>
                </a:solidFill>
                <a:latin typeface="Times New Roman" panose="02020603050405020304" pitchFamily="18" charset="0"/>
                <a:cs typeface="Times New Roman" panose="02020603050405020304" pitchFamily="18" charset="0"/>
              </a:rPr>
              <a:t>преступлений на 100 тыс. населения</a:t>
            </a:r>
            <a:endParaRPr lang="ru-RU" sz="1500" i="1" dirty="0">
              <a:solidFill>
                <a:prstClr val="black"/>
              </a:solidFill>
              <a:latin typeface="Times New Roman" panose="02020603050405020304" pitchFamily="18" charset="0"/>
              <a:cs typeface="Times New Roman" panose="02020603050405020304" pitchFamily="18" charset="0"/>
            </a:endParaRPr>
          </a:p>
        </p:txBody>
      </p:sp>
      <p:sp>
        <p:nvSpPr>
          <p:cNvPr id="33" name="Скругленный прямоугольник 32"/>
          <p:cNvSpPr/>
          <p:nvPr/>
        </p:nvSpPr>
        <p:spPr>
          <a:xfrm>
            <a:off x="103532" y="5135822"/>
            <a:ext cx="5404572" cy="74145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400" dirty="0">
                <a:solidFill>
                  <a:prstClr val="black"/>
                </a:solidFill>
                <a:latin typeface="Times New Roman" panose="02020603050405020304" pitchFamily="18" charset="0"/>
                <a:cs typeface="Times New Roman" panose="02020603050405020304" pitchFamily="18" charset="0"/>
              </a:rPr>
              <a:t>Число несовершеннолетних, совершивших преступления, в расчете на 1 тыс. несовершеннолетних в возрасте от 14 до 18 </a:t>
            </a:r>
            <a:r>
              <a:rPr lang="ru-RU" sz="1400" dirty="0" smtClean="0">
                <a:solidFill>
                  <a:prstClr val="black"/>
                </a:solidFill>
                <a:latin typeface="Times New Roman" panose="02020603050405020304" pitchFamily="18" charset="0"/>
                <a:cs typeface="Times New Roman" panose="02020603050405020304" pitchFamily="18" charset="0"/>
              </a:rPr>
              <a:t>лет, </a:t>
            </a:r>
            <a:r>
              <a:rPr lang="ru-RU" sz="1200" i="1" dirty="0">
                <a:solidFill>
                  <a:prstClr val="black"/>
                </a:solidFill>
                <a:latin typeface="Times New Roman" panose="02020603050405020304" pitchFamily="18" charset="0"/>
                <a:cs typeface="Times New Roman" panose="02020603050405020304" pitchFamily="18" charset="0"/>
              </a:rPr>
              <a:t>человек</a:t>
            </a:r>
          </a:p>
        </p:txBody>
      </p:sp>
      <p:sp>
        <p:nvSpPr>
          <p:cNvPr id="11" name="Скругленный прямоугольник 10"/>
          <p:cNvSpPr/>
          <p:nvPr/>
        </p:nvSpPr>
        <p:spPr>
          <a:xfrm>
            <a:off x="125891" y="2130902"/>
            <a:ext cx="2213861" cy="50405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fontAlgn="base">
              <a:spcBef>
                <a:spcPct val="0"/>
              </a:spcBef>
              <a:spcAft>
                <a:spcPct val="0"/>
              </a:spcAft>
            </a:pPr>
            <a:r>
              <a:rPr lang="ru-RU" sz="1400" b="1" dirty="0">
                <a:solidFill>
                  <a:srgbClr val="4E67C8">
                    <a:lumMod val="50000"/>
                  </a:srgbClr>
                </a:solidFill>
                <a:latin typeface="Times New Roman" panose="02020603050405020304" pitchFamily="18" charset="0"/>
                <a:cs typeface="Times New Roman" panose="02020603050405020304" pitchFamily="18" charset="0"/>
              </a:rPr>
              <a:t>Основные индикаторы</a:t>
            </a:r>
          </a:p>
        </p:txBody>
      </p:sp>
      <p:sp>
        <p:nvSpPr>
          <p:cNvPr id="12" name="Заголовок 1"/>
          <p:cNvSpPr txBox="1">
            <a:spLocks/>
          </p:cNvSpPr>
          <p:nvPr/>
        </p:nvSpPr>
        <p:spPr>
          <a:xfrm>
            <a:off x="259728" y="0"/>
            <a:ext cx="72646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Clr>
                <a:srgbClr val="F14124">
                  <a:lumMod val="75000"/>
                </a:srgbClr>
              </a:buClr>
              <a:buNone/>
            </a:pPr>
            <a:r>
              <a:rPr lang="ru-RU" sz="16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Республики</a:t>
            </a:r>
          </a:p>
          <a:p>
            <a:pPr marL="0" indent="0" algn="l">
              <a:buClr>
                <a:srgbClr val="F14124">
                  <a:lumMod val="75000"/>
                </a:srgbClr>
              </a:buClr>
              <a:buNone/>
            </a:pPr>
            <a:r>
              <a:rPr lang="ru-RU" sz="1600" dirty="0">
                <a:solidFill>
                  <a:schemeClr val="tx1"/>
                </a:solidFill>
                <a:effectLst/>
                <a:latin typeface="Times New Roman" panose="02020603050405020304" pitchFamily="18" charset="0"/>
                <a:cs typeface="Times New Roman" panose="02020603050405020304" pitchFamily="18" charset="0"/>
              </a:rPr>
              <a:t>«Обеспечение общественного порядка и противодействие преступности»</a:t>
            </a:r>
          </a:p>
        </p:txBody>
      </p:sp>
      <p:cxnSp>
        <p:nvCxnSpPr>
          <p:cNvPr id="13" name="Прямая соединительная линия 12"/>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2" name="Номер слайда 1"/>
          <p:cNvSpPr>
            <a:spLocks noGrp="1"/>
          </p:cNvSpPr>
          <p:nvPr>
            <p:ph type="sldNum" sz="quarter" idx="12"/>
          </p:nvPr>
        </p:nvSpPr>
        <p:spPr/>
        <p:txBody>
          <a:bodyPr/>
          <a:lstStyle/>
          <a:p>
            <a:pPr>
              <a:defRPr/>
            </a:pPr>
            <a:fld id="{8135DCAC-F131-4C56-82C1-BB591457AF70}" type="slidenum">
              <a:rPr lang="ru-RU" smtClean="0"/>
              <a:pPr>
                <a:defRPr/>
              </a:pPr>
              <a:t>63</a:t>
            </a:fld>
            <a:endParaRPr lang="ru-RU" dirty="0"/>
          </a:p>
        </p:txBody>
      </p:sp>
      <p:sp>
        <p:nvSpPr>
          <p:cNvPr id="29" name="Полилиния 28"/>
          <p:cNvSpPr/>
          <p:nvPr/>
        </p:nvSpPr>
        <p:spPr>
          <a:xfrm>
            <a:off x="7695055" y="2584160"/>
            <a:ext cx="612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2027</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7695055" y="3406707"/>
            <a:ext cx="612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Aft>
                <a:spcPct val="35000"/>
              </a:spcAft>
            </a:pPr>
            <a:r>
              <a:rPr lang="ru-RU" sz="1400" b="1" dirty="0">
                <a:solidFill>
                  <a:prstClr val="black"/>
                </a:solidFill>
                <a:latin typeface="Times New Roman" panose="02020603050405020304" pitchFamily="18" charset="0"/>
                <a:cs typeface="Times New Roman" panose="02020603050405020304" pitchFamily="18" charset="0"/>
              </a:rPr>
              <a:t>20,0</a:t>
            </a:r>
          </a:p>
        </p:txBody>
      </p:sp>
      <p:sp>
        <p:nvSpPr>
          <p:cNvPr id="36" name="Полилиния 35"/>
          <p:cNvSpPr/>
          <p:nvPr/>
        </p:nvSpPr>
        <p:spPr>
          <a:xfrm>
            <a:off x="7695055" y="4261673"/>
            <a:ext cx="612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en-US" sz="1400" b="1" dirty="0" smtClean="0">
                <a:solidFill>
                  <a:prstClr val="black"/>
                </a:solidFill>
                <a:latin typeface="Times New Roman" panose="02020603050405020304" pitchFamily="18" charset="0"/>
                <a:cs typeface="Times New Roman" panose="02020603050405020304" pitchFamily="18" charset="0"/>
              </a:rPr>
              <a:t>110</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7" name="Полилиния 36"/>
          <p:cNvSpPr/>
          <p:nvPr/>
        </p:nvSpPr>
        <p:spPr>
          <a:xfrm>
            <a:off x="7695055" y="5175579"/>
            <a:ext cx="612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algn="ctr" defTabSz="622300">
              <a:lnSpc>
                <a:spcPct val="90000"/>
              </a:lnSpc>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7,0</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42" name="Полилиния 41"/>
          <p:cNvSpPr/>
          <p:nvPr/>
        </p:nvSpPr>
        <p:spPr>
          <a:xfrm>
            <a:off x="8388424" y="2584160"/>
            <a:ext cx="612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2028</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43" name="Полилиния 42"/>
          <p:cNvSpPr/>
          <p:nvPr/>
        </p:nvSpPr>
        <p:spPr>
          <a:xfrm>
            <a:off x="8400036" y="3391457"/>
            <a:ext cx="612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20,0</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45" name="Полилиния 44"/>
          <p:cNvSpPr/>
          <p:nvPr/>
        </p:nvSpPr>
        <p:spPr>
          <a:xfrm>
            <a:off x="8400036" y="4279461"/>
            <a:ext cx="612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en-US" sz="1400" b="1" dirty="0" smtClean="0">
                <a:solidFill>
                  <a:prstClr val="black"/>
                </a:solidFill>
                <a:latin typeface="Times New Roman" panose="02020603050405020304" pitchFamily="18" charset="0"/>
                <a:cs typeface="Times New Roman" panose="02020603050405020304" pitchFamily="18" charset="0"/>
              </a:rPr>
              <a:t>110</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47" name="Полилиния 46"/>
          <p:cNvSpPr/>
          <p:nvPr/>
        </p:nvSpPr>
        <p:spPr>
          <a:xfrm>
            <a:off x="8400036" y="5167465"/>
            <a:ext cx="612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7,0</a:t>
            </a:r>
            <a:endParaRPr lang="ru-RU" sz="1400" b="1"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79996880"/>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2052" name="Picture 4"/>
          <p:cNvPicPr>
            <a:picLocks noChangeAspect="1" noChangeArrowheads="1"/>
          </p:cNvPicPr>
          <p:nvPr/>
        </p:nvPicPr>
        <p:blipFill>
          <a:blip r:embed="rId2"/>
          <a:stretch/>
        </p:blipFill>
        <p:spPr bwMode="auto">
          <a:xfrm>
            <a:off x="6156176" y="739888"/>
            <a:ext cx="2520280" cy="1886438"/>
          </a:xfrm>
          <a:prstGeom prst="rect">
            <a:avLst/>
          </a:prstGeom>
          <a:ln>
            <a:noFill/>
          </a:ln>
          <a:effectLst>
            <a:softEdge rad="112500"/>
          </a:effectLst>
        </p:spPr>
      </p:pic>
      <p:sp>
        <p:nvSpPr>
          <p:cNvPr id="8" name="Прямоугольник 7"/>
          <p:cNvSpPr/>
          <p:nvPr/>
        </p:nvSpPr>
        <p:spPr bwMode="auto">
          <a:xfrm>
            <a:off x="4516" y="4293096"/>
            <a:ext cx="1944216" cy="3610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0"/>
              </a:spcBef>
              <a:spcAft>
                <a:spcPts val="0"/>
              </a:spcAft>
              <a:defRPr/>
            </a:pPr>
            <a:endParaRPr lang="ru-RU">
              <a:solidFill>
                <a:prstClr val="black"/>
              </a:solidFill>
              <a:latin typeface="Times New Roman"/>
              <a:cs typeface="Times New Roman"/>
            </a:endParaRPr>
          </a:p>
        </p:txBody>
      </p:sp>
      <p:sp>
        <p:nvSpPr>
          <p:cNvPr id="9" name="Прямоугольник 8"/>
          <p:cNvSpPr/>
          <p:nvPr/>
        </p:nvSpPr>
        <p:spPr bwMode="auto">
          <a:xfrm>
            <a:off x="30791" y="4662186"/>
            <a:ext cx="151216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0"/>
              </a:spcBef>
              <a:spcAft>
                <a:spcPts val="0"/>
              </a:spcAft>
              <a:defRPr/>
            </a:pPr>
            <a:endParaRPr lang="ru-RU">
              <a:solidFill>
                <a:prstClr val="black"/>
              </a:solidFill>
              <a:latin typeface="Times New Roman"/>
              <a:cs typeface="Times New Roman"/>
            </a:endParaRPr>
          </a:p>
        </p:txBody>
      </p:sp>
      <p:sp>
        <p:nvSpPr>
          <p:cNvPr id="40" name="Прямоугольник 39"/>
          <p:cNvSpPr/>
          <p:nvPr/>
        </p:nvSpPr>
        <p:spPr bwMode="auto">
          <a:xfrm>
            <a:off x="107504" y="6230638"/>
            <a:ext cx="4104456" cy="400110"/>
          </a:xfrm>
          <a:prstGeom prst="rect">
            <a:avLst/>
          </a:prstGeom>
        </p:spPr>
        <p:txBody>
          <a:bodyPr wrap="square">
            <a:spAutoFit/>
          </a:bodyPr>
          <a:lstStyle/>
          <a:p>
            <a:pPr>
              <a:spcBef>
                <a:spcPts val="0"/>
              </a:spcBef>
              <a:spcAft>
                <a:spcPts val="0"/>
              </a:spcAft>
              <a:defRPr/>
            </a:pPr>
            <a:endParaRPr lang="ru-RU" sz="1000" i="1">
              <a:solidFill>
                <a:prstClr val="black"/>
              </a:solidFill>
              <a:latin typeface="Times New Roman"/>
              <a:cs typeface="Times New Roman"/>
            </a:endParaRPr>
          </a:p>
          <a:p>
            <a:pPr>
              <a:spcBef>
                <a:spcPts val="0"/>
              </a:spcBef>
              <a:spcAft>
                <a:spcPts val="0"/>
              </a:spcAft>
              <a:defRPr/>
            </a:pPr>
            <a:endParaRPr lang="ru-RU" sz="1000" i="1">
              <a:solidFill>
                <a:prstClr val="black"/>
              </a:solidFill>
              <a:latin typeface="Times New Roman"/>
              <a:cs typeface="Times New Roman"/>
            </a:endParaRPr>
          </a:p>
        </p:txBody>
      </p:sp>
      <p:sp>
        <p:nvSpPr>
          <p:cNvPr id="5" name="Скругленный прямоугольник 4"/>
          <p:cNvSpPr/>
          <p:nvPr/>
        </p:nvSpPr>
        <p:spPr bwMode="auto">
          <a:xfrm>
            <a:off x="147780" y="739888"/>
            <a:ext cx="5864380" cy="1886438"/>
          </a:xfrm>
          <a:prstGeom prst="roundRect">
            <a:avLst>
              <a:gd name="adj" fmla="val 16667"/>
            </a:avLst>
          </a:prstGeom>
          <a:ln/>
        </p:spPr>
        <p:style>
          <a:lnRef idx="1">
            <a:schemeClr val="accent2"/>
          </a:lnRef>
          <a:fillRef idx="2">
            <a:schemeClr val="accent2"/>
          </a:fillRef>
          <a:effectRef idx="1">
            <a:schemeClr val="accent2"/>
          </a:effectRef>
          <a:fontRef idx="minor">
            <a:schemeClr val="dk1"/>
          </a:fontRef>
        </p:style>
        <p:txBody>
          <a:bodyPr rtlCol="0" anchor="ctr"/>
          <a:lstStyle/>
          <a:p>
            <a:pPr>
              <a:defRPr/>
            </a:pPr>
            <a:r>
              <a:rPr lang="ru-RU" sz="900" b="1" i="1">
                <a:solidFill>
                  <a:prstClr val="black"/>
                </a:solidFill>
                <a:latin typeface="Times New Roman"/>
                <a:cs typeface="Times New Roman"/>
              </a:rPr>
              <a:t>Цель программы:</a:t>
            </a:r>
            <a:r>
              <a:rPr lang="ru-RU" sz="900">
                <a:solidFill>
                  <a:prstClr val="black"/>
                </a:solidFill>
                <a:latin typeface="Times New Roman"/>
                <a:cs typeface="Times New Roman"/>
              </a:rPr>
              <a:t> </a:t>
            </a:r>
            <a:endParaRPr/>
          </a:p>
          <a:p>
            <a:pPr marL="285750" indent="-285750" algn="just">
              <a:buFont typeface="Wingdings"/>
              <a:buChar char="v"/>
              <a:defRPr/>
            </a:pPr>
            <a:r>
              <a:rPr lang="ru-RU" sz="900">
                <a:solidFill>
                  <a:prstClr val="black"/>
                </a:solidFill>
                <a:latin typeface="Times New Roman"/>
                <a:cs typeface="Times New Roman"/>
              </a:rPr>
              <a:t>достижение "цифровой зрелости" ключевых отраслей экономики и социальной сферы, в том числе здравоохранения и образования, а также государственного управления Чувашской Республики;</a:t>
            </a:r>
            <a:endParaRPr/>
          </a:p>
          <a:p>
            <a:pPr marL="285750" indent="-285750" algn="just">
              <a:buFont typeface="Wingdings"/>
              <a:buChar char="v"/>
              <a:defRPr/>
            </a:pPr>
            <a:r>
              <a:rPr lang="ru-RU" sz="900">
                <a:solidFill>
                  <a:prstClr val="black"/>
                </a:solidFill>
                <a:latin typeface="Times New Roman"/>
                <a:cs typeface="Times New Roman"/>
              </a:rPr>
              <a:t>увеличение доли массовых социально значимых услуг, доступных в электронном виде, до 95 процентов;</a:t>
            </a:r>
            <a:endParaRPr/>
          </a:p>
          <a:p>
            <a:pPr marL="285750" indent="-285750" algn="just">
              <a:buFont typeface="Wingdings"/>
              <a:buChar char="v"/>
              <a:defRPr/>
            </a:pPr>
            <a:r>
              <a:rPr lang="ru-RU" sz="900">
                <a:solidFill>
                  <a:prstClr val="black"/>
                </a:solidFill>
                <a:latin typeface="Times New Roman"/>
                <a:cs typeface="Times New Roman"/>
              </a:rPr>
              <a:t>рост доли домохозяйств, которым обеспечена возможность широкополосного доступа к информационно-телекоммуникационной сети "Интернет", до 97 процентов;</a:t>
            </a:r>
            <a:endParaRPr/>
          </a:p>
          <a:p>
            <a:pPr marL="285750" indent="-285750" algn="just">
              <a:buFont typeface="Wingdings"/>
              <a:buChar char="v"/>
              <a:defRPr/>
            </a:pPr>
            <a:r>
              <a:rPr lang="ru-RU" sz="900">
                <a:solidFill>
                  <a:prstClr val="black"/>
                </a:solidFill>
                <a:latin typeface="Times New Roman"/>
                <a:cs typeface="Times New Roman"/>
              </a:rPr>
              <a:t>увеличение вложений в отечественные решения в сфере информационных технологий;</a:t>
            </a:r>
            <a:endParaRPr/>
          </a:p>
          <a:p>
            <a:pPr marL="285750" indent="-285750" algn="just">
              <a:buFont typeface="Wingdings"/>
              <a:buChar char="v"/>
              <a:defRPr/>
            </a:pPr>
            <a:r>
              <a:rPr lang="ru-RU" sz="900">
                <a:latin typeface="Times New Roman"/>
                <a:cs typeface="Times New Roman"/>
              </a:rPr>
              <a:t>создание устойчивой и безопасной информационно-телекоммуникационной инфраструктуры высокоскоростной передачи, обработки и хранения больших объемов данных, доступной для организаций и домохозяйств;</a:t>
            </a:r>
            <a:endParaRPr/>
          </a:p>
          <a:p>
            <a:pPr marL="285750" indent="-285750" algn="just">
              <a:buFont typeface="Wingdings"/>
              <a:buChar char="v"/>
              <a:defRPr/>
            </a:pPr>
            <a:r>
              <a:rPr lang="ru-RU" sz="900">
                <a:latin typeface="Times New Roman"/>
                <a:cs typeface="Times New Roman"/>
              </a:rPr>
              <a:t>создание условий для развития в Чувашской Республике информационного пространства с учетом потребностей общества в получении качественных и достоверных сведений на основе масштабного распространения информационно-телекоммуникационных технологий.</a:t>
            </a:r>
            <a:endParaRPr/>
          </a:p>
        </p:txBody>
      </p:sp>
      <p:sp>
        <p:nvSpPr>
          <p:cNvPr id="6" name="TextBox 5"/>
          <p:cNvSpPr txBox="1"/>
          <p:nvPr/>
        </p:nvSpPr>
        <p:spPr bwMode="auto">
          <a:xfrm>
            <a:off x="163390" y="2681328"/>
            <a:ext cx="4507516" cy="323165"/>
          </a:xfrm>
          <a:prstGeom prst="rect">
            <a:avLst/>
          </a:prstGeom>
          <a:noFill/>
        </p:spPr>
        <p:txBody>
          <a:bodyPr wrap="none" rtlCol="0">
            <a:spAutoFit/>
          </a:bodyPr>
          <a:lstStyle/>
          <a:p>
            <a:pPr>
              <a:spcBef>
                <a:spcPts val="0"/>
              </a:spcBef>
              <a:spcAft>
                <a:spcPts val="0"/>
              </a:spcAft>
              <a:defRPr/>
            </a:pPr>
            <a:r>
              <a:rPr lang="ru-RU" sz="1500" b="1">
                <a:solidFill>
                  <a:prstClr val="black"/>
                </a:solidFill>
                <a:latin typeface="Times New Roman"/>
                <a:cs typeface="Times New Roman"/>
              </a:rPr>
              <a:t>Расходы республиканского бюджета, млн. рублей.</a:t>
            </a:r>
            <a:endParaRPr/>
          </a:p>
        </p:txBody>
      </p:sp>
      <p:graphicFrame>
        <p:nvGraphicFramePr>
          <p:cNvPr id="12" name="Диаграмма 11"/>
          <p:cNvGraphicFramePr>
            <a:graphicFrameLocks/>
          </p:cNvGraphicFramePr>
          <p:nvPr>
            <p:extLst>
              <p:ext uri="{D42A27DB-BD31-4B8C-83A1-F6EECF244321}">
                <p14:modId xmlns:p14="http://schemas.microsoft.com/office/powerpoint/2010/main" val="2066406768"/>
              </p:ext>
            </p:extLst>
          </p:nvPr>
        </p:nvGraphicFramePr>
        <p:xfrm>
          <a:off x="147780" y="3156937"/>
          <a:ext cx="4784260" cy="3195319"/>
        </p:xfrm>
        <a:graphic>
          <a:graphicData uri="http://schemas.openxmlformats.org/drawingml/2006/chart">
            <c:chart xmlns:c="http://schemas.openxmlformats.org/drawingml/2006/chart" xmlns:r="http://schemas.openxmlformats.org/officeDocument/2006/relationships" r:id="rId3"/>
          </a:graphicData>
        </a:graphic>
      </p:graphicFrame>
      <p:sp>
        <p:nvSpPr>
          <p:cNvPr id="7" name="Номер слайда 6"/>
          <p:cNvSpPr>
            <a:spLocks noGrp="1"/>
          </p:cNvSpPr>
          <p:nvPr>
            <p:ph type="sldNum" sz="quarter" idx="12"/>
          </p:nvPr>
        </p:nvSpPr>
        <p:spPr bwMode="auto"/>
        <p:txBody>
          <a:bodyPr/>
          <a:lstStyle/>
          <a:p>
            <a:pPr>
              <a:defRPr/>
            </a:pPr>
            <a:r>
              <a:rPr lang="ru-RU" dirty="0" smtClean="0">
                <a:solidFill>
                  <a:prstClr val="black"/>
                </a:solidFill>
              </a:rPr>
              <a:t>64</a:t>
            </a:r>
            <a:endParaRPr dirty="0"/>
          </a:p>
        </p:txBody>
      </p:sp>
      <p:sp>
        <p:nvSpPr>
          <p:cNvPr id="3" name="Полилиния 2"/>
          <p:cNvSpPr/>
          <p:nvPr/>
        </p:nvSpPr>
        <p:spPr bwMode="auto">
          <a:xfrm>
            <a:off x="4962565" y="2996952"/>
            <a:ext cx="3974142" cy="435104"/>
          </a:xfrm>
          <a:custGeom>
            <a:avLst/>
            <a:gdLst>
              <a:gd name="connsiteX0" fmla="*/ 0 w 3828284"/>
              <a:gd name="connsiteY0" fmla="*/ 43510 h 435104"/>
              <a:gd name="connsiteX1" fmla="*/ 43510 w 3828284"/>
              <a:gd name="connsiteY1" fmla="*/ 0 h 435104"/>
              <a:gd name="connsiteX2" fmla="*/ 3784774 w 3828284"/>
              <a:gd name="connsiteY2" fmla="*/ 0 h 435104"/>
              <a:gd name="connsiteX3" fmla="*/ 3828284 w 3828284"/>
              <a:gd name="connsiteY3" fmla="*/ 43510 h 435104"/>
              <a:gd name="connsiteX4" fmla="*/ 3828284 w 3828284"/>
              <a:gd name="connsiteY4" fmla="*/ 391594 h 435104"/>
              <a:gd name="connsiteX5" fmla="*/ 3784774 w 3828284"/>
              <a:gd name="connsiteY5" fmla="*/ 435104 h 435104"/>
              <a:gd name="connsiteX6" fmla="*/ 43510 w 3828284"/>
              <a:gd name="connsiteY6" fmla="*/ 435104 h 435104"/>
              <a:gd name="connsiteX7" fmla="*/ 0 w 3828284"/>
              <a:gd name="connsiteY7" fmla="*/ 391594 h 435104"/>
              <a:gd name="connsiteX8" fmla="*/ 0 w 3828284"/>
              <a:gd name="connsiteY8" fmla="*/ 43510 h 435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28284" h="435104" extrusionOk="0">
                <a:moveTo>
                  <a:pt x="0" y="43510"/>
                </a:moveTo>
                <a:cubicBezTo>
                  <a:pt x="0" y="19480"/>
                  <a:pt x="19480" y="0"/>
                  <a:pt x="43510" y="0"/>
                </a:cubicBezTo>
                <a:lnTo>
                  <a:pt x="3784774" y="0"/>
                </a:lnTo>
                <a:cubicBezTo>
                  <a:pt x="3808804" y="0"/>
                  <a:pt x="3828284" y="19480"/>
                  <a:pt x="3828284" y="43510"/>
                </a:cubicBezTo>
                <a:lnTo>
                  <a:pt x="3828284" y="391594"/>
                </a:lnTo>
                <a:cubicBezTo>
                  <a:pt x="3828284" y="415624"/>
                  <a:pt x="3808804" y="435104"/>
                  <a:pt x="3784774" y="435104"/>
                </a:cubicBezTo>
                <a:lnTo>
                  <a:pt x="43510" y="435104"/>
                </a:lnTo>
                <a:cubicBezTo>
                  <a:pt x="19480" y="435104"/>
                  <a:pt x="0" y="415624"/>
                  <a:pt x="0" y="391594"/>
                </a:cubicBezTo>
                <a:lnTo>
                  <a:pt x="0" y="43510"/>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66084" tIns="66084" rIns="66084" bIns="66084" numCol="1" spcCol="1270" anchor="ctr" anchorCtr="0">
            <a:noAutofit/>
          </a:bodyPr>
          <a:lstStyle/>
          <a:p>
            <a:pPr lvl="0" algn="ctr" defTabSz="577849">
              <a:lnSpc>
                <a:spcPct val="90000"/>
              </a:lnSpc>
              <a:spcAft>
                <a:spcPts val="0"/>
              </a:spcAft>
              <a:defRPr/>
            </a:pPr>
            <a:r>
              <a:rPr lang="ru-RU" sz="1400" b="1" i="1">
                <a:solidFill>
                  <a:schemeClr val="tx1"/>
                </a:solidFill>
                <a:latin typeface="Times New Roman"/>
                <a:cs typeface="Times New Roman"/>
              </a:rPr>
              <a:t>Расходы в разрезе структурных элементов               в 2025 году, млн. руб.</a:t>
            </a:r>
            <a:endParaRPr/>
          </a:p>
        </p:txBody>
      </p:sp>
      <p:sp>
        <p:nvSpPr>
          <p:cNvPr id="4" name="Полилиния 3"/>
          <p:cNvSpPr/>
          <p:nvPr/>
        </p:nvSpPr>
        <p:spPr bwMode="auto">
          <a:xfrm>
            <a:off x="4934001" y="3504452"/>
            <a:ext cx="2701504" cy="402193"/>
          </a:xfrm>
          <a:custGeom>
            <a:avLst/>
            <a:gdLst>
              <a:gd name="connsiteX0" fmla="*/ 0 w 2092791"/>
              <a:gd name="connsiteY0" fmla="*/ 40219 h 402193"/>
              <a:gd name="connsiteX1" fmla="*/ 40219 w 2092791"/>
              <a:gd name="connsiteY1" fmla="*/ 0 h 402193"/>
              <a:gd name="connsiteX2" fmla="*/ 2052572 w 2092791"/>
              <a:gd name="connsiteY2" fmla="*/ 0 h 402193"/>
              <a:gd name="connsiteX3" fmla="*/ 2092791 w 2092791"/>
              <a:gd name="connsiteY3" fmla="*/ 40219 h 402193"/>
              <a:gd name="connsiteX4" fmla="*/ 2092791 w 2092791"/>
              <a:gd name="connsiteY4" fmla="*/ 361974 h 402193"/>
              <a:gd name="connsiteX5" fmla="*/ 2052572 w 2092791"/>
              <a:gd name="connsiteY5" fmla="*/ 402193 h 402193"/>
              <a:gd name="connsiteX6" fmla="*/ 40219 w 2092791"/>
              <a:gd name="connsiteY6" fmla="*/ 402193 h 402193"/>
              <a:gd name="connsiteX7" fmla="*/ 0 w 2092791"/>
              <a:gd name="connsiteY7" fmla="*/ 361974 h 402193"/>
              <a:gd name="connsiteX8" fmla="*/ 0 w 2092791"/>
              <a:gd name="connsiteY8" fmla="*/ 40219 h 402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92791" h="402193" extrusionOk="0">
                <a:moveTo>
                  <a:pt x="0" y="40219"/>
                </a:moveTo>
                <a:cubicBezTo>
                  <a:pt x="0" y="18007"/>
                  <a:pt x="18007" y="0"/>
                  <a:pt x="40219" y="0"/>
                </a:cubicBezTo>
                <a:lnTo>
                  <a:pt x="2052572" y="0"/>
                </a:lnTo>
                <a:cubicBezTo>
                  <a:pt x="2074784" y="0"/>
                  <a:pt x="2092791" y="18007"/>
                  <a:pt x="2092791" y="40219"/>
                </a:cubicBezTo>
                <a:lnTo>
                  <a:pt x="2092791" y="361974"/>
                </a:lnTo>
                <a:cubicBezTo>
                  <a:pt x="2092791" y="384186"/>
                  <a:pt x="2074784" y="402193"/>
                  <a:pt x="2052572" y="402193"/>
                </a:cubicBezTo>
                <a:lnTo>
                  <a:pt x="40219" y="402193"/>
                </a:lnTo>
                <a:cubicBezTo>
                  <a:pt x="18007" y="402193"/>
                  <a:pt x="0" y="384186"/>
                  <a:pt x="0" y="361974"/>
                </a:cubicBezTo>
                <a:lnTo>
                  <a:pt x="0" y="40219"/>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65120" tIns="65120" rIns="65120" bIns="65120" numCol="1" spcCol="1270" anchor="ctr" anchorCtr="0">
            <a:noAutofit/>
          </a:bodyPr>
          <a:lstStyle/>
          <a:p>
            <a:pPr algn="ctr" defTabSz="622300">
              <a:lnSpc>
                <a:spcPct val="90000"/>
              </a:lnSpc>
              <a:spcBef>
                <a:spcPts val="0"/>
              </a:spcBef>
              <a:spcAft>
                <a:spcPts val="0"/>
              </a:spcAft>
              <a:defRPr/>
            </a:pPr>
            <a:r>
              <a:rPr lang="ru-RU" sz="1400" b="1">
                <a:solidFill>
                  <a:prstClr val="black"/>
                </a:solidFill>
                <a:latin typeface="Times New Roman"/>
                <a:cs typeface="Times New Roman"/>
              </a:rPr>
              <a:t>Наименование</a:t>
            </a:r>
            <a:endParaRPr/>
          </a:p>
        </p:txBody>
      </p:sp>
      <p:sp>
        <p:nvSpPr>
          <p:cNvPr id="11" name="Полилиния 10"/>
          <p:cNvSpPr/>
          <p:nvPr/>
        </p:nvSpPr>
        <p:spPr bwMode="auto">
          <a:xfrm>
            <a:off x="4932040" y="4039781"/>
            <a:ext cx="2697988" cy="305465"/>
          </a:xfrm>
          <a:custGeom>
            <a:avLst/>
            <a:gdLst>
              <a:gd name="connsiteX0" fmla="*/ 0 w 2123999"/>
              <a:gd name="connsiteY0" fmla="*/ 36961 h 369613"/>
              <a:gd name="connsiteX1" fmla="*/ 36961 w 2123999"/>
              <a:gd name="connsiteY1" fmla="*/ 0 h 369613"/>
              <a:gd name="connsiteX2" fmla="*/ 2087038 w 2123999"/>
              <a:gd name="connsiteY2" fmla="*/ 0 h 369613"/>
              <a:gd name="connsiteX3" fmla="*/ 2123999 w 2123999"/>
              <a:gd name="connsiteY3" fmla="*/ 36961 h 369613"/>
              <a:gd name="connsiteX4" fmla="*/ 2123999 w 2123999"/>
              <a:gd name="connsiteY4" fmla="*/ 332652 h 369613"/>
              <a:gd name="connsiteX5" fmla="*/ 2087038 w 2123999"/>
              <a:gd name="connsiteY5" fmla="*/ 369613 h 369613"/>
              <a:gd name="connsiteX6" fmla="*/ 36961 w 2123999"/>
              <a:gd name="connsiteY6" fmla="*/ 369613 h 369613"/>
              <a:gd name="connsiteX7" fmla="*/ 0 w 2123999"/>
              <a:gd name="connsiteY7" fmla="*/ 332652 h 369613"/>
              <a:gd name="connsiteX8" fmla="*/ 0 w 2123999"/>
              <a:gd name="connsiteY8" fmla="*/ 36961 h 369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3999" h="369613" extrusionOk="0">
                <a:moveTo>
                  <a:pt x="0" y="36961"/>
                </a:moveTo>
                <a:cubicBezTo>
                  <a:pt x="0" y="16548"/>
                  <a:pt x="16548" y="0"/>
                  <a:pt x="36961" y="0"/>
                </a:cubicBezTo>
                <a:lnTo>
                  <a:pt x="2087038" y="0"/>
                </a:lnTo>
                <a:cubicBezTo>
                  <a:pt x="2107451" y="0"/>
                  <a:pt x="2123999" y="16548"/>
                  <a:pt x="2123999" y="36961"/>
                </a:cubicBezTo>
                <a:lnTo>
                  <a:pt x="2123999" y="332652"/>
                </a:lnTo>
                <a:cubicBezTo>
                  <a:pt x="2123999" y="353065"/>
                  <a:pt x="2107451" y="369613"/>
                  <a:pt x="2087038" y="369613"/>
                </a:cubicBezTo>
                <a:lnTo>
                  <a:pt x="36961" y="369613"/>
                </a:lnTo>
                <a:cubicBezTo>
                  <a:pt x="16548" y="369613"/>
                  <a:pt x="0" y="353065"/>
                  <a:pt x="0" y="332652"/>
                </a:cubicBezTo>
                <a:lnTo>
                  <a:pt x="0" y="36961"/>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56546" tIns="56546" rIns="56546" bIns="56546" numCol="1" spcCol="1270" anchor="ctr" anchorCtr="0">
            <a:noAutofit/>
          </a:bodyPr>
          <a:lstStyle/>
          <a:p>
            <a:pPr algn="ctr" defTabSz="533400">
              <a:lnSpc>
                <a:spcPct val="90000"/>
              </a:lnSpc>
              <a:spcAft>
                <a:spcPts val="0"/>
              </a:spcAft>
              <a:defRPr/>
            </a:pPr>
            <a:r>
              <a:rPr lang="ru-RU" sz="1000">
                <a:solidFill>
                  <a:prstClr val="black"/>
                </a:solidFill>
                <a:latin typeface="Times New Roman"/>
                <a:cs typeface="Times New Roman"/>
              </a:rPr>
              <a:t> Региональный проект «Отечественные решения»</a:t>
            </a:r>
            <a:endParaRPr/>
          </a:p>
        </p:txBody>
      </p:sp>
      <p:sp>
        <p:nvSpPr>
          <p:cNvPr id="17" name="Полилиния 16"/>
          <p:cNvSpPr/>
          <p:nvPr/>
        </p:nvSpPr>
        <p:spPr bwMode="auto">
          <a:xfrm>
            <a:off x="4932040" y="4451510"/>
            <a:ext cx="2703559" cy="345641"/>
          </a:xfrm>
          <a:custGeom>
            <a:avLst/>
            <a:gdLst>
              <a:gd name="connsiteX0" fmla="*/ 0 w 2128385"/>
              <a:gd name="connsiteY0" fmla="*/ 99080 h 990804"/>
              <a:gd name="connsiteX1" fmla="*/ 99080 w 2128385"/>
              <a:gd name="connsiteY1" fmla="*/ 0 h 990804"/>
              <a:gd name="connsiteX2" fmla="*/ 2029305 w 2128385"/>
              <a:gd name="connsiteY2" fmla="*/ 0 h 990804"/>
              <a:gd name="connsiteX3" fmla="*/ 2128385 w 2128385"/>
              <a:gd name="connsiteY3" fmla="*/ 99080 h 990804"/>
              <a:gd name="connsiteX4" fmla="*/ 2128385 w 2128385"/>
              <a:gd name="connsiteY4" fmla="*/ 891724 h 990804"/>
              <a:gd name="connsiteX5" fmla="*/ 2029305 w 2128385"/>
              <a:gd name="connsiteY5" fmla="*/ 990804 h 990804"/>
              <a:gd name="connsiteX6" fmla="*/ 99080 w 2128385"/>
              <a:gd name="connsiteY6" fmla="*/ 990804 h 990804"/>
              <a:gd name="connsiteX7" fmla="*/ 0 w 2128385"/>
              <a:gd name="connsiteY7" fmla="*/ 891724 h 990804"/>
              <a:gd name="connsiteX8" fmla="*/ 0 w 2128385"/>
              <a:gd name="connsiteY8" fmla="*/ 99080 h 990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8385" h="990804" extrusionOk="0">
                <a:moveTo>
                  <a:pt x="0" y="99080"/>
                </a:moveTo>
                <a:cubicBezTo>
                  <a:pt x="0" y="44360"/>
                  <a:pt x="44360" y="0"/>
                  <a:pt x="99080" y="0"/>
                </a:cubicBezTo>
                <a:lnTo>
                  <a:pt x="2029305" y="0"/>
                </a:lnTo>
                <a:cubicBezTo>
                  <a:pt x="2084025" y="0"/>
                  <a:pt x="2128385" y="44360"/>
                  <a:pt x="2128385" y="99080"/>
                </a:cubicBezTo>
                <a:lnTo>
                  <a:pt x="2128385" y="891724"/>
                </a:lnTo>
                <a:cubicBezTo>
                  <a:pt x="2128385" y="946444"/>
                  <a:pt x="2084025" y="990804"/>
                  <a:pt x="2029305" y="990804"/>
                </a:cubicBezTo>
                <a:lnTo>
                  <a:pt x="99080" y="990804"/>
                </a:lnTo>
                <a:cubicBezTo>
                  <a:pt x="44360" y="990804"/>
                  <a:pt x="0" y="946444"/>
                  <a:pt x="0" y="891724"/>
                </a:cubicBezTo>
                <a:lnTo>
                  <a:pt x="0" y="99080"/>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74740" tIns="74740" rIns="74740" bIns="74740" numCol="1" spcCol="1270" anchor="ctr" anchorCtr="0">
            <a:noAutofit/>
          </a:bodyPr>
          <a:lstStyle/>
          <a:p>
            <a:pPr algn="ctr" defTabSz="533400">
              <a:lnSpc>
                <a:spcPct val="90000"/>
              </a:lnSpc>
              <a:spcAft>
                <a:spcPts val="0"/>
              </a:spcAft>
              <a:defRPr/>
            </a:pPr>
            <a:r>
              <a:rPr lang="ru-RU" sz="1000">
                <a:solidFill>
                  <a:prstClr val="black"/>
                </a:solidFill>
                <a:latin typeface="Times New Roman"/>
                <a:cs typeface="Times New Roman"/>
              </a:rPr>
              <a:t>Комплекс процессных мероприятий «Развитие электронного правительства»</a:t>
            </a:r>
            <a:endParaRPr/>
          </a:p>
        </p:txBody>
      </p:sp>
      <p:sp>
        <p:nvSpPr>
          <p:cNvPr id="18" name="Полилиния 17"/>
          <p:cNvSpPr/>
          <p:nvPr/>
        </p:nvSpPr>
        <p:spPr bwMode="auto">
          <a:xfrm>
            <a:off x="4932040" y="5338571"/>
            <a:ext cx="2684446" cy="566872"/>
          </a:xfrm>
          <a:custGeom>
            <a:avLst/>
            <a:gdLst>
              <a:gd name="connsiteX0" fmla="*/ 0 w 2113338"/>
              <a:gd name="connsiteY0" fmla="*/ 51534 h 515338"/>
              <a:gd name="connsiteX1" fmla="*/ 51534 w 2113338"/>
              <a:gd name="connsiteY1" fmla="*/ 0 h 515338"/>
              <a:gd name="connsiteX2" fmla="*/ 2061804 w 2113338"/>
              <a:gd name="connsiteY2" fmla="*/ 0 h 515338"/>
              <a:gd name="connsiteX3" fmla="*/ 2113338 w 2113338"/>
              <a:gd name="connsiteY3" fmla="*/ 51534 h 515338"/>
              <a:gd name="connsiteX4" fmla="*/ 2113338 w 2113338"/>
              <a:gd name="connsiteY4" fmla="*/ 463804 h 515338"/>
              <a:gd name="connsiteX5" fmla="*/ 2061804 w 2113338"/>
              <a:gd name="connsiteY5" fmla="*/ 515338 h 515338"/>
              <a:gd name="connsiteX6" fmla="*/ 51534 w 2113338"/>
              <a:gd name="connsiteY6" fmla="*/ 515338 h 515338"/>
              <a:gd name="connsiteX7" fmla="*/ 0 w 2113338"/>
              <a:gd name="connsiteY7" fmla="*/ 463804 h 515338"/>
              <a:gd name="connsiteX8" fmla="*/ 0 w 2113338"/>
              <a:gd name="connsiteY8" fmla="*/ 51534 h 515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13338" h="515338" extrusionOk="0">
                <a:moveTo>
                  <a:pt x="0" y="51534"/>
                </a:moveTo>
                <a:cubicBezTo>
                  <a:pt x="0" y="23073"/>
                  <a:pt x="23073" y="0"/>
                  <a:pt x="51534" y="0"/>
                </a:cubicBezTo>
                <a:lnTo>
                  <a:pt x="2061804" y="0"/>
                </a:lnTo>
                <a:cubicBezTo>
                  <a:pt x="2090265" y="0"/>
                  <a:pt x="2113338" y="23073"/>
                  <a:pt x="2113338" y="51534"/>
                </a:cubicBezTo>
                <a:lnTo>
                  <a:pt x="2113338" y="463804"/>
                </a:lnTo>
                <a:cubicBezTo>
                  <a:pt x="2113338" y="492265"/>
                  <a:pt x="2090265" y="515338"/>
                  <a:pt x="2061804" y="515338"/>
                </a:cubicBezTo>
                <a:lnTo>
                  <a:pt x="51534" y="515338"/>
                </a:lnTo>
                <a:cubicBezTo>
                  <a:pt x="23073" y="515338"/>
                  <a:pt x="0" y="492265"/>
                  <a:pt x="0" y="463804"/>
                </a:cubicBezTo>
                <a:lnTo>
                  <a:pt x="0" y="5153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60814" tIns="60814" rIns="60814" bIns="60814" numCol="1" spcCol="1270" anchor="ctr" anchorCtr="0">
            <a:noAutofit/>
          </a:bodyPr>
          <a:lstStyle/>
          <a:p>
            <a:pPr algn="ctr" defTabSz="533400">
              <a:lnSpc>
                <a:spcPct val="90000"/>
              </a:lnSpc>
              <a:spcAft>
                <a:spcPts val="0"/>
              </a:spcAft>
              <a:defRPr/>
            </a:pPr>
            <a:r>
              <a:rPr lang="ru-RU" sz="1000">
                <a:solidFill>
                  <a:prstClr val="black"/>
                </a:solidFill>
                <a:latin typeface="Times New Roman"/>
                <a:cs typeface="Times New Roman"/>
              </a:rPr>
              <a:t>Комплекс процессных мероприятий «Обеспечение реализации государственной программы Чувашской Республики «Цифровое общество Чувашии»</a:t>
            </a:r>
            <a:endParaRPr/>
          </a:p>
        </p:txBody>
      </p:sp>
      <p:sp>
        <p:nvSpPr>
          <p:cNvPr id="19" name="Полилиния 18"/>
          <p:cNvSpPr/>
          <p:nvPr/>
        </p:nvSpPr>
        <p:spPr bwMode="auto">
          <a:xfrm>
            <a:off x="8356728" y="3497542"/>
            <a:ext cx="612000" cy="396411"/>
          </a:xfrm>
          <a:custGeom>
            <a:avLst/>
            <a:gdLst>
              <a:gd name="connsiteX0" fmla="*/ 0 w 655572"/>
              <a:gd name="connsiteY0" fmla="*/ 39641 h 396411"/>
              <a:gd name="connsiteX1" fmla="*/ 39641 w 655572"/>
              <a:gd name="connsiteY1" fmla="*/ 0 h 396411"/>
              <a:gd name="connsiteX2" fmla="*/ 615931 w 655572"/>
              <a:gd name="connsiteY2" fmla="*/ 0 h 396411"/>
              <a:gd name="connsiteX3" fmla="*/ 655572 w 655572"/>
              <a:gd name="connsiteY3" fmla="*/ 39641 h 396411"/>
              <a:gd name="connsiteX4" fmla="*/ 655572 w 655572"/>
              <a:gd name="connsiteY4" fmla="*/ 356770 h 396411"/>
              <a:gd name="connsiteX5" fmla="*/ 615931 w 655572"/>
              <a:gd name="connsiteY5" fmla="*/ 396411 h 396411"/>
              <a:gd name="connsiteX6" fmla="*/ 39641 w 655572"/>
              <a:gd name="connsiteY6" fmla="*/ 396411 h 396411"/>
              <a:gd name="connsiteX7" fmla="*/ 0 w 655572"/>
              <a:gd name="connsiteY7" fmla="*/ 356770 h 396411"/>
              <a:gd name="connsiteX8" fmla="*/ 0 w 655572"/>
              <a:gd name="connsiteY8" fmla="*/ 39641 h 396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572" h="396411" extrusionOk="0">
                <a:moveTo>
                  <a:pt x="0" y="39641"/>
                </a:moveTo>
                <a:cubicBezTo>
                  <a:pt x="0" y="17748"/>
                  <a:pt x="17748" y="0"/>
                  <a:pt x="39641" y="0"/>
                </a:cubicBezTo>
                <a:lnTo>
                  <a:pt x="615931" y="0"/>
                </a:lnTo>
                <a:cubicBezTo>
                  <a:pt x="637824" y="0"/>
                  <a:pt x="655572" y="17748"/>
                  <a:pt x="655572" y="39641"/>
                </a:cubicBezTo>
                <a:lnTo>
                  <a:pt x="655572" y="356770"/>
                </a:lnTo>
                <a:cubicBezTo>
                  <a:pt x="655572" y="378663"/>
                  <a:pt x="637824" y="396411"/>
                  <a:pt x="615931" y="396411"/>
                </a:cubicBezTo>
                <a:lnTo>
                  <a:pt x="39641" y="396411"/>
                </a:lnTo>
                <a:cubicBezTo>
                  <a:pt x="17748" y="396411"/>
                  <a:pt x="0" y="378663"/>
                  <a:pt x="0" y="356770"/>
                </a:cubicBezTo>
                <a:lnTo>
                  <a:pt x="0" y="39641"/>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57330" tIns="57330" rIns="57330" bIns="57330" numCol="1" spcCol="1270" anchor="ctr" anchorCtr="0">
            <a:noAutofit/>
          </a:bodyPr>
          <a:lstStyle/>
          <a:p>
            <a:pPr algn="ctr" defTabSz="533400">
              <a:lnSpc>
                <a:spcPct val="90000"/>
              </a:lnSpc>
              <a:spcBef>
                <a:spcPts val="0"/>
              </a:spcBef>
              <a:spcAft>
                <a:spcPts val="0"/>
              </a:spcAft>
              <a:defRPr/>
            </a:pPr>
            <a:r>
              <a:rPr lang="ru-RU" sz="1200" b="1">
                <a:solidFill>
                  <a:prstClr val="black"/>
                </a:solidFill>
                <a:latin typeface="Times New Roman"/>
                <a:cs typeface="Times New Roman"/>
              </a:rPr>
              <a:t>Факт</a:t>
            </a:r>
            <a:endParaRPr/>
          </a:p>
        </p:txBody>
      </p:sp>
      <p:sp>
        <p:nvSpPr>
          <p:cNvPr id="21" name="Полилиния 20"/>
          <p:cNvSpPr/>
          <p:nvPr/>
        </p:nvSpPr>
        <p:spPr bwMode="auto">
          <a:xfrm>
            <a:off x="8361504" y="4040191"/>
            <a:ext cx="612000" cy="297515"/>
          </a:xfrm>
          <a:custGeom>
            <a:avLst/>
            <a:gdLst>
              <a:gd name="connsiteX0" fmla="*/ 0 w 660747"/>
              <a:gd name="connsiteY0" fmla="*/ 39599 h 395993"/>
              <a:gd name="connsiteX1" fmla="*/ 39599 w 660747"/>
              <a:gd name="connsiteY1" fmla="*/ 0 h 395993"/>
              <a:gd name="connsiteX2" fmla="*/ 621148 w 660747"/>
              <a:gd name="connsiteY2" fmla="*/ 0 h 395993"/>
              <a:gd name="connsiteX3" fmla="*/ 660747 w 660747"/>
              <a:gd name="connsiteY3" fmla="*/ 39599 h 395993"/>
              <a:gd name="connsiteX4" fmla="*/ 660747 w 660747"/>
              <a:gd name="connsiteY4" fmla="*/ 356394 h 395993"/>
              <a:gd name="connsiteX5" fmla="*/ 621148 w 660747"/>
              <a:gd name="connsiteY5" fmla="*/ 395993 h 395993"/>
              <a:gd name="connsiteX6" fmla="*/ 39599 w 660747"/>
              <a:gd name="connsiteY6" fmla="*/ 395993 h 395993"/>
              <a:gd name="connsiteX7" fmla="*/ 0 w 660747"/>
              <a:gd name="connsiteY7" fmla="*/ 356394 h 395993"/>
              <a:gd name="connsiteX8" fmla="*/ 0 w 660747"/>
              <a:gd name="connsiteY8" fmla="*/ 39599 h 395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0747" h="395993" extrusionOk="0">
                <a:moveTo>
                  <a:pt x="0" y="39599"/>
                </a:moveTo>
                <a:cubicBezTo>
                  <a:pt x="0" y="17729"/>
                  <a:pt x="17729" y="0"/>
                  <a:pt x="39599" y="0"/>
                </a:cubicBezTo>
                <a:lnTo>
                  <a:pt x="621148" y="0"/>
                </a:lnTo>
                <a:cubicBezTo>
                  <a:pt x="643018" y="0"/>
                  <a:pt x="660747" y="17729"/>
                  <a:pt x="660747" y="39599"/>
                </a:cubicBezTo>
                <a:lnTo>
                  <a:pt x="660747" y="356394"/>
                </a:lnTo>
                <a:cubicBezTo>
                  <a:pt x="660747" y="378264"/>
                  <a:pt x="643018" y="395993"/>
                  <a:pt x="621148" y="395993"/>
                </a:cubicBezTo>
                <a:lnTo>
                  <a:pt x="39599" y="395993"/>
                </a:lnTo>
                <a:cubicBezTo>
                  <a:pt x="17729" y="395993"/>
                  <a:pt x="0" y="378264"/>
                  <a:pt x="0" y="356394"/>
                </a:cubicBezTo>
                <a:lnTo>
                  <a:pt x="0" y="39599"/>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57318" tIns="57318" rIns="57318" bIns="57318" numCol="1" spcCol="1270" anchor="ctr" anchorCtr="0">
            <a:noAutofit/>
          </a:bodyPr>
          <a:lstStyle/>
          <a:p>
            <a:pPr algn="ctr" defTabSz="533400">
              <a:lnSpc>
                <a:spcPct val="90000"/>
              </a:lnSpc>
              <a:spcBef>
                <a:spcPts val="0"/>
              </a:spcBef>
              <a:spcAft>
                <a:spcPts val="0"/>
              </a:spcAft>
              <a:defRPr/>
            </a:pPr>
            <a:r>
              <a:rPr lang="ru-RU" sz="1200">
                <a:solidFill>
                  <a:prstClr val="black"/>
                </a:solidFill>
                <a:latin typeface="Times New Roman"/>
                <a:cs typeface="Times New Roman"/>
              </a:rPr>
              <a:t>21,2</a:t>
            </a:r>
            <a:endParaRPr/>
          </a:p>
        </p:txBody>
      </p:sp>
      <p:sp>
        <p:nvSpPr>
          <p:cNvPr id="22" name="Полилиния 21"/>
          <p:cNvSpPr/>
          <p:nvPr/>
        </p:nvSpPr>
        <p:spPr bwMode="auto">
          <a:xfrm>
            <a:off x="8361504" y="4446428"/>
            <a:ext cx="612000" cy="350724"/>
          </a:xfrm>
          <a:custGeom>
            <a:avLst/>
            <a:gdLst>
              <a:gd name="connsiteX0" fmla="*/ 0 w 657498"/>
              <a:gd name="connsiteY0" fmla="*/ 65750 h 968106"/>
              <a:gd name="connsiteX1" fmla="*/ 65750 w 657498"/>
              <a:gd name="connsiteY1" fmla="*/ 0 h 968106"/>
              <a:gd name="connsiteX2" fmla="*/ 591748 w 657498"/>
              <a:gd name="connsiteY2" fmla="*/ 0 h 968106"/>
              <a:gd name="connsiteX3" fmla="*/ 657498 w 657498"/>
              <a:gd name="connsiteY3" fmla="*/ 65750 h 968106"/>
              <a:gd name="connsiteX4" fmla="*/ 657498 w 657498"/>
              <a:gd name="connsiteY4" fmla="*/ 902356 h 968106"/>
              <a:gd name="connsiteX5" fmla="*/ 591748 w 657498"/>
              <a:gd name="connsiteY5" fmla="*/ 968106 h 968106"/>
              <a:gd name="connsiteX6" fmla="*/ 65750 w 657498"/>
              <a:gd name="connsiteY6" fmla="*/ 968106 h 968106"/>
              <a:gd name="connsiteX7" fmla="*/ 0 w 657498"/>
              <a:gd name="connsiteY7" fmla="*/ 902356 h 968106"/>
              <a:gd name="connsiteX8" fmla="*/ 0 w 657498"/>
              <a:gd name="connsiteY8" fmla="*/ 65750 h 968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7498" h="968106" extrusionOk="0">
                <a:moveTo>
                  <a:pt x="0" y="65750"/>
                </a:moveTo>
                <a:cubicBezTo>
                  <a:pt x="0" y="29437"/>
                  <a:pt x="29437" y="0"/>
                  <a:pt x="65750" y="0"/>
                </a:cubicBezTo>
                <a:lnTo>
                  <a:pt x="591748" y="0"/>
                </a:lnTo>
                <a:cubicBezTo>
                  <a:pt x="628061" y="0"/>
                  <a:pt x="657498" y="29437"/>
                  <a:pt x="657498" y="65750"/>
                </a:cubicBezTo>
                <a:lnTo>
                  <a:pt x="657498" y="902356"/>
                </a:lnTo>
                <a:cubicBezTo>
                  <a:pt x="657498" y="938669"/>
                  <a:pt x="628061" y="968106"/>
                  <a:pt x="591748" y="968106"/>
                </a:cubicBezTo>
                <a:lnTo>
                  <a:pt x="65750" y="968106"/>
                </a:lnTo>
                <a:cubicBezTo>
                  <a:pt x="29437" y="968106"/>
                  <a:pt x="0" y="938669"/>
                  <a:pt x="0" y="902356"/>
                </a:cubicBezTo>
                <a:lnTo>
                  <a:pt x="0" y="65750"/>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64977" tIns="64977" rIns="64977" bIns="64977" numCol="1" spcCol="1270" anchor="ctr" anchorCtr="0">
            <a:noAutofit/>
          </a:bodyPr>
          <a:lstStyle/>
          <a:p>
            <a:pPr algn="ctr" defTabSz="533400">
              <a:lnSpc>
                <a:spcPct val="90000"/>
              </a:lnSpc>
              <a:spcBef>
                <a:spcPts val="0"/>
              </a:spcBef>
              <a:spcAft>
                <a:spcPts val="0"/>
              </a:spcAft>
              <a:defRPr/>
            </a:pPr>
            <a:r>
              <a:rPr lang="ru-RU" sz="1200" dirty="0" smtClean="0">
                <a:solidFill>
                  <a:prstClr val="black"/>
                </a:solidFill>
                <a:latin typeface="Times New Roman"/>
                <a:cs typeface="Times New Roman"/>
              </a:rPr>
              <a:t>1 704,0</a:t>
            </a:r>
            <a:endParaRPr dirty="0"/>
          </a:p>
        </p:txBody>
      </p:sp>
      <p:sp>
        <p:nvSpPr>
          <p:cNvPr id="23" name="Полилиния 22"/>
          <p:cNvSpPr/>
          <p:nvPr/>
        </p:nvSpPr>
        <p:spPr bwMode="auto">
          <a:xfrm>
            <a:off x="8361504" y="5348236"/>
            <a:ext cx="612000" cy="564435"/>
          </a:xfrm>
          <a:custGeom>
            <a:avLst/>
            <a:gdLst>
              <a:gd name="connsiteX0" fmla="*/ 0 w 657498"/>
              <a:gd name="connsiteY0" fmla="*/ 51312 h 513123"/>
              <a:gd name="connsiteX1" fmla="*/ 51312 w 657498"/>
              <a:gd name="connsiteY1" fmla="*/ 0 h 513123"/>
              <a:gd name="connsiteX2" fmla="*/ 606186 w 657498"/>
              <a:gd name="connsiteY2" fmla="*/ 0 h 513123"/>
              <a:gd name="connsiteX3" fmla="*/ 657498 w 657498"/>
              <a:gd name="connsiteY3" fmla="*/ 51312 h 513123"/>
              <a:gd name="connsiteX4" fmla="*/ 657498 w 657498"/>
              <a:gd name="connsiteY4" fmla="*/ 461811 h 513123"/>
              <a:gd name="connsiteX5" fmla="*/ 606186 w 657498"/>
              <a:gd name="connsiteY5" fmla="*/ 513123 h 513123"/>
              <a:gd name="connsiteX6" fmla="*/ 51312 w 657498"/>
              <a:gd name="connsiteY6" fmla="*/ 513123 h 513123"/>
              <a:gd name="connsiteX7" fmla="*/ 0 w 657498"/>
              <a:gd name="connsiteY7" fmla="*/ 461811 h 513123"/>
              <a:gd name="connsiteX8" fmla="*/ 0 w 657498"/>
              <a:gd name="connsiteY8" fmla="*/ 51312 h 513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7498" h="513123" extrusionOk="0">
                <a:moveTo>
                  <a:pt x="0" y="51312"/>
                </a:moveTo>
                <a:cubicBezTo>
                  <a:pt x="0" y="22973"/>
                  <a:pt x="22973" y="0"/>
                  <a:pt x="51312" y="0"/>
                </a:cubicBezTo>
                <a:lnTo>
                  <a:pt x="606186" y="0"/>
                </a:lnTo>
                <a:cubicBezTo>
                  <a:pt x="634525" y="0"/>
                  <a:pt x="657498" y="22973"/>
                  <a:pt x="657498" y="51312"/>
                </a:cubicBezTo>
                <a:lnTo>
                  <a:pt x="657498" y="461811"/>
                </a:lnTo>
                <a:cubicBezTo>
                  <a:pt x="657498" y="490150"/>
                  <a:pt x="634525" y="513123"/>
                  <a:pt x="606186" y="513123"/>
                </a:cubicBezTo>
                <a:lnTo>
                  <a:pt x="51312" y="513123"/>
                </a:lnTo>
                <a:cubicBezTo>
                  <a:pt x="22973" y="513123"/>
                  <a:pt x="0" y="490150"/>
                  <a:pt x="0" y="461811"/>
                </a:cubicBezTo>
                <a:lnTo>
                  <a:pt x="0" y="51312"/>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60749" tIns="60749" rIns="60749" bIns="60749" numCol="1" spcCol="1270" anchor="ctr" anchorCtr="0">
            <a:noAutofit/>
          </a:bodyPr>
          <a:lstStyle/>
          <a:p>
            <a:pPr algn="ctr" defTabSz="533400">
              <a:lnSpc>
                <a:spcPct val="90000"/>
              </a:lnSpc>
              <a:spcBef>
                <a:spcPts val="0"/>
              </a:spcBef>
              <a:spcAft>
                <a:spcPts val="0"/>
              </a:spcAft>
              <a:defRPr/>
            </a:pPr>
            <a:r>
              <a:rPr lang="ru-RU" sz="1200">
                <a:solidFill>
                  <a:prstClr val="black"/>
                </a:solidFill>
                <a:latin typeface="Times New Roman"/>
                <a:cs typeface="Times New Roman"/>
              </a:rPr>
              <a:t>43,9</a:t>
            </a:r>
            <a:endParaRPr/>
          </a:p>
        </p:txBody>
      </p:sp>
      <p:sp>
        <p:nvSpPr>
          <p:cNvPr id="14" name="Заголовок 1"/>
          <p:cNvSpPr txBox="1"/>
          <p:nvPr/>
        </p:nvSpPr>
        <p:spPr bwMode="auto">
          <a:xfrm>
            <a:off x="259728" y="0"/>
            <a:ext cx="7264600" cy="620688"/>
          </a:xfrm>
          <a:prstGeom prst="rect">
            <a:avLst/>
          </a:prstGeom>
          <a:effectLst/>
        </p:spPr>
        <p:txBody>
          <a:bodyPr vert="horz" lIns="91440" tIns="45720" rIns="91440" bIns="45720" rtlCol="0" anchor="t" anchorCtr="0">
            <a:noAutofit/>
          </a:bodyPr>
          <a:lstStyle>
            <a:lvl1pPr marL="320040" indent="-320040" algn="r" defTabSz="914400">
              <a:spcBef>
                <a:spcPts val="0"/>
              </a:spcBef>
              <a:buClr>
                <a:schemeClr val="accent6">
                  <a:lumMod val="75000"/>
                </a:schemeClr>
              </a:buClr>
              <a:buSzPct val="128000"/>
              <a:buFont typeface="Georgia"/>
              <a:buChar char="*"/>
              <a:defRPr sz="4600" b="1" i="0">
                <a:gradFill>
                  <a:gsLst>
                    <a:gs pos="0">
                      <a:schemeClr val="tx1"/>
                    </a:gs>
                    <a:gs pos="40000">
                      <a:schemeClr val="tx1">
                        <a:lumMod val="75000"/>
                        <a:lumOff val="25000"/>
                      </a:schemeClr>
                    </a:gs>
                    <a:gs pos="100000">
                      <a:schemeClr val="tx2">
                        <a:alpha val="65000"/>
                      </a:schemeClr>
                    </a:gs>
                  </a:gsLst>
                  <a:lin ang="5400000" scaled="0"/>
                </a:gradFill>
                <a:latin typeface="+mj-lt"/>
                <a:ea typeface="+mj-ea"/>
                <a:cs typeface="+mj-c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marL="0" indent="0" algn="l">
              <a:buClr>
                <a:srgbClr val="F14124">
                  <a:lumMod val="75000"/>
                </a:srgbClr>
              </a:buClr>
              <a:buFont typeface="Georgia"/>
              <a:buNone/>
              <a:defRPr/>
            </a:pPr>
            <a:r>
              <a:rPr lang="ru-RU" sz="1800" dirty="0">
                <a:solidFill>
                  <a:prstClr val="black"/>
                </a:solidFill>
                <a:latin typeface="Times New Roman"/>
                <a:cs typeface="Times New Roman"/>
              </a:rPr>
              <a:t>Государственная программа Чувашской Республики</a:t>
            </a:r>
            <a:endParaRPr dirty="0"/>
          </a:p>
          <a:p>
            <a:pPr marL="0" indent="0" algn="l">
              <a:buClr>
                <a:srgbClr val="F14124">
                  <a:lumMod val="75000"/>
                </a:srgbClr>
              </a:buClr>
              <a:buFont typeface="Georgia"/>
              <a:buNone/>
              <a:defRPr/>
            </a:pPr>
            <a:r>
              <a:rPr lang="ru-RU" sz="1800" dirty="0">
                <a:solidFill>
                  <a:prstClr val="black"/>
                </a:solidFill>
                <a:latin typeface="Times New Roman"/>
                <a:cs typeface="Times New Roman"/>
              </a:rPr>
              <a:t>«Цифровое общество Чувашии»</a:t>
            </a:r>
            <a:endParaRPr dirty="0"/>
          </a:p>
        </p:txBody>
      </p:sp>
      <p:cxnSp>
        <p:nvCxnSpPr>
          <p:cNvPr id="15" name="Прямая соединительная линия 14"/>
          <p:cNvCxnSpPr>
            <a:cxnSpLocks/>
          </p:cNvCxnSpPr>
          <p:nvPr/>
        </p:nvCxnSpPr>
        <p:spPr bwMode="auto">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1" name="Полилиния 30"/>
          <p:cNvSpPr/>
          <p:nvPr/>
        </p:nvSpPr>
        <p:spPr bwMode="auto">
          <a:xfrm>
            <a:off x="7697307" y="3497542"/>
            <a:ext cx="612000" cy="396411"/>
          </a:xfrm>
          <a:custGeom>
            <a:avLst/>
            <a:gdLst>
              <a:gd name="connsiteX0" fmla="*/ 0 w 655572"/>
              <a:gd name="connsiteY0" fmla="*/ 39641 h 396411"/>
              <a:gd name="connsiteX1" fmla="*/ 39641 w 655572"/>
              <a:gd name="connsiteY1" fmla="*/ 0 h 396411"/>
              <a:gd name="connsiteX2" fmla="*/ 615931 w 655572"/>
              <a:gd name="connsiteY2" fmla="*/ 0 h 396411"/>
              <a:gd name="connsiteX3" fmla="*/ 655572 w 655572"/>
              <a:gd name="connsiteY3" fmla="*/ 39641 h 396411"/>
              <a:gd name="connsiteX4" fmla="*/ 655572 w 655572"/>
              <a:gd name="connsiteY4" fmla="*/ 356770 h 396411"/>
              <a:gd name="connsiteX5" fmla="*/ 615931 w 655572"/>
              <a:gd name="connsiteY5" fmla="*/ 396411 h 396411"/>
              <a:gd name="connsiteX6" fmla="*/ 39641 w 655572"/>
              <a:gd name="connsiteY6" fmla="*/ 396411 h 396411"/>
              <a:gd name="connsiteX7" fmla="*/ 0 w 655572"/>
              <a:gd name="connsiteY7" fmla="*/ 356770 h 396411"/>
              <a:gd name="connsiteX8" fmla="*/ 0 w 655572"/>
              <a:gd name="connsiteY8" fmla="*/ 39641 h 396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572" h="396411" extrusionOk="0">
                <a:moveTo>
                  <a:pt x="0" y="39641"/>
                </a:moveTo>
                <a:cubicBezTo>
                  <a:pt x="0" y="17748"/>
                  <a:pt x="17748" y="0"/>
                  <a:pt x="39641" y="0"/>
                </a:cubicBezTo>
                <a:lnTo>
                  <a:pt x="615931" y="0"/>
                </a:lnTo>
                <a:cubicBezTo>
                  <a:pt x="637824" y="0"/>
                  <a:pt x="655572" y="17748"/>
                  <a:pt x="655572" y="39641"/>
                </a:cubicBezTo>
                <a:lnTo>
                  <a:pt x="655572" y="356770"/>
                </a:lnTo>
                <a:cubicBezTo>
                  <a:pt x="655572" y="378663"/>
                  <a:pt x="637824" y="396411"/>
                  <a:pt x="615931" y="396411"/>
                </a:cubicBezTo>
                <a:lnTo>
                  <a:pt x="39641" y="396411"/>
                </a:lnTo>
                <a:cubicBezTo>
                  <a:pt x="17748" y="396411"/>
                  <a:pt x="0" y="378663"/>
                  <a:pt x="0" y="356770"/>
                </a:cubicBezTo>
                <a:lnTo>
                  <a:pt x="0" y="39641"/>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57330" tIns="57330" rIns="57330" bIns="57330" numCol="1" spcCol="1270" anchor="ctr" anchorCtr="0">
            <a:noAutofit/>
          </a:bodyPr>
          <a:lstStyle/>
          <a:p>
            <a:pPr algn="ctr" defTabSz="533400">
              <a:lnSpc>
                <a:spcPct val="90000"/>
              </a:lnSpc>
              <a:spcBef>
                <a:spcPts val="0"/>
              </a:spcBef>
              <a:spcAft>
                <a:spcPts val="0"/>
              </a:spcAft>
              <a:defRPr/>
            </a:pPr>
            <a:r>
              <a:rPr lang="ru-RU" sz="1200" b="1">
                <a:solidFill>
                  <a:prstClr val="black"/>
                </a:solidFill>
                <a:latin typeface="Times New Roman"/>
                <a:cs typeface="Times New Roman"/>
              </a:rPr>
              <a:t>План</a:t>
            </a:r>
            <a:endParaRPr/>
          </a:p>
        </p:txBody>
      </p:sp>
      <p:sp>
        <p:nvSpPr>
          <p:cNvPr id="33" name="Полилиния 32"/>
          <p:cNvSpPr/>
          <p:nvPr/>
        </p:nvSpPr>
        <p:spPr bwMode="auto">
          <a:xfrm>
            <a:off x="7697307" y="4040191"/>
            <a:ext cx="612000" cy="297515"/>
          </a:xfrm>
          <a:custGeom>
            <a:avLst/>
            <a:gdLst>
              <a:gd name="connsiteX0" fmla="*/ 0 w 660747"/>
              <a:gd name="connsiteY0" fmla="*/ 39599 h 395993"/>
              <a:gd name="connsiteX1" fmla="*/ 39599 w 660747"/>
              <a:gd name="connsiteY1" fmla="*/ 0 h 395993"/>
              <a:gd name="connsiteX2" fmla="*/ 621148 w 660747"/>
              <a:gd name="connsiteY2" fmla="*/ 0 h 395993"/>
              <a:gd name="connsiteX3" fmla="*/ 660747 w 660747"/>
              <a:gd name="connsiteY3" fmla="*/ 39599 h 395993"/>
              <a:gd name="connsiteX4" fmla="*/ 660747 w 660747"/>
              <a:gd name="connsiteY4" fmla="*/ 356394 h 395993"/>
              <a:gd name="connsiteX5" fmla="*/ 621148 w 660747"/>
              <a:gd name="connsiteY5" fmla="*/ 395993 h 395993"/>
              <a:gd name="connsiteX6" fmla="*/ 39599 w 660747"/>
              <a:gd name="connsiteY6" fmla="*/ 395993 h 395993"/>
              <a:gd name="connsiteX7" fmla="*/ 0 w 660747"/>
              <a:gd name="connsiteY7" fmla="*/ 356394 h 395993"/>
              <a:gd name="connsiteX8" fmla="*/ 0 w 660747"/>
              <a:gd name="connsiteY8" fmla="*/ 39599 h 395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0747" h="395993" extrusionOk="0">
                <a:moveTo>
                  <a:pt x="0" y="39599"/>
                </a:moveTo>
                <a:cubicBezTo>
                  <a:pt x="0" y="17729"/>
                  <a:pt x="17729" y="0"/>
                  <a:pt x="39599" y="0"/>
                </a:cubicBezTo>
                <a:lnTo>
                  <a:pt x="621148" y="0"/>
                </a:lnTo>
                <a:cubicBezTo>
                  <a:pt x="643018" y="0"/>
                  <a:pt x="660747" y="17729"/>
                  <a:pt x="660747" y="39599"/>
                </a:cubicBezTo>
                <a:lnTo>
                  <a:pt x="660747" y="356394"/>
                </a:lnTo>
                <a:cubicBezTo>
                  <a:pt x="660747" y="378264"/>
                  <a:pt x="643018" y="395993"/>
                  <a:pt x="621148" y="395993"/>
                </a:cubicBezTo>
                <a:lnTo>
                  <a:pt x="39599" y="395993"/>
                </a:lnTo>
                <a:cubicBezTo>
                  <a:pt x="17729" y="395993"/>
                  <a:pt x="0" y="378264"/>
                  <a:pt x="0" y="356394"/>
                </a:cubicBezTo>
                <a:lnTo>
                  <a:pt x="0" y="39599"/>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57318" tIns="57318" rIns="57318" bIns="57318" numCol="1" spcCol="1270" anchor="ctr" anchorCtr="0">
            <a:noAutofit/>
          </a:bodyPr>
          <a:lstStyle/>
          <a:p>
            <a:pPr algn="ctr" defTabSz="533400">
              <a:lnSpc>
                <a:spcPct val="90000"/>
              </a:lnSpc>
              <a:spcBef>
                <a:spcPts val="0"/>
              </a:spcBef>
              <a:spcAft>
                <a:spcPts val="0"/>
              </a:spcAft>
              <a:defRPr/>
            </a:pPr>
            <a:r>
              <a:rPr lang="ru-RU" sz="1200">
                <a:solidFill>
                  <a:prstClr val="black"/>
                </a:solidFill>
                <a:latin typeface="Times New Roman"/>
                <a:cs typeface="Times New Roman"/>
              </a:rPr>
              <a:t>21,2</a:t>
            </a:r>
            <a:endParaRPr/>
          </a:p>
        </p:txBody>
      </p:sp>
      <p:sp>
        <p:nvSpPr>
          <p:cNvPr id="34" name="Полилиния 33"/>
          <p:cNvSpPr/>
          <p:nvPr/>
        </p:nvSpPr>
        <p:spPr bwMode="auto">
          <a:xfrm>
            <a:off x="7697307" y="4446428"/>
            <a:ext cx="612000" cy="350724"/>
          </a:xfrm>
          <a:custGeom>
            <a:avLst/>
            <a:gdLst>
              <a:gd name="connsiteX0" fmla="*/ 0 w 657498"/>
              <a:gd name="connsiteY0" fmla="*/ 65750 h 968106"/>
              <a:gd name="connsiteX1" fmla="*/ 65750 w 657498"/>
              <a:gd name="connsiteY1" fmla="*/ 0 h 968106"/>
              <a:gd name="connsiteX2" fmla="*/ 591748 w 657498"/>
              <a:gd name="connsiteY2" fmla="*/ 0 h 968106"/>
              <a:gd name="connsiteX3" fmla="*/ 657498 w 657498"/>
              <a:gd name="connsiteY3" fmla="*/ 65750 h 968106"/>
              <a:gd name="connsiteX4" fmla="*/ 657498 w 657498"/>
              <a:gd name="connsiteY4" fmla="*/ 902356 h 968106"/>
              <a:gd name="connsiteX5" fmla="*/ 591748 w 657498"/>
              <a:gd name="connsiteY5" fmla="*/ 968106 h 968106"/>
              <a:gd name="connsiteX6" fmla="*/ 65750 w 657498"/>
              <a:gd name="connsiteY6" fmla="*/ 968106 h 968106"/>
              <a:gd name="connsiteX7" fmla="*/ 0 w 657498"/>
              <a:gd name="connsiteY7" fmla="*/ 902356 h 968106"/>
              <a:gd name="connsiteX8" fmla="*/ 0 w 657498"/>
              <a:gd name="connsiteY8" fmla="*/ 65750 h 968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7498" h="968106" extrusionOk="0">
                <a:moveTo>
                  <a:pt x="0" y="65750"/>
                </a:moveTo>
                <a:cubicBezTo>
                  <a:pt x="0" y="29437"/>
                  <a:pt x="29437" y="0"/>
                  <a:pt x="65750" y="0"/>
                </a:cubicBezTo>
                <a:lnTo>
                  <a:pt x="591748" y="0"/>
                </a:lnTo>
                <a:cubicBezTo>
                  <a:pt x="628061" y="0"/>
                  <a:pt x="657498" y="29437"/>
                  <a:pt x="657498" y="65750"/>
                </a:cubicBezTo>
                <a:lnTo>
                  <a:pt x="657498" y="902356"/>
                </a:lnTo>
                <a:cubicBezTo>
                  <a:pt x="657498" y="938669"/>
                  <a:pt x="628061" y="968106"/>
                  <a:pt x="591748" y="968106"/>
                </a:cubicBezTo>
                <a:lnTo>
                  <a:pt x="65750" y="968106"/>
                </a:lnTo>
                <a:cubicBezTo>
                  <a:pt x="29437" y="968106"/>
                  <a:pt x="0" y="938669"/>
                  <a:pt x="0" y="902356"/>
                </a:cubicBezTo>
                <a:lnTo>
                  <a:pt x="0" y="65750"/>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64977" tIns="64977" rIns="64977" bIns="64977" numCol="1" spcCol="1270" anchor="ctr" anchorCtr="0">
            <a:noAutofit/>
          </a:bodyPr>
          <a:lstStyle/>
          <a:p>
            <a:pPr algn="ctr" defTabSz="533400">
              <a:lnSpc>
                <a:spcPct val="90000"/>
              </a:lnSpc>
              <a:spcBef>
                <a:spcPts val="0"/>
              </a:spcBef>
              <a:spcAft>
                <a:spcPts val="0"/>
              </a:spcAft>
              <a:defRPr/>
            </a:pPr>
            <a:r>
              <a:rPr lang="ru-RU" sz="1200" dirty="0" smtClean="0">
                <a:solidFill>
                  <a:prstClr val="black"/>
                </a:solidFill>
                <a:latin typeface="Times New Roman"/>
                <a:cs typeface="Times New Roman"/>
              </a:rPr>
              <a:t>1 846,9</a:t>
            </a:r>
            <a:endParaRPr dirty="0"/>
          </a:p>
        </p:txBody>
      </p:sp>
      <p:sp>
        <p:nvSpPr>
          <p:cNvPr id="35" name="Полилиния 34"/>
          <p:cNvSpPr/>
          <p:nvPr/>
        </p:nvSpPr>
        <p:spPr bwMode="auto">
          <a:xfrm>
            <a:off x="7697307" y="5348236"/>
            <a:ext cx="612000" cy="564435"/>
          </a:xfrm>
          <a:custGeom>
            <a:avLst/>
            <a:gdLst>
              <a:gd name="connsiteX0" fmla="*/ 0 w 657498"/>
              <a:gd name="connsiteY0" fmla="*/ 51312 h 513123"/>
              <a:gd name="connsiteX1" fmla="*/ 51312 w 657498"/>
              <a:gd name="connsiteY1" fmla="*/ 0 h 513123"/>
              <a:gd name="connsiteX2" fmla="*/ 606186 w 657498"/>
              <a:gd name="connsiteY2" fmla="*/ 0 h 513123"/>
              <a:gd name="connsiteX3" fmla="*/ 657498 w 657498"/>
              <a:gd name="connsiteY3" fmla="*/ 51312 h 513123"/>
              <a:gd name="connsiteX4" fmla="*/ 657498 w 657498"/>
              <a:gd name="connsiteY4" fmla="*/ 461811 h 513123"/>
              <a:gd name="connsiteX5" fmla="*/ 606186 w 657498"/>
              <a:gd name="connsiteY5" fmla="*/ 513123 h 513123"/>
              <a:gd name="connsiteX6" fmla="*/ 51312 w 657498"/>
              <a:gd name="connsiteY6" fmla="*/ 513123 h 513123"/>
              <a:gd name="connsiteX7" fmla="*/ 0 w 657498"/>
              <a:gd name="connsiteY7" fmla="*/ 461811 h 513123"/>
              <a:gd name="connsiteX8" fmla="*/ 0 w 657498"/>
              <a:gd name="connsiteY8" fmla="*/ 51312 h 513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7498" h="513123" extrusionOk="0">
                <a:moveTo>
                  <a:pt x="0" y="51312"/>
                </a:moveTo>
                <a:cubicBezTo>
                  <a:pt x="0" y="22973"/>
                  <a:pt x="22973" y="0"/>
                  <a:pt x="51312" y="0"/>
                </a:cubicBezTo>
                <a:lnTo>
                  <a:pt x="606186" y="0"/>
                </a:lnTo>
                <a:cubicBezTo>
                  <a:pt x="634525" y="0"/>
                  <a:pt x="657498" y="22973"/>
                  <a:pt x="657498" y="51312"/>
                </a:cubicBezTo>
                <a:lnTo>
                  <a:pt x="657498" y="461811"/>
                </a:lnTo>
                <a:cubicBezTo>
                  <a:pt x="657498" y="490150"/>
                  <a:pt x="634525" y="513123"/>
                  <a:pt x="606186" y="513123"/>
                </a:cubicBezTo>
                <a:lnTo>
                  <a:pt x="51312" y="513123"/>
                </a:lnTo>
                <a:cubicBezTo>
                  <a:pt x="22973" y="513123"/>
                  <a:pt x="0" y="490150"/>
                  <a:pt x="0" y="461811"/>
                </a:cubicBezTo>
                <a:lnTo>
                  <a:pt x="0" y="51312"/>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60749" tIns="60749" rIns="60749" bIns="60749" numCol="1" spcCol="1270" anchor="ctr" anchorCtr="0">
            <a:noAutofit/>
          </a:bodyPr>
          <a:lstStyle/>
          <a:p>
            <a:pPr algn="ctr" defTabSz="533400">
              <a:lnSpc>
                <a:spcPct val="90000"/>
              </a:lnSpc>
              <a:spcBef>
                <a:spcPts val="0"/>
              </a:spcBef>
              <a:spcAft>
                <a:spcPts val="0"/>
              </a:spcAft>
              <a:defRPr/>
            </a:pPr>
            <a:r>
              <a:rPr lang="ru-RU" sz="1200">
                <a:solidFill>
                  <a:prstClr val="black"/>
                </a:solidFill>
                <a:latin typeface="Times New Roman"/>
                <a:cs typeface="Times New Roman"/>
              </a:rPr>
              <a:t>44,0</a:t>
            </a:r>
            <a:endParaRPr/>
          </a:p>
        </p:txBody>
      </p:sp>
      <p:sp>
        <p:nvSpPr>
          <p:cNvPr id="36" name="TextBox 35"/>
          <p:cNvSpPr txBox="1"/>
          <p:nvPr/>
        </p:nvSpPr>
        <p:spPr bwMode="auto">
          <a:xfrm>
            <a:off x="7873228" y="69850"/>
            <a:ext cx="1223412" cy="492443"/>
          </a:xfrm>
          <a:prstGeom prst="rect">
            <a:avLst/>
          </a:prstGeom>
          <a:noFill/>
        </p:spPr>
        <p:txBody>
          <a:bodyPr wrap="none" rtlCol="0">
            <a:spAutoFit/>
          </a:bodyPr>
          <a:lstStyle/>
          <a:p>
            <a:pPr algn="ctr">
              <a:defRPr/>
            </a:pPr>
            <a:r>
              <a:rPr lang="ru-RU" sz="1300" b="1" i="1">
                <a:solidFill>
                  <a:schemeClr val="accent1"/>
                </a:solidFill>
                <a:latin typeface="+mn-lt"/>
              </a:rPr>
              <a:t>Бюджет</a:t>
            </a:r>
            <a:endParaRPr/>
          </a:p>
          <a:p>
            <a:pPr algn="ctr">
              <a:defRPr/>
            </a:pPr>
            <a:r>
              <a:rPr lang="ru-RU" sz="1300" b="1" i="1">
                <a:solidFill>
                  <a:schemeClr val="accent1"/>
                </a:solidFill>
                <a:latin typeface="+mn-lt"/>
              </a:rPr>
              <a:t>для граждан</a:t>
            </a:r>
            <a:endParaRPr/>
          </a:p>
        </p:txBody>
      </p:sp>
      <p:sp>
        <p:nvSpPr>
          <p:cNvPr id="29" name="Полилиния 28"/>
          <p:cNvSpPr/>
          <p:nvPr/>
        </p:nvSpPr>
        <p:spPr bwMode="auto">
          <a:xfrm>
            <a:off x="4932040" y="4905656"/>
            <a:ext cx="2703559" cy="314219"/>
          </a:xfrm>
          <a:custGeom>
            <a:avLst/>
            <a:gdLst>
              <a:gd name="connsiteX0" fmla="*/ 0 w 2128385"/>
              <a:gd name="connsiteY0" fmla="*/ 99080 h 990804"/>
              <a:gd name="connsiteX1" fmla="*/ 99080 w 2128385"/>
              <a:gd name="connsiteY1" fmla="*/ 0 h 990804"/>
              <a:gd name="connsiteX2" fmla="*/ 2029305 w 2128385"/>
              <a:gd name="connsiteY2" fmla="*/ 0 h 990804"/>
              <a:gd name="connsiteX3" fmla="*/ 2128385 w 2128385"/>
              <a:gd name="connsiteY3" fmla="*/ 99080 h 990804"/>
              <a:gd name="connsiteX4" fmla="*/ 2128385 w 2128385"/>
              <a:gd name="connsiteY4" fmla="*/ 891724 h 990804"/>
              <a:gd name="connsiteX5" fmla="*/ 2029305 w 2128385"/>
              <a:gd name="connsiteY5" fmla="*/ 990804 h 990804"/>
              <a:gd name="connsiteX6" fmla="*/ 99080 w 2128385"/>
              <a:gd name="connsiteY6" fmla="*/ 990804 h 990804"/>
              <a:gd name="connsiteX7" fmla="*/ 0 w 2128385"/>
              <a:gd name="connsiteY7" fmla="*/ 891724 h 990804"/>
              <a:gd name="connsiteX8" fmla="*/ 0 w 2128385"/>
              <a:gd name="connsiteY8" fmla="*/ 99080 h 990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8385" h="990804" extrusionOk="0">
                <a:moveTo>
                  <a:pt x="0" y="99080"/>
                </a:moveTo>
                <a:cubicBezTo>
                  <a:pt x="0" y="44360"/>
                  <a:pt x="44360" y="0"/>
                  <a:pt x="99080" y="0"/>
                </a:cubicBezTo>
                <a:lnTo>
                  <a:pt x="2029305" y="0"/>
                </a:lnTo>
                <a:cubicBezTo>
                  <a:pt x="2084025" y="0"/>
                  <a:pt x="2128385" y="44360"/>
                  <a:pt x="2128385" y="99080"/>
                </a:cubicBezTo>
                <a:lnTo>
                  <a:pt x="2128385" y="891724"/>
                </a:lnTo>
                <a:cubicBezTo>
                  <a:pt x="2128385" y="946444"/>
                  <a:pt x="2084025" y="990804"/>
                  <a:pt x="2029305" y="990804"/>
                </a:cubicBezTo>
                <a:lnTo>
                  <a:pt x="99080" y="990804"/>
                </a:lnTo>
                <a:cubicBezTo>
                  <a:pt x="44360" y="990804"/>
                  <a:pt x="0" y="946444"/>
                  <a:pt x="0" y="891724"/>
                </a:cubicBezTo>
                <a:lnTo>
                  <a:pt x="0" y="99080"/>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74740" tIns="74740" rIns="74740" bIns="74740" numCol="1" spcCol="1270" anchor="ctr" anchorCtr="0">
            <a:noAutofit/>
          </a:bodyPr>
          <a:lstStyle/>
          <a:p>
            <a:pPr algn="ctr" defTabSz="533400">
              <a:lnSpc>
                <a:spcPct val="90000"/>
              </a:lnSpc>
              <a:spcAft>
                <a:spcPts val="0"/>
              </a:spcAft>
              <a:defRPr/>
            </a:pPr>
            <a:r>
              <a:rPr lang="ru-RU" sz="1000">
                <a:solidFill>
                  <a:prstClr val="black"/>
                </a:solidFill>
                <a:latin typeface="Times New Roman"/>
                <a:cs typeface="Times New Roman"/>
              </a:rPr>
              <a:t>Комплекс процессных мероприятий ««Массовые коммуникации»</a:t>
            </a:r>
            <a:endParaRPr/>
          </a:p>
        </p:txBody>
      </p:sp>
      <p:sp>
        <p:nvSpPr>
          <p:cNvPr id="30" name="Полилиния 29"/>
          <p:cNvSpPr/>
          <p:nvPr/>
        </p:nvSpPr>
        <p:spPr bwMode="auto">
          <a:xfrm>
            <a:off x="7697307" y="4905887"/>
            <a:ext cx="612000" cy="318840"/>
          </a:xfrm>
          <a:custGeom>
            <a:avLst/>
            <a:gdLst>
              <a:gd name="connsiteX0" fmla="*/ 0 w 657498"/>
              <a:gd name="connsiteY0" fmla="*/ 65750 h 968106"/>
              <a:gd name="connsiteX1" fmla="*/ 65750 w 657498"/>
              <a:gd name="connsiteY1" fmla="*/ 0 h 968106"/>
              <a:gd name="connsiteX2" fmla="*/ 591748 w 657498"/>
              <a:gd name="connsiteY2" fmla="*/ 0 h 968106"/>
              <a:gd name="connsiteX3" fmla="*/ 657498 w 657498"/>
              <a:gd name="connsiteY3" fmla="*/ 65750 h 968106"/>
              <a:gd name="connsiteX4" fmla="*/ 657498 w 657498"/>
              <a:gd name="connsiteY4" fmla="*/ 902356 h 968106"/>
              <a:gd name="connsiteX5" fmla="*/ 591748 w 657498"/>
              <a:gd name="connsiteY5" fmla="*/ 968106 h 968106"/>
              <a:gd name="connsiteX6" fmla="*/ 65750 w 657498"/>
              <a:gd name="connsiteY6" fmla="*/ 968106 h 968106"/>
              <a:gd name="connsiteX7" fmla="*/ 0 w 657498"/>
              <a:gd name="connsiteY7" fmla="*/ 902356 h 968106"/>
              <a:gd name="connsiteX8" fmla="*/ 0 w 657498"/>
              <a:gd name="connsiteY8" fmla="*/ 65750 h 968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7498" h="968106" extrusionOk="0">
                <a:moveTo>
                  <a:pt x="0" y="65750"/>
                </a:moveTo>
                <a:cubicBezTo>
                  <a:pt x="0" y="29437"/>
                  <a:pt x="29437" y="0"/>
                  <a:pt x="65750" y="0"/>
                </a:cubicBezTo>
                <a:lnTo>
                  <a:pt x="591748" y="0"/>
                </a:lnTo>
                <a:cubicBezTo>
                  <a:pt x="628061" y="0"/>
                  <a:pt x="657498" y="29437"/>
                  <a:pt x="657498" y="65750"/>
                </a:cubicBezTo>
                <a:lnTo>
                  <a:pt x="657498" y="902356"/>
                </a:lnTo>
                <a:cubicBezTo>
                  <a:pt x="657498" y="938669"/>
                  <a:pt x="628061" y="968106"/>
                  <a:pt x="591748" y="968106"/>
                </a:cubicBezTo>
                <a:lnTo>
                  <a:pt x="65750" y="968106"/>
                </a:lnTo>
                <a:cubicBezTo>
                  <a:pt x="29437" y="968106"/>
                  <a:pt x="0" y="938669"/>
                  <a:pt x="0" y="902356"/>
                </a:cubicBezTo>
                <a:lnTo>
                  <a:pt x="0" y="65750"/>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64977" tIns="64977" rIns="64977" bIns="64977" numCol="1" spcCol="1270" anchor="ctr" anchorCtr="0">
            <a:noAutofit/>
          </a:bodyPr>
          <a:lstStyle/>
          <a:p>
            <a:pPr algn="ctr" defTabSz="533400">
              <a:lnSpc>
                <a:spcPct val="90000"/>
              </a:lnSpc>
              <a:spcBef>
                <a:spcPts val="0"/>
              </a:spcBef>
              <a:spcAft>
                <a:spcPts val="0"/>
              </a:spcAft>
              <a:defRPr/>
            </a:pPr>
            <a:r>
              <a:rPr lang="ru-RU" sz="1200">
                <a:solidFill>
                  <a:prstClr val="black"/>
                </a:solidFill>
                <a:latin typeface="Times New Roman"/>
                <a:cs typeface="Times New Roman"/>
              </a:rPr>
              <a:t>275,5</a:t>
            </a:r>
            <a:endParaRPr/>
          </a:p>
        </p:txBody>
      </p:sp>
      <p:sp>
        <p:nvSpPr>
          <p:cNvPr id="37" name="Полилиния 36"/>
          <p:cNvSpPr/>
          <p:nvPr/>
        </p:nvSpPr>
        <p:spPr bwMode="auto">
          <a:xfrm>
            <a:off x="8361504" y="4905887"/>
            <a:ext cx="612000" cy="318840"/>
          </a:xfrm>
          <a:custGeom>
            <a:avLst/>
            <a:gdLst>
              <a:gd name="connsiteX0" fmla="*/ 0 w 657498"/>
              <a:gd name="connsiteY0" fmla="*/ 65750 h 968106"/>
              <a:gd name="connsiteX1" fmla="*/ 65750 w 657498"/>
              <a:gd name="connsiteY1" fmla="*/ 0 h 968106"/>
              <a:gd name="connsiteX2" fmla="*/ 591748 w 657498"/>
              <a:gd name="connsiteY2" fmla="*/ 0 h 968106"/>
              <a:gd name="connsiteX3" fmla="*/ 657498 w 657498"/>
              <a:gd name="connsiteY3" fmla="*/ 65750 h 968106"/>
              <a:gd name="connsiteX4" fmla="*/ 657498 w 657498"/>
              <a:gd name="connsiteY4" fmla="*/ 902356 h 968106"/>
              <a:gd name="connsiteX5" fmla="*/ 591748 w 657498"/>
              <a:gd name="connsiteY5" fmla="*/ 968106 h 968106"/>
              <a:gd name="connsiteX6" fmla="*/ 65750 w 657498"/>
              <a:gd name="connsiteY6" fmla="*/ 968106 h 968106"/>
              <a:gd name="connsiteX7" fmla="*/ 0 w 657498"/>
              <a:gd name="connsiteY7" fmla="*/ 902356 h 968106"/>
              <a:gd name="connsiteX8" fmla="*/ 0 w 657498"/>
              <a:gd name="connsiteY8" fmla="*/ 65750 h 968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7498" h="968106" extrusionOk="0">
                <a:moveTo>
                  <a:pt x="0" y="65750"/>
                </a:moveTo>
                <a:cubicBezTo>
                  <a:pt x="0" y="29437"/>
                  <a:pt x="29437" y="0"/>
                  <a:pt x="65750" y="0"/>
                </a:cubicBezTo>
                <a:lnTo>
                  <a:pt x="591748" y="0"/>
                </a:lnTo>
                <a:cubicBezTo>
                  <a:pt x="628061" y="0"/>
                  <a:pt x="657498" y="29437"/>
                  <a:pt x="657498" y="65750"/>
                </a:cubicBezTo>
                <a:lnTo>
                  <a:pt x="657498" y="902356"/>
                </a:lnTo>
                <a:cubicBezTo>
                  <a:pt x="657498" y="938669"/>
                  <a:pt x="628061" y="968106"/>
                  <a:pt x="591748" y="968106"/>
                </a:cubicBezTo>
                <a:lnTo>
                  <a:pt x="65750" y="968106"/>
                </a:lnTo>
                <a:cubicBezTo>
                  <a:pt x="29437" y="968106"/>
                  <a:pt x="0" y="938669"/>
                  <a:pt x="0" y="902356"/>
                </a:cubicBezTo>
                <a:lnTo>
                  <a:pt x="0" y="65750"/>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64977" tIns="64977" rIns="64977" bIns="64977" numCol="1" spcCol="1270" anchor="ctr" anchorCtr="0">
            <a:noAutofit/>
          </a:bodyPr>
          <a:lstStyle/>
          <a:p>
            <a:pPr algn="ctr" defTabSz="533400">
              <a:lnSpc>
                <a:spcPct val="90000"/>
              </a:lnSpc>
              <a:spcBef>
                <a:spcPts val="0"/>
              </a:spcBef>
              <a:spcAft>
                <a:spcPts val="0"/>
              </a:spcAft>
              <a:defRPr/>
            </a:pPr>
            <a:r>
              <a:rPr lang="ru-RU" sz="1200">
                <a:solidFill>
                  <a:prstClr val="black"/>
                </a:solidFill>
                <a:latin typeface="Times New Roman"/>
                <a:cs typeface="Times New Roman"/>
              </a:rPr>
              <a:t>275,5</a:t>
            </a:r>
            <a:endParaRPr/>
          </a:p>
        </p:txBody>
      </p:sp>
    </p:spTree>
    <p:extLst>
      <p:ext uri="{BB962C8B-B14F-4D97-AF65-F5344CB8AC3E}">
        <p14:creationId xmlns:p14="http://schemas.microsoft.com/office/powerpoint/2010/main" val="1784492116"/>
      </p:ext>
    </p:extLst>
  </p:cSld>
  <p:clrMapOvr>
    <a:masterClrMapping/>
  </p:clrMapOvr>
  <mc:AlternateContent xmlns:mc="http://schemas.openxmlformats.org/markup-compatibility/2006" xmlns:p14="http://schemas.microsoft.com/office/powerpoint/2010/main">
    <mc:Choice Requires="p14">
      <p:transition spd="slow" p14:dur="2000"/>
    </mc:Choice>
    <mc:Fallback xmlns="" xmlns:m="http://schemas.openxmlformats.org/officeDocument/2006/math" xmlns:w="http://schemas.openxmlformats.org/wordprocessingml/2006/main">
      <p:transition advClick="1"/>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Полилиния 3"/>
          <p:cNvSpPr/>
          <p:nvPr/>
        </p:nvSpPr>
        <p:spPr bwMode="auto">
          <a:xfrm>
            <a:off x="5130328" y="1772816"/>
            <a:ext cx="3903032" cy="735023"/>
          </a:xfrm>
          <a:custGeom>
            <a:avLst/>
            <a:gdLst>
              <a:gd name="connsiteX0" fmla="*/ 0 w 3903032"/>
              <a:gd name="connsiteY0" fmla="*/ 73502 h 735023"/>
              <a:gd name="connsiteX1" fmla="*/ 73502 w 3903032"/>
              <a:gd name="connsiteY1" fmla="*/ 0 h 735023"/>
              <a:gd name="connsiteX2" fmla="*/ 3829530 w 3903032"/>
              <a:gd name="connsiteY2" fmla="*/ 0 h 735023"/>
              <a:gd name="connsiteX3" fmla="*/ 3903032 w 3903032"/>
              <a:gd name="connsiteY3" fmla="*/ 73502 h 735023"/>
              <a:gd name="connsiteX4" fmla="*/ 3903032 w 3903032"/>
              <a:gd name="connsiteY4" fmla="*/ 661521 h 735023"/>
              <a:gd name="connsiteX5" fmla="*/ 3829530 w 3903032"/>
              <a:gd name="connsiteY5" fmla="*/ 735023 h 735023"/>
              <a:gd name="connsiteX6" fmla="*/ 73502 w 3903032"/>
              <a:gd name="connsiteY6" fmla="*/ 735023 h 735023"/>
              <a:gd name="connsiteX7" fmla="*/ 0 w 3903032"/>
              <a:gd name="connsiteY7" fmla="*/ 661521 h 735023"/>
              <a:gd name="connsiteX8" fmla="*/ 0 w 3903032"/>
              <a:gd name="connsiteY8" fmla="*/ 73502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3032" h="735023" extrusionOk="0">
                <a:moveTo>
                  <a:pt x="0" y="73502"/>
                </a:moveTo>
                <a:cubicBezTo>
                  <a:pt x="0" y="32908"/>
                  <a:pt x="32908" y="0"/>
                  <a:pt x="73502" y="0"/>
                </a:cubicBezTo>
                <a:lnTo>
                  <a:pt x="3829530" y="0"/>
                </a:lnTo>
                <a:cubicBezTo>
                  <a:pt x="3870124" y="0"/>
                  <a:pt x="3903032" y="32908"/>
                  <a:pt x="3903032" y="73502"/>
                </a:cubicBezTo>
                <a:lnTo>
                  <a:pt x="3903032" y="661521"/>
                </a:lnTo>
                <a:cubicBezTo>
                  <a:pt x="3903032" y="702115"/>
                  <a:pt x="3870124" y="735023"/>
                  <a:pt x="3829530" y="735023"/>
                </a:cubicBezTo>
                <a:lnTo>
                  <a:pt x="73502" y="735023"/>
                </a:lnTo>
                <a:cubicBezTo>
                  <a:pt x="32908" y="735023"/>
                  <a:pt x="0" y="702115"/>
                  <a:pt x="0" y="661521"/>
                </a:cubicBezTo>
                <a:lnTo>
                  <a:pt x="0" y="73502"/>
                </a:lnTo>
                <a:close/>
              </a:path>
            </a:pathLst>
          </a:custGeom>
        </p:spPr>
        <p:style>
          <a:lnRef idx="3">
            <a:schemeClr val="lt1"/>
          </a:lnRef>
          <a:fillRef idx="1">
            <a:schemeClr val="accent2"/>
          </a:fillRef>
          <a:effectRef idx="1">
            <a:schemeClr val="accent2"/>
          </a:effectRef>
          <a:fontRef idx="minor">
            <a:schemeClr val="lt1"/>
          </a:fontRef>
        </p:style>
        <p:txBody>
          <a:bodyPr spcFirstLastPara="0" vert="horz" wrap="square" lIns="74868" tIns="74868" rIns="74868" bIns="74868" numCol="1" spcCol="1270" anchor="ctr" anchorCtr="0">
            <a:noAutofit/>
          </a:bodyPr>
          <a:lstStyle/>
          <a:p>
            <a:pPr algn="ctr" defTabSz="622300">
              <a:lnSpc>
                <a:spcPct val="90000"/>
              </a:lnSpc>
              <a:spcBef>
                <a:spcPts val="0"/>
              </a:spcBef>
              <a:spcAft>
                <a:spcPts val="0"/>
              </a:spcAft>
              <a:defRPr/>
            </a:pPr>
            <a:r>
              <a:rPr lang="ru-RU" sz="1400" b="1">
                <a:solidFill>
                  <a:srgbClr val="4E67C8">
                    <a:lumMod val="50000"/>
                  </a:srgbClr>
                </a:solidFill>
                <a:latin typeface="Times New Roman"/>
                <a:cs typeface="Times New Roman"/>
              </a:rPr>
              <a:t>Достижение значений показателей (индикаторов) </a:t>
            </a:r>
            <a:endParaRPr/>
          </a:p>
        </p:txBody>
      </p:sp>
      <p:sp>
        <p:nvSpPr>
          <p:cNvPr id="7" name="Полилиния 6"/>
          <p:cNvSpPr/>
          <p:nvPr/>
        </p:nvSpPr>
        <p:spPr bwMode="auto">
          <a:xfrm>
            <a:off x="5130328" y="2659680"/>
            <a:ext cx="731452" cy="735023"/>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extrusionOk="0">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rotWithShape="0">
            <a:gsLst>
              <a:gs pos="0">
                <a:srgbClr val="92D050">
                  <a:tint val="66000"/>
                  <a:satMod val="160000"/>
                </a:srgbClr>
              </a:gs>
              <a:gs pos="50000">
                <a:srgbClr val="92D050">
                  <a:tint val="44500"/>
                  <a:satMod val="160000"/>
                </a:srgbClr>
              </a:gs>
              <a:gs pos="100000">
                <a:srgbClr val="92D050">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Bef>
                <a:spcPts val="0"/>
              </a:spcBef>
              <a:spcAft>
                <a:spcPts val="0"/>
              </a:spcAft>
              <a:defRPr/>
            </a:pPr>
            <a:r>
              <a:rPr lang="ru-RU" sz="1400" b="1">
                <a:solidFill>
                  <a:prstClr val="black"/>
                </a:solidFill>
                <a:latin typeface="Times New Roman"/>
                <a:cs typeface="Times New Roman"/>
              </a:rPr>
              <a:t>20</a:t>
            </a:r>
            <a:r>
              <a:rPr lang="en-US" sz="1400" b="1">
                <a:solidFill>
                  <a:prstClr val="black"/>
                </a:solidFill>
                <a:latin typeface="Times New Roman"/>
                <a:cs typeface="Times New Roman"/>
              </a:rPr>
              <a:t>2</a:t>
            </a:r>
            <a:r>
              <a:rPr lang="ru-RU" sz="1400" b="1">
                <a:solidFill>
                  <a:prstClr val="black"/>
                </a:solidFill>
                <a:latin typeface="Times New Roman"/>
                <a:cs typeface="Times New Roman"/>
              </a:rPr>
              <a:t>5 план</a:t>
            </a:r>
            <a:endParaRPr/>
          </a:p>
        </p:txBody>
      </p:sp>
      <p:sp>
        <p:nvSpPr>
          <p:cNvPr id="9" name="Полилиния 8"/>
          <p:cNvSpPr/>
          <p:nvPr/>
        </p:nvSpPr>
        <p:spPr bwMode="auto">
          <a:xfrm>
            <a:off x="5131895" y="3593176"/>
            <a:ext cx="731452" cy="936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extrusionOk="0">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rotWithShape="0">
            <a:gsLst>
              <a:gs pos="0">
                <a:srgbClr val="92D050">
                  <a:tint val="66000"/>
                  <a:satMod val="160000"/>
                </a:srgbClr>
              </a:gs>
              <a:gs pos="50000">
                <a:srgbClr val="92D050">
                  <a:tint val="44500"/>
                  <a:satMod val="160000"/>
                </a:srgbClr>
              </a:gs>
              <a:gs pos="100000">
                <a:srgbClr val="92D050">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Bef>
                <a:spcPts val="0"/>
              </a:spcBef>
              <a:spcAft>
                <a:spcPts val="0"/>
              </a:spcAft>
              <a:defRPr/>
            </a:pPr>
            <a:r>
              <a:rPr lang="ru-RU" sz="1400" b="1">
                <a:solidFill>
                  <a:prstClr val="black"/>
                </a:solidFill>
                <a:latin typeface="Times New Roman"/>
                <a:cs typeface="Times New Roman"/>
              </a:rPr>
              <a:t>36,1</a:t>
            </a:r>
            <a:endParaRPr/>
          </a:p>
        </p:txBody>
      </p:sp>
      <p:sp>
        <p:nvSpPr>
          <p:cNvPr id="17" name="Полилиния 16"/>
          <p:cNvSpPr/>
          <p:nvPr/>
        </p:nvSpPr>
        <p:spPr bwMode="auto">
          <a:xfrm>
            <a:off x="5143677" y="4653208"/>
            <a:ext cx="731452" cy="648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extrusionOk="0">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rotWithShape="0">
            <a:gsLst>
              <a:gs pos="0">
                <a:srgbClr val="92D050">
                  <a:tint val="66000"/>
                  <a:satMod val="160000"/>
                </a:srgbClr>
              </a:gs>
              <a:gs pos="50000">
                <a:srgbClr val="92D050">
                  <a:tint val="44500"/>
                  <a:satMod val="160000"/>
                </a:srgbClr>
              </a:gs>
              <a:gs pos="100000">
                <a:srgbClr val="92D050">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Bef>
                <a:spcPts val="0"/>
              </a:spcBef>
              <a:spcAft>
                <a:spcPts val="0"/>
              </a:spcAft>
              <a:defRPr/>
            </a:pPr>
            <a:r>
              <a:rPr lang="ru-RU" sz="1400" b="1">
                <a:solidFill>
                  <a:prstClr val="black"/>
                </a:solidFill>
                <a:latin typeface="Times New Roman"/>
                <a:cs typeface="Times New Roman"/>
              </a:rPr>
              <a:t>100,0</a:t>
            </a:r>
            <a:endParaRPr/>
          </a:p>
        </p:txBody>
      </p:sp>
      <p:sp>
        <p:nvSpPr>
          <p:cNvPr id="18" name="Полилиния 17"/>
          <p:cNvSpPr/>
          <p:nvPr/>
        </p:nvSpPr>
        <p:spPr bwMode="auto">
          <a:xfrm>
            <a:off x="5924789" y="2659680"/>
            <a:ext cx="731452" cy="735023"/>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extrusionOk="0">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Bef>
                <a:spcPts val="0"/>
              </a:spcBef>
              <a:spcAft>
                <a:spcPts val="0"/>
              </a:spcAft>
              <a:defRPr/>
            </a:pPr>
            <a:r>
              <a:rPr lang="ru-RU" sz="1400" b="1">
                <a:solidFill>
                  <a:prstClr val="black"/>
                </a:solidFill>
                <a:latin typeface="Times New Roman"/>
                <a:cs typeface="Times New Roman"/>
              </a:rPr>
              <a:t>20</a:t>
            </a:r>
            <a:r>
              <a:rPr lang="en-US" sz="1400" b="1">
                <a:solidFill>
                  <a:prstClr val="black"/>
                </a:solidFill>
                <a:latin typeface="Times New Roman"/>
                <a:cs typeface="Times New Roman"/>
              </a:rPr>
              <a:t>2</a:t>
            </a:r>
            <a:r>
              <a:rPr lang="ru-RU" sz="1400" b="1">
                <a:solidFill>
                  <a:prstClr val="black"/>
                </a:solidFill>
                <a:latin typeface="Times New Roman"/>
                <a:cs typeface="Times New Roman"/>
              </a:rPr>
              <a:t>5 факт</a:t>
            </a:r>
            <a:endParaRPr/>
          </a:p>
        </p:txBody>
      </p:sp>
      <p:sp>
        <p:nvSpPr>
          <p:cNvPr id="20" name="Полилиния 19"/>
          <p:cNvSpPr/>
          <p:nvPr/>
        </p:nvSpPr>
        <p:spPr bwMode="auto">
          <a:xfrm>
            <a:off x="5924789" y="3593176"/>
            <a:ext cx="731452" cy="936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extrusionOk="0">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Bef>
                <a:spcPts val="0"/>
              </a:spcBef>
              <a:spcAft>
                <a:spcPts val="0"/>
              </a:spcAft>
              <a:defRPr/>
            </a:pPr>
            <a:r>
              <a:rPr lang="ru-RU" sz="1400" b="1">
                <a:solidFill>
                  <a:prstClr val="black"/>
                </a:solidFill>
                <a:latin typeface="Times New Roman"/>
                <a:cs typeface="Times New Roman"/>
              </a:rPr>
              <a:t>36,1</a:t>
            </a:r>
            <a:endParaRPr/>
          </a:p>
        </p:txBody>
      </p:sp>
      <p:sp>
        <p:nvSpPr>
          <p:cNvPr id="23" name="Полилиния 22"/>
          <p:cNvSpPr/>
          <p:nvPr/>
        </p:nvSpPr>
        <p:spPr bwMode="auto">
          <a:xfrm>
            <a:off x="5937392" y="4653208"/>
            <a:ext cx="731452" cy="648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extrusionOk="0">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Aft>
                <a:spcPts val="0"/>
              </a:spcAft>
              <a:defRPr/>
            </a:pPr>
            <a:r>
              <a:rPr lang="ru-RU" sz="1400" b="1">
                <a:solidFill>
                  <a:prstClr val="black"/>
                </a:solidFill>
                <a:latin typeface="Times New Roman"/>
                <a:cs typeface="Times New Roman"/>
              </a:rPr>
              <a:t>100,0</a:t>
            </a:r>
            <a:endParaRPr/>
          </a:p>
        </p:txBody>
      </p:sp>
      <p:sp>
        <p:nvSpPr>
          <p:cNvPr id="25" name="Полилиния 24"/>
          <p:cNvSpPr/>
          <p:nvPr/>
        </p:nvSpPr>
        <p:spPr bwMode="auto">
          <a:xfrm>
            <a:off x="6717685" y="2659680"/>
            <a:ext cx="731452" cy="735023"/>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extrusionOk="0">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Aft>
                <a:spcPts val="0"/>
              </a:spcAft>
              <a:defRPr/>
            </a:pPr>
            <a:r>
              <a:rPr lang="en-US" sz="1400" b="1">
                <a:solidFill>
                  <a:prstClr val="black"/>
                </a:solidFill>
                <a:latin typeface="Times New Roman"/>
                <a:cs typeface="Times New Roman"/>
              </a:rPr>
              <a:t>202</a:t>
            </a:r>
            <a:r>
              <a:rPr lang="ru-RU" sz="1400" b="1">
                <a:solidFill>
                  <a:prstClr val="black"/>
                </a:solidFill>
                <a:latin typeface="Times New Roman"/>
                <a:cs typeface="Times New Roman"/>
              </a:rPr>
              <a:t>6</a:t>
            </a:r>
            <a:endParaRPr/>
          </a:p>
        </p:txBody>
      </p:sp>
      <p:sp>
        <p:nvSpPr>
          <p:cNvPr id="27" name="Полилиния 26"/>
          <p:cNvSpPr/>
          <p:nvPr/>
        </p:nvSpPr>
        <p:spPr bwMode="auto">
          <a:xfrm>
            <a:off x="6716118" y="3593176"/>
            <a:ext cx="731452" cy="936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extrusionOk="0">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Aft>
                <a:spcPts val="0"/>
              </a:spcAft>
              <a:defRPr/>
            </a:pPr>
            <a:r>
              <a:rPr lang="ru-RU" sz="1400" b="1">
                <a:solidFill>
                  <a:prstClr val="black"/>
                </a:solidFill>
                <a:latin typeface="Times New Roman"/>
                <a:cs typeface="Times New Roman"/>
              </a:rPr>
              <a:t>48,9</a:t>
            </a:r>
            <a:endParaRPr/>
          </a:p>
        </p:txBody>
      </p:sp>
      <p:sp>
        <p:nvSpPr>
          <p:cNvPr id="30" name="Полилиния 29"/>
          <p:cNvSpPr/>
          <p:nvPr/>
        </p:nvSpPr>
        <p:spPr bwMode="auto">
          <a:xfrm>
            <a:off x="6717685" y="4653208"/>
            <a:ext cx="731452" cy="648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extrusionOk="0">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Aft>
                <a:spcPts val="0"/>
              </a:spcAft>
              <a:defRPr/>
            </a:pPr>
            <a:r>
              <a:rPr lang="ru-RU" sz="1400" b="1">
                <a:solidFill>
                  <a:prstClr val="black"/>
                </a:solidFill>
                <a:latin typeface="Times New Roman"/>
                <a:cs typeface="Times New Roman"/>
              </a:rPr>
              <a:t>100,0</a:t>
            </a:r>
            <a:endParaRPr/>
          </a:p>
        </p:txBody>
      </p:sp>
      <p:sp>
        <p:nvSpPr>
          <p:cNvPr id="31" name="Полилиния 30"/>
          <p:cNvSpPr/>
          <p:nvPr/>
        </p:nvSpPr>
        <p:spPr bwMode="auto">
          <a:xfrm>
            <a:off x="7510580" y="2659680"/>
            <a:ext cx="731452" cy="735023"/>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extrusionOk="0">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Bef>
                <a:spcPts val="0"/>
              </a:spcBef>
              <a:spcAft>
                <a:spcPts val="0"/>
              </a:spcAft>
              <a:defRPr/>
            </a:pPr>
            <a:r>
              <a:rPr lang="en-US" sz="1400" b="1">
                <a:solidFill>
                  <a:prstClr val="black"/>
                </a:solidFill>
                <a:latin typeface="Times New Roman"/>
                <a:cs typeface="Times New Roman"/>
              </a:rPr>
              <a:t>202</a:t>
            </a:r>
            <a:r>
              <a:rPr lang="ru-RU" sz="1400" b="1">
                <a:solidFill>
                  <a:prstClr val="black"/>
                </a:solidFill>
                <a:latin typeface="Times New Roman"/>
                <a:cs typeface="Times New Roman"/>
              </a:rPr>
              <a:t>7</a:t>
            </a:r>
            <a:endParaRPr/>
          </a:p>
        </p:txBody>
      </p:sp>
      <p:sp>
        <p:nvSpPr>
          <p:cNvPr id="34" name="Полилиния 33"/>
          <p:cNvSpPr/>
          <p:nvPr/>
        </p:nvSpPr>
        <p:spPr bwMode="auto">
          <a:xfrm>
            <a:off x="7510580" y="3593176"/>
            <a:ext cx="731452" cy="936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extrusionOk="0">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Aft>
                <a:spcPts val="0"/>
              </a:spcAft>
              <a:defRPr/>
            </a:pPr>
            <a:r>
              <a:rPr lang="ru-RU" sz="1400" b="1">
                <a:solidFill>
                  <a:prstClr val="black"/>
                </a:solidFill>
                <a:latin typeface="Times New Roman"/>
                <a:cs typeface="Times New Roman"/>
              </a:rPr>
              <a:t>61,7</a:t>
            </a:r>
            <a:endParaRPr/>
          </a:p>
        </p:txBody>
      </p:sp>
      <p:sp>
        <p:nvSpPr>
          <p:cNvPr id="37" name="Полилиния 36"/>
          <p:cNvSpPr/>
          <p:nvPr/>
        </p:nvSpPr>
        <p:spPr bwMode="auto">
          <a:xfrm>
            <a:off x="7510580" y="4653208"/>
            <a:ext cx="731452" cy="648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extrusionOk="0">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Aft>
                <a:spcPts val="0"/>
              </a:spcAft>
              <a:defRPr/>
            </a:pPr>
            <a:r>
              <a:rPr lang="ru-RU" sz="1400" b="1">
                <a:solidFill>
                  <a:prstClr val="black"/>
                </a:solidFill>
                <a:latin typeface="Times New Roman"/>
                <a:cs typeface="Times New Roman"/>
              </a:rPr>
              <a:t>100,0</a:t>
            </a:r>
            <a:endParaRPr/>
          </a:p>
        </p:txBody>
      </p:sp>
      <p:sp>
        <p:nvSpPr>
          <p:cNvPr id="38" name="Полилиния 37"/>
          <p:cNvSpPr/>
          <p:nvPr/>
        </p:nvSpPr>
        <p:spPr bwMode="auto">
          <a:xfrm>
            <a:off x="8303475" y="2659680"/>
            <a:ext cx="731452" cy="735023"/>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extrusionOk="0">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Bef>
                <a:spcPts val="0"/>
              </a:spcBef>
              <a:spcAft>
                <a:spcPts val="0"/>
              </a:spcAft>
              <a:defRPr/>
            </a:pPr>
            <a:r>
              <a:rPr lang="ru-RU" sz="1400" b="1">
                <a:solidFill>
                  <a:prstClr val="black"/>
                </a:solidFill>
                <a:latin typeface="Times New Roman"/>
                <a:cs typeface="Times New Roman"/>
              </a:rPr>
              <a:t>2028</a:t>
            </a:r>
            <a:endParaRPr/>
          </a:p>
        </p:txBody>
      </p:sp>
      <p:sp>
        <p:nvSpPr>
          <p:cNvPr id="40" name="Полилиния 39"/>
          <p:cNvSpPr/>
          <p:nvPr/>
        </p:nvSpPr>
        <p:spPr bwMode="auto">
          <a:xfrm>
            <a:off x="8300067" y="3593176"/>
            <a:ext cx="731452" cy="936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extrusionOk="0">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Bef>
                <a:spcPts val="0"/>
              </a:spcBef>
              <a:spcAft>
                <a:spcPts val="0"/>
              </a:spcAft>
              <a:defRPr/>
            </a:pPr>
            <a:r>
              <a:rPr lang="ru-RU" sz="1400" b="1">
                <a:solidFill>
                  <a:prstClr val="black"/>
                </a:solidFill>
                <a:latin typeface="Times New Roman"/>
                <a:cs typeface="Times New Roman"/>
              </a:rPr>
              <a:t>74,5</a:t>
            </a:r>
            <a:endParaRPr/>
          </a:p>
        </p:txBody>
      </p:sp>
      <p:sp>
        <p:nvSpPr>
          <p:cNvPr id="43" name="Полилиния 42"/>
          <p:cNvSpPr/>
          <p:nvPr/>
        </p:nvSpPr>
        <p:spPr bwMode="auto">
          <a:xfrm>
            <a:off x="8303475" y="4653208"/>
            <a:ext cx="731452" cy="648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extrusionOk="0">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Aft>
                <a:spcPts val="0"/>
              </a:spcAft>
              <a:defRPr/>
            </a:pPr>
            <a:r>
              <a:rPr lang="ru-RU" sz="1400" b="1">
                <a:solidFill>
                  <a:prstClr val="black"/>
                </a:solidFill>
                <a:latin typeface="Times New Roman"/>
                <a:cs typeface="Times New Roman"/>
              </a:rPr>
              <a:t>100,0</a:t>
            </a:r>
            <a:endParaRPr/>
          </a:p>
        </p:txBody>
      </p:sp>
      <p:sp>
        <p:nvSpPr>
          <p:cNvPr id="24" name="Скругленный прямоугольник 23"/>
          <p:cNvSpPr/>
          <p:nvPr/>
        </p:nvSpPr>
        <p:spPr bwMode="auto">
          <a:xfrm>
            <a:off x="81173" y="3593176"/>
            <a:ext cx="5001736" cy="936000"/>
          </a:xfrm>
          <a:prstGeom prst="roundRect">
            <a:avLst>
              <a:gd name="adj" fmla="val 16667"/>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defRPr/>
            </a:pPr>
            <a:r>
              <a:rPr lang="ru-RU" sz="1400" dirty="0">
                <a:solidFill>
                  <a:prstClr val="black"/>
                </a:solidFill>
                <a:latin typeface="Times New Roman"/>
                <a:cs typeface="Times New Roman"/>
              </a:rPr>
              <a:t>Достижение "цифровой зрелости" государственного и муниципального управления, ключевых отраслей экономики и социальной сферы, в том числе здравоохранения и образования</a:t>
            </a:r>
            <a:endParaRPr dirty="0"/>
          </a:p>
        </p:txBody>
      </p:sp>
      <p:sp>
        <p:nvSpPr>
          <p:cNvPr id="33" name="Скругленный прямоугольник 32"/>
          <p:cNvSpPr/>
          <p:nvPr/>
        </p:nvSpPr>
        <p:spPr bwMode="auto">
          <a:xfrm>
            <a:off x="81173" y="4653208"/>
            <a:ext cx="4993577" cy="648000"/>
          </a:xfrm>
          <a:prstGeom prst="roundRect">
            <a:avLst>
              <a:gd name="adj" fmla="val 16667"/>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defRPr/>
            </a:pPr>
            <a:r>
              <a:rPr lang="ru-RU" sz="1400" dirty="0">
                <a:solidFill>
                  <a:prstClr val="black"/>
                </a:solidFill>
                <a:latin typeface="Times New Roman"/>
                <a:cs typeface="Times New Roman"/>
              </a:rPr>
              <a:t>Доля аттестованных государственных информационных систем</a:t>
            </a:r>
            <a:endParaRPr sz="1400" dirty="0"/>
          </a:p>
        </p:txBody>
      </p:sp>
      <p:sp>
        <p:nvSpPr>
          <p:cNvPr id="11" name="Скругленный прямоугольник 10"/>
          <p:cNvSpPr/>
          <p:nvPr/>
        </p:nvSpPr>
        <p:spPr bwMode="auto">
          <a:xfrm>
            <a:off x="72949" y="1577400"/>
            <a:ext cx="2592288" cy="504056"/>
          </a:xfrm>
          <a:prstGeom prst="roundRect">
            <a:avLst>
              <a:gd name="adj" fmla="val 16667"/>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spcBef>
                <a:spcPts val="0"/>
              </a:spcBef>
              <a:spcAft>
                <a:spcPts val="0"/>
              </a:spcAft>
              <a:defRPr/>
            </a:pPr>
            <a:r>
              <a:rPr lang="ru-RU" sz="1400" b="1">
                <a:solidFill>
                  <a:srgbClr val="4E67C8">
                    <a:lumMod val="50000"/>
                  </a:srgbClr>
                </a:solidFill>
                <a:latin typeface="Times New Roman"/>
                <a:cs typeface="Times New Roman"/>
              </a:rPr>
              <a:t>Основные индикаторы</a:t>
            </a:r>
            <a:endParaRPr/>
          </a:p>
        </p:txBody>
      </p:sp>
      <p:sp>
        <p:nvSpPr>
          <p:cNvPr id="6" name="Номер слайда 5"/>
          <p:cNvSpPr>
            <a:spLocks noGrp="1"/>
          </p:cNvSpPr>
          <p:nvPr>
            <p:ph type="sldNum" sz="quarter" idx="12"/>
          </p:nvPr>
        </p:nvSpPr>
        <p:spPr bwMode="auto"/>
        <p:txBody>
          <a:bodyPr/>
          <a:lstStyle/>
          <a:p>
            <a:pPr>
              <a:defRPr/>
            </a:pPr>
            <a:r>
              <a:rPr lang="ru-RU" dirty="0" smtClean="0">
                <a:solidFill>
                  <a:prstClr val="black"/>
                </a:solidFill>
              </a:rPr>
              <a:t>65</a:t>
            </a:r>
            <a:endParaRPr dirty="0"/>
          </a:p>
        </p:txBody>
      </p:sp>
      <p:pic>
        <p:nvPicPr>
          <p:cNvPr id="1026" name="Picture 2"/>
          <p:cNvPicPr>
            <a:picLocks noChangeAspect="1" noChangeArrowheads="1"/>
          </p:cNvPicPr>
          <p:nvPr/>
        </p:nvPicPr>
        <p:blipFill>
          <a:blip r:embed="rId2"/>
          <a:stretch/>
        </p:blipFill>
        <p:spPr bwMode="auto">
          <a:xfrm>
            <a:off x="2849954" y="909520"/>
            <a:ext cx="2211780" cy="1656700"/>
          </a:xfrm>
          <a:prstGeom prst="rect">
            <a:avLst/>
          </a:prstGeom>
          <a:ln>
            <a:noFill/>
          </a:ln>
          <a:effectLst>
            <a:softEdge rad="112500"/>
          </a:effectLst>
        </p:spPr>
      </p:pic>
      <p:pic>
        <p:nvPicPr>
          <p:cNvPr id="15" name="Picture 5"/>
          <p:cNvPicPr>
            <a:picLocks noChangeAspect="1" noChangeArrowheads="1"/>
          </p:cNvPicPr>
          <p:nvPr/>
        </p:nvPicPr>
        <p:blipFill>
          <a:blip r:embed="rId3"/>
          <a:stretch/>
        </p:blipFill>
        <p:spPr bwMode="auto">
          <a:xfrm>
            <a:off x="1150250" y="2081329"/>
            <a:ext cx="1410072" cy="1390756"/>
          </a:xfrm>
          <a:prstGeom prst="rect">
            <a:avLst/>
          </a:prstGeom>
          <a:ln>
            <a:noFill/>
          </a:ln>
          <a:effectLst>
            <a:softEdge rad="112500"/>
          </a:effectLst>
        </p:spPr>
      </p:pic>
      <p:sp>
        <p:nvSpPr>
          <p:cNvPr id="12" name="Заголовок 1"/>
          <p:cNvSpPr txBox="1"/>
          <p:nvPr/>
        </p:nvSpPr>
        <p:spPr bwMode="auto">
          <a:xfrm>
            <a:off x="259728" y="0"/>
            <a:ext cx="7264600" cy="620688"/>
          </a:xfrm>
          <a:prstGeom prst="rect">
            <a:avLst/>
          </a:prstGeom>
          <a:effectLst/>
        </p:spPr>
        <p:txBody>
          <a:bodyPr vert="horz" lIns="91440" tIns="45720" rIns="91440" bIns="45720" rtlCol="0" anchor="t" anchorCtr="0">
            <a:noAutofit/>
          </a:bodyPr>
          <a:lstStyle>
            <a:lvl1pPr marL="320040" indent="-320040" algn="r" defTabSz="914400">
              <a:spcBef>
                <a:spcPts val="0"/>
              </a:spcBef>
              <a:buClr>
                <a:schemeClr val="accent6">
                  <a:lumMod val="75000"/>
                </a:schemeClr>
              </a:buClr>
              <a:buSzPct val="128000"/>
              <a:buFont typeface="Georgia"/>
              <a:buChar char="*"/>
              <a:defRPr sz="4600" b="1" i="0">
                <a:gradFill>
                  <a:gsLst>
                    <a:gs pos="0">
                      <a:schemeClr val="tx1"/>
                    </a:gs>
                    <a:gs pos="40000">
                      <a:schemeClr val="tx1">
                        <a:lumMod val="75000"/>
                        <a:lumOff val="25000"/>
                      </a:schemeClr>
                    </a:gs>
                    <a:gs pos="100000">
                      <a:schemeClr val="tx2">
                        <a:alpha val="65000"/>
                      </a:schemeClr>
                    </a:gs>
                  </a:gsLst>
                  <a:lin ang="5400000" scaled="0"/>
                </a:gradFill>
                <a:latin typeface="+mj-lt"/>
                <a:ea typeface="+mj-ea"/>
                <a:cs typeface="+mj-c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marL="0" indent="0" algn="l">
              <a:buClr>
                <a:srgbClr val="F14124">
                  <a:lumMod val="75000"/>
                </a:srgbClr>
              </a:buClr>
              <a:buFont typeface="Georgia"/>
              <a:buNone/>
              <a:defRPr/>
            </a:pPr>
            <a:r>
              <a:rPr lang="ru-RU" sz="1800">
                <a:solidFill>
                  <a:prstClr val="black"/>
                </a:solidFill>
                <a:latin typeface="Times New Roman"/>
                <a:cs typeface="Times New Roman"/>
              </a:rPr>
              <a:t>Государственная программа Чувашской Республики</a:t>
            </a:r>
            <a:endParaRPr/>
          </a:p>
          <a:p>
            <a:pPr marL="0" indent="0" algn="l">
              <a:buClr>
                <a:srgbClr val="F14124">
                  <a:lumMod val="75000"/>
                </a:srgbClr>
              </a:buClr>
              <a:buFont typeface="Georgia"/>
              <a:buNone/>
              <a:defRPr/>
            </a:pPr>
            <a:r>
              <a:rPr lang="ru-RU" sz="1800">
                <a:solidFill>
                  <a:prstClr val="black"/>
                </a:solidFill>
                <a:latin typeface="Times New Roman"/>
                <a:cs typeface="Times New Roman"/>
              </a:rPr>
              <a:t>«Цифровое общество Чувашии»</a:t>
            </a:r>
            <a:endParaRPr/>
          </a:p>
        </p:txBody>
      </p:sp>
      <p:cxnSp>
        <p:nvCxnSpPr>
          <p:cNvPr id="13" name="Прямая соединительная линия 12"/>
          <p:cNvCxnSpPr>
            <a:cxnSpLocks/>
          </p:cNvCxnSpPr>
          <p:nvPr/>
        </p:nvCxnSpPr>
        <p:spPr bwMode="auto">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bwMode="auto">
          <a:xfrm>
            <a:off x="7873228" y="69850"/>
            <a:ext cx="1223412" cy="492443"/>
          </a:xfrm>
          <a:prstGeom prst="rect">
            <a:avLst/>
          </a:prstGeom>
          <a:noFill/>
        </p:spPr>
        <p:txBody>
          <a:bodyPr wrap="none" rtlCol="0">
            <a:spAutoFit/>
          </a:bodyPr>
          <a:lstStyle/>
          <a:p>
            <a:pPr algn="ctr">
              <a:defRPr/>
            </a:pPr>
            <a:r>
              <a:rPr lang="ru-RU" sz="1300" b="1" i="1">
                <a:solidFill>
                  <a:schemeClr val="accent1"/>
                </a:solidFill>
                <a:latin typeface="+mn-lt"/>
              </a:rPr>
              <a:t>Бюджет</a:t>
            </a:r>
            <a:endParaRPr/>
          </a:p>
          <a:p>
            <a:pPr algn="ctr">
              <a:defRPr/>
            </a:pPr>
            <a:r>
              <a:rPr lang="ru-RU" sz="1300" b="1" i="1">
                <a:solidFill>
                  <a:schemeClr val="accent1"/>
                </a:solidFill>
                <a:latin typeface="+mn-lt"/>
              </a:rPr>
              <a:t>для граждан</a:t>
            </a:r>
            <a:endParaRPr/>
          </a:p>
        </p:txBody>
      </p:sp>
    </p:spTree>
    <p:extLst>
      <p:ext uri="{BB962C8B-B14F-4D97-AF65-F5344CB8AC3E}">
        <p14:creationId xmlns:p14="http://schemas.microsoft.com/office/powerpoint/2010/main" val="3724504819"/>
      </p:ext>
    </p:extLst>
  </p:cSld>
  <p:clrMapOvr>
    <a:masterClrMapping/>
  </p:clrMapOvr>
  <mc:AlternateContent xmlns:mc="http://schemas.openxmlformats.org/markup-compatibility/2006" xmlns:p14="http://schemas.microsoft.com/office/powerpoint/2010/main">
    <mc:Choice Requires="p14">
      <p:transition spd="slow" p14:dur="2000"/>
    </mc:Choice>
    <mc:Fallback xmlns="" xmlns:m="http://schemas.openxmlformats.org/officeDocument/2006/math" xmlns:w="http://schemas.openxmlformats.org/wordprocessingml/2006/main">
      <p:transition advClick="1"/>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3" name="Номер слайда 2"/>
          <p:cNvSpPr>
            <a:spLocks noGrp="1"/>
          </p:cNvSpPr>
          <p:nvPr>
            <p:ph type="sldNum" sz="quarter" idx="12"/>
          </p:nvPr>
        </p:nvSpPr>
        <p:spPr bwMode="auto"/>
        <p:txBody>
          <a:bodyPr/>
          <a:lstStyle/>
          <a:p>
            <a:pPr>
              <a:defRPr/>
            </a:pPr>
            <a:fld id="{667CCBFA-BFB9-4E9F-B6F6-694D72409F22}" type="slidenum">
              <a:rPr lang="ru-RU">
                <a:solidFill>
                  <a:prstClr val="black"/>
                </a:solidFill>
              </a:rPr>
              <a:t>66</a:t>
            </a:fld>
            <a:endParaRPr lang="ru-RU">
              <a:solidFill>
                <a:prstClr val="black"/>
              </a:solidFill>
            </a:endParaRPr>
          </a:p>
        </p:txBody>
      </p:sp>
      <p:sp>
        <p:nvSpPr>
          <p:cNvPr id="7" name="TextBox 6"/>
          <p:cNvSpPr txBox="1"/>
          <p:nvPr/>
        </p:nvSpPr>
        <p:spPr bwMode="auto">
          <a:xfrm>
            <a:off x="66836" y="2756120"/>
            <a:ext cx="3943811" cy="292387"/>
          </a:xfrm>
          <a:prstGeom prst="rect">
            <a:avLst/>
          </a:prstGeom>
          <a:noFill/>
        </p:spPr>
        <p:txBody>
          <a:bodyPr wrap="square" rtlCol="0">
            <a:spAutoFit/>
          </a:bodyPr>
          <a:lstStyle/>
          <a:p>
            <a:pPr>
              <a:defRPr/>
            </a:pPr>
            <a:r>
              <a:rPr lang="ru-RU" sz="1300" b="1">
                <a:solidFill>
                  <a:prstClr val="black"/>
                </a:solidFill>
                <a:latin typeface="Times New Roman"/>
                <a:cs typeface="Times New Roman"/>
              </a:rPr>
              <a:t>Расходы республиканского бюджета, млн. руб.</a:t>
            </a:r>
            <a:endParaRPr/>
          </a:p>
        </p:txBody>
      </p:sp>
      <p:pic>
        <p:nvPicPr>
          <p:cNvPr id="10" name="Picture 2" descr="T:\Сектор финансирования\09a7768ed1d70c506897087c270a7b7a_640_480_c_thumb1.jpeg"/>
          <p:cNvPicPr>
            <a:picLocks noChangeAspect="1" noChangeArrowheads="1"/>
          </p:cNvPicPr>
          <p:nvPr/>
        </p:nvPicPr>
        <p:blipFill>
          <a:blip r:embed="rId2"/>
          <a:stretch/>
        </p:blipFill>
        <p:spPr bwMode="auto">
          <a:xfrm>
            <a:off x="7117337" y="786940"/>
            <a:ext cx="1903085" cy="1724980"/>
          </a:xfrm>
          <a:prstGeom prst="rect">
            <a:avLst/>
          </a:prstGeom>
          <a:ln>
            <a:noFill/>
          </a:ln>
          <a:effectLst>
            <a:softEdge rad="112500"/>
          </a:effectLst>
        </p:spPr>
      </p:pic>
      <p:sp>
        <p:nvSpPr>
          <p:cNvPr id="12" name="Заголовок 1"/>
          <p:cNvSpPr txBox="1"/>
          <p:nvPr/>
        </p:nvSpPr>
        <p:spPr bwMode="auto">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a:spcBef>
                <a:spcPts val="0"/>
              </a:spcBef>
              <a:buClr>
                <a:schemeClr val="accent6">
                  <a:lumMod val="75000"/>
                </a:schemeClr>
              </a:buClr>
              <a:buSzPct val="128000"/>
              <a:buFont typeface="Georgia"/>
              <a:buChar char="*"/>
              <a:defRPr sz="4600" b="1" i="0">
                <a:gradFill>
                  <a:gsLst>
                    <a:gs pos="0">
                      <a:schemeClr val="tx1"/>
                    </a:gs>
                    <a:gs pos="40000">
                      <a:schemeClr val="tx1">
                        <a:lumMod val="75000"/>
                        <a:lumOff val="25000"/>
                      </a:schemeClr>
                    </a:gs>
                    <a:gs pos="100000">
                      <a:schemeClr val="tx2">
                        <a:alpha val="65000"/>
                      </a:schemeClr>
                    </a:gs>
                  </a:gsLst>
                  <a:lin ang="5400000" scaled="0"/>
                </a:gradFill>
                <a:latin typeface="+mj-lt"/>
                <a:ea typeface="+mj-ea"/>
                <a:cs typeface="+mj-c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marL="0" indent="0" algn="l">
              <a:spcAft>
                <a:spcPts val="0"/>
              </a:spcAft>
              <a:buClr>
                <a:srgbClr val="F14124">
                  <a:lumMod val="75000"/>
                </a:srgbClr>
              </a:buClr>
              <a:buFont typeface="Georgia"/>
              <a:buNone/>
              <a:defRPr/>
            </a:pPr>
            <a:r>
              <a:rPr lang="ru-RU" sz="1800">
                <a:solidFill>
                  <a:prstClr val="black"/>
                </a:solidFill>
                <a:latin typeface="Times New Roman"/>
                <a:cs typeface="Times New Roman"/>
              </a:rPr>
              <a:t>Государственная программа Чувашской Республики</a:t>
            </a:r>
            <a:endParaRPr/>
          </a:p>
          <a:p>
            <a:pPr marL="0" indent="0" algn="l">
              <a:spcAft>
                <a:spcPts val="0"/>
              </a:spcAft>
              <a:buClr>
                <a:srgbClr val="F14124">
                  <a:lumMod val="75000"/>
                </a:srgbClr>
              </a:buClr>
              <a:buFont typeface="Georgia"/>
              <a:buNone/>
              <a:defRPr/>
            </a:pPr>
            <a:r>
              <a:rPr lang="ru-RU" sz="1800">
                <a:solidFill>
                  <a:prstClr val="black"/>
                </a:solidFill>
                <a:latin typeface="Times New Roman"/>
                <a:cs typeface="Times New Roman"/>
              </a:rPr>
              <a:t>«Развитие транспортной системы Чувашской Республики»</a:t>
            </a:r>
            <a:endParaRPr/>
          </a:p>
        </p:txBody>
      </p:sp>
      <p:cxnSp>
        <p:nvCxnSpPr>
          <p:cNvPr id="13" name="Прямая соединительная линия 12"/>
          <p:cNvCxnSpPr>
            <a:cxnSpLocks/>
          </p:cNvCxnSpPr>
          <p:nvPr/>
        </p:nvCxnSpPr>
        <p:spPr bwMode="auto">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bwMode="auto">
          <a:xfrm>
            <a:off x="7873228" y="69850"/>
            <a:ext cx="1223412" cy="492443"/>
          </a:xfrm>
          <a:prstGeom prst="rect">
            <a:avLst/>
          </a:prstGeom>
          <a:noFill/>
        </p:spPr>
        <p:txBody>
          <a:bodyPr wrap="none" rtlCol="0">
            <a:spAutoFit/>
          </a:bodyPr>
          <a:lstStyle/>
          <a:p>
            <a:pPr algn="ctr">
              <a:defRPr/>
            </a:pPr>
            <a:r>
              <a:rPr lang="ru-RU" sz="1300" b="1" i="1">
                <a:solidFill>
                  <a:srgbClr val="4E67C8"/>
                </a:solidFill>
                <a:latin typeface="Trebuchet MS"/>
              </a:rPr>
              <a:t>Бюджет</a:t>
            </a:r>
            <a:endParaRPr/>
          </a:p>
          <a:p>
            <a:pPr algn="ctr">
              <a:defRPr/>
            </a:pPr>
            <a:r>
              <a:rPr lang="ru-RU" sz="1300" b="1" i="1">
                <a:solidFill>
                  <a:srgbClr val="4E67C8"/>
                </a:solidFill>
                <a:latin typeface="Trebuchet MS"/>
              </a:rPr>
              <a:t>для граждан</a:t>
            </a:r>
            <a:endParaRPr/>
          </a:p>
        </p:txBody>
      </p:sp>
      <p:sp>
        <p:nvSpPr>
          <p:cNvPr id="16" name="Скругленный прямоугольник 15"/>
          <p:cNvSpPr/>
          <p:nvPr/>
        </p:nvSpPr>
        <p:spPr bwMode="auto">
          <a:xfrm>
            <a:off x="3744344" y="2713069"/>
            <a:ext cx="5282693" cy="216024"/>
          </a:xfrm>
          <a:prstGeom prst="roundRect">
            <a:avLst>
              <a:gd name="adj" fmla="val 10000"/>
            </a:avLst>
          </a:pr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sp>
      <p:sp>
        <p:nvSpPr>
          <p:cNvPr id="17" name="Скругленный прямоугольник 4"/>
          <p:cNvSpPr/>
          <p:nvPr/>
        </p:nvSpPr>
        <p:spPr bwMode="auto">
          <a:xfrm>
            <a:off x="4010648" y="2713070"/>
            <a:ext cx="4852474" cy="216023"/>
          </a:xfrm>
          <a:prstGeom prst="rect">
            <a:avLst/>
          </a:prstGeom>
        </p:spPr>
        <p:style>
          <a:lnRef idx="0">
            <a:srgbClr val="000000"/>
          </a:lnRef>
          <a:fillRef idx="0">
            <a:srgbClr val="000000"/>
          </a:fillRef>
          <a:effectRef idx="0">
            <a:srgbClr val="000000"/>
          </a:effectRef>
          <a:fontRef idx="minor">
            <a:schemeClr val="lt1"/>
          </a:fontRef>
        </p:style>
        <p:txBody>
          <a:bodyPr spcFirstLastPara="0" vert="horz" wrap="square" lIns="64770" tIns="64770" rIns="64770" bIns="64770" numCol="1" spcCol="1270" anchor="ctr" anchorCtr="0">
            <a:noAutofit/>
          </a:bodyPr>
          <a:lstStyle/>
          <a:p>
            <a:pPr algn="ctr" defTabSz="755650">
              <a:lnSpc>
                <a:spcPct val="90000"/>
              </a:lnSpc>
              <a:spcAft>
                <a:spcPts val="0"/>
              </a:spcAft>
              <a:defRPr/>
            </a:pPr>
            <a:r>
              <a:rPr lang="ru-RU" sz="1200" b="1" i="1">
                <a:solidFill>
                  <a:prstClr val="black"/>
                </a:solidFill>
                <a:latin typeface="Times New Roman"/>
                <a:cs typeface="Times New Roman"/>
              </a:rPr>
              <a:t>Расходы в разрезе структурных элементов в 2025 году, млн. руб.</a:t>
            </a:r>
            <a:endParaRPr/>
          </a:p>
        </p:txBody>
      </p:sp>
      <p:sp>
        <p:nvSpPr>
          <p:cNvPr id="19" name="Скругленный прямоугольник 18"/>
          <p:cNvSpPr/>
          <p:nvPr/>
        </p:nvSpPr>
        <p:spPr bwMode="auto">
          <a:xfrm>
            <a:off x="3744344" y="2950874"/>
            <a:ext cx="3924000" cy="216000"/>
          </a:xfrm>
          <a:prstGeom prst="roundRect">
            <a:avLst>
              <a:gd name="adj" fmla="val 10000"/>
            </a:avLst>
          </a:pr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anchor="ctr"/>
          <a:lstStyle/>
          <a:p>
            <a:pPr algn="ctr">
              <a:defRPr/>
            </a:pPr>
            <a:r>
              <a:rPr lang="ru-RU" sz="1200" b="1">
                <a:solidFill>
                  <a:schemeClr val="tx1"/>
                </a:solidFill>
                <a:latin typeface="Times New Roman"/>
                <a:cs typeface="Times New Roman"/>
              </a:rPr>
              <a:t>Наименование</a:t>
            </a:r>
            <a:endParaRPr/>
          </a:p>
        </p:txBody>
      </p:sp>
      <p:sp>
        <p:nvSpPr>
          <p:cNvPr id="31" name="Скругленный прямоугольник 30"/>
          <p:cNvSpPr/>
          <p:nvPr/>
        </p:nvSpPr>
        <p:spPr bwMode="auto">
          <a:xfrm>
            <a:off x="7760063" y="2956026"/>
            <a:ext cx="612000" cy="241696"/>
          </a:xfrm>
          <a:prstGeom prst="roundRect">
            <a:avLst>
              <a:gd name="adj" fmla="val 10000"/>
            </a:avLst>
          </a:pr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sp>
      <p:sp>
        <p:nvSpPr>
          <p:cNvPr id="32" name="Скругленный прямоугольник 4"/>
          <p:cNvSpPr/>
          <p:nvPr/>
        </p:nvSpPr>
        <p:spPr bwMode="auto">
          <a:xfrm>
            <a:off x="7776424" y="2958366"/>
            <a:ext cx="612000" cy="216000"/>
          </a:xfrm>
          <a:prstGeom prst="rect">
            <a:avLst/>
          </a:prstGeom>
        </p:spPr>
        <p:style>
          <a:lnRef idx="0">
            <a:srgbClr val="000000"/>
          </a:lnRef>
          <a:fillRef idx="0">
            <a:srgbClr val="000000"/>
          </a:fillRef>
          <a:effectRef idx="0">
            <a:srgbClr val="000000"/>
          </a:effectRef>
          <a:fontRef idx="minor">
            <a:schemeClr val="lt1"/>
          </a:fontRef>
        </p:style>
        <p:txBody>
          <a:bodyPr spcFirstLastPara="0" vert="horz" wrap="square" lIns="60960" tIns="60960" rIns="60960" bIns="60960" numCol="1" spcCol="1270" anchor="ctr" anchorCtr="0">
            <a:noAutofit/>
          </a:bodyPr>
          <a:lstStyle/>
          <a:p>
            <a:pPr algn="ctr" defTabSz="711200">
              <a:lnSpc>
                <a:spcPct val="90000"/>
              </a:lnSpc>
              <a:spcAft>
                <a:spcPts val="0"/>
              </a:spcAft>
              <a:defRPr/>
            </a:pPr>
            <a:r>
              <a:rPr lang="ru-RU" sz="1200" b="1" dirty="0">
                <a:solidFill>
                  <a:prstClr val="black"/>
                </a:solidFill>
                <a:latin typeface="Times New Roman"/>
                <a:cs typeface="Times New Roman"/>
              </a:rPr>
              <a:t>План</a:t>
            </a:r>
            <a:endParaRPr dirty="0"/>
          </a:p>
        </p:txBody>
      </p:sp>
      <p:sp>
        <p:nvSpPr>
          <p:cNvPr id="34" name="Скругленный прямоугольник 33"/>
          <p:cNvSpPr/>
          <p:nvPr/>
        </p:nvSpPr>
        <p:spPr bwMode="auto">
          <a:xfrm>
            <a:off x="8424496" y="2960976"/>
            <a:ext cx="612000" cy="252000"/>
          </a:xfrm>
          <a:prstGeom prst="roundRect">
            <a:avLst>
              <a:gd name="adj" fmla="val 10000"/>
            </a:avLst>
          </a:pr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sp>
      <p:sp>
        <p:nvSpPr>
          <p:cNvPr id="35" name="Скругленный прямоугольник 4"/>
          <p:cNvSpPr/>
          <p:nvPr/>
        </p:nvSpPr>
        <p:spPr bwMode="auto">
          <a:xfrm>
            <a:off x="8424496" y="2956987"/>
            <a:ext cx="612000" cy="216000"/>
          </a:xfrm>
          <a:prstGeom prst="rect">
            <a:avLst/>
          </a:prstGeom>
        </p:spPr>
        <p:style>
          <a:lnRef idx="0">
            <a:srgbClr val="000000"/>
          </a:lnRef>
          <a:fillRef idx="0">
            <a:srgbClr val="000000"/>
          </a:fillRef>
          <a:effectRef idx="0">
            <a:srgbClr val="000000"/>
          </a:effectRef>
          <a:fontRef idx="minor">
            <a:schemeClr val="lt1"/>
          </a:fontRef>
        </p:style>
        <p:txBody>
          <a:bodyPr spcFirstLastPara="0" vert="horz" wrap="square" lIns="60960" tIns="60960" rIns="60960" bIns="60960" numCol="1" spcCol="1270" anchor="ctr" anchorCtr="0">
            <a:noAutofit/>
          </a:bodyPr>
          <a:lstStyle/>
          <a:p>
            <a:pPr algn="ctr" defTabSz="711200">
              <a:lnSpc>
                <a:spcPct val="90000"/>
              </a:lnSpc>
              <a:spcAft>
                <a:spcPts val="0"/>
              </a:spcAft>
              <a:defRPr/>
            </a:pPr>
            <a:r>
              <a:rPr lang="ru-RU" sz="1200" b="1" dirty="0">
                <a:solidFill>
                  <a:prstClr val="black"/>
                </a:solidFill>
                <a:latin typeface="Times New Roman"/>
                <a:cs typeface="Times New Roman"/>
              </a:rPr>
              <a:t>Факт</a:t>
            </a:r>
            <a:endParaRPr dirty="0"/>
          </a:p>
        </p:txBody>
      </p:sp>
      <p:graphicFrame>
        <p:nvGraphicFramePr>
          <p:cNvPr id="51" name="Диаграмма 50"/>
          <p:cNvGraphicFramePr>
            <a:graphicFrameLocks/>
          </p:cNvGraphicFramePr>
          <p:nvPr>
            <p:extLst>
              <p:ext uri="{D42A27DB-BD31-4B8C-83A1-F6EECF244321}">
                <p14:modId xmlns:p14="http://schemas.microsoft.com/office/powerpoint/2010/main" val="1030577599"/>
              </p:ext>
            </p:extLst>
          </p:nvPr>
        </p:nvGraphicFramePr>
        <p:xfrm>
          <a:off x="130789" y="3159723"/>
          <a:ext cx="3649124" cy="3304784"/>
        </p:xfrm>
        <a:graphic>
          <a:graphicData uri="http://schemas.openxmlformats.org/drawingml/2006/chart">
            <c:chart xmlns:c="http://schemas.openxmlformats.org/drawingml/2006/chart" xmlns:r="http://schemas.openxmlformats.org/officeDocument/2006/relationships" r:id="rId3"/>
          </a:graphicData>
        </a:graphic>
      </p:graphicFrame>
      <p:sp>
        <p:nvSpPr>
          <p:cNvPr id="54" name="Скругленный прямоугольник 53"/>
          <p:cNvSpPr/>
          <p:nvPr/>
        </p:nvSpPr>
        <p:spPr bwMode="auto">
          <a:xfrm>
            <a:off x="28014" y="692696"/>
            <a:ext cx="7035251" cy="1908000"/>
          </a:xfrm>
          <a:prstGeom prst="roundRect">
            <a:avLst>
              <a:gd name="adj" fmla="val 16667"/>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defRPr/>
            </a:pPr>
            <a:r>
              <a:rPr lang="ru-RU" sz="1000" b="1" i="1" dirty="0">
                <a:solidFill>
                  <a:prstClr val="black"/>
                </a:solidFill>
                <a:latin typeface="Times New Roman"/>
                <a:cs typeface="Times New Roman"/>
              </a:rPr>
              <a:t>Цели программы:</a:t>
            </a:r>
            <a:r>
              <a:rPr lang="ru-RU" sz="1000" dirty="0">
                <a:solidFill>
                  <a:prstClr val="black"/>
                </a:solidFill>
                <a:latin typeface="Times New Roman"/>
                <a:cs typeface="Times New Roman"/>
              </a:rPr>
              <a:t> </a:t>
            </a:r>
            <a:endParaRPr dirty="0"/>
          </a:p>
          <a:p>
            <a:pPr marL="285750" indent="-285750" algn="just">
              <a:buFont typeface="Wingdings"/>
              <a:buChar char="v"/>
              <a:defRPr/>
            </a:pPr>
            <a:r>
              <a:rPr lang="ru-RU" sz="1000" dirty="0">
                <a:solidFill>
                  <a:prstClr val="black"/>
                </a:solidFill>
                <a:latin typeface="Times New Roman"/>
                <a:cs typeface="Times New Roman"/>
              </a:rPr>
              <a:t>увеличение протяженности автомобильных дорог общего пользования регионального, межмуниципального и местного значения на территории Чувашской Республики, находящихся в нормативном состоянии;</a:t>
            </a:r>
            <a:endParaRPr dirty="0"/>
          </a:p>
          <a:p>
            <a:pPr marL="285750" indent="-285750" algn="just">
              <a:buFont typeface="Wingdings"/>
              <a:buChar char="v"/>
              <a:defRPr/>
            </a:pPr>
            <a:r>
              <a:rPr lang="ru-RU" sz="1000" dirty="0">
                <a:solidFill>
                  <a:prstClr val="black"/>
                </a:solidFill>
                <a:latin typeface="Times New Roman"/>
                <a:cs typeface="Times New Roman"/>
              </a:rPr>
              <a:t>повышение доступности и качества услуг транспортного комплекса;</a:t>
            </a:r>
            <a:endParaRPr dirty="0"/>
          </a:p>
          <a:p>
            <a:pPr marL="285750" indent="-285750" algn="just">
              <a:buFont typeface="Wingdings"/>
              <a:buChar char="v"/>
              <a:defRPr/>
            </a:pPr>
            <a:r>
              <a:rPr lang="ru-RU" sz="1000" dirty="0">
                <a:solidFill>
                  <a:prstClr val="black"/>
                </a:solidFill>
                <a:latin typeface="Times New Roman"/>
                <a:cs typeface="Times New Roman"/>
              </a:rPr>
              <a:t>обеспечение охраны жизни, здоровья граждан и их имущества, законных прав на безопасные условия движения на автомобильных дорогах общего пользования;</a:t>
            </a:r>
            <a:endParaRPr dirty="0"/>
          </a:p>
          <a:p>
            <a:pPr marL="285750" indent="-285750" algn="just">
              <a:buFont typeface="Wingdings"/>
              <a:buChar char="v"/>
              <a:defRPr/>
            </a:pPr>
            <a:r>
              <a:rPr lang="ru-RU" sz="1000" dirty="0">
                <a:solidFill>
                  <a:prstClr val="black"/>
                </a:solidFill>
                <a:latin typeface="Times New Roman"/>
                <a:cs typeface="Times New Roman"/>
              </a:rPr>
              <a:t>создание на автомобильном транспорте базовых условий, обеспечивающих доступ к результатам космической деятельности, и их эффективное использование на базе информационно-навигационной системы в Чувашской Республике;</a:t>
            </a:r>
            <a:endParaRPr dirty="0"/>
          </a:p>
          <a:p>
            <a:pPr marL="285750" indent="-285750" algn="just">
              <a:buFont typeface="Wingdings"/>
              <a:buChar char="v"/>
              <a:defRPr/>
            </a:pPr>
            <a:r>
              <a:rPr lang="ru-RU" sz="1000" dirty="0">
                <a:solidFill>
                  <a:prstClr val="black"/>
                </a:solidFill>
                <a:latin typeface="Times New Roman"/>
                <a:cs typeface="Times New Roman"/>
              </a:rPr>
              <a:t>увеличение количества пассажиров, перевезенных автомобильным транспортом общего пользования и наземным электрическим транспортом;</a:t>
            </a:r>
            <a:endParaRPr dirty="0"/>
          </a:p>
          <a:p>
            <a:pPr marL="285750" indent="-285750" algn="just">
              <a:buFont typeface="Wingdings"/>
              <a:buChar char="v"/>
              <a:defRPr/>
            </a:pPr>
            <a:r>
              <a:rPr lang="ru-RU" sz="1000" dirty="0">
                <a:solidFill>
                  <a:prstClr val="black"/>
                </a:solidFill>
                <a:latin typeface="Times New Roman"/>
                <a:cs typeface="Times New Roman"/>
              </a:rPr>
              <a:t>увеличение численности парка транспортных средств, работающих на компримированном природном газе</a:t>
            </a:r>
            <a:endParaRPr dirty="0"/>
          </a:p>
        </p:txBody>
      </p:sp>
      <p:sp>
        <p:nvSpPr>
          <p:cNvPr id="59" name="Скругленный прямоугольник 58"/>
          <p:cNvSpPr/>
          <p:nvPr/>
        </p:nvSpPr>
        <p:spPr bwMode="auto">
          <a:xfrm>
            <a:off x="3744343" y="3400206"/>
            <a:ext cx="3924000" cy="144000"/>
          </a:xfrm>
          <a:prstGeom prst="roundRect">
            <a:avLst>
              <a:gd name="adj" fmla="val 10000"/>
            </a:avLst>
          </a:pr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anchor="ctr"/>
          <a:lstStyle/>
          <a:p>
            <a:pPr>
              <a:defRPr/>
            </a:pPr>
            <a:r>
              <a:rPr lang="ru-RU" sz="850">
                <a:solidFill>
                  <a:schemeClr val="tx1"/>
                </a:solidFill>
                <a:latin typeface="Times New Roman"/>
                <a:cs typeface="Times New Roman"/>
              </a:rPr>
              <a:t>Региональный проект «Общесистемные меры развития дорожного хозяйства»</a:t>
            </a:r>
            <a:endParaRPr lang="ru-RU" sz="850" b="0"/>
          </a:p>
        </p:txBody>
      </p:sp>
      <p:sp>
        <p:nvSpPr>
          <p:cNvPr id="60" name="Скругленный прямоугольник 59"/>
          <p:cNvSpPr/>
          <p:nvPr/>
        </p:nvSpPr>
        <p:spPr bwMode="auto">
          <a:xfrm>
            <a:off x="7749455" y="3400206"/>
            <a:ext cx="617634" cy="144000"/>
          </a:xfrm>
          <a:prstGeom prst="roundRect">
            <a:avLst>
              <a:gd name="adj" fmla="val 10000"/>
            </a:avLst>
          </a:pr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anchor="ctr"/>
          <a:lstStyle/>
          <a:p>
            <a:pPr algn="ctr">
              <a:defRPr/>
            </a:pPr>
            <a:r>
              <a:rPr lang="ru-RU" sz="1000">
                <a:solidFill>
                  <a:schemeClr val="tx1"/>
                </a:solidFill>
                <a:latin typeface="Times New Roman"/>
                <a:cs typeface="Times New Roman"/>
              </a:rPr>
              <a:t>342,2</a:t>
            </a:r>
            <a:endParaRPr/>
          </a:p>
        </p:txBody>
      </p:sp>
      <p:sp>
        <p:nvSpPr>
          <p:cNvPr id="61" name="Скругленный прямоугольник 60"/>
          <p:cNvSpPr/>
          <p:nvPr/>
        </p:nvSpPr>
        <p:spPr bwMode="auto">
          <a:xfrm>
            <a:off x="8424144" y="3400206"/>
            <a:ext cx="612000" cy="144000"/>
          </a:xfrm>
          <a:prstGeom prst="roundRect">
            <a:avLst>
              <a:gd name="adj" fmla="val 10000"/>
            </a:avLst>
          </a:pr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anchor="ctr"/>
          <a:lstStyle/>
          <a:p>
            <a:pPr algn="ctr">
              <a:defRPr/>
            </a:pPr>
            <a:r>
              <a:rPr lang="ru-RU" sz="1000">
                <a:solidFill>
                  <a:schemeClr val="tx1"/>
                </a:solidFill>
                <a:latin typeface="Times New Roman"/>
                <a:cs typeface="Times New Roman"/>
              </a:rPr>
              <a:t>298,6</a:t>
            </a:r>
            <a:endParaRPr/>
          </a:p>
        </p:txBody>
      </p:sp>
      <p:sp>
        <p:nvSpPr>
          <p:cNvPr id="44" name="Скругленный прямоугольник 43"/>
          <p:cNvSpPr/>
          <p:nvPr/>
        </p:nvSpPr>
        <p:spPr bwMode="auto">
          <a:xfrm>
            <a:off x="3744343" y="3587436"/>
            <a:ext cx="3924000" cy="144000"/>
          </a:xfrm>
          <a:prstGeom prst="roundRect">
            <a:avLst>
              <a:gd name="adj" fmla="val 10000"/>
            </a:avLst>
          </a:pr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anchor="ctr"/>
          <a:lstStyle/>
          <a:p>
            <a:pPr>
              <a:defRPr/>
            </a:pPr>
            <a:r>
              <a:rPr lang="ru-RU" sz="850">
                <a:solidFill>
                  <a:schemeClr val="tx1"/>
                </a:solidFill>
                <a:latin typeface="Times New Roman"/>
                <a:cs typeface="Times New Roman"/>
              </a:rPr>
              <a:t>Региональный проект «Безопасность дорожного движения»</a:t>
            </a:r>
            <a:endParaRPr/>
          </a:p>
        </p:txBody>
      </p:sp>
      <p:sp>
        <p:nvSpPr>
          <p:cNvPr id="45" name="Скругленный прямоугольник 44"/>
          <p:cNvSpPr/>
          <p:nvPr/>
        </p:nvSpPr>
        <p:spPr bwMode="auto">
          <a:xfrm>
            <a:off x="7760063" y="3587436"/>
            <a:ext cx="617634" cy="144000"/>
          </a:xfrm>
          <a:prstGeom prst="roundRect">
            <a:avLst>
              <a:gd name="adj" fmla="val 10000"/>
            </a:avLst>
          </a:pr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anchor="ctr"/>
          <a:lstStyle/>
          <a:p>
            <a:pPr algn="ctr">
              <a:defRPr/>
            </a:pPr>
            <a:r>
              <a:rPr lang="ru-RU" sz="1000">
                <a:solidFill>
                  <a:schemeClr val="tx1"/>
                </a:solidFill>
                <a:latin typeface="Times New Roman"/>
                <a:cs typeface="Times New Roman"/>
              </a:rPr>
              <a:t>6,6</a:t>
            </a:r>
            <a:endParaRPr/>
          </a:p>
        </p:txBody>
      </p:sp>
      <p:sp>
        <p:nvSpPr>
          <p:cNvPr id="46" name="Скругленный прямоугольник 45"/>
          <p:cNvSpPr/>
          <p:nvPr/>
        </p:nvSpPr>
        <p:spPr bwMode="auto">
          <a:xfrm>
            <a:off x="8424144" y="3587436"/>
            <a:ext cx="612000" cy="144000"/>
          </a:xfrm>
          <a:prstGeom prst="roundRect">
            <a:avLst>
              <a:gd name="adj" fmla="val 10000"/>
            </a:avLst>
          </a:pr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anchor="ctr"/>
          <a:lstStyle/>
          <a:p>
            <a:pPr algn="ctr">
              <a:defRPr/>
            </a:pPr>
            <a:r>
              <a:rPr lang="ru-RU" sz="1000">
                <a:solidFill>
                  <a:schemeClr val="tx1"/>
                </a:solidFill>
                <a:latin typeface="Times New Roman"/>
                <a:cs typeface="Times New Roman"/>
              </a:rPr>
              <a:t>6,6</a:t>
            </a:r>
            <a:endParaRPr/>
          </a:p>
        </p:txBody>
      </p:sp>
      <p:sp>
        <p:nvSpPr>
          <p:cNvPr id="78" name="Скругленный прямоугольник 77"/>
          <p:cNvSpPr/>
          <p:nvPr/>
        </p:nvSpPr>
        <p:spPr bwMode="auto">
          <a:xfrm>
            <a:off x="3744343" y="3774666"/>
            <a:ext cx="3924000" cy="252000"/>
          </a:xfrm>
          <a:prstGeom prst="roundRect">
            <a:avLst>
              <a:gd name="adj" fmla="val 10000"/>
            </a:avLst>
          </a:pr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anchor="ctr"/>
          <a:lstStyle/>
          <a:p>
            <a:pPr>
              <a:defRPr/>
            </a:pPr>
            <a:r>
              <a:rPr lang="ru-RU" sz="850">
                <a:solidFill>
                  <a:schemeClr val="tx1"/>
                </a:solidFill>
                <a:latin typeface="Times New Roman"/>
                <a:cs typeface="Times New Roman"/>
              </a:rPr>
              <a:t>Региональный проект «Расширение использования природного газа в качестве моторного топлива»</a:t>
            </a:r>
            <a:endParaRPr lang="ru-RU" sz="850" b="0">
              <a:solidFill>
                <a:schemeClr val="tx1"/>
              </a:solidFill>
              <a:latin typeface="Times New Roman"/>
              <a:cs typeface="Times New Roman"/>
            </a:endParaRPr>
          </a:p>
        </p:txBody>
      </p:sp>
      <p:sp>
        <p:nvSpPr>
          <p:cNvPr id="79" name="Скругленный прямоугольник 78"/>
          <p:cNvSpPr/>
          <p:nvPr/>
        </p:nvSpPr>
        <p:spPr bwMode="auto">
          <a:xfrm>
            <a:off x="7762178" y="3774666"/>
            <a:ext cx="617634" cy="252000"/>
          </a:xfrm>
          <a:prstGeom prst="roundRect">
            <a:avLst>
              <a:gd name="adj" fmla="val 10000"/>
            </a:avLst>
          </a:pr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anchor="ctr"/>
          <a:lstStyle/>
          <a:p>
            <a:pPr algn="ctr">
              <a:defRPr/>
            </a:pPr>
            <a:r>
              <a:rPr lang="ru-RU" sz="1000">
                <a:solidFill>
                  <a:schemeClr val="tx1"/>
                </a:solidFill>
                <a:latin typeface="Times New Roman"/>
                <a:cs typeface="Times New Roman"/>
              </a:rPr>
              <a:t>0,6</a:t>
            </a:r>
            <a:endParaRPr/>
          </a:p>
        </p:txBody>
      </p:sp>
      <p:sp>
        <p:nvSpPr>
          <p:cNvPr id="80" name="Скругленный прямоугольник 79"/>
          <p:cNvSpPr/>
          <p:nvPr/>
        </p:nvSpPr>
        <p:spPr bwMode="auto">
          <a:xfrm>
            <a:off x="8424144" y="3774666"/>
            <a:ext cx="612000" cy="252000"/>
          </a:xfrm>
          <a:prstGeom prst="roundRect">
            <a:avLst>
              <a:gd name="adj" fmla="val 10000"/>
            </a:avLst>
          </a:pr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anchor="ctr"/>
          <a:lstStyle/>
          <a:p>
            <a:pPr algn="ctr">
              <a:defRPr/>
            </a:pPr>
            <a:r>
              <a:rPr lang="ru-RU" sz="1000">
                <a:solidFill>
                  <a:schemeClr val="tx1"/>
                </a:solidFill>
                <a:latin typeface="Times New Roman"/>
                <a:cs typeface="Times New Roman"/>
              </a:rPr>
              <a:t>0,6</a:t>
            </a:r>
            <a:endParaRPr/>
          </a:p>
        </p:txBody>
      </p:sp>
      <p:sp>
        <p:nvSpPr>
          <p:cNvPr id="81" name="Скругленный прямоугольник 80"/>
          <p:cNvSpPr/>
          <p:nvPr/>
        </p:nvSpPr>
        <p:spPr bwMode="auto">
          <a:xfrm>
            <a:off x="3744343" y="4069896"/>
            <a:ext cx="3924000" cy="288000"/>
          </a:xfrm>
          <a:prstGeom prst="roundRect">
            <a:avLst>
              <a:gd name="adj" fmla="val 10000"/>
            </a:avLst>
          </a:pr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anchor="ctr"/>
          <a:lstStyle/>
          <a:p>
            <a:pPr>
              <a:defRPr/>
            </a:pPr>
            <a:r>
              <a:rPr lang="ru-RU" sz="850" dirty="0">
                <a:solidFill>
                  <a:schemeClr val="tx1"/>
                </a:solidFill>
                <a:latin typeface="Times New Roman"/>
                <a:cs typeface="Times New Roman"/>
              </a:rPr>
              <a:t>Ведомственный проект «Содействие развитию автодорог общего пользования местного значения»</a:t>
            </a:r>
            <a:endParaRPr dirty="0"/>
          </a:p>
        </p:txBody>
      </p:sp>
      <p:sp>
        <p:nvSpPr>
          <p:cNvPr id="82" name="Скругленный прямоугольник 81"/>
          <p:cNvSpPr/>
          <p:nvPr/>
        </p:nvSpPr>
        <p:spPr bwMode="auto">
          <a:xfrm>
            <a:off x="7756232" y="4069896"/>
            <a:ext cx="617634" cy="288000"/>
          </a:xfrm>
          <a:prstGeom prst="roundRect">
            <a:avLst>
              <a:gd name="adj" fmla="val 10000"/>
            </a:avLst>
          </a:pr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anchor="ctr"/>
          <a:lstStyle/>
          <a:p>
            <a:pPr algn="ctr">
              <a:defRPr/>
            </a:pPr>
            <a:r>
              <a:rPr lang="ru-RU" sz="1000" dirty="0">
                <a:solidFill>
                  <a:schemeClr val="tx1"/>
                </a:solidFill>
                <a:latin typeface="Times New Roman"/>
                <a:cs typeface="Times New Roman"/>
              </a:rPr>
              <a:t>1 906,2</a:t>
            </a:r>
            <a:endParaRPr dirty="0"/>
          </a:p>
        </p:txBody>
      </p:sp>
      <p:sp>
        <p:nvSpPr>
          <p:cNvPr id="83" name="Скругленный прямоугольник 82"/>
          <p:cNvSpPr/>
          <p:nvPr/>
        </p:nvSpPr>
        <p:spPr bwMode="auto">
          <a:xfrm>
            <a:off x="8424144" y="4069896"/>
            <a:ext cx="612000" cy="288000"/>
          </a:xfrm>
          <a:prstGeom prst="roundRect">
            <a:avLst>
              <a:gd name="adj" fmla="val 10000"/>
            </a:avLst>
          </a:pr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anchor="ctr"/>
          <a:lstStyle/>
          <a:p>
            <a:pPr algn="ctr">
              <a:defRPr/>
            </a:pPr>
            <a:r>
              <a:rPr lang="ru-RU" sz="1000">
                <a:solidFill>
                  <a:schemeClr val="tx1"/>
                </a:solidFill>
                <a:latin typeface="Times New Roman"/>
                <a:cs typeface="Times New Roman"/>
              </a:rPr>
              <a:t>1 900,8</a:t>
            </a:r>
            <a:endParaRPr/>
          </a:p>
        </p:txBody>
      </p:sp>
      <p:sp>
        <p:nvSpPr>
          <p:cNvPr id="84" name="Скругленный прямоугольник 83"/>
          <p:cNvSpPr/>
          <p:nvPr/>
        </p:nvSpPr>
        <p:spPr bwMode="auto">
          <a:xfrm>
            <a:off x="3744344" y="4401126"/>
            <a:ext cx="3924000" cy="288000"/>
          </a:xfrm>
          <a:prstGeom prst="roundRect">
            <a:avLst>
              <a:gd name="adj" fmla="val 10000"/>
            </a:avLst>
          </a:pr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anchor="ctr"/>
          <a:lstStyle/>
          <a:p>
            <a:pPr>
              <a:defRPr/>
            </a:pPr>
            <a:r>
              <a:rPr lang="ru-RU" sz="850" dirty="0">
                <a:solidFill>
                  <a:schemeClr val="tx1"/>
                </a:solidFill>
                <a:latin typeface="Times New Roman"/>
                <a:cs typeface="Times New Roman"/>
              </a:rPr>
              <a:t>Ведомственный проект «Развитие автодорог общего пользования регионального или межмуниципального значения»</a:t>
            </a:r>
            <a:endParaRPr dirty="0"/>
          </a:p>
        </p:txBody>
      </p:sp>
      <p:sp>
        <p:nvSpPr>
          <p:cNvPr id="87" name="Скругленный прямоугольник 86"/>
          <p:cNvSpPr/>
          <p:nvPr/>
        </p:nvSpPr>
        <p:spPr bwMode="auto">
          <a:xfrm>
            <a:off x="7752048" y="4401126"/>
            <a:ext cx="617634" cy="288000"/>
          </a:xfrm>
          <a:prstGeom prst="roundRect">
            <a:avLst>
              <a:gd name="adj" fmla="val 10000"/>
            </a:avLst>
          </a:pr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anchor="ctr"/>
          <a:lstStyle/>
          <a:p>
            <a:pPr algn="ctr">
              <a:defRPr/>
            </a:pPr>
            <a:r>
              <a:rPr lang="ru-RU" sz="1000">
                <a:solidFill>
                  <a:schemeClr val="tx1"/>
                </a:solidFill>
                <a:latin typeface="Times New Roman"/>
                <a:cs typeface="Times New Roman"/>
              </a:rPr>
              <a:t>1 351,7</a:t>
            </a:r>
            <a:endParaRPr/>
          </a:p>
        </p:txBody>
      </p:sp>
      <p:sp>
        <p:nvSpPr>
          <p:cNvPr id="90" name="Скругленный прямоугольник 89"/>
          <p:cNvSpPr/>
          <p:nvPr/>
        </p:nvSpPr>
        <p:spPr bwMode="auto">
          <a:xfrm>
            <a:off x="8424144" y="4401126"/>
            <a:ext cx="612000" cy="288000"/>
          </a:xfrm>
          <a:prstGeom prst="roundRect">
            <a:avLst>
              <a:gd name="adj" fmla="val 10000"/>
            </a:avLst>
          </a:pr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anchor="ctr"/>
          <a:lstStyle/>
          <a:p>
            <a:pPr algn="ctr">
              <a:defRPr/>
            </a:pPr>
            <a:r>
              <a:rPr lang="ru-RU" sz="1000">
                <a:solidFill>
                  <a:schemeClr val="tx1"/>
                </a:solidFill>
                <a:latin typeface="Times New Roman"/>
                <a:cs typeface="Times New Roman"/>
              </a:rPr>
              <a:t>1 347,7</a:t>
            </a:r>
            <a:endParaRPr/>
          </a:p>
        </p:txBody>
      </p:sp>
      <p:sp>
        <p:nvSpPr>
          <p:cNvPr id="41" name="Скругленный прямоугольник 40"/>
          <p:cNvSpPr/>
          <p:nvPr/>
        </p:nvSpPr>
        <p:spPr bwMode="auto">
          <a:xfrm>
            <a:off x="3744344" y="4732356"/>
            <a:ext cx="3924000" cy="288000"/>
          </a:xfrm>
          <a:prstGeom prst="roundRect">
            <a:avLst>
              <a:gd name="adj" fmla="val 10000"/>
            </a:avLst>
          </a:pr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anchor="ctr"/>
          <a:lstStyle/>
          <a:p>
            <a:pPr>
              <a:defRPr/>
            </a:pPr>
            <a:r>
              <a:rPr lang="ru-RU" sz="850">
                <a:solidFill>
                  <a:schemeClr val="tx1"/>
                </a:solidFill>
                <a:latin typeface="Times New Roman"/>
                <a:cs typeface="Times New Roman"/>
              </a:rPr>
              <a:t>Комплекс процессных мероприятий «Развитие автомобильного и городского электрического транспорта»</a:t>
            </a:r>
            <a:endParaRPr/>
          </a:p>
        </p:txBody>
      </p:sp>
      <p:sp>
        <p:nvSpPr>
          <p:cNvPr id="42" name="Скругленный прямоугольник 41"/>
          <p:cNvSpPr/>
          <p:nvPr/>
        </p:nvSpPr>
        <p:spPr bwMode="auto">
          <a:xfrm>
            <a:off x="7770790" y="4732356"/>
            <a:ext cx="617634" cy="288000"/>
          </a:xfrm>
          <a:prstGeom prst="roundRect">
            <a:avLst>
              <a:gd name="adj" fmla="val 10000"/>
            </a:avLst>
          </a:pr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anchor="ctr"/>
          <a:lstStyle/>
          <a:p>
            <a:pPr algn="ctr">
              <a:defRPr/>
            </a:pPr>
            <a:r>
              <a:rPr lang="ru-RU" sz="1000">
                <a:solidFill>
                  <a:schemeClr val="tx1"/>
                </a:solidFill>
                <a:latin typeface="Times New Roman"/>
                <a:cs typeface="Times New Roman"/>
              </a:rPr>
              <a:t>944,6</a:t>
            </a:r>
            <a:endParaRPr/>
          </a:p>
        </p:txBody>
      </p:sp>
      <p:sp>
        <p:nvSpPr>
          <p:cNvPr id="43" name="Скругленный прямоугольник 42"/>
          <p:cNvSpPr/>
          <p:nvPr/>
        </p:nvSpPr>
        <p:spPr bwMode="auto">
          <a:xfrm>
            <a:off x="8424144" y="4732356"/>
            <a:ext cx="612000" cy="288000"/>
          </a:xfrm>
          <a:prstGeom prst="roundRect">
            <a:avLst>
              <a:gd name="adj" fmla="val 10000"/>
            </a:avLst>
          </a:pr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anchor="ctr"/>
          <a:lstStyle/>
          <a:p>
            <a:pPr algn="ctr">
              <a:defRPr/>
            </a:pPr>
            <a:r>
              <a:rPr lang="ru-RU" sz="1000">
                <a:solidFill>
                  <a:schemeClr val="tx1"/>
                </a:solidFill>
                <a:latin typeface="Times New Roman"/>
                <a:cs typeface="Times New Roman"/>
              </a:rPr>
              <a:t>915,0</a:t>
            </a:r>
            <a:endParaRPr/>
          </a:p>
        </p:txBody>
      </p:sp>
      <p:sp>
        <p:nvSpPr>
          <p:cNvPr id="47" name="Скругленный прямоугольник 46"/>
          <p:cNvSpPr/>
          <p:nvPr/>
        </p:nvSpPr>
        <p:spPr bwMode="auto">
          <a:xfrm>
            <a:off x="3744343" y="5063586"/>
            <a:ext cx="3924000" cy="216000"/>
          </a:xfrm>
          <a:prstGeom prst="roundRect">
            <a:avLst>
              <a:gd name="adj" fmla="val 10000"/>
            </a:avLst>
          </a:pr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anchor="ctr"/>
          <a:lstStyle/>
          <a:p>
            <a:pPr>
              <a:defRPr/>
            </a:pPr>
            <a:r>
              <a:rPr lang="ru-RU" sz="850">
                <a:solidFill>
                  <a:schemeClr val="tx1"/>
                </a:solidFill>
                <a:latin typeface="Times New Roman"/>
                <a:cs typeface="Times New Roman"/>
              </a:rPr>
              <a:t>Комплекс процессных мероприятий «Развитие регионального авиасообщения»</a:t>
            </a:r>
            <a:endParaRPr/>
          </a:p>
        </p:txBody>
      </p:sp>
      <p:sp>
        <p:nvSpPr>
          <p:cNvPr id="48" name="Скругленный прямоугольник 47"/>
          <p:cNvSpPr/>
          <p:nvPr/>
        </p:nvSpPr>
        <p:spPr bwMode="auto">
          <a:xfrm>
            <a:off x="7766046" y="5063586"/>
            <a:ext cx="617634" cy="216000"/>
          </a:xfrm>
          <a:prstGeom prst="roundRect">
            <a:avLst>
              <a:gd name="adj" fmla="val 10000"/>
            </a:avLst>
          </a:pr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anchor="ctr"/>
          <a:lstStyle/>
          <a:p>
            <a:pPr algn="ctr">
              <a:defRPr/>
            </a:pPr>
            <a:r>
              <a:rPr lang="ru-RU" sz="1000">
                <a:solidFill>
                  <a:schemeClr val="tx1"/>
                </a:solidFill>
                <a:latin typeface="Times New Roman"/>
                <a:cs typeface="Times New Roman"/>
              </a:rPr>
              <a:t>110,5</a:t>
            </a:r>
            <a:endParaRPr/>
          </a:p>
        </p:txBody>
      </p:sp>
      <p:sp>
        <p:nvSpPr>
          <p:cNvPr id="49" name="Скругленный прямоугольник 48"/>
          <p:cNvSpPr/>
          <p:nvPr/>
        </p:nvSpPr>
        <p:spPr bwMode="auto">
          <a:xfrm>
            <a:off x="8424144" y="5063586"/>
            <a:ext cx="612000" cy="216000"/>
          </a:xfrm>
          <a:prstGeom prst="roundRect">
            <a:avLst>
              <a:gd name="adj" fmla="val 10000"/>
            </a:avLst>
          </a:pr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anchor="ctr"/>
          <a:lstStyle/>
          <a:p>
            <a:pPr algn="ctr">
              <a:defRPr/>
            </a:pPr>
            <a:r>
              <a:rPr lang="ru-RU" sz="1000">
                <a:solidFill>
                  <a:schemeClr val="tx1"/>
                </a:solidFill>
                <a:latin typeface="Times New Roman"/>
                <a:cs typeface="Times New Roman"/>
              </a:rPr>
              <a:t>109,9</a:t>
            </a:r>
            <a:endParaRPr/>
          </a:p>
        </p:txBody>
      </p:sp>
      <p:sp>
        <p:nvSpPr>
          <p:cNvPr id="50" name="Скругленный прямоугольник 49"/>
          <p:cNvSpPr/>
          <p:nvPr/>
        </p:nvSpPr>
        <p:spPr bwMode="auto">
          <a:xfrm>
            <a:off x="3744343" y="5322816"/>
            <a:ext cx="3924000" cy="216000"/>
          </a:xfrm>
          <a:prstGeom prst="roundRect">
            <a:avLst>
              <a:gd name="adj" fmla="val 10000"/>
            </a:avLst>
          </a:pr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anchor="ctr"/>
          <a:lstStyle/>
          <a:p>
            <a:pPr>
              <a:defRPr/>
            </a:pPr>
            <a:r>
              <a:rPr lang="ru-RU" sz="850">
                <a:solidFill>
                  <a:schemeClr val="tx1"/>
                </a:solidFill>
                <a:latin typeface="Times New Roman"/>
                <a:cs typeface="Times New Roman"/>
              </a:rPr>
              <a:t>Комплекс процессных мероприятий «Государственная поддержка железнодорожного транспорта»</a:t>
            </a:r>
            <a:endParaRPr/>
          </a:p>
        </p:txBody>
      </p:sp>
      <p:sp>
        <p:nvSpPr>
          <p:cNvPr id="52" name="Скругленный прямоугольник 51"/>
          <p:cNvSpPr/>
          <p:nvPr/>
        </p:nvSpPr>
        <p:spPr bwMode="auto">
          <a:xfrm>
            <a:off x="7766046" y="5322816"/>
            <a:ext cx="617634" cy="216000"/>
          </a:xfrm>
          <a:prstGeom prst="roundRect">
            <a:avLst>
              <a:gd name="adj" fmla="val 10000"/>
            </a:avLst>
          </a:pr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anchor="ctr"/>
          <a:lstStyle/>
          <a:p>
            <a:pPr algn="ctr">
              <a:defRPr/>
            </a:pPr>
            <a:r>
              <a:rPr lang="ru-RU" sz="1000">
                <a:solidFill>
                  <a:schemeClr val="tx1"/>
                </a:solidFill>
                <a:latin typeface="Times New Roman"/>
                <a:cs typeface="Times New Roman"/>
              </a:rPr>
              <a:t>87,4</a:t>
            </a:r>
            <a:endParaRPr/>
          </a:p>
        </p:txBody>
      </p:sp>
      <p:sp>
        <p:nvSpPr>
          <p:cNvPr id="53" name="Скругленный прямоугольник 52"/>
          <p:cNvSpPr/>
          <p:nvPr/>
        </p:nvSpPr>
        <p:spPr bwMode="auto">
          <a:xfrm>
            <a:off x="8424144" y="5322816"/>
            <a:ext cx="612000" cy="216000"/>
          </a:xfrm>
          <a:prstGeom prst="roundRect">
            <a:avLst>
              <a:gd name="adj" fmla="val 10000"/>
            </a:avLst>
          </a:pr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anchor="ctr"/>
          <a:lstStyle/>
          <a:p>
            <a:pPr algn="ctr">
              <a:defRPr/>
            </a:pPr>
            <a:r>
              <a:rPr lang="ru-RU" sz="1000">
                <a:solidFill>
                  <a:schemeClr val="tx1"/>
                </a:solidFill>
                <a:latin typeface="Times New Roman"/>
                <a:cs typeface="Times New Roman"/>
              </a:rPr>
              <a:t>77,7</a:t>
            </a:r>
            <a:endParaRPr/>
          </a:p>
        </p:txBody>
      </p:sp>
      <p:sp>
        <p:nvSpPr>
          <p:cNvPr id="55" name="Скругленный прямоугольник 54"/>
          <p:cNvSpPr/>
          <p:nvPr/>
        </p:nvSpPr>
        <p:spPr bwMode="auto">
          <a:xfrm>
            <a:off x="3744343" y="5582046"/>
            <a:ext cx="3924000" cy="252000"/>
          </a:xfrm>
          <a:prstGeom prst="roundRect">
            <a:avLst>
              <a:gd name="adj" fmla="val 10000"/>
            </a:avLst>
          </a:pr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anchor="ctr"/>
          <a:lstStyle/>
          <a:p>
            <a:pPr>
              <a:defRPr/>
            </a:pPr>
            <a:r>
              <a:rPr lang="ru-RU" sz="850">
                <a:solidFill>
                  <a:schemeClr val="tx1"/>
                </a:solidFill>
                <a:latin typeface="Times New Roman"/>
                <a:cs typeface="Times New Roman"/>
              </a:rPr>
              <a:t>Комплекс процессных мероприятий «Организация перевозок пассажиров внутренним водным транспортом по регулярным маршрутам»</a:t>
            </a:r>
            <a:endParaRPr/>
          </a:p>
        </p:txBody>
      </p:sp>
      <p:sp>
        <p:nvSpPr>
          <p:cNvPr id="56" name="Скругленный прямоугольник 55"/>
          <p:cNvSpPr/>
          <p:nvPr/>
        </p:nvSpPr>
        <p:spPr bwMode="auto">
          <a:xfrm>
            <a:off x="7750521" y="5582046"/>
            <a:ext cx="617634" cy="252000"/>
          </a:xfrm>
          <a:prstGeom prst="roundRect">
            <a:avLst>
              <a:gd name="adj" fmla="val 10000"/>
            </a:avLst>
          </a:pr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anchor="ctr"/>
          <a:lstStyle/>
          <a:p>
            <a:pPr algn="ctr">
              <a:defRPr/>
            </a:pPr>
            <a:r>
              <a:rPr lang="ru-RU" sz="1000">
                <a:solidFill>
                  <a:schemeClr val="tx1"/>
                </a:solidFill>
                <a:latin typeface="Times New Roman"/>
                <a:cs typeface="Times New Roman"/>
              </a:rPr>
              <a:t>25,3</a:t>
            </a:r>
            <a:endParaRPr/>
          </a:p>
        </p:txBody>
      </p:sp>
      <p:sp>
        <p:nvSpPr>
          <p:cNvPr id="62" name="Скругленный прямоугольник 61"/>
          <p:cNvSpPr/>
          <p:nvPr/>
        </p:nvSpPr>
        <p:spPr bwMode="auto">
          <a:xfrm>
            <a:off x="8424144" y="5582046"/>
            <a:ext cx="612000" cy="252000"/>
          </a:xfrm>
          <a:prstGeom prst="roundRect">
            <a:avLst>
              <a:gd name="adj" fmla="val 10000"/>
            </a:avLst>
          </a:pr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anchor="ctr"/>
          <a:lstStyle/>
          <a:p>
            <a:pPr algn="ctr">
              <a:defRPr/>
            </a:pPr>
            <a:r>
              <a:rPr lang="ru-RU" sz="1000">
                <a:solidFill>
                  <a:schemeClr val="tx1"/>
                </a:solidFill>
                <a:latin typeface="Times New Roman"/>
                <a:cs typeface="Times New Roman"/>
              </a:rPr>
              <a:t>25,2</a:t>
            </a:r>
            <a:endParaRPr/>
          </a:p>
        </p:txBody>
      </p:sp>
      <p:sp>
        <p:nvSpPr>
          <p:cNvPr id="63" name="Скругленный прямоугольник 62"/>
          <p:cNvSpPr/>
          <p:nvPr/>
        </p:nvSpPr>
        <p:spPr bwMode="auto">
          <a:xfrm>
            <a:off x="3744343" y="5877272"/>
            <a:ext cx="3924000" cy="360000"/>
          </a:xfrm>
          <a:prstGeom prst="roundRect">
            <a:avLst>
              <a:gd name="adj" fmla="val 10000"/>
            </a:avLst>
          </a:pr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anchor="ctr"/>
          <a:lstStyle/>
          <a:p>
            <a:pPr>
              <a:defRPr/>
            </a:pPr>
            <a:r>
              <a:rPr lang="ru-RU" sz="850" dirty="0">
                <a:solidFill>
                  <a:schemeClr val="tx1"/>
                </a:solidFill>
                <a:latin typeface="Times New Roman"/>
                <a:cs typeface="Times New Roman"/>
              </a:rPr>
              <a:t>Комплекс процессных мероприятий «Создание условий для осуществления дорожной деятельности и организации безопасности дорожного движения в Чувашской Республике»</a:t>
            </a:r>
            <a:endParaRPr dirty="0"/>
          </a:p>
        </p:txBody>
      </p:sp>
      <p:sp>
        <p:nvSpPr>
          <p:cNvPr id="64" name="Скругленный прямоугольник 63"/>
          <p:cNvSpPr/>
          <p:nvPr/>
        </p:nvSpPr>
        <p:spPr bwMode="auto">
          <a:xfrm>
            <a:off x="7750521" y="5877272"/>
            <a:ext cx="617634" cy="360000"/>
          </a:xfrm>
          <a:prstGeom prst="roundRect">
            <a:avLst>
              <a:gd name="adj" fmla="val 10000"/>
            </a:avLst>
          </a:pr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anchor="ctr"/>
          <a:lstStyle/>
          <a:p>
            <a:pPr algn="ctr">
              <a:defRPr/>
            </a:pPr>
            <a:r>
              <a:rPr lang="ru-RU" sz="1000">
                <a:solidFill>
                  <a:schemeClr val="tx1"/>
                </a:solidFill>
                <a:latin typeface="Times New Roman"/>
                <a:cs typeface="Times New Roman"/>
              </a:rPr>
              <a:t>152,2</a:t>
            </a:r>
            <a:endParaRPr/>
          </a:p>
        </p:txBody>
      </p:sp>
      <p:sp>
        <p:nvSpPr>
          <p:cNvPr id="65" name="Скругленный прямоугольник 64"/>
          <p:cNvSpPr/>
          <p:nvPr/>
        </p:nvSpPr>
        <p:spPr bwMode="auto">
          <a:xfrm>
            <a:off x="8424144" y="5877272"/>
            <a:ext cx="612000" cy="360000"/>
          </a:xfrm>
          <a:prstGeom prst="roundRect">
            <a:avLst>
              <a:gd name="adj" fmla="val 10000"/>
            </a:avLst>
          </a:pr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anchor="ctr"/>
          <a:lstStyle/>
          <a:p>
            <a:pPr algn="ctr">
              <a:defRPr/>
            </a:pPr>
            <a:r>
              <a:rPr lang="ru-RU" sz="1000">
                <a:solidFill>
                  <a:schemeClr val="tx1"/>
                </a:solidFill>
                <a:latin typeface="Times New Roman"/>
                <a:cs typeface="Times New Roman"/>
              </a:rPr>
              <a:t>150,9</a:t>
            </a:r>
            <a:endParaRPr/>
          </a:p>
        </p:txBody>
      </p:sp>
      <p:sp>
        <p:nvSpPr>
          <p:cNvPr id="66" name="Скругленный прямоугольник 65"/>
          <p:cNvSpPr/>
          <p:nvPr/>
        </p:nvSpPr>
        <p:spPr bwMode="auto">
          <a:xfrm>
            <a:off x="3744343" y="6309320"/>
            <a:ext cx="3924000" cy="432048"/>
          </a:xfrm>
          <a:prstGeom prst="roundRect">
            <a:avLst>
              <a:gd name="adj" fmla="val 10000"/>
            </a:avLst>
          </a:pr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anchor="ctr"/>
          <a:lstStyle/>
          <a:p>
            <a:pPr>
              <a:defRPr/>
            </a:pPr>
            <a:r>
              <a:rPr lang="ru-RU" sz="850">
                <a:solidFill>
                  <a:schemeClr val="tx1"/>
                </a:solidFill>
                <a:latin typeface="Times New Roman"/>
                <a:cs typeface="Times New Roman"/>
              </a:rPr>
              <a:t>Комплекс процессных мероприятий «Обеспечение реализации государственной программы Чувашской Республики «Развитие транспортной системы Чувашской Республики»</a:t>
            </a:r>
            <a:endParaRPr/>
          </a:p>
        </p:txBody>
      </p:sp>
      <p:sp>
        <p:nvSpPr>
          <p:cNvPr id="67" name="Скругленный прямоугольник 66"/>
          <p:cNvSpPr/>
          <p:nvPr/>
        </p:nvSpPr>
        <p:spPr bwMode="auto">
          <a:xfrm>
            <a:off x="7750521" y="6309320"/>
            <a:ext cx="617634" cy="288032"/>
          </a:xfrm>
          <a:prstGeom prst="roundRect">
            <a:avLst>
              <a:gd name="adj" fmla="val 10000"/>
            </a:avLst>
          </a:pr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anchor="ctr"/>
          <a:lstStyle/>
          <a:p>
            <a:pPr algn="ctr">
              <a:defRPr/>
            </a:pPr>
            <a:r>
              <a:rPr lang="ru-RU" sz="1000">
                <a:solidFill>
                  <a:schemeClr val="tx1"/>
                </a:solidFill>
                <a:latin typeface="Times New Roman"/>
                <a:cs typeface="Times New Roman"/>
              </a:rPr>
              <a:t>47,7</a:t>
            </a:r>
            <a:endParaRPr/>
          </a:p>
        </p:txBody>
      </p:sp>
      <p:sp>
        <p:nvSpPr>
          <p:cNvPr id="68" name="Скругленный прямоугольник 67"/>
          <p:cNvSpPr/>
          <p:nvPr/>
        </p:nvSpPr>
        <p:spPr bwMode="auto">
          <a:xfrm>
            <a:off x="8424144" y="6309320"/>
            <a:ext cx="612000" cy="288032"/>
          </a:xfrm>
          <a:prstGeom prst="roundRect">
            <a:avLst>
              <a:gd name="adj" fmla="val 10000"/>
            </a:avLst>
          </a:pr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anchor="ctr"/>
          <a:lstStyle/>
          <a:p>
            <a:pPr algn="ctr">
              <a:defRPr/>
            </a:pPr>
            <a:r>
              <a:rPr lang="ru-RU" sz="1000">
                <a:solidFill>
                  <a:schemeClr val="tx1"/>
                </a:solidFill>
                <a:latin typeface="Times New Roman"/>
                <a:cs typeface="Times New Roman"/>
              </a:rPr>
              <a:t>47,6</a:t>
            </a:r>
            <a:endParaRPr/>
          </a:p>
        </p:txBody>
      </p:sp>
      <p:sp>
        <p:nvSpPr>
          <p:cNvPr id="69" name="Скругленный прямоугольник 68"/>
          <p:cNvSpPr/>
          <p:nvPr/>
        </p:nvSpPr>
        <p:spPr bwMode="auto">
          <a:xfrm>
            <a:off x="3744343" y="3212976"/>
            <a:ext cx="3924000" cy="144000"/>
          </a:xfrm>
          <a:prstGeom prst="roundRect">
            <a:avLst>
              <a:gd name="adj" fmla="val 10000"/>
            </a:avLst>
          </a:pr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anchor="ctr"/>
          <a:lstStyle/>
          <a:p>
            <a:pPr>
              <a:defRPr/>
            </a:pPr>
            <a:r>
              <a:rPr lang="ru-RU" sz="850">
                <a:solidFill>
                  <a:schemeClr val="tx1"/>
                </a:solidFill>
                <a:latin typeface="Times New Roman"/>
                <a:cs typeface="Times New Roman"/>
              </a:rPr>
              <a:t>Региональный проект «Региональная и местная дорожная сеть»</a:t>
            </a:r>
            <a:endParaRPr/>
          </a:p>
        </p:txBody>
      </p:sp>
      <p:sp>
        <p:nvSpPr>
          <p:cNvPr id="70" name="Скругленный прямоугольник 69"/>
          <p:cNvSpPr/>
          <p:nvPr/>
        </p:nvSpPr>
        <p:spPr bwMode="auto">
          <a:xfrm>
            <a:off x="8424144" y="3212976"/>
            <a:ext cx="612000" cy="144000"/>
          </a:xfrm>
          <a:prstGeom prst="roundRect">
            <a:avLst>
              <a:gd name="adj" fmla="val 10000"/>
            </a:avLst>
          </a:pr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anchor="ctr"/>
          <a:lstStyle/>
          <a:p>
            <a:pPr algn="ctr">
              <a:defRPr/>
            </a:pPr>
            <a:r>
              <a:rPr lang="ru-RU" sz="1000">
                <a:solidFill>
                  <a:schemeClr val="tx1"/>
                </a:solidFill>
                <a:latin typeface="Times New Roman"/>
                <a:cs typeface="Times New Roman"/>
              </a:rPr>
              <a:t>3 962,8</a:t>
            </a:r>
            <a:endParaRPr/>
          </a:p>
        </p:txBody>
      </p:sp>
      <p:sp>
        <p:nvSpPr>
          <p:cNvPr id="71" name="Скругленный прямоугольник 70"/>
          <p:cNvSpPr/>
          <p:nvPr/>
        </p:nvSpPr>
        <p:spPr bwMode="auto">
          <a:xfrm>
            <a:off x="7771793" y="3212976"/>
            <a:ext cx="617634" cy="144000"/>
          </a:xfrm>
          <a:prstGeom prst="roundRect">
            <a:avLst>
              <a:gd name="adj" fmla="val 10000"/>
            </a:avLst>
          </a:pr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anchor="ctr"/>
          <a:lstStyle/>
          <a:p>
            <a:pPr algn="ctr">
              <a:defRPr/>
            </a:pPr>
            <a:r>
              <a:rPr lang="ru-RU" sz="1000">
                <a:solidFill>
                  <a:schemeClr val="tx1"/>
                </a:solidFill>
                <a:latin typeface="Times New Roman"/>
                <a:cs typeface="Times New Roman"/>
              </a:rPr>
              <a:t>3 985,5</a:t>
            </a:r>
            <a:endParaRPr/>
          </a:p>
        </p:txBody>
      </p:sp>
    </p:spTree>
    <p:extLst>
      <p:ext uri="{BB962C8B-B14F-4D97-AF65-F5344CB8AC3E}">
        <p14:creationId xmlns:p14="http://schemas.microsoft.com/office/powerpoint/2010/main" val="2824342199"/>
      </p:ext>
    </p:extLst>
  </p:cSld>
  <p:clrMapOvr>
    <a:masterClrMapping/>
  </p:clrMapOvr>
  <mc:AlternateContent xmlns:mc="http://schemas.openxmlformats.org/markup-compatibility/2006" xmlns:p14="http://schemas.microsoft.com/office/powerpoint/2010/main">
    <mc:Choice Requires="p14">
      <p:transition spd="slow" p14:dur="2000"/>
    </mc:Choice>
    <mc:Fallback xmlns="" xmlns:m="http://schemas.openxmlformats.org/officeDocument/2006/math" xmlns:w="http://schemas.openxmlformats.org/wordprocessingml/2006/main">
      <p:transition advClick="1"/>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5" name="Скругленный прямоугольник 4"/>
          <p:cNvSpPr/>
          <p:nvPr/>
        </p:nvSpPr>
        <p:spPr bwMode="auto">
          <a:xfrm>
            <a:off x="107504" y="2368053"/>
            <a:ext cx="4968552" cy="877347"/>
          </a:xfrm>
          <a:prstGeom prst="roundRect">
            <a:avLst>
              <a:gd name="adj" fmla="val 16667"/>
            </a:avLst>
          </a:prstGeom>
          <a:ln/>
        </p:spPr>
        <p:style>
          <a:lnRef idx="1">
            <a:schemeClr val="accent2"/>
          </a:lnRef>
          <a:fillRef idx="2">
            <a:schemeClr val="accent2"/>
          </a:fillRef>
          <a:effectRef idx="1">
            <a:schemeClr val="accent2"/>
          </a:effectRef>
          <a:fontRef idx="minor">
            <a:schemeClr val="dk1"/>
          </a:fontRef>
        </p:style>
        <p:txBody>
          <a:bodyPr rtlCol="0" anchor="ctr"/>
          <a:lstStyle/>
          <a:p>
            <a:pPr>
              <a:defRPr/>
            </a:pPr>
            <a:r>
              <a:rPr lang="ru-RU" sz="1100" dirty="0">
                <a:solidFill>
                  <a:prstClr val="black"/>
                </a:solidFill>
                <a:latin typeface="Times New Roman"/>
                <a:cs typeface="Times New Roman"/>
              </a:rPr>
              <a:t>Протяженность автомобильных дорог общего пользования регионального, межмуниципального и местного значения на территории Чувашской Республики, км</a:t>
            </a:r>
            <a:endParaRPr lang="ru-RU" sz="1100" i="1" dirty="0">
              <a:solidFill>
                <a:prstClr val="black"/>
              </a:solidFill>
              <a:latin typeface="Times New Roman"/>
              <a:cs typeface="Times New Roman"/>
            </a:endParaRPr>
          </a:p>
        </p:txBody>
      </p:sp>
      <p:sp>
        <p:nvSpPr>
          <p:cNvPr id="24" name="Скругленный прямоугольник 23"/>
          <p:cNvSpPr/>
          <p:nvPr/>
        </p:nvSpPr>
        <p:spPr bwMode="auto">
          <a:xfrm>
            <a:off x="107504" y="3356992"/>
            <a:ext cx="4968552" cy="633936"/>
          </a:xfrm>
          <a:prstGeom prst="roundRect">
            <a:avLst>
              <a:gd name="adj" fmla="val 16667"/>
            </a:avLst>
          </a:prstGeom>
          <a:ln/>
        </p:spPr>
        <p:style>
          <a:lnRef idx="1">
            <a:schemeClr val="accent2"/>
          </a:lnRef>
          <a:fillRef idx="2">
            <a:schemeClr val="accent2"/>
          </a:fillRef>
          <a:effectRef idx="1">
            <a:schemeClr val="accent2"/>
          </a:effectRef>
          <a:fontRef idx="minor">
            <a:schemeClr val="dk1"/>
          </a:fontRef>
        </p:style>
        <p:txBody>
          <a:bodyPr rtlCol="0" anchor="ctr"/>
          <a:lstStyle/>
          <a:p>
            <a:pPr>
              <a:defRPr/>
            </a:pPr>
            <a:r>
              <a:rPr lang="ru-RU" sz="1100" dirty="0">
                <a:solidFill>
                  <a:prstClr val="black"/>
                </a:solidFill>
                <a:latin typeface="Times New Roman"/>
                <a:cs typeface="Times New Roman"/>
              </a:rPr>
              <a:t>Протяженность автомобильных дорог общего пользования регионального, межмуниципального и местного значения на территории Чувашской Республики, находящихся в нормативном состоянии, км</a:t>
            </a:r>
            <a:endParaRPr dirty="0"/>
          </a:p>
        </p:txBody>
      </p:sp>
      <p:sp>
        <p:nvSpPr>
          <p:cNvPr id="33" name="Скругленный прямоугольник 32"/>
          <p:cNvSpPr/>
          <p:nvPr/>
        </p:nvSpPr>
        <p:spPr bwMode="auto">
          <a:xfrm>
            <a:off x="107504" y="4075571"/>
            <a:ext cx="4968552" cy="649573"/>
          </a:xfrm>
          <a:prstGeom prst="roundRect">
            <a:avLst>
              <a:gd name="adj" fmla="val 16667"/>
            </a:avLst>
          </a:prstGeom>
          <a:ln/>
        </p:spPr>
        <p:style>
          <a:lnRef idx="1">
            <a:schemeClr val="accent2"/>
          </a:lnRef>
          <a:fillRef idx="2">
            <a:schemeClr val="accent2"/>
          </a:fillRef>
          <a:effectRef idx="1">
            <a:schemeClr val="accent2"/>
          </a:effectRef>
          <a:fontRef idx="minor">
            <a:schemeClr val="dk1"/>
          </a:fontRef>
        </p:style>
        <p:txBody>
          <a:bodyPr rtlCol="0" anchor="ctr"/>
          <a:lstStyle/>
          <a:p>
            <a:pPr>
              <a:defRPr/>
            </a:pPr>
            <a:r>
              <a:rPr lang="ru-RU" sz="1100" dirty="0">
                <a:solidFill>
                  <a:prstClr val="black"/>
                </a:solidFill>
                <a:latin typeface="Times New Roman"/>
                <a:cs typeface="Times New Roman"/>
              </a:rPr>
              <a:t>Доля автомобильных дорог общего пользования местного значения, соответствующих нормативным требованиям, в их общей протяженности, %</a:t>
            </a:r>
            <a:endParaRPr dirty="0"/>
          </a:p>
        </p:txBody>
      </p:sp>
      <p:sp>
        <p:nvSpPr>
          <p:cNvPr id="36" name="Скругленный прямоугольник 35"/>
          <p:cNvSpPr/>
          <p:nvPr/>
        </p:nvSpPr>
        <p:spPr bwMode="auto">
          <a:xfrm>
            <a:off x="107504" y="4869160"/>
            <a:ext cx="4968552" cy="576064"/>
          </a:xfrm>
          <a:prstGeom prst="roundRect">
            <a:avLst>
              <a:gd name="adj" fmla="val 16667"/>
            </a:avLst>
          </a:prstGeom>
          <a:ln/>
        </p:spPr>
        <p:style>
          <a:lnRef idx="1">
            <a:schemeClr val="accent2"/>
          </a:lnRef>
          <a:fillRef idx="2">
            <a:schemeClr val="accent2"/>
          </a:fillRef>
          <a:effectRef idx="1">
            <a:schemeClr val="accent2"/>
          </a:effectRef>
          <a:fontRef idx="minor">
            <a:schemeClr val="dk1"/>
          </a:fontRef>
        </p:style>
        <p:txBody>
          <a:bodyPr rtlCol="0" anchor="ctr"/>
          <a:lstStyle/>
          <a:p>
            <a:pPr>
              <a:defRPr/>
            </a:pPr>
            <a:r>
              <a:rPr lang="ru-RU" sz="1100" dirty="0">
                <a:solidFill>
                  <a:prstClr val="black"/>
                </a:solidFill>
                <a:latin typeface="Times New Roman"/>
                <a:cs typeface="Times New Roman"/>
              </a:rPr>
              <a:t>Количество перевезенных транспортом общего пользования пассажиров, тыс. чел.</a:t>
            </a:r>
            <a:endParaRPr dirty="0"/>
          </a:p>
        </p:txBody>
      </p:sp>
      <p:sp>
        <p:nvSpPr>
          <p:cNvPr id="37" name="Скругленный прямоугольник 36"/>
          <p:cNvSpPr/>
          <p:nvPr/>
        </p:nvSpPr>
        <p:spPr bwMode="auto">
          <a:xfrm>
            <a:off x="107504" y="5661304"/>
            <a:ext cx="4968552" cy="556011"/>
          </a:xfrm>
          <a:prstGeom prst="roundRect">
            <a:avLst>
              <a:gd name="adj" fmla="val 16667"/>
            </a:avLst>
          </a:prstGeom>
          <a:ln/>
        </p:spPr>
        <p:style>
          <a:lnRef idx="1">
            <a:schemeClr val="accent2"/>
          </a:lnRef>
          <a:fillRef idx="2">
            <a:schemeClr val="accent2"/>
          </a:fillRef>
          <a:effectRef idx="1">
            <a:schemeClr val="accent2"/>
          </a:effectRef>
          <a:fontRef idx="minor">
            <a:schemeClr val="dk1"/>
          </a:fontRef>
        </p:style>
        <p:txBody>
          <a:bodyPr rtlCol="0" anchor="ctr"/>
          <a:lstStyle/>
          <a:p>
            <a:pPr>
              <a:defRPr/>
            </a:pPr>
            <a:r>
              <a:rPr lang="ru-RU" sz="1100">
                <a:solidFill>
                  <a:prstClr val="black"/>
                </a:solidFill>
                <a:latin typeface="Times New Roman"/>
                <a:cs typeface="Times New Roman"/>
              </a:rPr>
              <a:t>Численность парка транспортных средств, работающих на компримированном природном газе, ед. </a:t>
            </a:r>
            <a:endParaRPr/>
          </a:p>
        </p:txBody>
      </p:sp>
      <p:sp>
        <p:nvSpPr>
          <p:cNvPr id="11" name="Скругленный прямоугольник 10"/>
          <p:cNvSpPr/>
          <p:nvPr/>
        </p:nvSpPr>
        <p:spPr bwMode="auto">
          <a:xfrm>
            <a:off x="107504" y="1494505"/>
            <a:ext cx="2336446" cy="504056"/>
          </a:xfrm>
          <a:prstGeom prst="roundRect">
            <a:avLst>
              <a:gd name="adj" fmla="val 16667"/>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spcBef>
                <a:spcPts val="0"/>
              </a:spcBef>
              <a:spcAft>
                <a:spcPts val="0"/>
              </a:spcAft>
              <a:defRPr/>
            </a:pPr>
            <a:r>
              <a:rPr lang="ru-RU" sz="1400" b="1">
                <a:solidFill>
                  <a:srgbClr val="4E67C8">
                    <a:lumMod val="50000"/>
                  </a:srgbClr>
                </a:solidFill>
                <a:latin typeface="Times New Roman"/>
                <a:cs typeface="Times New Roman"/>
              </a:rPr>
              <a:t>Основные индикаторы</a:t>
            </a:r>
            <a:endParaRPr/>
          </a:p>
        </p:txBody>
      </p:sp>
      <p:pic>
        <p:nvPicPr>
          <p:cNvPr id="17" name="Picture 2" descr="T:\Сектор финансирования\glonass.png"/>
          <p:cNvPicPr>
            <a:picLocks noChangeAspect="1" noChangeArrowheads="1"/>
          </p:cNvPicPr>
          <p:nvPr/>
        </p:nvPicPr>
        <p:blipFill>
          <a:blip r:embed="rId2"/>
          <a:stretch/>
        </p:blipFill>
        <p:spPr bwMode="auto">
          <a:xfrm>
            <a:off x="2479967" y="789394"/>
            <a:ext cx="2596089" cy="1410221"/>
          </a:xfrm>
          <a:prstGeom prst="rect">
            <a:avLst/>
          </a:prstGeom>
          <a:ln>
            <a:noFill/>
          </a:ln>
          <a:effectLst>
            <a:softEdge rad="112500"/>
          </a:effectLst>
        </p:spPr>
      </p:pic>
      <p:sp>
        <p:nvSpPr>
          <p:cNvPr id="27" name="Скругленный прямоугольник 26"/>
          <p:cNvSpPr/>
          <p:nvPr/>
        </p:nvSpPr>
        <p:spPr bwMode="auto">
          <a:xfrm>
            <a:off x="5148064" y="692696"/>
            <a:ext cx="3940523" cy="801809"/>
          </a:xfrm>
          <a:prstGeom prst="roundRect">
            <a:avLst>
              <a:gd name="adj" fmla="val 10000"/>
            </a:avLst>
          </a:prstGeom>
        </p:spPr>
        <p:style>
          <a:lnRef idx="3">
            <a:schemeClr val="lt1"/>
          </a:lnRef>
          <a:fillRef idx="1">
            <a:schemeClr val="accent2"/>
          </a:fillRef>
          <a:effectRef idx="1">
            <a:schemeClr val="accent2"/>
          </a:effectRef>
          <a:fontRef idx="minor">
            <a:schemeClr val="lt1"/>
          </a:fontRef>
        </p:style>
      </p:sp>
      <p:sp>
        <p:nvSpPr>
          <p:cNvPr id="28" name="Скругленный прямоугольник 4"/>
          <p:cNvSpPr/>
          <p:nvPr/>
        </p:nvSpPr>
        <p:spPr bwMode="auto">
          <a:xfrm>
            <a:off x="5148064" y="692696"/>
            <a:ext cx="3893555" cy="754840"/>
          </a:xfrm>
          <a:prstGeom prst="rect">
            <a:avLst/>
          </a:prstGeom>
        </p:spPr>
        <p:style>
          <a:lnRef idx="0">
            <a:srgbClr val="000000"/>
          </a:lnRef>
          <a:fillRef idx="0">
            <a:srgbClr val="000000"/>
          </a:fillRef>
          <a:effectRef idx="0">
            <a:srgbClr val="000000"/>
          </a:effectRef>
          <a:fontRef idx="minor">
            <a:schemeClr val="lt1"/>
          </a:fontRef>
        </p:style>
        <p:txBody>
          <a:bodyPr spcFirstLastPara="0" vert="horz" wrap="square" lIns="53340" tIns="53340" rIns="53340" bIns="53340" numCol="1" spcCol="1270" anchor="ctr" anchorCtr="0">
            <a:noAutofit/>
          </a:bodyPr>
          <a:lstStyle/>
          <a:p>
            <a:pPr algn="ctr" defTabSz="622300">
              <a:lnSpc>
                <a:spcPct val="90000"/>
              </a:lnSpc>
              <a:spcBef>
                <a:spcPts val="0"/>
              </a:spcBef>
              <a:spcAft>
                <a:spcPts val="0"/>
              </a:spcAft>
              <a:defRPr/>
            </a:pPr>
            <a:r>
              <a:rPr lang="ru-RU" sz="1400" b="1">
                <a:solidFill>
                  <a:srgbClr val="4E67C8">
                    <a:lumMod val="50000"/>
                  </a:srgbClr>
                </a:solidFill>
                <a:latin typeface="Times New Roman"/>
                <a:cs typeface="Times New Roman"/>
              </a:rPr>
              <a:t>Достижение значений показателей (индикаторов) </a:t>
            </a:r>
            <a:endParaRPr/>
          </a:p>
        </p:txBody>
      </p:sp>
      <p:sp>
        <p:nvSpPr>
          <p:cNvPr id="45" name="Скругленный прямоугольник 6"/>
          <p:cNvSpPr/>
          <p:nvPr/>
        </p:nvSpPr>
        <p:spPr bwMode="auto">
          <a:xfrm>
            <a:off x="5906019" y="1680500"/>
            <a:ext cx="772579" cy="339583"/>
          </a:xfrm>
          <a:prstGeom prst="rect">
            <a:avLst/>
          </a:prstGeom>
        </p:spPr>
        <p:style>
          <a:lnRef idx="0">
            <a:srgbClr val="000000"/>
          </a:lnRef>
          <a:fillRef idx="0">
            <a:srgbClr val="000000"/>
          </a:fillRef>
          <a:effectRef idx="0">
            <a:srgbClr val="000000"/>
          </a:effectRef>
          <a:fontRef idx="minor">
            <a:schemeClr val="lt1"/>
          </a:fontRef>
        </p:style>
        <p:txBody>
          <a:bodyPr spcFirstLastPara="0" vert="horz" wrap="square" lIns="53340" tIns="53340" rIns="53340" bIns="53340" numCol="1" spcCol="1270" anchor="ctr" anchorCtr="0">
            <a:noAutofit/>
          </a:bodyPr>
          <a:lstStyle/>
          <a:p>
            <a:pPr algn="ctr" defTabSz="622300">
              <a:lnSpc>
                <a:spcPct val="90000"/>
              </a:lnSpc>
              <a:spcBef>
                <a:spcPts val="0"/>
              </a:spcBef>
              <a:spcAft>
                <a:spcPts val="0"/>
              </a:spcAft>
              <a:defRPr/>
            </a:pPr>
            <a:endParaRPr lang="ru-RU" sz="1400" b="1">
              <a:solidFill>
                <a:prstClr val="black"/>
              </a:solidFill>
            </a:endParaRPr>
          </a:p>
        </p:txBody>
      </p:sp>
      <p:sp>
        <p:nvSpPr>
          <p:cNvPr id="296" name="Скругленный прямоугольник 295"/>
          <p:cNvSpPr/>
          <p:nvPr/>
        </p:nvSpPr>
        <p:spPr bwMode="auto">
          <a:xfrm>
            <a:off x="5940152" y="2368053"/>
            <a:ext cx="731452" cy="877346"/>
          </a:xfrm>
          <a:prstGeom prst="roundRect">
            <a:avLst>
              <a:gd name="adj" fmla="val 10000"/>
            </a:avLst>
          </a:prstGeom>
          <a:gradFill>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anchor="ctr"/>
          <a:lstStyle/>
          <a:p>
            <a:pPr algn="ctr">
              <a:defRPr/>
            </a:pPr>
            <a:r>
              <a:rPr lang="ru-RU" sz="1100" b="1">
                <a:solidFill>
                  <a:prstClr val="black"/>
                </a:solidFill>
                <a:latin typeface="Times New Roman"/>
                <a:cs typeface="Times New Roman"/>
              </a:rPr>
              <a:t>12 801</a:t>
            </a:r>
            <a:endParaRPr/>
          </a:p>
        </p:txBody>
      </p:sp>
      <p:sp>
        <p:nvSpPr>
          <p:cNvPr id="294" name="Скругленный прямоугольник 293"/>
          <p:cNvSpPr/>
          <p:nvPr/>
        </p:nvSpPr>
        <p:spPr bwMode="auto">
          <a:xfrm>
            <a:off x="8316416" y="2348936"/>
            <a:ext cx="731452" cy="896462"/>
          </a:xfrm>
          <a:prstGeom prst="roundRect">
            <a:avLst>
              <a:gd name="adj" fmla="val 10000"/>
            </a:avLst>
          </a:prstGeom>
          <a:gradFill>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anchor="ctr"/>
          <a:lstStyle/>
          <a:p>
            <a:pPr algn="ctr">
              <a:defRPr/>
            </a:pPr>
            <a:r>
              <a:rPr lang="ru-RU" sz="1100" b="1">
                <a:solidFill>
                  <a:prstClr val="black"/>
                </a:solidFill>
                <a:latin typeface="Times New Roman"/>
                <a:cs typeface="Times New Roman"/>
              </a:rPr>
              <a:t>х</a:t>
            </a:r>
            <a:endParaRPr/>
          </a:p>
        </p:txBody>
      </p:sp>
      <p:sp>
        <p:nvSpPr>
          <p:cNvPr id="292" name="Скругленный прямоугольник 291"/>
          <p:cNvSpPr/>
          <p:nvPr/>
        </p:nvSpPr>
        <p:spPr bwMode="auto">
          <a:xfrm>
            <a:off x="6732240" y="2348935"/>
            <a:ext cx="731452" cy="896463"/>
          </a:xfrm>
          <a:prstGeom prst="roundRect">
            <a:avLst>
              <a:gd name="adj" fmla="val 10000"/>
            </a:avLst>
          </a:prstGeom>
          <a:gradFill>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anchor="ctr"/>
          <a:lstStyle/>
          <a:p>
            <a:pPr algn="ctr">
              <a:defRPr/>
            </a:pPr>
            <a:r>
              <a:rPr lang="ru-RU" sz="1100" b="1">
                <a:solidFill>
                  <a:prstClr val="black"/>
                </a:solidFill>
                <a:latin typeface="Times New Roman"/>
                <a:cs typeface="Times New Roman"/>
              </a:rPr>
              <a:t>х</a:t>
            </a:r>
            <a:endParaRPr/>
          </a:p>
        </p:txBody>
      </p:sp>
      <p:sp>
        <p:nvSpPr>
          <p:cNvPr id="290" name="Скругленный прямоугольник 289"/>
          <p:cNvSpPr/>
          <p:nvPr/>
        </p:nvSpPr>
        <p:spPr bwMode="auto">
          <a:xfrm>
            <a:off x="7524328" y="2348936"/>
            <a:ext cx="731452" cy="896462"/>
          </a:xfrm>
          <a:prstGeom prst="roundRect">
            <a:avLst>
              <a:gd name="adj" fmla="val 10000"/>
            </a:avLst>
          </a:prstGeom>
          <a:gradFill>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anchor="ctr"/>
          <a:lstStyle/>
          <a:p>
            <a:pPr algn="ctr">
              <a:defRPr/>
            </a:pPr>
            <a:r>
              <a:rPr lang="ru-RU" sz="1100" b="1">
                <a:solidFill>
                  <a:prstClr val="black"/>
                </a:solidFill>
                <a:latin typeface="Times New Roman"/>
                <a:cs typeface="Times New Roman"/>
              </a:rPr>
              <a:t>х</a:t>
            </a:r>
            <a:endParaRPr/>
          </a:p>
        </p:txBody>
      </p:sp>
      <p:sp>
        <p:nvSpPr>
          <p:cNvPr id="311" name="Скругленный прямоугольник 310"/>
          <p:cNvSpPr/>
          <p:nvPr/>
        </p:nvSpPr>
        <p:spPr bwMode="auto">
          <a:xfrm>
            <a:off x="5940152" y="3356991"/>
            <a:ext cx="731452" cy="633936"/>
          </a:xfrm>
          <a:prstGeom prst="roundRect">
            <a:avLst>
              <a:gd name="adj" fmla="val 10000"/>
            </a:avLst>
          </a:prstGeom>
          <a:gradFill>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anchor="ctr"/>
          <a:lstStyle/>
          <a:p>
            <a:pPr algn="ctr">
              <a:defRPr/>
            </a:pPr>
            <a:r>
              <a:rPr lang="ru-RU" sz="1100" b="1">
                <a:solidFill>
                  <a:prstClr val="black"/>
                </a:solidFill>
                <a:latin typeface="Times New Roman"/>
                <a:cs typeface="Times New Roman"/>
              </a:rPr>
              <a:t>4 961,1</a:t>
            </a:r>
            <a:endParaRPr/>
          </a:p>
        </p:txBody>
      </p:sp>
      <p:sp>
        <p:nvSpPr>
          <p:cNvPr id="309" name="Скругленный прямоугольник 308"/>
          <p:cNvSpPr/>
          <p:nvPr/>
        </p:nvSpPr>
        <p:spPr bwMode="auto">
          <a:xfrm>
            <a:off x="8316416" y="3356991"/>
            <a:ext cx="731452" cy="633935"/>
          </a:xfrm>
          <a:prstGeom prst="roundRect">
            <a:avLst>
              <a:gd name="adj" fmla="val 10000"/>
            </a:avLst>
          </a:prstGeom>
          <a:gradFill>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anchor="ctr"/>
          <a:lstStyle/>
          <a:p>
            <a:pPr algn="ctr">
              <a:defRPr/>
            </a:pPr>
            <a:r>
              <a:rPr lang="ru-RU" sz="1100" b="1">
                <a:solidFill>
                  <a:prstClr val="black"/>
                </a:solidFill>
                <a:latin typeface="Times New Roman"/>
                <a:cs typeface="Times New Roman"/>
              </a:rPr>
              <a:t>5 283,8</a:t>
            </a:r>
            <a:endParaRPr/>
          </a:p>
        </p:txBody>
      </p:sp>
      <p:sp>
        <p:nvSpPr>
          <p:cNvPr id="307" name="Скругленный прямоугольник 306"/>
          <p:cNvSpPr/>
          <p:nvPr/>
        </p:nvSpPr>
        <p:spPr bwMode="auto">
          <a:xfrm>
            <a:off x="6732240" y="3356992"/>
            <a:ext cx="731452" cy="633936"/>
          </a:xfrm>
          <a:prstGeom prst="roundRect">
            <a:avLst>
              <a:gd name="adj" fmla="val 10000"/>
            </a:avLst>
          </a:prstGeom>
          <a:gradFill>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anchor="ctr"/>
          <a:lstStyle/>
          <a:p>
            <a:pPr algn="ctr">
              <a:defRPr/>
            </a:pPr>
            <a:r>
              <a:rPr lang="ru-RU" sz="1100" b="1">
                <a:solidFill>
                  <a:prstClr val="black"/>
                </a:solidFill>
                <a:latin typeface="Times New Roman"/>
                <a:cs typeface="Times New Roman"/>
              </a:rPr>
              <a:t>5 081,</a:t>
            </a:r>
            <a:r>
              <a:rPr lang="en-US" sz="1100" b="1">
                <a:solidFill>
                  <a:prstClr val="black"/>
                </a:solidFill>
                <a:latin typeface="Times New Roman"/>
                <a:cs typeface="Times New Roman"/>
              </a:rPr>
              <a:t>2</a:t>
            </a:r>
            <a:endParaRPr lang="ru-RU" sz="1100" b="1">
              <a:solidFill>
                <a:prstClr val="black"/>
              </a:solidFill>
              <a:latin typeface="Times New Roman"/>
              <a:cs typeface="Times New Roman"/>
            </a:endParaRPr>
          </a:p>
        </p:txBody>
      </p:sp>
      <p:sp>
        <p:nvSpPr>
          <p:cNvPr id="305" name="Скругленный прямоугольник 304"/>
          <p:cNvSpPr/>
          <p:nvPr/>
        </p:nvSpPr>
        <p:spPr bwMode="auto">
          <a:xfrm>
            <a:off x="7524328" y="3356991"/>
            <a:ext cx="731452" cy="633936"/>
          </a:xfrm>
          <a:prstGeom prst="roundRect">
            <a:avLst>
              <a:gd name="adj" fmla="val 10000"/>
            </a:avLst>
          </a:prstGeom>
          <a:gradFill>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anchor="ctr"/>
          <a:lstStyle/>
          <a:p>
            <a:pPr algn="ctr">
              <a:defRPr/>
            </a:pPr>
            <a:r>
              <a:rPr lang="ru-RU" sz="1100" b="1">
                <a:solidFill>
                  <a:prstClr val="black"/>
                </a:solidFill>
                <a:latin typeface="Times New Roman"/>
                <a:cs typeface="Times New Roman"/>
              </a:rPr>
              <a:t>5 201,1</a:t>
            </a:r>
            <a:endParaRPr/>
          </a:p>
        </p:txBody>
      </p:sp>
      <p:sp>
        <p:nvSpPr>
          <p:cNvPr id="326" name="Скругленный прямоугольник 325"/>
          <p:cNvSpPr/>
          <p:nvPr/>
        </p:nvSpPr>
        <p:spPr bwMode="auto">
          <a:xfrm>
            <a:off x="5940152" y="4077072"/>
            <a:ext cx="731452" cy="648072"/>
          </a:xfrm>
          <a:prstGeom prst="roundRect">
            <a:avLst>
              <a:gd name="adj" fmla="val 10000"/>
            </a:avLst>
          </a:prstGeom>
          <a:gradFill>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anchor="ctr"/>
          <a:lstStyle/>
          <a:p>
            <a:pPr algn="ctr">
              <a:defRPr/>
            </a:pPr>
            <a:r>
              <a:rPr lang="ru-RU" sz="1100" b="1">
                <a:solidFill>
                  <a:prstClr val="black"/>
                </a:solidFill>
                <a:latin typeface="Times New Roman"/>
                <a:cs typeface="Times New Roman"/>
              </a:rPr>
              <a:t>37,7</a:t>
            </a:r>
            <a:endParaRPr/>
          </a:p>
        </p:txBody>
      </p:sp>
      <p:sp>
        <p:nvSpPr>
          <p:cNvPr id="324" name="Скругленный прямоугольник 323"/>
          <p:cNvSpPr/>
          <p:nvPr/>
        </p:nvSpPr>
        <p:spPr bwMode="auto">
          <a:xfrm>
            <a:off x="8310167" y="4077072"/>
            <a:ext cx="731452" cy="648072"/>
          </a:xfrm>
          <a:prstGeom prst="roundRect">
            <a:avLst>
              <a:gd name="adj" fmla="val 10000"/>
            </a:avLst>
          </a:prstGeom>
          <a:gradFill>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anchor="ctr"/>
          <a:lstStyle/>
          <a:p>
            <a:pPr algn="ctr">
              <a:defRPr/>
            </a:pPr>
            <a:r>
              <a:rPr lang="ru-RU" sz="1100" b="1">
                <a:solidFill>
                  <a:prstClr val="black"/>
                </a:solidFill>
                <a:latin typeface="Times New Roman"/>
                <a:cs typeface="Times New Roman"/>
              </a:rPr>
              <a:t>40,0</a:t>
            </a:r>
            <a:endParaRPr/>
          </a:p>
        </p:txBody>
      </p:sp>
      <p:sp>
        <p:nvSpPr>
          <p:cNvPr id="322" name="Скругленный прямоугольник 321"/>
          <p:cNvSpPr/>
          <p:nvPr/>
        </p:nvSpPr>
        <p:spPr bwMode="auto">
          <a:xfrm>
            <a:off x="6732240" y="4077072"/>
            <a:ext cx="731452" cy="648072"/>
          </a:xfrm>
          <a:prstGeom prst="roundRect">
            <a:avLst>
              <a:gd name="adj" fmla="val 10000"/>
            </a:avLst>
          </a:prstGeom>
          <a:gradFill>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anchor="ctr"/>
          <a:lstStyle/>
          <a:p>
            <a:pPr algn="ctr">
              <a:defRPr/>
            </a:pPr>
            <a:r>
              <a:rPr lang="ru-RU" sz="1100" b="1">
                <a:solidFill>
                  <a:prstClr val="black"/>
                </a:solidFill>
                <a:latin typeface="Times New Roman"/>
                <a:cs typeface="Times New Roman"/>
              </a:rPr>
              <a:t>38,6</a:t>
            </a:r>
            <a:endParaRPr/>
          </a:p>
        </p:txBody>
      </p:sp>
      <p:sp>
        <p:nvSpPr>
          <p:cNvPr id="320" name="Скругленный прямоугольник 319"/>
          <p:cNvSpPr/>
          <p:nvPr/>
        </p:nvSpPr>
        <p:spPr bwMode="auto">
          <a:xfrm>
            <a:off x="7524328" y="4077072"/>
            <a:ext cx="731452" cy="648072"/>
          </a:xfrm>
          <a:prstGeom prst="roundRect">
            <a:avLst>
              <a:gd name="adj" fmla="val 10000"/>
            </a:avLst>
          </a:prstGeom>
          <a:gradFill>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anchor="ctr"/>
          <a:lstStyle/>
          <a:p>
            <a:pPr algn="ctr">
              <a:defRPr/>
            </a:pPr>
            <a:r>
              <a:rPr lang="ru-RU" sz="1100" b="1">
                <a:solidFill>
                  <a:prstClr val="black"/>
                </a:solidFill>
                <a:latin typeface="Times New Roman"/>
                <a:cs typeface="Times New Roman"/>
              </a:rPr>
              <a:t>39,5</a:t>
            </a:r>
            <a:endParaRPr/>
          </a:p>
        </p:txBody>
      </p:sp>
      <p:sp>
        <p:nvSpPr>
          <p:cNvPr id="356" name="Скругленный прямоугольник 355"/>
          <p:cNvSpPr/>
          <p:nvPr/>
        </p:nvSpPr>
        <p:spPr bwMode="auto">
          <a:xfrm>
            <a:off x="5940152" y="4869160"/>
            <a:ext cx="731452" cy="576065"/>
          </a:xfrm>
          <a:prstGeom prst="roundRect">
            <a:avLst>
              <a:gd name="adj" fmla="val 10000"/>
            </a:avLst>
          </a:prstGeom>
          <a:gradFill>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anchor="ctr"/>
          <a:lstStyle/>
          <a:p>
            <a:pPr algn="ctr">
              <a:defRPr/>
            </a:pPr>
            <a:r>
              <a:rPr lang="ru-RU" sz="1000" b="1">
                <a:solidFill>
                  <a:prstClr val="black"/>
                </a:solidFill>
                <a:latin typeface="Times New Roman"/>
                <a:cs typeface="Times New Roman"/>
              </a:rPr>
              <a:t>114 589</a:t>
            </a:r>
            <a:endParaRPr/>
          </a:p>
        </p:txBody>
      </p:sp>
      <p:sp>
        <p:nvSpPr>
          <p:cNvPr id="354" name="Скругленный прямоугольник 353"/>
          <p:cNvSpPr/>
          <p:nvPr/>
        </p:nvSpPr>
        <p:spPr bwMode="auto">
          <a:xfrm>
            <a:off x="8316416" y="4869161"/>
            <a:ext cx="731452" cy="576064"/>
          </a:xfrm>
          <a:prstGeom prst="roundRect">
            <a:avLst>
              <a:gd name="adj" fmla="val 10000"/>
            </a:avLst>
          </a:prstGeom>
          <a:gradFill>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anchor="ctr"/>
          <a:lstStyle/>
          <a:p>
            <a:pPr algn="ctr">
              <a:defRPr/>
            </a:pPr>
            <a:r>
              <a:rPr lang="ru-RU" sz="1000" b="1">
                <a:solidFill>
                  <a:prstClr val="black"/>
                </a:solidFill>
                <a:latin typeface="Times New Roman"/>
                <a:cs typeface="Times New Roman"/>
              </a:rPr>
              <a:t>112 000</a:t>
            </a:r>
            <a:endParaRPr/>
          </a:p>
        </p:txBody>
      </p:sp>
      <p:sp>
        <p:nvSpPr>
          <p:cNvPr id="352" name="Скругленный прямоугольник 351"/>
          <p:cNvSpPr/>
          <p:nvPr/>
        </p:nvSpPr>
        <p:spPr bwMode="auto">
          <a:xfrm>
            <a:off x="6732240" y="4869161"/>
            <a:ext cx="731452" cy="576064"/>
          </a:xfrm>
          <a:prstGeom prst="roundRect">
            <a:avLst>
              <a:gd name="adj" fmla="val 10000"/>
            </a:avLst>
          </a:prstGeom>
          <a:gradFill>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anchor="ctr"/>
          <a:lstStyle/>
          <a:p>
            <a:pPr lvl="0" algn="ctr">
              <a:defRPr/>
            </a:pPr>
            <a:r>
              <a:rPr lang="ru-RU" sz="1000" b="1">
                <a:solidFill>
                  <a:prstClr val="black"/>
                </a:solidFill>
                <a:latin typeface="Times New Roman"/>
                <a:cs typeface="Times New Roman"/>
              </a:rPr>
              <a:t>112 000</a:t>
            </a:r>
            <a:endParaRPr/>
          </a:p>
        </p:txBody>
      </p:sp>
      <p:sp>
        <p:nvSpPr>
          <p:cNvPr id="350" name="Скругленный прямоугольник 349"/>
          <p:cNvSpPr/>
          <p:nvPr/>
        </p:nvSpPr>
        <p:spPr bwMode="auto">
          <a:xfrm>
            <a:off x="7524328" y="4869161"/>
            <a:ext cx="731452" cy="576063"/>
          </a:xfrm>
          <a:prstGeom prst="roundRect">
            <a:avLst>
              <a:gd name="adj" fmla="val 10000"/>
            </a:avLst>
          </a:prstGeom>
          <a:gradFill>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anchor="ctr"/>
          <a:lstStyle/>
          <a:p>
            <a:pPr algn="ctr">
              <a:defRPr/>
            </a:pPr>
            <a:r>
              <a:rPr lang="ru-RU" sz="1000" b="1">
                <a:solidFill>
                  <a:prstClr val="black"/>
                </a:solidFill>
                <a:latin typeface="Times New Roman"/>
                <a:cs typeface="Times New Roman"/>
              </a:rPr>
              <a:t>112 000</a:t>
            </a:r>
            <a:endParaRPr/>
          </a:p>
        </p:txBody>
      </p:sp>
      <p:sp>
        <p:nvSpPr>
          <p:cNvPr id="371" name="Скругленный прямоугольник 370"/>
          <p:cNvSpPr/>
          <p:nvPr/>
        </p:nvSpPr>
        <p:spPr bwMode="auto">
          <a:xfrm>
            <a:off x="5929761" y="5661304"/>
            <a:ext cx="731452" cy="576008"/>
          </a:xfrm>
          <a:prstGeom prst="roundRect">
            <a:avLst>
              <a:gd name="adj" fmla="val 10000"/>
            </a:avLst>
          </a:prstGeom>
          <a:gradFill>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anchor="ctr"/>
          <a:lstStyle/>
          <a:p>
            <a:pPr algn="ctr">
              <a:spcBef>
                <a:spcPts val="0"/>
              </a:spcBef>
              <a:spcAft>
                <a:spcPts val="0"/>
              </a:spcAft>
              <a:defRPr/>
            </a:pPr>
            <a:r>
              <a:rPr lang="ru-RU" sz="1100" b="1">
                <a:solidFill>
                  <a:prstClr val="black"/>
                </a:solidFill>
                <a:latin typeface="Times New Roman"/>
                <a:cs typeface="Times New Roman"/>
              </a:rPr>
              <a:t>1 281</a:t>
            </a:r>
            <a:endParaRPr/>
          </a:p>
        </p:txBody>
      </p:sp>
      <p:sp>
        <p:nvSpPr>
          <p:cNvPr id="369" name="Скругленный прямоугольник 368"/>
          <p:cNvSpPr/>
          <p:nvPr/>
        </p:nvSpPr>
        <p:spPr bwMode="auto">
          <a:xfrm>
            <a:off x="8306025" y="5661304"/>
            <a:ext cx="731452" cy="576008"/>
          </a:xfrm>
          <a:prstGeom prst="roundRect">
            <a:avLst>
              <a:gd name="adj" fmla="val 10000"/>
            </a:avLst>
          </a:prstGeom>
          <a:gradFill>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anchor="ctr"/>
          <a:lstStyle/>
          <a:p>
            <a:pPr algn="ctr">
              <a:defRPr/>
            </a:pPr>
            <a:r>
              <a:rPr lang="ru-RU" sz="1100" b="1">
                <a:solidFill>
                  <a:prstClr val="black"/>
                </a:solidFill>
                <a:latin typeface="Times New Roman"/>
                <a:cs typeface="Times New Roman"/>
              </a:rPr>
              <a:t>х</a:t>
            </a:r>
            <a:endParaRPr/>
          </a:p>
        </p:txBody>
      </p:sp>
      <p:sp>
        <p:nvSpPr>
          <p:cNvPr id="367" name="Скругленный прямоугольник 366"/>
          <p:cNvSpPr/>
          <p:nvPr/>
        </p:nvSpPr>
        <p:spPr bwMode="auto">
          <a:xfrm>
            <a:off x="6721849" y="5661304"/>
            <a:ext cx="731452" cy="576008"/>
          </a:xfrm>
          <a:prstGeom prst="roundRect">
            <a:avLst>
              <a:gd name="adj" fmla="val 10000"/>
            </a:avLst>
          </a:prstGeom>
          <a:gradFill>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anchor="ctr"/>
          <a:lstStyle/>
          <a:p>
            <a:pPr algn="ctr">
              <a:defRPr/>
            </a:pPr>
            <a:r>
              <a:rPr lang="ru-RU" sz="1100" b="1">
                <a:solidFill>
                  <a:prstClr val="black"/>
                </a:solidFill>
                <a:latin typeface="Times New Roman"/>
                <a:cs typeface="Times New Roman"/>
              </a:rPr>
              <a:t>х</a:t>
            </a:r>
            <a:endParaRPr/>
          </a:p>
        </p:txBody>
      </p:sp>
      <p:sp>
        <p:nvSpPr>
          <p:cNvPr id="365" name="Скругленный прямоугольник 364"/>
          <p:cNvSpPr/>
          <p:nvPr/>
        </p:nvSpPr>
        <p:spPr bwMode="auto">
          <a:xfrm>
            <a:off x="7513937" y="5661304"/>
            <a:ext cx="731452" cy="576008"/>
          </a:xfrm>
          <a:prstGeom prst="roundRect">
            <a:avLst>
              <a:gd name="adj" fmla="val 10000"/>
            </a:avLst>
          </a:prstGeom>
          <a:gradFill>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anchor="ctr"/>
          <a:lstStyle/>
          <a:p>
            <a:pPr algn="ctr">
              <a:defRPr/>
            </a:pPr>
            <a:r>
              <a:rPr lang="ru-RU" sz="1100" b="1">
                <a:solidFill>
                  <a:prstClr val="black"/>
                </a:solidFill>
                <a:latin typeface="Times New Roman"/>
                <a:cs typeface="Times New Roman"/>
              </a:rPr>
              <a:t>х</a:t>
            </a:r>
            <a:endParaRPr/>
          </a:p>
        </p:txBody>
      </p:sp>
      <p:sp>
        <p:nvSpPr>
          <p:cNvPr id="418" name="Скругленный прямоугольник 417"/>
          <p:cNvSpPr/>
          <p:nvPr/>
        </p:nvSpPr>
        <p:spPr bwMode="auto">
          <a:xfrm>
            <a:off x="5148064" y="1586731"/>
            <a:ext cx="731452" cy="690141"/>
          </a:xfrm>
          <a:prstGeom prst="roundRect">
            <a:avLst>
              <a:gd name="adj" fmla="val 10000"/>
            </a:avLst>
          </a:prstGeom>
          <a:gradFill>
            <a:gsLst>
              <a:gs pos="0">
                <a:srgbClr val="92D050">
                  <a:tint val="66000"/>
                  <a:satMod val="160000"/>
                </a:srgbClr>
              </a:gs>
              <a:gs pos="50000">
                <a:srgbClr val="92D050">
                  <a:tint val="44500"/>
                  <a:satMod val="160000"/>
                </a:srgbClr>
              </a:gs>
              <a:gs pos="100000">
                <a:srgbClr val="92D050">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anchor="ctr"/>
          <a:lstStyle/>
          <a:p>
            <a:pPr algn="ctr">
              <a:spcBef>
                <a:spcPts val="0"/>
              </a:spcBef>
              <a:spcAft>
                <a:spcPts val="0"/>
              </a:spcAft>
              <a:defRPr/>
            </a:pPr>
            <a:r>
              <a:rPr lang="ru-RU" sz="1500" b="1">
                <a:solidFill>
                  <a:prstClr val="black"/>
                </a:solidFill>
                <a:latin typeface="Times New Roman"/>
                <a:cs typeface="Times New Roman"/>
              </a:rPr>
              <a:t>2025 план</a:t>
            </a:r>
            <a:endParaRPr/>
          </a:p>
        </p:txBody>
      </p:sp>
      <p:sp>
        <p:nvSpPr>
          <p:cNvPr id="416" name="Скругленный прямоугольник 415"/>
          <p:cNvSpPr/>
          <p:nvPr/>
        </p:nvSpPr>
        <p:spPr bwMode="auto">
          <a:xfrm>
            <a:off x="5940152" y="1586731"/>
            <a:ext cx="731452" cy="690141"/>
          </a:xfrm>
          <a:prstGeom prst="roundRect">
            <a:avLst>
              <a:gd name="adj" fmla="val 10000"/>
            </a:avLst>
          </a:prstGeom>
          <a:gradFill>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anchor="ctr"/>
          <a:lstStyle/>
          <a:p>
            <a:pPr algn="ctr">
              <a:spcBef>
                <a:spcPts val="0"/>
              </a:spcBef>
              <a:spcAft>
                <a:spcPts val="0"/>
              </a:spcAft>
              <a:defRPr/>
            </a:pPr>
            <a:r>
              <a:rPr lang="ru-RU" sz="1500" b="1">
                <a:solidFill>
                  <a:prstClr val="black"/>
                </a:solidFill>
                <a:latin typeface="Times New Roman"/>
                <a:cs typeface="Times New Roman"/>
              </a:rPr>
              <a:t>2025 факт</a:t>
            </a:r>
            <a:endParaRPr/>
          </a:p>
        </p:txBody>
      </p:sp>
      <p:sp>
        <p:nvSpPr>
          <p:cNvPr id="414" name="Скругленный прямоугольник 413"/>
          <p:cNvSpPr/>
          <p:nvPr/>
        </p:nvSpPr>
        <p:spPr bwMode="auto">
          <a:xfrm>
            <a:off x="8316416" y="1586731"/>
            <a:ext cx="731452" cy="690140"/>
          </a:xfrm>
          <a:prstGeom prst="roundRect">
            <a:avLst>
              <a:gd name="adj" fmla="val 10000"/>
            </a:avLst>
          </a:prstGeom>
          <a:gradFill>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anchor="ctr"/>
          <a:lstStyle/>
          <a:p>
            <a:pPr algn="ctr">
              <a:spcBef>
                <a:spcPts val="0"/>
              </a:spcBef>
              <a:spcAft>
                <a:spcPts val="0"/>
              </a:spcAft>
              <a:defRPr/>
            </a:pPr>
            <a:r>
              <a:rPr lang="ru-RU" sz="1500" b="1">
                <a:solidFill>
                  <a:prstClr val="black"/>
                </a:solidFill>
                <a:latin typeface="Times New Roman"/>
                <a:cs typeface="Times New Roman"/>
              </a:rPr>
              <a:t>2028</a:t>
            </a:r>
            <a:endParaRPr/>
          </a:p>
        </p:txBody>
      </p:sp>
      <p:sp>
        <p:nvSpPr>
          <p:cNvPr id="412" name="Скругленный прямоугольник 411"/>
          <p:cNvSpPr/>
          <p:nvPr/>
        </p:nvSpPr>
        <p:spPr bwMode="auto">
          <a:xfrm>
            <a:off x="6732240" y="1586731"/>
            <a:ext cx="731452" cy="690141"/>
          </a:xfrm>
          <a:prstGeom prst="roundRect">
            <a:avLst>
              <a:gd name="adj" fmla="val 10000"/>
            </a:avLst>
          </a:prstGeom>
          <a:gradFill>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anchor="ctr"/>
          <a:lstStyle/>
          <a:p>
            <a:pPr algn="ctr">
              <a:spcBef>
                <a:spcPts val="0"/>
              </a:spcBef>
              <a:spcAft>
                <a:spcPts val="0"/>
              </a:spcAft>
              <a:defRPr/>
            </a:pPr>
            <a:r>
              <a:rPr lang="ru-RU" sz="1500" b="1">
                <a:solidFill>
                  <a:prstClr val="black"/>
                </a:solidFill>
                <a:latin typeface="Times New Roman"/>
                <a:cs typeface="Times New Roman"/>
              </a:rPr>
              <a:t>2026</a:t>
            </a:r>
            <a:endParaRPr/>
          </a:p>
        </p:txBody>
      </p:sp>
      <p:sp>
        <p:nvSpPr>
          <p:cNvPr id="410" name="Скругленный прямоугольник 409"/>
          <p:cNvSpPr/>
          <p:nvPr/>
        </p:nvSpPr>
        <p:spPr bwMode="auto">
          <a:xfrm>
            <a:off x="7537721" y="1586730"/>
            <a:ext cx="731452" cy="690141"/>
          </a:xfrm>
          <a:prstGeom prst="roundRect">
            <a:avLst>
              <a:gd name="adj" fmla="val 10000"/>
            </a:avLst>
          </a:prstGeom>
          <a:gradFill>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anchor="ctr"/>
          <a:lstStyle/>
          <a:p>
            <a:pPr algn="ctr">
              <a:spcBef>
                <a:spcPts val="0"/>
              </a:spcBef>
              <a:spcAft>
                <a:spcPts val="0"/>
              </a:spcAft>
              <a:defRPr/>
            </a:pPr>
            <a:r>
              <a:rPr lang="ru-RU" sz="1500" b="1">
                <a:solidFill>
                  <a:prstClr val="black"/>
                </a:solidFill>
                <a:latin typeface="Times New Roman"/>
                <a:cs typeface="Times New Roman"/>
              </a:rPr>
              <a:t>2027</a:t>
            </a:r>
            <a:endParaRPr/>
          </a:p>
        </p:txBody>
      </p:sp>
      <p:sp>
        <p:nvSpPr>
          <p:cNvPr id="156" name="Заголовок 1"/>
          <p:cNvSpPr txBox="1"/>
          <p:nvPr/>
        </p:nvSpPr>
        <p:spPr bwMode="auto">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a:spcBef>
                <a:spcPts val="0"/>
              </a:spcBef>
              <a:buClr>
                <a:schemeClr val="accent6">
                  <a:lumMod val="75000"/>
                </a:schemeClr>
              </a:buClr>
              <a:buSzPct val="128000"/>
              <a:buFont typeface="Georgia"/>
              <a:buChar char="*"/>
              <a:defRPr sz="4600" b="1" i="0">
                <a:gradFill>
                  <a:gsLst>
                    <a:gs pos="0">
                      <a:schemeClr val="tx1"/>
                    </a:gs>
                    <a:gs pos="40000">
                      <a:schemeClr val="tx1">
                        <a:lumMod val="75000"/>
                        <a:lumOff val="25000"/>
                      </a:schemeClr>
                    </a:gs>
                    <a:gs pos="100000">
                      <a:schemeClr val="tx2">
                        <a:alpha val="65000"/>
                      </a:schemeClr>
                    </a:gs>
                  </a:gsLst>
                  <a:lin ang="5400000" scaled="0"/>
                </a:gradFill>
                <a:latin typeface="+mj-lt"/>
                <a:ea typeface="+mj-ea"/>
                <a:cs typeface="+mj-c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marL="0" indent="0" algn="l">
              <a:buClr>
                <a:srgbClr val="F14124">
                  <a:lumMod val="75000"/>
                </a:srgbClr>
              </a:buClr>
              <a:buFont typeface="Georgia"/>
              <a:buNone/>
              <a:defRPr/>
            </a:pPr>
            <a:r>
              <a:rPr lang="ru-RU" sz="1800">
                <a:solidFill>
                  <a:prstClr val="black"/>
                </a:solidFill>
                <a:latin typeface="Times New Roman"/>
                <a:cs typeface="Times New Roman"/>
              </a:rPr>
              <a:t>Государственная программа Чувашской Республики</a:t>
            </a:r>
            <a:endParaRPr/>
          </a:p>
          <a:p>
            <a:pPr marL="0" indent="0" algn="l">
              <a:buClr>
                <a:srgbClr val="F14124">
                  <a:lumMod val="75000"/>
                </a:srgbClr>
              </a:buClr>
              <a:buFont typeface="Georgia"/>
              <a:buNone/>
              <a:defRPr/>
            </a:pPr>
            <a:r>
              <a:rPr lang="ru-RU" sz="1800">
                <a:solidFill>
                  <a:prstClr val="black"/>
                </a:solidFill>
                <a:latin typeface="Times New Roman"/>
                <a:cs typeface="Times New Roman"/>
              </a:rPr>
              <a:t>«Развитие транспортной системы Чувашской Республики»</a:t>
            </a:r>
            <a:endParaRPr/>
          </a:p>
        </p:txBody>
      </p:sp>
      <p:cxnSp>
        <p:nvCxnSpPr>
          <p:cNvPr id="157" name="Прямая соединительная линия 156"/>
          <p:cNvCxnSpPr>
            <a:cxnSpLocks/>
          </p:cNvCxnSpPr>
          <p:nvPr/>
        </p:nvCxnSpPr>
        <p:spPr bwMode="auto">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66" name="TextBox 65"/>
          <p:cNvSpPr txBox="1"/>
          <p:nvPr/>
        </p:nvSpPr>
        <p:spPr bwMode="auto">
          <a:xfrm>
            <a:off x="7873228" y="69850"/>
            <a:ext cx="1223412" cy="492443"/>
          </a:xfrm>
          <a:prstGeom prst="rect">
            <a:avLst/>
          </a:prstGeom>
          <a:noFill/>
        </p:spPr>
        <p:txBody>
          <a:bodyPr wrap="none" rtlCol="0">
            <a:spAutoFit/>
          </a:bodyPr>
          <a:lstStyle/>
          <a:p>
            <a:pPr algn="ctr">
              <a:defRPr/>
            </a:pPr>
            <a:r>
              <a:rPr lang="ru-RU" sz="1300" b="1" i="1">
                <a:solidFill>
                  <a:schemeClr val="accent1"/>
                </a:solidFill>
                <a:latin typeface="+mn-lt"/>
              </a:rPr>
              <a:t>Бюджет</a:t>
            </a:r>
            <a:endParaRPr/>
          </a:p>
          <a:p>
            <a:pPr algn="ctr">
              <a:defRPr/>
            </a:pPr>
            <a:r>
              <a:rPr lang="ru-RU" sz="1300" b="1" i="1">
                <a:solidFill>
                  <a:schemeClr val="accent1"/>
                </a:solidFill>
                <a:latin typeface="+mn-lt"/>
              </a:rPr>
              <a:t>для граждан</a:t>
            </a:r>
            <a:endParaRPr/>
          </a:p>
        </p:txBody>
      </p:sp>
      <p:sp>
        <p:nvSpPr>
          <p:cNvPr id="53" name="Скругленный прямоугольник 52"/>
          <p:cNvSpPr/>
          <p:nvPr/>
        </p:nvSpPr>
        <p:spPr bwMode="auto">
          <a:xfrm>
            <a:off x="5142643" y="2368052"/>
            <a:ext cx="731452" cy="877347"/>
          </a:xfrm>
          <a:prstGeom prst="roundRect">
            <a:avLst>
              <a:gd name="adj" fmla="val 10000"/>
            </a:avLst>
          </a:prstGeom>
          <a:gradFill>
            <a:gsLst>
              <a:gs pos="0">
                <a:srgbClr val="BEF397"/>
              </a:gs>
              <a:gs pos="50000">
                <a:srgbClr val="D5F6C0"/>
              </a:gs>
              <a:gs pos="100000">
                <a:srgbClr val="EAFAE0"/>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anchor="ctr"/>
          <a:lstStyle/>
          <a:p>
            <a:pPr algn="ctr">
              <a:defRPr/>
            </a:pPr>
            <a:r>
              <a:rPr lang="ru-RU" sz="1100" b="1">
                <a:solidFill>
                  <a:prstClr val="black"/>
                </a:solidFill>
                <a:latin typeface="Times New Roman"/>
                <a:cs typeface="Times New Roman"/>
              </a:rPr>
              <a:t>12 801</a:t>
            </a:r>
            <a:endParaRPr/>
          </a:p>
        </p:txBody>
      </p:sp>
      <p:sp>
        <p:nvSpPr>
          <p:cNvPr id="54" name="Скругленный прямоугольник 53"/>
          <p:cNvSpPr/>
          <p:nvPr/>
        </p:nvSpPr>
        <p:spPr bwMode="auto">
          <a:xfrm>
            <a:off x="5142643" y="3356991"/>
            <a:ext cx="731452" cy="633936"/>
          </a:xfrm>
          <a:prstGeom prst="roundRect">
            <a:avLst>
              <a:gd name="adj" fmla="val 10000"/>
            </a:avLst>
          </a:prstGeom>
          <a:gradFill>
            <a:gsLst>
              <a:gs pos="0">
                <a:srgbClr val="BEF397"/>
              </a:gs>
              <a:gs pos="50000">
                <a:srgbClr val="D5F6C0"/>
              </a:gs>
              <a:gs pos="100000">
                <a:srgbClr val="EAFAE0"/>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anchor="ctr"/>
          <a:lstStyle/>
          <a:p>
            <a:pPr algn="ctr">
              <a:defRPr/>
            </a:pPr>
            <a:r>
              <a:rPr lang="ru-RU" sz="1100" b="1">
                <a:solidFill>
                  <a:prstClr val="black"/>
                </a:solidFill>
                <a:latin typeface="Times New Roman"/>
                <a:cs typeface="Times New Roman"/>
              </a:rPr>
              <a:t>4 961,1</a:t>
            </a:r>
            <a:endParaRPr/>
          </a:p>
        </p:txBody>
      </p:sp>
      <p:sp>
        <p:nvSpPr>
          <p:cNvPr id="55" name="Скругленный прямоугольник 54"/>
          <p:cNvSpPr/>
          <p:nvPr/>
        </p:nvSpPr>
        <p:spPr bwMode="auto">
          <a:xfrm>
            <a:off x="5142643" y="4077072"/>
            <a:ext cx="731452" cy="648072"/>
          </a:xfrm>
          <a:prstGeom prst="roundRect">
            <a:avLst>
              <a:gd name="adj" fmla="val 10000"/>
            </a:avLst>
          </a:prstGeom>
          <a:gradFill>
            <a:gsLst>
              <a:gs pos="0">
                <a:srgbClr val="BEF397"/>
              </a:gs>
              <a:gs pos="50000">
                <a:srgbClr val="D5F6C0"/>
              </a:gs>
              <a:gs pos="100000">
                <a:srgbClr val="EAFAE0"/>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anchor="ctr"/>
          <a:lstStyle/>
          <a:p>
            <a:pPr algn="ctr">
              <a:defRPr/>
            </a:pPr>
            <a:r>
              <a:rPr lang="ru-RU" sz="1100" b="1">
                <a:solidFill>
                  <a:prstClr val="black"/>
                </a:solidFill>
                <a:latin typeface="Times New Roman"/>
                <a:cs typeface="Times New Roman"/>
              </a:rPr>
              <a:t>37,7</a:t>
            </a:r>
            <a:endParaRPr/>
          </a:p>
        </p:txBody>
      </p:sp>
      <p:sp>
        <p:nvSpPr>
          <p:cNvPr id="57" name="Скругленный прямоугольник 56"/>
          <p:cNvSpPr/>
          <p:nvPr/>
        </p:nvSpPr>
        <p:spPr bwMode="auto">
          <a:xfrm>
            <a:off x="5142643" y="4869160"/>
            <a:ext cx="731452" cy="576065"/>
          </a:xfrm>
          <a:prstGeom prst="roundRect">
            <a:avLst>
              <a:gd name="adj" fmla="val 10000"/>
            </a:avLst>
          </a:prstGeom>
          <a:gradFill>
            <a:gsLst>
              <a:gs pos="0">
                <a:srgbClr val="BEF397"/>
              </a:gs>
              <a:gs pos="50000">
                <a:srgbClr val="D5F6C0"/>
              </a:gs>
              <a:gs pos="100000">
                <a:srgbClr val="EAFAE0"/>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anchor="ctr"/>
          <a:lstStyle/>
          <a:p>
            <a:pPr algn="ctr">
              <a:defRPr/>
            </a:pPr>
            <a:r>
              <a:rPr lang="ru-RU" sz="1000" b="1">
                <a:solidFill>
                  <a:prstClr val="black"/>
                </a:solidFill>
                <a:latin typeface="Times New Roman"/>
                <a:cs typeface="Times New Roman"/>
              </a:rPr>
              <a:t>112 000</a:t>
            </a:r>
            <a:endParaRPr/>
          </a:p>
        </p:txBody>
      </p:sp>
      <p:sp>
        <p:nvSpPr>
          <p:cNvPr id="58" name="Скругленный прямоугольник 57"/>
          <p:cNvSpPr/>
          <p:nvPr/>
        </p:nvSpPr>
        <p:spPr bwMode="auto">
          <a:xfrm>
            <a:off x="5132252" y="5661304"/>
            <a:ext cx="731452" cy="573948"/>
          </a:xfrm>
          <a:prstGeom prst="roundRect">
            <a:avLst>
              <a:gd name="adj" fmla="val 10000"/>
            </a:avLst>
          </a:prstGeom>
          <a:gradFill>
            <a:gsLst>
              <a:gs pos="0">
                <a:srgbClr val="BEF397"/>
              </a:gs>
              <a:gs pos="50000">
                <a:srgbClr val="D5F6C0"/>
              </a:gs>
              <a:gs pos="100000">
                <a:srgbClr val="EAFAE0"/>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anchor="ctr"/>
          <a:lstStyle/>
          <a:p>
            <a:pPr algn="ctr">
              <a:spcBef>
                <a:spcPts val="0"/>
              </a:spcBef>
              <a:spcAft>
                <a:spcPts val="0"/>
              </a:spcAft>
              <a:defRPr/>
            </a:pPr>
            <a:r>
              <a:rPr lang="ru-RU" sz="1100" b="1">
                <a:solidFill>
                  <a:prstClr val="black"/>
                </a:solidFill>
                <a:latin typeface="Times New Roman"/>
                <a:cs typeface="Times New Roman"/>
              </a:rPr>
              <a:t>1 240</a:t>
            </a:r>
            <a:endParaRPr/>
          </a:p>
        </p:txBody>
      </p:sp>
      <p:sp>
        <p:nvSpPr>
          <p:cNvPr id="59" name="Номер слайда 2"/>
          <p:cNvSpPr txBox="1"/>
          <p:nvPr/>
        </p:nvSpPr>
        <p:spPr bwMode="auto">
          <a:xfrm>
            <a:off x="8147248" y="6473403"/>
            <a:ext cx="1006489" cy="365125"/>
          </a:xfrm>
          <a:prstGeom prst="rect">
            <a:avLst/>
          </a:prstGeom>
        </p:spPr>
        <p:txBody>
          <a:bodyPr vert="horz" lIns="91440" tIns="45720" rIns="91440" bIns="45720" rtlCol="0" anchor="ctr"/>
          <a:lstStyle>
            <a:defPPr>
              <a:defRPr lang="ru-RU"/>
            </a:defPPr>
            <a:lvl1pPr algn="ctr">
              <a:spcBef>
                <a:spcPts val="0"/>
              </a:spcBef>
              <a:spcAft>
                <a:spcPts val="0"/>
              </a:spcAft>
              <a:defRPr sz="1200" b="1">
                <a:solidFill>
                  <a:schemeClr val="tx1"/>
                </a:solidFill>
                <a:latin typeface="Arial"/>
                <a:ea typeface="+mn-ea"/>
                <a:cs typeface="+mn-cs"/>
              </a:defRPr>
            </a:lvl1pPr>
            <a:lvl2pPr marL="457200" algn="l">
              <a:spcBef>
                <a:spcPts val="0"/>
              </a:spcBef>
              <a:spcAft>
                <a:spcPts val="0"/>
              </a:spcAft>
              <a:defRPr>
                <a:solidFill>
                  <a:schemeClr val="tx1"/>
                </a:solidFill>
                <a:latin typeface="Arial"/>
                <a:ea typeface="+mn-ea"/>
                <a:cs typeface="+mn-cs"/>
              </a:defRPr>
            </a:lvl2pPr>
            <a:lvl3pPr marL="914400" algn="l">
              <a:spcBef>
                <a:spcPts val="0"/>
              </a:spcBef>
              <a:spcAft>
                <a:spcPts val="0"/>
              </a:spcAft>
              <a:defRPr>
                <a:solidFill>
                  <a:schemeClr val="tx1"/>
                </a:solidFill>
                <a:latin typeface="Arial"/>
                <a:ea typeface="+mn-ea"/>
                <a:cs typeface="+mn-cs"/>
              </a:defRPr>
            </a:lvl3pPr>
            <a:lvl4pPr marL="1371600" algn="l">
              <a:spcBef>
                <a:spcPts val="0"/>
              </a:spcBef>
              <a:spcAft>
                <a:spcPts val="0"/>
              </a:spcAft>
              <a:defRPr>
                <a:solidFill>
                  <a:schemeClr val="tx1"/>
                </a:solidFill>
                <a:latin typeface="Arial"/>
                <a:ea typeface="+mn-ea"/>
                <a:cs typeface="+mn-cs"/>
              </a:defRPr>
            </a:lvl4pPr>
            <a:lvl5pPr marL="1828800" algn="l">
              <a:spcBef>
                <a:spcPts val="0"/>
              </a:spcBef>
              <a:spcAft>
                <a:spcPts val="0"/>
              </a:spcAft>
              <a:defRPr>
                <a:solidFill>
                  <a:schemeClr val="tx1"/>
                </a:solidFill>
                <a:latin typeface="Arial"/>
                <a:ea typeface="+mn-ea"/>
                <a:cs typeface="+mn-cs"/>
              </a:defRPr>
            </a:lvl5pPr>
            <a:lvl6pPr marL="2286000" algn="l" defTabSz="914400">
              <a:defRPr>
                <a:solidFill>
                  <a:schemeClr val="tx1"/>
                </a:solidFill>
                <a:latin typeface="Arial"/>
                <a:ea typeface="+mn-ea"/>
                <a:cs typeface="+mn-cs"/>
              </a:defRPr>
            </a:lvl6pPr>
            <a:lvl7pPr marL="2743200" algn="l" defTabSz="914400">
              <a:defRPr>
                <a:solidFill>
                  <a:schemeClr val="tx1"/>
                </a:solidFill>
                <a:latin typeface="Arial"/>
                <a:ea typeface="+mn-ea"/>
                <a:cs typeface="+mn-cs"/>
              </a:defRPr>
            </a:lvl7pPr>
            <a:lvl8pPr marL="3200400" algn="l" defTabSz="914400">
              <a:defRPr>
                <a:solidFill>
                  <a:schemeClr val="tx1"/>
                </a:solidFill>
                <a:latin typeface="Arial"/>
                <a:ea typeface="+mn-ea"/>
                <a:cs typeface="+mn-cs"/>
              </a:defRPr>
            </a:lvl8pPr>
            <a:lvl9pPr marL="3657600" algn="l" defTabSz="914400">
              <a:defRPr>
                <a:solidFill>
                  <a:schemeClr val="tx1"/>
                </a:solidFill>
                <a:latin typeface="Arial"/>
                <a:ea typeface="+mn-ea"/>
                <a:cs typeface="+mn-cs"/>
              </a:defRPr>
            </a:lvl9pPr>
          </a:lstStyle>
          <a:p>
            <a:pPr>
              <a:defRPr/>
            </a:pPr>
            <a:fld id="{667CCBFA-BFB9-4E9F-B6F6-694D72409F22}" type="slidenum">
              <a:rPr lang="ru-RU">
                <a:solidFill>
                  <a:prstClr val="black"/>
                </a:solidFill>
              </a:rPr>
              <a:t>67</a:t>
            </a:fld>
            <a:endParaRPr lang="ru-RU">
              <a:solidFill>
                <a:prstClr val="black"/>
              </a:solidFill>
            </a:endParaRPr>
          </a:p>
        </p:txBody>
      </p:sp>
    </p:spTree>
    <p:extLst>
      <p:ext uri="{BB962C8B-B14F-4D97-AF65-F5344CB8AC3E}">
        <p14:creationId xmlns:p14="http://schemas.microsoft.com/office/powerpoint/2010/main" val="3846064898"/>
      </p:ext>
    </p:extLst>
  </p:cSld>
  <p:clrMapOvr>
    <a:masterClrMapping/>
  </p:clrMapOvr>
  <mc:AlternateContent xmlns:mc="http://schemas.openxmlformats.org/markup-compatibility/2006" xmlns:p14="http://schemas.microsoft.com/office/powerpoint/2010/main">
    <mc:Choice Requires="p14">
      <p:transition spd="slow" p14:dur="2000"/>
    </mc:Choice>
    <mc:Fallback xmlns="" xmlns:m="http://schemas.openxmlformats.org/officeDocument/2006/math" xmlns:w="http://schemas.openxmlformats.org/wordprocessingml/2006/main">
      <p:transition advClick="1"/>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3" name="Номер слайда 2"/>
          <p:cNvSpPr>
            <a:spLocks noGrp="1"/>
          </p:cNvSpPr>
          <p:nvPr>
            <p:ph type="sldNum" sz="quarter" idx="12"/>
          </p:nvPr>
        </p:nvSpPr>
        <p:spPr bwMode="auto">
          <a:xfrm>
            <a:off x="8174023" y="6400800"/>
            <a:ext cx="1006489" cy="457200"/>
          </a:xfrm>
        </p:spPr>
        <p:txBody>
          <a:bodyPr/>
          <a:lstStyle/>
          <a:p>
            <a:pPr>
              <a:defRPr/>
            </a:pPr>
            <a:r>
              <a:rPr lang="ru-RU" dirty="0" smtClean="0">
                <a:solidFill>
                  <a:prstClr val="black"/>
                </a:solidFill>
              </a:rPr>
              <a:t>68</a:t>
            </a:r>
            <a:endParaRPr dirty="0"/>
          </a:p>
        </p:txBody>
      </p:sp>
      <p:sp>
        <p:nvSpPr>
          <p:cNvPr id="5" name="Скругленный прямоугольник 4"/>
          <p:cNvSpPr/>
          <p:nvPr/>
        </p:nvSpPr>
        <p:spPr bwMode="auto">
          <a:xfrm>
            <a:off x="121388" y="764703"/>
            <a:ext cx="5386716" cy="1080121"/>
          </a:xfrm>
          <a:prstGeom prst="roundRect">
            <a:avLst>
              <a:gd name="adj" fmla="val 16667"/>
            </a:avLst>
          </a:prstGeom>
          <a:ln/>
        </p:spPr>
        <p:style>
          <a:lnRef idx="1">
            <a:schemeClr val="accent2"/>
          </a:lnRef>
          <a:fillRef idx="2">
            <a:schemeClr val="accent2"/>
          </a:fillRef>
          <a:effectRef idx="1">
            <a:schemeClr val="accent2"/>
          </a:effectRef>
          <a:fontRef idx="minor">
            <a:schemeClr val="dk1"/>
          </a:fontRef>
        </p:style>
        <p:txBody>
          <a:bodyPr rtlCol="0" anchor="ctr"/>
          <a:lstStyle/>
          <a:p>
            <a:pPr>
              <a:spcBef>
                <a:spcPts val="0"/>
              </a:spcBef>
              <a:spcAft>
                <a:spcPts val="0"/>
              </a:spcAft>
              <a:defRPr/>
            </a:pPr>
            <a:r>
              <a:rPr lang="ru-RU" sz="1200" b="1" i="1">
                <a:solidFill>
                  <a:prstClr val="black"/>
                </a:solidFill>
                <a:latin typeface="Times New Roman"/>
                <a:cs typeface="Times New Roman"/>
              </a:rPr>
              <a:t>Цели программы:</a:t>
            </a:r>
            <a:r>
              <a:rPr lang="ru-RU" sz="1200">
                <a:solidFill>
                  <a:prstClr val="black"/>
                </a:solidFill>
                <a:latin typeface="Times New Roman"/>
                <a:cs typeface="Times New Roman"/>
              </a:rPr>
              <a:t> </a:t>
            </a:r>
            <a:endParaRPr/>
          </a:p>
          <a:p>
            <a:pPr marL="285750" indent="-285750">
              <a:buFont typeface="Wingdings"/>
              <a:buChar char="v"/>
              <a:defRPr/>
            </a:pPr>
            <a:r>
              <a:rPr lang="ru-RU" sz="1200">
                <a:solidFill>
                  <a:schemeClr val="tx1"/>
                </a:solidFill>
                <a:latin typeface="Times New Roman"/>
                <a:cs typeface="Times New Roman"/>
              </a:rPr>
              <a:t>создание условий для системного повышения качества и комфорта городской среды на всей территории Чувашской Республики путем реализации комплекса мероприятий по благоустройству территорий муниципальных образований.</a:t>
            </a:r>
            <a:endParaRPr/>
          </a:p>
        </p:txBody>
      </p:sp>
      <p:sp>
        <p:nvSpPr>
          <p:cNvPr id="7" name="TextBox 6"/>
          <p:cNvSpPr txBox="1"/>
          <p:nvPr/>
        </p:nvSpPr>
        <p:spPr bwMode="auto">
          <a:xfrm>
            <a:off x="243366" y="2514466"/>
            <a:ext cx="4032448" cy="307777"/>
          </a:xfrm>
          <a:prstGeom prst="rect">
            <a:avLst/>
          </a:prstGeom>
          <a:noFill/>
        </p:spPr>
        <p:txBody>
          <a:bodyPr wrap="square" rtlCol="0">
            <a:spAutoFit/>
          </a:bodyPr>
          <a:lstStyle/>
          <a:p>
            <a:pPr>
              <a:spcBef>
                <a:spcPts val="0"/>
              </a:spcBef>
              <a:spcAft>
                <a:spcPts val="0"/>
              </a:spcAft>
              <a:defRPr/>
            </a:pPr>
            <a:r>
              <a:rPr lang="ru-RU" sz="1400" b="1" dirty="0">
                <a:solidFill>
                  <a:prstClr val="black"/>
                </a:solidFill>
                <a:latin typeface="Times New Roman"/>
                <a:cs typeface="Times New Roman"/>
              </a:rPr>
              <a:t>Расходы республиканского бюджета, млн. руб.</a:t>
            </a:r>
            <a:endParaRPr dirty="0"/>
          </a:p>
        </p:txBody>
      </p:sp>
      <p:sp>
        <p:nvSpPr>
          <p:cNvPr id="4" name="Полилиния 3"/>
          <p:cNvSpPr/>
          <p:nvPr/>
        </p:nvSpPr>
        <p:spPr bwMode="auto">
          <a:xfrm>
            <a:off x="4571999" y="2668355"/>
            <a:ext cx="4392488" cy="504056"/>
          </a:xfrm>
          <a:custGeom>
            <a:avLst/>
            <a:gdLst>
              <a:gd name="connsiteX0" fmla="*/ 0 w 4928030"/>
              <a:gd name="connsiteY0" fmla="*/ 40668 h 406676"/>
              <a:gd name="connsiteX1" fmla="*/ 40668 w 4928030"/>
              <a:gd name="connsiteY1" fmla="*/ 0 h 406676"/>
              <a:gd name="connsiteX2" fmla="*/ 4887362 w 4928030"/>
              <a:gd name="connsiteY2" fmla="*/ 0 h 406676"/>
              <a:gd name="connsiteX3" fmla="*/ 4928030 w 4928030"/>
              <a:gd name="connsiteY3" fmla="*/ 40668 h 406676"/>
              <a:gd name="connsiteX4" fmla="*/ 4928030 w 4928030"/>
              <a:gd name="connsiteY4" fmla="*/ 366008 h 406676"/>
              <a:gd name="connsiteX5" fmla="*/ 4887362 w 4928030"/>
              <a:gd name="connsiteY5" fmla="*/ 406676 h 406676"/>
              <a:gd name="connsiteX6" fmla="*/ 40668 w 4928030"/>
              <a:gd name="connsiteY6" fmla="*/ 406676 h 406676"/>
              <a:gd name="connsiteX7" fmla="*/ 0 w 4928030"/>
              <a:gd name="connsiteY7" fmla="*/ 366008 h 406676"/>
              <a:gd name="connsiteX8" fmla="*/ 0 w 4928030"/>
              <a:gd name="connsiteY8" fmla="*/ 40668 h 406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28030" h="406676" extrusionOk="0">
                <a:moveTo>
                  <a:pt x="0" y="40668"/>
                </a:moveTo>
                <a:cubicBezTo>
                  <a:pt x="0" y="18208"/>
                  <a:pt x="18208" y="0"/>
                  <a:pt x="40668" y="0"/>
                </a:cubicBezTo>
                <a:lnTo>
                  <a:pt x="4887362" y="0"/>
                </a:lnTo>
                <a:cubicBezTo>
                  <a:pt x="4909822" y="0"/>
                  <a:pt x="4928030" y="18208"/>
                  <a:pt x="4928030" y="40668"/>
                </a:cubicBezTo>
                <a:lnTo>
                  <a:pt x="4928030" y="366008"/>
                </a:lnTo>
                <a:cubicBezTo>
                  <a:pt x="4928030" y="388468"/>
                  <a:pt x="4909822" y="406676"/>
                  <a:pt x="4887362" y="406676"/>
                </a:cubicBezTo>
                <a:lnTo>
                  <a:pt x="40668" y="406676"/>
                </a:lnTo>
                <a:cubicBezTo>
                  <a:pt x="18208" y="406676"/>
                  <a:pt x="0" y="388468"/>
                  <a:pt x="0" y="366008"/>
                </a:cubicBezTo>
                <a:lnTo>
                  <a:pt x="0" y="40668"/>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72871" tIns="72871" rIns="72871" bIns="72871" numCol="1" spcCol="1270" anchor="ctr" anchorCtr="0">
            <a:noAutofit/>
          </a:bodyPr>
          <a:lstStyle/>
          <a:p>
            <a:pPr algn="ctr" defTabSz="711200">
              <a:lnSpc>
                <a:spcPct val="90000"/>
              </a:lnSpc>
              <a:spcAft>
                <a:spcPts val="0"/>
              </a:spcAft>
              <a:defRPr/>
            </a:pPr>
            <a:r>
              <a:rPr lang="ru-RU" sz="1600" b="1" i="1">
                <a:solidFill>
                  <a:schemeClr val="tx1"/>
                </a:solidFill>
                <a:latin typeface="Times New Roman"/>
                <a:cs typeface="Times New Roman"/>
              </a:rPr>
              <a:t>Расходы в разрезе структурных элементов         в 2025 году</a:t>
            </a:r>
            <a:r>
              <a:rPr lang="ru-RU" sz="1600" b="1" i="1">
                <a:solidFill>
                  <a:prstClr val="black"/>
                </a:solidFill>
                <a:latin typeface="Times New Roman"/>
                <a:cs typeface="Times New Roman"/>
              </a:rPr>
              <a:t>, млн. руб.</a:t>
            </a:r>
            <a:endParaRPr/>
          </a:p>
        </p:txBody>
      </p:sp>
      <p:sp>
        <p:nvSpPr>
          <p:cNvPr id="6" name="Полилиния 5"/>
          <p:cNvSpPr/>
          <p:nvPr/>
        </p:nvSpPr>
        <p:spPr bwMode="auto">
          <a:xfrm>
            <a:off x="4571999" y="3215288"/>
            <a:ext cx="2760788" cy="462827"/>
          </a:xfrm>
          <a:custGeom>
            <a:avLst/>
            <a:gdLst>
              <a:gd name="connsiteX0" fmla="*/ 0 w 2842959"/>
              <a:gd name="connsiteY0" fmla="*/ 30897 h 308968"/>
              <a:gd name="connsiteX1" fmla="*/ 30897 w 2842959"/>
              <a:gd name="connsiteY1" fmla="*/ 0 h 308968"/>
              <a:gd name="connsiteX2" fmla="*/ 2812062 w 2842959"/>
              <a:gd name="connsiteY2" fmla="*/ 0 h 308968"/>
              <a:gd name="connsiteX3" fmla="*/ 2842959 w 2842959"/>
              <a:gd name="connsiteY3" fmla="*/ 30897 h 308968"/>
              <a:gd name="connsiteX4" fmla="*/ 2842959 w 2842959"/>
              <a:gd name="connsiteY4" fmla="*/ 278071 h 308968"/>
              <a:gd name="connsiteX5" fmla="*/ 2812062 w 2842959"/>
              <a:gd name="connsiteY5" fmla="*/ 308968 h 308968"/>
              <a:gd name="connsiteX6" fmla="*/ 30897 w 2842959"/>
              <a:gd name="connsiteY6" fmla="*/ 308968 h 308968"/>
              <a:gd name="connsiteX7" fmla="*/ 0 w 2842959"/>
              <a:gd name="connsiteY7" fmla="*/ 278071 h 308968"/>
              <a:gd name="connsiteX8" fmla="*/ 0 w 2842959"/>
              <a:gd name="connsiteY8" fmla="*/ 30897 h 30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308968" extrusionOk="0">
                <a:moveTo>
                  <a:pt x="0" y="30897"/>
                </a:moveTo>
                <a:cubicBezTo>
                  <a:pt x="0" y="13833"/>
                  <a:pt x="13833" y="0"/>
                  <a:pt x="30897" y="0"/>
                </a:cubicBezTo>
                <a:lnTo>
                  <a:pt x="2812062" y="0"/>
                </a:lnTo>
                <a:cubicBezTo>
                  <a:pt x="2829126" y="0"/>
                  <a:pt x="2842959" y="13833"/>
                  <a:pt x="2842959" y="30897"/>
                </a:cubicBezTo>
                <a:lnTo>
                  <a:pt x="2842959" y="278071"/>
                </a:lnTo>
                <a:cubicBezTo>
                  <a:pt x="2842959" y="295135"/>
                  <a:pt x="2829126" y="308968"/>
                  <a:pt x="2812062" y="308968"/>
                </a:cubicBezTo>
                <a:lnTo>
                  <a:pt x="30897" y="308968"/>
                </a:lnTo>
                <a:cubicBezTo>
                  <a:pt x="13833" y="308968"/>
                  <a:pt x="0" y="295135"/>
                  <a:pt x="0" y="278071"/>
                </a:cubicBezTo>
                <a:lnTo>
                  <a:pt x="0" y="30897"/>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66199" tIns="66199" rIns="66199" bIns="66199" numCol="1" spcCol="1270" anchor="ctr" anchorCtr="0">
            <a:noAutofit/>
          </a:bodyPr>
          <a:lstStyle/>
          <a:p>
            <a:pPr algn="ctr" defTabSz="666750">
              <a:lnSpc>
                <a:spcPct val="90000"/>
              </a:lnSpc>
              <a:spcAft>
                <a:spcPts val="0"/>
              </a:spcAft>
              <a:defRPr/>
            </a:pPr>
            <a:r>
              <a:rPr lang="ru-RU" sz="1500" b="1">
                <a:solidFill>
                  <a:prstClr val="black"/>
                </a:solidFill>
                <a:latin typeface="Times New Roman"/>
                <a:cs typeface="Times New Roman"/>
              </a:rPr>
              <a:t>Наименование</a:t>
            </a:r>
            <a:endParaRPr/>
          </a:p>
        </p:txBody>
      </p:sp>
      <p:sp>
        <p:nvSpPr>
          <p:cNvPr id="20" name="Полилиния 19"/>
          <p:cNvSpPr/>
          <p:nvPr/>
        </p:nvSpPr>
        <p:spPr bwMode="auto">
          <a:xfrm>
            <a:off x="7417400" y="3215288"/>
            <a:ext cx="688660" cy="468485"/>
          </a:xfrm>
          <a:custGeom>
            <a:avLst/>
            <a:gdLst>
              <a:gd name="connsiteX0" fmla="*/ 0 w 761117"/>
              <a:gd name="connsiteY0" fmla="*/ 30897 h 308968"/>
              <a:gd name="connsiteX1" fmla="*/ 30897 w 761117"/>
              <a:gd name="connsiteY1" fmla="*/ 0 h 308968"/>
              <a:gd name="connsiteX2" fmla="*/ 730220 w 761117"/>
              <a:gd name="connsiteY2" fmla="*/ 0 h 308968"/>
              <a:gd name="connsiteX3" fmla="*/ 761117 w 761117"/>
              <a:gd name="connsiteY3" fmla="*/ 30897 h 308968"/>
              <a:gd name="connsiteX4" fmla="*/ 761117 w 761117"/>
              <a:gd name="connsiteY4" fmla="*/ 278071 h 308968"/>
              <a:gd name="connsiteX5" fmla="*/ 730220 w 761117"/>
              <a:gd name="connsiteY5" fmla="*/ 308968 h 308968"/>
              <a:gd name="connsiteX6" fmla="*/ 30897 w 761117"/>
              <a:gd name="connsiteY6" fmla="*/ 308968 h 308968"/>
              <a:gd name="connsiteX7" fmla="*/ 0 w 761117"/>
              <a:gd name="connsiteY7" fmla="*/ 278071 h 308968"/>
              <a:gd name="connsiteX8" fmla="*/ 0 w 761117"/>
              <a:gd name="connsiteY8" fmla="*/ 30897 h 30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1117" h="308968" extrusionOk="0">
                <a:moveTo>
                  <a:pt x="0" y="30897"/>
                </a:moveTo>
                <a:cubicBezTo>
                  <a:pt x="0" y="13833"/>
                  <a:pt x="13833" y="0"/>
                  <a:pt x="30897" y="0"/>
                </a:cubicBezTo>
                <a:lnTo>
                  <a:pt x="730220" y="0"/>
                </a:lnTo>
                <a:cubicBezTo>
                  <a:pt x="747284" y="0"/>
                  <a:pt x="761117" y="13833"/>
                  <a:pt x="761117" y="30897"/>
                </a:cubicBezTo>
                <a:lnTo>
                  <a:pt x="761117" y="278071"/>
                </a:lnTo>
                <a:cubicBezTo>
                  <a:pt x="761117" y="295135"/>
                  <a:pt x="747284" y="308968"/>
                  <a:pt x="730220" y="308968"/>
                </a:cubicBezTo>
                <a:lnTo>
                  <a:pt x="30897" y="308968"/>
                </a:lnTo>
                <a:cubicBezTo>
                  <a:pt x="13833" y="308968"/>
                  <a:pt x="0" y="295135"/>
                  <a:pt x="0" y="278071"/>
                </a:cubicBezTo>
                <a:lnTo>
                  <a:pt x="0" y="30897"/>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62389" tIns="62389" rIns="62389" bIns="62389" numCol="1" spcCol="1270" anchor="ctr" anchorCtr="0">
            <a:noAutofit/>
          </a:bodyPr>
          <a:lstStyle/>
          <a:p>
            <a:pPr algn="ctr" defTabSz="622300">
              <a:lnSpc>
                <a:spcPct val="90000"/>
              </a:lnSpc>
              <a:spcBef>
                <a:spcPts val="0"/>
              </a:spcBef>
              <a:spcAft>
                <a:spcPts val="0"/>
              </a:spcAft>
              <a:defRPr/>
            </a:pPr>
            <a:r>
              <a:rPr lang="ru-RU" sz="1400" b="1">
                <a:solidFill>
                  <a:prstClr val="black"/>
                </a:solidFill>
                <a:latin typeface="Times New Roman"/>
                <a:cs typeface="Times New Roman"/>
              </a:rPr>
              <a:t>План</a:t>
            </a:r>
            <a:endParaRPr/>
          </a:p>
        </p:txBody>
      </p:sp>
      <p:graphicFrame>
        <p:nvGraphicFramePr>
          <p:cNvPr id="11" name="Диаграмма 10"/>
          <p:cNvGraphicFramePr>
            <a:graphicFrameLocks/>
          </p:cNvGraphicFramePr>
          <p:nvPr>
            <p:extLst>
              <p:ext uri="{D42A27DB-BD31-4B8C-83A1-F6EECF244321}">
                <p14:modId xmlns:p14="http://schemas.microsoft.com/office/powerpoint/2010/main" val="3686098246"/>
              </p:ext>
            </p:extLst>
          </p:nvPr>
        </p:nvGraphicFramePr>
        <p:xfrm>
          <a:off x="121388" y="2956473"/>
          <a:ext cx="4356944" cy="3424497"/>
        </p:xfrm>
        <a:graphic>
          <a:graphicData uri="http://schemas.openxmlformats.org/drawingml/2006/chart">
            <c:chart xmlns:c="http://schemas.openxmlformats.org/drawingml/2006/chart" xmlns:r="http://schemas.openxmlformats.org/officeDocument/2006/relationships" r:id="rId2"/>
          </a:graphicData>
        </a:graphic>
      </p:graphicFrame>
      <p:sp>
        <p:nvSpPr>
          <p:cNvPr id="10" name="Заголовок 1"/>
          <p:cNvSpPr txBox="1"/>
          <p:nvPr/>
        </p:nvSpPr>
        <p:spPr bwMode="auto">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a:spcBef>
                <a:spcPts val="0"/>
              </a:spcBef>
              <a:buClr>
                <a:schemeClr val="accent6">
                  <a:lumMod val="75000"/>
                </a:schemeClr>
              </a:buClr>
              <a:buSzPct val="128000"/>
              <a:buFont typeface="Georgia"/>
              <a:buChar char="*"/>
              <a:defRPr sz="4600" b="1" i="0">
                <a:gradFill>
                  <a:gsLst>
                    <a:gs pos="0">
                      <a:schemeClr val="tx1"/>
                    </a:gs>
                    <a:gs pos="40000">
                      <a:schemeClr val="tx1">
                        <a:lumMod val="75000"/>
                        <a:lumOff val="25000"/>
                      </a:schemeClr>
                    </a:gs>
                    <a:gs pos="100000">
                      <a:schemeClr val="tx2">
                        <a:alpha val="65000"/>
                      </a:schemeClr>
                    </a:gs>
                  </a:gsLst>
                  <a:lin ang="5400000" scaled="0"/>
                </a:gradFill>
                <a:latin typeface="+mj-lt"/>
                <a:ea typeface="+mj-ea"/>
                <a:cs typeface="+mj-c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marL="0" indent="0" algn="l">
              <a:buClr>
                <a:srgbClr val="F14124">
                  <a:lumMod val="75000"/>
                </a:srgbClr>
              </a:buClr>
              <a:buNone/>
              <a:defRPr/>
            </a:pPr>
            <a:r>
              <a:rPr lang="ru-RU" sz="1800">
                <a:solidFill>
                  <a:prstClr val="black"/>
                </a:solidFill>
                <a:latin typeface="Times New Roman"/>
                <a:cs typeface="Times New Roman"/>
              </a:rPr>
              <a:t>Государственная программа Чувашской Республики «Формирование современной городской среды на территории Чувашской Республики»</a:t>
            </a:r>
            <a:endParaRPr/>
          </a:p>
        </p:txBody>
      </p:sp>
      <p:cxnSp>
        <p:nvCxnSpPr>
          <p:cNvPr id="13" name="Прямая соединительная линия 12"/>
          <p:cNvCxnSpPr>
            <a:cxnSpLocks/>
          </p:cNvCxnSpPr>
          <p:nvPr/>
        </p:nvCxnSpPr>
        <p:spPr bwMode="auto">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2" name="Полилиния 31"/>
          <p:cNvSpPr/>
          <p:nvPr/>
        </p:nvSpPr>
        <p:spPr bwMode="auto">
          <a:xfrm>
            <a:off x="8257479" y="3215288"/>
            <a:ext cx="707007" cy="468485"/>
          </a:xfrm>
          <a:custGeom>
            <a:avLst/>
            <a:gdLst>
              <a:gd name="connsiteX0" fmla="*/ 0 w 761117"/>
              <a:gd name="connsiteY0" fmla="*/ 30897 h 308968"/>
              <a:gd name="connsiteX1" fmla="*/ 30897 w 761117"/>
              <a:gd name="connsiteY1" fmla="*/ 0 h 308968"/>
              <a:gd name="connsiteX2" fmla="*/ 730220 w 761117"/>
              <a:gd name="connsiteY2" fmla="*/ 0 h 308968"/>
              <a:gd name="connsiteX3" fmla="*/ 761117 w 761117"/>
              <a:gd name="connsiteY3" fmla="*/ 30897 h 308968"/>
              <a:gd name="connsiteX4" fmla="*/ 761117 w 761117"/>
              <a:gd name="connsiteY4" fmla="*/ 278071 h 308968"/>
              <a:gd name="connsiteX5" fmla="*/ 730220 w 761117"/>
              <a:gd name="connsiteY5" fmla="*/ 308968 h 308968"/>
              <a:gd name="connsiteX6" fmla="*/ 30897 w 761117"/>
              <a:gd name="connsiteY6" fmla="*/ 308968 h 308968"/>
              <a:gd name="connsiteX7" fmla="*/ 0 w 761117"/>
              <a:gd name="connsiteY7" fmla="*/ 278071 h 308968"/>
              <a:gd name="connsiteX8" fmla="*/ 0 w 761117"/>
              <a:gd name="connsiteY8" fmla="*/ 30897 h 30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1117" h="308968" extrusionOk="0">
                <a:moveTo>
                  <a:pt x="0" y="30897"/>
                </a:moveTo>
                <a:cubicBezTo>
                  <a:pt x="0" y="13833"/>
                  <a:pt x="13833" y="0"/>
                  <a:pt x="30897" y="0"/>
                </a:cubicBezTo>
                <a:lnTo>
                  <a:pt x="730220" y="0"/>
                </a:lnTo>
                <a:cubicBezTo>
                  <a:pt x="747284" y="0"/>
                  <a:pt x="761117" y="13833"/>
                  <a:pt x="761117" y="30897"/>
                </a:cubicBezTo>
                <a:lnTo>
                  <a:pt x="761117" y="278071"/>
                </a:lnTo>
                <a:cubicBezTo>
                  <a:pt x="761117" y="295135"/>
                  <a:pt x="747284" y="308968"/>
                  <a:pt x="730220" y="308968"/>
                </a:cubicBezTo>
                <a:lnTo>
                  <a:pt x="30897" y="308968"/>
                </a:lnTo>
                <a:cubicBezTo>
                  <a:pt x="13833" y="308968"/>
                  <a:pt x="0" y="295135"/>
                  <a:pt x="0" y="278071"/>
                </a:cubicBezTo>
                <a:lnTo>
                  <a:pt x="0" y="30897"/>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62389" tIns="62389" rIns="62389" bIns="62389" numCol="1" spcCol="1270" anchor="ctr" anchorCtr="0">
            <a:noAutofit/>
          </a:bodyPr>
          <a:lstStyle/>
          <a:p>
            <a:pPr algn="ctr" defTabSz="622300">
              <a:lnSpc>
                <a:spcPct val="90000"/>
              </a:lnSpc>
              <a:spcBef>
                <a:spcPts val="0"/>
              </a:spcBef>
              <a:spcAft>
                <a:spcPts val="0"/>
              </a:spcAft>
              <a:defRPr/>
            </a:pPr>
            <a:r>
              <a:rPr lang="ru-RU" sz="1400" b="1">
                <a:solidFill>
                  <a:prstClr val="black"/>
                </a:solidFill>
                <a:latin typeface="Times New Roman"/>
                <a:cs typeface="Times New Roman"/>
              </a:rPr>
              <a:t>Факт</a:t>
            </a:r>
            <a:endParaRPr/>
          </a:p>
        </p:txBody>
      </p:sp>
      <p:sp>
        <p:nvSpPr>
          <p:cNvPr id="29" name="TextBox 28"/>
          <p:cNvSpPr txBox="1"/>
          <p:nvPr/>
        </p:nvSpPr>
        <p:spPr bwMode="auto">
          <a:xfrm>
            <a:off x="7873228" y="69850"/>
            <a:ext cx="1223412" cy="492443"/>
          </a:xfrm>
          <a:prstGeom prst="rect">
            <a:avLst/>
          </a:prstGeom>
          <a:noFill/>
        </p:spPr>
        <p:txBody>
          <a:bodyPr wrap="none" rtlCol="0">
            <a:spAutoFit/>
          </a:bodyPr>
          <a:lstStyle/>
          <a:p>
            <a:pPr algn="ctr">
              <a:defRPr/>
            </a:pPr>
            <a:r>
              <a:rPr lang="ru-RU" sz="1300" b="1" i="1">
                <a:solidFill>
                  <a:schemeClr val="accent1"/>
                </a:solidFill>
                <a:latin typeface="+mn-lt"/>
              </a:rPr>
              <a:t>Бюджет</a:t>
            </a:r>
            <a:endParaRPr/>
          </a:p>
          <a:p>
            <a:pPr algn="ctr">
              <a:defRPr/>
            </a:pPr>
            <a:r>
              <a:rPr lang="ru-RU" sz="1300" b="1" i="1">
                <a:solidFill>
                  <a:schemeClr val="accent1"/>
                </a:solidFill>
                <a:latin typeface="+mn-lt"/>
              </a:rPr>
              <a:t>для граждан</a:t>
            </a:r>
            <a:endParaRPr/>
          </a:p>
        </p:txBody>
      </p:sp>
      <p:pic>
        <p:nvPicPr>
          <p:cNvPr id="3074" name="Picture 2" descr="C:\Users\i.smirnov\Documents\Бюджет для граждан\Фото\1\021.jpg"/>
          <p:cNvPicPr>
            <a:picLocks noChangeAspect="1" noChangeArrowheads="1"/>
          </p:cNvPicPr>
          <p:nvPr/>
        </p:nvPicPr>
        <p:blipFill>
          <a:blip r:embed="rId3"/>
          <a:stretch/>
        </p:blipFill>
        <p:spPr bwMode="auto">
          <a:xfrm>
            <a:off x="5857725" y="764702"/>
            <a:ext cx="2609927" cy="1918365"/>
          </a:xfrm>
          <a:prstGeom prst="rect">
            <a:avLst/>
          </a:prstGeom>
          <a:ln>
            <a:noFill/>
          </a:ln>
          <a:effectLst>
            <a:softEdge rad="112500"/>
          </a:effectLst>
        </p:spPr>
      </p:pic>
      <p:sp>
        <p:nvSpPr>
          <p:cNvPr id="28" name="Полилиния 27"/>
          <p:cNvSpPr/>
          <p:nvPr/>
        </p:nvSpPr>
        <p:spPr bwMode="auto">
          <a:xfrm>
            <a:off x="4571999" y="3717641"/>
            <a:ext cx="2741973" cy="542756"/>
          </a:xfrm>
          <a:custGeom>
            <a:avLst/>
            <a:gdLst>
              <a:gd name="connsiteX0" fmla="*/ 0 w 2842959"/>
              <a:gd name="connsiteY0" fmla="*/ 61344 h 613435"/>
              <a:gd name="connsiteX1" fmla="*/ 61344 w 2842959"/>
              <a:gd name="connsiteY1" fmla="*/ 0 h 613435"/>
              <a:gd name="connsiteX2" fmla="*/ 2781616 w 2842959"/>
              <a:gd name="connsiteY2" fmla="*/ 0 h 613435"/>
              <a:gd name="connsiteX3" fmla="*/ 2842960 w 2842959"/>
              <a:gd name="connsiteY3" fmla="*/ 61344 h 613435"/>
              <a:gd name="connsiteX4" fmla="*/ 2842959 w 2842959"/>
              <a:gd name="connsiteY4" fmla="*/ 552092 h 613435"/>
              <a:gd name="connsiteX5" fmla="*/ 2781615 w 2842959"/>
              <a:gd name="connsiteY5" fmla="*/ 613436 h 613435"/>
              <a:gd name="connsiteX6" fmla="*/ 61344 w 2842959"/>
              <a:gd name="connsiteY6" fmla="*/ 613435 h 613435"/>
              <a:gd name="connsiteX7" fmla="*/ 0 w 2842959"/>
              <a:gd name="connsiteY7" fmla="*/ 552091 h 613435"/>
              <a:gd name="connsiteX8" fmla="*/ 0 w 2842959"/>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613435" extrusionOk="0">
                <a:moveTo>
                  <a:pt x="0" y="61344"/>
                </a:moveTo>
                <a:cubicBezTo>
                  <a:pt x="0" y="27465"/>
                  <a:pt x="27465" y="0"/>
                  <a:pt x="61344" y="0"/>
                </a:cubicBezTo>
                <a:lnTo>
                  <a:pt x="2781616" y="0"/>
                </a:lnTo>
                <a:cubicBezTo>
                  <a:pt x="2815495" y="0"/>
                  <a:pt x="2842960" y="27465"/>
                  <a:pt x="2842960" y="61344"/>
                </a:cubicBezTo>
                <a:cubicBezTo>
                  <a:pt x="2842960" y="224927"/>
                  <a:pt x="2842959" y="388509"/>
                  <a:pt x="2842959" y="552092"/>
                </a:cubicBezTo>
                <a:cubicBezTo>
                  <a:pt x="2842959" y="585971"/>
                  <a:pt x="2815494" y="613436"/>
                  <a:pt x="2781615"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59876" tIns="59876" rIns="59876" bIns="59876" numCol="1" spcCol="1270" anchor="ctr" anchorCtr="0">
            <a:noAutofit/>
          </a:bodyPr>
          <a:lstStyle/>
          <a:p>
            <a:pPr algn="ctr" defTabSz="488950">
              <a:lnSpc>
                <a:spcPct val="90000"/>
              </a:lnSpc>
              <a:spcAft>
                <a:spcPts val="0"/>
              </a:spcAft>
              <a:defRPr/>
            </a:pPr>
            <a:r>
              <a:rPr lang="ru-RU" sz="1100">
                <a:solidFill>
                  <a:prstClr val="black"/>
                </a:solidFill>
                <a:latin typeface="Times New Roman"/>
                <a:cs typeface="Times New Roman"/>
              </a:rPr>
              <a:t>Региональный проект "Формирование комфортной городской среды"</a:t>
            </a:r>
            <a:endParaRPr/>
          </a:p>
        </p:txBody>
      </p:sp>
      <p:sp>
        <p:nvSpPr>
          <p:cNvPr id="30" name="Полилиния 29"/>
          <p:cNvSpPr/>
          <p:nvPr/>
        </p:nvSpPr>
        <p:spPr bwMode="auto">
          <a:xfrm>
            <a:off x="7417400" y="3717641"/>
            <a:ext cx="688659" cy="542756"/>
          </a:xfrm>
          <a:custGeom>
            <a:avLst/>
            <a:gdLst>
              <a:gd name="connsiteX0" fmla="*/ 0 w 816003"/>
              <a:gd name="connsiteY0" fmla="*/ 61344 h 613435"/>
              <a:gd name="connsiteX1" fmla="*/ 61344 w 816003"/>
              <a:gd name="connsiteY1" fmla="*/ 0 h 613435"/>
              <a:gd name="connsiteX2" fmla="*/ 754660 w 816003"/>
              <a:gd name="connsiteY2" fmla="*/ 0 h 613435"/>
              <a:gd name="connsiteX3" fmla="*/ 816004 w 816003"/>
              <a:gd name="connsiteY3" fmla="*/ 61344 h 613435"/>
              <a:gd name="connsiteX4" fmla="*/ 816003 w 816003"/>
              <a:gd name="connsiteY4" fmla="*/ 552092 h 613435"/>
              <a:gd name="connsiteX5" fmla="*/ 754659 w 816003"/>
              <a:gd name="connsiteY5" fmla="*/ 613436 h 613435"/>
              <a:gd name="connsiteX6" fmla="*/ 61344 w 816003"/>
              <a:gd name="connsiteY6" fmla="*/ 613435 h 613435"/>
              <a:gd name="connsiteX7" fmla="*/ 0 w 816003"/>
              <a:gd name="connsiteY7" fmla="*/ 552091 h 613435"/>
              <a:gd name="connsiteX8" fmla="*/ 0 w 816003"/>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6003" h="613435" extrusionOk="0">
                <a:moveTo>
                  <a:pt x="0" y="61344"/>
                </a:moveTo>
                <a:cubicBezTo>
                  <a:pt x="0" y="27465"/>
                  <a:pt x="27465" y="0"/>
                  <a:pt x="61344" y="0"/>
                </a:cubicBezTo>
                <a:lnTo>
                  <a:pt x="754660" y="0"/>
                </a:lnTo>
                <a:cubicBezTo>
                  <a:pt x="788539" y="0"/>
                  <a:pt x="816004" y="27465"/>
                  <a:pt x="816004" y="61344"/>
                </a:cubicBezTo>
                <a:cubicBezTo>
                  <a:pt x="816004" y="224927"/>
                  <a:pt x="816003" y="388509"/>
                  <a:pt x="816003" y="552092"/>
                </a:cubicBezTo>
                <a:cubicBezTo>
                  <a:pt x="816003" y="585971"/>
                  <a:pt x="788538" y="613436"/>
                  <a:pt x="754659"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a:lnSpc>
                <a:spcPct val="90000"/>
              </a:lnSpc>
              <a:spcBef>
                <a:spcPts val="0"/>
              </a:spcBef>
              <a:spcAft>
                <a:spcPts val="0"/>
              </a:spcAft>
              <a:defRPr/>
            </a:pPr>
            <a:r>
              <a:rPr lang="en-US" sz="1100">
                <a:solidFill>
                  <a:prstClr val="black"/>
                </a:solidFill>
                <a:latin typeface="Times New Roman"/>
                <a:cs typeface="Times New Roman"/>
              </a:rPr>
              <a:t>517,9</a:t>
            </a:r>
            <a:endParaRPr lang="ru-RU" sz="1100">
              <a:solidFill>
                <a:prstClr val="black"/>
              </a:solidFill>
              <a:latin typeface="Times New Roman"/>
              <a:cs typeface="Times New Roman"/>
            </a:endParaRPr>
          </a:p>
        </p:txBody>
      </p:sp>
      <p:sp>
        <p:nvSpPr>
          <p:cNvPr id="31" name="Полилиния 30"/>
          <p:cNvSpPr/>
          <p:nvPr/>
        </p:nvSpPr>
        <p:spPr bwMode="auto">
          <a:xfrm>
            <a:off x="8257479" y="3717642"/>
            <a:ext cx="647335" cy="542755"/>
          </a:xfrm>
          <a:custGeom>
            <a:avLst/>
            <a:gdLst>
              <a:gd name="connsiteX0" fmla="*/ 0 w 816003"/>
              <a:gd name="connsiteY0" fmla="*/ 61344 h 613435"/>
              <a:gd name="connsiteX1" fmla="*/ 61344 w 816003"/>
              <a:gd name="connsiteY1" fmla="*/ 0 h 613435"/>
              <a:gd name="connsiteX2" fmla="*/ 754660 w 816003"/>
              <a:gd name="connsiteY2" fmla="*/ 0 h 613435"/>
              <a:gd name="connsiteX3" fmla="*/ 816004 w 816003"/>
              <a:gd name="connsiteY3" fmla="*/ 61344 h 613435"/>
              <a:gd name="connsiteX4" fmla="*/ 816003 w 816003"/>
              <a:gd name="connsiteY4" fmla="*/ 552092 h 613435"/>
              <a:gd name="connsiteX5" fmla="*/ 754659 w 816003"/>
              <a:gd name="connsiteY5" fmla="*/ 613436 h 613435"/>
              <a:gd name="connsiteX6" fmla="*/ 61344 w 816003"/>
              <a:gd name="connsiteY6" fmla="*/ 613435 h 613435"/>
              <a:gd name="connsiteX7" fmla="*/ 0 w 816003"/>
              <a:gd name="connsiteY7" fmla="*/ 552091 h 613435"/>
              <a:gd name="connsiteX8" fmla="*/ 0 w 816003"/>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6003" h="613435" extrusionOk="0">
                <a:moveTo>
                  <a:pt x="0" y="61344"/>
                </a:moveTo>
                <a:cubicBezTo>
                  <a:pt x="0" y="27465"/>
                  <a:pt x="27465" y="0"/>
                  <a:pt x="61344" y="0"/>
                </a:cubicBezTo>
                <a:lnTo>
                  <a:pt x="754660" y="0"/>
                </a:lnTo>
                <a:cubicBezTo>
                  <a:pt x="788539" y="0"/>
                  <a:pt x="816004" y="27465"/>
                  <a:pt x="816004" y="61344"/>
                </a:cubicBezTo>
                <a:cubicBezTo>
                  <a:pt x="816004" y="224927"/>
                  <a:pt x="816003" y="388509"/>
                  <a:pt x="816003" y="552092"/>
                </a:cubicBezTo>
                <a:cubicBezTo>
                  <a:pt x="816003" y="585971"/>
                  <a:pt x="788538" y="613436"/>
                  <a:pt x="754659"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a:lnSpc>
                <a:spcPct val="90000"/>
              </a:lnSpc>
              <a:spcBef>
                <a:spcPts val="0"/>
              </a:spcBef>
              <a:spcAft>
                <a:spcPts val="0"/>
              </a:spcAft>
              <a:defRPr/>
            </a:pPr>
            <a:r>
              <a:rPr lang="en-US" sz="1100">
                <a:solidFill>
                  <a:prstClr val="black"/>
                </a:solidFill>
                <a:latin typeface="Times New Roman"/>
                <a:cs typeface="Times New Roman"/>
              </a:rPr>
              <a:t>488,2</a:t>
            </a:r>
            <a:endParaRPr lang="ru-RU" sz="1100">
              <a:solidFill>
                <a:prstClr val="black"/>
              </a:solidFill>
              <a:latin typeface="Times New Roman"/>
              <a:cs typeface="Times New Roman"/>
            </a:endParaRPr>
          </a:p>
        </p:txBody>
      </p:sp>
      <p:sp>
        <p:nvSpPr>
          <p:cNvPr id="33" name="Полилиния 32"/>
          <p:cNvSpPr/>
          <p:nvPr/>
        </p:nvSpPr>
        <p:spPr bwMode="auto">
          <a:xfrm>
            <a:off x="4571999" y="5063951"/>
            <a:ext cx="2772703" cy="1173360"/>
          </a:xfrm>
          <a:custGeom>
            <a:avLst/>
            <a:gdLst>
              <a:gd name="connsiteX0" fmla="*/ 0 w 2842959"/>
              <a:gd name="connsiteY0" fmla="*/ 61344 h 613435"/>
              <a:gd name="connsiteX1" fmla="*/ 61344 w 2842959"/>
              <a:gd name="connsiteY1" fmla="*/ 0 h 613435"/>
              <a:gd name="connsiteX2" fmla="*/ 2781616 w 2842959"/>
              <a:gd name="connsiteY2" fmla="*/ 0 h 613435"/>
              <a:gd name="connsiteX3" fmla="*/ 2842960 w 2842959"/>
              <a:gd name="connsiteY3" fmla="*/ 61344 h 613435"/>
              <a:gd name="connsiteX4" fmla="*/ 2842959 w 2842959"/>
              <a:gd name="connsiteY4" fmla="*/ 552092 h 613435"/>
              <a:gd name="connsiteX5" fmla="*/ 2781615 w 2842959"/>
              <a:gd name="connsiteY5" fmla="*/ 613436 h 613435"/>
              <a:gd name="connsiteX6" fmla="*/ 61344 w 2842959"/>
              <a:gd name="connsiteY6" fmla="*/ 613435 h 613435"/>
              <a:gd name="connsiteX7" fmla="*/ 0 w 2842959"/>
              <a:gd name="connsiteY7" fmla="*/ 552091 h 613435"/>
              <a:gd name="connsiteX8" fmla="*/ 0 w 2842959"/>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613435" extrusionOk="0">
                <a:moveTo>
                  <a:pt x="0" y="61344"/>
                </a:moveTo>
                <a:cubicBezTo>
                  <a:pt x="0" y="27465"/>
                  <a:pt x="27465" y="0"/>
                  <a:pt x="61344" y="0"/>
                </a:cubicBezTo>
                <a:lnTo>
                  <a:pt x="2781616" y="0"/>
                </a:lnTo>
                <a:cubicBezTo>
                  <a:pt x="2815495" y="0"/>
                  <a:pt x="2842960" y="27465"/>
                  <a:pt x="2842960" y="61344"/>
                </a:cubicBezTo>
                <a:cubicBezTo>
                  <a:pt x="2842960" y="224927"/>
                  <a:pt x="2842959" y="388509"/>
                  <a:pt x="2842959" y="552092"/>
                </a:cubicBezTo>
                <a:cubicBezTo>
                  <a:pt x="2842959" y="585971"/>
                  <a:pt x="2815494" y="613436"/>
                  <a:pt x="2781615"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59876" tIns="59876" rIns="59876" bIns="59876" numCol="1" spcCol="1270" anchor="ctr" anchorCtr="0">
            <a:noAutofit/>
          </a:bodyPr>
          <a:lstStyle/>
          <a:p>
            <a:pPr algn="ctr" defTabSz="488950">
              <a:lnSpc>
                <a:spcPct val="90000"/>
              </a:lnSpc>
              <a:spcAft>
                <a:spcPts val="0"/>
              </a:spcAft>
              <a:defRPr/>
            </a:pPr>
            <a:r>
              <a:rPr lang="ru-RU" sz="1100">
                <a:solidFill>
                  <a:prstClr val="black"/>
                </a:solidFill>
                <a:latin typeface="Times New Roman"/>
                <a:cs typeface="Times New Roman"/>
              </a:rPr>
              <a:t>Комплекс процессных мероприятий "Обеспечение реализации государственной программы Чувашской Республики "Формирование современной городской среды на территории Чувашской Республики"</a:t>
            </a:r>
            <a:endParaRPr/>
          </a:p>
        </p:txBody>
      </p:sp>
      <p:sp>
        <p:nvSpPr>
          <p:cNvPr id="34" name="Полилиния 33"/>
          <p:cNvSpPr/>
          <p:nvPr/>
        </p:nvSpPr>
        <p:spPr bwMode="auto">
          <a:xfrm>
            <a:off x="4571999" y="4308682"/>
            <a:ext cx="2760788" cy="720080"/>
          </a:xfrm>
          <a:custGeom>
            <a:avLst/>
            <a:gdLst>
              <a:gd name="connsiteX0" fmla="*/ 0 w 2842959"/>
              <a:gd name="connsiteY0" fmla="*/ 61344 h 613435"/>
              <a:gd name="connsiteX1" fmla="*/ 61344 w 2842959"/>
              <a:gd name="connsiteY1" fmla="*/ 0 h 613435"/>
              <a:gd name="connsiteX2" fmla="*/ 2781616 w 2842959"/>
              <a:gd name="connsiteY2" fmla="*/ 0 h 613435"/>
              <a:gd name="connsiteX3" fmla="*/ 2842960 w 2842959"/>
              <a:gd name="connsiteY3" fmla="*/ 61344 h 613435"/>
              <a:gd name="connsiteX4" fmla="*/ 2842959 w 2842959"/>
              <a:gd name="connsiteY4" fmla="*/ 552092 h 613435"/>
              <a:gd name="connsiteX5" fmla="*/ 2781615 w 2842959"/>
              <a:gd name="connsiteY5" fmla="*/ 613436 h 613435"/>
              <a:gd name="connsiteX6" fmla="*/ 61344 w 2842959"/>
              <a:gd name="connsiteY6" fmla="*/ 613435 h 613435"/>
              <a:gd name="connsiteX7" fmla="*/ 0 w 2842959"/>
              <a:gd name="connsiteY7" fmla="*/ 552091 h 613435"/>
              <a:gd name="connsiteX8" fmla="*/ 0 w 2842959"/>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613435" extrusionOk="0">
                <a:moveTo>
                  <a:pt x="0" y="61344"/>
                </a:moveTo>
                <a:cubicBezTo>
                  <a:pt x="0" y="27465"/>
                  <a:pt x="27465" y="0"/>
                  <a:pt x="61344" y="0"/>
                </a:cubicBezTo>
                <a:lnTo>
                  <a:pt x="2781616" y="0"/>
                </a:lnTo>
                <a:cubicBezTo>
                  <a:pt x="2815495" y="0"/>
                  <a:pt x="2842960" y="27465"/>
                  <a:pt x="2842960" y="61344"/>
                </a:cubicBezTo>
                <a:cubicBezTo>
                  <a:pt x="2842960" y="224927"/>
                  <a:pt x="2842959" y="388509"/>
                  <a:pt x="2842959" y="552092"/>
                </a:cubicBezTo>
                <a:cubicBezTo>
                  <a:pt x="2842959" y="585971"/>
                  <a:pt x="2815494" y="613436"/>
                  <a:pt x="2781615"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59876" tIns="59876" rIns="59876" bIns="59876" numCol="1" spcCol="1270" anchor="ctr" anchorCtr="0">
            <a:noAutofit/>
          </a:bodyPr>
          <a:lstStyle/>
          <a:p>
            <a:pPr algn="ctr" defTabSz="488950">
              <a:lnSpc>
                <a:spcPct val="90000"/>
              </a:lnSpc>
              <a:spcAft>
                <a:spcPts val="0"/>
              </a:spcAft>
              <a:defRPr/>
            </a:pPr>
            <a:r>
              <a:rPr lang="ru-RU" sz="1100">
                <a:solidFill>
                  <a:prstClr val="black"/>
                </a:solidFill>
                <a:latin typeface="Times New Roman"/>
                <a:cs typeface="Times New Roman"/>
              </a:rPr>
              <a:t>Ведомственный проект "Содействие благоустройству населенных пунктов Чувашской Республики</a:t>
            </a:r>
            <a:r>
              <a:rPr lang="ru-RU" sz="1300">
                <a:solidFill>
                  <a:prstClr val="black"/>
                </a:solidFill>
                <a:latin typeface="Times New Roman"/>
                <a:cs typeface="Times New Roman"/>
              </a:rPr>
              <a:t>"</a:t>
            </a:r>
            <a:endParaRPr/>
          </a:p>
        </p:txBody>
      </p:sp>
      <p:sp>
        <p:nvSpPr>
          <p:cNvPr id="35" name="Полилиния 34"/>
          <p:cNvSpPr/>
          <p:nvPr/>
        </p:nvSpPr>
        <p:spPr bwMode="auto">
          <a:xfrm>
            <a:off x="7436215" y="4308682"/>
            <a:ext cx="669843" cy="720080"/>
          </a:xfrm>
          <a:custGeom>
            <a:avLst/>
            <a:gdLst>
              <a:gd name="connsiteX0" fmla="*/ 0 w 816003"/>
              <a:gd name="connsiteY0" fmla="*/ 61344 h 613435"/>
              <a:gd name="connsiteX1" fmla="*/ 61344 w 816003"/>
              <a:gd name="connsiteY1" fmla="*/ 0 h 613435"/>
              <a:gd name="connsiteX2" fmla="*/ 754660 w 816003"/>
              <a:gd name="connsiteY2" fmla="*/ 0 h 613435"/>
              <a:gd name="connsiteX3" fmla="*/ 816004 w 816003"/>
              <a:gd name="connsiteY3" fmla="*/ 61344 h 613435"/>
              <a:gd name="connsiteX4" fmla="*/ 816003 w 816003"/>
              <a:gd name="connsiteY4" fmla="*/ 552092 h 613435"/>
              <a:gd name="connsiteX5" fmla="*/ 754659 w 816003"/>
              <a:gd name="connsiteY5" fmla="*/ 613436 h 613435"/>
              <a:gd name="connsiteX6" fmla="*/ 61344 w 816003"/>
              <a:gd name="connsiteY6" fmla="*/ 613435 h 613435"/>
              <a:gd name="connsiteX7" fmla="*/ 0 w 816003"/>
              <a:gd name="connsiteY7" fmla="*/ 552091 h 613435"/>
              <a:gd name="connsiteX8" fmla="*/ 0 w 816003"/>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6003" h="613435" extrusionOk="0">
                <a:moveTo>
                  <a:pt x="0" y="61344"/>
                </a:moveTo>
                <a:cubicBezTo>
                  <a:pt x="0" y="27465"/>
                  <a:pt x="27465" y="0"/>
                  <a:pt x="61344" y="0"/>
                </a:cubicBezTo>
                <a:lnTo>
                  <a:pt x="754660" y="0"/>
                </a:lnTo>
                <a:cubicBezTo>
                  <a:pt x="788539" y="0"/>
                  <a:pt x="816004" y="27465"/>
                  <a:pt x="816004" y="61344"/>
                </a:cubicBezTo>
                <a:cubicBezTo>
                  <a:pt x="816004" y="224927"/>
                  <a:pt x="816003" y="388509"/>
                  <a:pt x="816003" y="552092"/>
                </a:cubicBezTo>
                <a:cubicBezTo>
                  <a:pt x="816003" y="585971"/>
                  <a:pt x="788538" y="613436"/>
                  <a:pt x="754659"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a:lnSpc>
                <a:spcPct val="90000"/>
              </a:lnSpc>
              <a:spcBef>
                <a:spcPts val="0"/>
              </a:spcBef>
              <a:spcAft>
                <a:spcPts val="0"/>
              </a:spcAft>
              <a:defRPr/>
            </a:pPr>
            <a:r>
              <a:rPr lang="en-US" sz="1100">
                <a:solidFill>
                  <a:prstClr val="black"/>
                </a:solidFill>
                <a:latin typeface="Times New Roman"/>
                <a:cs typeface="Times New Roman"/>
              </a:rPr>
              <a:t>502,4</a:t>
            </a:r>
            <a:endParaRPr lang="ru-RU" sz="1100">
              <a:solidFill>
                <a:prstClr val="black"/>
              </a:solidFill>
              <a:latin typeface="Times New Roman"/>
              <a:cs typeface="Times New Roman"/>
            </a:endParaRPr>
          </a:p>
        </p:txBody>
      </p:sp>
      <p:sp>
        <p:nvSpPr>
          <p:cNvPr id="36" name="Полилиния 35"/>
          <p:cNvSpPr/>
          <p:nvPr/>
        </p:nvSpPr>
        <p:spPr bwMode="auto">
          <a:xfrm>
            <a:off x="8257476" y="4308683"/>
            <a:ext cx="647335" cy="720079"/>
          </a:xfrm>
          <a:custGeom>
            <a:avLst/>
            <a:gdLst>
              <a:gd name="connsiteX0" fmla="*/ 0 w 816003"/>
              <a:gd name="connsiteY0" fmla="*/ 61344 h 613435"/>
              <a:gd name="connsiteX1" fmla="*/ 61344 w 816003"/>
              <a:gd name="connsiteY1" fmla="*/ 0 h 613435"/>
              <a:gd name="connsiteX2" fmla="*/ 754660 w 816003"/>
              <a:gd name="connsiteY2" fmla="*/ 0 h 613435"/>
              <a:gd name="connsiteX3" fmla="*/ 816004 w 816003"/>
              <a:gd name="connsiteY3" fmla="*/ 61344 h 613435"/>
              <a:gd name="connsiteX4" fmla="*/ 816003 w 816003"/>
              <a:gd name="connsiteY4" fmla="*/ 552092 h 613435"/>
              <a:gd name="connsiteX5" fmla="*/ 754659 w 816003"/>
              <a:gd name="connsiteY5" fmla="*/ 613436 h 613435"/>
              <a:gd name="connsiteX6" fmla="*/ 61344 w 816003"/>
              <a:gd name="connsiteY6" fmla="*/ 613435 h 613435"/>
              <a:gd name="connsiteX7" fmla="*/ 0 w 816003"/>
              <a:gd name="connsiteY7" fmla="*/ 552091 h 613435"/>
              <a:gd name="connsiteX8" fmla="*/ 0 w 816003"/>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6003" h="613435" extrusionOk="0">
                <a:moveTo>
                  <a:pt x="0" y="61344"/>
                </a:moveTo>
                <a:cubicBezTo>
                  <a:pt x="0" y="27465"/>
                  <a:pt x="27465" y="0"/>
                  <a:pt x="61344" y="0"/>
                </a:cubicBezTo>
                <a:lnTo>
                  <a:pt x="754660" y="0"/>
                </a:lnTo>
                <a:cubicBezTo>
                  <a:pt x="788539" y="0"/>
                  <a:pt x="816004" y="27465"/>
                  <a:pt x="816004" y="61344"/>
                </a:cubicBezTo>
                <a:cubicBezTo>
                  <a:pt x="816004" y="224927"/>
                  <a:pt x="816003" y="388509"/>
                  <a:pt x="816003" y="552092"/>
                </a:cubicBezTo>
                <a:cubicBezTo>
                  <a:pt x="816003" y="585971"/>
                  <a:pt x="788538" y="613436"/>
                  <a:pt x="754659"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a:lnSpc>
                <a:spcPct val="90000"/>
              </a:lnSpc>
              <a:spcBef>
                <a:spcPts val="0"/>
              </a:spcBef>
              <a:spcAft>
                <a:spcPts val="0"/>
              </a:spcAft>
              <a:defRPr/>
            </a:pPr>
            <a:r>
              <a:rPr lang="en-US" sz="1100">
                <a:solidFill>
                  <a:prstClr val="black"/>
                </a:solidFill>
                <a:latin typeface="Times New Roman"/>
                <a:cs typeface="Times New Roman"/>
              </a:rPr>
              <a:t>466,3</a:t>
            </a:r>
            <a:endParaRPr lang="ru-RU" sz="1100">
              <a:solidFill>
                <a:prstClr val="black"/>
              </a:solidFill>
              <a:latin typeface="Times New Roman"/>
              <a:cs typeface="Times New Roman"/>
            </a:endParaRPr>
          </a:p>
        </p:txBody>
      </p:sp>
      <p:sp>
        <p:nvSpPr>
          <p:cNvPr id="37" name="Полилиния 36"/>
          <p:cNvSpPr/>
          <p:nvPr/>
        </p:nvSpPr>
        <p:spPr bwMode="auto">
          <a:xfrm>
            <a:off x="7431677" y="5063538"/>
            <a:ext cx="659431" cy="1173773"/>
          </a:xfrm>
          <a:custGeom>
            <a:avLst/>
            <a:gdLst>
              <a:gd name="connsiteX0" fmla="*/ 0 w 816003"/>
              <a:gd name="connsiteY0" fmla="*/ 61344 h 613435"/>
              <a:gd name="connsiteX1" fmla="*/ 61344 w 816003"/>
              <a:gd name="connsiteY1" fmla="*/ 0 h 613435"/>
              <a:gd name="connsiteX2" fmla="*/ 754660 w 816003"/>
              <a:gd name="connsiteY2" fmla="*/ 0 h 613435"/>
              <a:gd name="connsiteX3" fmla="*/ 816004 w 816003"/>
              <a:gd name="connsiteY3" fmla="*/ 61344 h 613435"/>
              <a:gd name="connsiteX4" fmla="*/ 816003 w 816003"/>
              <a:gd name="connsiteY4" fmla="*/ 552092 h 613435"/>
              <a:gd name="connsiteX5" fmla="*/ 754659 w 816003"/>
              <a:gd name="connsiteY5" fmla="*/ 613436 h 613435"/>
              <a:gd name="connsiteX6" fmla="*/ 61344 w 816003"/>
              <a:gd name="connsiteY6" fmla="*/ 613435 h 613435"/>
              <a:gd name="connsiteX7" fmla="*/ 0 w 816003"/>
              <a:gd name="connsiteY7" fmla="*/ 552091 h 613435"/>
              <a:gd name="connsiteX8" fmla="*/ 0 w 816003"/>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6003" h="613435" extrusionOk="0">
                <a:moveTo>
                  <a:pt x="0" y="61344"/>
                </a:moveTo>
                <a:cubicBezTo>
                  <a:pt x="0" y="27465"/>
                  <a:pt x="27465" y="0"/>
                  <a:pt x="61344" y="0"/>
                </a:cubicBezTo>
                <a:lnTo>
                  <a:pt x="754660" y="0"/>
                </a:lnTo>
                <a:cubicBezTo>
                  <a:pt x="788539" y="0"/>
                  <a:pt x="816004" y="27465"/>
                  <a:pt x="816004" y="61344"/>
                </a:cubicBezTo>
                <a:cubicBezTo>
                  <a:pt x="816004" y="224927"/>
                  <a:pt x="816003" y="388509"/>
                  <a:pt x="816003" y="552092"/>
                </a:cubicBezTo>
                <a:cubicBezTo>
                  <a:pt x="816003" y="585971"/>
                  <a:pt x="788538" y="613436"/>
                  <a:pt x="754659"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a:lnSpc>
                <a:spcPct val="90000"/>
              </a:lnSpc>
              <a:spcBef>
                <a:spcPts val="0"/>
              </a:spcBef>
              <a:spcAft>
                <a:spcPts val="0"/>
              </a:spcAft>
              <a:defRPr/>
            </a:pPr>
            <a:r>
              <a:rPr lang="en-US" sz="1100">
                <a:solidFill>
                  <a:prstClr val="black"/>
                </a:solidFill>
                <a:latin typeface="Times New Roman"/>
                <a:cs typeface="Times New Roman"/>
              </a:rPr>
              <a:t>22,0</a:t>
            </a:r>
            <a:endParaRPr lang="ru-RU" sz="1100">
              <a:solidFill>
                <a:prstClr val="black"/>
              </a:solidFill>
              <a:latin typeface="Times New Roman"/>
              <a:cs typeface="Times New Roman"/>
            </a:endParaRPr>
          </a:p>
        </p:txBody>
      </p:sp>
      <p:sp>
        <p:nvSpPr>
          <p:cNvPr id="40" name="Полилиния 39"/>
          <p:cNvSpPr/>
          <p:nvPr/>
        </p:nvSpPr>
        <p:spPr bwMode="auto">
          <a:xfrm>
            <a:off x="8257477" y="5086023"/>
            <a:ext cx="647335" cy="1173773"/>
          </a:xfrm>
          <a:custGeom>
            <a:avLst/>
            <a:gdLst>
              <a:gd name="connsiteX0" fmla="*/ 0 w 816003"/>
              <a:gd name="connsiteY0" fmla="*/ 61344 h 613435"/>
              <a:gd name="connsiteX1" fmla="*/ 61344 w 816003"/>
              <a:gd name="connsiteY1" fmla="*/ 0 h 613435"/>
              <a:gd name="connsiteX2" fmla="*/ 754660 w 816003"/>
              <a:gd name="connsiteY2" fmla="*/ 0 h 613435"/>
              <a:gd name="connsiteX3" fmla="*/ 816004 w 816003"/>
              <a:gd name="connsiteY3" fmla="*/ 61344 h 613435"/>
              <a:gd name="connsiteX4" fmla="*/ 816003 w 816003"/>
              <a:gd name="connsiteY4" fmla="*/ 552092 h 613435"/>
              <a:gd name="connsiteX5" fmla="*/ 754659 w 816003"/>
              <a:gd name="connsiteY5" fmla="*/ 613436 h 613435"/>
              <a:gd name="connsiteX6" fmla="*/ 61344 w 816003"/>
              <a:gd name="connsiteY6" fmla="*/ 613435 h 613435"/>
              <a:gd name="connsiteX7" fmla="*/ 0 w 816003"/>
              <a:gd name="connsiteY7" fmla="*/ 552091 h 613435"/>
              <a:gd name="connsiteX8" fmla="*/ 0 w 816003"/>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6003" h="613435" extrusionOk="0">
                <a:moveTo>
                  <a:pt x="0" y="61344"/>
                </a:moveTo>
                <a:cubicBezTo>
                  <a:pt x="0" y="27465"/>
                  <a:pt x="27465" y="0"/>
                  <a:pt x="61344" y="0"/>
                </a:cubicBezTo>
                <a:lnTo>
                  <a:pt x="754660" y="0"/>
                </a:lnTo>
                <a:cubicBezTo>
                  <a:pt x="788539" y="0"/>
                  <a:pt x="816004" y="27465"/>
                  <a:pt x="816004" y="61344"/>
                </a:cubicBezTo>
                <a:cubicBezTo>
                  <a:pt x="816004" y="224927"/>
                  <a:pt x="816003" y="388509"/>
                  <a:pt x="816003" y="552092"/>
                </a:cubicBezTo>
                <a:cubicBezTo>
                  <a:pt x="816003" y="585971"/>
                  <a:pt x="788538" y="613436"/>
                  <a:pt x="754659"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a:lnSpc>
                <a:spcPct val="90000"/>
              </a:lnSpc>
              <a:spcBef>
                <a:spcPts val="0"/>
              </a:spcBef>
              <a:spcAft>
                <a:spcPts val="0"/>
              </a:spcAft>
              <a:defRPr/>
            </a:pPr>
            <a:r>
              <a:rPr lang="en-US" sz="1100">
                <a:solidFill>
                  <a:prstClr val="black"/>
                </a:solidFill>
                <a:latin typeface="Times New Roman"/>
                <a:cs typeface="Times New Roman"/>
              </a:rPr>
              <a:t>22,0</a:t>
            </a:r>
            <a:endParaRPr lang="ru-RU" sz="1100">
              <a:solidFill>
                <a:prstClr val="black"/>
              </a:solidFill>
              <a:latin typeface="Times New Roman"/>
              <a:cs typeface="Times New Roman"/>
            </a:endParaRPr>
          </a:p>
        </p:txBody>
      </p:sp>
    </p:spTree>
    <p:extLst>
      <p:ext uri="{BB962C8B-B14F-4D97-AF65-F5344CB8AC3E}">
        <p14:creationId xmlns:p14="http://schemas.microsoft.com/office/powerpoint/2010/main" val="1881726856"/>
      </p:ext>
    </p:extLst>
  </p:cSld>
  <p:clrMapOvr>
    <a:masterClrMapping/>
  </p:clrMapOvr>
  <mc:AlternateContent xmlns:mc="http://schemas.openxmlformats.org/markup-compatibility/2006" xmlns:p14="http://schemas.microsoft.com/office/powerpoint/2010/main">
    <mc:Choice Requires="p14">
      <p:transition spd="slow" p14:dur="2000"/>
    </mc:Choice>
    <mc:Fallback xmlns="" xmlns:m="http://schemas.openxmlformats.org/officeDocument/2006/math" xmlns:w="http://schemas.openxmlformats.org/wordprocessingml/2006/main">
      <p:transition advClick="1"/>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Полилиния 3"/>
          <p:cNvSpPr/>
          <p:nvPr/>
        </p:nvSpPr>
        <p:spPr bwMode="auto">
          <a:xfrm>
            <a:off x="5126783" y="836712"/>
            <a:ext cx="3837705" cy="684000"/>
          </a:xfrm>
          <a:custGeom>
            <a:avLst/>
            <a:gdLst>
              <a:gd name="connsiteX0" fmla="*/ 0 w 3903032"/>
              <a:gd name="connsiteY0" fmla="*/ 109278 h 1092777"/>
              <a:gd name="connsiteX1" fmla="*/ 109278 w 3903032"/>
              <a:gd name="connsiteY1" fmla="*/ 0 h 1092777"/>
              <a:gd name="connsiteX2" fmla="*/ 3793754 w 3903032"/>
              <a:gd name="connsiteY2" fmla="*/ 0 h 1092777"/>
              <a:gd name="connsiteX3" fmla="*/ 3903032 w 3903032"/>
              <a:gd name="connsiteY3" fmla="*/ 109278 h 1092777"/>
              <a:gd name="connsiteX4" fmla="*/ 3903032 w 3903032"/>
              <a:gd name="connsiteY4" fmla="*/ 983499 h 1092777"/>
              <a:gd name="connsiteX5" fmla="*/ 3793754 w 3903032"/>
              <a:gd name="connsiteY5" fmla="*/ 1092777 h 1092777"/>
              <a:gd name="connsiteX6" fmla="*/ 109278 w 3903032"/>
              <a:gd name="connsiteY6" fmla="*/ 1092777 h 1092777"/>
              <a:gd name="connsiteX7" fmla="*/ 0 w 3903032"/>
              <a:gd name="connsiteY7" fmla="*/ 983499 h 1092777"/>
              <a:gd name="connsiteX8" fmla="*/ 0 w 3903032"/>
              <a:gd name="connsiteY8" fmla="*/ 109278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3032" h="1092777" extrusionOk="0">
                <a:moveTo>
                  <a:pt x="0" y="109278"/>
                </a:moveTo>
                <a:cubicBezTo>
                  <a:pt x="0" y="48925"/>
                  <a:pt x="48925" y="0"/>
                  <a:pt x="109278" y="0"/>
                </a:cubicBezTo>
                <a:lnTo>
                  <a:pt x="3793754" y="0"/>
                </a:lnTo>
                <a:cubicBezTo>
                  <a:pt x="3854107" y="0"/>
                  <a:pt x="3903032" y="48925"/>
                  <a:pt x="3903032" y="109278"/>
                </a:cubicBezTo>
                <a:lnTo>
                  <a:pt x="3903032" y="983499"/>
                </a:lnTo>
                <a:cubicBezTo>
                  <a:pt x="3903032" y="1043852"/>
                  <a:pt x="3854107" y="1092777"/>
                  <a:pt x="3793754" y="1092777"/>
                </a:cubicBezTo>
                <a:lnTo>
                  <a:pt x="109278" y="1092777"/>
                </a:lnTo>
                <a:cubicBezTo>
                  <a:pt x="48925" y="1092777"/>
                  <a:pt x="0" y="1043852"/>
                  <a:pt x="0" y="983499"/>
                </a:cubicBezTo>
                <a:lnTo>
                  <a:pt x="0" y="109278"/>
                </a:lnTo>
                <a:close/>
              </a:path>
            </a:pathLst>
          </a:custGeom>
        </p:spPr>
        <p:style>
          <a:lnRef idx="3">
            <a:schemeClr val="lt1"/>
          </a:lnRef>
          <a:fillRef idx="1">
            <a:schemeClr val="accent2"/>
          </a:fillRef>
          <a:effectRef idx="1">
            <a:schemeClr val="accent2"/>
          </a:effectRef>
          <a:fontRef idx="minor">
            <a:schemeClr val="lt1"/>
          </a:fontRef>
        </p:style>
        <p:txBody>
          <a:bodyPr spcFirstLastPara="0" vert="horz" wrap="square" lIns="92966" tIns="92966" rIns="92966" bIns="92966" numCol="1" spcCol="1270" anchor="ctr" anchorCtr="0">
            <a:noAutofit/>
          </a:bodyPr>
          <a:lstStyle/>
          <a:p>
            <a:pPr algn="ctr" defTabSz="711200">
              <a:lnSpc>
                <a:spcPct val="90000"/>
              </a:lnSpc>
              <a:spcBef>
                <a:spcPts val="0"/>
              </a:spcBef>
              <a:spcAft>
                <a:spcPts val="0"/>
              </a:spcAft>
              <a:defRPr/>
            </a:pPr>
            <a:r>
              <a:rPr lang="ru-RU" sz="1600" b="1">
                <a:solidFill>
                  <a:srgbClr val="4E67C8">
                    <a:lumMod val="50000"/>
                  </a:srgbClr>
                </a:solidFill>
                <a:latin typeface="Times New Roman"/>
                <a:cs typeface="Times New Roman"/>
              </a:rPr>
              <a:t>Достижение значений показателей (индикаторов) </a:t>
            </a:r>
            <a:endParaRPr/>
          </a:p>
        </p:txBody>
      </p:sp>
      <p:sp>
        <p:nvSpPr>
          <p:cNvPr id="25" name="Полилиния 24"/>
          <p:cNvSpPr/>
          <p:nvPr/>
        </p:nvSpPr>
        <p:spPr bwMode="auto">
          <a:xfrm>
            <a:off x="6767181" y="1700808"/>
            <a:ext cx="720000" cy="775751"/>
          </a:xfrm>
          <a:custGeom>
            <a:avLst/>
            <a:gdLst>
              <a:gd name="connsiteX0" fmla="*/ 0 w 730024"/>
              <a:gd name="connsiteY0" fmla="*/ 73002 h 775751"/>
              <a:gd name="connsiteX1" fmla="*/ 73002 w 730024"/>
              <a:gd name="connsiteY1" fmla="*/ 0 h 775751"/>
              <a:gd name="connsiteX2" fmla="*/ 657022 w 730024"/>
              <a:gd name="connsiteY2" fmla="*/ 0 h 775751"/>
              <a:gd name="connsiteX3" fmla="*/ 730024 w 730024"/>
              <a:gd name="connsiteY3" fmla="*/ 73002 h 775751"/>
              <a:gd name="connsiteX4" fmla="*/ 730024 w 730024"/>
              <a:gd name="connsiteY4" fmla="*/ 702749 h 775751"/>
              <a:gd name="connsiteX5" fmla="*/ 657022 w 730024"/>
              <a:gd name="connsiteY5" fmla="*/ 775751 h 775751"/>
              <a:gd name="connsiteX6" fmla="*/ 73002 w 730024"/>
              <a:gd name="connsiteY6" fmla="*/ 775751 h 775751"/>
              <a:gd name="connsiteX7" fmla="*/ 0 w 730024"/>
              <a:gd name="connsiteY7" fmla="*/ 702749 h 775751"/>
              <a:gd name="connsiteX8" fmla="*/ 0 w 730024"/>
              <a:gd name="connsiteY8" fmla="*/ 73002 h 77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775751" extrusionOk="0">
                <a:moveTo>
                  <a:pt x="0" y="73002"/>
                </a:moveTo>
                <a:cubicBezTo>
                  <a:pt x="0" y="32684"/>
                  <a:pt x="32684" y="0"/>
                  <a:pt x="73002" y="0"/>
                </a:cubicBezTo>
                <a:lnTo>
                  <a:pt x="657022" y="0"/>
                </a:lnTo>
                <a:cubicBezTo>
                  <a:pt x="697340" y="0"/>
                  <a:pt x="730024" y="32684"/>
                  <a:pt x="730024" y="73002"/>
                </a:cubicBezTo>
                <a:lnTo>
                  <a:pt x="730024" y="702749"/>
                </a:lnTo>
                <a:cubicBezTo>
                  <a:pt x="730024" y="743067"/>
                  <a:pt x="697340" y="775751"/>
                  <a:pt x="657022" y="775751"/>
                </a:cubicBezTo>
                <a:lnTo>
                  <a:pt x="73002" y="775751"/>
                </a:lnTo>
                <a:cubicBezTo>
                  <a:pt x="32684" y="775751"/>
                  <a:pt x="0" y="743067"/>
                  <a:pt x="0" y="702749"/>
                </a:cubicBezTo>
                <a:lnTo>
                  <a:pt x="0" y="7300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74722" tIns="74722" rIns="74722" bIns="74722" numCol="1" spcCol="1270" anchor="ctr" anchorCtr="0">
            <a:noAutofit/>
          </a:bodyPr>
          <a:lstStyle/>
          <a:p>
            <a:pPr algn="ctr" defTabSz="622300">
              <a:lnSpc>
                <a:spcPct val="90000"/>
              </a:lnSpc>
              <a:spcBef>
                <a:spcPts val="0"/>
              </a:spcBef>
              <a:spcAft>
                <a:spcPts val="0"/>
              </a:spcAft>
              <a:defRPr/>
            </a:pPr>
            <a:r>
              <a:rPr lang="ru-RU" sz="1400" b="1">
                <a:solidFill>
                  <a:prstClr val="black"/>
                </a:solidFill>
                <a:latin typeface="Times New Roman"/>
                <a:cs typeface="Times New Roman"/>
              </a:rPr>
              <a:t>2026</a:t>
            </a:r>
            <a:endParaRPr/>
          </a:p>
        </p:txBody>
      </p:sp>
      <p:sp>
        <p:nvSpPr>
          <p:cNvPr id="26" name="Полилиния 25"/>
          <p:cNvSpPr/>
          <p:nvPr/>
        </p:nvSpPr>
        <p:spPr bwMode="auto">
          <a:xfrm>
            <a:off x="6758729" y="2577845"/>
            <a:ext cx="720000" cy="324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extrusionOk="0">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Bef>
                <a:spcPts val="0"/>
              </a:spcBef>
              <a:spcAft>
                <a:spcPts val="0"/>
              </a:spcAft>
              <a:defRPr/>
            </a:pPr>
            <a:r>
              <a:rPr lang="ru-RU" sz="1200" b="1">
                <a:solidFill>
                  <a:prstClr val="black"/>
                </a:solidFill>
                <a:latin typeface="Times New Roman"/>
                <a:cs typeface="Times New Roman"/>
              </a:rPr>
              <a:t>92</a:t>
            </a:r>
            <a:endParaRPr/>
          </a:p>
        </p:txBody>
      </p:sp>
      <p:sp>
        <p:nvSpPr>
          <p:cNvPr id="27" name="Полилиния 26"/>
          <p:cNvSpPr/>
          <p:nvPr/>
        </p:nvSpPr>
        <p:spPr bwMode="auto">
          <a:xfrm>
            <a:off x="6758729" y="3020778"/>
            <a:ext cx="720000" cy="617899"/>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extrusionOk="0">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Bef>
                <a:spcPts val="0"/>
              </a:spcBef>
              <a:spcAft>
                <a:spcPts val="0"/>
              </a:spcAft>
              <a:defRPr/>
            </a:pPr>
            <a:r>
              <a:rPr lang="ru-RU" sz="1200" b="1">
                <a:solidFill>
                  <a:prstClr val="black"/>
                </a:solidFill>
                <a:latin typeface="Times New Roman"/>
                <a:cs typeface="Times New Roman"/>
              </a:rPr>
              <a:t>4</a:t>
            </a:r>
            <a:endParaRPr/>
          </a:p>
        </p:txBody>
      </p:sp>
      <p:sp>
        <p:nvSpPr>
          <p:cNvPr id="29" name="Полилиния 28"/>
          <p:cNvSpPr/>
          <p:nvPr/>
        </p:nvSpPr>
        <p:spPr bwMode="auto">
          <a:xfrm>
            <a:off x="7557668" y="1700808"/>
            <a:ext cx="720000" cy="775751"/>
          </a:xfrm>
          <a:custGeom>
            <a:avLst/>
            <a:gdLst>
              <a:gd name="connsiteX0" fmla="*/ 0 w 730024"/>
              <a:gd name="connsiteY0" fmla="*/ 73002 h 775751"/>
              <a:gd name="connsiteX1" fmla="*/ 73002 w 730024"/>
              <a:gd name="connsiteY1" fmla="*/ 0 h 775751"/>
              <a:gd name="connsiteX2" fmla="*/ 657022 w 730024"/>
              <a:gd name="connsiteY2" fmla="*/ 0 h 775751"/>
              <a:gd name="connsiteX3" fmla="*/ 730024 w 730024"/>
              <a:gd name="connsiteY3" fmla="*/ 73002 h 775751"/>
              <a:gd name="connsiteX4" fmla="*/ 730024 w 730024"/>
              <a:gd name="connsiteY4" fmla="*/ 702749 h 775751"/>
              <a:gd name="connsiteX5" fmla="*/ 657022 w 730024"/>
              <a:gd name="connsiteY5" fmla="*/ 775751 h 775751"/>
              <a:gd name="connsiteX6" fmla="*/ 73002 w 730024"/>
              <a:gd name="connsiteY6" fmla="*/ 775751 h 775751"/>
              <a:gd name="connsiteX7" fmla="*/ 0 w 730024"/>
              <a:gd name="connsiteY7" fmla="*/ 702749 h 775751"/>
              <a:gd name="connsiteX8" fmla="*/ 0 w 730024"/>
              <a:gd name="connsiteY8" fmla="*/ 73002 h 77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775751" extrusionOk="0">
                <a:moveTo>
                  <a:pt x="0" y="73002"/>
                </a:moveTo>
                <a:cubicBezTo>
                  <a:pt x="0" y="32684"/>
                  <a:pt x="32684" y="0"/>
                  <a:pt x="73002" y="0"/>
                </a:cubicBezTo>
                <a:lnTo>
                  <a:pt x="657022" y="0"/>
                </a:lnTo>
                <a:cubicBezTo>
                  <a:pt x="697340" y="0"/>
                  <a:pt x="730024" y="32684"/>
                  <a:pt x="730024" y="73002"/>
                </a:cubicBezTo>
                <a:lnTo>
                  <a:pt x="730024" y="702749"/>
                </a:lnTo>
                <a:cubicBezTo>
                  <a:pt x="730024" y="743067"/>
                  <a:pt x="697340" y="775751"/>
                  <a:pt x="657022" y="775751"/>
                </a:cubicBezTo>
                <a:lnTo>
                  <a:pt x="73002" y="775751"/>
                </a:lnTo>
                <a:cubicBezTo>
                  <a:pt x="32684" y="775751"/>
                  <a:pt x="0" y="743067"/>
                  <a:pt x="0" y="702749"/>
                </a:cubicBezTo>
                <a:lnTo>
                  <a:pt x="0" y="7300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74722" tIns="74722" rIns="74722" bIns="74722" numCol="1" spcCol="1270" anchor="ctr" anchorCtr="0">
            <a:noAutofit/>
          </a:bodyPr>
          <a:lstStyle/>
          <a:p>
            <a:pPr algn="ctr" defTabSz="622300">
              <a:lnSpc>
                <a:spcPct val="90000"/>
              </a:lnSpc>
              <a:spcBef>
                <a:spcPts val="0"/>
              </a:spcBef>
              <a:spcAft>
                <a:spcPts val="0"/>
              </a:spcAft>
              <a:defRPr/>
            </a:pPr>
            <a:r>
              <a:rPr lang="ru-RU" sz="1400" b="1">
                <a:solidFill>
                  <a:prstClr val="black"/>
                </a:solidFill>
                <a:latin typeface="Times New Roman"/>
                <a:cs typeface="Times New Roman"/>
              </a:rPr>
              <a:t>2027</a:t>
            </a:r>
            <a:endParaRPr/>
          </a:p>
        </p:txBody>
      </p:sp>
      <p:sp>
        <p:nvSpPr>
          <p:cNvPr id="30" name="Полилиния 29"/>
          <p:cNvSpPr/>
          <p:nvPr/>
        </p:nvSpPr>
        <p:spPr bwMode="auto">
          <a:xfrm>
            <a:off x="7557668" y="2577845"/>
            <a:ext cx="720000" cy="324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extrusionOk="0">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Bef>
                <a:spcPts val="0"/>
              </a:spcBef>
              <a:spcAft>
                <a:spcPts val="0"/>
              </a:spcAft>
              <a:defRPr/>
            </a:pPr>
            <a:r>
              <a:rPr lang="ru-RU" sz="1200" b="1">
                <a:solidFill>
                  <a:prstClr val="black"/>
                </a:solidFill>
                <a:latin typeface="Times New Roman"/>
                <a:cs typeface="Times New Roman"/>
              </a:rPr>
              <a:t>136</a:t>
            </a:r>
            <a:endParaRPr/>
          </a:p>
        </p:txBody>
      </p:sp>
      <p:sp>
        <p:nvSpPr>
          <p:cNvPr id="31" name="Полилиния 30"/>
          <p:cNvSpPr/>
          <p:nvPr/>
        </p:nvSpPr>
        <p:spPr bwMode="auto">
          <a:xfrm>
            <a:off x="7549216" y="3020778"/>
            <a:ext cx="720000" cy="617899"/>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extrusionOk="0">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Bef>
                <a:spcPts val="0"/>
              </a:spcBef>
              <a:spcAft>
                <a:spcPts val="0"/>
              </a:spcAft>
              <a:defRPr/>
            </a:pPr>
            <a:r>
              <a:rPr lang="ru-RU" sz="1200" b="1">
                <a:solidFill>
                  <a:prstClr val="black"/>
                </a:solidFill>
                <a:latin typeface="Times New Roman"/>
                <a:cs typeface="Times New Roman"/>
              </a:rPr>
              <a:t>5</a:t>
            </a:r>
            <a:endParaRPr/>
          </a:p>
        </p:txBody>
      </p:sp>
      <p:sp>
        <p:nvSpPr>
          <p:cNvPr id="5" name="Скругленный прямоугольник 4"/>
          <p:cNvSpPr/>
          <p:nvPr/>
        </p:nvSpPr>
        <p:spPr bwMode="auto">
          <a:xfrm>
            <a:off x="85541" y="2567997"/>
            <a:ext cx="4968000" cy="343696"/>
          </a:xfrm>
          <a:prstGeom prst="roundRect">
            <a:avLst>
              <a:gd name="adj" fmla="val 16667"/>
            </a:avLst>
          </a:prstGeom>
          <a:ln/>
        </p:spPr>
        <p:style>
          <a:lnRef idx="1">
            <a:schemeClr val="accent2"/>
          </a:lnRef>
          <a:fillRef idx="2">
            <a:schemeClr val="accent2"/>
          </a:fillRef>
          <a:effectRef idx="1">
            <a:schemeClr val="accent2"/>
          </a:effectRef>
          <a:fontRef idx="minor">
            <a:schemeClr val="dk1"/>
          </a:fontRef>
        </p:style>
        <p:txBody>
          <a:bodyPr rtlCol="0" anchor="ctr"/>
          <a:lstStyle/>
          <a:p>
            <a:pPr>
              <a:defRPr/>
            </a:pPr>
            <a:r>
              <a:rPr lang="ru-RU" sz="1200">
                <a:solidFill>
                  <a:prstClr val="black"/>
                </a:solidFill>
                <a:latin typeface="Times New Roman"/>
                <a:cs typeface="Times New Roman"/>
              </a:rPr>
              <a:t>Увеличение количества благоустроенных общественных территорий, ед.</a:t>
            </a:r>
            <a:endParaRPr/>
          </a:p>
        </p:txBody>
      </p:sp>
      <p:sp>
        <p:nvSpPr>
          <p:cNvPr id="24" name="Скругленный прямоугольник 23"/>
          <p:cNvSpPr/>
          <p:nvPr/>
        </p:nvSpPr>
        <p:spPr bwMode="auto">
          <a:xfrm>
            <a:off x="85541" y="3020779"/>
            <a:ext cx="4956726" cy="617900"/>
          </a:xfrm>
          <a:prstGeom prst="roundRect">
            <a:avLst>
              <a:gd name="adj" fmla="val 16667"/>
            </a:avLst>
          </a:prstGeom>
          <a:ln/>
        </p:spPr>
        <p:style>
          <a:lnRef idx="1">
            <a:schemeClr val="accent2"/>
          </a:lnRef>
          <a:fillRef idx="2">
            <a:schemeClr val="accent2"/>
          </a:fillRef>
          <a:effectRef idx="1">
            <a:schemeClr val="accent2"/>
          </a:effectRef>
          <a:fontRef idx="minor">
            <a:schemeClr val="dk1"/>
          </a:fontRef>
        </p:style>
        <p:txBody>
          <a:bodyPr rtlCol="0" anchor="ctr"/>
          <a:lstStyle/>
          <a:p>
            <a:pPr>
              <a:defRPr/>
            </a:pPr>
            <a:r>
              <a:rPr lang="ru-RU" sz="1200">
                <a:solidFill>
                  <a:prstClr val="black"/>
                </a:solidFill>
                <a:latin typeface="Times New Roman"/>
                <a:cs typeface="Times New Roman"/>
              </a:rPr>
              <a:t>Увеличение количества реализованных проектов победителей Всероссийского конкурса лучших проектов создания комфортной городской среды, ед.</a:t>
            </a:r>
            <a:endParaRPr/>
          </a:p>
        </p:txBody>
      </p:sp>
      <p:sp>
        <p:nvSpPr>
          <p:cNvPr id="11" name="Скругленный прямоугольник 10"/>
          <p:cNvSpPr/>
          <p:nvPr/>
        </p:nvSpPr>
        <p:spPr bwMode="auto">
          <a:xfrm>
            <a:off x="107756" y="1773493"/>
            <a:ext cx="2694136" cy="558333"/>
          </a:xfrm>
          <a:prstGeom prst="roundRect">
            <a:avLst>
              <a:gd name="adj" fmla="val 16667"/>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spcBef>
                <a:spcPts val="0"/>
              </a:spcBef>
              <a:spcAft>
                <a:spcPts val="0"/>
              </a:spcAft>
              <a:defRPr/>
            </a:pPr>
            <a:r>
              <a:rPr lang="ru-RU" b="1">
                <a:solidFill>
                  <a:srgbClr val="4E67C8">
                    <a:lumMod val="50000"/>
                  </a:srgbClr>
                </a:solidFill>
                <a:latin typeface="Times New Roman"/>
                <a:cs typeface="Times New Roman"/>
              </a:rPr>
              <a:t>Основные индикаторы</a:t>
            </a:r>
            <a:endParaRPr/>
          </a:p>
        </p:txBody>
      </p:sp>
      <p:sp>
        <p:nvSpPr>
          <p:cNvPr id="33" name="Полилиния 32"/>
          <p:cNvSpPr/>
          <p:nvPr/>
        </p:nvSpPr>
        <p:spPr bwMode="auto">
          <a:xfrm>
            <a:off x="5957310" y="1700808"/>
            <a:ext cx="720000" cy="775751"/>
          </a:xfrm>
          <a:custGeom>
            <a:avLst/>
            <a:gdLst>
              <a:gd name="connsiteX0" fmla="*/ 0 w 730024"/>
              <a:gd name="connsiteY0" fmla="*/ 73002 h 775751"/>
              <a:gd name="connsiteX1" fmla="*/ 73002 w 730024"/>
              <a:gd name="connsiteY1" fmla="*/ 0 h 775751"/>
              <a:gd name="connsiteX2" fmla="*/ 657022 w 730024"/>
              <a:gd name="connsiteY2" fmla="*/ 0 h 775751"/>
              <a:gd name="connsiteX3" fmla="*/ 730024 w 730024"/>
              <a:gd name="connsiteY3" fmla="*/ 73002 h 775751"/>
              <a:gd name="connsiteX4" fmla="*/ 730024 w 730024"/>
              <a:gd name="connsiteY4" fmla="*/ 702749 h 775751"/>
              <a:gd name="connsiteX5" fmla="*/ 657022 w 730024"/>
              <a:gd name="connsiteY5" fmla="*/ 775751 h 775751"/>
              <a:gd name="connsiteX6" fmla="*/ 73002 w 730024"/>
              <a:gd name="connsiteY6" fmla="*/ 775751 h 775751"/>
              <a:gd name="connsiteX7" fmla="*/ 0 w 730024"/>
              <a:gd name="connsiteY7" fmla="*/ 702749 h 775751"/>
              <a:gd name="connsiteX8" fmla="*/ 0 w 730024"/>
              <a:gd name="connsiteY8" fmla="*/ 73002 h 77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775751" extrusionOk="0">
                <a:moveTo>
                  <a:pt x="0" y="73002"/>
                </a:moveTo>
                <a:cubicBezTo>
                  <a:pt x="0" y="32684"/>
                  <a:pt x="32684" y="0"/>
                  <a:pt x="73002" y="0"/>
                </a:cubicBezTo>
                <a:lnTo>
                  <a:pt x="657022" y="0"/>
                </a:lnTo>
                <a:cubicBezTo>
                  <a:pt x="697340" y="0"/>
                  <a:pt x="730024" y="32684"/>
                  <a:pt x="730024" y="73002"/>
                </a:cubicBezTo>
                <a:lnTo>
                  <a:pt x="730024" y="702749"/>
                </a:lnTo>
                <a:cubicBezTo>
                  <a:pt x="730024" y="743067"/>
                  <a:pt x="697340" y="775751"/>
                  <a:pt x="657022" y="775751"/>
                </a:cubicBezTo>
                <a:lnTo>
                  <a:pt x="73002" y="775751"/>
                </a:lnTo>
                <a:cubicBezTo>
                  <a:pt x="32684" y="775751"/>
                  <a:pt x="0" y="743067"/>
                  <a:pt x="0" y="702749"/>
                </a:cubicBezTo>
                <a:lnTo>
                  <a:pt x="0" y="73002"/>
                </a:lnTo>
                <a:close/>
              </a:path>
            </a:pathLst>
          </a:custGeom>
          <a:gradFill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74722" tIns="74722" rIns="74722" bIns="74722" numCol="1" spcCol="1270" anchor="ctr" anchorCtr="0">
            <a:noAutofit/>
          </a:bodyPr>
          <a:lstStyle/>
          <a:p>
            <a:pPr algn="ctr" defTabSz="622300">
              <a:lnSpc>
                <a:spcPct val="90000"/>
              </a:lnSpc>
              <a:spcBef>
                <a:spcPts val="0"/>
              </a:spcBef>
              <a:spcAft>
                <a:spcPts val="0"/>
              </a:spcAft>
              <a:defRPr/>
            </a:pPr>
            <a:r>
              <a:rPr lang="ru-RU" sz="1400" b="1">
                <a:solidFill>
                  <a:prstClr val="black"/>
                </a:solidFill>
                <a:latin typeface="Times New Roman"/>
                <a:cs typeface="Times New Roman"/>
              </a:rPr>
              <a:t>20</a:t>
            </a:r>
            <a:r>
              <a:rPr lang="en-US" sz="1400" b="1">
                <a:solidFill>
                  <a:prstClr val="black"/>
                </a:solidFill>
                <a:latin typeface="Times New Roman"/>
                <a:cs typeface="Times New Roman"/>
              </a:rPr>
              <a:t>2</a:t>
            </a:r>
            <a:r>
              <a:rPr lang="ru-RU" sz="1400" b="1">
                <a:solidFill>
                  <a:prstClr val="black"/>
                </a:solidFill>
                <a:latin typeface="Times New Roman"/>
                <a:cs typeface="Times New Roman"/>
              </a:rPr>
              <a:t>5 факт</a:t>
            </a:r>
            <a:endParaRPr/>
          </a:p>
        </p:txBody>
      </p:sp>
      <p:sp>
        <p:nvSpPr>
          <p:cNvPr id="42" name="TextBox 41"/>
          <p:cNvSpPr txBox="1"/>
          <p:nvPr/>
        </p:nvSpPr>
        <p:spPr bwMode="auto">
          <a:xfrm>
            <a:off x="7873228" y="69850"/>
            <a:ext cx="1223412" cy="492443"/>
          </a:xfrm>
          <a:prstGeom prst="rect">
            <a:avLst/>
          </a:prstGeom>
          <a:noFill/>
        </p:spPr>
        <p:txBody>
          <a:bodyPr wrap="none" rtlCol="0">
            <a:spAutoFit/>
          </a:bodyPr>
          <a:lstStyle/>
          <a:p>
            <a:pPr algn="ctr">
              <a:defRPr/>
            </a:pPr>
            <a:r>
              <a:rPr lang="ru-RU" sz="1300" b="1" i="1">
                <a:solidFill>
                  <a:schemeClr val="accent1"/>
                </a:solidFill>
                <a:latin typeface="+mn-lt"/>
              </a:rPr>
              <a:t>Бюджет</a:t>
            </a:r>
            <a:endParaRPr/>
          </a:p>
          <a:p>
            <a:pPr algn="ctr">
              <a:defRPr/>
            </a:pPr>
            <a:r>
              <a:rPr lang="ru-RU" sz="1300" b="1" i="1">
                <a:solidFill>
                  <a:schemeClr val="accent1"/>
                </a:solidFill>
                <a:latin typeface="+mn-lt"/>
              </a:rPr>
              <a:t>для граждан</a:t>
            </a:r>
            <a:endParaRPr/>
          </a:p>
        </p:txBody>
      </p:sp>
      <p:pic>
        <p:nvPicPr>
          <p:cNvPr id="2" name="Picture 2" descr="C:\Users\i.smirnov\Documents\Бюджет для граждан\Фото\1\5361-1.jpg"/>
          <p:cNvPicPr>
            <a:picLocks noChangeAspect="1" noChangeArrowheads="1"/>
          </p:cNvPicPr>
          <p:nvPr/>
        </p:nvPicPr>
        <p:blipFill>
          <a:blip r:embed="rId2"/>
          <a:stretch/>
        </p:blipFill>
        <p:spPr bwMode="auto">
          <a:xfrm>
            <a:off x="2841043" y="1062952"/>
            <a:ext cx="2260091" cy="1506728"/>
          </a:xfrm>
          <a:prstGeom prst="rect">
            <a:avLst/>
          </a:prstGeom>
          <a:ln>
            <a:noFill/>
          </a:ln>
          <a:effectLst>
            <a:softEdge rad="112500"/>
          </a:effectLst>
        </p:spPr>
      </p:pic>
      <p:sp>
        <p:nvSpPr>
          <p:cNvPr id="43" name="Полилиния 42"/>
          <p:cNvSpPr/>
          <p:nvPr/>
        </p:nvSpPr>
        <p:spPr bwMode="auto">
          <a:xfrm>
            <a:off x="5940152" y="2577845"/>
            <a:ext cx="720000" cy="324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extrusionOk="0">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Bef>
                <a:spcPts val="0"/>
              </a:spcBef>
              <a:spcAft>
                <a:spcPts val="0"/>
              </a:spcAft>
              <a:defRPr/>
            </a:pPr>
            <a:r>
              <a:rPr lang="ru-RU" sz="1200" b="1">
                <a:solidFill>
                  <a:prstClr val="black"/>
                </a:solidFill>
                <a:latin typeface="Times New Roman"/>
                <a:cs typeface="Times New Roman"/>
              </a:rPr>
              <a:t>48</a:t>
            </a:r>
            <a:endParaRPr/>
          </a:p>
        </p:txBody>
      </p:sp>
      <p:sp>
        <p:nvSpPr>
          <p:cNvPr id="44" name="Полилиния 43"/>
          <p:cNvSpPr/>
          <p:nvPr/>
        </p:nvSpPr>
        <p:spPr bwMode="auto">
          <a:xfrm>
            <a:off x="5948858" y="3020778"/>
            <a:ext cx="720000" cy="617899"/>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extrusionOk="0">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Bef>
                <a:spcPts val="0"/>
              </a:spcBef>
              <a:spcAft>
                <a:spcPts val="0"/>
              </a:spcAft>
              <a:defRPr/>
            </a:pPr>
            <a:r>
              <a:rPr lang="ru-RU" sz="1200" b="1">
                <a:solidFill>
                  <a:prstClr val="black"/>
                </a:solidFill>
                <a:latin typeface="Times New Roman"/>
                <a:cs typeface="Times New Roman"/>
              </a:rPr>
              <a:t>3</a:t>
            </a:r>
            <a:endParaRPr/>
          </a:p>
        </p:txBody>
      </p:sp>
      <p:sp>
        <p:nvSpPr>
          <p:cNvPr id="47" name="Полилиния 46"/>
          <p:cNvSpPr/>
          <p:nvPr/>
        </p:nvSpPr>
        <p:spPr bwMode="auto">
          <a:xfrm>
            <a:off x="8355482" y="1700808"/>
            <a:ext cx="720000" cy="775751"/>
          </a:xfrm>
          <a:custGeom>
            <a:avLst/>
            <a:gdLst>
              <a:gd name="connsiteX0" fmla="*/ 0 w 730024"/>
              <a:gd name="connsiteY0" fmla="*/ 73002 h 775751"/>
              <a:gd name="connsiteX1" fmla="*/ 73002 w 730024"/>
              <a:gd name="connsiteY1" fmla="*/ 0 h 775751"/>
              <a:gd name="connsiteX2" fmla="*/ 657022 w 730024"/>
              <a:gd name="connsiteY2" fmla="*/ 0 h 775751"/>
              <a:gd name="connsiteX3" fmla="*/ 730024 w 730024"/>
              <a:gd name="connsiteY3" fmla="*/ 73002 h 775751"/>
              <a:gd name="connsiteX4" fmla="*/ 730024 w 730024"/>
              <a:gd name="connsiteY4" fmla="*/ 702749 h 775751"/>
              <a:gd name="connsiteX5" fmla="*/ 657022 w 730024"/>
              <a:gd name="connsiteY5" fmla="*/ 775751 h 775751"/>
              <a:gd name="connsiteX6" fmla="*/ 73002 w 730024"/>
              <a:gd name="connsiteY6" fmla="*/ 775751 h 775751"/>
              <a:gd name="connsiteX7" fmla="*/ 0 w 730024"/>
              <a:gd name="connsiteY7" fmla="*/ 702749 h 775751"/>
              <a:gd name="connsiteX8" fmla="*/ 0 w 730024"/>
              <a:gd name="connsiteY8" fmla="*/ 73002 h 77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775751" extrusionOk="0">
                <a:moveTo>
                  <a:pt x="0" y="73002"/>
                </a:moveTo>
                <a:cubicBezTo>
                  <a:pt x="0" y="32684"/>
                  <a:pt x="32684" y="0"/>
                  <a:pt x="73002" y="0"/>
                </a:cubicBezTo>
                <a:lnTo>
                  <a:pt x="657022" y="0"/>
                </a:lnTo>
                <a:cubicBezTo>
                  <a:pt x="697340" y="0"/>
                  <a:pt x="730024" y="32684"/>
                  <a:pt x="730024" y="73002"/>
                </a:cubicBezTo>
                <a:lnTo>
                  <a:pt x="730024" y="702749"/>
                </a:lnTo>
                <a:cubicBezTo>
                  <a:pt x="730024" y="743067"/>
                  <a:pt x="697340" y="775751"/>
                  <a:pt x="657022" y="775751"/>
                </a:cubicBezTo>
                <a:lnTo>
                  <a:pt x="73002" y="775751"/>
                </a:lnTo>
                <a:cubicBezTo>
                  <a:pt x="32684" y="775751"/>
                  <a:pt x="0" y="743067"/>
                  <a:pt x="0" y="702749"/>
                </a:cubicBezTo>
                <a:lnTo>
                  <a:pt x="0" y="7300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74722" tIns="74722" rIns="74722" bIns="74722" numCol="1" spcCol="1270" anchor="ctr" anchorCtr="0">
            <a:noAutofit/>
          </a:bodyPr>
          <a:lstStyle/>
          <a:p>
            <a:pPr algn="ctr" defTabSz="622300">
              <a:lnSpc>
                <a:spcPct val="90000"/>
              </a:lnSpc>
              <a:spcBef>
                <a:spcPts val="0"/>
              </a:spcBef>
              <a:spcAft>
                <a:spcPts val="0"/>
              </a:spcAft>
              <a:defRPr/>
            </a:pPr>
            <a:r>
              <a:rPr lang="ru-RU" sz="1400" b="1">
                <a:solidFill>
                  <a:prstClr val="black"/>
                </a:solidFill>
                <a:latin typeface="Times New Roman"/>
                <a:cs typeface="Times New Roman"/>
              </a:rPr>
              <a:t>2028</a:t>
            </a:r>
            <a:endParaRPr/>
          </a:p>
        </p:txBody>
      </p:sp>
      <p:sp>
        <p:nvSpPr>
          <p:cNvPr id="48" name="Полилиния 47"/>
          <p:cNvSpPr/>
          <p:nvPr/>
        </p:nvSpPr>
        <p:spPr bwMode="auto">
          <a:xfrm>
            <a:off x="8355482" y="2577845"/>
            <a:ext cx="720000" cy="324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extrusionOk="0">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Bef>
                <a:spcPts val="0"/>
              </a:spcBef>
              <a:spcAft>
                <a:spcPts val="0"/>
              </a:spcAft>
              <a:defRPr/>
            </a:pPr>
            <a:r>
              <a:rPr lang="ru-RU" sz="1200" b="1">
                <a:solidFill>
                  <a:prstClr val="black"/>
                </a:solidFill>
                <a:latin typeface="Times New Roman"/>
                <a:cs typeface="Times New Roman"/>
              </a:rPr>
              <a:t>180</a:t>
            </a:r>
            <a:endParaRPr/>
          </a:p>
        </p:txBody>
      </p:sp>
      <p:sp>
        <p:nvSpPr>
          <p:cNvPr id="49" name="Полилиния 48"/>
          <p:cNvSpPr/>
          <p:nvPr/>
        </p:nvSpPr>
        <p:spPr bwMode="auto">
          <a:xfrm>
            <a:off x="8355482" y="3020465"/>
            <a:ext cx="720000" cy="617899"/>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extrusionOk="0">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Bef>
                <a:spcPts val="0"/>
              </a:spcBef>
              <a:spcAft>
                <a:spcPts val="0"/>
              </a:spcAft>
              <a:defRPr/>
            </a:pPr>
            <a:r>
              <a:rPr lang="en-US" sz="1200" b="1">
                <a:solidFill>
                  <a:prstClr val="black"/>
                </a:solidFill>
                <a:latin typeface="Times New Roman"/>
                <a:cs typeface="Times New Roman"/>
              </a:rPr>
              <a:t>x</a:t>
            </a:r>
            <a:endParaRPr lang="ru-RU" sz="1200" b="1">
              <a:solidFill>
                <a:prstClr val="black"/>
              </a:solidFill>
              <a:latin typeface="Times New Roman"/>
              <a:cs typeface="Times New Roman"/>
            </a:endParaRPr>
          </a:p>
        </p:txBody>
      </p:sp>
      <p:sp>
        <p:nvSpPr>
          <p:cNvPr id="53" name="Полилиния 52"/>
          <p:cNvSpPr/>
          <p:nvPr/>
        </p:nvSpPr>
        <p:spPr bwMode="auto">
          <a:xfrm>
            <a:off x="5971006" y="5114121"/>
            <a:ext cx="720000" cy="360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extrusionOk="0">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Bef>
                <a:spcPts val="0"/>
              </a:spcBef>
              <a:spcAft>
                <a:spcPts val="0"/>
              </a:spcAft>
              <a:defRPr/>
            </a:pPr>
            <a:r>
              <a:rPr lang="ru-RU" sz="1200" b="1">
                <a:solidFill>
                  <a:prstClr val="black"/>
                </a:solidFill>
                <a:latin typeface="Times New Roman"/>
                <a:cs typeface="Times New Roman"/>
              </a:rPr>
              <a:t>25</a:t>
            </a:r>
            <a:endParaRPr/>
          </a:p>
        </p:txBody>
      </p:sp>
      <p:sp>
        <p:nvSpPr>
          <p:cNvPr id="55" name="Полилиния 54"/>
          <p:cNvSpPr/>
          <p:nvPr/>
        </p:nvSpPr>
        <p:spPr bwMode="auto">
          <a:xfrm>
            <a:off x="6780877" y="5114121"/>
            <a:ext cx="720000" cy="360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extrusionOk="0">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Bef>
                <a:spcPts val="0"/>
              </a:spcBef>
              <a:spcAft>
                <a:spcPts val="0"/>
              </a:spcAft>
              <a:defRPr/>
            </a:pPr>
            <a:r>
              <a:rPr lang="ru-RU" sz="1200" b="1">
                <a:solidFill>
                  <a:prstClr val="black"/>
                </a:solidFill>
                <a:latin typeface="Times New Roman"/>
                <a:cs typeface="Times New Roman"/>
              </a:rPr>
              <a:t>25</a:t>
            </a:r>
            <a:endParaRPr/>
          </a:p>
        </p:txBody>
      </p:sp>
      <p:sp>
        <p:nvSpPr>
          <p:cNvPr id="56" name="Полилиния 55"/>
          <p:cNvSpPr/>
          <p:nvPr/>
        </p:nvSpPr>
        <p:spPr bwMode="auto">
          <a:xfrm>
            <a:off x="7571364" y="5114121"/>
            <a:ext cx="720000" cy="360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extrusionOk="0">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Bef>
                <a:spcPts val="0"/>
              </a:spcBef>
              <a:spcAft>
                <a:spcPts val="0"/>
              </a:spcAft>
              <a:defRPr/>
            </a:pPr>
            <a:r>
              <a:rPr lang="ru-RU" sz="1200" b="1">
                <a:solidFill>
                  <a:prstClr val="black"/>
                </a:solidFill>
                <a:latin typeface="Times New Roman"/>
                <a:cs typeface="Times New Roman"/>
              </a:rPr>
              <a:t>25</a:t>
            </a:r>
            <a:endParaRPr/>
          </a:p>
        </p:txBody>
      </p:sp>
      <p:sp>
        <p:nvSpPr>
          <p:cNvPr id="57" name="Полилиния 56"/>
          <p:cNvSpPr/>
          <p:nvPr/>
        </p:nvSpPr>
        <p:spPr bwMode="auto">
          <a:xfrm>
            <a:off x="8378141" y="5114121"/>
            <a:ext cx="720000" cy="360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extrusionOk="0">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Bef>
                <a:spcPts val="0"/>
              </a:spcBef>
              <a:spcAft>
                <a:spcPts val="0"/>
              </a:spcAft>
              <a:defRPr/>
            </a:pPr>
            <a:r>
              <a:rPr lang="ru-RU" sz="1200" b="1">
                <a:solidFill>
                  <a:prstClr val="black"/>
                </a:solidFill>
                <a:latin typeface="Times New Roman"/>
                <a:cs typeface="Times New Roman"/>
              </a:rPr>
              <a:t>25</a:t>
            </a:r>
            <a:endParaRPr/>
          </a:p>
        </p:txBody>
      </p:sp>
      <p:sp>
        <p:nvSpPr>
          <p:cNvPr id="58" name="Скругленный прямоугольник 57"/>
          <p:cNvSpPr/>
          <p:nvPr/>
        </p:nvSpPr>
        <p:spPr bwMode="auto">
          <a:xfrm>
            <a:off x="85541" y="5584707"/>
            <a:ext cx="4968000" cy="360000"/>
          </a:xfrm>
          <a:prstGeom prst="roundRect">
            <a:avLst>
              <a:gd name="adj" fmla="val 16667"/>
            </a:avLst>
          </a:prstGeom>
          <a:ln/>
        </p:spPr>
        <p:style>
          <a:lnRef idx="1">
            <a:schemeClr val="accent2"/>
          </a:lnRef>
          <a:fillRef idx="2">
            <a:schemeClr val="accent2"/>
          </a:fillRef>
          <a:effectRef idx="1">
            <a:schemeClr val="accent2"/>
          </a:effectRef>
          <a:fontRef idx="minor">
            <a:schemeClr val="dk1"/>
          </a:fontRef>
        </p:style>
        <p:txBody>
          <a:bodyPr rtlCol="0" anchor="ctr"/>
          <a:lstStyle/>
          <a:p>
            <a:pPr>
              <a:defRPr/>
            </a:pPr>
            <a:r>
              <a:rPr lang="ru-RU" sz="1200">
                <a:solidFill>
                  <a:prstClr val="black"/>
                </a:solidFill>
                <a:latin typeface="Times New Roman"/>
                <a:cs typeface="Times New Roman"/>
              </a:rPr>
              <a:t>Площадь отремонтированных тротуаров, кв.м.</a:t>
            </a:r>
            <a:endParaRPr/>
          </a:p>
        </p:txBody>
      </p:sp>
      <p:sp>
        <p:nvSpPr>
          <p:cNvPr id="60" name="Полилиния 59"/>
          <p:cNvSpPr/>
          <p:nvPr/>
        </p:nvSpPr>
        <p:spPr bwMode="auto">
          <a:xfrm>
            <a:off x="5978764" y="5584707"/>
            <a:ext cx="720000" cy="360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extrusionOk="0">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Bef>
                <a:spcPts val="0"/>
              </a:spcBef>
              <a:spcAft>
                <a:spcPts val="0"/>
              </a:spcAft>
              <a:defRPr/>
            </a:pPr>
            <a:r>
              <a:rPr lang="ru-RU" sz="1200" b="1" dirty="0" smtClean="0">
                <a:solidFill>
                  <a:prstClr val="black"/>
                </a:solidFill>
                <a:latin typeface="Times New Roman"/>
                <a:cs typeface="Times New Roman"/>
              </a:rPr>
              <a:t>68 086,5</a:t>
            </a:r>
            <a:endParaRPr dirty="0"/>
          </a:p>
        </p:txBody>
      </p:sp>
      <p:sp>
        <p:nvSpPr>
          <p:cNvPr id="62" name="Полилиния 61"/>
          <p:cNvSpPr/>
          <p:nvPr/>
        </p:nvSpPr>
        <p:spPr bwMode="auto">
          <a:xfrm>
            <a:off x="6788635" y="5584707"/>
            <a:ext cx="720000" cy="360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extrusionOk="0">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Bef>
                <a:spcPts val="0"/>
              </a:spcBef>
              <a:spcAft>
                <a:spcPts val="0"/>
              </a:spcAft>
              <a:defRPr/>
            </a:pPr>
            <a:r>
              <a:rPr lang="ru-RU" sz="1200" b="1">
                <a:solidFill>
                  <a:prstClr val="black"/>
                </a:solidFill>
                <a:latin typeface="Times New Roman"/>
                <a:cs typeface="Times New Roman"/>
              </a:rPr>
              <a:t>х</a:t>
            </a:r>
            <a:endParaRPr/>
          </a:p>
        </p:txBody>
      </p:sp>
      <p:sp>
        <p:nvSpPr>
          <p:cNvPr id="63" name="Полилиния 62"/>
          <p:cNvSpPr/>
          <p:nvPr/>
        </p:nvSpPr>
        <p:spPr bwMode="auto">
          <a:xfrm>
            <a:off x="7579122" y="5584707"/>
            <a:ext cx="720000" cy="360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extrusionOk="0">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Bef>
                <a:spcPts val="0"/>
              </a:spcBef>
              <a:spcAft>
                <a:spcPts val="0"/>
              </a:spcAft>
              <a:defRPr/>
            </a:pPr>
            <a:r>
              <a:rPr lang="ru-RU" sz="1200" b="1">
                <a:solidFill>
                  <a:prstClr val="black"/>
                </a:solidFill>
                <a:latin typeface="Times New Roman"/>
                <a:cs typeface="Times New Roman"/>
              </a:rPr>
              <a:t>х</a:t>
            </a:r>
            <a:endParaRPr/>
          </a:p>
        </p:txBody>
      </p:sp>
      <p:sp>
        <p:nvSpPr>
          <p:cNvPr id="64" name="Полилиния 63"/>
          <p:cNvSpPr/>
          <p:nvPr/>
        </p:nvSpPr>
        <p:spPr bwMode="auto">
          <a:xfrm>
            <a:off x="8385899" y="5584707"/>
            <a:ext cx="720000" cy="360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extrusionOk="0">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Bef>
                <a:spcPts val="0"/>
              </a:spcBef>
              <a:spcAft>
                <a:spcPts val="0"/>
              </a:spcAft>
              <a:defRPr/>
            </a:pPr>
            <a:r>
              <a:rPr lang="ru-RU" sz="1200" b="1">
                <a:solidFill>
                  <a:prstClr val="black"/>
                </a:solidFill>
                <a:latin typeface="Times New Roman"/>
                <a:cs typeface="Times New Roman"/>
              </a:rPr>
              <a:t>х</a:t>
            </a:r>
            <a:endParaRPr/>
          </a:p>
        </p:txBody>
      </p:sp>
      <p:cxnSp>
        <p:nvCxnSpPr>
          <p:cNvPr id="70" name="Прямая соединительная линия 69"/>
          <p:cNvCxnSpPr>
            <a:cxnSpLocks/>
          </p:cNvCxnSpPr>
          <p:nvPr/>
        </p:nvCxnSpPr>
        <p:spPr bwMode="auto">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71" name="Заголовок 1"/>
          <p:cNvSpPr txBox="1"/>
          <p:nvPr/>
        </p:nvSpPr>
        <p:spPr bwMode="auto">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a:spcBef>
                <a:spcPts val="0"/>
              </a:spcBef>
              <a:buClr>
                <a:schemeClr val="accent6">
                  <a:lumMod val="75000"/>
                </a:schemeClr>
              </a:buClr>
              <a:buSzPct val="128000"/>
              <a:buFont typeface="Georgia"/>
              <a:buChar char="*"/>
              <a:defRPr sz="4600" b="1" i="0">
                <a:gradFill>
                  <a:gsLst>
                    <a:gs pos="0">
                      <a:schemeClr val="tx1"/>
                    </a:gs>
                    <a:gs pos="40000">
                      <a:schemeClr val="tx1">
                        <a:lumMod val="75000"/>
                        <a:lumOff val="25000"/>
                      </a:schemeClr>
                    </a:gs>
                    <a:gs pos="100000">
                      <a:schemeClr val="tx2">
                        <a:alpha val="65000"/>
                      </a:schemeClr>
                    </a:gs>
                  </a:gsLst>
                  <a:lin ang="5400000" scaled="0"/>
                </a:gradFill>
                <a:latin typeface="+mj-lt"/>
                <a:ea typeface="+mj-ea"/>
                <a:cs typeface="+mj-c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marL="0" indent="0" algn="l">
              <a:spcAft>
                <a:spcPts val="0"/>
              </a:spcAft>
              <a:buClr>
                <a:srgbClr val="F14124">
                  <a:lumMod val="75000"/>
                </a:srgbClr>
              </a:buClr>
              <a:buFont typeface="Georgia"/>
              <a:buNone/>
              <a:defRPr/>
            </a:pPr>
            <a:r>
              <a:rPr lang="ru-RU" sz="1800">
                <a:solidFill>
                  <a:prstClr val="black"/>
                </a:solidFill>
                <a:latin typeface="Times New Roman"/>
                <a:cs typeface="Times New Roman"/>
              </a:rPr>
              <a:t>Государственная программа Чувашской Республики «Формирование современной городской среды на территории Чувашской Республики»</a:t>
            </a:r>
            <a:endParaRPr/>
          </a:p>
        </p:txBody>
      </p:sp>
      <p:sp>
        <p:nvSpPr>
          <p:cNvPr id="3" name="Номер слайда 2"/>
          <p:cNvSpPr>
            <a:spLocks noGrp="1"/>
          </p:cNvSpPr>
          <p:nvPr>
            <p:ph type="sldNum" sz="quarter" idx="12"/>
          </p:nvPr>
        </p:nvSpPr>
        <p:spPr bwMode="auto"/>
        <p:txBody>
          <a:bodyPr/>
          <a:lstStyle/>
          <a:p>
            <a:pPr>
              <a:defRPr/>
            </a:pPr>
            <a:fld id="{8135DCAC-F131-4C56-82C1-BB591457AF70}" type="slidenum">
              <a:rPr lang="ru-RU"/>
              <a:t>69</a:t>
            </a:fld>
            <a:endParaRPr lang="ru-RU"/>
          </a:p>
        </p:txBody>
      </p:sp>
      <p:sp>
        <p:nvSpPr>
          <p:cNvPr id="54" name="Полилиния 53"/>
          <p:cNvSpPr/>
          <p:nvPr/>
        </p:nvSpPr>
        <p:spPr bwMode="auto">
          <a:xfrm>
            <a:off x="5150472" y="1700808"/>
            <a:ext cx="720000" cy="775751"/>
          </a:xfrm>
          <a:custGeom>
            <a:avLst/>
            <a:gdLst>
              <a:gd name="connsiteX0" fmla="*/ 0 w 730024"/>
              <a:gd name="connsiteY0" fmla="*/ 73002 h 775751"/>
              <a:gd name="connsiteX1" fmla="*/ 73002 w 730024"/>
              <a:gd name="connsiteY1" fmla="*/ 0 h 775751"/>
              <a:gd name="connsiteX2" fmla="*/ 657022 w 730024"/>
              <a:gd name="connsiteY2" fmla="*/ 0 h 775751"/>
              <a:gd name="connsiteX3" fmla="*/ 730024 w 730024"/>
              <a:gd name="connsiteY3" fmla="*/ 73002 h 775751"/>
              <a:gd name="connsiteX4" fmla="*/ 730024 w 730024"/>
              <a:gd name="connsiteY4" fmla="*/ 702749 h 775751"/>
              <a:gd name="connsiteX5" fmla="*/ 657022 w 730024"/>
              <a:gd name="connsiteY5" fmla="*/ 775751 h 775751"/>
              <a:gd name="connsiteX6" fmla="*/ 73002 w 730024"/>
              <a:gd name="connsiteY6" fmla="*/ 775751 h 775751"/>
              <a:gd name="connsiteX7" fmla="*/ 0 w 730024"/>
              <a:gd name="connsiteY7" fmla="*/ 702749 h 775751"/>
              <a:gd name="connsiteX8" fmla="*/ 0 w 730024"/>
              <a:gd name="connsiteY8" fmla="*/ 73002 h 77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775751" extrusionOk="0">
                <a:moveTo>
                  <a:pt x="0" y="73002"/>
                </a:moveTo>
                <a:cubicBezTo>
                  <a:pt x="0" y="32684"/>
                  <a:pt x="32684" y="0"/>
                  <a:pt x="73002" y="0"/>
                </a:cubicBezTo>
                <a:lnTo>
                  <a:pt x="657022" y="0"/>
                </a:lnTo>
                <a:cubicBezTo>
                  <a:pt x="697340" y="0"/>
                  <a:pt x="730024" y="32684"/>
                  <a:pt x="730024" y="73002"/>
                </a:cubicBezTo>
                <a:lnTo>
                  <a:pt x="730024" y="702749"/>
                </a:lnTo>
                <a:cubicBezTo>
                  <a:pt x="730024" y="743067"/>
                  <a:pt x="697340" y="775751"/>
                  <a:pt x="657022" y="775751"/>
                </a:cubicBezTo>
                <a:lnTo>
                  <a:pt x="73002" y="775751"/>
                </a:lnTo>
                <a:cubicBezTo>
                  <a:pt x="32684" y="775751"/>
                  <a:pt x="0" y="743067"/>
                  <a:pt x="0" y="702749"/>
                </a:cubicBezTo>
                <a:lnTo>
                  <a:pt x="0" y="73002"/>
                </a:lnTo>
                <a:close/>
              </a:path>
            </a:pathLst>
          </a:custGeom>
          <a:gradFill rotWithShape="0">
            <a:gsLst>
              <a:gs pos="0">
                <a:srgbClr val="BEF397"/>
              </a:gs>
              <a:gs pos="50000">
                <a:srgbClr val="D5F6C0"/>
              </a:gs>
              <a:gs pos="100000">
                <a:srgbClr val="EAFAE0"/>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74722" tIns="74722" rIns="74722" bIns="74722" numCol="1" spcCol="1270" anchor="ctr" anchorCtr="0">
            <a:noAutofit/>
          </a:bodyPr>
          <a:lstStyle/>
          <a:p>
            <a:pPr algn="ctr" defTabSz="622300">
              <a:lnSpc>
                <a:spcPct val="90000"/>
              </a:lnSpc>
              <a:spcBef>
                <a:spcPts val="0"/>
              </a:spcBef>
              <a:spcAft>
                <a:spcPts val="0"/>
              </a:spcAft>
              <a:defRPr/>
            </a:pPr>
            <a:r>
              <a:rPr lang="ru-RU" sz="1400" b="1">
                <a:solidFill>
                  <a:prstClr val="black"/>
                </a:solidFill>
                <a:latin typeface="Times New Roman"/>
                <a:cs typeface="Times New Roman"/>
              </a:rPr>
              <a:t>20</a:t>
            </a:r>
            <a:r>
              <a:rPr lang="en-US" sz="1400" b="1">
                <a:solidFill>
                  <a:prstClr val="black"/>
                </a:solidFill>
                <a:latin typeface="Times New Roman"/>
                <a:cs typeface="Times New Roman"/>
              </a:rPr>
              <a:t>2</a:t>
            </a:r>
            <a:r>
              <a:rPr lang="ru-RU" sz="1400" b="1">
                <a:solidFill>
                  <a:prstClr val="black"/>
                </a:solidFill>
                <a:latin typeface="Times New Roman"/>
                <a:cs typeface="Times New Roman"/>
              </a:rPr>
              <a:t>5 план</a:t>
            </a:r>
            <a:endParaRPr/>
          </a:p>
        </p:txBody>
      </p:sp>
      <p:sp>
        <p:nvSpPr>
          <p:cNvPr id="61" name="Полилиния 60"/>
          <p:cNvSpPr/>
          <p:nvPr/>
        </p:nvSpPr>
        <p:spPr bwMode="auto">
          <a:xfrm>
            <a:off x="5150472" y="2577845"/>
            <a:ext cx="720000" cy="324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extrusionOk="0">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rotWithShape="0">
            <a:gsLst>
              <a:gs pos="0">
                <a:srgbClr val="BEF397"/>
              </a:gs>
              <a:gs pos="50000">
                <a:srgbClr val="D5F6C0"/>
              </a:gs>
              <a:gs pos="100000">
                <a:srgbClr val="EAFAE0"/>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Bef>
                <a:spcPts val="0"/>
              </a:spcBef>
              <a:spcAft>
                <a:spcPts val="0"/>
              </a:spcAft>
              <a:defRPr/>
            </a:pPr>
            <a:r>
              <a:rPr lang="ru-RU" sz="1200" b="1">
                <a:solidFill>
                  <a:prstClr val="black"/>
                </a:solidFill>
                <a:latin typeface="Times New Roman"/>
                <a:cs typeface="Times New Roman"/>
              </a:rPr>
              <a:t>47</a:t>
            </a:r>
            <a:endParaRPr/>
          </a:p>
        </p:txBody>
      </p:sp>
      <p:sp>
        <p:nvSpPr>
          <p:cNvPr id="66" name="Полилиния 65"/>
          <p:cNvSpPr/>
          <p:nvPr/>
        </p:nvSpPr>
        <p:spPr bwMode="auto">
          <a:xfrm>
            <a:off x="5142020" y="3020465"/>
            <a:ext cx="720000" cy="618213"/>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extrusionOk="0">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rotWithShape="0">
            <a:gsLst>
              <a:gs pos="0">
                <a:srgbClr val="BEF397"/>
              </a:gs>
              <a:gs pos="50000">
                <a:srgbClr val="D5F6C0"/>
              </a:gs>
              <a:gs pos="100000">
                <a:srgbClr val="EAFAE0"/>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Bef>
                <a:spcPts val="0"/>
              </a:spcBef>
              <a:spcAft>
                <a:spcPts val="0"/>
              </a:spcAft>
              <a:defRPr/>
            </a:pPr>
            <a:r>
              <a:rPr lang="ru-RU" sz="1200" b="1">
                <a:solidFill>
                  <a:prstClr val="black"/>
                </a:solidFill>
                <a:latin typeface="Times New Roman"/>
                <a:cs typeface="Times New Roman"/>
              </a:rPr>
              <a:t>2</a:t>
            </a:r>
            <a:endParaRPr/>
          </a:p>
        </p:txBody>
      </p:sp>
      <p:sp>
        <p:nvSpPr>
          <p:cNvPr id="74" name="Полилиния 73"/>
          <p:cNvSpPr/>
          <p:nvPr/>
        </p:nvSpPr>
        <p:spPr bwMode="auto">
          <a:xfrm>
            <a:off x="5164168" y="5114121"/>
            <a:ext cx="720000" cy="360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extrusionOk="0">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rotWithShape="0">
            <a:gsLst>
              <a:gs pos="0">
                <a:srgbClr val="BEF397"/>
              </a:gs>
              <a:gs pos="50000">
                <a:srgbClr val="D5F6C0"/>
              </a:gs>
              <a:gs pos="100000">
                <a:srgbClr val="EAFAE0"/>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Bef>
                <a:spcPts val="0"/>
              </a:spcBef>
              <a:spcAft>
                <a:spcPts val="0"/>
              </a:spcAft>
              <a:defRPr/>
            </a:pPr>
            <a:r>
              <a:rPr lang="ru-RU" sz="1200" b="1">
                <a:solidFill>
                  <a:prstClr val="black"/>
                </a:solidFill>
                <a:latin typeface="Times New Roman"/>
                <a:cs typeface="Times New Roman"/>
              </a:rPr>
              <a:t>25</a:t>
            </a:r>
            <a:endParaRPr/>
          </a:p>
        </p:txBody>
      </p:sp>
      <p:sp>
        <p:nvSpPr>
          <p:cNvPr id="75" name="Полилиния 74"/>
          <p:cNvSpPr/>
          <p:nvPr/>
        </p:nvSpPr>
        <p:spPr bwMode="auto">
          <a:xfrm>
            <a:off x="5164168" y="5584707"/>
            <a:ext cx="720000" cy="360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extrusionOk="0">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rotWithShape="0">
            <a:gsLst>
              <a:gs pos="0">
                <a:srgbClr val="BEF397"/>
              </a:gs>
              <a:gs pos="50000">
                <a:srgbClr val="D5F6C0"/>
              </a:gs>
              <a:gs pos="100000">
                <a:srgbClr val="EAFAE0"/>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Aft>
                <a:spcPts val="0"/>
              </a:spcAft>
              <a:defRPr/>
            </a:pPr>
            <a:r>
              <a:rPr lang="ru-RU" sz="1200" b="1" dirty="0" smtClean="0">
                <a:solidFill>
                  <a:prstClr val="black"/>
                </a:solidFill>
                <a:latin typeface="Times New Roman"/>
                <a:cs typeface="Times New Roman"/>
              </a:rPr>
              <a:t>25 000</a:t>
            </a:r>
            <a:endParaRPr dirty="0"/>
          </a:p>
        </p:txBody>
      </p:sp>
      <p:sp>
        <p:nvSpPr>
          <p:cNvPr id="77" name="Скругленный прямоугольник 76"/>
          <p:cNvSpPr/>
          <p:nvPr/>
        </p:nvSpPr>
        <p:spPr bwMode="auto">
          <a:xfrm>
            <a:off x="85541" y="3728595"/>
            <a:ext cx="4967362" cy="399980"/>
          </a:xfrm>
          <a:prstGeom prst="roundRect">
            <a:avLst>
              <a:gd name="adj" fmla="val 16667"/>
            </a:avLst>
          </a:prstGeom>
          <a:ln/>
        </p:spPr>
        <p:style>
          <a:lnRef idx="1">
            <a:schemeClr val="accent2"/>
          </a:lnRef>
          <a:fillRef idx="2">
            <a:schemeClr val="accent2"/>
          </a:fillRef>
          <a:effectRef idx="1">
            <a:schemeClr val="accent2"/>
          </a:effectRef>
          <a:fontRef idx="minor">
            <a:schemeClr val="dk1"/>
          </a:fontRef>
        </p:style>
        <p:txBody>
          <a:bodyPr rtlCol="0" anchor="ctr"/>
          <a:lstStyle/>
          <a:p>
            <a:pPr>
              <a:defRPr/>
            </a:pPr>
            <a:r>
              <a:rPr lang="ru-RU" sz="1200">
                <a:latin typeface="Times New Roman"/>
              </a:rPr>
              <a:t>Количество участников смотра-конкурса на лучшее озеленение и благоустройство населенного пункта Чувашской Республики, ед.</a:t>
            </a:r>
            <a:endParaRPr lang="ru-RU" sz="1200">
              <a:solidFill>
                <a:prstClr val="black"/>
              </a:solidFill>
              <a:latin typeface="Times New Roman"/>
              <a:cs typeface="Times New Roman"/>
            </a:endParaRPr>
          </a:p>
        </p:txBody>
      </p:sp>
      <p:sp>
        <p:nvSpPr>
          <p:cNvPr id="79" name="Скругленный прямоугольник 78"/>
          <p:cNvSpPr/>
          <p:nvPr/>
        </p:nvSpPr>
        <p:spPr bwMode="auto">
          <a:xfrm>
            <a:off x="85541" y="4227894"/>
            <a:ext cx="4968000" cy="755145"/>
          </a:xfrm>
          <a:prstGeom prst="roundRect">
            <a:avLst>
              <a:gd name="adj" fmla="val 16667"/>
            </a:avLst>
          </a:prstGeom>
          <a:ln/>
        </p:spPr>
        <p:style>
          <a:lnRef idx="1">
            <a:schemeClr val="accent2"/>
          </a:lnRef>
          <a:fillRef idx="2">
            <a:schemeClr val="accent2"/>
          </a:fillRef>
          <a:effectRef idx="1">
            <a:schemeClr val="accent2"/>
          </a:effectRef>
          <a:fontRef idx="minor">
            <a:schemeClr val="dk1"/>
          </a:fontRef>
        </p:style>
        <p:txBody>
          <a:bodyPr rtlCol="0" anchor="ctr"/>
          <a:lstStyle/>
          <a:p>
            <a:pPr>
              <a:defRPr/>
            </a:pPr>
            <a:r>
              <a:rPr lang="ru-RU" sz="1200">
                <a:solidFill>
                  <a:prstClr val="black"/>
                </a:solidFill>
                <a:latin typeface="Times New Roman"/>
                <a:cs typeface="Times New Roman"/>
              </a:rPr>
              <a:t>Количество муниципальных округов и городских округов Чувашской Республики, признанных победителями конкурса на право проведения на их территории мероприятий в рамках празднования Дня Республики, ед.</a:t>
            </a:r>
            <a:endParaRPr/>
          </a:p>
        </p:txBody>
      </p:sp>
      <p:sp>
        <p:nvSpPr>
          <p:cNvPr id="80" name="Скругленный прямоугольник 79"/>
          <p:cNvSpPr/>
          <p:nvPr/>
        </p:nvSpPr>
        <p:spPr bwMode="auto">
          <a:xfrm>
            <a:off x="85541" y="5114121"/>
            <a:ext cx="4968000" cy="360000"/>
          </a:xfrm>
          <a:prstGeom prst="roundRect">
            <a:avLst>
              <a:gd name="adj" fmla="val 16667"/>
            </a:avLst>
          </a:prstGeom>
          <a:ln/>
        </p:spPr>
        <p:style>
          <a:lnRef idx="1">
            <a:schemeClr val="accent2"/>
          </a:lnRef>
          <a:fillRef idx="2">
            <a:schemeClr val="accent2"/>
          </a:fillRef>
          <a:effectRef idx="1">
            <a:schemeClr val="accent2"/>
          </a:effectRef>
          <a:fontRef idx="minor">
            <a:schemeClr val="dk1"/>
          </a:fontRef>
        </p:style>
        <p:txBody>
          <a:bodyPr rtlCol="0" anchor="ctr"/>
          <a:lstStyle/>
          <a:p>
            <a:pPr>
              <a:defRPr/>
            </a:pPr>
            <a:r>
              <a:rPr lang="ru-RU" sz="1200">
                <a:solidFill>
                  <a:prstClr val="black"/>
                </a:solidFill>
                <a:latin typeface="Times New Roman"/>
                <a:cs typeface="Times New Roman"/>
              </a:rPr>
              <a:t>Количество реализованных инициативных проектов, ед.</a:t>
            </a:r>
            <a:endParaRPr/>
          </a:p>
        </p:txBody>
      </p:sp>
      <p:sp>
        <p:nvSpPr>
          <p:cNvPr id="78" name="Полилиния 77"/>
          <p:cNvSpPr/>
          <p:nvPr/>
        </p:nvSpPr>
        <p:spPr bwMode="auto">
          <a:xfrm>
            <a:off x="6773682" y="4214439"/>
            <a:ext cx="720000" cy="782055"/>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extrusionOk="0">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Bef>
                <a:spcPts val="0"/>
              </a:spcBef>
              <a:spcAft>
                <a:spcPts val="0"/>
              </a:spcAft>
              <a:defRPr/>
            </a:pPr>
            <a:r>
              <a:rPr lang="ru-RU" sz="1200" b="1">
                <a:solidFill>
                  <a:prstClr val="black"/>
                </a:solidFill>
                <a:latin typeface="Times New Roman"/>
                <a:cs typeface="Times New Roman"/>
              </a:rPr>
              <a:t>8</a:t>
            </a:r>
            <a:endParaRPr/>
          </a:p>
        </p:txBody>
      </p:sp>
      <p:sp>
        <p:nvSpPr>
          <p:cNvPr id="81" name="Полилиния 80"/>
          <p:cNvSpPr/>
          <p:nvPr/>
        </p:nvSpPr>
        <p:spPr bwMode="auto">
          <a:xfrm>
            <a:off x="7579122" y="4214439"/>
            <a:ext cx="720000" cy="782055"/>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extrusionOk="0">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Aft>
                <a:spcPts val="0"/>
              </a:spcAft>
              <a:defRPr/>
            </a:pPr>
            <a:r>
              <a:rPr lang="ru-RU" sz="1200" b="1">
                <a:solidFill>
                  <a:prstClr val="black"/>
                </a:solidFill>
                <a:latin typeface="Times New Roman"/>
                <a:cs typeface="Times New Roman"/>
              </a:rPr>
              <a:t>9</a:t>
            </a:r>
            <a:endParaRPr/>
          </a:p>
        </p:txBody>
      </p:sp>
      <p:sp>
        <p:nvSpPr>
          <p:cNvPr id="82" name="Полилиния 81"/>
          <p:cNvSpPr/>
          <p:nvPr/>
        </p:nvSpPr>
        <p:spPr bwMode="auto">
          <a:xfrm>
            <a:off x="5963811" y="4214439"/>
            <a:ext cx="720000" cy="782055"/>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extrusionOk="0">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Bef>
                <a:spcPts val="0"/>
              </a:spcBef>
              <a:spcAft>
                <a:spcPts val="0"/>
              </a:spcAft>
              <a:defRPr/>
            </a:pPr>
            <a:r>
              <a:rPr lang="ru-RU" sz="1200" b="1">
                <a:solidFill>
                  <a:prstClr val="black"/>
                </a:solidFill>
                <a:latin typeface="Times New Roman"/>
                <a:cs typeface="Times New Roman"/>
              </a:rPr>
              <a:t>7</a:t>
            </a:r>
            <a:endParaRPr/>
          </a:p>
        </p:txBody>
      </p:sp>
      <p:sp>
        <p:nvSpPr>
          <p:cNvPr id="83" name="Полилиния 82"/>
          <p:cNvSpPr/>
          <p:nvPr/>
        </p:nvSpPr>
        <p:spPr bwMode="auto">
          <a:xfrm>
            <a:off x="8385899" y="4214439"/>
            <a:ext cx="720000" cy="782055"/>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extrusionOk="0">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Bef>
                <a:spcPts val="0"/>
              </a:spcBef>
              <a:spcAft>
                <a:spcPts val="0"/>
              </a:spcAft>
              <a:defRPr/>
            </a:pPr>
            <a:r>
              <a:rPr lang="ru-RU" sz="1200" b="1">
                <a:solidFill>
                  <a:prstClr val="black"/>
                </a:solidFill>
                <a:latin typeface="Times New Roman"/>
                <a:cs typeface="Times New Roman"/>
              </a:rPr>
              <a:t>х</a:t>
            </a:r>
            <a:endParaRPr/>
          </a:p>
        </p:txBody>
      </p:sp>
      <p:sp>
        <p:nvSpPr>
          <p:cNvPr id="84" name="Полилиния 83"/>
          <p:cNvSpPr/>
          <p:nvPr/>
        </p:nvSpPr>
        <p:spPr bwMode="auto">
          <a:xfrm>
            <a:off x="5156973" y="4214439"/>
            <a:ext cx="752922" cy="782055"/>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extrusionOk="0">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rotWithShape="0">
            <a:gsLst>
              <a:gs pos="0">
                <a:srgbClr val="BEF397"/>
              </a:gs>
              <a:gs pos="50000">
                <a:srgbClr val="D5F6C0"/>
              </a:gs>
              <a:gs pos="100000">
                <a:srgbClr val="EAFAE0"/>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Bef>
                <a:spcPts val="0"/>
              </a:spcBef>
              <a:spcAft>
                <a:spcPts val="0"/>
              </a:spcAft>
              <a:defRPr/>
            </a:pPr>
            <a:r>
              <a:rPr lang="ru-RU" sz="1200" b="1">
                <a:solidFill>
                  <a:prstClr val="black"/>
                </a:solidFill>
                <a:latin typeface="Times New Roman"/>
                <a:cs typeface="Times New Roman"/>
              </a:rPr>
              <a:t>7</a:t>
            </a:r>
            <a:endParaRPr/>
          </a:p>
        </p:txBody>
      </p:sp>
      <p:sp>
        <p:nvSpPr>
          <p:cNvPr id="85" name="Полилиния 84"/>
          <p:cNvSpPr/>
          <p:nvPr/>
        </p:nvSpPr>
        <p:spPr bwMode="auto">
          <a:xfrm>
            <a:off x="6773682" y="3728595"/>
            <a:ext cx="720000" cy="399981"/>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extrusionOk="0">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Bef>
                <a:spcPts val="0"/>
              </a:spcBef>
              <a:spcAft>
                <a:spcPts val="0"/>
              </a:spcAft>
              <a:defRPr/>
            </a:pPr>
            <a:r>
              <a:rPr lang="ru-RU" sz="1200" b="1">
                <a:solidFill>
                  <a:prstClr val="black"/>
                </a:solidFill>
                <a:latin typeface="Times New Roman"/>
                <a:cs typeface="Times New Roman"/>
              </a:rPr>
              <a:t>17</a:t>
            </a:r>
            <a:endParaRPr/>
          </a:p>
        </p:txBody>
      </p:sp>
      <p:sp>
        <p:nvSpPr>
          <p:cNvPr id="86" name="Полилиния 85"/>
          <p:cNvSpPr/>
          <p:nvPr/>
        </p:nvSpPr>
        <p:spPr bwMode="auto">
          <a:xfrm>
            <a:off x="7564169" y="3728595"/>
            <a:ext cx="720000" cy="399981"/>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extrusionOk="0">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Bef>
                <a:spcPts val="0"/>
              </a:spcBef>
              <a:spcAft>
                <a:spcPts val="0"/>
              </a:spcAft>
              <a:defRPr/>
            </a:pPr>
            <a:r>
              <a:rPr lang="ru-RU" sz="1200" b="1">
                <a:solidFill>
                  <a:prstClr val="black"/>
                </a:solidFill>
                <a:latin typeface="Times New Roman"/>
                <a:cs typeface="Times New Roman"/>
              </a:rPr>
              <a:t>18</a:t>
            </a:r>
            <a:endParaRPr/>
          </a:p>
        </p:txBody>
      </p:sp>
      <p:sp>
        <p:nvSpPr>
          <p:cNvPr id="87" name="Полилиния 86"/>
          <p:cNvSpPr/>
          <p:nvPr/>
        </p:nvSpPr>
        <p:spPr bwMode="auto">
          <a:xfrm>
            <a:off x="5963811" y="3728595"/>
            <a:ext cx="720000" cy="399981"/>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extrusionOk="0">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Bef>
                <a:spcPts val="0"/>
              </a:spcBef>
              <a:spcAft>
                <a:spcPts val="0"/>
              </a:spcAft>
              <a:defRPr/>
            </a:pPr>
            <a:r>
              <a:rPr lang="ru-RU" sz="1200" b="1">
                <a:solidFill>
                  <a:prstClr val="black"/>
                </a:solidFill>
                <a:latin typeface="Times New Roman"/>
                <a:cs typeface="Times New Roman"/>
              </a:rPr>
              <a:t>16</a:t>
            </a:r>
            <a:endParaRPr/>
          </a:p>
        </p:txBody>
      </p:sp>
      <p:sp>
        <p:nvSpPr>
          <p:cNvPr id="88" name="Полилиния 87"/>
          <p:cNvSpPr/>
          <p:nvPr/>
        </p:nvSpPr>
        <p:spPr bwMode="auto">
          <a:xfrm>
            <a:off x="8376640" y="3728595"/>
            <a:ext cx="720000" cy="399981"/>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extrusionOk="0">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Bef>
                <a:spcPts val="0"/>
              </a:spcBef>
              <a:spcAft>
                <a:spcPts val="0"/>
              </a:spcAft>
              <a:defRPr/>
            </a:pPr>
            <a:r>
              <a:rPr lang="en-US" sz="1200" b="1">
                <a:solidFill>
                  <a:prstClr val="black"/>
                </a:solidFill>
                <a:latin typeface="Times New Roman"/>
                <a:cs typeface="Times New Roman"/>
              </a:rPr>
              <a:t>x</a:t>
            </a:r>
            <a:endParaRPr lang="ru-RU" sz="1200" b="1">
              <a:solidFill>
                <a:prstClr val="black"/>
              </a:solidFill>
              <a:latin typeface="Times New Roman"/>
              <a:cs typeface="Times New Roman"/>
            </a:endParaRPr>
          </a:p>
        </p:txBody>
      </p:sp>
      <p:sp>
        <p:nvSpPr>
          <p:cNvPr id="89" name="Полилиния 88"/>
          <p:cNvSpPr/>
          <p:nvPr/>
        </p:nvSpPr>
        <p:spPr bwMode="auto">
          <a:xfrm>
            <a:off x="5156973" y="3728595"/>
            <a:ext cx="720000" cy="399981"/>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extrusionOk="0">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rotWithShape="0">
            <a:gsLst>
              <a:gs pos="0">
                <a:srgbClr val="BEF397"/>
              </a:gs>
              <a:gs pos="50000">
                <a:srgbClr val="D5F6C0"/>
              </a:gs>
              <a:gs pos="100000">
                <a:srgbClr val="EAFAE0"/>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Bef>
                <a:spcPts val="0"/>
              </a:spcBef>
              <a:spcAft>
                <a:spcPts val="0"/>
              </a:spcAft>
              <a:defRPr/>
            </a:pPr>
            <a:r>
              <a:rPr lang="ru-RU" sz="1200" b="1">
                <a:solidFill>
                  <a:prstClr val="black"/>
                </a:solidFill>
                <a:latin typeface="Times New Roman"/>
                <a:cs typeface="Times New Roman"/>
              </a:rPr>
              <a:t>16</a:t>
            </a:r>
            <a:endParaRPr/>
          </a:p>
        </p:txBody>
      </p:sp>
    </p:spTree>
    <p:extLst>
      <p:ext uri="{BB962C8B-B14F-4D97-AF65-F5344CB8AC3E}">
        <p14:creationId xmlns:p14="http://schemas.microsoft.com/office/powerpoint/2010/main" val="589339162"/>
      </p:ext>
    </p:extLst>
  </p:cSld>
  <p:clrMapOvr>
    <a:masterClrMapping/>
  </p:clrMapOvr>
  <mc:AlternateContent xmlns:mc="http://schemas.openxmlformats.org/markup-compatibility/2006" xmlns:p14="http://schemas.microsoft.com/office/powerpoint/2010/main">
    <mc:Choice Requires="p14">
      <p:transition spd="slow" p14:dur="2000"/>
    </mc:Choice>
    <mc:Fallback xmlns="" xmlns:m="http://schemas.openxmlformats.org/officeDocument/2006/math" xmlns:w="http://schemas.openxmlformats.org/wordprocessingml/2006/main">
      <p:transition advClick="1"/>
    </mc:Fallback>
  </mc:AlternateContent>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3" name="Номер слайда 2"/>
          <p:cNvSpPr>
            <a:spLocks noGrp="1"/>
          </p:cNvSpPr>
          <p:nvPr>
            <p:ph type="sldNum" sz="quarter" idx="12"/>
          </p:nvPr>
        </p:nvSpPr>
        <p:spPr bwMode="auto"/>
        <p:txBody>
          <a:bodyPr/>
          <a:lstStyle/>
          <a:p>
            <a:pPr>
              <a:defRPr/>
            </a:pPr>
            <a:r>
              <a:rPr lang="ru-RU" dirty="0" smtClean="0"/>
              <a:t>70</a:t>
            </a:r>
            <a:endParaRPr dirty="0"/>
          </a:p>
        </p:txBody>
      </p:sp>
      <p:sp>
        <p:nvSpPr>
          <p:cNvPr id="5" name="Скругленный прямоугольник 4"/>
          <p:cNvSpPr/>
          <p:nvPr/>
        </p:nvSpPr>
        <p:spPr bwMode="auto">
          <a:xfrm>
            <a:off x="121388" y="836712"/>
            <a:ext cx="5386716" cy="1296144"/>
          </a:xfrm>
          <a:prstGeom prst="roundRect">
            <a:avLst>
              <a:gd name="adj" fmla="val 16667"/>
            </a:avLst>
          </a:prstGeom>
          <a:ln/>
        </p:spPr>
        <p:style>
          <a:lnRef idx="1">
            <a:schemeClr val="accent2"/>
          </a:lnRef>
          <a:fillRef idx="2">
            <a:schemeClr val="accent2"/>
          </a:fillRef>
          <a:effectRef idx="1">
            <a:schemeClr val="accent2"/>
          </a:effectRef>
          <a:fontRef idx="minor">
            <a:schemeClr val="dk1"/>
          </a:fontRef>
        </p:style>
        <p:txBody>
          <a:bodyPr rtlCol="0" anchor="ctr"/>
          <a:lstStyle/>
          <a:p>
            <a:pPr>
              <a:spcBef>
                <a:spcPts val="0"/>
              </a:spcBef>
              <a:spcAft>
                <a:spcPts val="0"/>
              </a:spcAft>
              <a:defRPr/>
            </a:pPr>
            <a:r>
              <a:rPr lang="ru-RU" sz="1600" b="1" i="1">
                <a:solidFill>
                  <a:prstClr val="black"/>
                </a:solidFill>
                <a:latin typeface="Times New Roman"/>
                <a:cs typeface="Times New Roman"/>
              </a:rPr>
              <a:t>Цели программы:</a:t>
            </a:r>
            <a:r>
              <a:rPr lang="ru-RU" sz="1600">
                <a:solidFill>
                  <a:prstClr val="black"/>
                </a:solidFill>
                <a:latin typeface="Times New Roman"/>
                <a:cs typeface="Times New Roman"/>
              </a:rPr>
              <a:t> </a:t>
            </a:r>
            <a:endParaRPr/>
          </a:p>
          <a:p>
            <a:pPr marL="285750" indent="-285750">
              <a:buFont typeface="Wingdings"/>
              <a:buChar char="v"/>
              <a:defRPr/>
            </a:pPr>
            <a:r>
              <a:rPr lang="ru-RU" sz="1400">
                <a:solidFill>
                  <a:schemeClr val="tx1"/>
                </a:solidFill>
                <a:latin typeface="Times New Roman"/>
                <a:cs typeface="Times New Roman"/>
              </a:rPr>
              <a:t>формирование единого инновационного пространства и реализация государственной политики Чувашской Республики в области инновационного развития промышленности;</a:t>
            </a:r>
            <a:endParaRPr/>
          </a:p>
          <a:p>
            <a:pPr marL="285750" indent="-285750">
              <a:buFont typeface="Wingdings"/>
              <a:buChar char="v"/>
              <a:defRPr/>
            </a:pPr>
            <a:r>
              <a:rPr lang="ru-RU" sz="1400">
                <a:solidFill>
                  <a:schemeClr val="tx1"/>
                </a:solidFill>
                <a:latin typeface="Times New Roman"/>
                <a:cs typeface="Times New Roman"/>
              </a:rPr>
              <a:t>реализация государственной политики Чувашской Республики в области качества.</a:t>
            </a:r>
            <a:endParaRPr/>
          </a:p>
        </p:txBody>
      </p:sp>
      <p:sp>
        <p:nvSpPr>
          <p:cNvPr id="7" name="TextBox 6"/>
          <p:cNvSpPr txBox="1"/>
          <p:nvPr/>
        </p:nvSpPr>
        <p:spPr bwMode="auto">
          <a:xfrm>
            <a:off x="0" y="2464973"/>
            <a:ext cx="3995936" cy="307777"/>
          </a:xfrm>
          <a:prstGeom prst="rect">
            <a:avLst/>
          </a:prstGeom>
          <a:noFill/>
        </p:spPr>
        <p:txBody>
          <a:bodyPr wrap="square" rtlCol="0">
            <a:spAutoFit/>
          </a:bodyPr>
          <a:lstStyle/>
          <a:p>
            <a:pPr>
              <a:spcBef>
                <a:spcPts val="0"/>
              </a:spcBef>
              <a:spcAft>
                <a:spcPts val="0"/>
              </a:spcAft>
              <a:defRPr/>
            </a:pPr>
            <a:r>
              <a:rPr lang="ru-RU" sz="1400" b="1">
                <a:solidFill>
                  <a:prstClr val="black"/>
                </a:solidFill>
                <a:latin typeface="Times New Roman"/>
                <a:cs typeface="Times New Roman"/>
              </a:rPr>
              <a:t>Расходы республиканского бюджета, млн. руб.</a:t>
            </a:r>
            <a:endParaRPr/>
          </a:p>
        </p:txBody>
      </p:sp>
      <p:sp>
        <p:nvSpPr>
          <p:cNvPr id="4" name="Полилиния 3"/>
          <p:cNvSpPr/>
          <p:nvPr/>
        </p:nvSpPr>
        <p:spPr bwMode="auto">
          <a:xfrm>
            <a:off x="3995936" y="2517794"/>
            <a:ext cx="4986174" cy="398858"/>
          </a:xfrm>
          <a:custGeom>
            <a:avLst/>
            <a:gdLst>
              <a:gd name="connsiteX0" fmla="*/ 0 w 4928030"/>
              <a:gd name="connsiteY0" fmla="*/ 40668 h 406676"/>
              <a:gd name="connsiteX1" fmla="*/ 40668 w 4928030"/>
              <a:gd name="connsiteY1" fmla="*/ 0 h 406676"/>
              <a:gd name="connsiteX2" fmla="*/ 4887362 w 4928030"/>
              <a:gd name="connsiteY2" fmla="*/ 0 h 406676"/>
              <a:gd name="connsiteX3" fmla="*/ 4928030 w 4928030"/>
              <a:gd name="connsiteY3" fmla="*/ 40668 h 406676"/>
              <a:gd name="connsiteX4" fmla="*/ 4928030 w 4928030"/>
              <a:gd name="connsiteY4" fmla="*/ 366008 h 406676"/>
              <a:gd name="connsiteX5" fmla="*/ 4887362 w 4928030"/>
              <a:gd name="connsiteY5" fmla="*/ 406676 h 406676"/>
              <a:gd name="connsiteX6" fmla="*/ 40668 w 4928030"/>
              <a:gd name="connsiteY6" fmla="*/ 406676 h 406676"/>
              <a:gd name="connsiteX7" fmla="*/ 0 w 4928030"/>
              <a:gd name="connsiteY7" fmla="*/ 366008 h 406676"/>
              <a:gd name="connsiteX8" fmla="*/ 0 w 4928030"/>
              <a:gd name="connsiteY8" fmla="*/ 40668 h 406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28030" h="406676" extrusionOk="0">
                <a:moveTo>
                  <a:pt x="0" y="40668"/>
                </a:moveTo>
                <a:cubicBezTo>
                  <a:pt x="0" y="18208"/>
                  <a:pt x="18208" y="0"/>
                  <a:pt x="40668" y="0"/>
                </a:cubicBezTo>
                <a:lnTo>
                  <a:pt x="4887362" y="0"/>
                </a:lnTo>
                <a:cubicBezTo>
                  <a:pt x="4909822" y="0"/>
                  <a:pt x="4928030" y="18208"/>
                  <a:pt x="4928030" y="40668"/>
                </a:cubicBezTo>
                <a:lnTo>
                  <a:pt x="4928030" y="366008"/>
                </a:lnTo>
                <a:cubicBezTo>
                  <a:pt x="4928030" y="388468"/>
                  <a:pt x="4909822" y="406676"/>
                  <a:pt x="4887362" y="406676"/>
                </a:cubicBezTo>
                <a:lnTo>
                  <a:pt x="40668" y="406676"/>
                </a:lnTo>
                <a:cubicBezTo>
                  <a:pt x="18208" y="406676"/>
                  <a:pt x="0" y="388468"/>
                  <a:pt x="0" y="366008"/>
                </a:cubicBezTo>
                <a:lnTo>
                  <a:pt x="0" y="40668"/>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72871" tIns="72871" rIns="72871" bIns="72871" numCol="1" spcCol="1270" anchor="ctr" anchorCtr="0">
            <a:noAutofit/>
          </a:bodyPr>
          <a:lstStyle/>
          <a:p>
            <a:pPr algn="ctr" defTabSz="711200">
              <a:lnSpc>
                <a:spcPct val="90000"/>
              </a:lnSpc>
              <a:spcBef>
                <a:spcPts val="0"/>
              </a:spcBef>
              <a:spcAft>
                <a:spcPts val="0"/>
              </a:spcAft>
              <a:defRPr/>
            </a:pPr>
            <a:r>
              <a:rPr lang="ru-RU" sz="1600" b="1" i="1">
                <a:solidFill>
                  <a:prstClr val="black"/>
                </a:solidFill>
                <a:latin typeface="Times New Roman"/>
                <a:cs typeface="Times New Roman"/>
              </a:rPr>
              <a:t>Расходы в разрезе структурных элементов</a:t>
            </a:r>
            <a:r>
              <a:rPr lang="en-US" sz="1600" b="1" i="1">
                <a:solidFill>
                  <a:prstClr val="black"/>
                </a:solidFill>
                <a:latin typeface="Times New Roman"/>
                <a:cs typeface="Times New Roman"/>
              </a:rPr>
              <a:t> </a:t>
            </a:r>
            <a:r>
              <a:rPr lang="ru-RU" sz="1600" b="1" i="1">
                <a:solidFill>
                  <a:prstClr val="black"/>
                </a:solidFill>
                <a:latin typeface="Times New Roman"/>
                <a:cs typeface="Times New Roman"/>
              </a:rPr>
              <a:t>в</a:t>
            </a:r>
            <a:r>
              <a:rPr lang="en-US" sz="1600" b="1" i="1">
                <a:solidFill>
                  <a:prstClr val="black"/>
                </a:solidFill>
                <a:latin typeface="Times New Roman"/>
                <a:cs typeface="Times New Roman"/>
              </a:rPr>
              <a:t>            </a:t>
            </a:r>
            <a:r>
              <a:rPr lang="ru-RU" sz="1600" b="1" i="1">
                <a:solidFill>
                  <a:prstClr val="black"/>
                </a:solidFill>
                <a:latin typeface="Times New Roman"/>
                <a:cs typeface="Times New Roman"/>
              </a:rPr>
              <a:t>2025 году, млн. руб.</a:t>
            </a:r>
            <a:endParaRPr/>
          </a:p>
        </p:txBody>
      </p:sp>
      <p:sp>
        <p:nvSpPr>
          <p:cNvPr id="6" name="Полилиния 5"/>
          <p:cNvSpPr/>
          <p:nvPr/>
        </p:nvSpPr>
        <p:spPr bwMode="auto">
          <a:xfrm>
            <a:off x="3995935" y="2976505"/>
            <a:ext cx="3400987" cy="189698"/>
          </a:xfrm>
          <a:custGeom>
            <a:avLst/>
            <a:gdLst>
              <a:gd name="connsiteX0" fmla="*/ 0 w 2842959"/>
              <a:gd name="connsiteY0" fmla="*/ 30897 h 308968"/>
              <a:gd name="connsiteX1" fmla="*/ 30897 w 2842959"/>
              <a:gd name="connsiteY1" fmla="*/ 0 h 308968"/>
              <a:gd name="connsiteX2" fmla="*/ 2812062 w 2842959"/>
              <a:gd name="connsiteY2" fmla="*/ 0 h 308968"/>
              <a:gd name="connsiteX3" fmla="*/ 2842959 w 2842959"/>
              <a:gd name="connsiteY3" fmla="*/ 30897 h 308968"/>
              <a:gd name="connsiteX4" fmla="*/ 2842959 w 2842959"/>
              <a:gd name="connsiteY4" fmla="*/ 278071 h 308968"/>
              <a:gd name="connsiteX5" fmla="*/ 2812062 w 2842959"/>
              <a:gd name="connsiteY5" fmla="*/ 308968 h 308968"/>
              <a:gd name="connsiteX6" fmla="*/ 30897 w 2842959"/>
              <a:gd name="connsiteY6" fmla="*/ 308968 h 308968"/>
              <a:gd name="connsiteX7" fmla="*/ 0 w 2842959"/>
              <a:gd name="connsiteY7" fmla="*/ 278071 h 308968"/>
              <a:gd name="connsiteX8" fmla="*/ 0 w 2842959"/>
              <a:gd name="connsiteY8" fmla="*/ 30897 h 30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308968" extrusionOk="0">
                <a:moveTo>
                  <a:pt x="0" y="30897"/>
                </a:moveTo>
                <a:cubicBezTo>
                  <a:pt x="0" y="13833"/>
                  <a:pt x="13833" y="0"/>
                  <a:pt x="30897" y="0"/>
                </a:cubicBezTo>
                <a:lnTo>
                  <a:pt x="2812062" y="0"/>
                </a:lnTo>
                <a:cubicBezTo>
                  <a:pt x="2829126" y="0"/>
                  <a:pt x="2842959" y="13833"/>
                  <a:pt x="2842959" y="30897"/>
                </a:cubicBezTo>
                <a:lnTo>
                  <a:pt x="2842959" y="278071"/>
                </a:lnTo>
                <a:cubicBezTo>
                  <a:pt x="2842959" y="295135"/>
                  <a:pt x="2829126" y="308968"/>
                  <a:pt x="2812062" y="308968"/>
                </a:cubicBezTo>
                <a:lnTo>
                  <a:pt x="30897" y="308968"/>
                </a:lnTo>
                <a:cubicBezTo>
                  <a:pt x="13833" y="308968"/>
                  <a:pt x="0" y="295135"/>
                  <a:pt x="0" y="278071"/>
                </a:cubicBezTo>
                <a:lnTo>
                  <a:pt x="0" y="30897"/>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66199" tIns="66199" rIns="66199" bIns="66199" numCol="1" spcCol="1270" anchor="ctr" anchorCtr="0">
            <a:noAutofit/>
          </a:bodyPr>
          <a:lstStyle/>
          <a:p>
            <a:pPr algn="ctr" defTabSz="666750">
              <a:lnSpc>
                <a:spcPct val="90000"/>
              </a:lnSpc>
              <a:spcBef>
                <a:spcPts val="0"/>
              </a:spcBef>
              <a:spcAft>
                <a:spcPts val="0"/>
              </a:spcAft>
              <a:defRPr/>
            </a:pPr>
            <a:r>
              <a:rPr lang="ru-RU" sz="1500" b="1">
                <a:solidFill>
                  <a:prstClr val="black"/>
                </a:solidFill>
                <a:latin typeface="Times New Roman"/>
                <a:cs typeface="Times New Roman"/>
              </a:rPr>
              <a:t>Наименование</a:t>
            </a:r>
            <a:endParaRPr/>
          </a:p>
        </p:txBody>
      </p:sp>
      <p:sp>
        <p:nvSpPr>
          <p:cNvPr id="8" name="Полилиния 7"/>
          <p:cNvSpPr/>
          <p:nvPr/>
        </p:nvSpPr>
        <p:spPr bwMode="auto">
          <a:xfrm>
            <a:off x="3995936" y="4100970"/>
            <a:ext cx="3400987" cy="514927"/>
          </a:xfrm>
          <a:custGeom>
            <a:avLst/>
            <a:gdLst>
              <a:gd name="connsiteX0" fmla="*/ 0 w 2842959"/>
              <a:gd name="connsiteY0" fmla="*/ 61344 h 613435"/>
              <a:gd name="connsiteX1" fmla="*/ 61344 w 2842959"/>
              <a:gd name="connsiteY1" fmla="*/ 0 h 613435"/>
              <a:gd name="connsiteX2" fmla="*/ 2781616 w 2842959"/>
              <a:gd name="connsiteY2" fmla="*/ 0 h 613435"/>
              <a:gd name="connsiteX3" fmla="*/ 2842960 w 2842959"/>
              <a:gd name="connsiteY3" fmla="*/ 61344 h 613435"/>
              <a:gd name="connsiteX4" fmla="*/ 2842959 w 2842959"/>
              <a:gd name="connsiteY4" fmla="*/ 552092 h 613435"/>
              <a:gd name="connsiteX5" fmla="*/ 2781615 w 2842959"/>
              <a:gd name="connsiteY5" fmla="*/ 613436 h 613435"/>
              <a:gd name="connsiteX6" fmla="*/ 61344 w 2842959"/>
              <a:gd name="connsiteY6" fmla="*/ 613435 h 613435"/>
              <a:gd name="connsiteX7" fmla="*/ 0 w 2842959"/>
              <a:gd name="connsiteY7" fmla="*/ 552091 h 613435"/>
              <a:gd name="connsiteX8" fmla="*/ 0 w 2842959"/>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613435" extrusionOk="0">
                <a:moveTo>
                  <a:pt x="0" y="61344"/>
                </a:moveTo>
                <a:cubicBezTo>
                  <a:pt x="0" y="27465"/>
                  <a:pt x="27465" y="0"/>
                  <a:pt x="61344" y="0"/>
                </a:cubicBezTo>
                <a:lnTo>
                  <a:pt x="2781616" y="0"/>
                </a:lnTo>
                <a:cubicBezTo>
                  <a:pt x="2815495" y="0"/>
                  <a:pt x="2842960" y="27465"/>
                  <a:pt x="2842960" y="61344"/>
                </a:cubicBezTo>
                <a:cubicBezTo>
                  <a:pt x="2842960" y="224927"/>
                  <a:pt x="2842959" y="388509"/>
                  <a:pt x="2842959" y="552092"/>
                </a:cubicBezTo>
                <a:cubicBezTo>
                  <a:pt x="2842959" y="585971"/>
                  <a:pt x="2815494" y="613436"/>
                  <a:pt x="2781615"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59876" tIns="59876" rIns="59876" bIns="59876" numCol="1" spcCol="1270" anchor="ctr" anchorCtr="0">
            <a:noAutofit/>
          </a:bodyPr>
          <a:lstStyle/>
          <a:p>
            <a:pPr algn="ctr" defTabSz="488950">
              <a:lnSpc>
                <a:spcPct val="90000"/>
              </a:lnSpc>
              <a:spcBef>
                <a:spcPts val="0"/>
              </a:spcBef>
              <a:spcAft>
                <a:spcPts val="0"/>
              </a:spcAft>
              <a:defRPr/>
            </a:pPr>
            <a:r>
              <a:rPr lang="ru-RU" sz="1200">
                <a:solidFill>
                  <a:prstClr val="black"/>
                </a:solidFill>
                <a:latin typeface="Times New Roman"/>
                <a:cs typeface="Times New Roman"/>
              </a:rPr>
              <a:t>Развитие промышленного производства и повышение инвестиционной привлекательности региона</a:t>
            </a:r>
            <a:endParaRPr sz="1200"/>
          </a:p>
        </p:txBody>
      </p:sp>
      <p:sp>
        <p:nvSpPr>
          <p:cNvPr id="21" name="Полилиния 20"/>
          <p:cNvSpPr/>
          <p:nvPr/>
        </p:nvSpPr>
        <p:spPr bwMode="auto">
          <a:xfrm>
            <a:off x="7465995" y="3196282"/>
            <a:ext cx="694928" cy="178070"/>
          </a:xfrm>
          <a:custGeom>
            <a:avLst/>
            <a:gdLst>
              <a:gd name="connsiteX0" fmla="*/ 0 w 816003"/>
              <a:gd name="connsiteY0" fmla="*/ 61344 h 613435"/>
              <a:gd name="connsiteX1" fmla="*/ 61344 w 816003"/>
              <a:gd name="connsiteY1" fmla="*/ 0 h 613435"/>
              <a:gd name="connsiteX2" fmla="*/ 754660 w 816003"/>
              <a:gd name="connsiteY2" fmla="*/ 0 h 613435"/>
              <a:gd name="connsiteX3" fmla="*/ 816004 w 816003"/>
              <a:gd name="connsiteY3" fmla="*/ 61344 h 613435"/>
              <a:gd name="connsiteX4" fmla="*/ 816003 w 816003"/>
              <a:gd name="connsiteY4" fmla="*/ 552092 h 613435"/>
              <a:gd name="connsiteX5" fmla="*/ 754659 w 816003"/>
              <a:gd name="connsiteY5" fmla="*/ 613436 h 613435"/>
              <a:gd name="connsiteX6" fmla="*/ 61344 w 816003"/>
              <a:gd name="connsiteY6" fmla="*/ 613435 h 613435"/>
              <a:gd name="connsiteX7" fmla="*/ 0 w 816003"/>
              <a:gd name="connsiteY7" fmla="*/ 552091 h 613435"/>
              <a:gd name="connsiteX8" fmla="*/ 0 w 816003"/>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6003" h="613435" extrusionOk="0">
                <a:moveTo>
                  <a:pt x="0" y="61344"/>
                </a:moveTo>
                <a:cubicBezTo>
                  <a:pt x="0" y="27465"/>
                  <a:pt x="27465" y="0"/>
                  <a:pt x="61344" y="0"/>
                </a:cubicBezTo>
                <a:lnTo>
                  <a:pt x="754660" y="0"/>
                </a:lnTo>
                <a:cubicBezTo>
                  <a:pt x="788539" y="0"/>
                  <a:pt x="816004" y="27465"/>
                  <a:pt x="816004" y="61344"/>
                </a:cubicBezTo>
                <a:cubicBezTo>
                  <a:pt x="816004" y="224927"/>
                  <a:pt x="816003" y="388509"/>
                  <a:pt x="816003" y="552092"/>
                </a:cubicBezTo>
                <a:cubicBezTo>
                  <a:pt x="816003" y="585971"/>
                  <a:pt x="788538" y="613436"/>
                  <a:pt x="754659"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a:lnSpc>
                <a:spcPct val="90000"/>
              </a:lnSpc>
              <a:spcBef>
                <a:spcPts val="0"/>
              </a:spcBef>
              <a:spcAft>
                <a:spcPts val="0"/>
              </a:spcAft>
              <a:defRPr/>
            </a:pPr>
            <a:r>
              <a:rPr lang="ru-RU" sz="1250">
                <a:solidFill>
                  <a:prstClr val="black"/>
                </a:solidFill>
                <a:latin typeface="Times New Roman"/>
                <a:cs typeface="Times New Roman"/>
              </a:rPr>
              <a:t>9,7</a:t>
            </a:r>
            <a:endParaRPr/>
          </a:p>
        </p:txBody>
      </p:sp>
      <p:sp>
        <p:nvSpPr>
          <p:cNvPr id="22" name="Полилиния 21"/>
          <p:cNvSpPr/>
          <p:nvPr/>
        </p:nvSpPr>
        <p:spPr bwMode="auto">
          <a:xfrm>
            <a:off x="7448567" y="4100970"/>
            <a:ext cx="737185" cy="511682"/>
          </a:xfrm>
          <a:custGeom>
            <a:avLst/>
            <a:gdLst>
              <a:gd name="connsiteX0" fmla="*/ 0 w 809650"/>
              <a:gd name="connsiteY0" fmla="*/ 61344 h 613435"/>
              <a:gd name="connsiteX1" fmla="*/ 61344 w 809650"/>
              <a:gd name="connsiteY1" fmla="*/ 0 h 613435"/>
              <a:gd name="connsiteX2" fmla="*/ 748307 w 809650"/>
              <a:gd name="connsiteY2" fmla="*/ 0 h 613435"/>
              <a:gd name="connsiteX3" fmla="*/ 809651 w 809650"/>
              <a:gd name="connsiteY3" fmla="*/ 61344 h 613435"/>
              <a:gd name="connsiteX4" fmla="*/ 809650 w 809650"/>
              <a:gd name="connsiteY4" fmla="*/ 552092 h 613435"/>
              <a:gd name="connsiteX5" fmla="*/ 748306 w 809650"/>
              <a:gd name="connsiteY5" fmla="*/ 613436 h 613435"/>
              <a:gd name="connsiteX6" fmla="*/ 61344 w 809650"/>
              <a:gd name="connsiteY6" fmla="*/ 613435 h 613435"/>
              <a:gd name="connsiteX7" fmla="*/ 0 w 809650"/>
              <a:gd name="connsiteY7" fmla="*/ 552091 h 613435"/>
              <a:gd name="connsiteX8" fmla="*/ 0 w 809650"/>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9650" h="613435" extrusionOk="0">
                <a:moveTo>
                  <a:pt x="0" y="61344"/>
                </a:moveTo>
                <a:cubicBezTo>
                  <a:pt x="0" y="27465"/>
                  <a:pt x="27465" y="0"/>
                  <a:pt x="61344" y="0"/>
                </a:cubicBezTo>
                <a:lnTo>
                  <a:pt x="748307" y="0"/>
                </a:lnTo>
                <a:cubicBezTo>
                  <a:pt x="782186" y="0"/>
                  <a:pt x="809651" y="27465"/>
                  <a:pt x="809651" y="61344"/>
                </a:cubicBezTo>
                <a:cubicBezTo>
                  <a:pt x="809651" y="224927"/>
                  <a:pt x="809650" y="388509"/>
                  <a:pt x="809650" y="552092"/>
                </a:cubicBezTo>
                <a:cubicBezTo>
                  <a:pt x="809650" y="585971"/>
                  <a:pt x="782185" y="613436"/>
                  <a:pt x="748306"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a:lnSpc>
                <a:spcPct val="90000"/>
              </a:lnSpc>
              <a:spcBef>
                <a:spcPts val="0"/>
              </a:spcBef>
              <a:spcAft>
                <a:spcPts val="0"/>
              </a:spcAft>
              <a:defRPr/>
            </a:pPr>
            <a:r>
              <a:rPr lang="ru-RU" sz="1250">
                <a:solidFill>
                  <a:prstClr val="black"/>
                </a:solidFill>
                <a:latin typeface="Times New Roman"/>
                <a:cs typeface="Times New Roman"/>
              </a:rPr>
              <a:t>290,6</a:t>
            </a:r>
            <a:endParaRPr/>
          </a:p>
        </p:txBody>
      </p:sp>
      <p:graphicFrame>
        <p:nvGraphicFramePr>
          <p:cNvPr id="1026428693" name="Диаграмма 1026428692"/>
          <p:cNvGraphicFramePr>
            <a:graphicFrameLocks/>
          </p:cNvGraphicFramePr>
          <p:nvPr/>
        </p:nvGraphicFramePr>
        <p:xfrm>
          <a:off x="116733" y="2884821"/>
          <a:ext cx="3763332" cy="3424495"/>
        </p:xfrm>
        <a:graphic>
          <a:graphicData uri="http://schemas.openxmlformats.org/drawingml/2006/chart">
            <c:chart xmlns:c="http://schemas.openxmlformats.org/drawingml/2006/chart" xmlns:r="http://schemas.openxmlformats.org/officeDocument/2006/relationships" r:id="rId2"/>
          </a:graphicData>
        </a:graphic>
      </p:graphicFrame>
      <p:sp>
        <p:nvSpPr>
          <p:cNvPr id="10" name="Заголовок 1"/>
          <p:cNvSpPr txBox="1"/>
          <p:nvPr/>
        </p:nvSpPr>
        <p:spPr bwMode="auto">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a:spcBef>
                <a:spcPts val="0"/>
              </a:spcBef>
              <a:buClr>
                <a:schemeClr val="accent6">
                  <a:lumMod val="75000"/>
                </a:schemeClr>
              </a:buClr>
              <a:buSzPct val="128000"/>
              <a:buFont typeface="Georgia"/>
              <a:buChar char="*"/>
              <a:defRPr sz="4600" b="1" i="0">
                <a:gradFill>
                  <a:gsLst>
                    <a:gs pos="0">
                      <a:schemeClr val="tx1"/>
                    </a:gs>
                    <a:gs pos="40000">
                      <a:schemeClr val="tx1">
                        <a:lumMod val="75000"/>
                        <a:lumOff val="25000"/>
                      </a:schemeClr>
                    </a:gs>
                    <a:gs pos="100000">
                      <a:schemeClr val="tx2">
                        <a:alpha val="65000"/>
                      </a:schemeClr>
                    </a:gs>
                  </a:gsLst>
                  <a:lin ang="5400000" scaled="0"/>
                </a:gradFill>
                <a:latin typeface="+mj-lt"/>
                <a:ea typeface="+mj-ea"/>
                <a:cs typeface="+mj-c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marL="0" indent="0" algn="l">
              <a:spcAft>
                <a:spcPts val="0"/>
              </a:spcAft>
              <a:buClr>
                <a:srgbClr val="F14124">
                  <a:lumMod val="75000"/>
                </a:srgbClr>
              </a:buClr>
              <a:buFont typeface="Georgia"/>
              <a:buNone/>
              <a:defRPr/>
            </a:pPr>
            <a:r>
              <a:rPr lang="ru-RU" sz="1800">
                <a:solidFill>
                  <a:prstClr val="black"/>
                </a:solidFill>
                <a:latin typeface="Times New Roman"/>
                <a:cs typeface="Times New Roman"/>
              </a:rPr>
              <a:t>Государственная программа Чувашской Республики</a:t>
            </a:r>
            <a:endParaRPr/>
          </a:p>
          <a:p>
            <a:pPr marL="0" indent="0" algn="l">
              <a:spcAft>
                <a:spcPts val="0"/>
              </a:spcAft>
              <a:buClr>
                <a:srgbClr val="F14124">
                  <a:lumMod val="75000"/>
                </a:srgbClr>
              </a:buClr>
              <a:buNone/>
              <a:defRPr/>
            </a:pPr>
            <a:r>
              <a:rPr lang="ru-RU" sz="1800">
                <a:solidFill>
                  <a:prstClr val="black"/>
                </a:solidFill>
                <a:latin typeface="Times New Roman"/>
                <a:cs typeface="Times New Roman"/>
              </a:rPr>
              <a:t>«Развитие промышленности и инновационная экономика»</a:t>
            </a:r>
            <a:endParaRPr/>
          </a:p>
        </p:txBody>
      </p:sp>
      <p:cxnSp>
        <p:nvCxnSpPr>
          <p:cNvPr id="13" name="Прямая соединительная линия 12"/>
          <p:cNvCxnSpPr>
            <a:cxnSpLocks/>
          </p:cNvCxnSpPr>
          <p:nvPr/>
        </p:nvCxnSpPr>
        <p:spPr bwMode="auto">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2" name="Полилиния 31"/>
          <p:cNvSpPr/>
          <p:nvPr/>
        </p:nvSpPr>
        <p:spPr bwMode="auto">
          <a:xfrm>
            <a:off x="8245802" y="2953236"/>
            <a:ext cx="711735" cy="192095"/>
          </a:xfrm>
          <a:custGeom>
            <a:avLst/>
            <a:gdLst>
              <a:gd name="connsiteX0" fmla="*/ 0 w 761117"/>
              <a:gd name="connsiteY0" fmla="*/ 30897 h 308968"/>
              <a:gd name="connsiteX1" fmla="*/ 30897 w 761117"/>
              <a:gd name="connsiteY1" fmla="*/ 0 h 308968"/>
              <a:gd name="connsiteX2" fmla="*/ 730220 w 761117"/>
              <a:gd name="connsiteY2" fmla="*/ 0 h 308968"/>
              <a:gd name="connsiteX3" fmla="*/ 761117 w 761117"/>
              <a:gd name="connsiteY3" fmla="*/ 30897 h 308968"/>
              <a:gd name="connsiteX4" fmla="*/ 761117 w 761117"/>
              <a:gd name="connsiteY4" fmla="*/ 278071 h 308968"/>
              <a:gd name="connsiteX5" fmla="*/ 730220 w 761117"/>
              <a:gd name="connsiteY5" fmla="*/ 308968 h 308968"/>
              <a:gd name="connsiteX6" fmla="*/ 30897 w 761117"/>
              <a:gd name="connsiteY6" fmla="*/ 308968 h 308968"/>
              <a:gd name="connsiteX7" fmla="*/ 0 w 761117"/>
              <a:gd name="connsiteY7" fmla="*/ 278071 h 308968"/>
              <a:gd name="connsiteX8" fmla="*/ 0 w 761117"/>
              <a:gd name="connsiteY8" fmla="*/ 30897 h 30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1117" h="308968" extrusionOk="0">
                <a:moveTo>
                  <a:pt x="0" y="30897"/>
                </a:moveTo>
                <a:cubicBezTo>
                  <a:pt x="0" y="13833"/>
                  <a:pt x="13833" y="0"/>
                  <a:pt x="30897" y="0"/>
                </a:cubicBezTo>
                <a:lnTo>
                  <a:pt x="730220" y="0"/>
                </a:lnTo>
                <a:cubicBezTo>
                  <a:pt x="747284" y="0"/>
                  <a:pt x="761117" y="13833"/>
                  <a:pt x="761117" y="30897"/>
                </a:cubicBezTo>
                <a:lnTo>
                  <a:pt x="761117" y="278071"/>
                </a:lnTo>
                <a:cubicBezTo>
                  <a:pt x="761117" y="295135"/>
                  <a:pt x="747284" y="308968"/>
                  <a:pt x="730220" y="308968"/>
                </a:cubicBezTo>
                <a:lnTo>
                  <a:pt x="30897" y="308968"/>
                </a:lnTo>
                <a:cubicBezTo>
                  <a:pt x="13833" y="308968"/>
                  <a:pt x="0" y="295135"/>
                  <a:pt x="0" y="278071"/>
                </a:cubicBezTo>
                <a:lnTo>
                  <a:pt x="0" y="30897"/>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62389" tIns="62389" rIns="62389" bIns="62389" numCol="1" spcCol="1270" anchor="ctr" anchorCtr="0">
            <a:noAutofit/>
          </a:bodyPr>
          <a:lstStyle/>
          <a:p>
            <a:pPr algn="ctr" defTabSz="622300">
              <a:lnSpc>
                <a:spcPct val="90000"/>
              </a:lnSpc>
              <a:spcBef>
                <a:spcPts val="0"/>
              </a:spcBef>
              <a:spcAft>
                <a:spcPts val="0"/>
              </a:spcAft>
              <a:defRPr/>
            </a:pPr>
            <a:r>
              <a:rPr lang="ru-RU" sz="1500" b="1">
                <a:solidFill>
                  <a:prstClr val="black"/>
                </a:solidFill>
                <a:latin typeface="Times New Roman"/>
                <a:cs typeface="Times New Roman"/>
              </a:rPr>
              <a:t>Факт</a:t>
            </a:r>
            <a:endParaRPr/>
          </a:p>
        </p:txBody>
      </p:sp>
      <p:sp>
        <p:nvSpPr>
          <p:cNvPr id="38" name="Полилиния 37"/>
          <p:cNvSpPr/>
          <p:nvPr/>
        </p:nvSpPr>
        <p:spPr bwMode="auto">
          <a:xfrm>
            <a:off x="4010986" y="3197983"/>
            <a:ext cx="3385937" cy="188942"/>
          </a:xfrm>
          <a:custGeom>
            <a:avLst/>
            <a:gdLst>
              <a:gd name="connsiteX0" fmla="*/ 0 w 2842959"/>
              <a:gd name="connsiteY0" fmla="*/ 61344 h 613435"/>
              <a:gd name="connsiteX1" fmla="*/ 61344 w 2842959"/>
              <a:gd name="connsiteY1" fmla="*/ 0 h 613435"/>
              <a:gd name="connsiteX2" fmla="*/ 2781616 w 2842959"/>
              <a:gd name="connsiteY2" fmla="*/ 0 h 613435"/>
              <a:gd name="connsiteX3" fmla="*/ 2842960 w 2842959"/>
              <a:gd name="connsiteY3" fmla="*/ 61344 h 613435"/>
              <a:gd name="connsiteX4" fmla="*/ 2842959 w 2842959"/>
              <a:gd name="connsiteY4" fmla="*/ 552092 h 613435"/>
              <a:gd name="connsiteX5" fmla="*/ 2781615 w 2842959"/>
              <a:gd name="connsiteY5" fmla="*/ 613436 h 613435"/>
              <a:gd name="connsiteX6" fmla="*/ 61344 w 2842959"/>
              <a:gd name="connsiteY6" fmla="*/ 613435 h 613435"/>
              <a:gd name="connsiteX7" fmla="*/ 0 w 2842959"/>
              <a:gd name="connsiteY7" fmla="*/ 552091 h 613435"/>
              <a:gd name="connsiteX8" fmla="*/ 0 w 2842959"/>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613435" extrusionOk="0">
                <a:moveTo>
                  <a:pt x="0" y="61344"/>
                </a:moveTo>
                <a:cubicBezTo>
                  <a:pt x="0" y="27465"/>
                  <a:pt x="27465" y="0"/>
                  <a:pt x="61344" y="0"/>
                </a:cubicBezTo>
                <a:lnTo>
                  <a:pt x="2781616" y="0"/>
                </a:lnTo>
                <a:cubicBezTo>
                  <a:pt x="2815495" y="0"/>
                  <a:pt x="2842960" y="27465"/>
                  <a:pt x="2842960" y="61344"/>
                </a:cubicBezTo>
                <a:cubicBezTo>
                  <a:pt x="2842960" y="224927"/>
                  <a:pt x="2842959" y="388509"/>
                  <a:pt x="2842959" y="552092"/>
                </a:cubicBezTo>
                <a:cubicBezTo>
                  <a:pt x="2842959" y="585971"/>
                  <a:pt x="2815494" y="613436"/>
                  <a:pt x="2781615"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59876" tIns="59876" rIns="59876" bIns="59876" numCol="1" spcCol="1270" anchor="ctr" anchorCtr="0">
            <a:noAutofit/>
          </a:bodyPr>
          <a:lstStyle/>
          <a:p>
            <a:pPr algn="ctr" defTabSz="488950">
              <a:lnSpc>
                <a:spcPct val="90000"/>
              </a:lnSpc>
              <a:spcBef>
                <a:spcPts val="0"/>
              </a:spcBef>
              <a:spcAft>
                <a:spcPts val="0"/>
              </a:spcAft>
              <a:defRPr/>
            </a:pPr>
            <a:r>
              <a:rPr lang="ru-RU" sz="1200">
                <a:solidFill>
                  <a:prstClr val="black"/>
                </a:solidFill>
                <a:latin typeface="Times New Roman"/>
                <a:cs typeface="Times New Roman"/>
              </a:rPr>
              <a:t>Производительность труда</a:t>
            </a:r>
            <a:endParaRPr sz="1200"/>
          </a:p>
        </p:txBody>
      </p:sp>
      <p:sp>
        <p:nvSpPr>
          <p:cNvPr id="39" name="Полилиния 38"/>
          <p:cNvSpPr/>
          <p:nvPr/>
        </p:nvSpPr>
        <p:spPr bwMode="auto">
          <a:xfrm>
            <a:off x="8245607" y="3196282"/>
            <a:ext cx="710327" cy="178070"/>
          </a:xfrm>
          <a:custGeom>
            <a:avLst/>
            <a:gdLst>
              <a:gd name="connsiteX0" fmla="*/ 0 w 816003"/>
              <a:gd name="connsiteY0" fmla="*/ 61344 h 613435"/>
              <a:gd name="connsiteX1" fmla="*/ 61344 w 816003"/>
              <a:gd name="connsiteY1" fmla="*/ 0 h 613435"/>
              <a:gd name="connsiteX2" fmla="*/ 754660 w 816003"/>
              <a:gd name="connsiteY2" fmla="*/ 0 h 613435"/>
              <a:gd name="connsiteX3" fmla="*/ 816004 w 816003"/>
              <a:gd name="connsiteY3" fmla="*/ 61344 h 613435"/>
              <a:gd name="connsiteX4" fmla="*/ 816003 w 816003"/>
              <a:gd name="connsiteY4" fmla="*/ 552092 h 613435"/>
              <a:gd name="connsiteX5" fmla="*/ 754659 w 816003"/>
              <a:gd name="connsiteY5" fmla="*/ 613436 h 613435"/>
              <a:gd name="connsiteX6" fmla="*/ 61344 w 816003"/>
              <a:gd name="connsiteY6" fmla="*/ 613435 h 613435"/>
              <a:gd name="connsiteX7" fmla="*/ 0 w 816003"/>
              <a:gd name="connsiteY7" fmla="*/ 552091 h 613435"/>
              <a:gd name="connsiteX8" fmla="*/ 0 w 816003"/>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6003" h="613435" extrusionOk="0">
                <a:moveTo>
                  <a:pt x="0" y="61344"/>
                </a:moveTo>
                <a:cubicBezTo>
                  <a:pt x="0" y="27465"/>
                  <a:pt x="27465" y="0"/>
                  <a:pt x="61344" y="0"/>
                </a:cubicBezTo>
                <a:lnTo>
                  <a:pt x="754660" y="0"/>
                </a:lnTo>
                <a:cubicBezTo>
                  <a:pt x="788539" y="0"/>
                  <a:pt x="816004" y="27465"/>
                  <a:pt x="816004" y="61344"/>
                </a:cubicBezTo>
                <a:cubicBezTo>
                  <a:pt x="816004" y="224927"/>
                  <a:pt x="816003" y="388509"/>
                  <a:pt x="816003" y="552092"/>
                </a:cubicBezTo>
                <a:cubicBezTo>
                  <a:pt x="816003" y="585971"/>
                  <a:pt x="788538" y="613436"/>
                  <a:pt x="754659"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a:lnSpc>
                <a:spcPct val="90000"/>
              </a:lnSpc>
              <a:spcBef>
                <a:spcPts val="0"/>
              </a:spcBef>
              <a:spcAft>
                <a:spcPts val="0"/>
              </a:spcAft>
              <a:defRPr/>
            </a:pPr>
            <a:r>
              <a:rPr lang="ru-RU" sz="1250">
                <a:solidFill>
                  <a:prstClr val="black"/>
                </a:solidFill>
                <a:latin typeface="Times New Roman"/>
                <a:cs typeface="Times New Roman"/>
              </a:rPr>
              <a:t>9,7</a:t>
            </a:r>
            <a:endParaRPr/>
          </a:p>
        </p:txBody>
      </p:sp>
      <p:sp>
        <p:nvSpPr>
          <p:cNvPr id="41" name="Полилиния 40"/>
          <p:cNvSpPr/>
          <p:nvPr/>
        </p:nvSpPr>
        <p:spPr bwMode="auto">
          <a:xfrm>
            <a:off x="8247210" y="4102178"/>
            <a:ext cx="710327" cy="510474"/>
          </a:xfrm>
          <a:custGeom>
            <a:avLst/>
            <a:gdLst>
              <a:gd name="connsiteX0" fmla="*/ 0 w 809650"/>
              <a:gd name="connsiteY0" fmla="*/ 61344 h 613435"/>
              <a:gd name="connsiteX1" fmla="*/ 61344 w 809650"/>
              <a:gd name="connsiteY1" fmla="*/ 0 h 613435"/>
              <a:gd name="connsiteX2" fmla="*/ 748307 w 809650"/>
              <a:gd name="connsiteY2" fmla="*/ 0 h 613435"/>
              <a:gd name="connsiteX3" fmla="*/ 809651 w 809650"/>
              <a:gd name="connsiteY3" fmla="*/ 61344 h 613435"/>
              <a:gd name="connsiteX4" fmla="*/ 809650 w 809650"/>
              <a:gd name="connsiteY4" fmla="*/ 552092 h 613435"/>
              <a:gd name="connsiteX5" fmla="*/ 748306 w 809650"/>
              <a:gd name="connsiteY5" fmla="*/ 613436 h 613435"/>
              <a:gd name="connsiteX6" fmla="*/ 61344 w 809650"/>
              <a:gd name="connsiteY6" fmla="*/ 613435 h 613435"/>
              <a:gd name="connsiteX7" fmla="*/ 0 w 809650"/>
              <a:gd name="connsiteY7" fmla="*/ 552091 h 613435"/>
              <a:gd name="connsiteX8" fmla="*/ 0 w 809650"/>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9650" h="613435" extrusionOk="0">
                <a:moveTo>
                  <a:pt x="0" y="61344"/>
                </a:moveTo>
                <a:cubicBezTo>
                  <a:pt x="0" y="27465"/>
                  <a:pt x="27465" y="0"/>
                  <a:pt x="61344" y="0"/>
                </a:cubicBezTo>
                <a:lnTo>
                  <a:pt x="748307" y="0"/>
                </a:lnTo>
                <a:cubicBezTo>
                  <a:pt x="782186" y="0"/>
                  <a:pt x="809651" y="27465"/>
                  <a:pt x="809651" y="61344"/>
                </a:cubicBezTo>
                <a:cubicBezTo>
                  <a:pt x="809651" y="224927"/>
                  <a:pt x="809650" y="388509"/>
                  <a:pt x="809650" y="552092"/>
                </a:cubicBezTo>
                <a:cubicBezTo>
                  <a:pt x="809650" y="585971"/>
                  <a:pt x="782185" y="613436"/>
                  <a:pt x="748306"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a:lnSpc>
                <a:spcPct val="90000"/>
              </a:lnSpc>
              <a:spcBef>
                <a:spcPts val="0"/>
              </a:spcBef>
              <a:spcAft>
                <a:spcPts val="0"/>
              </a:spcAft>
              <a:defRPr/>
            </a:pPr>
            <a:r>
              <a:rPr lang="ru-RU" sz="1250">
                <a:solidFill>
                  <a:prstClr val="black"/>
                </a:solidFill>
                <a:latin typeface="Times New Roman"/>
                <a:cs typeface="Times New Roman"/>
              </a:rPr>
              <a:t>290,6</a:t>
            </a:r>
            <a:endParaRPr/>
          </a:p>
        </p:txBody>
      </p:sp>
      <p:pic>
        <p:nvPicPr>
          <p:cNvPr id="55" name="Picture 4"/>
          <p:cNvPicPr>
            <a:picLocks noChangeAspect="1" noChangeArrowheads="1"/>
          </p:cNvPicPr>
          <p:nvPr/>
        </p:nvPicPr>
        <p:blipFill>
          <a:blip r:embed="rId3"/>
          <a:stretch/>
        </p:blipFill>
        <p:spPr bwMode="auto">
          <a:xfrm>
            <a:off x="6228184" y="620689"/>
            <a:ext cx="2724750" cy="1890147"/>
          </a:xfrm>
          <a:prstGeom prst="rect">
            <a:avLst/>
          </a:prstGeom>
          <a:ln>
            <a:noFill/>
          </a:ln>
          <a:effectLst>
            <a:softEdge rad="112500"/>
          </a:effectLst>
        </p:spPr>
      </p:pic>
      <p:sp>
        <p:nvSpPr>
          <p:cNvPr id="24" name="TextBox 23"/>
          <p:cNvSpPr txBox="1"/>
          <p:nvPr/>
        </p:nvSpPr>
        <p:spPr bwMode="auto">
          <a:xfrm>
            <a:off x="7873228" y="69850"/>
            <a:ext cx="1223412" cy="492443"/>
          </a:xfrm>
          <a:prstGeom prst="rect">
            <a:avLst/>
          </a:prstGeom>
          <a:noFill/>
        </p:spPr>
        <p:txBody>
          <a:bodyPr wrap="none" rtlCol="0">
            <a:spAutoFit/>
          </a:bodyPr>
          <a:lstStyle/>
          <a:p>
            <a:pPr algn="ctr">
              <a:defRPr/>
            </a:pPr>
            <a:r>
              <a:rPr lang="ru-RU" sz="1300" b="1" i="1">
                <a:solidFill>
                  <a:schemeClr val="accent1"/>
                </a:solidFill>
                <a:latin typeface="+mn-lt"/>
              </a:rPr>
              <a:t>Бюджет</a:t>
            </a:r>
            <a:endParaRPr/>
          </a:p>
          <a:p>
            <a:pPr algn="ctr">
              <a:defRPr/>
            </a:pPr>
            <a:r>
              <a:rPr lang="ru-RU" sz="1300" b="1" i="1">
                <a:solidFill>
                  <a:schemeClr val="accent1"/>
                </a:solidFill>
                <a:latin typeface="+mn-lt"/>
              </a:rPr>
              <a:t>для граждан</a:t>
            </a:r>
            <a:endParaRPr/>
          </a:p>
        </p:txBody>
      </p:sp>
      <p:sp>
        <p:nvSpPr>
          <p:cNvPr id="23" name="Полилиния 22"/>
          <p:cNvSpPr/>
          <p:nvPr/>
        </p:nvSpPr>
        <p:spPr bwMode="auto">
          <a:xfrm>
            <a:off x="3995936" y="4666329"/>
            <a:ext cx="3400987" cy="321983"/>
          </a:xfrm>
          <a:custGeom>
            <a:avLst/>
            <a:gdLst>
              <a:gd name="connsiteX0" fmla="*/ 0 w 2842959"/>
              <a:gd name="connsiteY0" fmla="*/ 61344 h 613435"/>
              <a:gd name="connsiteX1" fmla="*/ 61344 w 2842959"/>
              <a:gd name="connsiteY1" fmla="*/ 0 h 613435"/>
              <a:gd name="connsiteX2" fmla="*/ 2781616 w 2842959"/>
              <a:gd name="connsiteY2" fmla="*/ 0 h 613435"/>
              <a:gd name="connsiteX3" fmla="*/ 2842960 w 2842959"/>
              <a:gd name="connsiteY3" fmla="*/ 61344 h 613435"/>
              <a:gd name="connsiteX4" fmla="*/ 2842959 w 2842959"/>
              <a:gd name="connsiteY4" fmla="*/ 552092 h 613435"/>
              <a:gd name="connsiteX5" fmla="*/ 2781615 w 2842959"/>
              <a:gd name="connsiteY5" fmla="*/ 613436 h 613435"/>
              <a:gd name="connsiteX6" fmla="*/ 61344 w 2842959"/>
              <a:gd name="connsiteY6" fmla="*/ 613435 h 613435"/>
              <a:gd name="connsiteX7" fmla="*/ 0 w 2842959"/>
              <a:gd name="connsiteY7" fmla="*/ 552091 h 613435"/>
              <a:gd name="connsiteX8" fmla="*/ 0 w 2842959"/>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613435" extrusionOk="0">
                <a:moveTo>
                  <a:pt x="0" y="61344"/>
                </a:moveTo>
                <a:cubicBezTo>
                  <a:pt x="0" y="27465"/>
                  <a:pt x="27465" y="0"/>
                  <a:pt x="61344" y="0"/>
                </a:cubicBezTo>
                <a:lnTo>
                  <a:pt x="2781616" y="0"/>
                </a:lnTo>
                <a:cubicBezTo>
                  <a:pt x="2815495" y="0"/>
                  <a:pt x="2842960" y="27465"/>
                  <a:pt x="2842960" y="61344"/>
                </a:cubicBezTo>
                <a:cubicBezTo>
                  <a:pt x="2842960" y="224927"/>
                  <a:pt x="2842959" y="388509"/>
                  <a:pt x="2842959" y="552092"/>
                </a:cubicBezTo>
                <a:cubicBezTo>
                  <a:pt x="2842959" y="585971"/>
                  <a:pt x="2815494" y="613436"/>
                  <a:pt x="2781615"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59876" tIns="59876" rIns="59876" bIns="59876" numCol="1" spcCol="1270" anchor="ctr" anchorCtr="0">
            <a:noAutofit/>
          </a:bodyPr>
          <a:lstStyle/>
          <a:p>
            <a:pPr algn="ctr" defTabSz="488950">
              <a:lnSpc>
                <a:spcPct val="90000"/>
              </a:lnSpc>
              <a:spcAft>
                <a:spcPts val="0"/>
              </a:spcAft>
              <a:defRPr/>
            </a:pPr>
            <a:r>
              <a:rPr lang="ru-RU" sz="1200">
                <a:solidFill>
                  <a:prstClr val="black"/>
                </a:solidFill>
                <a:latin typeface="Times New Roman"/>
                <a:cs typeface="Times New Roman"/>
              </a:rPr>
              <a:t>Развитие межрегионального и международного сотрудничества</a:t>
            </a:r>
            <a:endParaRPr sz="1200"/>
          </a:p>
        </p:txBody>
      </p:sp>
      <p:sp>
        <p:nvSpPr>
          <p:cNvPr id="27" name="Полилиния 26"/>
          <p:cNvSpPr/>
          <p:nvPr/>
        </p:nvSpPr>
        <p:spPr bwMode="auto">
          <a:xfrm>
            <a:off x="7452320" y="4666329"/>
            <a:ext cx="694928" cy="331481"/>
          </a:xfrm>
          <a:custGeom>
            <a:avLst/>
            <a:gdLst>
              <a:gd name="connsiteX0" fmla="*/ 0 w 809650"/>
              <a:gd name="connsiteY0" fmla="*/ 61344 h 613435"/>
              <a:gd name="connsiteX1" fmla="*/ 61344 w 809650"/>
              <a:gd name="connsiteY1" fmla="*/ 0 h 613435"/>
              <a:gd name="connsiteX2" fmla="*/ 748307 w 809650"/>
              <a:gd name="connsiteY2" fmla="*/ 0 h 613435"/>
              <a:gd name="connsiteX3" fmla="*/ 809651 w 809650"/>
              <a:gd name="connsiteY3" fmla="*/ 61344 h 613435"/>
              <a:gd name="connsiteX4" fmla="*/ 809650 w 809650"/>
              <a:gd name="connsiteY4" fmla="*/ 552092 h 613435"/>
              <a:gd name="connsiteX5" fmla="*/ 748306 w 809650"/>
              <a:gd name="connsiteY5" fmla="*/ 613436 h 613435"/>
              <a:gd name="connsiteX6" fmla="*/ 61344 w 809650"/>
              <a:gd name="connsiteY6" fmla="*/ 613435 h 613435"/>
              <a:gd name="connsiteX7" fmla="*/ 0 w 809650"/>
              <a:gd name="connsiteY7" fmla="*/ 552091 h 613435"/>
              <a:gd name="connsiteX8" fmla="*/ 0 w 809650"/>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9650" h="613435" extrusionOk="0">
                <a:moveTo>
                  <a:pt x="0" y="61344"/>
                </a:moveTo>
                <a:cubicBezTo>
                  <a:pt x="0" y="27465"/>
                  <a:pt x="27465" y="0"/>
                  <a:pt x="61344" y="0"/>
                </a:cubicBezTo>
                <a:lnTo>
                  <a:pt x="748307" y="0"/>
                </a:lnTo>
                <a:cubicBezTo>
                  <a:pt x="782186" y="0"/>
                  <a:pt x="809651" y="27465"/>
                  <a:pt x="809651" y="61344"/>
                </a:cubicBezTo>
                <a:cubicBezTo>
                  <a:pt x="809651" y="224927"/>
                  <a:pt x="809650" y="388509"/>
                  <a:pt x="809650" y="552092"/>
                </a:cubicBezTo>
                <a:cubicBezTo>
                  <a:pt x="809650" y="585971"/>
                  <a:pt x="782185" y="613436"/>
                  <a:pt x="748306"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a:lnSpc>
                <a:spcPct val="90000"/>
              </a:lnSpc>
              <a:spcBef>
                <a:spcPts val="0"/>
              </a:spcBef>
              <a:spcAft>
                <a:spcPts val="0"/>
              </a:spcAft>
              <a:defRPr/>
            </a:pPr>
            <a:r>
              <a:rPr lang="ru-RU" sz="1250">
                <a:solidFill>
                  <a:prstClr val="black"/>
                </a:solidFill>
                <a:latin typeface="Times New Roman"/>
                <a:cs typeface="Times New Roman"/>
              </a:rPr>
              <a:t>14,3</a:t>
            </a:r>
            <a:endParaRPr/>
          </a:p>
        </p:txBody>
      </p:sp>
      <p:sp>
        <p:nvSpPr>
          <p:cNvPr id="28" name="Полилиния 27"/>
          <p:cNvSpPr/>
          <p:nvPr/>
        </p:nvSpPr>
        <p:spPr bwMode="auto">
          <a:xfrm>
            <a:off x="8247210" y="4669762"/>
            <a:ext cx="710327" cy="326830"/>
          </a:xfrm>
          <a:custGeom>
            <a:avLst/>
            <a:gdLst>
              <a:gd name="connsiteX0" fmla="*/ 0 w 809650"/>
              <a:gd name="connsiteY0" fmla="*/ 61344 h 613435"/>
              <a:gd name="connsiteX1" fmla="*/ 61344 w 809650"/>
              <a:gd name="connsiteY1" fmla="*/ 0 h 613435"/>
              <a:gd name="connsiteX2" fmla="*/ 748307 w 809650"/>
              <a:gd name="connsiteY2" fmla="*/ 0 h 613435"/>
              <a:gd name="connsiteX3" fmla="*/ 809651 w 809650"/>
              <a:gd name="connsiteY3" fmla="*/ 61344 h 613435"/>
              <a:gd name="connsiteX4" fmla="*/ 809650 w 809650"/>
              <a:gd name="connsiteY4" fmla="*/ 552092 h 613435"/>
              <a:gd name="connsiteX5" fmla="*/ 748306 w 809650"/>
              <a:gd name="connsiteY5" fmla="*/ 613436 h 613435"/>
              <a:gd name="connsiteX6" fmla="*/ 61344 w 809650"/>
              <a:gd name="connsiteY6" fmla="*/ 613435 h 613435"/>
              <a:gd name="connsiteX7" fmla="*/ 0 w 809650"/>
              <a:gd name="connsiteY7" fmla="*/ 552091 h 613435"/>
              <a:gd name="connsiteX8" fmla="*/ 0 w 809650"/>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9650" h="613435" extrusionOk="0">
                <a:moveTo>
                  <a:pt x="0" y="61344"/>
                </a:moveTo>
                <a:cubicBezTo>
                  <a:pt x="0" y="27465"/>
                  <a:pt x="27465" y="0"/>
                  <a:pt x="61344" y="0"/>
                </a:cubicBezTo>
                <a:lnTo>
                  <a:pt x="748307" y="0"/>
                </a:lnTo>
                <a:cubicBezTo>
                  <a:pt x="782186" y="0"/>
                  <a:pt x="809651" y="27465"/>
                  <a:pt x="809651" y="61344"/>
                </a:cubicBezTo>
                <a:cubicBezTo>
                  <a:pt x="809651" y="224927"/>
                  <a:pt x="809650" y="388509"/>
                  <a:pt x="809650" y="552092"/>
                </a:cubicBezTo>
                <a:cubicBezTo>
                  <a:pt x="809650" y="585971"/>
                  <a:pt x="782185" y="613436"/>
                  <a:pt x="748306"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a:lnSpc>
                <a:spcPct val="90000"/>
              </a:lnSpc>
              <a:spcBef>
                <a:spcPts val="0"/>
              </a:spcBef>
              <a:spcAft>
                <a:spcPts val="0"/>
              </a:spcAft>
              <a:defRPr/>
            </a:pPr>
            <a:r>
              <a:rPr lang="ru-RU" sz="1250">
                <a:solidFill>
                  <a:prstClr val="black"/>
                </a:solidFill>
                <a:latin typeface="Times New Roman"/>
                <a:cs typeface="Times New Roman"/>
              </a:rPr>
              <a:t>14,3</a:t>
            </a:r>
            <a:endParaRPr/>
          </a:p>
        </p:txBody>
      </p:sp>
      <p:sp>
        <p:nvSpPr>
          <p:cNvPr id="25" name="Полилиния 24"/>
          <p:cNvSpPr/>
          <p:nvPr/>
        </p:nvSpPr>
        <p:spPr bwMode="auto">
          <a:xfrm>
            <a:off x="4008842" y="5044477"/>
            <a:ext cx="3400987" cy="472755"/>
          </a:xfrm>
          <a:custGeom>
            <a:avLst/>
            <a:gdLst>
              <a:gd name="connsiteX0" fmla="*/ 0 w 2842959"/>
              <a:gd name="connsiteY0" fmla="*/ 61344 h 613435"/>
              <a:gd name="connsiteX1" fmla="*/ 61344 w 2842959"/>
              <a:gd name="connsiteY1" fmla="*/ 0 h 613435"/>
              <a:gd name="connsiteX2" fmla="*/ 2781616 w 2842959"/>
              <a:gd name="connsiteY2" fmla="*/ 0 h 613435"/>
              <a:gd name="connsiteX3" fmla="*/ 2842960 w 2842959"/>
              <a:gd name="connsiteY3" fmla="*/ 61344 h 613435"/>
              <a:gd name="connsiteX4" fmla="*/ 2842959 w 2842959"/>
              <a:gd name="connsiteY4" fmla="*/ 552092 h 613435"/>
              <a:gd name="connsiteX5" fmla="*/ 2781615 w 2842959"/>
              <a:gd name="connsiteY5" fmla="*/ 613436 h 613435"/>
              <a:gd name="connsiteX6" fmla="*/ 61344 w 2842959"/>
              <a:gd name="connsiteY6" fmla="*/ 613435 h 613435"/>
              <a:gd name="connsiteX7" fmla="*/ 0 w 2842959"/>
              <a:gd name="connsiteY7" fmla="*/ 552091 h 613435"/>
              <a:gd name="connsiteX8" fmla="*/ 0 w 2842959"/>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613435" extrusionOk="0">
                <a:moveTo>
                  <a:pt x="0" y="61344"/>
                </a:moveTo>
                <a:cubicBezTo>
                  <a:pt x="0" y="27465"/>
                  <a:pt x="27465" y="0"/>
                  <a:pt x="61344" y="0"/>
                </a:cubicBezTo>
                <a:lnTo>
                  <a:pt x="2781616" y="0"/>
                </a:lnTo>
                <a:cubicBezTo>
                  <a:pt x="2815495" y="0"/>
                  <a:pt x="2842960" y="27465"/>
                  <a:pt x="2842960" y="61344"/>
                </a:cubicBezTo>
                <a:cubicBezTo>
                  <a:pt x="2842960" y="224927"/>
                  <a:pt x="2842959" y="388509"/>
                  <a:pt x="2842959" y="552092"/>
                </a:cubicBezTo>
                <a:cubicBezTo>
                  <a:pt x="2842959" y="585971"/>
                  <a:pt x="2815494" y="613436"/>
                  <a:pt x="2781615"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59876" tIns="59876" rIns="59876" bIns="59876" numCol="1" spcCol="1270" anchor="ctr" anchorCtr="0">
            <a:noAutofit/>
          </a:bodyPr>
          <a:lstStyle/>
          <a:p>
            <a:pPr algn="ctr" defTabSz="533400">
              <a:lnSpc>
                <a:spcPct val="90000"/>
              </a:lnSpc>
              <a:spcAft>
                <a:spcPts val="0"/>
              </a:spcAft>
              <a:defRPr/>
            </a:pPr>
            <a:r>
              <a:rPr lang="ru-RU" sz="1200">
                <a:solidFill>
                  <a:prstClr val="black"/>
                </a:solidFill>
                <a:latin typeface="Times New Roman"/>
                <a:cs typeface="Times New Roman"/>
              </a:rPr>
              <a:t>Содействие развитию промышленного производства и повышение инвестиционной привлекательности региона</a:t>
            </a:r>
            <a:endParaRPr sz="1200"/>
          </a:p>
        </p:txBody>
      </p:sp>
      <p:sp>
        <p:nvSpPr>
          <p:cNvPr id="26" name="Полилиния 25"/>
          <p:cNvSpPr/>
          <p:nvPr/>
        </p:nvSpPr>
        <p:spPr bwMode="auto">
          <a:xfrm>
            <a:off x="7452319" y="5045513"/>
            <a:ext cx="694928" cy="471719"/>
          </a:xfrm>
          <a:custGeom>
            <a:avLst/>
            <a:gdLst>
              <a:gd name="connsiteX0" fmla="*/ 0 w 809650"/>
              <a:gd name="connsiteY0" fmla="*/ 61344 h 613435"/>
              <a:gd name="connsiteX1" fmla="*/ 61344 w 809650"/>
              <a:gd name="connsiteY1" fmla="*/ 0 h 613435"/>
              <a:gd name="connsiteX2" fmla="*/ 748307 w 809650"/>
              <a:gd name="connsiteY2" fmla="*/ 0 h 613435"/>
              <a:gd name="connsiteX3" fmla="*/ 809651 w 809650"/>
              <a:gd name="connsiteY3" fmla="*/ 61344 h 613435"/>
              <a:gd name="connsiteX4" fmla="*/ 809650 w 809650"/>
              <a:gd name="connsiteY4" fmla="*/ 552092 h 613435"/>
              <a:gd name="connsiteX5" fmla="*/ 748306 w 809650"/>
              <a:gd name="connsiteY5" fmla="*/ 613436 h 613435"/>
              <a:gd name="connsiteX6" fmla="*/ 61344 w 809650"/>
              <a:gd name="connsiteY6" fmla="*/ 613435 h 613435"/>
              <a:gd name="connsiteX7" fmla="*/ 0 w 809650"/>
              <a:gd name="connsiteY7" fmla="*/ 552091 h 613435"/>
              <a:gd name="connsiteX8" fmla="*/ 0 w 809650"/>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9650" h="613435" extrusionOk="0">
                <a:moveTo>
                  <a:pt x="0" y="61344"/>
                </a:moveTo>
                <a:cubicBezTo>
                  <a:pt x="0" y="27465"/>
                  <a:pt x="27465" y="0"/>
                  <a:pt x="61344" y="0"/>
                </a:cubicBezTo>
                <a:lnTo>
                  <a:pt x="748307" y="0"/>
                </a:lnTo>
                <a:cubicBezTo>
                  <a:pt x="782186" y="0"/>
                  <a:pt x="809651" y="27465"/>
                  <a:pt x="809651" y="61344"/>
                </a:cubicBezTo>
                <a:cubicBezTo>
                  <a:pt x="809651" y="224927"/>
                  <a:pt x="809650" y="388509"/>
                  <a:pt x="809650" y="552092"/>
                </a:cubicBezTo>
                <a:cubicBezTo>
                  <a:pt x="809650" y="585971"/>
                  <a:pt x="782185" y="613436"/>
                  <a:pt x="748306"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a:lnSpc>
                <a:spcPct val="90000"/>
              </a:lnSpc>
              <a:spcBef>
                <a:spcPts val="0"/>
              </a:spcBef>
              <a:spcAft>
                <a:spcPts val="0"/>
              </a:spcAft>
              <a:defRPr/>
            </a:pPr>
            <a:r>
              <a:rPr lang="ru-RU" sz="1250">
                <a:solidFill>
                  <a:prstClr val="black"/>
                </a:solidFill>
                <a:latin typeface="Times New Roman"/>
                <a:cs typeface="Times New Roman"/>
              </a:rPr>
              <a:t>21,9</a:t>
            </a:r>
            <a:endParaRPr/>
          </a:p>
        </p:txBody>
      </p:sp>
      <p:sp>
        <p:nvSpPr>
          <p:cNvPr id="29" name="Полилиния 28"/>
          <p:cNvSpPr/>
          <p:nvPr/>
        </p:nvSpPr>
        <p:spPr bwMode="auto">
          <a:xfrm>
            <a:off x="8242605" y="5053699"/>
            <a:ext cx="710327" cy="463533"/>
          </a:xfrm>
          <a:custGeom>
            <a:avLst/>
            <a:gdLst>
              <a:gd name="connsiteX0" fmla="*/ 0 w 809650"/>
              <a:gd name="connsiteY0" fmla="*/ 61344 h 613435"/>
              <a:gd name="connsiteX1" fmla="*/ 61344 w 809650"/>
              <a:gd name="connsiteY1" fmla="*/ 0 h 613435"/>
              <a:gd name="connsiteX2" fmla="*/ 748307 w 809650"/>
              <a:gd name="connsiteY2" fmla="*/ 0 h 613435"/>
              <a:gd name="connsiteX3" fmla="*/ 809651 w 809650"/>
              <a:gd name="connsiteY3" fmla="*/ 61344 h 613435"/>
              <a:gd name="connsiteX4" fmla="*/ 809650 w 809650"/>
              <a:gd name="connsiteY4" fmla="*/ 552092 h 613435"/>
              <a:gd name="connsiteX5" fmla="*/ 748306 w 809650"/>
              <a:gd name="connsiteY5" fmla="*/ 613436 h 613435"/>
              <a:gd name="connsiteX6" fmla="*/ 61344 w 809650"/>
              <a:gd name="connsiteY6" fmla="*/ 613435 h 613435"/>
              <a:gd name="connsiteX7" fmla="*/ 0 w 809650"/>
              <a:gd name="connsiteY7" fmla="*/ 552091 h 613435"/>
              <a:gd name="connsiteX8" fmla="*/ 0 w 809650"/>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9650" h="613435" extrusionOk="0">
                <a:moveTo>
                  <a:pt x="0" y="61344"/>
                </a:moveTo>
                <a:cubicBezTo>
                  <a:pt x="0" y="27465"/>
                  <a:pt x="27465" y="0"/>
                  <a:pt x="61344" y="0"/>
                </a:cubicBezTo>
                <a:lnTo>
                  <a:pt x="748307" y="0"/>
                </a:lnTo>
                <a:cubicBezTo>
                  <a:pt x="782186" y="0"/>
                  <a:pt x="809651" y="27465"/>
                  <a:pt x="809651" y="61344"/>
                </a:cubicBezTo>
                <a:cubicBezTo>
                  <a:pt x="809651" y="224927"/>
                  <a:pt x="809650" y="388509"/>
                  <a:pt x="809650" y="552092"/>
                </a:cubicBezTo>
                <a:cubicBezTo>
                  <a:pt x="809650" y="585971"/>
                  <a:pt x="782185" y="613436"/>
                  <a:pt x="748306"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a:lnSpc>
                <a:spcPct val="90000"/>
              </a:lnSpc>
              <a:spcBef>
                <a:spcPts val="0"/>
              </a:spcBef>
              <a:spcAft>
                <a:spcPts val="0"/>
              </a:spcAft>
              <a:defRPr/>
            </a:pPr>
            <a:r>
              <a:rPr lang="ru-RU" sz="1250">
                <a:solidFill>
                  <a:prstClr val="black"/>
                </a:solidFill>
                <a:latin typeface="Times New Roman"/>
                <a:cs typeface="Times New Roman"/>
              </a:rPr>
              <a:t>21,9</a:t>
            </a:r>
            <a:endParaRPr/>
          </a:p>
        </p:txBody>
      </p:sp>
      <p:sp>
        <p:nvSpPr>
          <p:cNvPr id="30" name="Полилиния 29"/>
          <p:cNvSpPr/>
          <p:nvPr/>
        </p:nvSpPr>
        <p:spPr bwMode="auto">
          <a:xfrm>
            <a:off x="3995936" y="3418704"/>
            <a:ext cx="3400987" cy="651077"/>
          </a:xfrm>
          <a:custGeom>
            <a:avLst/>
            <a:gdLst>
              <a:gd name="connsiteX0" fmla="*/ 0 w 2842959"/>
              <a:gd name="connsiteY0" fmla="*/ 61344 h 613435"/>
              <a:gd name="connsiteX1" fmla="*/ 61344 w 2842959"/>
              <a:gd name="connsiteY1" fmla="*/ 0 h 613435"/>
              <a:gd name="connsiteX2" fmla="*/ 2781616 w 2842959"/>
              <a:gd name="connsiteY2" fmla="*/ 0 h 613435"/>
              <a:gd name="connsiteX3" fmla="*/ 2842960 w 2842959"/>
              <a:gd name="connsiteY3" fmla="*/ 61344 h 613435"/>
              <a:gd name="connsiteX4" fmla="*/ 2842959 w 2842959"/>
              <a:gd name="connsiteY4" fmla="*/ 552092 h 613435"/>
              <a:gd name="connsiteX5" fmla="*/ 2781615 w 2842959"/>
              <a:gd name="connsiteY5" fmla="*/ 613436 h 613435"/>
              <a:gd name="connsiteX6" fmla="*/ 61344 w 2842959"/>
              <a:gd name="connsiteY6" fmla="*/ 613435 h 613435"/>
              <a:gd name="connsiteX7" fmla="*/ 0 w 2842959"/>
              <a:gd name="connsiteY7" fmla="*/ 552091 h 613435"/>
              <a:gd name="connsiteX8" fmla="*/ 0 w 2842959"/>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613435" extrusionOk="0">
                <a:moveTo>
                  <a:pt x="0" y="61344"/>
                </a:moveTo>
                <a:cubicBezTo>
                  <a:pt x="0" y="27465"/>
                  <a:pt x="27465" y="0"/>
                  <a:pt x="61344" y="0"/>
                </a:cubicBezTo>
                <a:lnTo>
                  <a:pt x="2781616" y="0"/>
                </a:lnTo>
                <a:cubicBezTo>
                  <a:pt x="2815495" y="0"/>
                  <a:pt x="2842960" y="27465"/>
                  <a:pt x="2842960" y="61344"/>
                </a:cubicBezTo>
                <a:cubicBezTo>
                  <a:pt x="2842960" y="224927"/>
                  <a:pt x="2842959" y="388509"/>
                  <a:pt x="2842959" y="552092"/>
                </a:cubicBezTo>
                <a:cubicBezTo>
                  <a:pt x="2842959" y="585971"/>
                  <a:pt x="2815494" y="613436"/>
                  <a:pt x="2781615"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59876" tIns="59876" rIns="59876" bIns="59876" numCol="1" spcCol="1270" anchor="ctr" anchorCtr="0">
            <a:noAutofit/>
          </a:bodyPr>
          <a:lstStyle/>
          <a:p>
            <a:pPr algn="ctr" defTabSz="533400">
              <a:lnSpc>
                <a:spcPct val="90000"/>
              </a:lnSpc>
              <a:spcAft>
                <a:spcPts val="0"/>
              </a:spcAft>
              <a:defRPr/>
            </a:pPr>
            <a:r>
              <a:rPr lang="ru-RU" sz="1200">
                <a:solidFill>
                  <a:prstClr val="black"/>
                </a:solidFill>
                <a:latin typeface="Times New Roman"/>
                <a:cs typeface="Times New Roman"/>
              </a:rPr>
              <a:t>Поддержка проектов развития промышленности, развитие инфраструктуры и диверсификация оборонно-промышленного комплекса</a:t>
            </a:r>
            <a:endParaRPr sz="1200"/>
          </a:p>
        </p:txBody>
      </p:sp>
      <p:sp>
        <p:nvSpPr>
          <p:cNvPr id="31" name="Полилиния 30"/>
          <p:cNvSpPr/>
          <p:nvPr/>
        </p:nvSpPr>
        <p:spPr bwMode="auto">
          <a:xfrm>
            <a:off x="7448567" y="3413532"/>
            <a:ext cx="737185" cy="640476"/>
          </a:xfrm>
          <a:custGeom>
            <a:avLst/>
            <a:gdLst>
              <a:gd name="connsiteX0" fmla="*/ 0 w 809650"/>
              <a:gd name="connsiteY0" fmla="*/ 61344 h 613435"/>
              <a:gd name="connsiteX1" fmla="*/ 61344 w 809650"/>
              <a:gd name="connsiteY1" fmla="*/ 0 h 613435"/>
              <a:gd name="connsiteX2" fmla="*/ 748307 w 809650"/>
              <a:gd name="connsiteY2" fmla="*/ 0 h 613435"/>
              <a:gd name="connsiteX3" fmla="*/ 809651 w 809650"/>
              <a:gd name="connsiteY3" fmla="*/ 61344 h 613435"/>
              <a:gd name="connsiteX4" fmla="*/ 809650 w 809650"/>
              <a:gd name="connsiteY4" fmla="*/ 552092 h 613435"/>
              <a:gd name="connsiteX5" fmla="*/ 748306 w 809650"/>
              <a:gd name="connsiteY5" fmla="*/ 613436 h 613435"/>
              <a:gd name="connsiteX6" fmla="*/ 61344 w 809650"/>
              <a:gd name="connsiteY6" fmla="*/ 613435 h 613435"/>
              <a:gd name="connsiteX7" fmla="*/ 0 w 809650"/>
              <a:gd name="connsiteY7" fmla="*/ 552091 h 613435"/>
              <a:gd name="connsiteX8" fmla="*/ 0 w 809650"/>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9650" h="613435" extrusionOk="0">
                <a:moveTo>
                  <a:pt x="0" y="61344"/>
                </a:moveTo>
                <a:cubicBezTo>
                  <a:pt x="0" y="27465"/>
                  <a:pt x="27465" y="0"/>
                  <a:pt x="61344" y="0"/>
                </a:cubicBezTo>
                <a:lnTo>
                  <a:pt x="748307" y="0"/>
                </a:lnTo>
                <a:cubicBezTo>
                  <a:pt x="782186" y="0"/>
                  <a:pt x="809651" y="27465"/>
                  <a:pt x="809651" y="61344"/>
                </a:cubicBezTo>
                <a:cubicBezTo>
                  <a:pt x="809651" y="224927"/>
                  <a:pt x="809650" y="388509"/>
                  <a:pt x="809650" y="552092"/>
                </a:cubicBezTo>
                <a:cubicBezTo>
                  <a:pt x="809650" y="585971"/>
                  <a:pt x="782185" y="613436"/>
                  <a:pt x="748306"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a:lnSpc>
                <a:spcPct val="90000"/>
              </a:lnSpc>
              <a:spcBef>
                <a:spcPts val="0"/>
              </a:spcBef>
              <a:spcAft>
                <a:spcPts val="0"/>
              </a:spcAft>
              <a:defRPr/>
            </a:pPr>
            <a:r>
              <a:rPr lang="ru-RU" sz="1250">
                <a:solidFill>
                  <a:prstClr val="black"/>
                </a:solidFill>
                <a:latin typeface="Times New Roman"/>
                <a:cs typeface="Times New Roman"/>
              </a:rPr>
              <a:t>145,8</a:t>
            </a:r>
            <a:endParaRPr/>
          </a:p>
        </p:txBody>
      </p:sp>
      <p:sp>
        <p:nvSpPr>
          <p:cNvPr id="33" name="Полилиния 32"/>
          <p:cNvSpPr/>
          <p:nvPr/>
        </p:nvSpPr>
        <p:spPr bwMode="auto">
          <a:xfrm>
            <a:off x="8245802" y="3422461"/>
            <a:ext cx="703380" cy="631548"/>
          </a:xfrm>
          <a:custGeom>
            <a:avLst/>
            <a:gdLst>
              <a:gd name="connsiteX0" fmla="*/ 0 w 809650"/>
              <a:gd name="connsiteY0" fmla="*/ 61344 h 613435"/>
              <a:gd name="connsiteX1" fmla="*/ 61344 w 809650"/>
              <a:gd name="connsiteY1" fmla="*/ 0 h 613435"/>
              <a:gd name="connsiteX2" fmla="*/ 748307 w 809650"/>
              <a:gd name="connsiteY2" fmla="*/ 0 h 613435"/>
              <a:gd name="connsiteX3" fmla="*/ 809651 w 809650"/>
              <a:gd name="connsiteY3" fmla="*/ 61344 h 613435"/>
              <a:gd name="connsiteX4" fmla="*/ 809650 w 809650"/>
              <a:gd name="connsiteY4" fmla="*/ 552092 h 613435"/>
              <a:gd name="connsiteX5" fmla="*/ 748306 w 809650"/>
              <a:gd name="connsiteY5" fmla="*/ 613436 h 613435"/>
              <a:gd name="connsiteX6" fmla="*/ 61344 w 809650"/>
              <a:gd name="connsiteY6" fmla="*/ 613435 h 613435"/>
              <a:gd name="connsiteX7" fmla="*/ 0 w 809650"/>
              <a:gd name="connsiteY7" fmla="*/ 552091 h 613435"/>
              <a:gd name="connsiteX8" fmla="*/ 0 w 809650"/>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9650" h="613435" extrusionOk="0">
                <a:moveTo>
                  <a:pt x="0" y="61344"/>
                </a:moveTo>
                <a:cubicBezTo>
                  <a:pt x="0" y="27465"/>
                  <a:pt x="27465" y="0"/>
                  <a:pt x="61344" y="0"/>
                </a:cubicBezTo>
                <a:lnTo>
                  <a:pt x="748307" y="0"/>
                </a:lnTo>
                <a:cubicBezTo>
                  <a:pt x="782186" y="0"/>
                  <a:pt x="809651" y="27465"/>
                  <a:pt x="809651" y="61344"/>
                </a:cubicBezTo>
                <a:cubicBezTo>
                  <a:pt x="809651" y="224927"/>
                  <a:pt x="809650" y="388509"/>
                  <a:pt x="809650" y="552092"/>
                </a:cubicBezTo>
                <a:cubicBezTo>
                  <a:pt x="809650" y="585971"/>
                  <a:pt x="782185" y="613436"/>
                  <a:pt x="748306"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a:lnSpc>
                <a:spcPct val="90000"/>
              </a:lnSpc>
              <a:spcBef>
                <a:spcPts val="0"/>
              </a:spcBef>
              <a:spcAft>
                <a:spcPts val="0"/>
              </a:spcAft>
              <a:defRPr/>
            </a:pPr>
            <a:r>
              <a:rPr lang="ru-RU" sz="1250">
                <a:solidFill>
                  <a:prstClr val="black"/>
                </a:solidFill>
                <a:latin typeface="Times New Roman"/>
                <a:cs typeface="Times New Roman"/>
              </a:rPr>
              <a:t>145,8</a:t>
            </a:r>
            <a:endParaRPr/>
          </a:p>
        </p:txBody>
      </p:sp>
      <p:sp>
        <p:nvSpPr>
          <p:cNvPr id="34" name="Полилиния 33"/>
          <p:cNvSpPr/>
          <p:nvPr/>
        </p:nvSpPr>
        <p:spPr bwMode="auto">
          <a:xfrm>
            <a:off x="4007568" y="5570036"/>
            <a:ext cx="3389355" cy="157297"/>
          </a:xfrm>
          <a:custGeom>
            <a:avLst/>
            <a:gdLst>
              <a:gd name="connsiteX0" fmla="*/ 0 w 2842959"/>
              <a:gd name="connsiteY0" fmla="*/ 61344 h 613435"/>
              <a:gd name="connsiteX1" fmla="*/ 61344 w 2842959"/>
              <a:gd name="connsiteY1" fmla="*/ 0 h 613435"/>
              <a:gd name="connsiteX2" fmla="*/ 2781616 w 2842959"/>
              <a:gd name="connsiteY2" fmla="*/ 0 h 613435"/>
              <a:gd name="connsiteX3" fmla="*/ 2842960 w 2842959"/>
              <a:gd name="connsiteY3" fmla="*/ 61344 h 613435"/>
              <a:gd name="connsiteX4" fmla="*/ 2842959 w 2842959"/>
              <a:gd name="connsiteY4" fmla="*/ 552092 h 613435"/>
              <a:gd name="connsiteX5" fmla="*/ 2781615 w 2842959"/>
              <a:gd name="connsiteY5" fmla="*/ 613436 h 613435"/>
              <a:gd name="connsiteX6" fmla="*/ 61344 w 2842959"/>
              <a:gd name="connsiteY6" fmla="*/ 613435 h 613435"/>
              <a:gd name="connsiteX7" fmla="*/ 0 w 2842959"/>
              <a:gd name="connsiteY7" fmla="*/ 552091 h 613435"/>
              <a:gd name="connsiteX8" fmla="*/ 0 w 2842959"/>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613435" extrusionOk="0">
                <a:moveTo>
                  <a:pt x="0" y="61344"/>
                </a:moveTo>
                <a:cubicBezTo>
                  <a:pt x="0" y="27465"/>
                  <a:pt x="27465" y="0"/>
                  <a:pt x="61344" y="0"/>
                </a:cubicBezTo>
                <a:lnTo>
                  <a:pt x="2781616" y="0"/>
                </a:lnTo>
                <a:cubicBezTo>
                  <a:pt x="2815495" y="0"/>
                  <a:pt x="2842960" y="27465"/>
                  <a:pt x="2842960" y="61344"/>
                </a:cubicBezTo>
                <a:cubicBezTo>
                  <a:pt x="2842960" y="224927"/>
                  <a:pt x="2842959" y="388509"/>
                  <a:pt x="2842959" y="552092"/>
                </a:cubicBezTo>
                <a:cubicBezTo>
                  <a:pt x="2842959" y="585971"/>
                  <a:pt x="2815494" y="613436"/>
                  <a:pt x="2781615"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59876" tIns="59876" rIns="59876" bIns="59876" numCol="1" spcCol="1270" anchor="ctr" anchorCtr="0">
            <a:noAutofit/>
          </a:bodyPr>
          <a:lstStyle/>
          <a:p>
            <a:pPr algn="ctr" defTabSz="533400">
              <a:lnSpc>
                <a:spcPct val="90000"/>
              </a:lnSpc>
              <a:spcAft>
                <a:spcPts val="0"/>
              </a:spcAft>
              <a:defRPr/>
            </a:pPr>
            <a:r>
              <a:rPr lang="ru-RU" sz="1200">
                <a:solidFill>
                  <a:prstClr val="black"/>
                </a:solidFill>
                <a:latin typeface="Times New Roman"/>
                <a:cs typeface="Times New Roman"/>
              </a:rPr>
              <a:t>Энергосбережение в Чувашской Республике</a:t>
            </a:r>
            <a:endParaRPr sz="1200"/>
          </a:p>
        </p:txBody>
      </p:sp>
      <p:sp>
        <p:nvSpPr>
          <p:cNvPr id="35" name="Полилиния 34"/>
          <p:cNvSpPr/>
          <p:nvPr/>
        </p:nvSpPr>
        <p:spPr bwMode="auto">
          <a:xfrm>
            <a:off x="7448568" y="5564469"/>
            <a:ext cx="694929" cy="157297"/>
          </a:xfrm>
          <a:custGeom>
            <a:avLst/>
            <a:gdLst>
              <a:gd name="connsiteX0" fmla="*/ 0 w 809650"/>
              <a:gd name="connsiteY0" fmla="*/ 61344 h 613435"/>
              <a:gd name="connsiteX1" fmla="*/ 61344 w 809650"/>
              <a:gd name="connsiteY1" fmla="*/ 0 h 613435"/>
              <a:gd name="connsiteX2" fmla="*/ 748307 w 809650"/>
              <a:gd name="connsiteY2" fmla="*/ 0 h 613435"/>
              <a:gd name="connsiteX3" fmla="*/ 809651 w 809650"/>
              <a:gd name="connsiteY3" fmla="*/ 61344 h 613435"/>
              <a:gd name="connsiteX4" fmla="*/ 809650 w 809650"/>
              <a:gd name="connsiteY4" fmla="*/ 552092 h 613435"/>
              <a:gd name="connsiteX5" fmla="*/ 748306 w 809650"/>
              <a:gd name="connsiteY5" fmla="*/ 613436 h 613435"/>
              <a:gd name="connsiteX6" fmla="*/ 61344 w 809650"/>
              <a:gd name="connsiteY6" fmla="*/ 613435 h 613435"/>
              <a:gd name="connsiteX7" fmla="*/ 0 w 809650"/>
              <a:gd name="connsiteY7" fmla="*/ 552091 h 613435"/>
              <a:gd name="connsiteX8" fmla="*/ 0 w 809650"/>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9650" h="613435" extrusionOk="0">
                <a:moveTo>
                  <a:pt x="0" y="61344"/>
                </a:moveTo>
                <a:cubicBezTo>
                  <a:pt x="0" y="27465"/>
                  <a:pt x="27465" y="0"/>
                  <a:pt x="61344" y="0"/>
                </a:cubicBezTo>
                <a:lnTo>
                  <a:pt x="748307" y="0"/>
                </a:lnTo>
                <a:cubicBezTo>
                  <a:pt x="782186" y="0"/>
                  <a:pt x="809651" y="27465"/>
                  <a:pt x="809651" y="61344"/>
                </a:cubicBezTo>
                <a:cubicBezTo>
                  <a:pt x="809651" y="224927"/>
                  <a:pt x="809650" y="388509"/>
                  <a:pt x="809650" y="552092"/>
                </a:cubicBezTo>
                <a:cubicBezTo>
                  <a:pt x="809650" y="585971"/>
                  <a:pt x="782185" y="613436"/>
                  <a:pt x="748306"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a:lnSpc>
                <a:spcPct val="90000"/>
              </a:lnSpc>
              <a:spcBef>
                <a:spcPts val="0"/>
              </a:spcBef>
              <a:spcAft>
                <a:spcPts val="0"/>
              </a:spcAft>
              <a:defRPr/>
            </a:pPr>
            <a:r>
              <a:rPr lang="ru-RU" sz="1250">
                <a:solidFill>
                  <a:prstClr val="black"/>
                </a:solidFill>
                <a:latin typeface="Times New Roman"/>
                <a:cs typeface="Times New Roman"/>
              </a:rPr>
              <a:t>18,8</a:t>
            </a:r>
            <a:endParaRPr/>
          </a:p>
        </p:txBody>
      </p:sp>
      <p:sp>
        <p:nvSpPr>
          <p:cNvPr id="36" name="Полилиния 35"/>
          <p:cNvSpPr/>
          <p:nvPr/>
        </p:nvSpPr>
        <p:spPr bwMode="auto">
          <a:xfrm>
            <a:off x="8241702" y="5552303"/>
            <a:ext cx="707480" cy="177911"/>
          </a:xfrm>
          <a:custGeom>
            <a:avLst/>
            <a:gdLst>
              <a:gd name="connsiteX0" fmla="*/ 0 w 809650"/>
              <a:gd name="connsiteY0" fmla="*/ 61344 h 613435"/>
              <a:gd name="connsiteX1" fmla="*/ 61344 w 809650"/>
              <a:gd name="connsiteY1" fmla="*/ 0 h 613435"/>
              <a:gd name="connsiteX2" fmla="*/ 748307 w 809650"/>
              <a:gd name="connsiteY2" fmla="*/ 0 h 613435"/>
              <a:gd name="connsiteX3" fmla="*/ 809651 w 809650"/>
              <a:gd name="connsiteY3" fmla="*/ 61344 h 613435"/>
              <a:gd name="connsiteX4" fmla="*/ 809650 w 809650"/>
              <a:gd name="connsiteY4" fmla="*/ 552092 h 613435"/>
              <a:gd name="connsiteX5" fmla="*/ 748306 w 809650"/>
              <a:gd name="connsiteY5" fmla="*/ 613436 h 613435"/>
              <a:gd name="connsiteX6" fmla="*/ 61344 w 809650"/>
              <a:gd name="connsiteY6" fmla="*/ 613435 h 613435"/>
              <a:gd name="connsiteX7" fmla="*/ 0 w 809650"/>
              <a:gd name="connsiteY7" fmla="*/ 552091 h 613435"/>
              <a:gd name="connsiteX8" fmla="*/ 0 w 809650"/>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9650" h="613435" extrusionOk="0">
                <a:moveTo>
                  <a:pt x="0" y="61344"/>
                </a:moveTo>
                <a:cubicBezTo>
                  <a:pt x="0" y="27465"/>
                  <a:pt x="27465" y="0"/>
                  <a:pt x="61344" y="0"/>
                </a:cubicBezTo>
                <a:lnTo>
                  <a:pt x="748307" y="0"/>
                </a:lnTo>
                <a:cubicBezTo>
                  <a:pt x="782186" y="0"/>
                  <a:pt x="809651" y="27465"/>
                  <a:pt x="809651" y="61344"/>
                </a:cubicBezTo>
                <a:cubicBezTo>
                  <a:pt x="809651" y="224927"/>
                  <a:pt x="809650" y="388509"/>
                  <a:pt x="809650" y="552092"/>
                </a:cubicBezTo>
                <a:cubicBezTo>
                  <a:pt x="809650" y="585971"/>
                  <a:pt x="782185" y="613436"/>
                  <a:pt x="748306"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a:lnSpc>
                <a:spcPct val="90000"/>
              </a:lnSpc>
              <a:spcBef>
                <a:spcPts val="0"/>
              </a:spcBef>
              <a:spcAft>
                <a:spcPts val="0"/>
              </a:spcAft>
              <a:defRPr/>
            </a:pPr>
            <a:r>
              <a:rPr lang="ru-RU" sz="1250">
                <a:solidFill>
                  <a:prstClr val="black"/>
                </a:solidFill>
                <a:latin typeface="Times New Roman"/>
                <a:cs typeface="Times New Roman"/>
              </a:rPr>
              <a:t>18,8</a:t>
            </a:r>
            <a:endParaRPr/>
          </a:p>
        </p:txBody>
      </p:sp>
      <p:sp>
        <p:nvSpPr>
          <p:cNvPr id="37" name="Полилиния 36"/>
          <p:cNvSpPr/>
          <p:nvPr/>
        </p:nvSpPr>
        <p:spPr bwMode="auto">
          <a:xfrm>
            <a:off x="4007568" y="5780138"/>
            <a:ext cx="3389355" cy="528919"/>
          </a:xfrm>
          <a:custGeom>
            <a:avLst/>
            <a:gdLst>
              <a:gd name="connsiteX0" fmla="*/ 0 w 2842959"/>
              <a:gd name="connsiteY0" fmla="*/ 61344 h 613435"/>
              <a:gd name="connsiteX1" fmla="*/ 61344 w 2842959"/>
              <a:gd name="connsiteY1" fmla="*/ 0 h 613435"/>
              <a:gd name="connsiteX2" fmla="*/ 2781616 w 2842959"/>
              <a:gd name="connsiteY2" fmla="*/ 0 h 613435"/>
              <a:gd name="connsiteX3" fmla="*/ 2842960 w 2842959"/>
              <a:gd name="connsiteY3" fmla="*/ 61344 h 613435"/>
              <a:gd name="connsiteX4" fmla="*/ 2842959 w 2842959"/>
              <a:gd name="connsiteY4" fmla="*/ 552092 h 613435"/>
              <a:gd name="connsiteX5" fmla="*/ 2781615 w 2842959"/>
              <a:gd name="connsiteY5" fmla="*/ 613436 h 613435"/>
              <a:gd name="connsiteX6" fmla="*/ 61344 w 2842959"/>
              <a:gd name="connsiteY6" fmla="*/ 613435 h 613435"/>
              <a:gd name="connsiteX7" fmla="*/ 0 w 2842959"/>
              <a:gd name="connsiteY7" fmla="*/ 552091 h 613435"/>
              <a:gd name="connsiteX8" fmla="*/ 0 w 2842959"/>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613435" extrusionOk="0">
                <a:moveTo>
                  <a:pt x="0" y="61344"/>
                </a:moveTo>
                <a:cubicBezTo>
                  <a:pt x="0" y="27465"/>
                  <a:pt x="27465" y="0"/>
                  <a:pt x="61344" y="0"/>
                </a:cubicBezTo>
                <a:lnTo>
                  <a:pt x="2781616" y="0"/>
                </a:lnTo>
                <a:cubicBezTo>
                  <a:pt x="2815495" y="0"/>
                  <a:pt x="2842960" y="27465"/>
                  <a:pt x="2842960" y="61344"/>
                </a:cubicBezTo>
                <a:cubicBezTo>
                  <a:pt x="2842960" y="224927"/>
                  <a:pt x="2842959" y="388509"/>
                  <a:pt x="2842959" y="552092"/>
                </a:cubicBezTo>
                <a:cubicBezTo>
                  <a:pt x="2842959" y="585971"/>
                  <a:pt x="2815494" y="613436"/>
                  <a:pt x="2781615"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59876" tIns="59876" rIns="59876" bIns="59876" numCol="1" spcCol="1270" anchor="ctr" anchorCtr="0">
            <a:noAutofit/>
          </a:bodyPr>
          <a:lstStyle/>
          <a:p>
            <a:pPr algn="ctr" defTabSz="533400">
              <a:lnSpc>
                <a:spcPct val="90000"/>
              </a:lnSpc>
              <a:spcAft>
                <a:spcPts val="0"/>
              </a:spcAft>
              <a:defRPr/>
            </a:pPr>
            <a:r>
              <a:rPr lang="ru-RU" sz="1200" dirty="0">
                <a:solidFill>
                  <a:prstClr val="black"/>
                </a:solidFill>
                <a:latin typeface="Times New Roman"/>
                <a:cs typeface="Times New Roman"/>
              </a:rPr>
              <a:t>Обеспечение реализации государственной программы Чувашской Республики «Развитие промышленности и инновационная экономика»</a:t>
            </a:r>
            <a:endParaRPr sz="1200" dirty="0"/>
          </a:p>
        </p:txBody>
      </p:sp>
      <p:sp>
        <p:nvSpPr>
          <p:cNvPr id="40" name="Полилиния 39"/>
          <p:cNvSpPr/>
          <p:nvPr/>
        </p:nvSpPr>
        <p:spPr bwMode="auto">
          <a:xfrm>
            <a:off x="7448568" y="5780139"/>
            <a:ext cx="694928" cy="528917"/>
          </a:xfrm>
          <a:custGeom>
            <a:avLst/>
            <a:gdLst>
              <a:gd name="connsiteX0" fmla="*/ 0 w 809650"/>
              <a:gd name="connsiteY0" fmla="*/ 61344 h 613435"/>
              <a:gd name="connsiteX1" fmla="*/ 61344 w 809650"/>
              <a:gd name="connsiteY1" fmla="*/ 0 h 613435"/>
              <a:gd name="connsiteX2" fmla="*/ 748307 w 809650"/>
              <a:gd name="connsiteY2" fmla="*/ 0 h 613435"/>
              <a:gd name="connsiteX3" fmla="*/ 809651 w 809650"/>
              <a:gd name="connsiteY3" fmla="*/ 61344 h 613435"/>
              <a:gd name="connsiteX4" fmla="*/ 809650 w 809650"/>
              <a:gd name="connsiteY4" fmla="*/ 552092 h 613435"/>
              <a:gd name="connsiteX5" fmla="*/ 748306 w 809650"/>
              <a:gd name="connsiteY5" fmla="*/ 613436 h 613435"/>
              <a:gd name="connsiteX6" fmla="*/ 61344 w 809650"/>
              <a:gd name="connsiteY6" fmla="*/ 613435 h 613435"/>
              <a:gd name="connsiteX7" fmla="*/ 0 w 809650"/>
              <a:gd name="connsiteY7" fmla="*/ 552091 h 613435"/>
              <a:gd name="connsiteX8" fmla="*/ 0 w 809650"/>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9650" h="613435" extrusionOk="0">
                <a:moveTo>
                  <a:pt x="0" y="61344"/>
                </a:moveTo>
                <a:cubicBezTo>
                  <a:pt x="0" y="27465"/>
                  <a:pt x="27465" y="0"/>
                  <a:pt x="61344" y="0"/>
                </a:cubicBezTo>
                <a:lnTo>
                  <a:pt x="748307" y="0"/>
                </a:lnTo>
                <a:cubicBezTo>
                  <a:pt x="782186" y="0"/>
                  <a:pt x="809651" y="27465"/>
                  <a:pt x="809651" y="61344"/>
                </a:cubicBezTo>
                <a:cubicBezTo>
                  <a:pt x="809651" y="224927"/>
                  <a:pt x="809650" y="388509"/>
                  <a:pt x="809650" y="552092"/>
                </a:cubicBezTo>
                <a:cubicBezTo>
                  <a:pt x="809650" y="585971"/>
                  <a:pt x="782185" y="613436"/>
                  <a:pt x="748306"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a:lnSpc>
                <a:spcPct val="90000"/>
              </a:lnSpc>
              <a:spcBef>
                <a:spcPts val="0"/>
              </a:spcBef>
              <a:spcAft>
                <a:spcPts val="0"/>
              </a:spcAft>
              <a:defRPr/>
            </a:pPr>
            <a:r>
              <a:rPr lang="ru-RU" sz="1250">
                <a:solidFill>
                  <a:prstClr val="black"/>
                </a:solidFill>
                <a:latin typeface="Times New Roman"/>
                <a:cs typeface="Times New Roman"/>
              </a:rPr>
              <a:t>41,2</a:t>
            </a:r>
            <a:endParaRPr/>
          </a:p>
        </p:txBody>
      </p:sp>
      <p:sp>
        <p:nvSpPr>
          <p:cNvPr id="42" name="Полилиния 41"/>
          <p:cNvSpPr/>
          <p:nvPr/>
        </p:nvSpPr>
        <p:spPr bwMode="auto">
          <a:xfrm>
            <a:off x="8236575" y="5793745"/>
            <a:ext cx="712607" cy="517608"/>
          </a:xfrm>
          <a:custGeom>
            <a:avLst/>
            <a:gdLst>
              <a:gd name="connsiteX0" fmla="*/ 0 w 809650"/>
              <a:gd name="connsiteY0" fmla="*/ 61344 h 613435"/>
              <a:gd name="connsiteX1" fmla="*/ 61344 w 809650"/>
              <a:gd name="connsiteY1" fmla="*/ 0 h 613435"/>
              <a:gd name="connsiteX2" fmla="*/ 748307 w 809650"/>
              <a:gd name="connsiteY2" fmla="*/ 0 h 613435"/>
              <a:gd name="connsiteX3" fmla="*/ 809651 w 809650"/>
              <a:gd name="connsiteY3" fmla="*/ 61344 h 613435"/>
              <a:gd name="connsiteX4" fmla="*/ 809650 w 809650"/>
              <a:gd name="connsiteY4" fmla="*/ 552092 h 613435"/>
              <a:gd name="connsiteX5" fmla="*/ 748306 w 809650"/>
              <a:gd name="connsiteY5" fmla="*/ 613436 h 613435"/>
              <a:gd name="connsiteX6" fmla="*/ 61344 w 809650"/>
              <a:gd name="connsiteY6" fmla="*/ 613435 h 613435"/>
              <a:gd name="connsiteX7" fmla="*/ 0 w 809650"/>
              <a:gd name="connsiteY7" fmla="*/ 552091 h 613435"/>
              <a:gd name="connsiteX8" fmla="*/ 0 w 809650"/>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9650" h="613435" extrusionOk="0">
                <a:moveTo>
                  <a:pt x="0" y="61344"/>
                </a:moveTo>
                <a:cubicBezTo>
                  <a:pt x="0" y="27465"/>
                  <a:pt x="27465" y="0"/>
                  <a:pt x="61344" y="0"/>
                </a:cubicBezTo>
                <a:lnTo>
                  <a:pt x="748307" y="0"/>
                </a:lnTo>
                <a:cubicBezTo>
                  <a:pt x="782186" y="0"/>
                  <a:pt x="809651" y="27465"/>
                  <a:pt x="809651" y="61344"/>
                </a:cubicBezTo>
                <a:cubicBezTo>
                  <a:pt x="809651" y="224927"/>
                  <a:pt x="809650" y="388509"/>
                  <a:pt x="809650" y="552092"/>
                </a:cubicBezTo>
                <a:cubicBezTo>
                  <a:pt x="809650" y="585971"/>
                  <a:pt x="782185" y="613436"/>
                  <a:pt x="748306"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a:lnSpc>
                <a:spcPct val="90000"/>
              </a:lnSpc>
              <a:spcBef>
                <a:spcPts val="0"/>
              </a:spcBef>
              <a:spcAft>
                <a:spcPts val="0"/>
              </a:spcAft>
              <a:defRPr/>
            </a:pPr>
            <a:r>
              <a:rPr lang="en-US" sz="1250">
                <a:solidFill>
                  <a:prstClr val="black"/>
                </a:solidFill>
                <a:latin typeface="Times New Roman"/>
                <a:cs typeface="Times New Roman"/>
              </a:rPr>
              <a:t>41</a:t>
            </a:r>
            <a:r>
              <a:rPr lang="ru-RU" sz="1250">
                <a:solidFill>
                  <a:prstClr val="black"/>
                </a:solidFill>
                <a:latin typeface="Times New Roman"/>
                <a:cs typeface="Times New Roman"/>
              </a:rPr>
              <a:t>,</a:t>
            </a:r>
            <a:r>
              <a:rPr lang="en-US" sz="1250">
                <a:solidFill>
                  <a:prstClr val="black"/>
                </a:solidFill>
                <a:latin typeface="Times New Roman"/>
                <a:cs typeface="Times New Roman"/>
              </a:rPr>
              <a:t>2</a:t>
            </a:r>
            <a:endParaRPr lang="ru-RU" sz="1250">
              <a:solidFill>
                <a:prstClr val="black"/>
              </a:solidFill>
              <a:latin typeface="Times New Roman"/>
              <a:cs typeface="Times New Roman"/>
            </a:endParaRPr>
          </a:p>
        </p:txBody>
      </p:sp>
      <p:sp>
        <p:nvSpPr>
          <p:cNvPr id="46" name="Полилиния 45"/>
          <p:cNvSpPr/>
          <p:nvPr/>
        </p:nvSpPr>
        <p:spPr bwMode="auto">
          <a:xfrm>
            <a:off x="7448568" y="2961201"/>
            <a:ext cx="694928" cy="175858"/>
          </a:xfrm>
          <a:custGeom>
            <a:avLst/>
            <a:gdLst>
              <a:gd name="connsiteX0" fmla="*/ 0 w 816003"/>
              <a:gd name="connsiteY0" fmla="*/ 61344 h 613435"/>
              <a:gd name="connsiteX1" fmla="*/ 61344 w 816003"/>
              <a:gd name="connsiteY1" fmla="*/ 0 h 613435"/>
              <a:gd name="connsiteX2" fmla="*/ 754660 w 816003"/>
              <a:gd name="connsiteY2" fmla="*/ 0 h 613435"/>
              <a:gd name="connsiteX3" fmla="*/ 816004 w 816003"/>
              <a:gd name="connsiteY3" fmla="*/ 61344 h 613435"/>
              <a:gd name="connsiteX4" fmla="*/ 816003 w 816003"/>
              <a:gd name="connsiteY4" fmla="*/ 552092 h 613435"/>
              <a:gd name="connsiteX5" fmla="*/ 754659 w 816003"/>
              <a:gd name="connsiteY5" fmla="*/ 613436 h 613435"/>
              <a:gd name="connsiteX6" fmla="*/ 61344 w 816003"/>
              <a:gd name="connsiteY6" fmla="*/ 613435 h 613435"/>
              <a:gd name="connsiteX7" fmla="*/ 0 w 816003"/>
              <a:gd name="connsiteY7" fmla="*/ 552091 h 613435"/>
              <a:gd name="connsiteX8" fmla="*/ 0 w 816003"/>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6003" h="613435" extrusionOk="0">
                <a:moveTo>
                  <a:pt x="0" y="61344"/>
                </a:moveTo>
                <a:cubicBezTo>
                  <a:pt x="0" y="27465"/>
                  <a:pt x="27465" y="0"/>
                  <a:pt x="61344" y="0"/>
                </a:cubicBezTo>
                <a:lnTo>
                  <a:pt x="754660" y="0"/>
                </a:lnTo>
                <a:cubicBezTo>
                  <a:pt x="788539" y="0"/>
                  <a:pt x="816004" y="27465"/>
                  <a:pt x="816004" y="61344"/>
                </a:cubicBezTo>
                <a:cubicBezTo>
                  <a:pt x="816004" y="224927"/>
                  <a:pt x="816003" y="388509"/>
                  <a:pt x="816003" y="552092"/>
                </a:cubicBezTo>
                <a:cubicBezTo>
                  <a:pt x="816003" y="585971"/>
                  <a:pt x="788538" y="613436"/>
                  <a:pt x="754659"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a:lnSpc>
                <a:spcPct val="90000"/>
              </a:lnSpc>
              <a:spcBef>
                <a:spcPts val="0"/>
              </a:spcBef>
              <a:spcAft>
                <a:spcPts val="0"/>
              </a:spcAft>
              <a:defRPr/>
            </a:pPr>
            <a:r>
              <a:rPr lang="ru-RU" sz="1500" b="1">
                <a:solidFill>
                  <a:prstClr val="black"/>
                </a:solidFill>
                <a:latin typeface="Times New Roman"/>
                <a:cs typeface="Times New Roman"/>
              </a:rPr>
              <a:t>План</a:t>
            </a:r>
            <a:endParaRPr/>
          </a:p>
        </p:txBody>
      </p:sp>
      <p:sp>
        <p:nvSpPr>
          <p:cNvPr id="47" name="Полилиния 46"/>
          <p:cNvSpPr/>
          <p:nvPr/>
        </p:nvSpPr>
        <p:spPr bwMode="auto">
          <a:xfrm>
            <a:off x="3995936" y="6361861"/>
            <a:ext cx="3400986" cy="234883"/>
          </a:xfrm>
          <a:custGeom>
            <a:avLst/>
            <a:gdLst>
              <a:gd name="connsiteX0" fmla="*/ 0 w 2842959"/>
              <a:gd name="connsiteY0" fmla="*/ 61344 h 613435"/>
              <a:gd name="connsiteX1" fmla="*/ 61344 w 2842959"/>
              <a:gd name="connsiteY1" fmla="*/ 0 h 613435"/>
              <a:gd name="connsiteX2" fmla="*/ 2781616 w 2842959"/>
              <a:gd name="connsiteY2" fmla="*/ 0 h 613435"/>
              <a:gd name="connsiteX3" fmla="*/ 2842960 w 2842959"/>
              <a:gd name="connsiteY3" fmla="*/ 61344 h 613435"/>
              <a:gd name="connsiteX4" fmla="*/ 2842959 w 2842959"/>
              <a:gd name="connsiteY4" fmla="*/ 552092 h 613435"/>
              <a:gd name="connsiteX5" fmla="*/ 2781615 w 2842959"/>
              <a:gd name="connsiteY5" fmla="*/ 613436 h 613435"/>
              <a:gd name="connsiteX6" fmla="*/ 61344 w 2842959"/>
              <a:gd name="connsiteY6" fmla="*/ 613435 h 613435"/>
              <a:gd name="connsiteX7" fmla="*/ 0 w 2842959"/>
              <a:gd name="connsiteY7" fmla="*/ 552091 h 613435"/>
              <a:gd name="connsiteX8" fmla="*/ 0 w 2842959"/>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613435" extrusionOk="0">
                <a:moveTo>
                  <a:pt x="0" y="61344"/>
                </a:moveTo>
                <a:cubicBezTo>
                  <a:pt x="0" y="27465"/>
                  <a:pt x="27465" y="0"/>
                  <a:pt x="61344" y="0"/>
                </a:cubicBezTo>
                <a:lnTo>
                  <a:pt x="2781616" y="0"/>
                </a:lnTo>
                <a:cubicBezTo>
                  <a:pt x="2815495" y="0"/>
                  <a:pt x="2842960" y="27465"/>
                  <a:pt x="2842960" y="61344"/>
                </a:cubicBezTo>
                <a:cubicBezTo>
                  <a:pt x="2842960" y="224927"/>
                  <a:pt x="2842959" y="388509"/>
                  <a:pt x="2842959" y="552092"/>
                </a:cubicBezTo>
                <a:cubicBezTo>
                  <a:pt x="2842959" y="585971"/>
                  <a:pt x="2815494" y="613436"/>
                  <a:pt x="2781615"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59876" tIns="59876" rIns="59876" bIns="59876" numCol="1" spcCol="1270" anchor="ctr" anchorCtr="0">
            <a:noAutofit/>
          </a:bodyPr>
          <a:lstStyle/>
          <a:p>
            <a:pPr algn="ctr" defTabSz="533400">
              <a:lnSpc>
                <a:spcPct val="90000"/>
              </a:lnSpc>
              <a:spcAft>
                <a:spcPts val="0"/>
              </a:spcAft>
              <a:defRPr/>
            </a:pPr>
            <a:r>
              <a:rPr lang="ru-RU" sz="1200">
                <a:solidFill>
                  <a:prstClr val="black"/>
                </a:solidFill>
                <a:latin typeface="Times New Roman"/>
                <a:cs typeface="Times New Roman"/>
              </a:rPr>
              <a:t>Качество</a:t>
            </a:r>
            <a:endParaRPr sz="1200"/>
          </a:p>
        </p:txBody>
      </p:sp>
      <p:sp>
        <p:nvSpPr>
          <p:cNvPr id="48" name="Полилиния 47"/>
          <p:cNvSpPr/>
          <p:nvPr/>
        </p:nvSpPr>
        <p:spPr bwMode="auto">
          <a:xfrm>
            <a:off x="7448568" y="6361861"/>
            <a:ext cx="712356" cy="235490"/>
          </a:xfrm>
          <a:custGeom>
            <a:avLst/>
            <a:gdLst>
              <a:gd name="connsiteX0" fmla="*/ 0 w 809650"/>
              <a:gd name="connsiteY0" fmla="*/ 61344 h 613435"/>
              <a:gd name="connsiteX1" fmla="*/ 61344 w 809650"/>
              <a:gd name="connsiteY1" fmla="*/ 0 h 613435"/>
              <a:gd name="connsiteX2" fmla="*/ 748307 w 809650"/>
              <a:gd name="connsiteY2" fmla="*/ 0 h 613435"/>
              <a:gd name="connsiteX3" fmla="*/ 809651 w 809650"/>
              <a:gd name="connsiteY3" fmla="*/ 61344 h 613435"/>
              <a:gd name="connsiteX4" fmla="*/ 809650 w 809650"/>
              <a:gd name="connsiteY4" fmla="*/ 552092 h 613435"/>
              <a:gd name="connsiteX5" fmla="*/ 748306 w 809650"/>
              <a:gd name="connsiteY5" fmla="*/ 613436 h 613435"/>
              <a:gd name="connsiteX6" fmla="*/ 61344 w 809650"/>
              <a:gd name="connsiteY6" fmla="*/ 613435 h 613435"/>
              <a:gd name="connsiteX7" fmla="*/ 0 w 809650"/>
              <a:gd name="connsiteY7" fmla="*/ 552091 h 613435"/>
              <a:gd name="connsiteX8" fmla="*/ 0 w 809650"/>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9650" h="613435" extrusionOk="0">
                <a:moveTo>
                  <a:pt x="0" y="61344"/>
                </a:moveTo>
                <a:cubicBezTo>
                  <a:pt x="0" y="27465"/>
                  <a:pt x="27465" y="0"/>
                  <a:pt x="61344" y="0"/>
                </a:cubicBezTo>
                <a:lnTo>
                  <a:pt x="748307" y="0"/>
                </a:lnTo>
                <a:cubicBezTo>
                  <a:pt x="782186" y="0"/>
                  <a:pt x="809651" y="27465"/>
                  <a:pt x="809651" y="61344"/>
                </a:cubicBezTo>
                <a:cubicBezTo>
                  <a:pt x="809651" y="224927"/>
                  <a:pt x="809650" y="388509"/>
                  <a:pt x="809650" y="552092"/>
                </a:cubicBezTo>
                <a:cubicBezTo>
                  <a:pt x="809650" y="585971"/>
                  <a:pt x="782185" y="613436"/>
                  <a:pt x="748306"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a:lnSpc>
                <a:spcPct val="90000"/>
              </a:lnSpc>
              <a:spcBef>
                <a:spcPts val="0"/>
              </a:spcBef>
              <a:spcAft>
                <a:spcPts val="0"/>
              </a:spcAft>
              <a:defRPr/>
            </a:pPr>
            <a:r>
              <a:rPr lang="ru-RU" sz="1250">
                <a:solidFill>
                  <a:prstClr val="black"/>
                </a:solidFill>
                <a:latin typeface="Times New Roman"/>
                <a:cs typeface="Times New Roman"/>
              </a:rPr>
              <a:t>0,7</a:t>
            </a:r>
            <a:endParaRPr/>
          </a:p>
        </p:txBody>
      </p:sp>
      <p:sp>
        <p:nvSpPr>
          <p:cNvPr id="49" name="Полилиния 48"/>
          <p:cNvSpPr/>
          <p:nvPr/>
        </p:nvSpPr>
        <p:spPr bwMode="auto">
          <a:xfrm>
            <a:off x="8241703" y="6366288"/>
            <a:ext cx="669548" cy="230455"/>
          </a:xfrm>
          <a:custGeom>
            <a:avLst/>
            <a:gdLst>
              <a:gd name="connsiteX0" fmla="*/ 0 w 809650"/>
              <a:gd name="connsiteY0" fmla="*/ 61344 h 613435"/>
              <a:gd name="connsiteX1" fmla="*/ 61344 w 809650"/>
              <a:gd name="connsiteY1" fmla="*/ 0 h 613435"/>
              <a:gd name="connsiteX2" fmla="*/ 748307 w 809650"/>
              <a:gd name="connsiteY2" fmla="*/ 0 h 613435"/>
              <a:gd name="connsiteX3" fmla="*/ 809651 w 809650"/>
              <a:gd name="connsiteY3" fmla="*/ 61344 h 613435"/>
              <a:gd name="connsiteX4" fmla="*/ 809650 w 809650"/>
              <a:gd name="connsiteY4" fmla="*/ 552092 h 613435"/>
              <a:gd name="connsiteX5" fmla="*/ 748306 w 809650"/>
              <a:gd name="connsiteY5" fmla="*/ 613436 h 613435"/>
              <a:gd name="connsiteX6" fmla="*/ 61344 w 809650"/>
              <a:gd name="connsiteY6" fmla="*/ 613435 h 613435"/>
              <a:gd name="connsiteX7" fmla="*/ 0 w 809650"/>
              <a:gd name="connsiteY7" fmla="*/ 552091 h 613435"/>
              <a:gd name="connsiteX8" fmla="*/ 0 w 809650"/>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9650" h="613435" extrusionOk="0">
                <a:moveTo>
                  <a:pt x="0" y="61344"/>
                </a:moveTo>
                <a:cubicBezTo>
                  <a:pt x="0" y="27465"/>
                  <a:pt x="27465" y="0"/>
                  <a:pt x="61344" y="0"/>
                </a:cubicBezTo>
                <a:lnTo>
                  <a:pt x="748307" y="0"/>
                </a:lnTo>
                <a:cubicBezTo>
                  <a:pt x="782186" y="0"/>
                  <a:pt x="809651" y="27465"/>
                  <a:pt x="809651" y="61344"/>
                </a:cubicBezTo>
                <a:cubicBezTo>
                  <a:pt x="809651" y="224927"/>
                  <a:pt x="809650" y="388509"/>
                  <a:pt x="809650" y="552092"/>
                </a:cubicBezTo>
                <a:cubicBezTo>
                  <a:pt x="809650" y="585971"/>
                  <a:pt x="782185" y="613436"/>
                  <a:pt x="748306"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a:lnSpc>
                <a:spcPct val="90000"/>
              </a:lnSpc>
              <a:spcBef>
                <a:spcPts val="0"/>
              </a:spcBef>
              <a:spcAft>
                <a:spcPts val="0"/>
              </a:spcAft>
              <a:defRPr/>
            </a:pPr>
            <a:r>
              <a:rPr lang="en-US" sz="1250">
                <a:solidFill>
                  <a:prstClr val="black"/>
                </a:solidFill>
                <a:latin typeface="Times New Roman"/>
                <a:cs typeface="Times New Roman"/>
              </a:rPr>
              <a:t>0,7</a:t>
            </a:r>
            <a:endParaRPr lang="ru-RU" sz="1250">
              <a:solidFill>
                <a:prstClr val="black"/>
              </a:solidFill>
              <a:latin typeface="Times New Roman"/>
              <a:cs typeface="Times New Roman"/>
            </a:endParaRPr>
          </a:p>
        </p:txBody>
      </p:sp>
    </p:spTree>
    <p:extLst>
      <p:ext uri="{BB962C8B-B14F-4D97-AF65-F5344CB8AC3E}">
        <p14:creationId xmlns:p14="http://schemas.microsoft.com/office/powerpoint/2010/main" val="617443335"/>
      </p:ext>
    </p:extLst>
  </p:cSld>
  <p:clrMapOvr>
    <a:masterClrMapping/>
  </p:clrMapOvr>
  <mc:AlternateContent xmlns:mc="http://schemas.openxmlformats.org/markup-compatibility/2006" xmlns:p14="http://schemas.microsoft.com/office/powerpoint/2010/main">
    <mc:Choice Requires="p14">
      <p:transition spd="slow" p14:dur="2000"/>
    </mc:Choice>
    <mc:Fallback xmlns="" xmlns:m="http://schemas.openxmlformats.org/officeDocument/2006/math" xmlns:w="http://schemas.openxmlformats.org/wordprocessingml/2006/main">
      <p:transition advClick="1"/>
    </mc:Fallback>
  </mc:AlternateContent>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Полилиния 3"/>
          <p:cNvSpPr/>
          <p:nvPr/>
        </p:nvSpPr>
        <p:spPr bwMode="auto">
          <a:xfrm>
            <a:off x="5126783" y="827577"/>
            <a:ext cx="3903032" cy="1092777"/>
          </a:xfrm>
          <a:custGeom>
            <a:avLst/>
            <a:gdLst>
              <a:gd name="connsiteX0" fmla="*/ 0 w 3903032"/>
              <a:gd name="connsiteY0" fmla="*/ 109278 h 1092777"/>
              <a:gd name="connsiteX1" fmla="*/ 109278 w 3903032"/>
              <a:gd name="connsiteY1" fmla="*/ 0 h 1092777"/>
              <a:gd name="connsiteX2" fmla="*/ 3793754 w 3903032"/>
              <a:gd name="connsiteY2" fmla="*/ 0 h 1092777"/>
              <a:gd name="connsiteX3" fmla="*/ 3903032 w 3903032"/>
              <a:gd name="connsiteY3" fmla="*/ 109278 h 1092777"/>
              <a:gd name="connsiteX4" fmla="*/ 3903032 w 3903032"/>
              <a:gd name="connsiteY4" fmla="*/ 983499 h 1092777"/>
              <a:gd name="connsiteX5" fmla="*/ 3793754 w 3903032"/>
              <a:gd name="connsiteY5" fmla="*/ 1092777 h 1092777"/>
              <a:gd name="connsiteX6" fmla="*/ 109278 w 3903032"/>
              <a:gd name="connsiteY6" fmla="*/ 1092777 h 1092777"/>
              <a:gd name="connsiteX7" fmla="*/ 0 w 3903032"/>
              <a:gd name="connsiteY7" fmla="*/ 983499 h 1092777"/>
              <a:gd name="connsiteX8" fmla="*/ 0 w 3903032"/>
              <a:gd name="connsiteY8" fmla="*/ 109278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3032" h="1092777" extrusionOk="0">
                <a:moveTo>
                  <a:pt x="0" y="109278"/>
                </a:moveTo>
                <a:cubicBezTo>
                  <a:pt x="0" y="48925"/>
                  <a:pt x="48925" y="0"/>
                  <a:pt x="109278" y="0"/>
                </a:cubicBezTo>
                <a:lnTo>
                  <a:pt x="3793754" y="0"/>
                </a:lnTo>
                <a:cubicBezTo>
                  <a:pt x="3854107" y="0"/>
                  <a:pt x="3903032" y="48925"/>
                  <a:pt x="3903032" y="109278"/>
                </a:cubicBezTo>
                <a:lnTo>
                  <a:pt x="3903032" y="983499"/>
                </a:lnTo>
                <a:cubicBezTo>
                  <a:pt x="3903032" y="1043852"/>
                  <a:pt x="3854107" y="1092777"/>
                  <a:pt x="3793754" y="1092777"/>
                </a:cubicBezTo>
                <a:lnTo>
                  <a:pt x="109278" y="1092777"/>
                </a:lnTo>
                <a:cubicBezTo>
                  <a:pt x="48925" y="1092777"/>
                  <a:pt x="0" y="1043852"/>
                  <a:pt x="0" y="983499"/>
                </a:cubicBezTo>
                <a:lnTo>
                  <a:pt x="0" y="109278"/>
                </a:lnTo>
                <a:close/>
              </a:path>
            </a:pathLst>
          </a:custGeom>
        </p:spPr>
        <p:style>
          <a:lnRef idx="3">
            <a:schemeClr val="lt1"/>
          </a:lnRef>
          <a:fillRef idx="1">
            <a:schemeClr val="accent2"/>
          </a:fillRef>
          <a:effectRef idx="1">
            <a:schemeClr val="accent2"/>
          </a:effectRef>
          <a:fontRef idx="minor">
            <a:schemeClr val="lt1"/>
          </a:fontRef>
        </p:style>
        <p:txBody>
          <a:bodyPr spcFirstLastPara="0" vert="horz" wrap="square" lIns="92966" tIns="92966" rIns="92966" bIns="92966" numCol="1" spcCol="1270" anchor="ctr" anchorCtr="0">
            <a:noAutofit/>
          </a:bodyPr>
          <a:lstStyle/>
          <a:p>
            <a:pPr algn="ctr" defTabSz="711200">
              <a:lnSpc>
                <a:spcPct val="90000"/>
              </a:lnSpc>
              <a:spcBef>
                <a:spcPts val="0"/>
              </a:spcBef>
              <a:spcAft>
                <a:spcPts val="0"/>
              </a:spcAft>
              <a:defRPr/>
            </a:pPr>
            <a:r>
              <a:rPr lang="ru-RU" sz="1600" b="1">
                <a:solidFill>
                  <a:srgbClr val="4E67C8">
                    <a:lumMod val="50000"/>
                  </a:srgbClr>
                </a:solidFill>
                <a:latin typeface="Times New Roman"/>
                <a:cs typeface="Times New Roman"/>
              </a:rPr>
              <a:t>Достижение значений показателей (индикаторов) </a:t>
            </a:r>
            <a:endParaRPr/>
          </a:p>
        </p:txBody>
      </p:sp>
      <p:sp>
        <p:nvSpPr>
          <p:cNvPr id="16" name="Полилиния 15"/>
          <p:cNvSpPr/>
          <p:nvPr/>
        </p:nvSpPr>
        <p:spPr bwMode="auto">
          <a:xfrm>
            <a:off x="5927052" y="2135973"/>
            <a:ext cx="730024" cy="775751"/>
          </a:xfrm>
          <a:custGeom>
            <a:avLst/>
            <a:gdLst>
              <a:gd name="connsiteX0" fmla="*/ 0 w 730024"/>
              <a:gd name="connsiteY0" fmla="*/ 73002 h 775751"/>
              <a:gd name="connsiteX1" fmla="*/ 73002 w 730024"/>
              <a:gd name="connsiteY1" fmla="*/ 0 h 775751"/>
              <a:gd name="connsiteX2" fmla="*/ 657022 w 730024"/>
              <a:gd name="connsiteY2" fmla="*/ 0 h 775751"/>
              <a:gd name="connsiteX3" fmla="*/ 730024 w 730024"/>
              <a:gd name="connsiteY3" fmla="*/ 73002 h 775751"/>
              <a:gd name="connsiteX4" fmla="*/ 730024 w 730024"/>
              <a:gd name="connsiteY4" fmla="*/ 702749 h 775751"/>
              <a:gd name="connsiteX5" fmla="*/ 657022 w 730024"/>
              <a:gd name="connsiteY5" fmla="*/ 775751 h 775751"/>
              <a:gd name="connsiteX6" fmla="*/ 73002 w 730024"/>
              <a:gd name="connsiteY6" fmla="*/ 775751 h 775751"/>
              <a:gd name="connsiteX7" fmla="*/ 0 w 730024"/>
              <a:gd name="connsiteY7" fmla="*/ 702749 h 775751"/>
              <a:gd name="connsiteX8" fmla="*/ 0 w 730024"/>
              <a:gd name="connsiteY8" fmla="*/ 73002 h 77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775751" extrusionOk="0">
                <a:moveTo>
                  <a:pt x="0" y="73002"/>
                </a:moveTo>
                <a:cubicBezTo>
                  <a:pt x="0" y="32684"/>
                  <a:pt x="32684" y="0"/>
                  <a:pt x="73002" y="0"/>
                </a:cubicBezTo>
                <a:lnTo>
                  <a:pt x="657022" y="0"/>
                </a:lnTo>
                <a:cubicBezTo>
                  <a:pt x="697340" y="0"/>
                  <a:pt x="730024" y="32684"/>
                  <a:pt x="730024" y="73002"/>
                </a:cubicBezTo>
                <a:lnTo>
                  <a:pt x="730024" y="702749"/>
                </a:lnTo>
                <a:cubicBezTo>
                  <a:pt x="730024" y="743067"/>
                  <a:pt x="697340" y="775751"/>
                  <a:pt x="657022" y="775751"/>
                </a:cubicBezTo>
                <a:lnTo>
                  <a:pt x="73002" y="775751"/>
                </a:lnTo>
                <a:cubicBezTo>
                  <a:pt x="32684" y="775751"/>
                  <a:pt x="0" y="743067"/>
                  <a:pt x="0" y="702749"/>
                </a:cubicBezTo>
                <a:lnTo>
                  <a:pt x="0" y="73002"/>
                </a:lnTo>
                <a:close/>
              </a:path>
            </a:pathLst>
          </a:custGeom>
          <a:gradFill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74722" tIns="74722" rIns="74722" bIns="74722" numCol="1" spcCol="1270" anchor="ctr" anchorCtr="0">
            <a:noAutofit/>
          </a:bodyPr>
          <a:lstStyle/>
          <a:p>
            <a:pPr algn="ctr" defTabSz="622300">
              <a:lnSpc>
                <a:spcPct val="90000"/>
              </a:lnSpc>
              <a:spcBef>
                <a:spcPts val="0"/>
              </a:spcBef>
              <a:spcAft>
                <a:spcPts val="0"/>
              </a:spcAft>
              <a:defRPr/>
            </a:pPr>
            <a:r>
              <a:rPr lang="ru-RU" sz="1400" b="1">
                <a:solidFill>
                  <a:prstClr val="black"/>
                </a:solidFill>
                <a:latin typeface="Times New Roman"/>
                <a:cs typeface="Times New Roman"/>
              </a:rPr>
              <a:t>2025 факт</a:t>
            </a:r>
            <a:endParaRPr/>
          </a:p>
        </p:txBody>
      </p:sp>
      <p:sp>
        <p:nvSpPr>
          <p:cNvPr id="17" name="Полилиния 16"/>
          <p:cNvSpPr/>
          <p:nvPr/>
        </p:nvSpPr>
        <p:spPr bwMode="auto">
          <a:xfrm>
            <a:off x="5934792" y="3147870"/>
            <a:ext cx="730024" cy="568147"/>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extrusionOk="0">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Aft>
                <a:spcPts val="0"/>
              </a:spcAft>
              <a:defRPr/>
            </a:pPr>
            <a:r>
              <a:rPr lang="ru-RU" sz="1200" b="1">
                <a:solidFill>
                  <a:prstClr val="black"/>
                </a:solidFill>
                <a:latin typeface="Times New Roman"/>
                <a:cs typeface="Times New Roman"/>
              </a:rPr>
              <a:t>102,9</a:t>
            </a:r>
            <a:endParaRPr/>
          </a:p>
        </p:txBody>
      </p:sp>
      <p:sp>
        <p:nvSpPr>
          <p:cNvPr id="18" name="Полилиния 17"/>
          <p:cNvSpPr/>
          <p:nvPr/>
        </p:nvSpPr>
        <p:spPr bwMode="auto">
          <a:xfrm>
            <a:off x="5934792" y="3836161"/>
            <a:ext cx="730024" cy="5616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extrusionOk="0">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Aft>
                <a:spcPts val="0"/>
              </a:spcAft>
              <a:defRPr/>
            </a:pPr>
            <a:r>
              <a:rPr lang="ru-RU" sz="1200" b="1">
                <a:solidFill>
                  <a:prstClr val="black"/>
                </a:solidFill>
                <a:latin typeface="Times New Roman"/>
                <a:cs typeface="Times New Roman"/>
              </a:rPr>
              <a:t>128,4</a:t>
            </a:r>
            <a:endParaRPr/>
          </a:p>
        </p:txBody>
      </p:sp>
      <p:sp>
        <p:nvSpPr>
          <p:cNvPr id="20" name="Полилиния 19"/>
          <p:cNvSpPr/>
          <p:nvPr/>
        </p:nvSpPr>
        <p:spPr bwMode="auto">
          <a:xfrm>
            <a:off x="6718399" y="2135973"/>
            <a:ext cx="730024" cy="775751"/>
          </a:xfrm>
          <a:custGeom>
            <a:avLst/>
            <a:gdLst>
              <a:gd name="connsiteX0" fmla="*/ 0 w 730024"/>
              <a:gd name="connsiteY0" fmla="*/ 73002 h 775751"/>
              <a:gd name="connsiteX1" fmla="*/ 73002 w 730024"/>
              <a:gd name="connsiteY1" fmla="*/ 0 h 775751"/>
              <a:gd name="connsiteX2" fmla="*/ 657022 w 730024"/>
              <a:gd name="connsiteY2" fmla="*/ 0 h 775751"/>
              <a:gd name="connsiteX3" fmla="*/ 730024 w 730024"/>
              <a:gd name="connsiteY3" fmla="*/ 73002 h 775751"/>
              <a:gd name="connsiteX4" fmla="*/ 730024 w 730024"/>
              <a:gd name="connsiteY4" fmla="*/ 702749 h 775751"/>
              <a:gd name="connsiteX5" fmla="*/ 657022 w 730024"/>
              <a:gd name="connsiteY5" fmla="*/ 775751 h 775751"/>
              <a:gd name="connsiteX6" fmla="*/ 73002 w 730024"/>
              <a:gd name="connsiteY6" fmla="*/ 775751 h 775751"/>
              <a:gd name="connsiteX7" fmla="*/ 0 w 730024"/>
              <a:gd name="connsiteY7" fmla="*/ 702749 h 775751"/>
              <a:gd name="connsiteX8" fmla="*/ 0 w 730024"/>
              <a:gd name="connsiteY8" fmla="*/ 73002 h 77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775751" extrusionOk="0">
                <a:moveTo>
                  <a:pt x="0" y="73002"/>
                </a:moveTo>
                <a:cubicBezTo>
                  <a:pt x="0" y="32684"/>
                  <a:pt x="32684" y="0"/>
                  <a:pt x="73002" y="0"/>
                </a:cubicBezTo>
                <a:lnTo>
                  <a:pt x="657022" y="0"/>
                </a:lnTo>
                <a:cubicBezTo>
                  <a:pt x="697340" y="0"/>
                  <a:pt x="730024" y="32684"/>
                  <a:pt x="730024" y="73002"/>
                </a:cubicBezTo>
                <a:lnTo>
                  <a:pt x="730024" y="702749"/>
                </a:lnTo>
                <a:cubicBezTo>
                  <a:pt x="730024" y="743067"/>
                  <a:pt x="697340" y="775751"/>
                  <a:pt x="657022" y="775751"/>
                </a:cubicBezTo>
                <a:lnTo>
                  <a:pt x="73002" y="775751"/>
                </a:lnTo>
                <a:cubicBezTo>
                  <a:pt x="32684" y="775751"/>
                  <a:pt x="0" y="743067"/>
                  <a:pt x="0" y="702749"/>
                </a:cubicBezTo>
                <a:lnTo>
                  <a:pt x="0" y="7300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74722" tIns="74722" rIns="74722" bIns="74722" numCol="1" spcCol="1270" anchor="ctr" anchorCtr="0">
            <a:noAutofit/>
          </a:bodyPr>
          <a:lstStyle/>
          <a:p>
            <a:pPr algn="ctr" defTabSz="622300">
              <a:lnSpc>
                <a:spcPct val="90000"/>
              </a:lnSpc>
              <a:spcBef>
                <a:spcPts val="0"/>
              </a:spcBef>
              <a:spcAft>
                <a:spcPts val="0"/>
              </a:spcAft>
              <a:defRPr/>
            </a:pPr>
            <a:r>
              <a:rPr lang="ru-RU" sz="1400" b="1">
                <a:solidFill>
                  <a:prstClr val="black"/>
                </a:solidFill>
                <a:latin typeface="Times New Roman"/>
                <a:cs typeface="Times New Roman"/>
              </a:rPr>
              <a:t>2026</a:t>
            </a:r>
            <a:endParaRPr/>
          </a:p>
        </p:txBody>
      </p:sp>
      <p:sp>
        <p:nvSpPr>
          <p:cNvPr id="21" name="Полилиния 20"/>
          <p:cNvSpPr/>
          <p:nvPr/>
        </p:nvSpPr>
        <p:spPr bwMode="auto">
          <a:xfrm>
            <a:off x="6726139" y="3147870"/>
            <a:ext cx="730024" cy="568147"/>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extrusionOk="0">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Aft>
                <a:spcPts val="0"/>
              </a:spcAft>
              <a:defRPr/>
            </a:pPr>
            <a:r>
              <a:rPr lang="ru-RU" sz="1200" b="1">
                <a:solidFill>
                  <a:prstClr val="black"/>
                </a:solidFill>
                <a:latin typeface="Times New Roman"/>
                <a:cs typeface="Times New Roman"/>
              </a:rPr>
              <a:t>106,1</a:t>
            </a:r>
            <a:endParaRPr/>
          </a:p>
        </p:txBody>
      </p:sp>
      <p:sp>
        <p:nvSpPr>
          <p:cNvPr id="22" name="Полилиния 21"/>
          <p:cNvSpPr/>
          <p:nvPr/>
        </p:nvSpPr>
        <p:spPr bwMode="auto">
          <a:xfrm>
            <a:off x="6726139" y="3836161"/>
            <a:ext cx="730024" cy="5616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extrusionOk="0">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Aft>
                <a:spcPts val="0"/>
              </a:spcAft>
              <a:defRPr/>
            </a:pPr>
            <a:r>
              <a:rPr lang="ru-RU" sz="1200" b="1">
                <a:solidFill>
                  <a:prstClr val="black"/>
                </a:solidFill>
                <a:latin typeface="Times New Roman"/>
                <a:cs typeface="Times New Roman"/>
              </a:rPr>
              <a:t>133,7</a:t>
            </a:r>
            <a:endParaRPr/>
          </a:p>
        </p:txBody>
      </p:sp>
      <p:sp>
        <p:nvSpPr>
          <p:cNvPr id="25" name="Полилиния 24"/>
          <p:cNvSpPr/>
          <p:nvPr/>
        </p:nvSpPr>
        <p:spPr bwMode="auto">
          <a:xfrm>
            <a:off x="7509746" y="2135973"/>
            <a:ext cx="730024" cy="775751"/>
          </a:xfrm>
          <a:custGeom>
            <a:avLst/>
            <a:gdLst>
              <a:gd name="connsiteX0" fmla="*/ 0 w 730024"/>
              <a:gd name="connsiteY0" fmla="*/ 73002 h 775751"/>
              <a:gd name="connsiteX1" fmla="*/ 73002 w 730024"/>
              <a:gd name="connsiteY1" fmla="*/ 0 h 775751"/>
              <a:gd name="connsiteX2" fmla="*/ 657022 w 730024"/>
              <a:gd name="connsiteY2" fmla="*/ 0 h 775751"/>
              <a:gd name="connsiteX3" fmla="*/ 730024 w 730024"/>
              <a:gd name="connsiteY3" fmla="*/ 73002 h 775751"/>
              <a:gd name="connsiteX4" fmla="*/ 730024 w 730024"/>
              <a:gd name="connsiteY4" fmla="*/ 702749 h 775751"/>
              <a:gd name="connsiteX5" fmla="*/ 657022 w 730024"/>
              <a:gd name="connsiteY5" fmla="*/ 775751 h 775751"/>
              <a:gd name="connsiteX6" fmla="*/ 73002 w 730024"/>
              <a:gd name="connsiteY6" fmla="*/ 775751 h 775751"/>
              <a:gd name="connsiteX7" fmla="*/ 0 w 730024"/>
              <a:gd name="connsiteY7" fmla="*/ 702749 h 775751"/>
              <a:gd name="connsiteX8" fmla="*/ 0 w 730024"/>
              <a:gd name="connsiteY8" fmla="*/ 73002 h 77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775751" extrusionOk="0">
                <a:moveTo>
                  <a:pt x="0" y="73002"/>
                </a:moveTo>
                <a:cubicBezTo>
                  <a:pt x="0" y="32684"/>
                  <a:pt x="32684" y="0"/>
                  <a:pt x="73002" y="0"/>
                </a:cubicBezTo>
                <a:lnTo>
                  <a:pt x="657022" y="0"/>
                </a:lnTo>
                <a:cubicBezTo>
                  <a:pt x="697340" y="0"/>
                  <a:pt x="730024" y="32684"/>
                  <a:pt x="730024" y="73002"/>
                </a:cubicBezTo>
                <a:lnTo>
                  <a:pt x="730024" y="702749"/>
                </a:lnTo>
                <a:cubicBezTo>
                  <a:pt x="730024" y="743067"/>
                  <a:pt x="697340" y="775751"/>
                  <a:pt x="657022" y="775751"/>
                </a:cubicBezTo>
                <a:lnTo>
                  <a:pt x="73002" y="775751"/>
                </a:lnTo>
                <a:cubicBezTo>
                  <a:pt x="32684" y="775751"/>
                  <a:pt x="0" y="743067"/>
                  <a:pt x="0" y="702749"/>
                </a:cubicBezTo>
                <a:lnTo>
                  <a:pt x="0" y="7300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74722" tIns="74722" rIns="74722" bIns="74722" numCol="1" spcCol="1270" anchor="ctr" anchorCtr="0">
            <a:noAutofit/>
          </a:bodyPr>
          <a:lstStyle/>
          <a:p>
            <a:pPr algn="ctr" defTabSz="622300">
              <a:lnSpc>
                <a:spcPct val="90000"/>
              </a:lnSpc>
              <a:spcBef>
                <a:spcPts val="0"/>
              </a:spcBef>
              <a:spcAft>
                <a:spcPts val="0"/>
              </a:spcAft>
              <a:defRPr/>
            </a:pPr>
            <a:r>
              <a:rPr lang="ru-RU" sz="1400" b="1">
                <a:solidFill>
                  <a:prstClr val="black"/>
                </a:solidFill>
                <a:latin typeface="Times New Roman"/>
                <a:cs typeface="Times New Roman"/>
              </a:rPr>
              <a:t>2027</a:t>
            </a:r>
            <a:endParaRPr/>
          </a:p>
        </p:txBody>
      </p:sp>
      <p:sp>
        <p:nvSpPr>
          <p:cNvPr id="26" name="Полилиния 25"/>
          <p:cNvSpPr/>
          <p:nvPr/>
        </p:nvSpPr>
        <p:spPr bwMode="auto">
          <a:xfrm>
            <a:off x="7517486" y="3147870"/>
            <a:ext cx="730024" cy="568147"/>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extrusionOk="0">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Aft>
                <a:spcPts val="0"/>
              </a:spcAft>
              <a:defRPr/>
            </a:pPr>
            <a:r>
              <a:rPr lang="ru-RU" sz="1200" b="1">
                <a:solidFill>
                  <a:prstClr val="black"/>
                </a:solidFill>
                <a:latin typeface="Times New Roman"/>
                <a:cs typeface="Times New Roman"/>
              </a:rPr>
              <a:t>103,3</a:t>
            </a:r>
            <a:endParaRPr/>
          </a:p>
        </p:txBody>
      </p:sp>
      <p:sp>
        <p:nvSpPr>
          <p:cNvPr id="27" name="Полилиния 26"/>
          <p:cNvSpPr/>
          <p:nvPr/>
        </p:nvSpPr>
        <p:spPr bwMode="auto">
          <a:xfrm>
            <a:off x="7517486" y="3836161"/>
            <a:ext cx="730024" cy="5616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extrusionOk="0">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Aft>
                <a:spcPts val="0"/>
              </a:spcAft>
              <a:defRPr/>
            </a:pPr>
            <a:r>
              <a:rPr lang="ru-RU" sz="1200" b="1">
                <a:solidFill>
                  <a:prstClr val="black"/>
                </a:solidFill>
                <a:latin typeface="Times New Roman"/>
                <a:cs typeface="Times New Roman"/>
              </a:rPr>
              <a:t>х</a:t>
            </a:r>
            <a:endParaRPr/>
          </a:p>
        </p:txBody>
      </p:sp>
      <p:sp>
        <p:nvSpPr>
          <p:cNvPr id="29" name="Полилиния 28"/>
          <p:cNvSpPr/>
          <p:nvPr/>
        </p:nvSpPr>
        <p:spPr bwMode="auto">
          <a:xfrm>
            <a:off x="8301093" y="2135973"/>
            <a:ext cx="730024" cy="775751"/>
          </a:xfrm>
          <a:custGeom>
            <a:avLst/>
            <a:gdLst>
              <a:gd name="connsiteX0" fmla="*/ 0 w 730024"/>
              <a:gd name="connsiteY0" fmla="*/ 73002 h 775751"/>
              <a:gd name="connsiteX1" fmla="*/ 73002 w 730024"/>
              <a:gd name="connsiteY1" fmla="*/ 0 h 775751"/>
              <a:gd name="connsiteX2" fmla="*/ 657022 w 730024"/>
              <a:gd name="connsiteY2" fmla="*/ 0 h 775751"/>
              <a:gd name="connsiteX3" fmla="*/ 730024 w 730024"/>
              <a:gd name="connsiteY3" fmla="*/ 73002 h 775751"/>
              <a:gd name="connsiteX4" fmla="*/ 730024 w 730024"/>
              <a:gd name="connsiteY4" fmla="*/ 702749 h 775751"/>
              <a:gd name="connsiteX5" fmla="*/ 657022 w 730024"/>
              <a:gd name="connsiteY5" fmla="*/ 775751 h 775751"/>
              <a:gd name="connsiteX6" fmla="*/ 73002 w 730024"/>
              <a:gd name="connsiteY6" fmla="*/ 775751 h 775751"/>
              <a:gd name="connsiteX7" fmla="*/ 0 w 730024"/>
              <a:gd name="connsiteY7" fmla="*/ 702749 h 775751"/>
              <a:gd name="connsiteX8" fmla="*/ 0 w 730024"/>
              <a:gd name="connsiteY8" fmla="*/ 73002 h 77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775751" extrusionOk="0">
                <a:moveTo>
                  <a:pt x="0" y="73002"/>
                </a:moveTo>
                <a:cubicBezTo>
                  <a:pt x="0" y="32684"/>
                  <a:pt x="32684" y="0"/>
                  <a:pt x="73002" y="0"/>
                </a:cubicBezTo>
                <a:lnTo>
                  <a:pt x="657022" y="0"/>
                </a:lnTo>
                <a:cubicBezTo>
                  <a:pt x="697340" y="0"/>
                  <a:pt x="730024" y="32684"/>
                  <a:pt x="730024" y="73002"/>
                </a:cubicBezTo>
                <a:lnTo>
                  <a:pt x="730024" y="702749"/>
                </a:lnTo>
                <a:cubicBezTo>
                  <a:pt x="730024" y="743067"/>
                  <a:pt x="697340" y="775751"/>
                  <a:pt x="657022" y="775751"/>
                </a:cubicBezTo>
                <a:lnTo>
                  <a:pt x="73002" y="775751"/>
                </a:lnTo>
                <a:cubicBezTo>
                  <a:pt x="32684" y="775751"/>
                  <a:pt x="0" y="743067"/>
                  <a:pt x="0" y="702749"/>
                </a:cubicBezTo>
                <a:lnTo>
                  <a:pt x="0" y="7300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74722" tIns="74722" rIns="74722" bIns="74722" numCol="1" spcCol="1270" anchor="ctr" anchorCtr="0">
            <a:noAutofit/>
          </a:bodyPr>
          <a:lstStyle/>
          <a:p>
            <a:pPr algn="ctr" defTabSz="622300">
              <a:lnSpc>
                <a:spcPct val="90000"/>
              </a:lnSpc>
              <a:spcBef>
                <a:spcPts val="0"/>
              </a:spcBef>
              <a:spcAft>
                <a:spcPts val="0"/>
              </a:spcAft>
              <a:defRPr/>
            </a:pPr>
            <a:r>
              <a:rPr lang="ru-RU" sz="1400" b="1">
                <a:solidFill>
                  <a:prstClr val="black"/>
                </a:solidFill>
                <a:latin typeface="Times New Roman"/>
                <a:cs typeface="Times New Roman"/>
              </a:rPr>
              <a:t>2028</a:t>
            </a:r>
            <a:endParaRPr/>
          </a:p>
        </p:txBody>
      </p:sp>
      <p:sp>
        <p:nvSpPr>
          <p:cNvPr id="30" name="Полилиния 29"/>
          <p:cNvSpPr/>
          <p:nvPr/>
        </p:nvSpPr>
        <p:spPr bwMode="auto">
          <a:xfrm>
            <a:off x="8301093" y="3147870"/>
            <a:ext cx="730024" cy="568147"/>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extrusionOk="0">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Bef>
                <a:spcPts val="0"/>
              </a:spcBef>
              <a:spcAft>
                <a:spcPts val="0"/>
              </a:spcAft>
              <a:defRPr/>
            </a:pPr>
            <a:r>
              <a:rPr lang="ru-RU" sz="1200" b="1">
                <a:solidFill>
                  <a:prstClr val="black"/>
                </a:solidFill>
                <a:latin typeface="Times New Roman"/>
                <a:cs typeface="Times New Roman"/>
              </a:rPr>
              <a:t>104,1</a:t>
            </a:r>
            <a:endParaRPr/>
          </a:p>
        </p:txBody>
      </p:sp>
      <p:sp>
        <p:nvSpPr>
          <p:cNvPr id="31" name="Полилиния 30"/>
          <p:cNvSpPr/>
          <p:nvPr/>
        </p:nvSpPr>
        <p:spPr bwMode="auto">
          <a:xfrm>
            <a:off x="8308842" y="3836161"/>
            <a:ext cx="730024" cy="5616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extrusionOk="0">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Aft>
                <a:spcPts val="0"/>
              </a:spcAft>
              <a:defRPr/>
            </a:pPr>
            <a:r>
              <a:rPr lang="ru-RU" sz="1200" b="1">
                <a:solidFill>
                  <a:prstClr val="black"/>
                </a:solidFill>
                <a:latin typeface="Times New Roman"/>
                <a:cs typeface="Times New Roman"/>
              </a:rPr>
              <a:t>х</a:t>
            </a:r>
            <a:endParaRPr/>
          </a:p>
        </p:txBody>
      </p:sp>
      <p:sp>
        <p:nvSpPr>
          <p:cNvPr id="5" name="Скругленный прямоугольник 4"/>
          <p:cNvSpPr/>
          <p:nvPr/>
        </p:nvSpPr>
        <p:spPr bwMode="auto">
          <a:xfrm>
            <a:off x="107832" y="3151160"/>
            <a:ext cx="4903478" cy="561566"/>
          </a:xfrm>
          <a:prstGeom prst="roundRect">
            <a:avLst>
              <a:gd name="adj" fmla="val 16667"/>
            </a:avLst>
          </a:prstGeom>
          <a:ln/>
        </p:spPr>
        <p:style>
          <a:lnRef idx="1">
            <a:schemeClr val="accent2"/>
          </a:lnRef>
          <a:fillRef idx="2">
            <a:schemeClr val="accent2"/>
          </a:fillRef>
          <a:effectRef idx="1">
            <a:schemeClr val="accent2"/>
          </a:effectRef>
          <a:fontRef idx="minor">
            <a:schemeClr val="dk1"/>
          </a:fontRef>
        </p:style>
        <p:txBody>
          <a:bodyPr rtlCol="0" anchor="ctr"/>
          <a:lstStyle/>
          <a:p>
            <a:pPr>
              <a:spcBef>
                <a:spcPts val="0"/>
              </a:spcBef>
              <a:spcAft>
                <a:spcPts val="0"/>
              </a:spcAft>
              <a:defRPr/>
            </a:pPr>
            <a:r>
              <a:rPr lang="ru-RU" sz="1300">
                <a:solidFill>
                  <a:prstClr val="black"/>
                </a:solidFill>
                <a:latin typeface="Times New Roman"/>
                <a:cs typeface="Times New Roman"/>
              </a:rPr>
              <a:t>Индекс производства по виду экономической деятельности «Обрабатывающие производства», %</a:t>
            </a:r>
            <a:endParaRPr/>
          </a:p>
        </p:txBody>
      </p:sp>
      <p:sp>
        <p:nvSpPr>
          <p:cNvPr id="24" name="Скругленный прямоугольник 23"/>
          <p:cNvSpPr/>
          <p:nvPr/>
        </p:nvSpPr>
        <p:spPr bwMode="auto">
          <a:xfrm>
            <a:off x="107362" y="3833967"/>
            <a:ext cx="4904418" cy="561600"/>
          </a:xfrm>
          <a:prstGeom prst="roundRect">
            <a:avLst>
              <a:gd name="adj" fmla="val 16667"/>
            </a:avLst>
          </a:prstGeom>
          <a:ln/>
        </p:spPr>
        <p:style>
          <a:lnRef idx="1">
            <a:schemeClr val="accent2"/>
          </a:lnRef>
          <a:fillRef idx="2">
            <a:schemeClr val="accent2"/>
          </a:fillRef>
          <a:effectRef idx="1">
            <a:schemeClr val="accent2"/>
          </a:effectRef>
          <a:fontRef idx="minor">
            <a:schemeClr val="dk1"/>
          </a:fontRef>
        </p:style>
        <p:txBody>
          <a:bodyPr rtlCol="0" anchor="ctr"/>
          <a:lstStyle/>
          <a:p>
            <a:pPr>
              <a:defRPr/>
            </a:pPr>
            <a:r>
              <a:rPr lang="ru-RU" sz="1300">
                <a:solidFill>
                  <a:prstClr val="black"/>
                </a:solidFill>
                <a:latin typeface="Times New Roman"/>
                <a:cs typeface="Times New Roman"/>
              </a:rPr>
              <a:t>Рост количества высокопроизводительных рабочих мест по сравнению с базовым 2018 годом, %</a:t>
            </a:r>
            <a:endParaRPr/>
          </a:p>
        </p:txBody>
      </p:sp>
      <p:sp>
        <p:nvSpPr>
          <p:cNvPr id="11" name="Скругленный прямоугольник 10"/>
          <p:cNvSpPr/>
          <p:nvPr/>
        </p:nvSpPr>
        <p:spPr bwMode="auto">
          <a:xfrm>
            <a:off x="107756" y="2150587"/>
            <a:ext cx="2694136" cy="648072"/>
          </a:xfrm>
          <a:prstGeom prst="roundRect">
            <a:avLst>
              <a:gd name="adj" fmla="val 16667"/>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spcBef>
                <a:spcPts val="0"/>
              </a:spcBef>
              <a:spcAft>
                <a:spcPts val="0"/>
              </a:spcAft>
              <a:defRPr/>
            </a:pPr>
            <a:r>
              <a:rPr lang="ru-RU" b="1">
                <a:solidFill>
                  <a:srgbClr val="4E67C8">
                    <a:lumMod val="50000"/>
                  </a:srgbClr>
                </a:solidFill>
                <a:latin typeface="Times New Roman"/>
                <a:cs typeface="Times New Roman"/>
              </a:rPr>
              <a:t>Основные индикаторы</a:t>
            </a:r>
            <a:endParaRPr/>
          </a:p>
        </p:txBody>
      </p:sp>
      <p:sp>
        <p:nvSpPr>
          <p:cNvPr id="6" name="Номер слайда 5"/>
          <p:cNvSpPr>
            <a:spLocks noGrp="1"/>
          </p:cNvSpPr>
          <p:nvPr>
            <p:ph type="sldNum" sz="quarter" idx="12"/>
          </p:nvPr>
        </p:nvSpPr>
        <p:spPr bwMode="auto"/>
        <p:txBody>
          <a:bodyPr/>
          <a:lstStyle/>
          <a:p>
            <a:pPr>
              <a:defRPr/>
            </a:pPr>
            <a:r>
              <a:rPr lang="ru-RU" dirty="0" smtClean="0">
                <a:solidFill>
                  <a:prstClr val="black"/>
                </a:solidFill>
              </a:rPr>
              <a:t>71</a:t>
            </a:r>
            <a:endParaRPr dirty="0"/>
          </a:p>
        </p:txBody>
      </p:sp>
      <p:pic>
        <p:nvPicPr>
          <p:cNvPr id="2050" name="Picture 2" descr="T:\Сектор финансирования\198186_original.jpg"/>
          <p:cNvPicPr>
            <a:picLocks noChangeAspect="1" noChangeArrowheads="1"/>
          </p:cNvPicPr>
          <p:nvPr/>
        </p:nvPicPr>
        <p:blipFill>
          <a:blip r:embed="rId2"/>
          <a:stretch/>
        </p:blipFill>
        <p:spPr bwMode="auto">
          <a:xfrm>
            <a:off x="2846675" y="1129559"/>
            <a:ext cx="2279984" cy="1756609"/>
          </a:xfrm>
          <a:prstGeom prst="rect">
            <a:avLst/>
          </a:prstGeom>
          <a:ln>
            <a:noFill/>
          </a:ln>
          <a:effectLst>
            <a:softEdge rad="112500"/>
          </a:effectLst>
        </p:spPr>
      </p:pic>
      <p:pic>
        <p:nvPicPr>
          <p:cNvPr id="12" name="Рисунок 11" descr="http://ppt.ru/images/news/128416.jpg"/>
          <p:cNvPicPr/>
          <p:nvPr/>
        </p:nvPicPr>
        <p:blipFill>
          <a:blip r:embed="rId3"/>
          <a:stretch/>
        </p:blipFill>
        <p:spPr bwMode="auto">
          <a:xfrm>
            <a:off x="55836" y="702808"/>
            <a:ext cx="2832574" cy="1217546"/>
          </a:xfrm>
          <a:prstGeom prst="rect">
            <a:avLst/>
          </a:prstGeom>
          <a:ln>
            <a:noFill/>
          </a:ln>
          <a:effectLst>
            <a:softEdge rad="112500"/>
          </a:effectLst>
        </p:spPr>
      </p:pic>
      <p:sp>
        <p:nvSpPr>
          <p:cNvPr id="13" name="Заголовок 1"/>
          <p:cNvSpPr txBox="1"/>
          <p:nvPr/>
        </p:nvSpPr>
        <p:spPr bwMode="auto">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a:spcBef>
                <a:spcPts val="0"/>
              </a:spcBef>
              <a:buClr>
                <a:schemeClr val="accent6">
                  <a:lumMod val="75000"/>
                </a:schemeClr>
              </a:buClr>
              <a:buSzPct val="128000"/>
              <a:buFont typeface="Georgia"/>
              <a:buChar char="*"/>
              <a:defRPr sz="4600" b="1" i="0">
                <a:gradFill>
                  <a:gsLst>
                    <a:gs pos="0">
                      <a:schemeClr val="tx1"/>
                    </a:gs>
                    <a:gs pos="40000">
                      <a:schemeClr val="tx1">
                        <a:lumMod val="75000"/>
                        <a:lumOff val="25000"/>
                      </a:schemeClr>
                    </a:gs>
                    <a:gs pos="100000">
                      <a:schemeClr val="tx2">
                        <a:alpha val="65000"/>
                      </a:schemeClr>
                    </a:gs>
                  </a:gsLst>
                  <a:lin ang="5400000" scaled="0"/>
                </a:gradFill>
                <a:latin typeface="+mj-lt"/>
                <a:ea typeface="+mj-ea"/>
                <a:cs typeface="+mj-c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marL="0" indent="0" algn="l">
              <a:spcAft>
                <a:spcPts val="0"/>
              </a:spcAft>
              <a:buClr>
                <a:srgbClr val="F14124">
                  <a:lumMod val="75000"/>
                </a:srgbClr>
              </a:buClr>
              <a:buFont typeface="Georgia"/>
              <a:buNone/>
              <a:defRPr/>
            </a:pPr>
            <a:r>
              <a:rPr lang="ru-RU" sz="1800">
                <a:solidFill>
                  <a:prstClr val="black"/>
                </a:solidFill>
                <a:latin typeface="Times New Roman"/>
                <a:cs typeface="Times New Roman"/>
              </a:rPr>
              <a:t>Государственная программа Чувашской Республики</a:t>
            </a:r>
            <a:endParaRPr/>
          </a:p>
          <a:p>
            <a:pPr marL="0" indent="0" algn="l">
              <a:spcAft>
                <a:spcPts val="0"/>
              </a:spcAft>
              <a:buClr>
                <a:srgbClr val="F14124">
                  <a:lumMod val="75000"/>
                </a:srgbClr>
              </a:buClr>
              <a:buNone/>
              <a:defRPr/>
            </a:pPr>
            <a:r>
              <a:rPr lang="ru-RU" sz="1800">
                <a:solidFill>
                  <a:prstClr val="black"/>
                </a:solidFill>
                <a:latin typeface="Times New Roman"/>
                <a:cs typeface="Times New Roman"/>
              </a:rPr>
              <a:t>«Развитие промышленности и инновационная экономика»</a:t>
            </a:r>
            <a:endParaRPr/>
          </a:p>
        </p:txBody>
      </p:sp>
      <p:cxnSp>
        <p:nvCxnSpPr>
          <p:cNvPr id="14" name="Прямая соединительная линия 13"/>
          <p:cNvCxnSpPr>
            <a:cxnSpLocks/>
          </p:cNvCxnSpPr>
          <p:nvPr/>
        </p:nvCxnSpPr>
        <p:spPr bwMode="auto">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2" name="Полилиния 31"/>
          <p:cNvSpPr/>
          <p:nvPr/>
        </p:nvSpPr>
        <p:spPr bwMode="auto">
          <a:xfrm>
            <a:off x="5934792" y="4517905"/>
            <a:ext cx="730024" cy="5616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extrusionOk="0">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Aft>
                <a:spcPts val="0"/>
              </a:spcAft>
              <a:defRPr/>
            </a:pPr>
            <a:r>
              <a:rPr lang="ru-RU" sz="1200" b="1">
                <a:solidFill>
                  <a:prstClr val="black"/>
                </a:solidFill>
                <a:latin typeface="Times New Roman"/>
                <a:cs typeface="Times New Roman"/>
              </a:rPr>
              <a:t>51</a:t>
            </a:r>
            <a:endParaRPr/>
          </a:p>
        </p:txBody>
      </p:sp>
      <p:sp>
        <p:nvSpPr>
          <p:cNvPr id="33" name="Полилиния 32"/>
          <p:cNvSpPr/>
          <p:nvPr/>
        </p:nvSpPr>
        <p:spPr bwMode="auto">
          <a:xfrm>
            <a:off x="6726139" y="4517905"/>
            <a:ext cx="730024" cy="5616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extrusionOk="0">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Aft>
                <a:spcPts val="0"/>
              </a:spcAft>
              <a:defRPr/>
            </a:pPr>
            <a:r>
              <a:rPr lang="ru-RU" sz="1200" b="1">
                <a:solidFill>
                  <a:prstClr val="black"/>
                </a:solidFill>
                <a:latin typeface="Times New Roman"/>
                <a:cs typeface="Times New Roman"/>
              </a:rPr>
              <a:t>51,3</a:t>
            </a:r>
            <a:endParaRPr/>
          </a:p>
        </p:txBody>
      </p:sp>
      <p:sp>
        <p:nvSpPr>
          <p:cNvPr id="34" name="Полилиния 33"/>
          <p:cNvSpPr/>
          <p:nvPr/>
        </p:nvSpPr>
        <p:spPr bwMode="auto">
          <a:xfrm>
            <a:off x="7517486" y="4517905"/>
            <a:ext cx="730024" cy="5616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extrusionOk="0">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Aft>
                <a:spcPts val="0"/>
              </a:spcAft>
              <a:defRPr/>
            </a:pPr>
            <a:r>
              <a:rPr lang="ru-RU" sz="1200" b="1">
                <a:solidFill>
                  <a:prstClr val="black"/>
                </a:solidFill>
                <a:latin typeface="Times New Roman"/>
                <a:cs typeface="Times New Roman"/>
              </a:rPr>
              <a:t>51,6</a:t>
            </a:r>
            <a:endParaRPr/>
          </a:p>
        </p:txBody>
      </p:sp>
      <p:sp>
        <p:nvSpPr>
          <p:cNvPr id="35" name="Полилиния 34"/>
          <p:cNvSpPr/>
          <p:nvPr/>
        </p:nvSpPr>
        <p:spPr bwMode="auto">
          <a:xfrm>
            <a:off x="8308842" y="4517905"/>
            <a:ext cx="730024" cy="5616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extrusionOk="0">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Bef>
                <a:spcPts val="0"/>
              </a:spcBef>
              <a:spcAft>
                <a:spcPts val="0"/>
              </a:spcAft>
              <a:defRPr/>
            </a:pPr>
            <a:r>
              <a:rPr lang="ru-RU" sz="1200" b="1">
                <a:solidFill>
                  <a:prstClr val="black"/>
                </a:solidFill>
                <a:latin typeface="Times New Roman"/>
                <a:cs typeface="Times New Roman"/>
              </a:rPr>
              <a:t>52,1</a:t>
            </a:r>
            <a:endParaRPr/>
          </a:p>
        </p:txBody>
      </p:sp>
      <p:sp>
        <p:nvSpPr>
          <p:cNvPr id="36" name="Скругленный прямоугольник 35"/>
          <p:cNvSpPr/>
          <p:nvPr/>
        </p:nvSpPr>
        <p:spPr bwMode="auto">
          <a:xfrm>
            <a:off x="107362" y="4516808"/>
            <a:ext cx="4904418" cy="561600"/>
          </a:xfrm>
          <a:prstGeom prst="roundRect">
            <a:avLst>
              <a:gd name="adj" fmla="val 16667"/>
            </a:avLst>
          </a:prstGeom>
          <a:ln/>
        </p:spPr>
        <p:style>
          <a:lnRef idx="1">
            <a:schemeClr val="accent2"/>
          </a:lnRef>
          <a:fillRef idx="2">
            <a:schemeClr val="accent2"/>
          </a:fillRef>
          <a:effectRef idx="1">
            <a:schemeClr val="accent2"/>
          </a:effectRef>
          <a:fontRef idx="minor">
            <a:schemeClr val="dk1"/>
          </a:fontRef>
        </p:style>
        <p:txBody>
          <a:bodyPr rtlCol="0" anchor="ctr"/>
          <a:lstStyle/>
          <a:p>
            <a:pPr>
              <a:defRPr/>
            </a:pPr>
            <a:r>
              <a:rPr lang="ru-RU" sz="1300">
                <a:solidFill>
                  <a:prstClr val="black"/>
                </a:solidFill>
                <a:latin typeface="Times New Roman"/>
                <a:cs typeface="Times New Roman"/>
              </a:rPr>
              <a:t>Удельный вес организаций, осуществлявших технологические инновации, в общем числе обследованных организаций, %</a:t>
            </a:r>
            <a:endParaRPr/>
          </a:p>
        </p:txBody>
      </p:sp>
      <p:sp>
        <p:nvSpPr>
          <p:cNvPr id="37" name="Полилиния 36"/>
          <p:cNvSpPr/>
          <p:nvPr/>
        </p:nvSpPr>
        <p:spPr bwMode="auto">
          <a:xfrm>
            <a:off x="5934792" y="5199649"/>
            <a:ext cx="730024" cy="5616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extrusionOk="0">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Aft>
                <a:spcPts val="0"/>
              </a:spcAft>
              <a:defRPr/>
            </a:pPr>
            <a:r>
              <a:rPr lang="ru-RU" sz="1200" b="1">
                <a:solidFill>
                  <a:prstClr val="black"/>
                </a:solidFill>
                <a:latin typeface="Times New Roman"/>
                <a:cs typeface="Times New Roman"/>
              </a:rPr>
              <a:t>149</a:t>
            </a:r>
            <a:endParaRPr/>
          </a:p>
        </p:txBody>
      </p:sp>
      <p:sp>
        <p:nvSpPr>
          <p:cNvPr id="38" name="Полилиния 37"/>
          <p:cNvSpPr/>
          <p:nvPr/>
        </p:nvSpPr>
        <p:spPr bwMode="auto">
          <a:xfrm>
            <a:off x="6726139" y="5199649"/>
            <a:ext cx="730024" cy="5616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extrusionOk="0">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Aft>
                <a:spcPts val="0"/>
              </a:spcAft>
              <a:defRPr/>
            </a:pPr>
            <a:r>
              <a:rPr lang="ru-RU" sz="1200" b="1">
                <a:solidFill>
                  <a:prstClr val="black"/>
                </a:solidFill>
                <a:latin typeface="Times New Roman"/>
                <a:cs typeface="Times New Roman"/>
              </a:rPr>
              <a:t>151</a:t>
            </a:r>
            <a:endParaRPr/>
          </a:p>
        </p:txBody>
      </p:sp>
      <p:sp>
        <p:nvSpPr>
          <p:cNvPr id="39" name="Полилиния 38"/>
          <p:cNvSpPr/>
          <p:nvPr/>
        </p:nvSpPr>
        <p:spPr bwMode="auto">
          <a:xfrm>
            <a:off x="7517486" y="5199649"/>
            <a:ext cx="730024" cy="5616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extrusionOk="0">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Aft>
                <a:spcPts val="0"/>
              </a:spcAft>
              <a:defRPr/>
            </a:pPr>
            <a:r>
              <a:rPr lang="ru-RU" sz="1200" b="1">
                <a:solidFill>
                  <a:prstClr val="black"/>
                </a:solidFill>
                <a:latin typeface="Times New Roman"/>
                <a:cs typeface="Times New Roman"/>
              </a:rPr>
              <a:t>154</a:t>
            </a:r>
            <a:endParaRPr/>
          </a:p>
        </p:txBody>
      </p:sp>
      <p:sp>
        <p:nvSpPr>
          <p:cNvPr id="40" name="Полилиния 39"/>
          <p:cNvSpPr/>
          <p:nvPr/>
        </p:nvSpPr>
        <p:spPr bwMode="auto">
          <a:xfrm>
            <a:off x="8308842" y="5199649"/>
            <a:ext cx="730024" cy="5616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extrusionOk="0">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Bef>
                <a:spcPts val="0"/>
              </a:spcBef>
              <a:spcAft>
                <a:spcPts val="0"/>
              </a:spcAft>
              <a:defRPr/>
            </a:pPr>
            <a:r>
              <a:rPr lang="ru-RU" sz="1200" b="1">
                <a:solidFill>
                  <a:prstClr val="black"/>
                </a:solidFill>
                <a:latin typeface="Times New Roman"/>
                <a:cs typeface="Times New Roman"/>
              </a:rPr>
              <a:t>159</a:t>
            </a:r>
            <a:endParaRPr/>
          </a:p>
        </p:txBody>
      </p:sp>
      <p:sp>
        <p:nvSpPr>
          <p:cNvPr id="41" name="Скругленный прямоугольник 40"/>
          <p:cNvSpPr/>
          <p:nvPr/>
        </p:nvSpPr>
        <p:spPr bwMode="auto">
          <a:xfrm>
            <a:off x="107362" y="5199649"/>
            <a:ext cx="4904418" cy="561600"/>
          </a:xfrm>
          <a:prstGeom prst="roundRect">
            <a:avLst>
              <a:gd name="adj" fmla="val 16667"/>
            </a:avLst>
          </a:prstGeom>
          <a:ln/>
        </p:spPr>
        <p:style>
          <a:lnRef idx="1">
            <a:schemeClr val="accent2"/>
          </a:lnRef>
          <a:fillRef idx="2">
            <a:schemeClr val="accent2"/>
          </a:fillRef>
          <a:effectRef idx="1">
            <a:schemeClr val="accent2"/>
          </a:effectRef>
          <a:fontRef idx="minor">
            <a:schemeClr val="dk1"/>
          </a:fontRef>
        </p:style>
        <p:txBody>
          <a:bodyPr rtlCol="0" anchor="ctr"/>
          <a:lstStyle/>
          <a:p>
            <a:pPr>
              <a:defRPr/>
            </a:pPr>
            <a:r>
              <a:rPr lang="ru-RU" sz="1300">
                <a:solidFill>
                  <a:prstClr val="black"/>
                </a:solidFill>
                <a:latin typeface="Times New Roman"/>
                <a:cs typeface="Times New Roman"/>
              </a:rPr>
              <a:t>Рост количества организаций, внедривших международные стандарты качества (современные технологии управления), по отношению к 2017 году, %</a:t>
            </a:r>
            <a:endParaRPr/>
          </a:p>
        </p:txBody>
      </p:sp>
      <p:sp>
        <p:nvSpPr>
          <p:cNvPr id="42" name="TextBox 41"/>
          <p:cNvSpPr txBox="1"/>
          <p:nvPr/>
        </p:nvSpPr>
        <p:spPr bwMode="auto">
          <a:xfrm>
            <a:off x="7873228" y="69850"/>
            <a:ext cx="1223412" cy="492443"/>
          </a:xfrm>
          <a:prstGeom prst="rect">
            <a:avLst/>
          </a:prstGeom>
          <a:noFill/>
        </p:spPr>
        <p:txBody>
          <a:bodyPr wrap="none" rtlCol="0">
            <a:spAutoFit/>
          </a:bodyPr>
          <a:lstStyle/>
          <a:p>
            <a:pPr algn="ctr">
              <a:defRPr/>
            </a:pPr>
            <a:r>
              <a:rPr lang="ru-RU" sz="1300" b="1" i="1">
                <a:solidFill>
                  <a:schemeClr val="accent1"/>
                </a:solidFill>
                <a:latin typeface="+mn-lt"/>
              </a:rPr>
              <a:t>Бюджет</a:t>
            </a:r>
            <a:endParaRPr/>
          </a:p>
          <a:p>
            <a:pPr algn="ctr">
              <a:defRPr/>
            </a:pPr>
            <a:r>
              <a:rPr lang="ru-RU" sz="1300" b="1" i="1">
                <a:solidFill>
                  <a:schemeClr val="accent1"/>
                </a:solidFill>
                <a:latin typeface="+mn-lt"/>
              </a:rPr>
              <a:t>для граждан</a:t>
            </a:r>
            <a:endParaRPr/>
          </a:p>
        </p:txBody>
      </p:sp>
      <p:sp>
        <p:nvSpPr>
          <p:cNvPr id="48" name="Полилиния 47"/>
          <p:cNvSpPr/>
          <p:nvPr/>
        </p:nvSpPr>
        <p:spPr bwMode="auto">
          <a:xfrm>
            <a:off x="5126659" y="2135048"/>
            <a:ext cx="730800" cy="777600"/>
          </a:xfrm>
          <a:custGeom>
            <a:avLst/>
            <a:gdLst>
              <a:gd name="connsiteX0" fmla="*/ 0 w 1612017"/>
              <a:gd name="connsiteY0" fmla="*/ 91715 h 917152"/>
              <a:gd name="connsiteX1" fmla="*/ 91715 w 1612017"/>
              <a:gd name="connsiteY1" fmla="*/ 0 h 917152"/>
              <a:gd name="connsiteX2" fmla="*/ 1520302 w 1612017"/>
              <a:gd name="connsiteY2" fmla="*/ 0 h 917152"/>
              <a:gd name="connsiteX3" fmla="*/ 1612017 w 1612017"/>
              <a:gd name="connsiteY3" fmla="*/ 91715 h 917152"/>
              <a:gd name="connsiteX4" fmla="*/ 1612017 w 1612017"/>
              <a:gd name="connsiteY4" fmla="*/ 825437 h 917152"/>
              <a:gd name="connsiteX5" fmla="*/ 1520302 w 1612017"/>
              <a:gd name="connsiteY5" fmla="*/ 917152 h 917152"/>
              <a:gd name="connsiteX6" fmla="*/ 91715 w 1612017"/>
              <a:gd name="connsiteY6" fmla="*/ 917152 h 917152"/>
              <a:gd name="connsiteX7" fmla="*/ 0 w 1612017"/>
              <a:gd name="connsiteY7" fmla="*/ 825437 h 917152"/>
              <a:gd name="connsiteX8" fmla="*/ 0 w 1612017"/>
              <a:gd name="connsiteY8" fmla="*/ 91715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12017" h="917152" extrusionOk="0">
                <a:moveTo>
                  <a:pt x="0" y="91715"/>
                </a:moveTo>
                <a:cubicBezTo>
                  <a:pt x="0" y="41062"/>
                  <a:pt x="41062" y="0"/>
                  <a:pt x="91715" y="0"/>
                </a:cubicBezTo>
                <a:lnTo>
                  <a:pt x="1520302" y="0"/>
                </a:lnTo>
                <a:cubicBezTo>
                  <a:pt x="1570955" y="0"/>
                  <a:pt x="1612017" y="41062"/>
                  <a:pt x="1612017" y="91715"/>
                </a:cubicBezTo>
                <a:lnTo>
                  <a:pt x="1612017" y="825437"/>
                </a:lnTo>
                <a:cubicBezTo>
                  <a:pt x="1612017" y="876090"/>
                  <a:pt x="1570955" y="917152"/>
                  <a:pt x="1520302" y="917152"/>
                </a:cubicBezTo>
                <a:lnTo>
                  <a:pt x="91715" y="917152"/>
                </a:lnTo>
                <a:cubicBezTo>
                  <a:pt x="41062" y="917152"/>
                  <a:pt x="0" y="876090"/>
                  <a:pt x="0" y="825437"/>
                </a:cubicBezTo>
                <a:lnTo>
                  <a:pt x="0" y="91715"/>
                </a:lnTo>
                <a:close/>
              </a:path>
            </a:pathLst>
          </a:custGeom>
          <a:gradFill>
            <a:gsLst>
              <a:gs pos="0">
                <a:srgbClr val="92D050">
                  <a:tint val="66000"/>
                  <a:satMod val="160000"/>
                </a:srgbClr>
              </a:gs>
              <a:gs pos="50000">
                <a:srgbClr val="92D050">
                  <a:tint val="44500"/>
                  <a:satMod val="160000"/>
                </a:srgbClr>
              </a:gs>
              <a:gs pos="100000">
                <a:srgbClr val="92D050">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80202" tIns="80202" rIns="80202" bIns="80202" numCol="1" spcCol="1270" anchor="ctr" anchorCtr="0">
            <a:noAutofit/>
          </a:bodyPr>
          <a:lstStyle/>
          <a:p>
            <a:pPr lvl="0" algn="ctr" defTabSz="622300">
              <a:lnSpc>
                <a:spcPct val="90000"/>
              </a:lnSpc>
              <a:spcBef>
                <a:spcPts val="0"/>
              </a:spcBef>
              <a:spcAft>
                <a:spcPts val="0"/>
              </a:spcAft>
              <a:defRPr/>
            </a:pPr>
            <a:r>
              <a:rPr lang="ru-RU" sz="1400" b="1">
                <a:solidFill>
                  <a:schemeClr val="tx1"/>
                </a:solidFill>
                <a:latin typeface="Times New Roman"/>
                <a:cs typeface="Times New Roman"/>
              </a:rPr>
              <a:t>20</a:t>
            </a:r>
            <a:r>
              <a:rPr lang="en-US" sz="1400" b="1">
                <a:solidFill>
                  <a:schemeClr val="tx1"/>
                </a:solidFill>
                <a:latin typeface="Times New Roman"/>
                <a:cs typeface="Times New Roman"/>
              </a:rPr>
              <a:t>2</a:t>
            </a:r>
            <a:r>
              <a:rPr lang="ru-RU" sz="1400" b="1">
                <a:solidFill>
                  <a:schemeClr val="tx1"/>
                </a:solidFill>
                <a:latin typeface="Times New Roman"/>
                <a:cs typeface="Times New Roman"/>
              </a:rPr>
              <a:t>5</a:t>
            </a:r>
            <a:r>
              <a:rPr lang="en-US" sz="1400" b="1">
                <a:solidFill>
                  <a:schemeClr val="tx1"/>
                </a:solidFill>
                <a:latin typeface="Times New Roman"/>
                <a:cs typeface="Times New Roman"/>
              </a:rPr>
              <a:t> </a:t>
            </a:r>
            <a:r>
              <a:rPr lang="ru-RU" sz="1400" b="1">
                <a:solidFill>
                  <a:schemeClr val="tx1"/>
                </a:solidFill>
                <a:latin typeface="Times New Roman"/>
                <a:cs typeface="Times New Roman"/>
              </a:rPr>
              <a:t>план</a:t>
            </a:r>
            <a:endParaRPr/>
          </a:p>
        </p:txBody>
      </p:sp>
      <p:sp>
        <p:nvSpPr>
          <p:cNvPr id="49" name="Полилиния 48"/>
          <p:cNvSpPr/>
          <p:nvPr/>
        </p:nvSpPr>
        <p:spPr bwMode="auto">
          <a:xfrm>
            <a:off x="5109191" y="3143925"/>
            <a:ext cx="730800" cy="568800"/>
          </a:xfrm>
          <a:custGeom>
            <a:avLst/>
            <a:gdLst>
              <a:gd name="connsiteX0" fmla="*/ 0 w 1605729"/>
              <a:gd name="connsiteY0" fmla="*/ 46558 h 465583"/>
              <a:gd name="connsiteX1" fmla="*/ 46558 w 1605729"/>
              <a:gd name="connsiteY1" fmla="*/ 0 h 465583"/>
              <a:gd name="connsiteX2" fmla="*/ 1559171 w 1605729"/>
              <a:gd name="connsiteY2" fmla="*/ 0 h 465583"/>
              <a:gd name="connsiteX3" fmla="*/ 1605729 w 1605729"/>
              <a:gd name="connsiteY3" fmla="*/ 46558 h 465583"/>
              <a:gd name="connsiteX4" fmla="*/ 1605729 w 1605729"/>
              <a:gd name="connsiteY4" fmla="*/ 419025 h 465583"/>
              <a:gd name="connsiteX5" fmla="*/ 1559171 w 1605729"/>
              <a:gd name="connsiteY5" fmla="*/ 465583 h 465583"/>
              <a:gd name="connsiteX6" fmla="*/ 46558 w 1605729"/>
              <a:gd name="connsiteY6" fmla="*/ 465583 h 465583"/>
              <a:gd name="connsiteX7" fmla="*/ 0 w 1605729"/>
              <a:gd name="connsiteY7" fmla="*/ 419025 h 465583"/>
              <a:gd name="connsiteX8" fmla="*/ 0 w 1605729"/>
              <a:gd name="connsiteY8" fmla="*/ 46558 h 465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5729" h="465583" extrusionOk="0">
                <a:moveTo>
                  <a:pt x="0" y="46558"/>
                </a:moveTo>
                <a:cubicBezTo>
                  <a:pt x="0" y="20845"/>
                  <a:pt x="20845" y="0"/>
                  <a:pt x="46558" y="0"/>
                </a:cubicBezTo>
                <a:lnTo>
                  <a:pt x="1559171" y="0"/>
                </a:lnTo>
                <a:cubicBezTo>
                  <a:pt x="1584884" y="0"/>
                  <a:pt x="1605729" y="20845"/>
                  <a:pt x="1605729" y="46558"/>
                </a:cubicBezTo>
                <a:lnTo>
                  <a:pt x="1605729" y="419025"/>
                </a:lnTo>
                <a:cubicBezTo>
                  <a:pt x="1605729" y="444738"/>
                  <a:pt x="1584884" y="465583"/>
                  <a:pt x="1559171" y="465583"/>
                </a:cubicBezTo>
                <a:lnTo>
                  <a:pt x="46558" y="465583"/>
                </a:lnTo>
                <a:cubicBezTo>
                  <a:pt x="20845" y="465583"/>
                  <a:pt x="0" y="444738"/>
                  <a:pt x="0" y="419025"/>
                </a:cubicBezTo>
                <a:lnTo>
                  <a:pt x="0" y="46558"/>
                </a:lnTo>
                <a:close/>
              </a:path>
            </a:pathLst>
          </a:custGeom>
          <a:gradFill>
            <a:gsLst>
              <a:gs pos="0">
                <a:srgbClr val="92D050">
                  <a:tint val="66000"/>
                  <a:satMod val="160000"/>
                </a:srgbClr>
              </a:gs>
              <a:gs pos="50000">
                <a:srgbClr val="92D050">
                  <a:tint val="44500"/>
                  <a:satMod val="160000"/>
                </a:srgbClr>
              </a:gs>
              <a:gs pos="100000">
                <a:srgbClr val="92D050">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5546" tIns="55546" rIns="55546" bIns="55546" numCol="1" spcCol="1270" anchor="ctr" anchorCtr="0">
            <a:noAutofit/>
          </a:bodyPr>
          <a:lstStyle/>
          <a:p>
            <a:pPr algn="ctr" defTabSz="533400">
              <a:lnSpc>
                <a:spcPct val="90000"/>
              </a:lnSpc>
              <a:spcAft>
                <a:spcPts val="0"/>
              </a:spcAft>
              <a:defRPr/>
            </a:pPr>
            <a:r>
              <a:rPr lang="ru-RU" sz="1200" b="1">
                <a:solidFill>
                  <a:prstClr val="black"/>
                </a:solidFill>
                <a:latin typeface="Times New Roman"/>
                <a:cs typeface="Times New Roman"/>
              </a:rPr>
              <a:t>105,3</a:t>
            </a:r>
            <a:endParaRPr/>
          </a:p>
        </p:txBody>
      </p:sp>
      <p:sp>
        <p:nvSpPr>
          <p:cNvPr id="50" name="Полилиния 49"/>
          <p:cNvSpPr/>
          <p:nvPr/>
        </p:nvSpPr>
        <p:spPr bwMode="auto">
          <a:xfrm>
            <a:off x="5109191" y="3845233"/>
            <a:ext cx="730800" cy="568800"/>
          </a:xfrm>
          <a:custGeom>
            <a:avLst/>
            <a:gdLst>
              <a:gd name="connsiteX0" fmla="*/ 0 w 1452281"/>
              <a:gd name="connsiteY0" fmla="*/ 50764 h 507644"/>
              <a:gd name="connsiteX1" fmla="*/ 50764 w 1452281"/>
              <a:gd name="connsiteY1" fmla="*/ 0 h 507644"/>
              <a:gd name="connsiteX2" fmla="*/ 1401517 w 1452281"/>
              <a:gd name="connsiteY2" fmla="*/ 0 h 507644"/>
              <a:gd name="connsiteX3" fmla="*/ 1452281 w 1452281"/>
              <a:gd name="connsiteY3" fmla="*/ 50764 h 507644"/>
              <a:gd name="connsiteX4" fmla="*/ 1452281 w 1452281"/>
              <a:gd name="connsiteY4" fmla="*/ 456880 h 507644"/>
              <a:gd name="connsiteX5" fmla="*/ 1401517 w 1452281"/>
              <a:gd name="connsiteY5" fmla="*/ 507644 h 507644"/>
              <a:gd name="connsiteX6" fmla="*/ 50764 w 1452281"/>
              <a:gd name="connsiteY6" fmla="*/ 507644 h 507644"/>
              <a:gd name="connsiteX7" fmla="*/ 0 w 1452281"/>
              <a:gd name="connsiteY7" fmla="*/ 456880 h 507644"/>
              <a:gd name="connsiteX8" fmla="*/ 0 w 1452281"/>
              <a:gd name="connsiteY8" fmla="*/ 50764 h 507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52281" h="507644" extrusionOk="0">
                <a:moveTo>
                  <a:pt x="0" y="50764"/>
                </a:moveTo>
                <a:cubicBezTo>
                  <a:pt x="0" y="22728"/>
                  <a:pt x="22728" y="0"/>
                  <a:pt x="50764" y="0"/>
                </a:cubicBezTo>
                <a:lnTo>
                  <a:pt x="1401517" y="0"/>
                </a:lnTo>
                <a:cubicBezTo>
                  <a:pt x="1429553" y="0"/>
                  <a:pt x="1452281" y="22728"/>
                  <a:pt x="1452281" y="50764"/>
                </a:cubicBezTo>
                <a:lnTo>
                  <a:pt x="1452281" y="456880"/>
                </a:lnTo>
                <a:cubicBezTo>
                  <a:pt x="1452281" y="484916"/>
                  <a:pt x="1429553" y="507644"/>
                  <a:pt x="1401517" y="507644"/>
                </a:cubicBezTo>
                <a:lnTo>
                  <a:pt x="50764" y="507644"/>
                </a:lnTo>
                <a:cubicBezTo>
                  <a:pt x="22728" y="507644"/>
                  <a:pt x="0" y="484916"/>
                  <a:pt x="0" y="456880"/>
                </a:cubicBezTo>
                <a:lnTo>
                  <a:pt x="0" y="50764"/>
                </a:lnTo>
                <a:close/>
              </a:path>
            </a:pathLst>
          </a:custGeom>
          <a:gradFill>
            <a:gsLst>
              <a:gs pos="0">
                <a:srgbClr val="92D050">
                  <a:tint val="66000"/>
                  <a:satMod val="160000"/>
                </a:srgbClr>
              </a:gs>
              <a:gs pos="50000">
                <a:srgbClr val="92D050">
                  <a:tint val="44500"/>
                  <a:satMod val="160000"/>
                </a:srgbClr>
              </a:gs>
              <a:gs pos="100000">
                <a:srgbClr val="92D050">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6778" tIns="56778" rIns="56778" bIns="56778" numCol="1" spcCol="1270" anchor="ctr" anchorCtr="0">
            <a:noAutofit/>
          </a:bodyPr>
          <a:lstStyle/>
          <a:p>
            <a:pPr algn="ctr" defTabSz="533400">
              <a:lnSpc>
                <a:spcPct val="90000"/>
              </a:lnSpc>
              <a:spcAft>
                <a:spcPts val="0"/>
              </a:spcAft>
              <a:defRPr/>
            </a:pPr>
            <a:r>
              <a:rPr lang="ru-RU" sz="1200" b="1">
                <a:solidFill>
                  <a:prstClr val="black"/>
                </a:solidFill>
                <a:latin typeface="Times New Roman"/>
                <a:cs typeface="Times New Roman"/>
              </a:rPr>
              <a:t>128,4</a:t>
            </a:r>
            <a:endParaRPr/>
          </a:p>
        </p:txBody>
      </p:sp>
      <p:sp>
        <p:nvSpPr>
          <p:cNvPr id="51" name="Полилиния 50"/>
          <p:cNvSpPr/>
          <p:nvPr/>
        </p:nvSpPr>
        <p:spPr bwMode="auto">
          <a:xfrm>
            <a:off x="5109191" y="4517905"/>
            <a:ext cx="730800" cy="568800"/>
          </a:xfrm>
          <a:custGeom>
            <a:avLst/>
            <a:gdLst>
              <a:gd name="connsiteX0" fmla="*/ 0 w 941167"/>
              <a:gd name="connsiteY0" fmla="*/ 69781 h 697806"/>
              <a:gd name="connsiteX1" fmla="*/ 69781 w 941167"/>
              <a:gd name="connsiteY1" fmla="*/ 0 h 697806"/>
              <a:gd name="connsiteX2" fmla="*/ 871386 w 941167"/>
              <a:gd name="connsiteY2" fmla="*/ 0 h 697806"/>
              <a:gd name="connsiteX3" fmla="*/ 941167 w 941167"/>
              <a:gd name="connsiteY3" fmla="*/ 69781 h 697806"/>
              <a:gd name="connsiteX4" fmla="*/ 941167 w 941167"/>
              <a:gd name="connsiteY4" fmla="*/ 628025 h 697806"/>
              <a:gd name="connsiteX5" fmla="*/ 871386 w 941167"/>
              <a:gd name="connsiteY5" fmla="*/ 697806 h 697806"/>
              <a:gd name="connsiteX6" fmla="*/ 69781 w 941167"/>
              <a:gd name="connsiteY6" fmla="*/ 697806 h 697806"/>
              <a:gd name="connsiteX7" fmla="*/ 0 w 941167"/>
              <a:gd name="connsiteY7" fmla="*/ 628025 h 697806"/>
              <a:gd name="connsiteX8" fmla="*/ 0 w 941167"/>
              <a:gd name="connsiteY8" fmla="*/ 69781 h 697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41167" h="697806" extrusionOk="0">
                <a:moveTo>
                  <a:pt x="0" y="69781"/>
                </a:moveTo>
                <a:cubicBezTo>
                  <a:pt x="0" y="31242"/>
                  <a:pt x="31242" y="0"/>
                  <a:pt x="69781" y="0"/>
                </a:cubicBezTo>
                <a:lnTo>
                  <a:pt x="871386" y="0"/>
                </a:lnTo>
                <a:cubicBezTo>
                  <a:pt x="909925" y="0"/>
                  <a:pt x="941167" y="31242"/>
                  <a:pt x="941167" y="69781"/>
                </a:cubicBezTo>
                <a:lnTo>
                  <a:pt x="941167" y="628025"/>
                </a:lnTo>
                <a:cubicBezTo>
                  <a:pt x="941167" y="666564"/>
                  <a:pt x="909925" y="697806"/>
                  <a:pt x="871386" y="697806"/>
                </a:cubicBezTo>
                <a:lnTo>
                  <a:pt x="69781" y="697806"/>
                </a:lnTo>
                <a:cubicBezTo>
                  <a:pt x="31242" y="697806"/>
                  <a:pt x="0" y="666564"/>
                  <a:pt x="0" y="628025"/>
                </a:cubicBezTo>
                <a:lnTo>
                  <a:pt x="0" y="69781"/>
                </a:lnTo>
                <a:close/>
              </a:path>
            </a:pathLst>
          </a:custGeom>
          <a:gradFill>
            <a:gsLst>
              <a:gs pos="0">
                <a:srgbClr val="92D050">
                  <a:tint val="66000"/>
                  <a:satMod val="160000"/>
                </a:srgbClr>
              </a:gs>
              <a:gs pos="50000">
                <a:srgbClr val="92D050">
                  <a:tint val="44500"/>
                  <a:satMod val="160000"/>
                </a:srgbClr>
              </a:gs>
              <a:gs pos="100000">
                <a:srgbClr val="92D050">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2348" tIns="62348" rIns="62348" bIns="62348" numCol="1" spcCol="1270" anchor="ctr" anchorCtr="0">
            <a:noAutofit/>
          </a:bodyPr>
          <a:lstStyle/>
          <a:p>
            <a:pPr algn="ctr" defTabSz="533400">
              <a:lnSpc>
                <a:spcPct val="90000"/>
              </a:lnSpc>
              <a:spcAft>
                <a:spcPts val="0"/>
              </a:spcAft>
              <a:defRPr/>
            </a:pPr>
            <a:r>
              <a:rPr lang="ru-RU" sz="1200" b="1">
                <a:solidFill>
                  <a:prstClr val="black"/>
                </a:solidFill>
                <a:latin typeface="Times New Roman"/>
                <a:cs typeface="Times New Roman"/>
              </a:rPr>
              <a:t>51</a:t>
            </a:r>
            <a:endParaRPr/>
          </a:p>
        </p:txBody>
      </p:sp>
      <p:sp>
        <p:nvSpPr>
          <p:cNvPr id="52" name="Полилиния 51"/>
          <p:cNvSpPr/>
          <p:nvPr/>
        </p:nvSpPr>
        <p:spPr bwMode="auto">
          <a:xfrm>
            <a:off x="5109191" y="5199649"/>
            <a:ext cx="730800" cy="568800"/>
          </a:xfrm>
          <a:custGeom>
            <a:avLst/>
            <a:gdLst>
              <a:gd name="connsiteX0" fmla="*/ 0 w 941167"/>
              <a:gd name="connsiteY0" fmla="*/ 69781 h 697806"/>
              <a:gd name="connsiteX1" fmla="*/ 69781 w 941167"/>
              <a:gd name="connsiteY1" fmla="*/ 0 h 697806"/>
              <a:gd name="connsiteX2" fmla="*/ 871386 w 941167"/>
              <a:gd name="connsiteY2" fmla="*/ 0 h 697806"/>
              <a:gd name="connsiteX3" fmla="*/ 941167 w 941167"/>
              <a:gd name="connsiteY3" fmla="*/ 69781 h 697806"/>
              <a:gd name="connsiteX4" fmla="*/ 941167 w 941167"/>
              <a:gd name="connsiteY4" fmla="*/ 628025 h 697806"/>
              <a:gd name="connsiteX5" fmla="*/ 871386 w 941167"/>
              <a:gd name="connsiteY5" fmla="*/ 697806 h 697806"/>
              <a:gd name="connsiteX6" fmla="*/ 69781 w 941167"/>
              <a:gd name="connsiteY6" fmla="*/ 697806 h 697806"/>
              <a:gd name="connsiteX7" fmla="*/ 0 w 941167"/>
              <a:gd name="connsiteY7" fmla="*/ 628025 h 697806"/>
              <a:gd name="connsiteX8" fmla="*/ 0 w 941167"/>
              <a:gd name="connsiteY8" fmla="*/ 69781 h 697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41167" h="697806" extrusionOk="0">
                <a:moveTo>
                  <a:pt x="0" y="69781"/>
                </a:moveTo>
                <a:cubicBezTo>
                  <a:pt x="0" y="31242"/>
                  <a:pt x="31242" y="0"/>
                  <a:pt x="69781" y="0"/>
                </a:cubicBezTo>
                <a:lnTo>
                  <a:pt x="871386" y="0"/>
                </a:lnTo>
                <a:cubicBezTo>
                  <a:pt x="909925" y="0"/>
                  <a:pt x="941167" y="31242"/>
                  <a:pt x="941167" y="69781"/>
                </a:cubicBezTo>
                <a:lnTo>
                  <a:pt x="941167" y="628025"/>
                </a:lnTo>
                <a:cubicBezTo>
                  <a:pt x="941167" y="666564"/>
                  <a:pt x="909925" y="697806"/>
                  <a:pt x="871386" y="697806"/>
                </a:cubicBezTo>
                <a:lnTo>
                  <a:pt x="69781" y="697806"/>
                </a:lnTo>
                <a:cubicBezTo>
                  <a:pt x="31242" y="697806"/>
                  <a:pt x="0" y="666564"/>
                  <a:pt x="0" y="628025"/>
                </a:cubicBezTo>
                <a:lnTo>
                  <a:pt x="0" y="69781"/>
                </a:lnTo>
                <a:close/>
              </a:path>
            </a:pathLst>
          </a:custGeom>
          <a:gradFill>
            <a:gsLst>
              <a:gs pos="0">
                <a:srgbClr val="92D050">
                  <a:tint val="66000"/>
                  <a:satMod val="160000"/>
                </a:srgbClr>
              </a:gs>
              <a:gs pos="50000">
                <a:srgbClr val="92D050">
                  <a:tint val="44500"/>
                  <a:satMod val="160000"/>
                </a:srgbClr>
              </a:gs>
              <a:gs pos="100000">
                <a:srgbClr val="92D050">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2348" tIns="62348" rIns="62348" bIns="62348" numCol="1" spcCol="1270" anchor="ctr" anchorCtr="0">
            <a:noAutofit/>
          </a:bodyPr>
          <a:lstStyle/>
          <a:p>
            <a:pPr algn="ctr" defTabSz="533400">
              <a:lnSpc>
                <a:spcPct val="90000"/>
              </a:lnSpc>
              <a:spcAft>
                <a:spcPts val="0"/>
              </a:spcAft>
              <a:defRPr/>
            </a:pPr>
            <a:r>
              <a:rPr lang="ru-RU" sz="1200" b="1">
                <a:solidFill>
                  <a:prstClr val="black"/>
                </a:solidFill>
                <a:latin typeface="Times New Roman"/>
                <a:cs typeface="Times New Roman"/>
              </a:rPr>
              <a:t>149</a:t>
            </a:r>
            <a:endParaRPr/>
          </a:p>
        </p:txBody>
      </p:sp>
    </p:spTree>
    <p:extLst>
      <p:ext uri="{BB962C8B-B14F-4D97-AF65-F5344CB8AC3E}">
        <p14:creationId xmlns:p14="http://schemas.microsoft.com/office/powerpoint/2010/main" val="3236493122"/>
      </p:ext>
    </p:extLst>
  </p:cSld>
  <p:clrMapOvr>
    <a:masterClrMapping/>
  </p:clrMapOvr>
  <mc:AlternateContent xmlns:mc="http://schemas.openxmlformats.org/markup-compatibility/2006" xmlns:p14="http://schemas.microsoft.com/office/powerpoint/2010/main">
    <mc:Choice Requires="p14">
      <p:transition spd="slow" p14:dur="2000"/>
    </mc:Choice>
    <mc:Fallback xmlns="" xmlns:m="http://schemas.openxmlformats.org/officeDocument/2006/math" xmlns:w="http://schemas.openxmlformats.org/wordprocessingml/2006/main">
      <p:transition advClick="1"/>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8" name="Прямоугольник 7"/>
          <p:cNvSpPr/>
          <p:nvPr/>
        </p:nvSpPr>
        <p:spPr bwMode="auto">
          <a:xfrm>
            <a:off x="4516" y="4390405"/>
            <a:ext cx="1944216" cy="3610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0"/>
              </a:spcBef>
              <a:spcAft>
                <a:spcPts val="0"/>
              </a:spcAft>
              <a:defRPr/>
            </a:pPr>
            <a:endParaRPr lang="ru-RU">
              <a:solidFill>
                <a:prstClr val="black"/>
              </a:solidFill>
              <a:latin typeface="Times New Roman"/>
              <a:cs typeface="Times New Roman"/>
            </a:endParaRPr>
          </a:p>
        </p:txBody>
      </p:sp>
      <p:sp>
        <p:nvSpPr>
          <p:cNvPr id="9" name="Прямоугольник 8"/>
          <p:cNvSpPr/>
          <p:nvPr/>
        </p:nvSpPr>
        <p:spPr bwMode="auto">
          <a:xfrm>
            <a:off x="30791" y="4759495"/>
            <a:ext cx="151216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0"/>
              </a:spcBef>
              <a:spcAft>
                <a:spcPts val="0"/>
              </a:spcAft>
              <a:defRPr/>
            </a:pPr>
            <a:endParaRPr lang="ru-RU">
              <a:solidFill>
                <a:prstClr val="black"/>
              </a:solidFill>
              <a:latin typeface="Times New Roman"/>
              <a:cs typeface="Times New Roman"/>
            </a:endParaRPr>
          </a:p>
        </p:txBody>
      </p:sp>
      <p:sp>
        <p:nvSpPr>
          <p:cNvPr id="5" name="Скругленный прямоугольник 4"/>
          <p:cNvSpPr/>
          <p:nvPr/>
        </p:nvSpPr>
        <p:spPr bwMode="auto">
          <a:xfrm>
            <a:off x="147780" y="858545"/>
            <a:ext cx="5432332" cy="1922383"/>
          </a:xfrm>
          <a:prstGeom prst="roundRect">
            <a:avLst>
              <a:gd name="adj" fmla="val 16667"/>
            </a:avLst>
          </a:prstGeom>
          <a:ln/>
        </p:spPr>
        <p:style>
          <a:lnRef idx="1">
            <a:schemeClr val="accent2"/>
          </a:lnRef>
          <a:fillRef idx="2">
            <a:schemeClr val="accent2"/>
          </a:fillRef>
          <a:effectRef idx="1">
            <a:schemeClr val="accent2"/>
          </a:effectRef>
          <a:fontRef idx="minor">
            <a:schemeClr val="dk1"/>
          </a:fontRef>
        </p:style>
        <p:txBody>
          <a:bodyPr rtlCol="0" anchor="ctr"/>
          <a:lstStyle/>
          <a:p>
            <a:pPr>
              <a:spcBef>
                <a:spcPts val="0"/>
              </a:spcBef>
              <a:spcAft>
                <a:spcPts val="0"/>
              </a:spcAft>
              <a:defRPr/>
            </a:pPr>
            <a:r>
              <a:rPr lang="ru-RU" sz="1600" b="1" i="1">
                <a:solidFill>
                  <a:prstClr val="black"/>
                </a:solidFill>
                <a:latin typeface="Times New Roman"/>
                <a:cs typeface="Times New Roman"/>
              </a:rPr>
              <a:t>Цели программы:</a:t>
            </a:r>
            <a:r>
              <a:rPr lang="ru-RU" sz="1600">
                <a:solidFill>
                  <a:prstClr val="black"/>
                </a:solidFill>
                <a:latin typeface="Times New Roman"/>
                <a:cs typeface="Times New Roman"/>
              </a:rPr>
              <a:t> </a:t>
            </a:r>
            <a:endParaRPr/>
          </a:p>
          <a:p>
            <a:pPr marL="285750" indent="-285750" algn="just">
              <a:buFont typeface="Wingdings"/>
              <a:buChar char="Ø"/>
              <a:defRPr/>
            </a:pPr>
            <a:r>
              <a:rPr lang="ru-RU" sz="1400">
                <a:solidFill>
                  <a:prstClr val="black"/>
                </a:solidFill>
                <a:latin typeface="Times New Roman"/>
                <a:cs typeface="Times New Roman"/>
              </a:rPr>
              <a:t>повышение эффективности управления государственным имуществом Чувашской Республики;</a:t>
            </a:r>
            <a:endParaRPr/>
          </a:p>
          <a:p>
            <a:pPr marL="285750" indent="-285750" algn="just">
              <a:buFont typeface="Wingdings"/>
              <a:buChar char="Ø"/>
              <a:defRPr/>
            </a:pPr>
            <a:r>
              <a:rPr lang="ru-RU" sz="1400">
                <a:solidFill>
                  <a:prstClr val="black"/>
                </a:solidFill>
                <a:latin typeface="Times New Roman"/>
                <a:cs typeface="Times New Roman"/>
              </a:rPr>
              <a:t>оптимизация состава и структуры государственного имущества Чувашской Республики;</a:t>
            </a:r>
            <a:endParaRPr/>
          </a:p>
          <a:p>
            <a:pPr marL="285750" indent="-285750" algn="just">
              <a:buFont typeface="Wingdings"/>
              <a:buChar char="Ø"/>
              <a:defRPr/>
            </a:pPr>
            <a:r>
              <a:rPr lang="ru-RU" sz="1400">
                <a:solidFill>
                  <a:prstClr val="black"/>
                </a:solidFill>
                <a:latin typeface="Times New Roman"/>
                <a:cs typeface="Times New Roman"/>
              </a:rPr>
              <a:t>обеспечение эффективного функционирования государственного сектора экономики Чувашской Республики</a:t>
            </a:r>
            <a:endParaRPr/>
          </a:p>
        </p:txBody>
      </p:sp>
      <p:sp>
        <p:nvSpPr>
          <p:cNvPr id="6" name="TextBox 5"/>
          <p:cNvSpPr txBox="1"/>
          <p:nvPr/>
        </p:nvSpPr>
        <p:spPr bwMode="auto">
          <a:xfrm>
            <a:off x="259728" y="2996952"/>
            <a:ext cx="4507516" cy="323165"/>
          </a:xfrm>
          <a:prstGeom prst="rect">
            <a:avLst/>
          </a:prstGeom>
          <a:noFill/>
        </p:spPr>
        <p:txBody>
          <a:bodyPr wrap="none" rtlCol="0">
            <a:spAutoFit/>
          </a:bodyPr>
          <a:lstStyle/>
          <a:p>
            <a:pPr>
              <a:spcBef>
                <a:spcPts val="0"/>
              </a:spcBef>
              <a:spcAft>
                <a:spcPts val="0"/>
              </a:spcAft>
              <a:defRPr/>
            </a:pPr>
            <a:r>
              <a:rPr lang="ru-RU" sz="1500" b="1">
                <a:solidFill>
                  <a:prstClr val="black"/>
                </a:solidFill>
                <a:latin typeface="Times New Roman"/>
                <a:cs typeface="Times New Roman"/>
              </a:rPr>
              <a:t>Расходы республиканского бюджета, млн. рублей.</a:t>
            </a:r>
            <a:endParaRPr/>
          </a:p>
        </p:txBody>
      </p:sp>
      <p:sp>
        <p:nvSpPr>
          <p:cNvPr id="7" name="Номер слайда 6"/>
          <p:cNvSpPr>
            <a:spLocks noGrp="1"/>
          </p:cNvSpPr>
          <p:nvPr>
            <p:ph type="sldNum" sz="quarter" idx="12"/>
          </p:nvPr>
        </p:nvSpPr>
        <p:spPr bwMode="auto">
          <a:xfrm>
            <a:off x="8122166" y="6525344"/>
            <a:ext cx="1031571" cy="300307"/>
          </a:xfrm>
        </p:spPr>
        <p:txBody>
          <a:bodyPr/>
          <a:lstStyle/>
          <a:p>
            <a:pPr>
              <a:defRPr/>
            </a:pPr>
            <a:r>
              <a:rPr lang="ru-RU" dirty="0" smtClean="0">
                <a:solidFill>
                  <a:prstClr val="black"/>
                </a:solidFill>
              </a:rPr>
              <a:t>72</a:t>
            </a:r>
            <a:endParaRPr dirty="0"/>
          </a:p>
        </p:txBody>
      </p:sp>
      <p:sp>
        <p:nvSpPr>
          <p:cNvPr id="3" name="Полилиния 2"/>
          <p:cNvSpPr/>
          <p:nvPr/>
        </p:nvSpPr>
        <p:spPr bwMode="auto">
          <a:xfrm>
            <a:off x="4591120" y="3320116"/>
            <a:ext cx="4381866" cy="501879"/>
          </a:xfrm>
          <a:custGeom>
            <a:avLst/>
            <a:gdLst>
              <a:gd name="connsiteX0" fmla="*/ 0 w 3828284"/>
              <a:gd name="connsiteY0" fmla="*/ 43510 h 435104"/>
              <a:gd name="connsiteX1" fmla="*/ 43510 w 3828284"/>
              <a:gd name="connsiteY1" fmla="*/ 0 h 435104"/>
              <a:gd name="connsiteX2" fmla="*/ 3784774 w 3828284"/>
              <a:gd name="connsiteY2" fmla="*/ 0 h 435104"/>
              <a:gd name="connsiteX3" fmla="*/ 3828284 w 3828284"/>
              <a:gd name="connsiteY3" fmla="*/ 43510 h 435104"/>
              <a:gd name="connsiteX4" fmla="*/ 3828284 w 3828284"/>
              <a:gd name="connsiteY4" fmla="*/ 391594 h 435104"/>
              <a:gd name="connsiteX5" fmla="*/ 3784774 w 3828284"/>
              <a:gd name="connsiteY5" fmla="*/ 435104 h 435104"/>
              <a:gd name="connsiteX6" fmla="*/ 43510 w 3828284"/>
              <a:gd name="connsiteY6" fmla="*/ 435104 h 435104"/>
              <a:gd name="connsiteX7" fmla="*/ 0 w 3828284"/>
              <a:gd name="connsiteY7" fmla="*/ 391594 h 435104"/>
              <a:gd name="connsiteX8" fmla="*/ 0 w 3828284"/>
              <a:gd name="connsiteY8" fmla="*/ 43510 h 435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28284" h="435104" extrusionOk="0">
                <a:moveTo>
                  <a:pt x="0" y="43510"/>
                </a:moveTo>
                <a:cubicBezTo>
                  <a:pt x="0" y="19480"/>
                  <a:pt x="19480" y="0"/>
                  <a:pt x="43510" y="0"/>
                </a:cubicBezTo>
                <a:lnTo>
                  <a:pt x="3784774" y="0"/>
                </a:lnTo>
                <a:cubicBezTo>
                  <a:pt x="3808804" y="0"/>
                  <a:pt x="3828284" y="19480"/>
                  <a:pt x="3828284" y="43510"/>
                </a:cubicBezTo>
                <a:lnTo>
                  <a:pt x="3828284" y="391594"/>
                </a:lnTo>
                <a:cubicBezTo>
                  <a:pt x="3828284" y="415624"/>
                  <a:pt x="3808804" y="435104"/>
                  <a:pt x="3784774" y="435104"/>
                </a:cubicBezTo>
                <a:lnTo>
                  <a:pt x="43510" y="435104"/>
                </a:lnTo>
                <a:cubicBezTo>
                  <a:pt x="19480" y="435104"/>
                  <a:pt x="0" y="415624"/>
                  <a:pt x="0" y="391594"/>
                </a:cubicBezTo>
                <a:lnTo>
                  <a:pt x="0" y="43510"/>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66084" tIns="66084" rIns="66084" bIns="66084" numCol="1" spcCol="1270" anchor="ctr" anchorCtr="0">
            <a:noAutofit/>
          </a:bodyPr>
          <a:lstStyle/>
          <a:p>
            <a:pPr algn="ctr" defTabSz="622300">
              <a:lnSpc>
                <a:spcPct val="90000"/>
              </a:lnSpc>
              <a:spcBef>
                <a:spcPts val="0"/>
              </a:spcBef>
              <a:spcAft>
                <a:spcPts val="0"/>
              </a:spcAft>
              <a:defRPr/>
            </a:pPr>
            <a:r>
              <a:rPr lang="ru-RU" sz="1400" b="1" i="1">
                <a:solidFill>
                  <a:prstClr val="black"/>
                </a:solidFill>
                <a:latin typeface="Times New Roman"/>
                <a:cs typeface="Times New Roman"/>
              </a:rPr>
              <a:t>Расходы в разрезе структурных элементов                  в 2025 году, млн. рублей</a:t>
            </a:r>
            <a:endParaRPr/>
          </a:p>
        </p:txBody>
      </p:sp>
      <p:sp>
        <p:nvSpPr>
          <p:cNvPr id="4" name="Полилиния 3"/>
          <p:cNvSpPr/>
          <p:nvPr/>
        </p:nvSpPr>
        <p:spPr bwMode="auto">
          <a:xfrm>
            <a:off x="4601216" y="3897072"/>
            <a:ext cx="2491063" cy="360000"/>
          </a:xfrm>
          <a:custGeom>
            <a:avLst/>
            <a:gdLst>
              <a:gd name="connsiteX0" fmla="*/ 0 w 2092791"/>
              <a:gd name="connsiteY0" fmla="*/ 40219 h 402193"/>
              <a:gd name="connsiteX1" fmla="*/ 40219 w 2092791"/>
              <a:gd name="connsiteY1" fmla="*/ 0 h 402193"/>
              <a:gd name="connsiteX2" fmla="*/ 2052572 w 2092791"/>
              <a:gd name="connsiteY2" fmla="*/ 0 h 402193"/>
              <a:gd name="connsiteX3" fmla="*/ 2092791 w 2092791"/>
              <a:gd name="connsiteY3" fmla="*/ 40219 h 402193"/>
              <a:gd name="connsiteX4" fmla="*/ 2092791 w 2092791"/>
              <a:gd name="connsiteY4" fmla="*/ 361974 h 402193"/>
              <a:gd name="connsiteX5" fmla="*/ 2052572 w 2092791"/>
              <a:gd name="connsiteY5" fmla="*/ 402193 h 402193"/>
              <a:gd name="connsiteX6" fmla="*/ 40219 w 2092791"/>
              <a:gd name="connsiteY6" fmla="*/ 402193 h 402193"/>
              <a:gd name="connsiteX7" fmla="*/ 0 w 2092791"/>
              <a:gd name="connsiteY7" fmla="*/ 361974 h 402193"/>
              <a:gd name="connsiteX8" fmla="*/ 0 w 2092791"/>
              <a:gd name="connsiteY8" fmla="*/ 40219 h 402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92791" h="402193" extrusionOk="0">
                <a:moveTo>
                  <a:pt x="0" y="40219"/>
                </a:moveTo>
                <a:cubicBezTo>
                  <a:pt x="0" y="18007"/>
                  <a:pt x="18007" y="0"/>
                  <a:pt x="40219" y="0"/>
                </a:cubicBezTo>
                <a:lnTo>
                  <a:pt x="2052572" y="0"/>
                </a:lnTo>
                <a:cubicBezTo>
                  <a:pt x="2074784" y="0"/>
                  <a:pt x="2092791" y="18007"/>
                  <a:pt x="2092791" y="40219"/>
                </a:cubicBezTo>
                <a:lnTo>
                  <a:pt x="2092791" y="361974"/>
                </a:lnTo>
                <a:cubicBezTo>
                  <a:pt x="2092791" y="384186"/>
                  <a:pt x="2074784" y="402193"/>
                  <a:pt x="2052572" y="402193"/>
                </a:cubicBezTo>
                <a:lnTo>
                  <a:pt x="40219" y="402193"/>
                </a:lnTo>
                <a:cubicBezTo>
                  <a:pt x="18007" y="402193"/>
                  <a:pt x="0" y="384186"/>
                  <a:pt x="0" y="361974"/>
                </a:cubicBezTo>
                <a:lnTo>
                  <a:pt x="0" y="40219"/>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65120" tIns="65120" rIns="65120" bIns="65120" numCol="1" spcCol="1270" anchor="ctr" anchorCtr="0">
            <a:noAutofit/>
          </a:bodyPr>
          <a:lstStyle/>
          <a:p>
            <a:pPr algn="ctr" defTabSz="666750">
              <a:lnSpc>
                <a:spcPct val="90000"/>
              </a:lnSpc>
              <a:spcAft>
                <a:spcPts val="0"/>
              </a:spcAft>
              <a:defRPr/>
            </a:pPr>
            <a:r>
              <a:rPr lang="ru-RU" sz="1400" b="1">
                <a:solidFill>
                  <a:prstClr val="black"/>
                </a:solidFill>
                <a:latin typeface="Times New Roman"/>
                <a:cs typeface="Times New Roman"/>
              </a:rPr>
              <a:t>Наименование</a:t>
            </a:r>
            <a:endParaRPr/>
          </a:p>
        </p:txBody>
      </p:sp>
      <p:sp>
        <p:nvSpPr>
          <p:cNvPr id="10" name="Полилиния 9"/>
          <p:cNvSpPr/>
          <p:nvPr/>
        </p:nvSpPr>
        <p:spPr bwMode="auto">
          <a:xfrm>
            <a:off x="4601216" y="4344112"/>
            <a:ext cx="2509369" cy="1050080"/>
          </a:xfrm>
          <a:custGeom>
            <a:avLst/>
            <a:gdLst>
              <a:gd name="connsiteX0" fmla="*/ 0 w 2109407"/>
              <a:gd name="connsiteY0" fmla="*/ 55259 h 552593"/>
              <a:gd name="connsiteX1" fmla="*/ 55259 w 2109407"/>
              <a:gd name="connsiteY1" fmla="*/ 0 h 552593"/>
              <a:gd name="connsiteX2" fmla="*/ 2054148 w 2109407"/>
              <a:gd name="connsiteY2" fmla="*/ 0 h 552593"/>
              <a:gd name="connsiteX3" fmla="*/ 2109407 w 2109407"/>
              <a:gd name="connsiteY3" fmla="*/ 55259 h 552593"/>
              <a:gd name="connsiteX4" fmla="*/ 2109407 w 2109407"/>
              <a:gd name="connsiteY4" fmla="*/ 497334 h 552593"/>
              <a:gd name="connsiteX5" fmla="*/ 2054148 w 2109407"/>
              <a:gd name="connsiteY5" fmla="*/ 552593 h 552593"/>
              <a:gd name="connsiteX6" fmla="*/ 55259 w 2109407"/>
              <a:gd name="connsiteY6" fmla="*/ 552593 h 552593"/>
              <a:gd name="connsiteX7" fmla="*/ 0 w 2109407"/>
              <a:gd name="connsiteY7" fmla="*/ 497334 h 552593"/>
              <a:gd name="connsiteX8" fmla="*/ 0 w 2109407"/>
              <a:gd name="connsiteY8" fmla="*/ 55259 h 552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09407" h="552593" extrusionOk="0">
                <a:moveTo>
                  <a:pt x="0" y="55259"/>
                </a:moveTo>
                <a:cubicBezTo>
                  <a:pt x="0" y="24740"/>
                  <a:pt x="24740" y="0"/>
                  <a:pt x="55259" y="0"/>
                </a:cubicBezTo>
                <a:lnTo>
                  <a:pt x="2054148" y="0"/>
                </a:lnTo>
                <a:cubicBezTo>
                  <a:pt x="2084667" y="0"/>
                  <a:pt x="2109407" y="24740"/>
                  <a:pt x="2109407" y="55259"/>
                </a:cubicBezTo>
                <a:lnTo>
                  <a:pt x="2109407" y="497334"/>
                </a:lnTo>
                <a:cubicBezTo>
                  <a:pt x="2109407" y="527853"/>
                  <a:pt x="2084667" y="552593"/>
                  <a:pt x="2054148" y="552593"/>
                </a:cubicBezTo>
                <a:lnTo>
                  <a:pt x="55259" y="552593"/>
                </a:lnTo>
                <a:cubicBezTo>
                  <a:pt x="24740" y="552593"/>
                  <a:pt x="0" y="527853"/>
                  <a:pt x="0" y="497334"/>
                </a:cubicBezTo>
                <a:lnTo>
                  <a:pt x="0" y="55259"/>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61904" tIns="61904" rIns="61904" bIns="61904" numCol="1" spcCol="1268" anchor="ctr" anchorCtr="0">
            <a:noAutofit/>
          </a:bodyPr>
          <a:lstStyle/>
          <a:p>
            <a:pPr algn="ctr">
              <a:defRPr/>
            </a:pPr>
            <a:r>
              <a:rPr lang="ru-RU" sz="1200" b="0" i="0" u="none" strike="noStrike" cap="none" spc="0">
                <a:solidFill>
                  <a:prstClr val="black"/>
                </a:solidFill>
                <a:latin typeface="Times New Roman"/>
                <a:ea typeface="Times New Roman"/>
                <a:cs typeface="Times New Roman"/>
              </a:rPr>
              <a:t>Создание условий для максимального вовлечения в хозяйственный оборот государственного имущества Чувашской Республики, в том числе земельных участков</a:t>
            </a:r>
            <a:endParaRPr/>
          </a:p>
        </p:txBody>
      </p:sp>
      <p:sp>
        <p:nvSpPr>
          <p:cNvPr id="11" name="Полилиния 10"/>
          <p:cNvSpPr/>
          <p:nvPr/>
        </p:nvSpPr>
        <p:spPr bwMode="auto">
          <a:xfrm>
            <a:off x="4566829" y="5479482"/>
            <a:ext cx="2525450" cy="684000"/>
          </a:xfrm>
          <a:custGeom>
            <a:avLst/>
            <a:gdLst>
              <a:gd name="connsiteX0" fmla="*/ 0 w 2123999"/>
              <a:gd name="connsiteY0" fmla="*/ 36961 h 369613"/>
              <a:gd name="connsiteX1" fmla="*/ 36961 w 2123999"/>
              <a:gd name="connsiteY1" fmla="*/ 0 h 369613"/>
              <a:gd name="connsiteX2" fmla="*/ 2087038 w 2123999"/>
              <a:gd name="connsiteY2" fmla="*/ 0 h 369613"/>
              <a:gd name="connsiteX3" fmla="*/ 2123999 w 2123999"/>
              <a:gd name="connsiteY3" fmla="*/ 36961 h 369613"/>
              <a:gd name="connsiteX4" fmla="*/ 2123999 w 2123999"/>
              <a:gd name="connsiteY4" fmla="*/ 332652 h 369613"/>
              <a:gd name="connsiteX5" fmla="*/ 2087038 w 2123999"/>
              <a:gd name="connsiteY5" fmla="*/ 369613 h 369613"/>
              <a:gd name="connsiteX6" fmla="*/ 36961 w 2123999"/>
              <a:gd name="connsiteY6" fmla="*/ 369613 h 369613"/>
              <a:gd name="connsiteX7" fmla="*/ 0 w 2123999"/>
              <a:gd name="connsiteY7" fmla="*/ 332652 h 369613"/>
              <a:gd name="connsiteX8" fmla="*/ 0 w 2123999"/>
              <a:gd name="connsiteY8" fmla="*/ 36961 h 369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3999" h="369613" extrusionOk="0">
                <a:moveTo>
                  <a:pt x="0" y="36961"/>
                </a:moveTo>
                <a:cubicBezTo>
                  <a:pt x="0" y="16548"/>
                  <a:pt x="16548" y="0"/>
                  <a:pt x="36961" y="0"/>
                </a:cubicBezTo>
                <a:lnTo>
                  <a:pt x="2087038" y="0"/>
                </a:lnTo>
                <a:cubicBezTo>
                  <a:pt x="2107451" y="0"/>
                  <a:pt x="2123999" y="16548"/>
                  <a:pt x="2123999" y="36961"/>
                </a:cubicBezTo>
                <a:lnTo>
                  <a:pt x="2123999" y="332652"/>
                </a:lnTo>
                <a:cubicBezTo>
                  <a:pt x="2123999" y="353065"/>
                  <a:pt x="2107451" y="369613"/>
                  <a:pt x="2087038" y="369613"/>
                </a:cubicBezTo>
                <a:lnTo>
                  <a:pt x="36961" y="369613"/>
                </a:lnTo>
                <a:cubicBezTo>
                  <a:pt x="16548" y="369613"/>
                  <a:pt x="0" y="353065"/>
                  <a:pt x="0" y="332652"/>
                </a:cubicBezTo>
                <a:lnTo>
                  <a:pt x="0" y="36961"/>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56546" tIns="56546" rIns="56546" bIns="56546" numCol="1" spcCol="1270" anchor="ctr" anchorCtr="0">
            <a:noAutofit/>
          </a:bodyPr>
          <a:lstStyle/>
          <a:p>
            <a:pPr algn="ctr" defTabSz="533400">
              <a:lnSpc>
                <a:spcPct val="90000"/>
              </a:lnSpc>
              <a:spcAft>
                <a:spcPts val="0"/>
              </a:spcAft>
              <a:defRPr/>
            </a:pPr>
            <a:r>
              <a:rPr lang="ru-RU" sz="1200" b="0" i="0" u="none" strike="noStrike" cap="none" spc="0">
                <a:solidFill>
                  <a:prstClr val="black"/>
                </a:solidFill>
                <a:latin typeface="Times New Roman"/>
                <a:ea typeface="Times New Roman"/>
                <a:cs typeface="Times New Roman"/>
              </a:rPr>
              <a:t>Эффективное управление и распоряжение государственным имуществом Чувашской Республики</a:t>
            </a:r>
            <a:endParaRPr lang="ru-RU" sz="1200">
              <a:solidFill>
                <a:prstClr val="black"/>
              </a:solidFill>
              <a:latin typeface="Times New Roman"/>
              <a:cs typeface="Times New Roman"/>
            </a:endParaRPr>
          </a:p>
        </p:txBody>
      </p:sp>
      <p:sp>
        <p:nvSpPr>
          <p:cNvPr id="19" name="Полилиния 18"/>
          <p:cNvSpPr/>
          <p:nvPr/>
        </p:nvSpPr>
        <p:spPr bwMode="auto">
          <a:xfrm>
            <a:off x="8252986" y="3897072"/>
            <a:ext cx="720000" cy="360000"/>
          </a:xfrm>
          <a:custGeom>
            <a:avLst/>
            <a:gdLst>
              <a:gd name="connsiteX0" fmla="*/ 0 w 655572"/>
              <a:gd name="connsiteY0" fmla="*/ 39641 h 396411"/>
              <a:gd name="connsiteX1" fmla="*/ 39641 w 655572"/>
              <a:gd name="connsiteY1" fmla="*/ 0 h 396411"/>
              <a:gd name="connsiteX2" fmla="*/ 615931 w 655572"/>
              <a:gd name="connsiteY2" fmla="*/ 0 h 396411"/>
              <a:gd name="connsiteX3" fmla="*/ 655572 w 655572"/>
              <a:gd name="connsiteY3" fmla="*/ 39641 h 396411"/>
              <a:gd name="connsiteX4" fmla="*/ 655572 w 655572"/>
              <a:gd name="connsiteY4" fmla="*/ 356770 h 396411"/>
              <a:gd name="connsiteX5" fmla="*/ 615931 w 655572"/>
              <a:gd name="connsiteY5" fmla="*/ 396411 h 396411"/>
              <a:gd name="connsiteX6" fmla="*/ 39641 w 655572"/>
              <a:gd name="connsiteY6" fmla="*/ 396411 h 396411"/>
              <a:gd name="connsiteX7" fmla="*/ 0 w 655572"/>
              <a:gd name="connsiteY7" fmla="*/ 356770 h 396411"/>
              <a:gd name="connsiteX8" fmla="*/ 0 w 655572"/>
              <a:gd name="connsiteY8" fmla="*/ 39641 h 396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572" h="396411" extrusionOk="0">
                <a:moveTo>
                  <a:pt x="0" y="39641"/>
                </a:moveTo>
                <a:cubicBezTo>
                  <a:pt x="0" y="17748"/>
                  <a:pt x="17748" y="0"/>
                  <a:pt x="39641" y="0"/>
                </a:cubicBezTo>
                <a:lnTo>
                  <a:pt x="615931" y="0"/>
                </a:lnTo>
                <a:cubicBezTo>
                  <a:pt x="637824" y="0"/>
                  <a:pt x="655572" y="17748"/>
                  <a:pt x="655572" y="39641"/>
                </a:cubicBezTo>
                <a:lnTo>
                  <a:pt x="655572" y="356770"/>
                </a:lnTo>
                <a:cubicBezTo>
                  <a:pt x="655572" y="378663"/>
                  <a:pt x="637824" y="396411"/>
                  <a:pt x="615931" y="396411"/>
                </a:cubicBezTo>
                <a:lnTo>
                  <a:pt x="39641" y="396411"/>
                </a:lnTo>
                <a:cubicBezTo>
                  <a:pt x="17748" y="396411"/>
                  <a:pt x="0" y="378663"/>
                  <a:pt x="0" y="356770"/>
                </a:cubicBezTo>
                <a:lnTo>
                  <a:pt x="0" y="39641"/>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57330" tIns="57330" rIns="57330" bIns="57330" numCol="1" spcCol="1270" anchor="ctr" anchorCtr="0">
            <a:noAutofit/>
          </a:bodyPr>
          <a:lstStyle/>
          <a:p>
            <a:pPr algn="ctr" defTabSz="533400">
              <a:lnSpc>
                <a:spcPct val="90000"/>
              </a:lnSpc>
              <a:spcBef>
                <a:spcPts val="0"/>
              </a:spcBef>
              <a:spcAft>
                <a:spcPts val="0"/>
              </a:spcAft>
              <a:defRPr/>
            </a:pPr>
            <a:r>
              <a:rPr lang="ru-RU" sz="1400" b="1">
                <a:solidFill>
                  <a:prstClr val="black"/>
                </a:solidFill>
                <a:latin typeface="Times New Roman"/>
                <a:cs typeface="Times New Roman"/>
              </a:rPr>
              <a:t>Факт</a:t>
            </a:r>
            <a:endParaRPr/>
          </a:p>
        </p:txBody>
      </p:sp>
      <p:sp>
        <p:nvSpPr>
          <p:cNvPr id="20" name="Полилиния 19"/>
          <p:cNvSpPr/>
          <p:nvPr/>
        </p:nvSpPr>
        <p:spPr bwMode="auto">
          <a:xfrm>
            <a:off x="8252986" y="4344112"/>
            <a:ext cx="720000" cy="1050080"/>
          </a:xfrm>
          <a:custGeom>
            <a:avLst/>
            <a:gdLst>
              <a:gd name="connsiteX0" fmla="*/ 0 w 655567"/>
              <a:gd name="connsiteY0" fmla="*/ 55497 h 554966"/>
              <a:gd name="connsiteX1" fmla="*/ 55497 w 655567"/>
              <a:gd name="connsiteY1" fmla="*/ 0 h 554966"/>
              <a:gd name="connsiteX2" fmla="*/ 600070 w 655567"/>
              <a:gd name="connsiteY2" fmla="*/ 0 h 554966"/>
              <a:gd name="connsiteX3" fmla="*/ 655567 w 655567"/>
              <a:gd name="connsiteY3" fmla="*/ 55497 h 554966"/>
              <a:gd name="connsiteX4" fmla="*/ 655567 w 655567"/>
              <a:gd name="connsiteY4" fmla="*/ 499469 h 554966"/>
              <a:gd name="connsiteX5" fmla="*/ 600070 w 655567"/>
              <a:gd name="connsiteY5" fmla="*/ 554966 h 554966"/>
              <a:gd name="connsiteX6" fmla="*/ 55497 w 655567"/>
              <a:gd name="connsiteY6" fmla="*/ 554966 h 554966"/>
              <a:gd name="connsiteX7" fmla="*/ 0 w 655567"/>
              <a:gd name="connsiteY7" fmla="*/ 499469 h 554966"/>
              <a:gd name="connsiteX8" fmla="*/ 0 w 655567"/>
              <a:gd name="connsiteY8" fmla="*/ 55497 h 554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567" h="554966" extrusionOk="0">
                <a:moveTo>
                  <a:pt x="0" y="55497"/>
                </a:moveTo>
                <a:cubicBezTo>
                  <a:pt x="0" y="24847"/>
                  <a:pt x="24847" y="0"/>
                  <a:pt x="55497" y="0"/>
                </a:cubicBezTo>
                <a:lnTo>
                  <a:pt x="600070" y="0"/>
                </a:lnTo>
                <a:cubicBezTo>
                  <a:pt x="630720" y="0"/>
                  <a:pt x="655567" y="24847"/>
                  <a:pt x="655567" y="55497"/>
                </a:cubicBezTo>
                <a:lnTo>
                  <a:pt x="655567" y="499469"/>
                </a:lnTo>
                <a:cubicBezTo>
                  <a:pt x="655567" y="530119"/>
                  <a:pt x="630720" y="554966"/>
                  <a:pt x="600070" y="554966"/>
                </a:cubicBezTo>
                <a:lnTo>
                  <a:pt x="55497" y="554966"/>
                </a:lnTo>
                <a:cubicBezTo>
                  <a:pt x="24847" y="554966"/>
                  <a:pt x="0" y="530119"/>
                  <a:pt x="0" y="499469"/>
                </a:cubicBezTo>
                <a:lnTo>
                  <a:pt x="0" y="55497"/>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61974" tIns="61974" rIns="61974" bIns="61974" numCol="1" spcCol="1268" anchor="ctr" anchorCtr="0">
            <a:noAutofit/>
          </a:bodyPr>
          <a:lstStyle/>
          <a:p>
            <a:pPr algn="ctr" defTabSz="533400">
              <a:lnSpc>
                <a:spcPct val="90000"/>
              </a:lnSpc>
              <a:spcBef>
                <a:spcPts val="0"/>
              </a:spcBef>
              <a:spcAft>
                <a:spcPts val="0"/>
              </a:spcAft>
              <a:defRPr/>
            </a:pPr>
            <a:r>
              <a:rPr lang="ru-RU" sz="1200">
                <a:solidFill>
                  <a:prstClr val="black"/>
                </a:solidFill>
                <a:latin typeface="Times New Roman"/>
                <a:cs typeface="Times New Roman"/>
              </a:rPr>
              <a:t>49,6</a:t>
            </a:r>
            <a:endParaRPr/>
          </a:p>
        </p:txBody>
      </p:sp>
      <p:sp>
        <p:nvSpPr>
          <p:cNvPr id="21" name="Полилиния 20"/>
          <p:cNvSpPr/>
          <p:nvPr/>
        </p:nvSpPr>
        <p:spPr bwMode="auto">
          <a:xfrm>
            <a:off x="8252986" y="5479482"/>
            <a:ext cx="720000" cy="684000"/>
          </a:xfrm>
          <a:custGeom>
            <a:avLst/>
            <a:gdLst>
              <a:gd name="connsiteX0" fmla="*/ 0 w 660747"/>
              <a:gd name="connsiteY0" fmla="*/ 39599 h 395993"/>
              <a:gd name="connsiteX1" fmla="*/ 39599 w 660747"/>
              <a:gd name="connsiteY1" fmla="*/ 0 h 395993"/>
              <a:gd name="connsiteX2" fmla="*/ 621148 w 660747"/>
              <a:gd name="connsiteY2" fmla="*/ 0 h 395993"/>
              <a:gd name="connsiteX3" fmla="*/ 660747 w 660747"/>
              <a:gd name="connsiteY3" fmla="*/ 39599 h 395993"/>
              <a:gd name="connsiteX4" fmla="*/ 660747 w 660747"/>
              <a:gd name="connsiteY4" fmla="*/ 356394 h 395993"/>
              <a:gd name="connsiteX5" fmla="*/ 621148 w 660747"/>
              <a:gd name="connsiteY5" fmla="*/ 395993 h 395993"/>
              <a:gd name="connsiteX6" fmla="*/ 39599 w 660747"/>
              <a:gd name="connsiteY6" fmla="*/ 395993 h 395993"/>
              <a:gd name="connsiteX7" fmla="*/ 0 w 660747"/>
              <a:gd name="connsiteY7" fmla="*/ 356394 h 395993"/>
              <a:gd name="connsiteX8" fmla="*/ 0 w 660747"/>
              <a:gd name="connsiteY8" fmla="*/ 39599 h 395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0747" h="395993" extrusionOk="0">
                <a:moveTo>
                  <a:pt x="0" y="39599"/>
                </a:moveTo>
                <a:cubicBezTo>
                  <a:pt x="0" y="17729"/>
                  <a:pt x="17729" y="0"/>
                  <a:pt x="39599" y="0"/>
                </a:cubicBezTo>
                <a:lnTo>
                  <a:pt x="621148" y="0"/>
                </a:lnTo>
                <a:cubicBezTo>
                  <a:pt x="643018" y="0"/>
                  <a:pt x="660747" y="17729"/>
                  <a:pt x="660747" y="39599"/>
                </a:cubicBezTo>
                <a:lnTo>
                  <a:pt x="660747" y="356394"/>
                </a:lnTo>
                <a:cubicBezTo>
                  <a:pt x="660747" y="378264"/>
                  <a:pt x="643018" y="395993"/>
                  <a:pt x="621148" y="395993"/>
                </a:cubicBezTo>
                <a:lnTo>
                  <a:pt x="39599" y="395993"/>
                </a:lnTo>
                <a:cubicBezTo>
                  <a:pt x="17729" y="395993"/>
                  <a:pt x="0" y="378264"/>
                  <a:pt x="0" y="356394"/>
                </a:cubicBezTo>
                <a:lnTo>
                  <a:pt x="0" y="39599"/>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57318" tIns="57318" rIns="57318" bIns="57318" numCol="1" spcCol="1270" anchor="ctr" anchorCtr="0">
            <a:noAutofit/>
          </a:bodyPr>
          <a:lstStyle/>
          <a:p>
            <a:pPr algn="ctr" defTabSz="533400">
              <a:lnSpc>
                <a:spcPct val="90000"/>
              </a:lnSpc>
              <a:spcBef>
                <a:spcPts val="0"/>
              </a:spcBef>
              <a:spcAft>
                <a:spcPts val="0"/>
              </a:spcAft>
              <a:defRPr/>
            </a:pPr>
            <a:r>
              <a:rPr lang="ru-RU" sz="1200">
                <a:solidFill>
                  <a:prstClr val="black"/>
                </a:solidFill>
                <a:latin typeface="Times New Roman"/>
                <a:cs typeface="Times New Roman"/>
              </a:rPr>
              <a:t>75,6</a:t>
            </a:r>
            <a:endParaRPr/>
          </a:p>
        </p:txBody>
      </p:sp>
      <p:sp>
        <p:nvSpPr>
          <p:cNvPr id="14" name="Заголовок 1"/>
          <p:cNvSpPr txBox="1"/>
          <p:nvPr/>
        </p:nvSpPr>
        <p:spPr bwMode="auto">
          <a:xfrm>
            <a:off x="259728" y="0"/>
            <a:ext cx="7264600" cy="620688"/>
          </a:xfrm>
          <a:prstGeom prst="rect">
            <a:avLst/>
          </a:prstGeom>
          <a:effectLst/>
        </p:spPr>
        <p:txBody>
          <a:bodyPr vert="horz" lIns="91440" tIns="45720" rIns="91440" bIns="45720" rtlCol="0" anchor="t" anchorCtr="0">
            <a:noAutofit/>
          </a:bodyPr>
          <a:lstStyle>
            <a:lvl1pPr marL="320040" indent="-320040" algn="r" defTabSz="914400">
              <a:spcBef>
                <a:spcPts val="0"/>
              </a:spcBef>
              <a:buClr>
                <a:schemeClr val="accent6">
                  <a:lumMod val="75000"/>
                </a:schemeClr>
              </a:buClr>
              <a:buSzPct val="128000"/>
              <a:buFont typeface="Georgia"/>
              <a:buChar char="*"/>
              <a:defRPr sz="4600" b="1" i="0">
                <a:gradFill>
                  <a:gsLst>
                    <a:gs pos="0">
                      <a:schemeClr val="tx1"/>
                    </a:gs>
                    <a:gs pos="40000">
                      <a:schemeClr val="tx1">
                        <a:lumMod val="75000"/>
                        <a:lumOff val="25000"/>
                      </a:schemeClr>
                    </a:gs>
                    <a:gs pos="100000">
                      <a:schemeClr val="tx2">
                        <a:alpha val="65000"/>
                      </a:schemeClr>
                    </a:gs>
                  </a:gsLst>
                  <a:lin ang="5400000" scaled="0"/>
                </a:gradFill>
                <a:latin typeface="+mj-lt"/>
                <a:ea typeface="+mj-ea"/>
                <a:cs typeface="+mj-c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marL="0" indent="0" algn="l">
              <a:buClr>
                <a:srgbClr val="F14124">
                  <a:lumMod val="75000"/>
                </a:srgbClr>
              </a:buClr>
              <a:buFont typeface="Georgia"/>
              <a:buNone/>
              <a:defRPr/>
            </a:pPr>
            <a:r>
              <a:rPr lang="ru-RU" sz="1800">
                <a:solidFill>
                  <a:prstClr val="black"/>
                </a:solidFill>
                <a:latin typeface="Times New Roman"/>
                <a:cs typeface="Times New Roman"/>
              </a:rPr>
              <a:t>Государственная программа Чувашской Республики</a:t>
            </a:r>
            <a:endParaRPr/>
          </a:p>
          <a:p>
            <a:pPr marL="0" indent="0" algn="l">
              <a:buClr>
                <a:srgbClr val="F14124">
                  <a:lumMod val="75000"/>
                </a:srgbClr>
              </a:buClr>
              <a:buNone/>
              <a:defRPr/>
            </a:pPr>
            <a:r>
              <a:rPr lang="ru-RU" sz="1800">
                <a:solidFill>
                  <a:prstClr val="black"/>
                </a:solidFill>
                <a:latin typeface="Times New Roman"/>
                <a:cs typeface="Times New Roman"/>
              </a:rPr>
              <a:t>«Развитие земельных и имущественных отношений»</a:t>
            </a:r>
            <a:endParaRPr/>
          </a:p>
        </p:txBody>
      </p:sp>
      <p:cxnSp>
        <p:nvCxnSpPr>
          <p:cNvPr id="15" name="Прямая соединительная линия 14"/>
          <p:cNvCxnSpPr>
            <a:cxnSpLocks/>
          </p:cNvCxnSpPr>
          <p:nvPr/>
        </p:nvCxnSpPr>
        <p:spPr bwMode="auto">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1" name="Полилиния 30"/>
          <p:cNvSpPr/>
          <p:nvPr/>
        </p:nvSpPr>
        <p:spPr bwMode="auto">
          <a:xfrm>
            <a:off x="7363235" y="3897072"/>
            <a:ext cx="720000" cy="360000"/>
          </a:xfrm>
          <a:custGeom>
            <a:avLst/>
            <a:gdLst>
              <a:gd name="connsiteX0" fmla="*/ 0 w 655572"/>
              <a:gd name="connsiteY0" fmla="*/ 39641 h 396411"/>
              <a:gd name="connsiteX1" fmla="*/ 39641 w 655572"/>
              <a:gd name="connsiteY1" fmla="*/ 0 h 396411"/>
              <a:gd name="connsiteX2" fmla="*/ 615931 w 655572"/>
              <a:gd name="connsiteY2" fmla="*/ 0 h 396411"/>
              <a:gd name="connsiteX3" fmla="*/ 655572 w 655572"/>
              <a:gd name="connsiteY3" fmla="*/ 39641 h 396411"/>
              <a:gd name="connsiteX4" fmla="*/ 655572 w 655572"/>
              <a:gd name="connsiteY4" fmla="*/ 356770 h 396411"/>
              <a:gd name="connsiteX5" fmla="*/ 615931 w 655572"/>
              <a:gd name="connsiteY5" fmla="*/ 396411 h 396411"/>
              <a:gd name="connsiteX6" fmla="*/ 39641 w 655572"/>
              <a:gd name="connsiteY6" fmla="*/ 396411 h 396411"/>
              <a:gd name="connsiteX7" fmla="*/ 0 w 655572"/>
              <a:gd name="connsiteY7" fmla="*/ 356770 h 396411"/>
              <a:gd name="connsiteX8" fmla="*/ 0 w 655572"/>
              <a:gd name="connsiteY8" fmla="*/ 39641 h 396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572" h="396411" extrusionOk="0">
                <a:moveTo>
                  <a:pt x="0" y="39641"/>
                </a:moveTo>
                <a:cubicBezTo>
                  <a:pt x="0" y="17748"/>
                  <a:pt x="17748" y="0"/>
                  <a:pt x="39641" y="0"/>
                </a:cubicBezTo>
                <a:lnTo>
                  <a:pt x="615931" y="0"/>
                </a:lnTo>
                <a:cubicBezTo>
                  <a:pt x="637824" y="0"/>
                  <a:pt x="655572" y="17748"/>
                  <a:pt x="655572" y="39641"/>
                </a:cubicBezTo>
                <a:lnTo>
                  <a:pt x="655572" y="356770"/>
                </a:lnTo>
                <a:cubicBezTo>
                  <a:pt x="655572" y="378663"/>
                  <a:pt x="637824" y="396411"/>
                  <a:pt x="615931" y="396411"/>
                </a:cubicBezTo>
                <a:lnTo>
                  <a:pt x="39641" y="396411"/>
                </a:lnTo>
                <a:cubicBezTo>
                  <a:pt x="17748" y="396411"/>
                  <a:pt x="0" y="378663"/>
                  <a:pt x="0" y="356770"/>
                </a:cubicBezTo>
                <a:lnTo>
                  <a:pt x="0" y="39641"/>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57330" tIns="57330" rIns="57330" bIns="57330" numCol="1" spcCol="1270" anchor="ctr" anchorCtr="0">
            <a:noAutofit/>
          </a:bodyPr>
          <a:lstStyle/>
          <a:p>
            <a:pPr algn="ctr" defTabSz="533400">
              <a:lnSpc>
                <a:spcPct val="90000"/>
              </a:lnSpc>
              <a:spcBef>
                <a:spcPts val="0"/>
              </a:spcBef>
              <a:spcAft>
                <a:spcPts val="0"/>
              </a:spcAft>
              <a:defRPr/>
            </a:pPr>
            <a:r>
              <a:rPr lang="ru-RU" sz="1400" b="1">
                <a:solidFill>
                  <a:prstClr val="black"/>
                </a:solidFill>
                <a:latin typeface="Times New Roman"/>
                <a:cs typeface="Times New Roman"/>
              </a:rPr>
              <a:t>План</a:t>
            </a:r>
            <a:endParaRPr/>
          </a:p>
        </p:txBody>
      </p:sp>
      <p:sp>
        <p:nvSpPr>
          <p:cNvPr id="32" name="Полилиния 31"/>
          <p:cNvSpPr/>
          <p:nvPr/>
        </p:nvSpPr>
        <p:spPr bwMode="auto">
          <a:xfrm>
            <a:off x="7363235" y="4344112"/>
            <a:ext cx="720000" cy="1050080"/>
          </a:xfrm>
          <a:custGeom>
            <a:avLst/>
            <a:gdLst>
              <a:gd name="connsiteX0" fmla="*/ 0 w 655567"/>
              <a:gd name="connsiteY0" fmla="*/ 55497 h 554966"/>
              <a:gd name="connsiteX1" fmla="*/ 55497 w 655567"/>
              <a:gd name="connsiteY1" fmla="*/ 0 h 554966"/>
              <a:gd name="connsiteX2" fmla="*/ 600070 w 655567"/>
              <a:gd name="connsiteY2" fmla="*/ 0 h 554966"/>
              <a:gd name="connsiteX3" fmla="*/ 655567 w 655567"/>
              <a:gd name="connsiteY3" fmla="*/ 55497 h 554966"/>
              <a:gd name="connsiteX4" fmla="*/ 655567 w 655567"/>
              <a:gd name="connsiteY4" fmla="*/ 499469 h 554966"/>
              <a:gd name="connsiteX5" fmla="*/ 600070 w 655567"/>
              <a:gd name="connsiteY5" fmla="*/ 554966 h 554966"/>
              <a:gd name="connsiteX6" fmla="*/ 55497 w 655567"/>
              <a:gd name="connsiteY6" fmla="*/ 554966 h 554966"/>
              <a:gd name="connsiteX7" fmla="*/ 0 w 655567"/>
              <a:gd name="connsiteY7" fmla="*/ 499469 h 554966"/>
              <a:gd name="connsiteX8" fmla="*/ 0 w 655567"/>
              <a:gd name="connsiteY8" fmla="*/ 55497 h 554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567" h="554966" extrusionOk="0">
                <a:moveTo>
                  <a:pt x="0" y="55497"/>
                </a:moveTo>
                <a:cubicBezTo>
                  <a:pt x="0" y="24847"/>
                  <a:pt x="24847" y="0"/>
                  <a:pt x="55497" y="0"/>
                </a:cubicBezTo>
                <a:lnTo>
                  <a:pt x="600070" y="0"/>
                </a:lnTo>
                <a:cubicBezTo>
                  <a:pt x="630720" y="0"/>
                  <a:pt x="655567" y="24847"/>
                  <a:pt x="655567" y="55497"/>
                </a:cubicBezTo>
                <a:lnTo>
                  <a:pt x="655567" y="499469"/>
                </a:lnTo>
                <a:cubicBezTo>
                  <a:pt x="655567" y="530119"/>
                  <a:pt x="630720" y="554966"/>
                  <a:pt x="600070" y="554966"/>
                </a:cubicBezTo>
                <a:lnTo>
                  <a:pt x="55497" y="554966"/>
                </a:lnTo>
                <a:cubicBezTo>
                  <a:pt x="24847" y="554966"/>
                  <a:pt x="0" y="530119"/>
                  <a:pt x="0" y="499469"/>
                </a:cubicBezTo>
                <a:lnTo>
                  <a:pt x="0" y="55497"/>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61974" tIns="61974" rIns="61974" bIns="61974" numCol="1" spcCol="1268" anchor="ctr" anchorCtr="0">
            <a:noAutofit/>
          </a:bodyPr>
          <a:lstStyle/>
          <a:p>
            <a:pPr algn="ctr" defTabSz="533400">
              <a:lnSpc>
                <a:spcPct val="90000"/>
              </a:lnSpc>
              <a:spcBef>
                <a:spcPts val="0"/>
              </a:spcBef>
              <a:spcAft>
                <a:spcPts val="0"/>
              </a:spcAft>
              <a:defRPr/>
            </a:pPr>
            <a:r>
              <a:rPr lang="ru-RU" sz="1200">
                <a:solidFill>
                  <a:prstClr val="black"/>
                </a:solidFill>
                <a:latin typeface="Times New Roman"/>
                <a:cs typeface="Times New Roman"/>
              </a:rPr>
              <a:t>43,0</a:t>
            </a:r>
            <a:endParaRPr/>
          </a:p>
        </p:txBody>
      </p:sp>
      <p:sp>
        <p:nvSpPr>
          <p:cNvPr id="33" name="Полилиния 32"/>
          <p:cNvSpPr/>
          <p:nvPr/>
        </p:nvSpPr>
        <p:spPr bwMode="auto">
          <a:xfrm>
            <a:off x="7363235" y="5479482"/>
            <a:ext cx="720000" cy="684000"/>
          </a:xfrm>
          <a:custGeom>
            <a:avLst/>
            <a:gdLst>
              <a:gd name="connsiteX0" fmla="*/ 0 w 660747"/>
              <a:gd name="connsiteY0" fmla="*/ 39599 h 395993"/>
              <a:gd name="connsiteX1" fmla="*/ 39599 w 660747"/>
              <a:gd name="connsiteY1" fmla="*/ 0 h 395993"/>
              <a:gd name="connsiteX2" fmla="*/ 621148 w 660747"/>
              <a:gd name="connsiteY2" fmla="*/ 0 h 395993"/>
              <a:gd name="connsiteX3" fmla="*/ 660747 w 660747"/>
              <a:gd name="connsiteY3" fmla="*/ 39599 h 395993"/>
              <a:gd name="connsiteX4" fmla="*/ 660747 w 660747"/>
              <a:gd name="connsiteY4" fmla="*/ 356394 h 395993"/>
              <a:gd name="connsiteX5" fmla="*/ 621148 w 660747"/>
              <a:gd name="connsiteY5" fmla="*/ 395993 h 395993"/>
              <a:gd name="connsiteX6" fmla="*/ 39599 w 660747"/>
              <a:gd name="connsiteY6" fmla="*/ 395993 h 395993"/>
              <a:gd name="connsiteX7" fmla="*/ 0 w 660747"/>
              <a:gd name="connsiteY7" fmla="*/ 356394 h 395993"/>
              <a:gd name="connsiteX8" fmla="*/ 0 w 660747"/>
              <a:gd name="connsiteY8" fmla="*/ 39599 h 395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0747" h="395993" extrusionOk="0">
                <a:moveTo>
                  <a:pt x="0" y="39599"/>
                </a:moveTo>
                <a:cubicBezTo>
                  <a:pt x="0" y="17729"/>
                  <a:pt x="17729" y="0"/>
                  <a:pt x="39599" y="0"/>
                </a:cubicBezTo>
                <a:lnTo>
                  <a:pt x="621148" y="0"/>
                </a:lnTo>
                <a:cubicBezTo>
                  <a:pt x="643018" y="0"/>
                  <a:pt x="660747" y="17729"/>
                  <a:pt x="660747" y="39599"/>
                </a:cubicBezTo>
                <a:lnTo>
                  <a:pt x="660747" y="356394"/>
                </a:lnTo>
                <a:cubicBezTo>
                  <a:pt x="660747" y="378264"/>
                  <a:pt x="643018" y="395993"/>
                  <a:pt x="621148" y="395993"/>
                </a:cubicBezTo>
                <a:lnTo>
                  <a:pt x="39599" y="395993"/>
                </a:lnTo>
                <a:cubicBezTo>
                  <a:pt x="17729" y="395993"/>
                  <a:pt x="0" y="378264"/>
                  <a:pt x="0" y="356394"/>
                </a:cubicBezTo>
                <a:lnTo>
                  <a:pt x="0" y="39599"/>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57318" tIns="57318" rIns="57318" bIns="57318" numCol="1" spcCol="1270" anchor="ctr" anchorCtr="0">
            <a:noAutofit/>
          </a:bodyPr>
          <a:lstStyle/>
          <a:p>
            <a:pPr algn="ctr" defTabSz="533400">
              <a:lnSpc>
                <a:spcPct val="90000"/>
              </a:lnSpc>
              <a:spcBef>
                <a:spcPts val="0"/>
              </a:spcBef>
              <a:spcAft>
                <a:spcPts val="0"/>
              </a:spcAft>
              <a:defRPr/>
            </a:pPr>
            <a:r>
              <a:rPr lang="ru-RU" sz="1200">
                <a:solidFill>
                  <a:prstClr val="black"/>
                </a:solidFill>
                <a:latin typeface="Times New Roman"/>
                <a:cs typeface="Times New Roman"/>
              </a:rPr>
              <a:t>2,8</a:t>
            </a:r>
            <a:endParaRPr/>
          </a:p>
        </p:txBody>
      </p:sp>
      <p:sp>
        <p:nvSpPr>
          <p:cNvPr id="36" name="TextBox 35"/>
          <p:cNvSpPr txBox="1"/>
          <p:nvPr/>
        </p:nvSpPr>
        <p:spPr bwMode="auto">
          <a:xfrm>
            <a:off x="7873228" y="69850"/>
            <a:ext cx="1223412" cy="492443"/>
          </a:xfrm>
          <a:prstGeom prst="rect">
            <a:avLst/>
          </a:prstGeom>
          <a:noFill/>
        </p:spPr>
        <p:txBody>
          <a:bodyPr wrap="none" rtlCol="0">
            <a:spAutoFit/>
          </a:bodyPr>
          <a:lstStyle/>
          <a:p>
            <a:pPr algn="ctr">
              <a:defRPr/>
            </a:pPr>
            <a:r>
              <a:rPr lang="ru-RU" sz="1300" b="1" i="1">
                <a:solidFill>
                  <a:schemeClr val="accent1"/>
                </a:solidFill>
                <a:latin typeface="+mn-lt"/>
              </a:rPr>
              <a:t>Бюджет</a:t>
            </a:r>
            <a:endParaRPr/>
          </a:p>
          <a:p>
            <a:pPr algn="ctr">
              <a:defRPr/>
            </a:pPr>
            <a:r>
              <a:rPr lang="ru-RU" sz="1300" b="1" i="1">
                <a:solidFill>
                  <a:schemeClr val="accent1"/>
                </a:solidFill>
                <a:latin typeface="+mn-lt"/>
              </a:rPr>
              <a:t>для граждан</a:t>
            </a:r>
            <a:endParaRPr/>
          </a:p>
        </p:txBody>
      </p:sp>
      <p:pic>
        <p:nvPicPr>
          <p:cNvPr id="1028" name="Picture 4" descr="https://media2.24aul.ru/imgs/5b1a9eff63d0d4ff2c73ad20/"/>
          <p:cNvPicPr>
            <a:picLocks noChangeAspect="1" noChangeArrowheads="1"/>
          </p:cNvPicPr>
          <p:nvPr/>
        </p:nvPicPr>
        <p:blipFill>
          <a:blip r:embed="rId2"/>
          <a:stretch/>
        </p:blipFill>
        <p:spPr bwMode="auto">
          <a:xfrm>
            <a:off x="5622936" y="810747"/>
            <a:ext cx="3420300" cy="2017977"/>
          </a:xfrm>
          <a:prstGeom prst="rect">
            <a:avLst/>
          </a:prstGeom>
          <a:ln>
            <a:noFill/>
          </a:ln>
          <a:effectLst>
            <a:softEdge rad="112500"/>
          </a:effectLst>
        </p:spPr>
      </p:pic>
      <p:graphicFrame>
        <p:nvGraphicFramePr>
          <p:cNvPr id="1646862189" name="Диаграмма 1646862188"/>
          <p:cNvGraphicFramePr>
            <a:graphicFrameLocks/>
          </p:cNvGraphicFramePr>
          <p:nvPr/>
        </p:nvGraphicFramePr>
        <p:xfrm>
          <a:off x="147780" y="3320116"/>
          <a:ext cx="4568235" cy="303213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221406360"/>
      </p:ext>
    </p:extLst>
  </p:cSld>
  <p:clrMapOvr>
    <a:masterClrMapping/>
  </p:clrMapOvr>
  <mc:AlternateContent xmlns:mc="http://schemas.openxmlformats.org/markup-compatibility/2006" xmlns:p14="http://schemas.microsoft.com/office/powerpoint/2010/main">
    <mc:Choice Requires="p14">
      <p:transition spd="slow" p14:dur="2000"/>
    </mc:Choice>
    <mc:Fallback xmlns="" xmlns:m="http://schemas.openxmlformats.org/officeDocument/2006/math" xmlns:w="http://schemas.openxmlformats.org/wordprocessingml/2006/main">
      <p:transition advClick="1"/>
    </mc:Fallback>
  </mc:AlternateContent>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Полилиния 3"/>
          <p:cNvSpPr/>
          <p:nvPr/>
        </p:nvSpPr>
        <p:spPr bwMode="auto">
          <a:xfrm>
            <a:off x="5364088" y="878377"/>
            <a:ext cx="3503779" cy="735023"/>
          </a:xfrm>
          <a:custGeom>
            <a:avLst/>
            <a:gdLst>
              <a:gd name="connsiteX0" fmla="*/ 0 w 3903032"/>
              <a:gd name="connsiteY0" fmla="*/ 73502 h 735023"/>
              <a:gd name="connsiteX1" fmla="*/ 73502 w 3903032"/>
              <a:gd name="connsiteY1" fmla="*/ 0 h 735023"/>
              <a:gd name="connsiteX2" fmla="*/ 3829530 w 3903032"/>
              <a:gd name="connsiteY2" fmla="*/ 0 h 735023"/>
              <a:gd name="connsiteX3" fmla="*/ 3903032 w 3903032"/>
              <a:gd name="connsiteY3" fmla="*/ 73502 h 735023"/>
              <a:gd name="connsiteX4" fmla="*/ 3903032 w 3903032"/>
              <a:gd name="connsiteY4" fmla="*/ 661521 h 735023"/>
              <a:gd name="connsiteX5" fmla="*/ 3829530 w 3903032"/>
              <a:gd name="connsiteY5" fmla="*/ 735023 h 735023"/>
              <a:gd name="connsiteX6" fmla="*/ 73502 w 3903032"/>
              <a:gd name="connsiteY6" fmla="*/ 735023 h 735023"/>
              <a:gd name="connsiteX7" fmla="*/ 0 w 3903032"/>
              <a:gd name="connsiteY7" fmla="*/ 661521 h 735023"/>
              <a:gd name="connsiteX8" fmla="*/ 0 w 3903032"/>
              <a:gd name="connsiteY8" fmla="*/ 73502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3032" h="735023" extrusionOk="0">
                <a:moveTo>
                  <a:pt x="0" y="73502"/>
                </a:moveTo>
                <a:cubicBezTo>
                  <a:pt x="0" y="32908"/>
                  <a:pt x="32908" y="0"/>
                  <a:pt x="73502" y="0"/>
                </a:cubicBezTo>
                <a:lnTo>
                  <a:pt x="3829530" y="0"/>
                </a:lnTo>
                <a:cubicBezTo>
                  <a:pt x="3870124" y="0"/>
                  <a:pt x="3903032" y="32908"/>
                  <a:pt x="3903032" y="73502"/>
                </a:cubicBezTo>
                <a:lnTo>
                  <a:pt x="3903032" y="661521"/>
                </a:lnTo>
                <a:cubicBezTo>
                  <a:pt x="3903032" y="702115"/>
                  <a:pt x="3870124" y="735023"/>
                  <a:pt x="3829530" y="735023"/>
                </a:cubicBezTo>
                <a:lnTo>
                  <a:pt x="73502" y="735023"/>
                </a:lnTo>
                <a:cubicBezTo>
                  <a:pt x="32908" y="735023"/>
                  <a:pt x="0" y="702115"/>
                  <a:pt x="0" y="661521"/>
                </a:cubicBezTo>
                <a:lnTo>
                  <a:pt x="0" y="73502"/>
                </a:lnTo>
                <a:close/>
              </a:path>
            </a:pathLst>
          </a:custGeom>
        </p:spPr>
        <p:style>
          <a:lnRef idx="3">
            <a:schemeClr val="lt1"/>
          </a:lnRef>
          <a:fillRef idx="1">
            <a:schemeClr val="accent2"/>
          </a:fillRef>
          <a:effectRef idx="1">
            <a:schemeClr val="accent2"/>
          </a:effectRef>
          <a:fontRef idx="minor">
            <a:schemeClr val="lt1"/>
          </a:fontRef>
        </p:style>
        <p:txBody>
          <a:bodyPr spcFirstLastPara="0" vert="horz" wrap="square" lIns="74868" tIns="74868" rIns="74868" bIns="74868" numCol="1" spcCol="1270" anchor="ctr" anchorCtr="0">
            <a:noAutofit/>
          </a:bodyPr>
          <a:lstStyle/>
          <a:p>
            <a:pPr algn="ctr" defTabSz="622300">
              <a:lnSpc>
                <a:spcPct val="90000"/>
              </a:lnSpc>
              <a:spcBef>
                <a:spcPts val="0"/>
              </a:spcBef>
              <a:spcAft>
                <a:spcPts val="0"/>
              </a:spcAft>
              <a:defRPr/>
            </a:pPr>
            <a:r>
              <a:rPr lang="ru-RU" sz="1400" b="1">
                <a:solidFill>
                  <a:srgbClr val="4E67C8">
                    <a:lumMod val="50000"/>
                  </a:srgbClr>
                </a:solidFill>
                <a:latin typeface="Times New Roman"/>
                <a:cs typeface="Times New Roman"/>
              </a:rPr>
              <a:t>Достижение значений показателей (индикаторов) </a:t>
            </a:r>
            <a:endParaRPr/>
          </a:p>
        </p:txBody>
      </p:sp>
      <p:sp>
        <p:nvSpPr>
          <p:cNvPr id="25" name="Полилиния 24"/>
          <p:cNvSpPr/>
          <p:nvPr/>
        </p:nvSpPr>
        <p:spPr bwMode="auto">
          <a:xfrm>
            <a:off x="5364088" y="1829881"/>
            <a:ext cx="648000" cy="735023"/>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extrusionOk="0">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rotWithShape="0">
            <a:gsLst>
              <a:gs pos="0">
                <a:srgbClr val="BEF397"/>
              </a:gs>
              <a:gs pos="50000">
                <a:srgbClr val="D5F6C0"/>
              </a:gs>
              <a:gs pos="100000">
                <a:srgbClr val="EAFAE0"/>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Bef>
                <a:spcPts val="0"/>
              </a:spcBef>
              <a:spcAft>
                <a:spcPts val="0"/>
              </a:spcAft>
              <a:defRPr/>
            </a:pPr>
            <a:r>
              <a:rPr lang="ru-RU" sz="1200" b="1">
                <a:solidFill>
                  <a:prstClr val="black"/>
                </a:solidFill>
                <a:latin typeface="Times New Roman"/>
                <a:cs typeface="Times New Roman"/>
              </a:rPr>
              <a:t>20</a:t>
            </a:r>
            <a:r>
              <a:rPr lang="en-US" sz="1200" b="1">
                <a:solidFill>
                  <a:prstClr val="black"/>
                </a:solidFill>
                <a:latin typeface="Times New Roman"/>
                <a:cs typeface="Times New Roman"/>
              </a:rPr>
              <a:t>25 </a:t>
            </a:r>
            <a:r>
              <a:rPr lang="ru-RU" sz="1200" b="1">
                <a:solidFill>
                  <a:prstClr val="black"/>
                </a:solidFill>
                <a:latin typeface="Times New Roman"/>
                <a:cs typeface="Times New Roman"/>
              </a:rPr>
              <a:t>план</a:t>
            </a:r>
            <a:endParaRPr/>
          </a:p>
        </p:txBody>
      </p:sp>
      <p:sp>
        <p:nvSpPr>
          <p:cNvPr id="27" name="Полилиния 26"/>
          <p:cNvSpPr/>
          <p:nvPr/>
        </p:nvSpPr>
        <p:spPr bwMode="auto">
          <a:xfrm>
            <a:off x="5364087" y="2924943"/>
            <a:ext cx="648000" cy="504055"/>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extrusionOk="0">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rotWithShape="0">
            <a:gsLst>
              <a:gs pos="0">
                <a:srgbClr val="BEF397"/>
              </a:gs>
              <a:gs pos="50000">
                <a:srgbClr val="D5F6C0"/>
              </a:gs>
              <a:gs pos="100000">
                <a:srgbClr val="EAFAE0"/>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68" anchor="ctr" anchorCtr="0">
            <a:noAutofit/>
          </a:bodyPr>
          <a:lstStyle/>
          <a:p>
            <a:pPr algn="ctr" defTabSz="622300">
              <a:lnSpc>
                <a:spcPct val="90000"/>
              </a:lnSpc>
              <a:spcAft>
                <a:spcPts val="0"/>
              </a:spcAft>
              <a:defRPr/>
            </a:pPr>
            <a:r>
              <a:rPr lang="ru-RU" sz="1200" b="1">
                <a:solidFill>
                  <a:prstClr val="black"/>
                </a:solidFill>
                <a:latin typeface="Times New Roman"/>
                <a:cs typeface="Times New Roman"/>
              </a:rPr>
              <a:t>99,5</a:t>
            </a:r>
            <a:endParaRPr/>
          </a:p>
        </p:txBody>
      </p:sp>
      <p:sp>
        <p:nvSpPr>
          <p:cNvPr id="28" name="Полилиния 27"/>
          <p:cNvSpPr/>
          <p:nvPr/>
        </p:nvSpPr>
        <p:spPr bwMode="auto">
          <a:xfrm>
            <a:off x="5364087" y="3567366"/>
            <a:ext cx="648000" cy="133328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extrusionOk="0">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rotWithShape="0">
            <a:gsLst>
              <a:gs pos="0">
                <a:srgbClr val="BEF397"/>
              </a:gs>
              <a:gs pos="50000">
                <a:srgbClr val="D5F6C0"/>
              </a:gs>
              <a:gs pos="100000">
                <a:srgbClr val="EAFAE0"/>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68" anchor="ctr" anchorCtr="0">
            <a:noAutofit/>
          </a:bodyPr>
          <a:lstStyle/>
          <a:p>
            <a:pPr algn="ctr" defTabSz="622300">
              <a:lnSpc>
                <a:spcPct val="90000"/>
              </a:lnSpc>
              <a:spcAft>
                <a:spcPts val="0"/>
              </a:spcAft>
              <a:defRPr/>
            </a:pPr>
            <a:r>
              <a:rPr lang="ru-RU" sz="1200" b="1">
                <a:solidFill>
                  <a:prstClr val="black"/>
                </a:solidFill>
                <a:latin typeface="Times New Roman"/>
                <a:cs typeface="Times New Roman"/>
              </a:rPr>
              <a:t>100,0</a:t>
            </a:r>
            <a:endParaRPr lang="ru-RU" sz="1400" b="1">
              <a:solidFill>
                <a:prstClr val="black"/>
              </a:solidFill>
              <a:latin typeface="Times New Roman"/>
              <a:cs typeface="Times New Roman"/>
            </a:endParaRPr>
          </a:p>
        </p:txBody>
      </p:sp>
      <p:sp>
        <p:nvSpPr>
          <p:cNvPr id="30" name="Полилиния 29"/>
          <p:cNvSpPr/>
          <p:nvPr/>
        </p:nvSpPr>
        <p:spPr bwMode="auto">
          <a:xfrm>
            <a:off x="5364087" y="5006248"/>
            <a:ext cx="648000" cy="1375078"/>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extrusionOk="0">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rotWithShape="0">
            <a:gsLst>
              <a:gs pos="0">
                <a:srgbClr val="BEF397"/>
              </a:gs>
              <a:gs pos="50000">
                <a:srgbClr val="D5F6C0"/>
              </a:gs>
              <a:gs pos="100000">
                <a:srgbClr val="EAFAE0"/>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68" anchor="ctr" anchorCtr="0">
            <a:noAutofit/>
          </a:bodyPr>
          <a:lstStyle/>
          <a:p>
            <a:pPr algn="ctr" defTabSz="622300">
              <a:lnSpc>
                <a:spcPct val="90000"/>
              </a:lnSpc>
              <a:spcAft>
                <a:spcPts val="0"/>
              </a:spcAft>
              <a:defRPr/>
            </a:pPr>
            <a:r>
              <a:rPr lang="ru-RU" sz="1200" b="1">
                <a:solidFill>
                  <a:prstClr val="black"/>
                </a:solidFill>
                <a:latin typeface="Times New Roman"/>
                <a:cs typeface="Times New Roman"/>
              </a:rPr>
              <a:t>99,0</a:t>
            </a:r>
            <a:endParaRPr/>
          </a:p>
        </p:txBody>
      </p:sp>
      <p:sp>
        <p:nvSpPr>
          <p:cNvPr id="31" name="Полилиния 30"/>
          <p:cNvSpPr/>
          <p:nvPr/>
        </p:nvSpPr>
        <p:spPr bwMode="auto">
          <a:xfrm>
            <a:off x="6084168" y="1829880"/>
            <a:ext cx="648000" cy="735023"/>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extrusionOk="0">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rotWithShape="0">
            <a:gsLst>
              <a:gs pos="0">
                <a:srgbClr val="BBF8E6"/>
              </a:gs>
              <a:gs pos="50000">
                <a:srgbClr val="D4FAEE"/>
              </a:gs>
              <a:gs pos="100000">
                <a:srgbClr val="E9FCF6"/>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Bef>
                <a:spcPts val="0"/>
              </a:spcBef>
              <a:spcAft>
                <a:spcPts val="0"/>
              </a:spcAft>
              <a:defRPr/>
            </a:pPr>
            <a:r>
              <a:rPr lang="ru-RU" sz="1200" b="1">
                <a:solidFill>
                  <a:prstClr val="black"/>
                </a:solidFill>
                <a:latin typeface="Times New Roman"/>
                <a:cs typeface="Times New Roman"/>
              </a:rPr>
              <a:t>20</a:t>
            </a:r>
            <a:r>
              <a:rPr lang="en-US" sz="1200" b="1">
                <a:solidFill>
                  <a:prstClr val="black"/>
                </a:solidFill>
                <a:latin typeface="Times New Roman"/>
                <a:cs typeface="Times New Roman"/>
              </a:rPr>
              <a:t>25</a:t>
            </a:r>
            <a:r>
              <a:rPr lang="ru-RU" sz="1400" b="1">
                <a:solidFill>
                  <a:prstClr val="black"/>
                </a:solidFill>
                <a:latin typeface="Times New Roman"/>
                <a:cs typeface="Times New Roman"/>
              </a:rPr>
              <a:t> </a:t>
            </a:r>
            <a:r>
              <a:rPr lang="ru-RU" sz="1200" b="1">
                <a:solidFill>
                  <a:prstClr val="black"/>
                </a:solidFill>
                <a:latin typeface="Times New Roman"/>
                <a:cs typeface="Times New Roman"/>
              </a:rPr>
              <a:t>факт</a:t>
            </a:r>
            <a:endParaRPr lang="ru-RU" sz="1400" b="1">
              <a:solidFill>
                <a:prstClr val="black"/>
              </a:solidFill>
              <a:latin typeface="Times New Roman"/>
              <a:cs typeface="Times New Roman"/>
            </a:endParaRPr>
          </a:p>
        </p:txBody>
      </p:sp>
      <p:sp>
        <p:nvSpPr>
          <p:cNvPr id="34" name="Полилиния 33"/>
          <p:cNvSpPr/>
          <p:nvPr/>
        </p:nvSpPr>
        <p:spPr bwMode="auto">
          <a:xfrm>
            <a:off x="6084167" y="2924943"/>
            <a:ext cx="648000" cy="504055"/>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extrusionOk="0">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rotWithShape="0">
            <a:gsLst>
              <a:gs pos="0">
                <a:srgbClr val="BBF8E6"/>
              </a:gs>
              <a:gs pos="50000">
                <a:srgbClr val="D4FAEE"/>
              </a:gs>
              <a:gs pos="100000">
                <a:srgbClr val="E9FCF6"/>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68" anchor="ctr" anchorCtr="0">
            <a:noAutofit/>
          </a:bodyPr>
          <a:lstStyle/>
          <a:p>
            <a:pPr algn="ctr" defTabSz="622300">
              <a:lnSpc>
                <a:spcPct val="90000"/>
              </a:lnSpc>
              <a:spcBef>
                <a:spcPts val="0"/>
              </a:spcBef>
              <a:spcAft>
                <a:spcPts val="0"/>
              </a:spcAft>
              <a:defRPr/>
            </a:pPr>
            <a:r>
              <a:rPr lang="ru-RU" sz="1200" b="1">
                <a:solidFill>
                  <a:prstClr val="black"/>
                </a:solidFill>
                <a:latin typeface="Times New Roman"/>
                <a:cs typeface="Times New Roman"/>
              </a:rPr>
              <a:t>99,5</a:t>
            </a:r>
            <a:endParaRPr/>
          </a:p>
        </p:txBody>
      </p:sp>
      <p:sp>
        <p:nvSpPr>
          <p:cNvPr id="35" name="Полилиния 34"/>
          <p:cNvSpPr/>
          <p:nvPr/>
        </p:nvSpPr>
        <p:spPr bwMode="auto">
          <a:xfrm>
            <a:off x="6084167" y="3567366"/>
            <a:ext cx="648000" cy="133328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extrusionOk="0">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rotWithShape="0">
            <a:gsLst>
              <a:gs pos="0">
                <a:srgbClr val="BBF8E6"/>
              </a:gs>
              <a:gs pos="50000">
                <a:srgbClr val="D4FAEE"/>
              </a:gs>
              <a:gs pos="100000">
                <a:srgbClr val="E9FCF6"/>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68" anchor="ctr" anchorCtr="0">
            <a:noAutofit/>
          </a:bodyPr>
          <a:lstStyle/>
          <a:p>
            <a:pPr algn="ctr" defTabSz="622300">
              <a:lnSpc>
                <a:spcPct val="90000"/>
              </a:lnSpc>
              <a:spcBef>
                <a:spcPts val="0"/>
              </a:spcBef>
              <a:spcAft>
                <a:spcPts val="0"/>
              </a:spcAft>
              <a:defRPr/>
            </a:pPr>
            <a:r>
              <a:rPr lang="ru-RU" sz="1200" b="1">
                <a:solidFill>
                  <a:prstClr val="black"/>
                </a:solidFill>
                <a:latin typeface="Times New Roman"/>
                <a:cs typeface="Times New Roman"/>
              </a:rPr>
              <a:t>100,0</a:t>
            </a:r>
            <a:endParaRPr/>
          </a:p>
        </p:txBody>
      </p:sp>
      <p:sp>
        <p:nvSpPr>
          <p:cNvPr id="37" name="Полилиния 36"/>
          <p:cNvSpPr/>
          <p:nvPr/>
        </p:nvSpPr>
        <p:spPr bwMode="auto">
          <a:xfrm>
            <a:off x="6084167" y="5006248"/>
            <a:ext cx="648000" cy="1375078"/>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extrusionOk="0">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rotWithShape="0">
            <a:gsLst>
              <a:gs pos="0">
                <a:srgbClr val="BBF8E6"/>
              </a:gs>
              <a:gs pos="50000">
                <a:srgbClr val="D4FAEE"/>
              </a:gs>
              <a:gs pos="100000">
                <a:srgbClr val="E9FCF6"/>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68" anchor="ctr" anchorCtr="0">
            <a:noAutofit/>
          </a:bodyPr>
          <a:lstStyle/>
          <a:p>
            <a:pPr algn="ctr" defTabSz="622300">
              <a:lnSpc>
                <a:spcPct val="90000"/>
              </a:lnSpc>
              <a:spcAft>
                <a:spcPts val="0"/>
              </a:spcAft>
              <a:defRPr/>
            </a:pPr>
            <a:r>
              <a:rPr lang="ru-RU" sz="1200" b="1">
                <a:solidFill>
                  <a:prstClr val="black"/>
                </a:solidFill>
                <a:latin typeface="Times New Roman"/>
                <a:cs typeface="Times New Roman"/>
              </a:rPr>
              <a:t>99,3</a:t>
            </a:r>
            <a:endParaRPr/>
          </a:p>
        </p:txBody>
      </p:sp>
      <p:sp>
        <p:nvSpPr>
          <p:cNvPr id="38" name="Полилиния 37"/>
          <p:cNvSpPr/>
          <p:nvPr/>
        </p:nvSpPr>
        <p:spPr bwMode="auto">
          <a:xfrm>
            <a:off x="6804248" y="1826995"/>
            <a:ext cx="648000" cy="735023"/>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extrusionOk="0">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Bef>
                <a:spcPts val="0"/>
              </a:spcBef>
              <a:spcAft>
                <a:spcPts val="0"/>
              </a:spcAft>
              <a:defRPr/>
            </a:pPr>
            <a:r>
              <a:rPr lang="ru-RU" sz="1200" b="1">
                <a:solidFill>
                  <a:prstClr val="black"/>
                </a:solidFill>
                <a:latin typeface="Times New Roman"/>
                <a:cs typeface="Times New Roman"/>
              </a:rPr>
              <a:t>2026</a:t>
            </a:r>
            <a:endParaRPr/>
          </a:p>
        </p:txBody>
      </p:sp>
      <p:sp>
        <p:nvSpPr>
          <p:cNvPr id="40" name="Полилиния 39"/>
          <p:cNvSpPr/>
          <p:nvPr/>
        </p:nvSpPr>
        <p:spPr bwMode="auto">
          <a:xfrm>
            <a:off x="6804247" y="2924943"/>
            <a:ext cx="648000" cy="504055"/>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extrusionOk="0">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68" anchor="ctr" anchorCtr="0">
            <a:noAutofit/>
          </a:bodyPr>
          <a:lstStyle/>
          <a:p>
            <a:pPr algn="ctr" defTabSz="622300">
              <a:lnSpc>
                <a:spcPct val="90000"/>
              </a:lnSpc>
              <a:spcAft>
                <a:spcPts val="0"/>
              </a:spcAft>
              <a:defRPr/>
            </a:pPr>
            <a:r>
              <a:rPr lang="ru-RU" sz="1200" b="1">
                <a:solidFill>
                  <a:prstClr val="black"/>
                </a:solidFill>
                <a:latin typeface="Times New Roman"/>
                <a:cs typeface="Times New Roman"/>
              </a:rPr>
              <a:t>99,7</a:t>
            </a:r>
            <a:endParaRPr lang="ru-RU" sz="1400" b="1">
              <a:solidFill>
                <a:prstClr val="black"/>
              </a:solidFill>
              <a:latin typeface="Times New Roman"/>
              <a:cs typeface="Times New Roman"/>
            </a:endParaRPr>
          </a:p>
        </p:txBody>
      </p:sp>
      <p:sp>
        <p:nvSpPr>
          <p:cNvPr id="41" name="Полилиния 40"/>
          <p:cNvSpPr/>
          <p:nvPr/>
        </p:nvSpPr>
        <p:spPr bwMode="auto">
          <a:xfrm>
            <a:off x="6804247" y="3567366"/>
            <a:ext cx="648000" cy="133328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extrusionOk="0">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68" anchor="ctr" anchorCtr="0">
            <a:noAutofit/>
          </a:bodyPr>
          <a:lstStyle/>
          <a:p>
            <a:pPr algn="ctr" defTabSz="622300">
              <a:lnSpc>
                <a:spcPct val="90000"/>
              </a:lnSpc>
              <a:spcAft>
                <a:spcPts val="0"/>
              </a:spcAft>
              <a:defRPr/>
            </a:pPr>
            <a:r>
              <a:rPr lang="ru-RU" sz="1200" b="1">
                <a:solidFill>
                  <a:prstClr val="black"/>
                </a:solidFill>
                <a:latin typeface="Times New Roman"/>
                <a:cs typeface="Times New Roman"/>
              </a:rPr>
              <a:t>100,0</a:t>
            </a:r>
            <a:endParaRPr lang="ru-RU" sz="1400" b="1">
              <a:solidFill>
                <a:prstClr val="black"/>
              </a:solidFill>
              <a:latin typeface="Times New Roman"/>
              <a:cs typeface="Times New Roman"/>
            </a:endParaRPr>
          </a:p>
        </p:txBody>
      </p:sp>
      <p:sp>
        <p:nvSpPr>
          <p:cNvPr id="43" name="Полилиния 42"/>
          <p:cNvSpPr/>
          <p:nvPr/>
        </p:nvSpPr>
        <p:spPr bwMode="auto">
          <a:xfrm>
            <a:off x="6791977" y="5006248"/>
            <a:ext cx="648000" cy="1375078"/>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extrusionOk="0">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68" anchor="ctr" anchorCtr="0">
            <a:noAutofit/>
          </a:bodyPr>
          <a:lstStyle/>
          <a:p>
            <a:pPr algn="ctr" defTabSz="622300">
              <a:lnSpc>
                <a:spcPct val="90000"/>
              </a:lnSpc>
              <a:spcAft>
                <a:spcPts val="0"/>
              </a:spcAft>
              <a:defRPr/>
            </a:pPr>
            <a:r>
              <a:rPr lang="ru-RU" sz="1200" b="1">
                <a:solidFill>
                  <a:prstClr val="black"/>
                </a:solidFill>
                <a:latin typeface="Times New Roman"/>
                <a:cs typeface="Times New Roman"/>
              </a:rPr>
              <a:t>99</a:t>
            </a:r>
            <a:r>
              <a:rPr lang="en-US" sz="1200" b="1">
                <a:solidFill>
                  <a:prstClr val="black"/>
                </a:solidFill>
                <a:latin typeface="Times New Roman"/>
                <a:cs typeface="Times New Roman"/>
              </a:rPr>
              <a:t>,</a:t>
            </a:r>
            <a:r>
              <a:rPr lang="ru-RU" sz="1200" b="1">
                <a:solidFill>
                  <a:prstClr val="black"/>
                </a:solidFill>
                <a:latin typeface="Times New Roman"/>
                <a:cs typeface="Times New Roman"/>
              </a:rPr>
              <a:t>0</a:t>
            </a:r>
            <a:endParaRPr lang="ru-RU" sz="1400" b="1">
              <a:solidFill>
                <a:prstClr val="black"/>
              </a:solidFill>
              <a:latin typeface="Times New Roman"/>
              <a:cs typeface="Times New Roman"/>
            </a:endParaRPr>
          </a:p>
        </p:txBody>
      </p:sp>
      <p:sp>
        <p:nvSpPr>
          <p:cNvPr id="24" name="Скругленный прямоугольник 23"/>
          <p:cNvSpPr/>
          <p:nvPr/>
        </p:nvSpPr>
        <p:spPr bwMode="auto">
          <a:xfrm>
            <a:off x="179513" y="2919296"/>
            <a:ext cx="4968552" cy="506847"/>
          </a:xfrm>
          <a:prstGeom prst="roundRect">
            <a:avLst>
              <a:gd name="adj" fmla="val 16667"/>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defRPr/>
            </a:pPr>
            <a:r>
              <a:rPr lang="ru-RU" sz="1200">
                <a:solidFill>
                  <a:prstClr val="black"/>
                </a:solidFill>
                <a:latin typeface="Times New Roman"/>
                <a:cs typeface="Times New Roman"/>
              </a:rPr>
              <a:t>доля недвижимого имущества Чувашской Республики, вовлеченного в хозяйственный оборот, % </a:t>
            </a:r>
            <a:endParaRPr/>
          </a:p>
        </p:txBody>
      </p:sp>
      <p:sp>
        <p:nvSpPr>
          <p:cNvPr id="33" name="Скругленный прямоугольник 32"/>
          <p:cNvSpPr/>
          <p:nvPr/>
        </p:nvSpPr>
        <p:spPr bwMode="auto">
          <a:xfrm>
            <a:off x="179947" y="5006249"/>
            <a:ext cx="4990453" cy="1375079"/>
          </a:xfrm>
          <a:prstGeom prst="roundRect">
            <a:avLst>
              <a:gd name="adj" fmla="val 16667"/>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defRPr/>
            </a:pPr>
            <a:r>
              <a:rPr lang="ru-RU" sz="1200">
                <a:solidFill>
                  <a:prstClr val="black"/>
                </a:solidFill>
                <a:latin typeface="Times New Roman"/>
                <a:cs typeface="Times New Roman"/>
              </a:rPr>
              <a:t>доля площади земельных участков, находящихся в государственной собственности Чувашской Республики, предоставленных в постоянное (бессрочное) пользование, безвозмездное пользование, аренду и переданных в собственность, в общей площади земельных участков, находящихся в государственной собственности Чувашской Республики (за исключением земельных участков, изъятых из оборота и ограниченных в обороте), %</a:t>
            </a:r>
            <a:endParaRPr/>
          </a:p>
        </p:txBody>
      </p:sp>
      <p:sp>
        <p:nvSpPr>
          <p:cNvPr id="11" name="Скругленный прямоугольник 10"/>
          <p:cNvSpPr/>
          <p:nvPr/>
        </p:nvSpPr>
        <p:spPr bwMode="auto">
          <a:xfrm>
            <a:off x="179512" y="1948128"/>
            <a:ext cx="2592288" cy="504056"/>
          </a:xfrm>
          <a:prstGeom prst="roundRect">
            <a:avLst>
              <a:gd name="adj" fmla="val 16667"/>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spcBef>
                <a:spcPts val="0"/>
              </a:spcBef>
              <a:spcAft>
                <a:spcPts val="0"/>
              </a:spcAft>
              <a:defRPr/>
            </a:pPr>
            <a:r>
              <a:rPr lang="ru-RU" sz="1400" b="1">
                <a:solidFill>
                  <a:srgbClr val="4E67C8">
                    <a:lumMod val="50000"/>
                  </a:srgbClr>
                </a:solidFill>
                <a:latin typeface="Times New Roman"/>
                <a:cs typeface="Times New Roman"/>
              </a:rPr>
              <a:t>Основные индикаторы</a:t>
            </a:r>
            <a:endParaRPr/>
          </a:p>
        </p:txBody>
      </p:sp>
      <p:sp>
        <p:nvSpPr>
          <p:cNvPr id="6" name="Номер слайда 5"/>
          <p:cNvSpPr>
            <a:spLocks noGrp="1"/>
          </p:cNvSpPr>
          <p:nvPr>
            <p:ph type="sldNum" sz="quarter" idx="12"/>
          </p:nvPr>
        </p:nvSpPr>
        <p:spPr bwMode="auto">
          <a:xfrm>
            <a:off x="8147248" y="6453336"/>
            <a:ext cx="1006489" cy="365125"/>
          </a:xfrm>
        </p:spPr>
        <p:txBody>
          <a:bodyPr/>
          <a:lstStyle/>
          <a:p>
            <a:pPr>
              <a:defRPr/>
            </a:pPr>
            <a:r>
              <a:rPr lang="ru-RU" dirty="0" smtClean="0">
                <a:solidFill>
                  <a:prstClr val="black"/>
                </a:solidFill>
              </a:rPr>
              <a:t>73</a:t>
            </a:r>
            <a:endParaRPr dirty="0"/>
          </a:p>
        </p:txBody>
      </p:sp>
      <p:sp>
        <p:nvSpPr>
          <p:cNvPr id="12" name="Заголовок 1"/>
          <p:cNvSpPr txBox="1"/>
          <p:nvPr/>
        </p:nvSpPr>
        <p:spPr bwMode="auto">
          <a:xfrm>
            <a:off x="259728" y="0"/>
            <a:ext cx="7264600" cy="620688"/>
          </a:xfrm>
          <a:prstGeom prst="rect">
            <a:avLst/>
          </a:prstGeom>
          <a:effectLst/>
        </p:spPr>
        <p:txBody>
          <a:bodyPr vert="horz" lIns="91440" tIns="45720" rIns="91440" bIns="45720" rtlCol="0" anchor="t" anchorCtr="0">
            <a:noAutofit/>
          </a:bodyPr>
          <a:lstStyle>
            <a:lvl1pPr marL="320040" indent="-320040" algn="r" defTabSz="914400">
              <a:spcBef>
                <a:spcPts val="0"/>
              </a:spcBef>
              <a:buClr>
                <a:schemeClr val="accent6">
                  <a:lumMod val="75000"/>
                </a:schemeClr>
              </a:buClr>
              <a:buSzPct val="128000"/>
              <a:buFont typeface="Georgia"/>
              <a:buChar char="*"/>
              <a:defRPr sz="4600" b="1" i="0">
                <a:gradFill>
                  <a:gsLst>
                    <a:gs pos="0">
                      <a:schemeClr val="tx1"/>
                    </a:gs>
                    <a:gs pos="40000">
                      <a:schemeClr val="tx1">
                        <a:lumMod val="75000"/>
                        <a:lumOff val="25000"/>
                      </a:schemeClr>
                    </a:gs>
                    <a:gs pos="100000">
                      <a:schemeClr val="tx2">
                        <a:alpha val="65000"/>
                      </a:schemeClr>
                    </a:gs>
                  </a:gsLst>
                  <a:lin ang="5400000" scaled="0"/>
                </a:gradFill>
                <a:latin typeface="+mj-lt"/>
                <a:ea typeface="+mj-ea"/>
                <a:cs typeface="+mj-c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marL="0" indent="0" algn="l">
              <a:buClr>
                <a:srgbClr val="F14124">
                  <a:lumMod val="75000"/>
                </a:srgbClr>
              </a:buClr>
              <a:buFont typeface="Georgia"/>
              <a:buNone/>
              <a:defRPr/>
            </a:pPr>
            <a:r>
              <a:rPr lang="ru-RU" sz="1800">
                <a:solidFill>
                  <a:prstClr val="black"/>
                </a:solidFill>
                <a:latin typeface="Times New Roman"/>
                <a:cs typeface="Times New Roman"/>
              </a:rPr>
              <a:t>Государственная программа Чувашской Республики</a:t>
            </a:r>
            <a:endParaRPr/>
          </a:p>
          <a:p>
            <a:pPr marL="0" indent="0" algn="l">
              <a:buClr>
                <a:srgbClr val="F14124">
                  <a:lumMod val="75000"/>
                </a:srgbClr>
              </a:buClr>
              <a:buNone/>
              <a:defRPr/>
            </a:pPr>
            <a:r>
              <a:rPr lang="ru-RU" sz="1800">
                <a:solidFill>
                  <a:prstClr val="black"/>
                </a:solidFill>
                <a:latin typeface="Times New Roman"/>
                <a:cs typeface="Times New Roman"/>
              </a:rPr>
              <a:t>«Развитие земельных и имущественных отношений»</a:t>
            </a:r>
            <a:endParaRPr/>
          </a:p>
        </p:txBody>
      </p:sp>
      <p:cxnSp>
        <p:nvCxnSpPr>
          <p:cNvPr id="13" name="Прямая соединительная линия 12"/>
          <p:cNvCxnSpPr>
            <a:cxnSpLocks/>
          </p:cNvCxnSpPr>
          <p:nvPr/>
        </p:nvCxnSpPr>
        <p:spPr bwMode="auto">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bwMode="auto">
          <a:xfrm>
            <a:off x="7873228" y="69850"/>
            <a:ext cx="1223412" cy="492443"/>
          </a:xfrm>
          <a:prstGeom prst="rect">
            <a:avLst/>
          </a:prstGeom>
          <a:noFill/>
        </p:spPr>
        <p:txBody>
          <a:bodyPr wrap="none" rtlCol="0">
            <a:spAutoFit/>
          </a:bodyPr>
          <a:lstStyle/>
          <a:p>
            <a:pPr algn="ctr">
              <a:defRPr/>
            </a:pPr>
            <a:r>
              <a:rPr lang="ru-RU" sz="1300" b="1" i="1">
                <a:solidFill>
                  <a:schemeClr val="accent1"/>
                </a:solidFill>
                <a:latin typeface="+mn-lt"/>
              </a:rPr>
              <a:t>Бюджет</a:t>
            </a:r>
            <a:endParaRPr/>
          </a:p>
          <a:p>
            <a:pPr algn="ctr">
              <a:defRPr/>
            </a:pPr>
            <a:r>
              <a:rPr lang="ru-RU" sz="1300" b="1" i="1">
                <a:solidFill>
                  <a:schemeClr val="accent1"/>
                </a:solidFill>
                <a:latin typeface="+mn-lt"/>
              </a:rPr>
              <a:t>для граждан</a:t>
            </a:r>
            <a:endParaRPr/>
          </a:p>
        </p:txBody>
      </p:sp>
      <p:sp>
        <p:nvSpPr>
          <p:cNvPr id="32" name="Скругленный прямоугольник 31"/>
          <p:cNvSpPr/>
          <p:nvPr/>
        </p:nvSpPr>
        <p:spPr bwMode="auto">
          <a:xfrm>
            <a:off x="179512" y="3567367"/>
            <a:ext cx="4968552" cy="1333281"/>
          </a:xfrm>
          <a:prstGeom prst="roundRect">
            <a:avLst>
              <a:gd name="adj" fmla="val 16667"/>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defRPr/>
            </a:pPr>
            <a:r>
              <a:rPr lang="ru-RU" sz="1200">
                <a:solidFill>
                  <a:prstClr val="black"/>
                </a:solidFill>
                <a:latin typeface="Times New Roman"/>
                <a:cs typeface="Times New Roman"/>
              </a:rPr>
              <a:t>отношение суммы дивидендов (чистой прибыли) по пакетам акций (долям) хозяйственных обществ, принадлежащим Чувашской Республике, фактически поступившей в республиканский бюджет Чувашской Республики, к сумме дивидендов (чистой прибыли), подлежащей перечислению в республиканский бюджет Чувашской Республики в соответствии с решениями собраний акционеров (участников) в отчетном году, %</a:t>
            </a:r>
            <a:endParaRPr/>
          </a:p>
        </p:txBody>
      </p:sp>
      <p:pic>
        <p:nvPicPr>
          <p:cNvPr id="2052" name="Picture 4" descr="http://atameken.kz/ru/imagecache/news/crop_zemlya_1519295292.jpg"/>
          <p:cNvPicPr>
            <a:picLocks noChangeAspect="1" noChangeArrowheads="1"/>
          </p:cNvPicPr>
          <p:nvPr/>
        </p:nvPicPr>
        <p:blipFill>
          <a:blip r:embed="rId2"/>
          <a:stretch/>
        </p:blipFill>
        <p:spPr bwMode="auto">
          <a:xfrm>
            <a:off x="2843807" y="1287887"/>
            <a:ext cx="2304256" cy="1317485"/>
          </a:xfrm>
          <a:prstGeom prst="rect">
            <a:avLst/>
          </a:prstGeom>
          <a:ln>
            <a:noFill/>
          </a:ln>
          <a:effectLst>
            <a:softEdge rad="112500"/>
          </a:effectLst>
        </p:spPr>
      </p:pic>
      <p:sp>
        <p:nvSpPr>
          <p:cNvPr id="26" name="Полилиния 25"/>
          <p:cNvSpPr/>
          <p:nvPr/>
        </p:nvSpPr>
        <p:spPr bwMode="auto">
          <a:xfrm>
            <a:off x="7524328" y="1827996"/>
            <a:ext cx="648000" cy="735023"/>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extrusionOk="0">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Bef>
                <a:spcPts val="0"/>
              </a:spcBef>
              <a:spcAft>
                <a:spcPts val="0"/>
              </a:spcAft>
              <a:defRPr/>
            </a:pPr>
            <a:r>
              <a:rPr lang="ru-RU" sz="1200" b="1">
                <a:solidFill>
                  <a:prstClr val="black"/>
                </a:solidFill>
                <a:latin typeface="Times New Roman"/>
                <a:cs typeface="Times New Roman"/>
              </a:rPr>
              <a:t>2027</a:t>
            </a:r>
            <a:endParaRPr/>
          </a:p>
        </p:txBody>
      </p:sp>
      <p:sp>
        <p:nvSpPr>
          <p:cNvPr id="29" name="Полилиния 28"/>
          <p:cNvSpPr/>
          <p:nvPr/>
        </p:nvSpPr>
        <p:spPr bwMode="auto">
          <a:xfrm>
            <a:off x="8244408" y="1826940"/>
            <a:ext cx="648000" cy="746433"/>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extrusionOk="0">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Bef>
                <a:spcPts val="0"/>
              </a:spcBef>
              <a:spcAft>
                <a:spcPts val="0"/>
              </a:spcAft>
              <a:defRPr/>
            </a:pPr>
            <a:r>
              <a:rPr lang="ru-RU" sz="1200" b="1">
                <a:solidFill>
                  <a:prstClr val="black"/>
                </a:solidFill>
                <a:latin typeface="Times New Roman"/>
                <a:cs typeface="Times New Roman"/>
              </a:rPr>
              <a:t>2028 </a:t>
            </a:r>
            <a:endParaRPr/>
          </a:p>
        </p:txBody>
      </p:sp>
      <p:sp>
        <p:nvSpPr>
          <p:cNvPr id="36" name="Полилиния 35"/>
          <p:cNvSpPr/>
          <p:nvPr/>
        </p:nvSpPr>
        <p:spPr bwMode="auto">
          <a:xfrm>
            <a:off x="7524327" y="2924943"/>
            <a:ext cx="648000" cy="504055"/>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extrusionOk="0">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68" anchor="ctr" anchorCtr="0">
            <a:noAutofit/>
          </a:bodyPr>
          <a:lstStyle/>
          <a:p>
            <a:pPr algn="ctr" defTabSz="622300">
              <a:lnSpc>
                <a:spcPct val="90000"/>
              </a:lnSpc>
              <a:spcBef>
                <a:spcPts val="0"/>
              </a:spcBef>
              <a:spcAft>
                <a:spcPts val="0"/>
              </a:spcAft>
              <a:defRPr/>
            </a:pPr>
            <a:r>
              <a:rPr lang="ru-RU" sz="1200" b="1">
                <a:solidFill>
                  <a:prstClr val="black"/>
                </a:solidFill>
                <a:latin typeface="Times New Roman"/>
                <a:cs typeface="Times New Roman"/>
              </a:rPr>
              <a:t>99,7</a:t>
            </a:r>
            <a:endParaRPr/>
          </a:p>
        </p:txBody>
      </p:sp>
      <p:sp>
        <p:nvSpPr>
          <p:cNvPr id="39" name="Полилиния 38"/>
          <p:cNvSpPr/>
          <p:nvPr/>
        </p:nvSpPr>
        <p:spPr bwMode="auto">
          <a:xfrm>
            <a:off x="8244407" y="2924943"/>
            <a:ext cx="648000" cy="504055"/>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extrusionOk="0">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68" anchor="ctr" anchorCtr="0">
            <a:noAutofit/>
          </a:bodyPr>
          <a:lstStyle/>
          <a:p>
            <a:pPr algn="ctr" defTabSz="622300">
              <a:lnSpc>
                <a:spcPct val="90000"/>
              </a:lnSpc>
              <a:spcBef>
                <a:spcPts val="0"/>
              </a:spcBef>
              <a:spcAft>
                <a:spcPts val="0"/>
              </a:spcAft>
              <a:defRPr/>
            </a:pPr>
            <a:r>
              <a:rPr lang="ru-RU" sz="1200" b="1">
                <a:solidFill>
                  <a:prstClr val="black"/>
                </a:solidFill>
                <a:latin typeface="Times New Roman"/>
                <a:cs typeface="Times New Roman"/>
              </a:rPr>
              <a:t>99,7</a:t>
            </a:r>
            <a:endParaRPr lang="ru-RU" sz="1400" b="1">
              <a:solidFill>
                <a:prstClr val="black"/>
              </a:solidFill>
              <a:latin typeface="Times New Roman"/>
              <a:cs typeface="Times New Roman"/>
            </a:endParaRPr>
          </a:p>
        </p:txBody>
      </p:sp>
      <p:sp>
        <p:nvSpPr>
          <p:cNvPr id="42" name="Полилиния 41"/>
          <p:cNvSpPr/>
          <p:nvPr/>
        </p:nvSpPr>
        <p:spPr bwMode="auto">
          <a:xfrm>
            <a:off x="7524327" y="3567366"/>
            <a:ext cx="648000" cy="133328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extrusionOk="0">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68" anchor="ctr" anchorCtr="0">
            <a:noAutofit/>
          </a:bodyPr>
          <a:lstStyle/>
          <a:p>
            <a:pPr algn="ctr" defTabSz="622300">
              <a:lnSpc>
                <a:spcPct val="90000"/>
              </a:lnSpc>
              <a:spcBef>
                <a:spcPts val="0"/>
              </a:spcBef>
              <a:spcAft>
                <a:spcPts val="0"/>
              </a:spcAft>
              <a:defRPr/>
            </a:pPr>
            <a:r>
              <a:rPr lang="ru-RU" sz="1200" b="1">
                <a:solidFill>
                  <a:prstClr val="black"/>
                </a:solidFill>
                <a:latin typeface="Times New Roman"/>
                <a:cs typeface="Times New Roman"/>
              </a:rPr>
              <a:t>100,0</a:t>
            </a:r>
            <a:endParaRPr/>
          </a:p>
        </p:txBody>
      </p:sp>
      <p:sp>
        <p:nvSpPr>
          <p:cNvPr id="45" name="Полилиния 44"/>
          <p:cNvSpPr/>
          <p:nvPr/>
        </p:nvSpPr>
        <p:spPr bwMode="auto">
          <a:xfrm>
            <a:off x="7524327" y="5006248"/>
            <a:ext cx="648000" cy="1375078"/>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extrusionOk="0">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68" anchor="ctr" anchorCtr="0">
            <a:noAutofit/>
          </a:bodyPr>
          <a:lstStyle/>
          <a:p>
            <a:pPr algn="ctr" defTabSz="622300">
              <a:lnSpc>
                <a:spcPct val="90000"/>
              </a:lnSpc>
              <a:spcBef>
                <a:spcPts val="0"/>
              </a:spcBef>
              <a:spcAft>
                <a:spcPts val="0"/>
              </a:spcAft>
              <a:defRPr/>
            </a:pPr>
            <a:r>
              <a:rPr lang="ru-RU" sz="1200" b="1">
                <a:solidFill>
                  <a:prstClr val="black"/>
                </a:solidFill>
                <a:latin typeface="Times New Roman"/>
                <a:cs typeface="Times New Roman"/>
              </a:rPr>
              <a:t>99</a:t>
            </a:r>
            <a:r>
              <a:rPr lang="en-US" sz="1200" b="1">
                <a:solidFill>
                  <a:prstClr val="black"/>
                </a:solidFill>
                <a:latin typeface="Times New Roman"/>
                <a:cs typeface="Times New Roman"/>
              </a:rPr>
              <a:t>,</a:t>
            </a:r>
            <a:r>
              <a:rPr lang="ru-RU" sz="1200" b="1">
                <a:solidFill>
                  <a:prstClr val="black"/>
                </a:solidFill>
                <a:latin typeface="Times New Roman"/>
                <a:cs typeface="Times New Roman"/>
              </a:rPr>
              <a:t>0</a:t>
            </a:r>
            <a:endParaRPr lang="ru-RU" sz="1400" b="1">
              <a:solidFill>
                <a:prstClr val="black"/>
              </a:solidFill>
              <a:latin typeface="Times New Roman"/>
              <a:cs typeface="Times New Roman"/>
            </a:endParaRPr>
          </a:p>
        </p:txBody>
      </p:sp>
      <p:sp>
        <p:nvSpPr>
          <p:cNvPr id="46" name="Полилиния 45"/>
          <p:cNvSpPr/>
          <p:nvPr/>
        </p:nvSpPr>
        <p:spPr bwMode="auto">
          <a:xfrm>
            <a:off x="8244407" y="3567366"/>
            <a:ext cx="648000" cy="133328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extrusionOk="0">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68" anchor="ctr" anchorCtr="0">
            <a:noAutofit/>
          </a:bodyPr>
          <a:lstStyle/>
          <a:p>
            <a:pPr algn="ctr" defTabSz="622300">
              <a:lnSpc>
                <a:spcPct val="90000"/>
              </a:lnSpc>
              <a:spcBef>
                <a:spcPts val="0"/>
              </a:spcBef>
              <a:spcAft>
                <a:spcPts val="0"/>
              </a:spcAft>
              <a:defRPr/>
            </a:pPr>
            <a:r>
              <a:rPr lang="ru-RU" sz="1200" b="1">
                <a:solidFill>
                  <a:prstClr val="black"/>
                </a:solidFill>
                <a:latin typeface="Times New Roman"/>
                <a:cs typeface="Times New Roman"/>
              </a:rPr>
              <a:t>100,0</a:t>
            </a:r>
            <a:endParaRPr/>
          </a:p>
        </p:txBody>
      </p:sp>
      <p:sp>
        <p:nvSpPr>
          <p:cNvPr id="47" name="Полилиния 46"/>
          <p:cNvSpPr/>
          <p:nvPr/>
        </p:nvSpPr>
        <p:spPr bwMode="auto">
          <a:xfrm>
            <a:off x="8244407" y="5006248"/>
            <a:ext cx="648000" cy="1375078"/>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extrusionOk="0">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68" anchor="ctr" anchorCtr="0">
            <a:noAutofit/>
          </a:bodyPr>
          <a:lstStyle/>
          <a:p>
            <a:pPr algn="ctr" defTabSz="622300">
              <a:lnSpc>
                <a:spcPct val="90000"/>
              </a:lnSpc>
              <a:spcBef>
                <a:spcPts val="0"/>
              </a:spcBef>
              <a:spcAft>
                <a:spcPts val="0"/>
              </a:spcAft>
              <a:defRPr/>
            </a:pPr>
            <a:r>
              <a:rPr lang="ru-RU" sz="1200" b="1">
                <a:solidFill>
                  <a:prstClr val="black"/>
                </a:solidFill>
                <a:latin typeface="Times New Roman"/>
                <a:cs typeface="Times New Roman"/>
              </a:rPr>
              <a:t>99,0</a:t>
            </a:r>
            <a:endParaRPr lang="ru-RU" sz="1400" b="1">
              <a:solidFill>
                <a:prstClr val="black"/>
              </a:solidFill>
              <a:latin typeface="Times New Roman"/>
              <a:cs typeface="Times New Roman"/>
            </a:endParaRPr>
          </a:p>
        </p:txBody>
      </p:sp>
    </p:spTree>
    <p:extLst>
      <p:ext uri="{BB962C8B-B14F-4D97-AF65-F5344CB8AC3E}">
        <p14:creationId xmlns:p14="http://schemas.microsoft.com/office/powerpoint/2010/main" val="2736124261"/>
      </p:ext>
    </p:extLst>
  </p:cSld>
  <p:clrMapOvr>
    <a:masterClrMapping/>
  </p:clrMapOvr>
  <mc:AlternateContent xmlns:mc="http://schemas.openxmlformats.org/markup-compatibility/2006" xmlns:p14="http://schemas.microsoft.com/office/powerpoint/2010/main">
    <mc:Choice Requires="p14">
      <p:transition spd="slow" p14:dur="2000"/>
    </mc:Choice>
    <mc:Fallback xmlns="" xmlns:m="http://schemas.openxmlformats.org/officeDocument/2006/math" xmlns:w="http://schemas.openxmlformats.org/wordprocessingml/2006/main">
      <p:transition advClick="1"/>
    </mc:Fallback>
  </mc:AlternateContent>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4516" y="4293096"/>
            <a:ext cx="1944216" cy="3610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tx1"/>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0791" y="4662186"/>
            <a:ext cx="151216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dirty="0">
              <a:solidFill>
                <a:schemeClr val="tx1"/>
              </a:solidFill>
              <a:latin typeface="Times New Roman" panose="02020603050405020304" pitchFamily="18" charset="0"/>
              <a:cs typeface="Times New Roman" panose="02020603050405020304" pitchFamily="18" charset="0"/>
            </a:endParaRPr>
          </a:p>
        </p:txBody>
      </p:sp>
      <p:sp>
        <p:nvSpPr>
          <p:cNvPr id="40" name="Прямоугольник 39"/>
          <p:cNvSpPr/>
          <p:nvPr/>
        </p:nvSpPr>
        <p:spPr>
          <a:xfrm>
            <a:off x="107504" y="6230638"/>
            <a:ext cx="4104456" cy="400110"/>
          </a:xfrm>
          <a:prstGeom prst="rect">
            <a:avLst/>
          </a:prstGeom>
        </p:spPr>
        <p:txBody>
          <a:bodyPr wrap="square">
            <a:spAutoFit/>
          </a:bodyPr>
          <a:lstStyle/>
          <a:p>
            <a:endParaRPr lang="ru-RU" sz="1000" i="1" dirty="0">
              <a:latin typeface="Times New Roman" panose="02020603050405020304" pitchFamily="18" charset="0"/>
              <a:cs typeface="Times New Roman" panose="02020603050405020304" pitchFamily="18" charset="0"/>
            </a:endParaRPr>
          </a:p>
          <a:p>
            <a:endParaRPr lang="ru-RU" sz="1000" i="1" dirty="0">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07503" y="620688"/>
            <a:ext cx="4236923" cy="2448272"/>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900" b="1" i="1" dirty="0" smtClean="0">
                <a:solidFill>
                  <a:schemeClr val="tx1"/>
                </a:solidFill>
                <a:latin typeface="Times New Roman" panose="02020603050405020304" pitchFamily="18" charset="0"/>
                <a:cs typeface="Times New Roman" panose="02020603050405020304" pitchFamily="18" charset="0"/>
              </a:rPr>
              <a:t>Цели программы:</a:t>
            </a:r>
            <a:r>
              <a:rPr lang="ru-RU" sz="900" dirty="0" smtClean="0">
                <a:solidFill>
                  <a:schemeClr val="tx1"/>
                </a:solidFill>
                <a:latin typeface="Times New Roman" panose="02020603050405020304" pitchFamily="18" charset="0"/>
                <a:cs typeface="Times New Roman" panose="02020603050405020304" pitchFamily="18" charset="0"/>
              </a:rPr>
              <a:t> </a:t>
            </a:r>
          </a:p>
          <a:p>
            <a:pPr marL="285750" indent="-285750" algn="just">
              <a:buFont typeface="Wingdings" panose="05000000000000000000" pitchFamily="2" charset="2"/>
              <a:buChar char="v"/>
            </a:pPr>
            <a:r>
              <a:rPr lang="ru-RU" sz="900" dirty="0">
                <a:solidFill>
                  <a:prstClr val="black"/>
                </a:solidFill>
                <a:latin typeface="Times New Roman" panose="02020603050405020304" pitchFamily="18" charset="0"/>
                <a:cs typeface="Times New Roman" panose="02020603050405020304" pitchFamily="18" charset="0"/>
              </a:rPr>
              <a:t>сбалансированное развитие минерально-сырьевой базы;</a:t>
            </a:r>
          </a:p>
          <a:p>
            <a:pPr marL="285750" indent="-285750" algn="just">
              <a:buFont typeface="Wingdings" panose="05000000000000000000" pitchFamily="2" charset="2"/>
              <a:buChar char="v"/>
            </a:pPr>
            <a:r>
              <a:rPr lang="ru-RU" sz="900" dirty="0">
                <a:solidFill>
                  <a:prstClr val="black"/>
                </a:solidFill>
                <a:latin typeface="Times New Roman" panose="02020603050405020304" pitchFamily="18" charset="0"/>
                <a:cs typeface="Times New Roman" panose="02020603050405020304" pitchFamily="18" charset="0"/>
              </a:rPr>
              <a:t>совершенствование систем государственного мониторинга земель и недр;</a:t>
            </a:r>
          </a:p>
          <a:p>
            <a:pPr marL="285750" indent="-285750" algn="just">
              <a:buFont typeface="Wingdings" panose="05000000000000000000" pitchFamily="2" charset="2"/>
              <a:buChar char="v"/>
            </a:pPr>
            <a:r>
              <a:rPr lang="ru-RU" sz="900" dirty="0">
                <a:solidFill>
                  <a:prstClr val="black"/>
                </a:solidFill>
                <a:latin typeface="Times New Roman" panose="02020603050405020304" pitchFamily="18" charset="0"/>
                <a:cs typeface="Times New Roman" panose="02020603050405020304" pitchFamily="18" charset="0"/>
              </a:rPr>
              <a:t>сохранение биологического разнообразия на территории Чувашской Республики;</a:t>
            </a:r>
          </a:p>
          <a:p>
            <a:pPr marL="285750" indent="-285750" algn="just">
              <a:buFont typeface="Wingdings" panose="05000000000000000000" pitchFamily="2" charset="2"/>
              <a:buChar char="v"/>
            </a:pPr>
            <a:r>
              <a:rPr lang="ru-RU" sz="900" dirty="0">
                <a:solidFill>
                  <a:prstClr val="black"/>
                </a:solidFill>
                <a:latin typeface="Times New Roman" panose="02020603050405020304" pitchFamily="18" charset="0"/>
                <a:cs typeface="Times New Roman" panose="02020603050405020304" pitchFamily="18" charset="0"/>
              </a:rPr>
              <a:t>устойчивое управление лесами, повышение эффективности использования, охраны, защиты и воспроизводства лесов, обеспечение стабильного удовлетворения общественных потребностей в ресурсах и полезных свойствах леса;</a:t>
            </a:r>
          </a:p>
          <a:p>
            <a:pPr marL="285750" indent="-285750" algn="just">
              <a:buFont typeface="Wingdings" panose="05000000000000000000" pitchFamily="2" charset="2"/>
              <a:buChar char="v"/>
            </a:pPr>
            <a:r>
              <a:rPr lang="ru-RU" sz="900" dirty="0">
                <a:solidFill>
                  <a:prstClr val="black"/>
                </a:solidFill>
                <a:latin typeface="Times New Roman" panose="02020603050405020304" pitchFamily="18" charset="0"/>
                <a:cs typeface="Times New Roman" panose="02020603050405020304" pitchFamily="18" charset="0"/>
              </a:rPr>
              <a:t>сохранение, воспроизводство и рациональное использование животного мира;</a:t>
            </a:r>
          </a:p>
          <a:p>
            <a:pPr marL="285750" indent="-285750" algn="just">
              <a:buFont typeface="Wingdings" panose="05000000000000000000" pitchFamily="2" charset="2"/>
              <a:buChar char="v"/>
            </a:pPr>
            <a:r>
              <a:rPr lang="ru-RU" sz="900" dirty="0">
                <a:solidFill>
                  <a:prstClr val="black"/>
                </a:solidFill>
                <a:latin typeface="Times New Roman" panose="02020603050405020304" pitchFamily="18" charset="0"/>
                <a:cs typeface="Times New Roman" panose="02020603050405020304" pitchFamily="18" charset="0"/>
              </a:rPr>
              <a:t>обеспечение защищенности населения и объектов экономики от негативного воздействия вод;</a:t>
            </a:r>
          </a:p>
          <a:p>
            <a:pPr marL="285750" indent="-285750" algn="just">
              <a:buFont typeface="Wingdings" panose="05000000000000000000" pitchFamily="2" charset="2"/>
              <a:buChar char="v"/>
            </a:pPr>
            <a:r>
              <a:rPr lang="ru-RU" sz="900" dirty="0">
                <a:solidFill>
                  <a:prstClr val="black"/>
                </a:solidFill>
                <a:latin typeface="Times New Roman" panose="02020603050405020304" pitchFamily="18" charset="0"/>
                <a:cs typeface="Times New Roman" panose="02020603050405020304" pitchFamily="18" charset="0"/>
              </a:rPr>
              <a:t>обеспечение безопасности гидротехнических сооружений;</a:t>
            </a:r>
          </a:p>
          <a:p>
            <a:pPr marL="285750" indent="-285750" algn="just">
              <a:buFont typeface="Wingdings" panose="05000000000000000000" pitchFamily="2" charset="2"/>
              <a:buChar char="v"/>
            </a:pPr>
            <a:r>
              <a:rPr lang="ru-RU" sz="900" dirty="0">
                <a:solidFill>
                  <a:prstClr val="black"/>
                </a:solidFill>
                <a:latin typeface="Times New Roman" panose="02020603050405020304" pitchFamily="18" charset="0"/>
                <a:cs typeface="Times New Roman" panose="02020603050405020304" pitchFamily="18" charset="0"/>
              </a:rPr>
              <a:t>повышение уровня экологической безопасности и улучшение состояния окружающей среды</a:t>
            </a:r>
          </a:p>
        </p:txBody>
      </p:sp>
      <p:sp>
        <p:nvSpPr>
          <p:cNvPr id="6" name="TextBox 5"/>
          <p:cNvSpPr txBox="1"/>
          <p:nvPr/>
        </p:nvSpPr>
        <p:spPr>
          <a:xfrm>
            <a:off x="135070" y="3068960"/>
            <a:ext cx="4209357" cy="323165"/>
          </a:xfrm>
          <a:prstGeom prst="rect">
            <a:avLst/>
          </a:prstGeom>
          <a:noFill/>
        </p:spPr>
        <p:txBody>
          <a:bodyPr wrap="none" rtlCol="0">
            <a:spAutoFit/>
          </a:bodyPr>
          <a:lstStyle/>
          <a:p>
            <a:r>
              <a:rPr lang="ru-RU" sz="1500" b="1" dirty="0" smtClean="0">
                <a:latin typeface="Times New Roman" panose="02020603050405020304" pitchFamily="18" charset="0"/>
                <a:cs typeface="Times New Roman" panose="02020603050405020304" pitchFamily="18" charset="0"/>
              </a:rPr>
              <a:t>Расходы республиканского бюджета, млн. руб.</a:t>
            </a:r>
            <a:endParaRPr lang="ru-RU" sz="1500" b="1" dirty="0">
              <a:latin typeface="Times New Roman" panose="02020603050405020304" pitchFamily="18" charset="0"/>
              <a:cs typeface="Times New Roman" panose="02020603050405020304" pitchFamily="18" charset="0"/>
            </a:endParaRPr>
          </a:p>
        </p:txBody>
      </p:sp>
      <p:graphicFrame>
        <p:nvGraphicFramePr>
          <p:cNvPr id="12" name="Диаграмма 11"/>
          <p:cNvGraphicFramePr>
            <a:graphicFrameLocks/>
          </p:cNvGraphicFramePr>
          <p:nvPr>
            <p:extLst>
              <p:ext uri="{D42A27DB-BD31-4B8C-83A1-F6EECF244321}">
                <p14:modId xmlns:p14="http://schemas.microsoft.com/office/powerpoint/2010/main" val="1276973066"/>
              </p:ext>
            </p:extLst>
          </p:nvPr>
        </p:nvGraphicFramePr>
        <p:xfrm>
          <a:off x="75964" y="3546549"/>
          <a:ext cx="4268464" cy="2985724"/>
        </p:xfrm>
        <a:graphic>
          <a:graphicData uri="http://schemas.openxmlformats.org/drawingml/2006/chart">
            <c:chart xmlns:c="http://schemas.openxmlformats.org/drawingml/2006/chart" xmlns:r="http://schemas.openxmlformats.org/officeDocument/2006/relationships" r:id="rId3"/>
          </a:graphicData>
        </a:graphic>
      </p:graphicFrame>
      <p:sp>
        <p:nvSpPr>
          <p:cNvPr id="4" name="Полилиния 3"/>
          <p:cNvSpPr/>
          <p:nvPr/>
        </p:nvSpPr>
        <p:spPr>
          <a:xfrm>
            <a:off x="4491746" y="836712"/>
            <a:ext cx="4544750" cy="288032"/>
          </a:xfrm>
          <a:custGeom>
            <a:avLst/>
            <a:gdLst>
              <a:gd name="connsiteX0" fmla="*/ 0 w 4573005"/>
              <a:gd name="connsiteY0" fmla="*/ 33226 h 332263"/>
              <a:gd name="connsiteX1" fmla="*/ 33226 w 4573005"/>
              <a:gd name="connsiteY1" fmla="*/ 0 h 332263"/>
              <a:gd name="connsiteX2" fmla="*/ 4539779 w 4573005"/>
              <a:gd name="connsiteY2" fmla="*/ 0 h 332263"/>
              <a:gd name="connsiteX3" fmla="*/ 4573005 w 4573005"/>
              <a:gd name="connsiteY3" fmla="*/ 33226 h 332263"/>
              <a:gd name="connsiteX4" fmla="*/ 4573005 w 4573005"/>
              <a:gd name="connsiteY4" fmla="*/ 299037 h 332263"/>
              <a:gd name="connsiteX5" fmla="*/ 4539779 w 4573005"/>
              <a:gd name="connsiteY5" fmla="*/ 332263 h 332263"/>
              <a:gd name="connsiteX6" fmla="*/ 33226 w 4573005"/>
              <a:gd name="connsiteY6" fmla="*/ 332263 h 332263"/>
              <a:gd name="connsiteX7" fmla="*/ 0 w 4573005"/>
              <a:gd name="connsiteY7" fmla="*/ 299037 h 332263"/>
              <a:gd name="connsiteX8" fmla="*/ 0 w 4573005"/>
              <a:gd name="connsiteY8" fmla="*/ 33226 h 332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73005" h="332263">
                <a:moveTo>
                  <a:pt x="0" y="33226"/>
                </a:moveTo>
                <a:cubicBezTo>
                  <a:pt x="0" y="14876"/>
                  <a:pt x="14876" y="0"/>
                  <a:pt x="33226" y="0"/>
                </a:cubicBezTo>
                <a:lnTo>
                  <a:pt x="4539779" y="0"/>
                </a:lnTo>
                <a:cubicBezTo>
                  <a:pt x="4558129" y="0"/>
                  <a:pt x="4573005" y="14876"/>
                  <a:pt x="4573005" y="33226"/>
                </a:cubicBezTo>
                <a:lnTo>
                  <a:pt x="4573005" y="299037"/>
                </a:lnTo>
                <a:cubicBezTo>
                  <a:pt x="4573005" y="317387"/>
                  <a:pt x="4558129" y="332263"/>
                  <a:pt x="4539779" y="332263"/>
                </a:cubicBezTo>
                <a:lnTo>
                  <a:pt x="33226" y="332263"/>
                </a:lnTo>
                <a:cubicBezTo>
                  <a:pt x="14876" y="332263"/>
                  <a:pt x="0" y="317387"/>
                  <a:pt x="0" y="299037"/>
                </a:cubicBezTo>
                <a:lnTo>
                  <a:pt x="0" y="33226"/>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6882" tIns="66882" rIns="66882" bIns="66882" numCol="1" spcCol="1270" anchor="ctr" anchorCtr="0">
            <a:noAutofit/>
          </a:bodyPr>
          <a:lstStyle/>
          <a:p>
            <a:pPr lvl="0" algn="ctr" defTabSz="577850">
              <a:lnSpc>
                <a:spcPct val="90000"/>
              </a:lnSpc>
              <a:spcAft>
                <a:spcPct val="35000"/>
              </a:spcAft>
            </a:pPr>
            <a:r>
              <a:rPr lang="ru-RU" sz="1100" b="1" i="1" dirty="0">
                <a:solidFill>
                  <a:schemeClr val="tx1"/>
                </a:solidFill>
                <a:latin typeface="Times New Roman" panose="02020603050405020304" pitchFamily="18" charset="0"/>
                <a:cs typeface="Times New Roman" panose="02020603050405020304" pitchFamily="18" charset="0"/>
              </a:rPr>
              <a:t>Расходы в разрезе структурных элементов в </a:t>
            </a:r>
            <a:r>
              <a:rPr lang="ru-RU" sz="1100" b="1" i="1" dirty="0" smtClean="0">
                <a:solidFill>
                  <a:schemeClr val="tx1"/>
                </a:solidFill>
                <a:latin typeface="Times New Roman" panose="02020603050405020304" pitchFamily="18" charset="0"/>
                <a:cs typeface="Times New Roman" panose="02020603050405020304" pitchFamily="18" charset="0"/>
              </a:rPr>
              <a:t>2025 </a:t>
            </a:r>
            <a:r>
              <a:rPr lang="ru-RU" sz="1100" b="1" i="1" dirty="0">
                <a:solidFill>
                  <a:schemeClr val="tx1"/>
                </a:solidFill>
                <a:latin typeface="Times New Roman" panose="02020603050405020304" pitchFamily="18" charset="0"/>
                <a:cs typeface="Times New Roman" panose="02020603050405020304" pitchFamily="18" charset="0"/>
              </a:rPr>
              <a:t>году, млн. руб.</a:t>
            </a:r>
          </a:p>
        </p:txBody>
      </p:sp>
      <p:sp>
        <p:nvSpPr>
          <p:cNvPr id="7" name="Полилиния 6"/>
          <p:cNvSpPr/>
          <p:nvPr/>
        </p:nvSpPr>
        <p:spPr>
          <a:xfrm>
            <a:off x="4491746" y="1192341"/>
            <a:ext cx="2980666" cy="220435"/>
          </a:xfrm>
          <a:custGeom>
            <a:avLst/>
            <a:gdLst>
              <a:gd name="connsiteX0" fmla="*/ 0 w 2570092"/>
              <a:gd name="connsiteY0" fmla="*/ 33226 h 332263"/>
              <a:gd name="connsiteX1" fmla="*/ 33226 w 2570092"/>
              <a:gd name="connsiteY1" fmla="*/ 0 h 332263"/>
              <a:gd name="connsiteX2" fmla="*/ 2536866 w 2570092"/>
              <a:gd name="connsiteY2" fmla="*/ 0 h 332263"/>
              <a:gd name="connsiteX3" fmla="*/ 2570092 w 2570092"/>
              <a:gd name="connsiteY3" fmla="*/ 33226 h 332263"/>
              <a:gd name="connsiteX4" fmla="*/ 2570092 w 2570092"/>
              <a:gd name="connsiteY4" fmla="*/ 299037 h 332263"/>
              <a:gd name="connsiteX5" fmla="*/ 2536866 w 2570092"/>
              <a:gd name="connsiteY5" fmla="*/ 332263 h 332263"/>
              <a:gd name="connsiteX6" fmla="*/ 33226 w 2570092"/>
              <a:gd name="connsiteY6" fmla="*/ 332263 h 332263"/>
              <a:gd name="connsiteX7" fmla="*/ 0 w 2570092"/>
              <a:gd name="connsiteY7" fmla="*/ 299037 h 332263"/>
              <a:gd name="connsiteX8" fmla="*/ 0 w 2570092"/>
              <a:gd name="connsiteY8" fmla="*/ 33226 h 332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0092" h="332263">
                <a:moveTo>
                  <a:pt x="0" y="33226"/>
                </a:moveTo>
                <a:cubicBezTo>
                  <a:pt x="0" y="14876"/>
                  <a:pt x="14876" y="0"/>
                  <a:pt x="33226" y="0"/>
                </a:cubicBezTo>
                <a:lnTo>
                  <a:pt x="2536866" y="0"/>
                </a:lnTo>
                <a:cubicBezTo>
                  <a:pt x="2555216" y="0"/>
                  <a:pt x="2570092" y="14876"/>
                  <a:pt x="2570092" y="33226"/>
                </a:cubicBezTo>
                <a:lnTo>
                  <a:pt x="2570092" y="299037"/>
                </a:lnTo>
                <a:cubicBezTo>
                  <a:pt x="2570092" y="317387"/>
                  <a:pt x="2555216" y="332263"/>
                  <a:pt x="2536866" y="332263"/>
                </a:cubicBezTo>
                <a:lnTo>
                  <a:pt x="33226" y="332263"/>
                </a:lnTo>
                <a:cubicBezTo>
                  <a:pt x="14876" y="332263"/>
                  <a:pt x="0" y="317387"/>
                  <a:pt x="0" y="299037"/>
                </a:cubicBezTo>
                <a:lnTo>
                  <a:pt x="0" y="33226"/>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5452" tIns="55452" rIns="55452" bIns="55452" numCol="1" spcCol="1270" anchor="ctr" anchorCtr="0">
            <a:noAutofit/>
          </a:bodyPr>
          <a:lstStyle/>
          <a:p>
            <a:pPr lvl="0" algn="ctr" defTabSz="533400">
              <a:lnSpc>
                <a:spcPct val="90000"/>
              </a:lnSpc>
              <a:spcBef>
                <a:spcPct val="0"/>
              </a:spcBef>
              <a:spcAft>
                <a:spcPct val="35000"/>
              </a:spcAft>
            </a:pPr>
            <a:r>
              <a:rPr lang="ru-RU" sz="1000" b="1" kern="1200" dirty="0" smtClean="0">
                <a:solidFill>
                  <a:schemeClr val="tx1"/>
                </a:solidFill>
                <a:latin typeface="Times New Roman" panose="02020603050405020304" pitchFamily="18" charset="0"/>
                <a:cs typeface="Times New Roman" panose="02020603050405020304" pitchFamily="18" charset="0"/>
              </a:rPr>
              <a:t>Наименование</a:t>
            </a:r>
            <a:endParaRPr lang="ru-RU" sz="1000" b="1" kern="1200" dirty="0">
              <a:solidFill>
                <a:schemeClr val="tx1"/>
              </a:solidFill>
              <a:latin typeface="Times New Roman" panose="02020603050405020304" pitchFamily="18" charset="0"/>
              <a:cs typeface="Times New Roman" panose="02020603050405020304" pitchFamily="18" charset="0"/>
            </a:endParaRPr>
          </a:p>
        </p:txBody>
      </p:sp>
      <p:sp>
        <p:nvSpPr>
          <p:cNvPr id="23" name="Полилиния 22"/>
          <p:cNvSpPr/>
          <p:nvPr/>
        </p:nvSpPr>
        <p:spPr>
          <a:xfrm>
            <a:off x="7535093" y="1192342"/>
            <a:ext cx="720000" cy="216024"/>
          </a:xfrm>
          <a:custGeom>
            <a:avLst/>
            <a:gdLst>
              <a:gd name="connsiteX0" fmla="*/ 0 w 696083"/>
              <a:gd name="connsiteY0" fmla="*/ 36390 h 363898"/>
              <a:gd name="connsiteX1" fmla="*/ 36390 w 696083"/>
              <a:gd name="connsiteY1" fmla="*/ 0 h 363898"/>
              <a:gd name="connsiteX2" fmla="*/ 659693 w 696083"/>
              <a:gd name="connsiteY2" fmla="*/ 0 h 363898"/>
              <a:gd name="connsiteX3" fmla="*/ 696083 w 696083"/>
              <a:gd name="connsiteY3" fmla="*/ 36390 h 363898"/>
              <a:gd name="connsiteX4" fmla="*/ 696083 w 696083"/>
              <a:gd name="connsiteY4" fmla="*/ 327508 h 363898"/>
              <a:gd name="connsiteX5" fmla="*/ 659693 w 696083"/>
              <a:gd name="connsiteY5" fmla="*/ 363898 h 363898"/>
              <a:gd name="connsiteX6" fmla="*/ 36390 w 696083"/>
              <a:gd name="connsiteY6" fmla="*/ 363898 h 363898"/>
              <a:gd name="connsiteX7" fmla="*/ 0 w 696083"/>
              <a:gd name="connsiteY7" fmla="*/ 327508 h 363898"/>
              <a:gd name="connsiteX8" fmla="*/ 0 w 696083"/>
              <a:gd name="connsiteY8" fmla="*/ 36390 h 363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96083" h="363898">
                <a:moveTo>
                  <a:pt x="0" y="36390"/>
                </a:moveTo>
                <a:cubicBezTo>
                  <a:pt x="0" y="16292"/>
                  <a:pt x="16292" y="0"/>
                  <a:pt x="36390" y="0"/>
                </a:cubicBezTo>
                <a:lnTo>
                  <a:pt x="659693" y="0"/>
                </a:lnTo>
                <a:cubicBezTo>
                  <a:pt x="679791" y="0"/>
                  <a:pt x="696083" y="16292"/>
                  <a:pt x="696083" y="36390"/>
                </a:cubicBezTo>
                <a:lnTo>
                  <a:pt x="696083" y="327508"/>
                </a:lnTo>
                <a:cubicBezTo>
                  <a:pt x="696083" y="347606"/>
                  <a:pt x="679791" y="363898"/>
                  <a:pt x="659693" y="363898"/>
                </a:cubicBezTo>
                <a:lnTo>
                  <a:pt x="36390" y="363898"/>
                </a:lnTo>
                <a:cubicBezTo>
                  <a:pt x="16292" y="363898"/>
                  <a:pt x="0" y="347606"/>
                  <a:pt x="0" y="327508"/>
                </a:cubicBezTo>
                <a:lnTo>
                  <a:pt x="0" y="36390"/>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6378" tIns="56378" rIns="56378" bIns="56378" numCol="1" spcCol="1270" anchor="ctr" anchorCtr="0">
            <a:noAutofit/>
          </a:bodyPr>
          <a:lstStyle/>
          <a:p>
            <a:pPr lvl="0" algn="ctr" defTabSz="533400">
              <a:lnSpc>
                <a:spcPct val="90000"/>
              </a:lnSpc>
              <a:spcBef>
                <a:spcPct val="0"/>
              </a:spcBef>
              <a:spcAft>
                <a:spcPct val="35000"/>
              </a:spcAft>
            </a:pPr>
            <a:r>
              <a:rPr lang="ru-RU" sz="1000" b="1" kern="1200" dirty="0" smtClean="0">
                <a:solidFill>
                  <a:schemeClr val="tx1"/>
                </a:solidFill>
                <a:latin typeface="Times New Roman" panose="02020603050405020304" pitchFamily="18" charset="0"/>
                <a:cs typeface="Times New Roman" panose="02020603050405020304" pitchFamily="18" charset="0"/>
              </a:rPr>
              <a:t>План</a:t>
            </a:r>
            <a:endParaRPr lang="ru-RU" sz="1000" b="1" kern="1200" dirty="0">
              <a:solidFill>
                <a:schemeClr val="tx1"/>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8316496" y="1192342"/>
            <a:ext cx="720000" cy="216024"/>
          </a:xfrm>
          <a:custGeom>
            <a:avLst/>
            <a:gdLst>
              <a:gd name="connsiteX0" fmla="*/ 0 w 646866"/>
              <a:gd name="connsiteY0" fmla="*/ 37841 h 378414"/>
              <a:gd name="connsiteX1" fmla="*/ 37841 w 646866"/>
              <a:gd name="connsiteY1" fmla="*/ 0 h 378414"/>
              <a:gd name="connsiteX2" fmla="*/ 609025 w 646866"/>
              <a:gd name="connsiteY2" fmla="*/ 0 h 378414"/>
              <a:gd name="connsiteX3" fmla="*/ 646866 w 646866"/>
              <a:gd name="connsiteY3" fmla="*/ 37841 h 378414"/>
              <a:gd name="connsiteX4" fmla="*/ 646866 w 646866"/>
              <a:gd name="connsiteY4" fmla="*/ 340573 h 378414"/>
              <a:gd name="connsiteX5" fmla="*/ 609025 w 646866"/>
              <a:gd name="connsiteY5" fmla="*/ 378414 h 378414"/>
              <a:gd name="connsiteX6" fmla="*/ 37841 w 646866"/>
              <a:gd name="connsiteY6" fmla="*/ 378414 h 378414"/>
              <a:gd name="connsiteX7" fmla="*/ 0 w 646866"/>
              <a:gd name="connsiteY7" fmla="*/ 340573 h 378414"/>
              <a:gd name="connsiteX8" fmla="*/ 0 w 646866"/>
              <a:gd name="connsiteY8" fmla="*/ 37841 h 378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6866" h="378414">
                <a:moveTo>
                  <a:pt x="0" y="37841"/>
                </a:moveTo>
                <a:cubicBezTo>
                  <a:pt x="0" y="16942"/>
                  <a:pt x="16942" y="0"/>
                  <a:pt x="37841" y="0"/>
                </a:cubicBezTo>
                <a:lnTo>
                  <a:pt x="609025" y="0"/>
                </a:lnTo>
                <a:cubicBezTo>
                  <a:pt x="629924" y="0"/>
                  <a:pt x="646866" y="16942"/>
                  <a:pt x="646866" y="37841"/>
                </a:cubicBezTo>
                <a:lnTo>
                  <a:pt x="646866" y="340573"/>
                </a:lnTo>
                <a:cubicBezTo>
                  <a:pt x="646866" y="361472"/>
                  <a:pt x="629924" y="378414"/>
                  <a:pt x="609025" y="378414"/>
                </a:cubicBezTo>
                <a:lnTo>
                  <a:pt x="37841" y="378414"/>
                </a:lnTo>
                <a:cubicBezTo>
                  <a:pt x="16942" y="378414"/>
                  <a:pt x="0" y="361472"/>
                  <a:pt x="0" y="340573"/>
                </a:cubicBezTo>
                <a:lnTo>
                  <a:pt x="0" y="37841"/>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6803" tIns="56803" rIns="56803" bIns="56803" numCol="1" spcCol="1270" anchor="ctr" anchorCtr="0">
            <a:noAutofit/>
          </a:bodyPr>
          <a:lstStyle/>
          <a:p>
            <a:pPr lvl="0" algn="ctr" defTabSz="533400">
              <a:lnSpc>
                <a:spcPct val="90000"/>
              </a:lnSpc>
              <a:spcBef>
                <a:spcPct val="0"/>
              </a:spcBef>
              <a:spcAft>
                <a:spcPct val="35000"/>
              </a:spcAft>
            </a:pPr>
            <a:r>
              <a:rPr lang="ru-RU" sz="1000" b="1" kern="1200" dirty="0" smtClean="0">
                <a:solidFill>
                  <a:schemeClr val="tx1"/>
                </a:solidFill>
                <a:latin typeface="Times New Roman" panose="02020603050405020304" pitchFamily="18" charset="0"/>
                <a:cs typeface="Times New Roman" panose="02020603050405020304" pitchFamily="18" charset="0"/>
              </a:rPr>
              <a:t>Факт</a:t>
            </a:r>
            <a:endParaRPr lang="ru-RU" sz="1000" b="1" kern="1200" dirty="0">
              <a:solidFill>
                <a:schemeClr val="tx1"/>
              </a:solidFill>
              <a:latin typeface="Times New Roman" panose="02020603050405020304" pitchFamily="18" charset="0"/>
              <a:cs typeface="Times New Roman" panose="02020603050405020304" pitchFamily="18" charset="0"/>
            </a:endParaRPr>
          </a:p>
        </p:txBody>
      </p:sp>
      <p:sp>
        <p:nvSpPr>
          <p:cNvPr id="3" name="Номер слайда 2"/>
          <p:cNvSpPr>
            <a:spLocks noGrp="1"/>
          </p:cNvSpPr>
          <p:nvPr>
            <p:ph type="sldNum" sz="quarter" idx="12"/>
          </p:nvPr>
        </p:nvSpPr>
        <p:spPr/>
        <p:txBody>
          <a:bodyPr/>
          <a:lstStyle/>
          <a:p>
            <a:pPr>
              <a:defRPr/>
            </a:pPr>
            <a:fld id="{667CCBFA-BFB9-4E9F-B6F6-694D72409F22}" type="slidenum">
              <a:rPr lang="ru-RU" smtClean="0"/>
              <a:pPr>
                <a:defRPr/>
              </a:pPr>
              <a:t>74</a:t>
            </a:fld>
            <a:endParaRPr lang="ru-RU" dirty="0"/>
          </a:p>
        </p:txBody>
      </p:sp>
      <p:sp>
        <p:nvSpPr>
          <p:cNvPr id="14"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6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600" dirty="0" smtClean="0">
                <a:solidFill>
                  <a:schemeClr val="tx1"/>
                </a:solidFill>
                <a:effectLst/>
                <a:latin typeface="Times New Roman" panose="02020603050405020304" pitchFamily="18" charset="0"/>
                <a:cs typeface="Times New Roman" panose="02020603050405020304" pitchFamily="18" charset="0"/>
              </a:rPr>
              <a:t>Республики </a:t>
            </a:r>
            <a:r>
              <a:rPr lang="ru-RU" sz="1600" dirty="0">
                <a:solidFill>
                  <a:schemeClr val="tx1"/>
                </a:solidFill>
                <a:effectLst/>
                <a:latin typeface="Times New Roman" panose="02020603050405020304" pitchFamily="18" charset="0"/>
                <a:cs typeface="Times New Roman" panose="02020603050405020304" pitchFamily="18" charset="0"/>
              </a:rPr>
              <a:t>«Развитие потенциала природно-сырьевых ресурсов и обеспечение экологической безопасности»</a:t>
            </a:r>
          </a:p>
        </p:txBody>
      </p:sp>
      <p:cxnSp>
        <p:nvCxnSpPr>
          <p:cNvPr id="15" name="Прямая соединительная линия 14"/>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graphicFrame>
        <p:nvGraphicFramePr>
          <p:cNvPr id="53" name="Диаграмма 52"/>
          <p:cNvGraphicFramePr>
            <a:graphicFrameLocks/>
          </p:cNvGraphicFramePr>
          <p:nvPr>
            <p:extLst>
              <p:ext uri="{D42A27DB-BD31-4B8C-83A1-F6EECF244321}">
                <p14:modId xmlns:p14="http://schemas.microsoft.com/office/powerpoint/2010/main" val="1319379553"/>
              </p:ext>
            </p:extLst>
          </p:nvPr>
        </p:nvGraphicFramePr>
        <p:xfrm>
          <a:off x="218514" y="3349523"/>
          <a:ext cx="3847964" cy="3301731"/>
        </p:xfrm>
        <a:graphic>
          <a:graphicData uri="http://schemas.openxmlformats.org/drawingml/2006/chart">
            <c:chart xmlns:c="http://schemas.openxmlformats.org/drawingml/2006/chart" xmlns:r="http://schemas.openxmlformats.org/officeDocument/2006/relationships" r:id="rId4"/>
          </a:graphicData>
        </a:graphic>
      </p:graphicFrame>
      <p:sp>
        <p:nvSpPr>
          <p:cNvPr id="56" name="Полилиния 55"/>
          <p:cNvSpPr/>
          <p:nvPr/>
        </p:nvSpPr>
        <p:spPr>
          <a:xfrm>
            <a:off x="8316496" y="1484784"/>
            <a:ext cx="720000" cy="568430"/>
          </a:xfrm>
          <a:custGeom>
            <a:avLst/>
            <a:gdLst>
              <a:gd name="connsiteX0" fmla="*/ 0 w 695397"/>
              <a:gd name="connsiteY0" fmla="*/ 30017 h 300173"/>
              <a:gd name="connsiteX1" fmla="*/ 30017 w 695397"/>
              <a:gd name="connsiteY1" fmla="*/ 0 h 300173"/>
              <a:gd name="connsiteX2" fmla="*/ 665380 w 695397"/>
              <a:gd name="connsiteY2" fmla="*/ 0 h 300173"/>
              <a:gd name="connsiteX3" fmla="*/ 695397 w 695397"/>
              <a:gd name="connsiteY3" fmla="*/ 30017 h 300173"/>
              <a:gd name="connsiteX4" fmla="*/ 695397 w 695397"/>
              <a:gd name="connsiteY4" fmla="*/ 270156 h 300173"/>
              <a:gd name="connsiteX5" fmla="*/ 665380 w 695397"/>
              <a:gd name="connsiteY5" fmla="*/ 300173 h 300173"/>
              <a:gd name="connsiteX6" fmla="*/ 30017 w 695397"/>
              <a:gd name="connsiteY6" fmla="*/ 300173 h 300173"/>
              <a:gd name="connsiteX7" fmla="*/ 0 w 695397"/>
              <a:gd name="connsiteY7" fmla="*/ 270156 h 300173"/>
              <a:gd name="connsiteX8" fmla="*/ 0 w 695397"/>
              <a:gd name="connsiteY8" fmla="*/ 30017 h 300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95397" h="300173">
                <a:moveTo>
                  <a:pt x="0" y="30017"/>
                </a:moveTo>
                <a:cubicBezTo>
                  <a:pt x="0" y="13439"/>
                  <a:pt x="13439" y="0"/>
                  <a:pt x="30017" y="0"/>
                </a:cubicBezTo>
                <a:lnTo>
                  <a:pt x="665380" y="0"/>
                </a:lnTo>
                <a:cubicBezTo>
                  <a:pt x="681958" y="0"/>
                  <a:pt x="695397" y="13439"/>
                  <a:pt x="695397" y="30017"/>
                </a:cubicBezTo>
                <a:lnTo>
                  <a:pt x="695397" y="270156"/>
                </a:lnTo>
                <a:cubicBezTo>
                  <a:pt x="695397" y="286734"/>
                  <a:pt x="681958" y="300173"/>
                  <a:pt x="665380" y="300173"/>
                </a:cubicBezTo>
                <a:lnTo>
                  <a:pt x="30017" y="300173"/>
                </a:lnTo>
                <a:cubicBezTo>
                  <a:pt x="13439" y="300173"/>
                  <a:pt x="0" y="286734"/>
                  <a:pt x="0" y="270156"/>
                </a:cubicBezTo>
                <a:lnTo>
                  <a:pt x="0" y="3001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8322" tIns="58322" rIns="58322" bIns="58322" numCol="1" spcCol="1270" anchor="ctr" anchorCtr="0">
            <a:noAutofit/>
          </a:bodyPr>
          <a:lstStyle/>
          <a:p>
            <a:pPr algn="ctr" defTabSz="577850" fontAlgn="base">
              <a:lnSpc>
                <a:spcPct val="90000"/>
              </a:lnSpc>
              <a:spcBef>
                <a:spcPct val="0"/>
              </a:spcBef>
              <a:spcAft>
                <a:spcPct val="35000"/>
              </a:spcAft>
            </a:pPr>
            <a:r>
              <a:rPr lang="ru-RU" sz="1000" dirty="0" smtClean="0">
                <a:solidFill>
                  <a:prstClr val="black"/>
                </a:solidFill>
                <a:latin typeface="Times New Roman" panose="02020603050405020304" pitchFamily="18" charset="0"/>
                <a:cs typeface="Times New Roman" panose="02020603050405020304" pitchFamily="18" charset="0"/>
              </a:rPr>
              <a:t>262,4</a:t>
            </a:r>
            <a:endParaRPr lang="ru-RU" sz="1000" dirty="0">
              <a:solidFill>
                <a:prstClr val="black"/>
              </a:solidFill>
              <a:latin typeface="Times New Roman" panose="02020603050405020304" pitchFamily="18" charset="0"/>
              <a:cs typeface="Times New Roman" panose="02020603050405020304" pitchFamily="18" charset="0"/>
            </a:endParaRPr>
          </a:p>
        </p:txBody>
      </p:sp>
      <p:sp>
        <p:nvSpPr>
          <p:cNvPr id="58" name="Полилиния 57"/>
          <p:cNvSpPr/>
          <p:nvPr/>
        </p:nvSpPr>
        <p:spPr>
          <a:xfrm>
            <a:off x="4491746" y="1484784"/>
            <a:ext cx="2980666" cy="568430"/>
          </a:xfrm>
          <a:custGeom>
            <a:avLst/>
            <a:gdLst>
              <a:gd name="connsiteX0" fmla="*/ 0 w 2570092"/>
              <a:gd name="connsiteY0" fmla="*/ 33226 h 332263"/>
              <a:gd name="connsiteX1" fmla="*/ 33226 w 2570092"/>
              <a:gd name="connsiteY1" fmla="*/ 0 h 332263"/>
              <a:gd name="connsiteX2" fmla="*/ 2536866 w 2570092"/>
              <a:gd name="connsiteY2" fmla="*/ 0 h 332263"/>
              <a:gd name="connsiteX3" fmla="*/ 2570092 w 2570092"/>
              <a:gd name="connsiteY3" fmla="*/ 33226 h 332263"/>
              <a:gd name="connsiteX4" fmla="*/ 2570092 w 2570092"/>
              <a:gd name="connsiteY4" fmla="*/ 299037 h 332263"/>
              <a:gd name="connsiteX5" fmla="*/ 2536866 w 2570092"/>
              <a:gd name="connsiteY5" fmla="*/ 332263 h 332263"/>
              <a:gd name="connsiteX6" fmla="*/ 33226 w 2570092"/>
              <a:gd name="connsiteY6" fmla="*/ 332263 h 332263"/>
              <a:gd name="connsiteX7" fmla="*/ 0 w 2570092"/>
              <a:gd name="connsiteY7" fmla="*/ 299037 h 332263"/>
              <a:gd name="connsiteX8" fmla="*/ 0 w 2570092"/>
              <a:gd name="connsiteY8" fmla="*/ 33226 h 332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0092" h="332263">
                <a:moveTo>
                  <a:pt x="0" y="33226"/>
                </a:moveTo>
                <a:cubicBezTo>
                  <a:pt x="0" y="14876"/>
                  <a:pt x="14876" y="0"/>
                  <a:pt x="33226" y="0"/>
                </a:cubicBezTo>
                <a:lnTo>
                  <a:pt x="2536866" y="0"/>
                </a:lnTo>
                <a:cubicBezTo>
                  <a:pt x="2555216" y="0"/>
                  <a:pt x="2570092" y="14876"/>
                  <a:pt x="2570092" y="33226"/>
                </a:cubicBezTo>
                <a:lnTo>
                  <a:pt x="2570092" y="299037"/>
                </a:lnTo>
                <a:cubicBezTo>
                  <a:pt x="2570092" y="317387"/>
                  <a:pt x="2555216" y="332263"/>
                  <a:pt x="2536866" y="332263"/>
                </a:cubicBezTo>
                <a:lnTo>
                  <a:pt x="33226" y="332263"/>
                </a:lnTo>
                <a:cubicBezTo>
                  <a:pt x="14876" y="332263"/>
                  <a:pt x="0" y="317387"/>
                  <a:pt x="0" y="299037"/>
                </a:cubicBezTo>
                <a:lnTo>
                  <a:pt x="0" y="33226"/>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47832" tIns="47832" rIns="47832" bIns="47832" numCol="1" spcCol="1270" anchor="ctr" anchorCtr="0">
            <a:noAutofit/>
          </a:bodyPr>
          <a:lstStyle/>
          <a:p>
            <a:pPr defTabSz="444500">
              <a:lnSpc>
                <a:spcPct val="90000"/>
              </a:lnSpc>
              <a:spcAft>
                <a:spcPct val="35000"/>
              </a:spcAft>
            </a:pPr>
            <a:r>
              <a:rPr lang="ru-RU" sz="900" dirty="0">
                <a:solidFill>
                  <a:schemeClr val="tx1"/>
                </a:solidFill>
                <a:latin typeface="Times New Roman" panose="02020603050405020304" pitchFamily="18" charset="0"/>
                <a:cs typeface="Times New Roman" panose="02020603050405020304" pitchFamily="18" charset="0"/>
              </a:rPr>
              <a:t>Ведомственный проект "Строительство (реконструкция) инфраструктурных объектов в сфере обращения с твердыми коммунальными отходами"</a:t>
            </a:r>
          </a:p>
        </p:txBody>
      </p:sp>
      <p:sp>
        <p:nvSpPr>
          <p:cNvPr id="59" name="Полилиния 58"/>
          <p:cNvSpPr/>
          <p:nvPr/>
        </p:nvSpPr>
        <p:spPr>
          <a:xfrm>
            <a:off x="7522440" y="1484784"/>
            <a:ext cx="720000" cy="568430"/>
          </a:xfrm>
          <a:custGeom>
            <a:avLst/>
            <a:gdLst>
              <a:gd name="connsiteX0" fmla="*/ 0 w 695397"/>
              <a:gd name="connsiteY0" fmla="*/ 30017 h 300173"/>
              <a:gd name="connsiteX1" fmla="*/ 30017 w 695397"/>
              <a:gd name="connsiteY1" fmla="*/ 0 h 300173"/>
              <a:gd name="connsiteX2" fmla="*/ 665380 w 695397"/>
              <a:gd name="connsiteY2" fmla="*/ 0 h 300173"/>
              <a:gd name="connsiteX3" fmla="*/ 695397 w 695397"/>
              <a:gd name="connsiteY3" fmla="*/ 30017 h 300173"/>
              <a:gd name="connsiteX4" fmla="*/ 695397 w 695397"/>
              <a:gd name="connsiteY4" fmla="*/ 270156 h 300173"/>
              <a:gd name="connsiteX5" fmla="*/ 665380 w 695397"/>
              <a:gd name="connsiteY5" fmla="*/ 300173 h 300173"/>
              <a:gd name="connsiteX6" fmla="*/ 30017 w 695397"/>
              <a:gd name="connsiteY6" fmla="*/ 300173 h 300173"/>
              <a:gd name="connsiteX7" fmla="*/ 0 w 695397"/>
              <a:gd name="connsiteY7" fmla="*/ 270156 h 300173"/>
              <a:gd name="connsiteX8" fmla="*/ 0 w 695397"/>
              <a:gd name="connsiteY8" fmla="*/ 30017 h 300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95397" h="300173">
                <a:moveTo>
                  <a:pt x="0" y="30017"/>
                </a:moveTo>
                <a:cubicBezTo>
                  <a:pt x="0" y="13439"/>
                  <a:pt x="13439" y="0"/>
                  <a:pt x="30017" y="0"/>
                </a:cubicBezTo>
                <a:lnTo>
                  <a:pt x="665380" y="0"/>
                </a:lnTo>
                <a:cubicBezTo>
                  <a:pt x="681958" y="0"/>
                  <a:pt x="695397" y="13439"/>
                  <a:pt x="695397" y="30017"/>
                </a:cubicBezTo>
                <a:lnTo>
                  <a:pt x="695397" y="270156"/>
                </a:lnTo>
                <a:cubicBezTo>
                  <a:pt x="695397" y="286734"/>
                  <a:pt x="681958" y="300173"/>
                  <a:pt x="665380" y="300173"/>
                </a:cubicBezTo>
                <a:lnTo>
                  <a:pt x="30017" y="300173"/>
                </a:lnTo>
                <a:cubicBezTo>
                  <a:pt x="13439" y="300173"/>
                  <a:pt x="0" y="286734"/>
                  <a:pt x="0" y="270156"/>
                </a:cubicBezTo>
                <a:lnTo>
                  <a:pt x="0" y="3001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8322" tIns="58322" rIns="58322" bIns="58322" numCol="1" spcCol="1270" anchor="ctr" anchorCtr="0">
            <a:noAutofit/>
          </a:bodyPr>
          <a:lstStyle/>
          <a:p>
            <a:pPr algn="ctr" defTabSz="577850" fontAlgn="base">
              <a:lnSpc>
                <a:spcPct val="90000"/>
              </a:lnSpc>
              <a:spcBef>
                <a:spcPct val="0"/>
              </a:spcBef>
              <a:spcAft>
                <a:spcPct val="35000"/>
              </a:spcAft>
            </a:pPr>
            <a:r>
              <a:rPr lang="ru-RU" sz="1000" dirty="0" smtClean="0">
                <a:solidFill>
                  <a:prstClr val="black"/>
                </a:solidFill>
                <a:latin typeface="Times New Roman" panose="02020603050405020304" pitchFamily="18" charset="0"/>
                <a:cs typeface="Times New Roman" panose="02020603050405020304" pitchFamily="18" charset="0"/>
              </a:rPr>
              <a:t>323,7</a:t>
            </a:r>
            <a:endParaRPr lang="ru-RU" sz="1000" dirty="0">
              <a:solidFill>
                <a:prstClr val="black"/>
              </a:solidFill>
              <a:latin typeface="Times New Roman" panose="02020603050405020304" pitchFamily="18" charset="0"/>
              <a:cs typeface="Times New Roman" panose="02020603050405020304" pitchFamily="18" charset="0"/>
            </a:endParaRPr>
          </a:p>
        </p:txBody>
      </p:sp>
      <p:sp>
        <p:nvSpPr>
          <p:cNvPr id="60" name="Полилиния 59"/>
          <p:cNvSpPr/>
          <p:nvPr/>
        </p:nvSpPr>
        <p:spPr>
          <a:xfrm>
            <a:off x="7522440" y="2132856"/>
            <a:ext cx="720000" cy="360040"/>
          </a:xfrm>
          <a:custGeom>
            <a:avLst/>
            <a:gdLst>
              <a:gd name="connsiteX0" fmla="*/ 0 w 694718"/>
              <a:gd name="connsiteY0" fmla="*/ 30017 h 300173"/>
              <a:gd name="connsiteX1" fmla="*/ 30017 w 694718"/>
              <a:gd name="connsiteY1" fmla="*/ 0 h 300173"/>
              <a:gd name="connsiteX2" fmla="*/ 664701 w 694718"/>
              <a:gd name="connsiteY2" fmla="*/ 0 h 300173"/>
              <a:gd name="connsiteX3" fmla="*/ 694718 w 694718"/>
              <a:gd name="connsiteY3" fmla="*/ 30017 h 300173"/>
              <a:gd name="connsiteX4" fmla="*/ 694718 w 694718"/>
              <a:gd name="connsiteY4" fmla="*/ 270156 h 300173"/>
              <a:gd name="connsiteX5" fmla="*/ 664701 w 694718"/>
              <a:gd name="connsiteY5" fmla="*/ 300173 h 300173"/>
              <a:gd name="connsiteX6" fmla="*/ 30017 w 694718"/>
              <a:gd name="connsiteY6" fmla="*/ 300173 h 300173"/>
              <a:gd name="connsiteX7" fmla="*/ 0 w 694718"/>
              <a:gd name="connsiteY7" fmla="*/ 270156 h 300173"/>
              <a:gd name="connsiteX8" fmla="*/ 0 w 694718"/>
              <a:gd name="connsiteY8" fmla="*/ 30017 h 300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94718" h="300173">
                <a:moveTo>
                  <a:pt x="0" y="30017"/>
                </a:moveTo>
                <a:cubicBezTo>
                  <a:pt x="0" y="13439"/>
                  <a:pt x="13439" y="0"/>
                  <a:pt x="30017" y="0"/>
                </a:cubicBezTo>
                <a:lnTo>
                  <a:pt x="664701" y="0"/>
                </a:lnTo>
                <a:cubicBezTo>
                  <a:pt x="681279" y="0"/>
                  <a:pt x="694718" y="13439"/>
                  <a:pt x="694718" y="30017"/>
                </a:cubicBezTo>
                <a:lnTo>
                  <a:pt x="694718" y="270156"/>
                </a:lnTo>
                <a:cubicBezTo>
                  <a:pt x="694718" y="286734"/>
                  <a:pt x="681279" y="300173"/>
                  <a:pt x="664701" y="300173"/>
                </a:cubicBezTo>
                <a:lnTo>
                  <a:pt x="30017" y="300173"/>
                </a:lnTo>
                <a:cubicBezTo>
                  <a:pt x="13439" y="300173"/>
                  <a:pt x="0" y="286734"/>
                  <a:pt x="0" y="270156"/>
                </a:cubicBezTo>
                <a:lnTo>
                  <a:pt x="0" y="3001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8322" tIns="58322" rIns="58322" bIns="58322" numCol="1" spcCol="1270" anchor="ctr" anchorCtr="0">
            <a:noAutofit/>
          </a:bodyPr>
          <a:lstStyle/>
          <a:p>
            <a:pPr lvl="0" algn="ctr" defTabSz="577850">
              <a:lnSpc>
                <a:spcPct val="90000"/>
              </a:lnSpc>
              <a:spcBef>
                <a:spcPct val="0"/>
              </a:spcBef>
              <a:spcAft>
                <a:spcPct val="35000"/>
              </a:spcAft>
            </a:pPr>
            <a:r>
              <a:rPr lang="ru-RU" sz="1000" kern="1200" dirty="0" smtClean="0">
                <a:solidFill>
                  <a:schemeClr val="tx1"/>
                </a:solidFill>
                <a:latin typeface="Times New Roman" panose="02020603050405020304" pitchFamily="18" charset="0"/>
                <a:cs typeface="Times New Roman" panose="02020603050405020304" pitchFamily="18" charset="0"/>
              </a:rPr>
              <a:t>14,6</a:t>
            </a:r>
            <a:endParaRPr lang="ru-RU" sz="1000" kern="1200" dirty="0">
              <a:solidFill>
                <a:schemeClr val="tx1"/>
              </a:solidFill>
              <a:latin typeface="Times New Roman" panose="02020603050405020304" pitchFamily="18" charset="0"/>
              <a:cs typeface="Times New Roman" panose="02020603050405020304" pitchFamily="18" charset="0"/>
            </a:endParaRPr>
          </a:p>
        </p:txBody>
      </p:sp>
      <p:sp>
        <p:nvSpPr>
          <p:cNvPr id="61" name="Полилиния 60"/>
          <p:cNvSpPr/>
          <p:nvPr/>
        </p:nvSpPr>
        <p:spPr>
          <a:xfrm>
            <a:off x="8316496" y="2132856"/>
            <a:ext cx="720000" cy="360040"/>
          </a:xfrm>
          <a:custGeom>
            <a:avLst/>
            <a:gdLst>
              <a:gd name="connsiteX0" fmla="*/ 0 w 632541"/>
              <a:gd name="connsiteY0" fmla="*/ 30323 h 303230"/>
              <a:gd name="connsiteX1" fmla="*/ 30323 w 632541"/>
              <a:gd name="connsiteY1" fmla="*/ 0 h 303230"/>
              <a:gd name="connsiteX2" fmla="*/ 602218 w 632541"/>
              <a:gd name="connsiteY2" fmla="*/ 0 h 303230"/>
              <a:gd name="connsiteX3" fmla="*/ 632541 w 632541"/>
              <a:gd name="connsiteY3" fmla="*/ 30323 h 303230"/>
              <a:gd name="connsiteX4" fmla="*/ 632541 w 632541"/>
              <a:gd name="connsiteY4" fmla="*/ 272907 h 303230"/>
              <a:gd name="connsiteX5" fmla="*/ 602218 w 632541"/>
              <a:gd name="connsiteY5" fmla="*/ 303230 h 303230"/>
              <a:gd name="connsiteX6" fmla="*/ 30323 w 632541"/>
              <a:gd name="connsiteY6" fmla="*/ 303230 h 303230"/>
              <a:gd name="connsiteX7" fmla="*/ 0 w 632541"/>
              <a:gd name="connsiteY7" fmla="*/ 272907 h 303230"/>
              <a:gd name="connsiteX8" fmla="*/ 0 w 632541"/>
              <a:gd name="connsiteY8" fmla="*/ 30323 h 303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2541" h="303230">
                <a:moveTo>
                  <a:pt x="0" y="30323"/>
                </a:moveTo>
                <a:cubicBezTo>
                  <a:pt x="0" y="13576"/>
                  <a:pt x="13576" y="0"/>
                  <a:pt x="30323" y="0"/>
                </a:cubicBezTo>
                <a:lnTo>
                  <a:pt x="602218" y="0"/>
                </a:lnTo>
                <a:cubicBezTo>
                  <a:pt x="618965" y="0"/>
                  <a:pt x="632541" y="13576"/>
                  <a:pt x="632541" y="30323"/>
                </a:cubicBezTo>
                <a:lnTo>
                  <a:pt x="632541" y="272907"/>
                </a:lnTo>
                <a:cubicBezTo>
                  <a:pt x="632541" y="289654"/>
                  <a:pt x="618965" y="303230"/>
                  <a:pt x="602218" y="303230"/>
                </a:cubicBezTo>
                <a:lnTo>
                  <a:pt x="30323" y="303230"/>
                </a:lnTo>
                <a:cubicBezTo>
                  <a:pt x="13576" y="303230"/>
                  <a:pt x="0" y="289654"/>
                  <a:pt x="0" y="272907"/>
                </a:cubicBezTo>
                <a:lnTo>
                  <a:pt x="0" y="30323"/>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8411" tIns="58411" rIns="58411" bIns="58411" numCol="1" spcCol="1270" anchor="ctr" anchorCtr="0">
            <a:noAutofit/>
          </a:bodyPr>
          <a:lstStyle/>
          <a:p>
            <a:pPr lvl="0" algn="ctr" defTabSz="577850">
              <a:lnSpc>
                <a:spcPct val="90000"/>
              </a:lnSpc>
              <a:spcBef>
                <a:spcPct val="0"/>
              </a:spcBef>
              <a:spcAft>
                <a:spcPct val="35000"/>
              </a:spcAft>
            </a:pPr>
            <a:r>
              <a:rPr lang="ru-RU" sz="1000" kern="1200" dirty="0" smtClean="0">
                <a:solidFill>
                  <a:schemeClr val="tx1"/>
                </a:solidFill>
                <a:latin typeface="Times New Roman" panose="02020603050405020304" pitchFamily="18" charset="0"/>
                <a:cs typeface="Times New Roman" panose="02020603050405020304" pitchFamily="18" charset="0"/>
              </a:rPr>
              <a:t>14,6</a:t>
            </a:r>
            <a:endParaRPr lang="ru-RU" sz="1000" kern="1200" dirty="0">
              <a:solidFill>
                <a:schemeClr val="tx1"/>
              </a:solidFill>
              <a:latin typeface="Times New Roman" panose="02020603050405020304" pitchFamily="18" charset="0"/>
              <a:cs typeface="Times New Roman" panose="02020603050405020304" pitchFamily="18" charset="0"/>
            </a:endParaRPr>
          </a:p>
        </p:txBody>
      </p:sp>
      <p:sp>
        <p:nvSpPr>
          <p:cNvPr id="65" name="Полилиния 64"/>
          <p:cNvSpPr/>
          <p:nvPr/>
        </p:nvSpPr>
        <p:spPr>
          <a:xfrm>
            <a:off x="4491612" y="2579796"/>
            <a:ext cx="2980800" cy="360040"/>
          </a:xfrm>
          <a:custGeom>
            <a:avLst/>
            <a:gdLst>
              <a:gd name="connsiteX0" fmla="*/ 0 w 2570092"/>
              <a:gd name="connsiteY0" fmla="*/ 33226 h 332263"/>
              <a:gd name="connsiteX1" fmla="*/ 33226 w 2570092"/>
              <a:gd name="connsiteY1" fmla="*/ 0 h 332263"/>
              <a:gd name="connsiteX2" fmla="*/ 2536866 w 2570092"/>
              <a:gd name="connsiteY2" fmla="*/ 0 h 332263"/>
              <a:gd name="connsiteX3" fmla="*/ 2570092 w 2570092"/>
              <a:gd name="connsiteY3" fmla="*/ 33226 h 332263"/>
              <a:gd name="connsiteX4" fmla="*/ 2570092 w 2570092"/>
              <a:gd name="connsiteY4" fmla="*/ 299037 h 332263"/>
              <a:gd name="connsiteX5" fmla="*/ 2536866 w 2570092"/>
              <a:gd name="connsiteY5" fmla="*/ 332263 h 332263"/>
              <a:gd name="connsiteX6" fmla="*/ 33226 w 2570092"/>
              <a:gd name="connsiteY6" fmla="*/ 332263 h 332263"/>
              <a:gd name="connsiteX7" fmla="*/ 0 w 2570092"/>
              <a:gd name="connsiteY7" fmla="*/ 299037 h 332263"/>
              <a:gd name="connsiteX8" fmla="*/ 0 w 2570092"/>
              <a:gd name="connsiteY8" fmla="*/ 33226 h 332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0092" h="332263">
                <a:moveTo>
                  <a:pt x="0" y="33226"/>
                </a:moveTo>
                <a:cubicBezTo>
                  <a:pt x="0" y="14876"/>
                  <a:pt x="14876" y="0"/>
                  <a:pt x="33226" y="0"/>
                </a:cubicBezTo>
                <a:lnTo>
                  <a:pt x="2536866" y="0"/>
                </a:lnTo>
                <a:cubicBezTo>
                  <a:pt x="2555216" y="0"/>
                  <a:pt x="2570092" y="14876"/>
                  <a:pt x="2570092" y="33226"/>
                </a:cubicBezTo>
                <a:lnTo>
                  <a:pt x="2570092" y="299037"/>
                </a:lnTo>
                <a:cubicBezTo>
                  <a:pt x="2570092" y="317387"/>
                  <a:pt x="2555216" y="332263"/>
                  <a:pt x="2536866" y="332263"/>
                </a:cubicBezTo>
                <a:lnTo>
                  <a:pt x="33226" y="332263"/>
                </a:lnTo>
                <a:cubicBezTo>
                  <a:pt x="14876" y="332263"/>
                  <a:pt x="0" y="317387"/>
                  <a:pt x="0" y="299037"/>
                </a:cubicBezTo>
                <a:lnTo>
                  <a:pt x="0" y="33226"/>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47832" tIns="47832" rIns="47832" bIns="47832" numCol="1" spcCol="1270" anchor="ctr" anchorCtr="0">
            <a:noAutofit/>
          </a:bodyPr>
          <a:lstStyle/>
          <a:p>
            <a:pPr defTabSz="444500">
              <a:lnSpc>
                <a:spcPct val="90000"/>
              </a:lnSpc>
              <a:spcAft>
                <a:spcPct val="35000"/>
              </a:spcAft>
            </a:pPr>
            <a:r>
              <a:rPr lang="ru-RU" sz="900" dirty="0">
                <a:solidFill>
                  <a:schemeClr val="tx1"/>
                </a:solidFill>
                <a:latin typeface="Times New Roman" panose="02020603050405020304" pitchFamily="18" charset="0"/>
                <a:cs typeface="Times New Roman" panose="02020603050405020304" pitchFamily="18" charset="0"/>
              </a:rPr>
              <a:t>Региональный проект "Стимулирование спроса на отечественные беспилотные авиационные системы"</a:t>
            </a:r>
          </a:p>
        </p:txBody>
      </p:sp>
      <p:sp>
        <p:nvSpPr>
          <p:cNvPr id="69" name="Полилиния 68"/>
          <p:cNvSpPr/>
          <p:nvPr/>
        </p:nvSpPr>
        <p:spPr>
          <a:xfrm>
            <a:off x="7522440" y="3048180"/>
            <a:ext cx="720000" cy="3549172"/>
          </a:xfrm>
          <a:custGeom>
            <a:avLst/>
            <a:gdLst>
              <a:gd name="connsiteX0" fmla="*/ 0 w 694718"/>
              <a:gd name="connsiteY0" fmla="*/ 30017 h 300173"/>
              <a:gd name="connsiteX1" fmla="*/ 30017 w 694718"/>
              <a:gd name="connsiteY1" fmla="*/ 0 h 300173"/>
              <a:gd name="connsiteX2" fmla="*/ 664701 w 694718"/>
              <a:gd name="connsiteY2" fmla="*/ 0 h 300173"/>
              <a:gd name="connsiteX3" fmla="*/ 694718 w 694718"/>
              <a:gd name="connsiteY3" fmla="*/ 30017 h 300173"/>
              <a:gd name="connsiteX4" fmla="*/ 694718 w 694718"/>
              <a:gd name="connsiteY4" fmla="*/ 270156 h 300173"/>
              <a:gd name="connsiteX5" fmla="*/ 664701 w 694718"/>
              <a:gd name="connsiteY5" fmla="*/ 300173 h 300173"/>
              <a:gd name="connsiteX6" fmla="*/ 30017 w 694718"/>
              <a:gd name="connsiteY6" fmla="*/ 300173 h 300173"/>
              <a:gd name="connsiteX7" fmla="*/ 0 w 694718"/>
              <a:gd name="connsiteY7" fmla="*/ 270156 h 300173"/>
              <a:gd name="connsiteX8" fmla="*/ 0 w 694718"/>
              <a:gd name="connsiteY8" fmla="*/ 30017 h 300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94718" h="300173">
                <a:moveTo>
                  <a:pt x="0" y="30017"/>
                </a:moveTo>
                <a:cubicBezTo>
                  <a:pt x="0" y="13439"/>
                  <a:pt x="13439" y="0"/>
                  <a:pt x="30017" y="0"/>
                </a:cubicBezTo>
                <a:lnTo>
                  <a:pt x="664701" y="0"/>
                </a:lnTo>
                <a:cubicBezTo>
                  <a:pt x="681279" y="0"/>
                  <a:pt x="694718" y="13439"/>
                  <a:pt x="694718" y="30017"/>
                </a:cubicBezTo>
                <a:lnTo>
                  <a:pt x="694718" y="270156"/>
                </a:lnTo>
                <a:cubicBezTo>
                  <a:pt x="694718" y="286734"/>
                  <a:pt x="681279" y="300173"/>
                  <a:pt x="664701" y="300173"/>
                </a:cubicBezTo>
                <a:lnTo>
                  <a:pt x="30017" y="300173"/>
                </a:lnTo>
                <a:cubicBezTo>
                  <a:pt x="13439" y="300173"/>
                  <a:pt x="0" y="286734"/>
                  <a:pt x="0" y="270156"/>
                </a:cubicBezTo>
                <a:lnTo>
                  <a:pt x="0" y="3001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8322" tIns="58322" rIns="58322" bIns="58322" numCol="1" spcCol="1270" anchor="ctr" anchorCtr="0">
            <a:noAutofit/>
          </a:bodyPr>
          <a:lstStyle/>
          <a:p>
            <a:pPr lvl="0" algn="ctr" defTabSz="577850">
              <a:lnSpc>
                <a:spcPct val="90000"/>
              </a:lnSpc>
              <a:spcBef>
                <a:spcPct val="0"/>
              </a:spcBef>
              <a:spcAft>
                <a:spcPct val="35000"/>
              </a:spcAft>
            </a:pPr>
            <a:r>
              <a:rPr lang="ru-RU" sz="1000" kern="1200" dirty="0" smtClean="0">
                <a:solidFill>
                  <a:schemeClr val="tx1"/>
                </a:solidFill>
                <a:latin typeface="Times New Roman" panose="02020603050405020304" pitchFamily="18" charset="0"/>
                <a:cs typeface="Times New Roman" panose="02020603050405020304" pitchFamily="18" charset="0"/>
              </a:rPr>
              <a:t>448,6</a:t>
            </a:r>
            <a:endParaRPr lang="ru-RU" sz="1000" kern="1200" dirty="0">
              <a:solidFill>
                <a:schemeClr val="tx1"/>
              </a:solidFill>
              <a:latin typeface="Times New Roman" panose="02020603050405020304" pitchFamily="18" charset="0"/>
              <a:cs typeface="Times New Roman" panose="02020603050405020304" pitchFamily="18" charset="0"/>
            </a:endParaRPr>
          </a:p>
        </p:txBody>
      </p:sp>
      <p:sp>
        <p:nvSpPr>
          <p:cNvPr id="71" name="Полилиния 70"/>
          <p:cNvSpPr/>
          <p:nvPr/>
        </p:nvSpPr>
        <p:spPr>
          <a:xfrm>
            <a:off x="8316496" y="2564904"/>
            <a:ext cx="720000" cy="360000"/>
          </a:xfrm>
          <a:custGeom>
            <a:avLst/>
            <a:gdLst>
              <a:gd name="connsiteX0" fmla="*/ 0 w 632541"/>
              <a:gd name="connsiteY0" fmla="*/ 30323 h 303230"/>
              <a:gd name="connsiteX1" fmla="*/ 30323 w 632541"/>
              <a:gd name="connsiteY1" fmla="*/ 0 h 303230"/>
              <a:gd name="connsiteX2" fmla="*/ 602218 w 632541"/>
              <a:gd name="connsiteY2" fmla="*/ 0 h 303230"/>
              <a:gd name="connsiteX3" fmla="*/ 632541 w 632541"/>
              <a:gd name="connsiteY3" fmla="*/ 30323 h 303230"/>
              <a:gd name="connsiteX4" fmla="*/ 632541 w 632541"/>
              <a:gd name="connsiteY4" fmla="*/ 272907 h 303230"/>
              <a:gd name="connsiteX5" fmla="*/ 602218 w 632541"/>
              <a:gd name="connsiteY5" fmla="*/ 303230 h 303230"/>
              <a:gd name="connsiteX6" fmla="*/ 30323 w 632541"/>
              <a:gd name="connsiteY6" fmla="*/ 303230 h 303230"/>
              <a:gd name="connsiteX7" fmla="*/ 0 w 632541"/>
              <a:gd name="connsiteY7" fmla="*/ 272907 h 303230"/>
              <a:gd name="connsiteX8" fmla="*/ 0 w 632541"/>
              <a:gd name="connsiteY8" fmla="*/ 30323 h 303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2541" h="303230">
                <a:moveTo>
                  <a:pt x="0" y="30323"/>
                </a:moveTo>
                <a:cubicBezTo>
                  <a:pt x="0" y="13576"/>
                  <a:pt x="13576" y="0"/>
                  <a:pt x="30323" y="0"/>
                </a:cubicBezTo>
                <a:lnTo>
                  <a:pt x="602218" y="0"/>
                </a:lnTo>
                <a:cubicBezTo>
                  <a:pt x="618965" y="0"/>
                  <a:pt x="632541" y="13576"/>
                  <a:pt x="632541" y="30323"/>
                </a:cubicBezTo>
                <a:lnTo>
                  <a:pt x="632541" y="272907"/>
                </a:lnTo>
                <a:cubicBezTo>
                  <a:pt x="632541" y="289654"/>
                  <a:pt x="618965" y="303230"/>
                  <a:pt x="602218" y="303230"/>
                </a:cubicBezTo>
                <a:lnTo>
                  <a:pt x="30323" y="303230"/>
                </a:lnTo>
                <a:cubicBezTo>
                  <a:pt x="13576" y="303230"/>
                  <a:pt x="0" y="289654"/>
                  <a:pt x="0" y="272907"/>
                </a:cubicBezTo>
                <a:lnTo>
                  <a:pt x="0" y="30323"/>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8411" tIns="58411" rIns="58411" bIns="58411" numCol="1" spcCol="1270" anchor="ctr" anchorCtr="0">
            <a:noAutofit/>
          </a:bodyPr>
          <a:lstStyle/>
          <a:p>
            <a:pPr lvl="0" algn="ctr" defTabSz="577850">
              <a:lnSpc>
                <a:spcPct val="90000"/>
              </a:lnSpc>
              <a:spcBef>
                <a:spcPct val="0"/>
              </a:spcBef>
              <a:spcAft>
                <a:spcPct val="35000"/>
              </a:spcAft>
            </a:pPr>
            <a:r>
              <a:rPr lang="ru-RU" sz="1000" kern="1200" dirty="0" smtClean="0">
                <a:solidFill>
                  <a:schemeClr val="tx1"/>
                </a:solidFill>
                <a:latin typeface="Times New Roman" panose="02020603050405020304" pitchFamily="18" charset="0"/>
                <a:cs typeface="Times New Roman" panose="02020603050405020304" pitchFamily="18" charset="0"/>
              </a:rPr>
              <a:t>12,7</a:t>
            </a:r>
            <a:endParaRPr lang="ru-RU" sz="1000" kern="1200" dirty="0">
              <a:solidFill>
                <a:schemeClr val="tx1"/>
              </a:solidFill>
              <a:latin typeface="Times New Roman" panose="02020603050405020304" pitchFamily="18" charset="0"/>
              <a:cs typeface="Times New Roman" panose="02020603050405020304" pitchFamily="18" charset="0"/>
            </a:endParaRPr>
          </a:p>
        </p:txBody>
      </p:sp>
      <p:sp>
        <p:nvSpPr>
          <p:cNvPr id="82" name="Полилиния 81"/>
          <p:cNvSpPr/>
          <p:nvPr/>
        </p:nvSpPr>
        <p:spPr>
          <a:xfrm>
            <a:off x="7522440" y="2572350"/>
            <a:ext cx="720000" cy="360000"/>
          </a:xfrm>
          <a:custGeom>
            <a:avLst/>
            <a:gdLst>
              <a:gd name="connsiteX0" fmla="*/ 0 w 694718"/>
              <a:gd name="connsiteY0" fmla="*/ 30017 h 300173"/>
              <a:gd name="connsiteX1" fmla="*/ 30017 w 694718"/>
              <a:gd name="connsiteY1" fmla="*/ 0 h 300173"/>
              <a:gd name="connsiteX2" fmla="*/ 664701 w 694718"/>
              <a:gd name="connsiteY2" fmla="*/ 0 h 300173"/>
              <a:gd name="connsiteX3" fmla="*/ 694718 w 694718"/>
              <a:gd name="connsiteY3" fmla="*/ 30017 h 300173"/>
              <a:gd name="connsiteX4" fmla="*/ 694718 w 694718"/>
              <a:gd name="connsiteY4" fmla="*/ 270156 h 300173"/>
              <a:gd name="connsiteX5" fmla="*/ 664701 w 694718"/>
              <a:gd name="connsiteY5" fmla="*/ 300173 h 300173"/>
              <a:gd name="connsiteX6" fmla="*/ 30017 w 694718"/>
              <a:gd name="connsiteY6" fmla="*/ 300173 h 300173"/>
              <a:gd name="connsiteX7" fmla="*/ 0 w 694718"/>
              <a:gd name="connsiteY7" fmla="*/ 270156 h 300173"/>
              <a:gd name="connsiteX8" fmla="*/ 0 w 694718"/>
              <a:gd name="connsiteY8" fmla="*/ 30017 h 300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94718" h="300173">
                <a:moveTo>
                  <a:pt x="0" y="30017"/>
                </a:moveTo>
                <a:cubicBezTo>
                  <a:pt x="0" y="13439"/>
                  <a:pt x="13439" y="0"/>
                  <a:pt x="30017" y="0"/>
                </a:cubicBezTo>
                <a:lnTo>
                  <a:pt x="664701" y="0"/>
                </a:lnTo>
                <a:cubicBezTo>
                  <a:pt x="681279" y="0"/>
                  <a:pt x="694718" y="13439"/>
                  <a:pt x="694718" y="30017"/>
                </a:cubicBezTo>
                <a:lnTo>
                  <a:pt x="694718" y="270156"/>
                </a:lnTo>
                <a:cubicBezTo>
                  <a:pt x="694718" y="286734"/>
                  <a:pt x="681279" y="300173"/>
                  <a:pt x="664701" y="300173"/>
                </a:cubicBezTo>
                <a:lnTo>
                  <a:pt x="30017" y="300173"/>
                </a:lnTo>
                <a:cubicBezTo>
                  <a:pt x="13439" y="300173"/>
                  <a:pt x="0" y="286734"/>
                  <a:pt x="0" y="270156"/>
                </a:cubicBezTo>
                <a:lnTo>
                  <a:pt x="0" y="3001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8322" tIns="58322" rIns="58322" bIns="58322" numCol="1" spcCol="1270" anchor="ctr" anchorCtr="0">
            <a:noAutofit/>
          </a:bodyPr>
          <a:lstStyle/>
          <a:p>
            <a:pPr lvl="0" algn="ctr" defTabSz="577850">
              <a:lnSpc>
                <a:spcPct val="90000"/>
              </a:lnSpc>
              <a:spcBef>
                <a:spcPct val="0"/>
              </a:spcBef>
              <a:spcAft>
                <a:spcPct val="35000"/>
              </a:spcAft>
            </a:pPr>
            <a:r>
              <a:rPr lang="ru-RU" sz="1000" kern="1200" dirty="0" smtClean="0">
                <a:solidFill>
                  <a:schemeClr val="tx1"/>
                </a:solidFill>
                <a:latin typeface="Times New Roman" panose="02020603050405020304" pitchFamily="18" charset="0"/>
                <a:cs typeface="Times New Roman" panose="02020603050405020304" pitchFamily="18" charset="0"/>
              </a:rPr>
              <a:t>12,7</a:t>
            </a:r>
            <a:endParaRPr lang="ru-RU" sz="1000" kern="1200" dirty="0">
              <a:solidFill>
                <a:schemeClr val="tx1"/>
              </a:solidFill>
              <a:latin typeface="Times New Roman" panose="02020603050405020304" pitchFamily="18" charset="0"/>
              <a:cs typeface="Times New Roman" panose="02020603050405020304" pitchFamily="18" charset="0"/>
            </a:endParaRPr>
          </a:p>
        </p:txBody>
      </p:sp>
      <p:sp>
        <p:nvSpPr>
          <p:cNvPr id="83" name="Полилиния 82"/>
          <p:cNvSpPr/>
          <p:nvPr/>
        </p:nvSpPr>
        <p:spPr>
          <a:xfrm>
            <a:off x="8316496" y="3048180"/>
            <a:ext cx="720000" cy="3549172"/>
          </a:xfrm>
          <a:custGeom>
            <a:avLst/>
            <a:gdLst>
              <a:gd name="connsiteX0" fmla="*/ 0 w 632541"/>
              <a:gd name="connsiteY0" fmla="*/ 30323 h 303230"/>
              <a:gd name="connsiteX1" fmla="*/ 30323 w 632541"/>
              <a:gd name="connsiteY1" fmla="*/ 0 h 303230"/>
              <a:gd name="connsiteX2" fmla="*/ 602218 w 632541"/>
              <a:gd name="connsiteY2" fmla="*/ 0 h 303230"/>
              <a:gd name="connsiteX3" fmla="*/ 632541 w 632541"/>
              <a:gd name="connsiteY3" fmla="*/ 30323 h 303230"/>
              <a:gd name="connsiteX4" fmla="*/ 632541 w 632541"/>
              <a:gd name="connsiteY4" fmla="*/ 272907 h 303230"/>
              <a:gd name="connsiteX5" fmla="*/ 602218 w 632541"/>
              <a:gd name="connsiteY5" fmla="*/ 303230 h 303230"/>
              <a:gd name="connsiteX6" fmla="*/ 30323 w 632541"/>
              <a:gd name="connsiteY6" fmla="*/ 303230 h 303230"/>
              <a:gd name="connsiteX7" fmla="*/ 0 w 632541"/>
              <a:gd name="connsiteY7" fmla="*/ 272907 h 303230"/>
              <a:gd name="connsiteX8" fmla="*/ 0 w 632541"/>
              <a:gd name="connsiteY8" fmla="*/ 30323 h 303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2541" h="303230">
                <a:moveTo>
                  <a:pt x="0" y="30323"/>
                </a:moveTo>
                <a:cubicBezTo>
                  <a:pt x="0" y="13576"/>
                  <a:pt x="13576" y="0"/>
                  <a:pt x="30323" y="0"/>
                </a:cubicBezTo>
                <a:lnTo>
                  <a:pt x="602218" y="0"/>
                </a:lnTo>
                <a:cubicBezTo>
                  <a:pt x="618965" y="0"/>
                  <a:pt x="632541" y="13576"/>
                  <a:pt x="632541" y="30323"/>
                </a:cubicBezTo>
                <a:lnTo>
                  <a:pt x="632541" y="272907"/>
                </a:lnTo>
                <a:cubicBezTo>
                  <a:pt x="632541" y="289654"/>
                  <a:pt x="618965" y="303230"/>
                  <a:pt x="602218" y="303230"/>
                </a:cubicBezTo>
                <a:lnTo>
                  <a:pt x="30323" y="303230"/>
                </a:lnTo>
                <a:cubicBezTo>
                  <a:pt x="13576" y="303230"/>
                  <a:pt x="0" y="289654"/>
                  <a:pt x="0" y="272907"/>
                </a:cubicBezTo>
                <a:lnTo>
                  <a:pt x="0" y="30323"/>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8411" tIns="58411" rIns="58411" bIns="58411" numCol="1" spcCol="1270" anchor="ctr" anchorCtr="0">
            <a:noAutofit/>
          </a:bodyPr>
          <a:lstStyle/>
          <a:p>
            <a:pPr lvl="0" algn="ctr" defTabSz="577850">
              <a:lnSpc>
                <a:spcPct val="90000"/>
              </a:lnSpc>
              <a:spcBef>
                <a:spcPct val="0"/>
              </a:spcBef>
              <a:spcAft>
                <a:spcPct val="35000"/>
              </a:spcAft>
            </a:pPr>
            <a:r>
              <a:rPr lang="ru-RU" sz="1000" kern="1200" dirty="0" smtClean="0">
                <a:solidFill>
                  <a:schemeClr val="tx1"/>
                </a:solidFill>
                <a:latin typeface="Times New Roman" panose="02020603050405020304" pitchFamily="18" charset="0"/>
                <a:cs typeface="Times New Roman" panose="02020603050405020304" pitchFamily="18" charset="0"/>
              </a:rPr>
              <a:t>428,4</a:t>
            </a:r>
            <a:endParaRPr lang="ru-RU" sz="1000" kern="1200" dirty="0">
              <a:solidFill>
                <a:schemeClr val="tx1"/>
              </a:solidFill>
              <a:latin typeface="Times New Roman" panose="02020603050405020304" pitchFamily="18" charset="0"/>
              <a:cs typeface="Times New Roman" panose="02020603050405020304" pitchFamily="18" charset="0"/>
            </a:endParaRPr>
          </a:p>
        </p:txBody>
      </p:sp>
      <p:sp>
        <p:nvSpPr>
          <p:cNvPr id="84" name="Полилиния 83"/>
          <p:cNvSpPr/>
          <p:nvPr/>
        </p:nvSpPr>
        <p:spPr>
          <a:xfrm>
            <a:off x="4491746" y="2132856"/>
            <a:ext cx="2980666" cy="360040"/>
          </a:xfrm>
          <a:custGeom>
            <a:avLst/>
            <a:gdLst>
              <a:gd name="connsiteX0" fmla="*/ 0 w 2570092"/>
              <a:gd name="connsiteY0" fmla="*/ 33226 h 332263"/>
              <a:gd name="connsiteX1" fmla="*/ 33226 w 2570092"/>
              <a:gd name="connsiteY1" fmla="*/ 0 h 332263"/>
              <a:gd name="connsiteX2" fmla="*/ 2536866 w 2570092"/>
              <a:gd name="connsiteY2" fmla="*/ 0 h 332263"/>
              <a:gd name="connsiteX3" fmla="*/ 2570092 w 2570092"/>
              <a:gd name="connsiteY3" fmla="*/ 33226 h 332263"/>
              <a:gd name="connsiteX4" fmla="*/ 2570092 w 2570092"/>
              <a:gd name="connsiteY4" fmla="*/ 299037 h 332263"/>
              <a:gd name="connsiteX5" fmla="*/ 2536866 w 2570092"/>
              <a:gd name="connsiteY5" fmla="*/ 332263 h 332263"/>
              <a:gd name="connsiteX6" fmla="*/ 33226 w 2570092"/>
              <a:gd name="connsiteY6" fmla="*/ 332263 h 332263"/>
              <a:gd name="connsiteX7" fmla="*/ 0 w 2570092"/>
              <a:gd name="connsiteY7" fmla="*/ 299037 h 332263"/>
              <a:gd name="connsiteX8" fmla="*/ 0 w 2570092"/>
              <a:gd name="connsiteY8" fmla="*/ 33226 h 332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0092" h="332263">
                <a:moveTo>
                  <a:pt x="0" y="33226"/>
                </a:moveTo>
                <a:cubicBezTo>
                  <a:pt x="0" y="14876"/>
                  <a:pt x="14876" y="0"/>
                  <a:pt x="33226" y="0"/>
                </a:cubicBezTo>
                <a:lnTo>
                  <a:pt x="2536866" y="0"/>
                </a:lnTo>
                <a:cubicBezTo>
                  <a:pt x="2555216" y="0"/>
                  <a:pt x="2570092" y="14876"/>
                  <a:pt x="2570092" y="33226"/>
                </a:cubicBezTo>
                <a:lnTo>
                  <a:pt x="2570092" y="299037"/>
                </a:lnTo>
                <a:cubicBezTo>
                  <a:pt x="2570092" y="317387"/>
                  <a:pt x="2555216" y="332263"/>
                  <a:pt x="2536866" y="332263"/>
                </a:cubicBezTo>
                <a:lnTo>
                  <a:pt x="33226" y="332263"/>
                </a:lnTo>
                <a:cubicBezTo>
                  <a:pt x="14876" y="332263"/>
                  <a:pt x="0" y="317387"/>
                  <a:pt x="0" y="299037"/>
                </a:cubicBezTo>
                <a:lnTo>
                  <a:pt x="0" y="33226"/>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47832" tIns="47832" rIns="47832" bIns="47832" numCol="1" spcCol="1270" anchor="ctr" anchorCtr="0">
            <a:noAutofit/>
          </a:bodyPr>
          <a:lstStyle/>
          <a:p>
            <a:pPr defTabSz="444500">
              <a:lnSpc>
                <a:spcPct val="90000"/>
              </a:lnSpc>
              <a:spcAft>
                <a:spcPct val="35000"/>
              </a:spcAft>
            </a:pPr>
            <a:r>
              <a:rPr lang="ru-RU" sz="900" dirty="0">
                <a:solidFill>
                  <a:schemeClr val="tx1"/>
                </a:solidFill>
                <a:latin typeface="Times New Roman" panose="02020603050405020304" pitchFamily="18" charset="0"/>
                <a:cs typeface="Times New Roman" panose="02020603050405020304" pitchFamily="18" charset="0"/>
              </a:rPr>
              <a:t>Региональный проект </a:t>
            </a:r>
            <a:r>
              <a:rPr lang="ru-RU" sz="900" dirty="0" smtClean="0">
                <a:solidFill>
                  <a:schemeClr val="tx1"/>
                </a:solidFill>
                <a:latin typeface="Times New Roman" panose="02020603050405020304" pitchFamily="18" charset="0"/>
                <a:cs typeface="Times New Roman" panose="02020603050405020304" pitchFamily="18" charset="0"/>
              </a:rPr>
              <a:t>"Сохранение </a:t>
            </a:r>
            <a:r>
              <a:rPr lang="ru-RU" sz="900" dirty="0">
                <a:solidFill>
                  <a:schemeClr val="tx1"/>
                </a:solidFill>
                <a:latin typeface="Times New Roman" panose="02020603050405020304" pitchFamily="18" charset="0"/>
                <a:cs typeface="Times New Roman" panose="02020603050405020304" pitchFamily="18" charset="0"/>
              </a:rPr>
              <a:t>лесов</a:t>
            </a:r>
            <a:r>
              <a:rPr lang="ru-RU" sz="900" dirty="0" smtClean="0">
                <a:solidFill>
                  <a:schemeClr val="tx1"/>
                </a:solidFill>
                <a:latin typeface="Times New Roman" panose="02020603050405020304" pitchFamily="18" charset="0"/>
                <a:cs typeface="Times New Roman" panose="02020603050405020304" pitchFamily="18" charset="0"/>
              </a:rPr>
              <a:t>"</a:t>
            </a:r>
            <a:endParaRPr lang="ru-RU" sz="900" dirty="0">
              <a:solidFill>
                <a:schemeClr val="tx1"/>
              </a:solidFill>
              <a:latin typeface="Times New Roman" panose="02020603050405020304" pitchFamily="18" charset="0"/>
              <a:cs typeface="Times New Roman" panose="02020603050405020304" pitchFamily="18" charset="0"/>
            </a:endParaRPr>
          </a:p>
        </p:txBody>
      </p:sp>
      <p:sp>
        <p:nvSpPr>
          <p:cNvPr id="73" name="Полилиния 72"/>
          <p:cNvSpPr/>
          <p:nvPr/>
        </p:nvSpPr>
        <p:spPr>
          <a:xfrm>
            <a:off x="4491746" y="3048180"/>
            <a:ext cx="2980666" cy="3549172"/>
          </a:xfrm>
          <a:custGeom>
            <a:avLst/>
            <a:gdLst>
              <a:gd name="connsiteX0" fmla="*/ 0 w 2570092"/>
              <a:gd name="connsiteY0" fmla="*/ 33226 h 332263"/>
              <a:gd name="connsiteX1" fmla="*/ 33226 w 2570092"/>
              <a:gd name="connsiteY1" fmla="*/ 0 h 332263"/>
              <a:gd name="connsiteX2" fmla="*/ 2536866 w 2570092"/>
              <a:gd name="connsiteY2" fmla="*/ 0 h 332263"/>
              <a:gd name="connsiteX3" fmla="*/ 2570092 w 2570092"/>
              <a:gd name="connsiteY3" fmla="*/ 33226 h 332263"/>
              <a:gd name="connsiteX4" fmla="*/ 2570092 w 2570092"/>
              <a:gd name="connsiteY4" fmla="*/ 299037 h 332263"/>
              <a:gd name="connsiteX5" fmla="*/ 2536866 w 2570092"/>
              <a:gd name="connsiteY5" fmla="*/ 332263 h 332263"/>
              <a:gd name="connsiteX6" fmla="*/ 33226 w 2570092"/>
              <a:gd name="connsiteY6" fmla="*/ 332263 h 332263"/>
              <a:gd name="connsiteX7" fmla="*/ 0 w 2570092"/>
              <a:gd name="connsiteY7" fmla="*/ 299037 h 332263"/>
              <a:gd name="connsiteX8" fmla="*/ 0 w 2570092"/>
              <a:gd name="connsiteY8" fmla="*/ 33226 h 332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0092" h="332263">
                <a:moveTo>
                  <a:pt x="0" y="33226"/>
                </a:moveTo>
                <a:cubicBezTo>
                  <a:pt x="0" y="14876"/>
                  <a:pt x="14876" y="0"/>
                  <a:pt x="33226" y="0"/>
                </a:cubicBezTo>
                <a:lnTo>
                  <a:pt x="2536866" y="0"/>
                </a:lnTo>
                <a:cubicBezTo>
                  <a:pt x="2555216" y="0"/>
                  <a:pt x="2570092" y="14876"/>
                  <a:pt x="2570092" y="33226"/>
                </a:cubicBezTo>
                <a:lnTo>
                  <a:pt x="2570092" y="299037"/>
                </a:lnTo>
                <a:cubicBezTo>
                  <a:pt x="2570092" y="317387"/>
                  <a:pt x="2555216" y="332263"/>
                  <a:pt x="2536866" y="332263"/>
                </a:cubicBezTo>
                <a:lnTo>
                  <a:pt x="33226" y="332263"/>
                </a:lnTo>
                <a:cubicBezTo>
                  <a:pt x="14876" y="332263"/>
                  <a:pt x="0" y="317387"/>
                  <a:pt x="0" y="299037"/>
                </a:cubicBezTo>
                <a:lnTo>
                  <a:pt x="0" y="33226"/>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47832" tIns="47832" rIns="47832" bIns="47832" numCol="1" spcCol="1270" anchor="ctr" anchorCtr="0">
            <a:noAutofit/>
          </a:bodyPr>
          <a:lstStyle/>
          <a:p>
            <a:pPr algn="just" defTabSz="444500">
              <a:lnSpc>
                <a:spcPct val="90000"/>
              </a:lnSpc>
              <a:spcAft>
                <a:spcPct val="35000"/>
              </a:spcAft>
            </a:pPr>
            <a:r>
              <a:rPr lang="ru-RU" sz="900" dirty="0" smtClean="0">
                <a:solidFill>
                  <a:schemeClr val="tx1"/>
                </a:solidFill>
                <a:latin typeface="Times New Roman" panose="02020603050405020304" pitchFamily="18" charset="0"/>
                <a:cs typeface="Times New Roman" panose="02020603050405020304" pitchFamily="18" charset="0"/>
              </a:rPr>
              <a:t>Комплексы </a:t>
            </a:r>
            <a:r>
              <a:rPr lang="ru-RU" sz="900" dirty="0">
                <a:solidFill>
                  <a:schemeClr val="tx1"/>
                </a:solidFill>
                <a:latin typeface="Times New Roman" panose="02020603050405020304" pitchFamily="18" charset="0"/>
                <a:cs typeface="Times New Roman" panose="02020603050405020304" pitchFamily="18" charset="0"/>
              </a:rPr>
              <a:t>процессных </a:t>
            </a:r>
            <a:r>
              <a:rPr lang="ru-RU" sz="900" dirty="0" smtClean="0">
                <a:solidFill>
                  <a:schemeClr val="tx1"/>
                </a:solidFill>
                <a:latin typeface="Times New Roman" panose="02020603050405020304" pitchFamily="18" charset="0"/>
                <a:cs typeface="Times New Roman" panose="02020603050405020304" pitchFamily="18" charset="0"/>
              </a:rPr>
              <a:t>мероприятий:</a:t>
            </a:r>
          </a:p>
          <a:p>
            <a:pPr algn="just" defTabSz="444500">
              <a:lnSpc>
                <a:spcPct val="90000"/>
              </a:lnSpc>
              <a:spcAft>
                <a:spcPct val="35000"/>
              </a:spcAft>
            </a:pPr>
            <a:r>
              <a:rPr lang="ru-RU" sz="900" dirty="0" smtClean="0">
                <a:solidFill>
                  <a:schemeClr val="tx1"/>
                </a:solidFill>
                <a:latin typeface="Times New Roman" panose="02020603050405020304" pitchFamily="18" charset="0"/>
                <a:cs typeface="Times New Roman" panose="02020603050405020304" pitchFamily="18" charset="0"/>
              </a:rPr>
              <a:t>"</a:t>
            </a:r>
            <a:r>
              <a:rPr lang="ru-RU" sz="900" dirty="0">
                <a:solidFill>
                  <a:schemeClr val="tx1"/>
                </a:solidFill>
                <a:latin typeface="Times New Roman" panose="02020603050405020304" pitchFamily="18" charset="0"/>
                <a:cs typeface="Times New Roman" panose="02020603050405020304" pitchFamily="18" charset="0"/>
              </a:rPr>
              <a:t>Обеспечение эффективной реализации государственных функций в сфере недропользования",</a:t>
            </a:r>
            <a:endParaRPr lang="ru-RU" sz="900" dirty="0" smtClean="0">
              <a:solidFill>
                <a:schemeClr val="tx1"/>
              </a:solidFill>
              <a:latin typeface="Times New Roman" panose="02020603050405020304" pitchFamily="18" charset="0"/>
              <a:cs typeface="Times New Roman" panose="02020603050405020304" pitchFamily="18" charset="0"/>
            </a:endParaRPr>
          </a:p>
          <a:p>
            <a:pPr algn="just" defTabSz="444500">
              <a:lnSpc>
                <a:spcPct val="90000"/>
              </a:lnSpc>
              <a:spcAft>
                <a:spcPct val="35000"/>
              </a:spcAft>
            </a:pPr>
            <a:r>
              <a:rPr lang="ru-RU" sz="900" dirty="0" smtClean="0">
                <a:solidFill>
                  <a:schemeClr val="tx1"/>
                </a:solidFill>
                <a:latin typeface="Times New Roman" panose="02020603050405020304" pitchFamily="18" charset="0"/>
                <a:cs typeface="Times New Roman" panose="02020603050405020304" pitchFamily="18" charset="0"/>
              </a:rPr>
              <a:t>"</a:t>
            </a:r>
            <a:r>
              <a:rPr lang="ru-RU" sz="900" dirty="0">
                <a:solidFill>
                  <a:schemeClr val="tx1"/>
                </a:solidFill>
                <a:latin typeface="Times New Roman" panose="02020603050405020304" pitchFamily="18" charset="0"/>
                <a:cs typeface="Times New Roman" panose="02020603050405020304" pitchFamily="18" charset="0"/>
              </a:rPr>
              <a:t>Проведение геологического изучения и оценки запасов общераспространенных полезных ископаемых и подземных вод",</a:t>
            </a:r>
            <a:endParaRPr lang="ru-RU" sz="900" dirty="0" smtClean="0">
              <a:solidFill>
                <a:schemeClr val="tx1"/>
              </a:solidFill>
              <a:latin typeface="Times New Roman" panose="02020603050405020304" pitchFamily="18" charset="0"/>
              <a:cs typeface="Times New Roman" panose="02020603050405020304" pitchFamily="18" charset="0"/>
            </a:endParaRPr>
          </a:p>
          <a:p>
            <a:pPr algn="just" defTabSz="444500">
              <a:lnSpc>
                <a:spcPct val="90000"/>
              </a:lnSpc>
              <a:spcAft>
                <a:spcPct val="35000"/>
              </a:spcAft>
            </a:pPr>
            <a:r>
              <a:rPr lang="ru-RU" sz="900" dirty="0" smtClean="0">
                <a:solidFill>
                  <a:schemeClr val="tx1"/>
                </a:solidFill>
                <a:latin typeface="Times New Roman" panose="02020603050405020304" pitchFamily="18" charset="0"/>
                <a:cs typeface="Times New Roman" panose="02020603050405020304" pitchFamily="18" charset="0"/>
              </a:rPr>
              <a:t>"</a:t>
            </a:r>
            <a:r>
              <a:rPr lang="ru-RU" sz="900" dirty="0">
                <a:solidFill>
                  <a:schemeClr val="tx1"/>
                </a:solidFill>
                <a:latin typeface="Times New Roman" panose="02020603050405020304" pitchFamily="18" charset="0"/>
                <a:cs typeface="Times New Roman" panose="02020603050405020304" pitchFamily="18" charset="0"/>
              </a:rPr>
              <a:t>Обеспечение экологической безопасности на территории Чувашской </a:t>
            </a:r>
            <a:r>
              <a:rPr lang="ru-RU" sz="900" dirty="0" smtClean="0">
                <a:solidFill>
                  <a:schemeClr val="tx1"/>
                </a:solidFill>
                <a:latin typeface="Times New Roman" panose="02020603050405020304" pitchFamily="18" charset="0"/>
                <a:cs typeface="Times New Roman" panose="02020603050405020304" pitchFamily="18" charset="0"/>
              </a:rPr>
              <a:t>Республики",</a:t>
            </a:r>
          </a:p>
          <a:p>
            <a:pPr algn="just" defTabSz="444500">
              <a:lnSpc>
                <a:spcPct val="90000"/>
              </a:lnSpc>
              <a:spcAft>
                <a:spcPct val="35000"/>
              </a:spcAft>
            </a:pPr>
            <a:r>
              <a:rPr lang="ru-RU" sz="900" dirty="0" smtClean="0">
                <a:solidFill>
                  <a:schemeClr val="tx1"/>
                </a:solidFill>
                <a:latin typeface="Times New Roman" panose="02020603050405020304" pitchFamily="18" charset="0"/>
                <a:cs typeface="Times New Roman" panose="02020603050405020304" pitchFamily="18" charset="0"/>
              </a:rPr>
              <a:t>"</a:t>
            </a:r>
            <a:r>
              <a:rPr lang="ru-RU" sz="900" dirty="0">
                <a:solidFill>
                  <a:schemeClr val="tx1"/>
                </a:solidFill>
                <a:latin typeface="Times New Roman" panose="02020603050405020304" pitchFamily="18" charset="0"/>
                <a:cs typeface="Times New Roman" panose="02020603050405020304" pitchFamily="18" charset="0"/>
              </a:rPr>
              <a:t>Охрана и воспроизводство животного </a:t>
            </a:r>
            <a:r>
              <a:rPr lang="ru-RU" sz="900" dirty="0" smtClean="0">
                <a:solidFill>
                  <a:schemeClr val="tx1"/>
                </a:solidFill>
                <a:latin typeface="Times New Roman" panose="02020603050405020304" pitchFamily="18" charset="0"/>
                <a:cs typeface="Times New Roman" panose="02020603050405020304" pitchFamily="18" charset="0"/>
              </a:rPr>
              <a:t>мира", </a:t>
            </a:r>
            <a:endParaRPr lang="ru-RU" sz="900" dirty="0">
              <a:solidFill>
                <a:schemeClr val="tx1"/>
              </a:solidFill>
              <a:latin typeface="Times New Roman" panose="02020603050405020304" pitchFamily="18" charset="0"/>
              <a:cs typeface="Times New Roman" panose="02020603050405020304" pitchFamily="18" charset="0"/>
            </a:endParaRPr>
          </a:p>
          <a:p>
            <a:pPr algn="just" defTabSz="444500">
              <a:lnSpc>
                <a:spcPct val="90000"/>
              </a:lnSpc>
              <a:spcAft>
                <a:spcPct val="35000"/>
              </a:spcAft>
            </a:pPr>
            <a:r>
              <a:rPr lang="ru-RU" sz="900" dirty="0">
                <a:solidFill>
                  <a:schemeClr val="tx1"/>
                </a:solidFill>
                <a:latin typeface="Times New Roman" panose="02020603050405020304" pitchFamily="18" charset="0"/>
                <a:cs typeface="Times New Roman" panose="02020603050405020304" pitchFamily="18" charset="0"/>
              </a:rPr>
              <a:t>"Обеспечение реализации государственных функций в области водных </a:t>
            </a:r>
            <a:r>
              <a:rPr lang="ru-RU" sz="900" dirty="0" smtClean="0">
                <a:solidFill>
                  <a:schemeClr val="tx1"/>
                </a:solidFill>
                <a:latin typeface="Times New Roman" panose="02020603050405020304" pitchFamily="18" charset="0"/>
                <a:cs typeface="Times New Roman" panose="02020603050405020304" pitchFamily="18" charset="0"/>
              </a:rPr>
              <a:t>отношений",</a:t>
            </a:r>
          </a:p>
          <a:p>
            <a:pPr algn="just" defTabSz="444500">
              <a:lnSpc>
                <a:spcPct val="90000"/>
              </a:lnSpc>
              <a:spcAft>
                <a:spcPct val="35000"/>
              </a:spcAft>
            </a:pPr>
            <a:r>
              <a:rPr lang="ru-RU" sz="900" dirty="0" smtClean="0">
                <a:solidFill>
                  <a:schemeClr val="tx1"/>
                </a:solidFill>
                <a:latin typeface="Times New Roman" panose="02020603050405020304" pitchFamily="18" charset="0"/>
                <a:cs typeface="Times New Roman" panose="02020603050405020304" pitchFamily="18" charset="0"/>
              </a:rPr>
              <a:t>"</a:t>
            </a:r>
            <a:r>
              <a:rPr lang="ru-RU" sz="900" dirty="0">
                <a:solidFill>
                  <a:schemeClr val="tx1"/>
                </a:solidFill>
                <a:latin typeface="Times New Roman" panose="02020603050405020304" pitchFamily="18" charset="0"/>
                <a:cs typeface="Times New Roman" panose="02020603050405020304" pitchFamily="18" charset="0"/>
              </a:rPr>
              <a:t>Защита от наводнений и иных негативных воздействий вод и обеспечение безопасности гидротехнических </a:t>
            </a:r>
            <a:r>
              <a:rPr lang="ru-RU" sz="900" dirty="0" smtClean="0">
                <a:solidFill>
                  <a:schemeClr val="tx1"/>
                </a:solidFill>
                <a:latin typeface="Times New Roman" panose="02020603050405020304" pitchFamily="18" charset="0"/>
                <a:cs typeface="Times New Roman" panose="02020603050405020304" pitchFamily="18" charset="0"/>
              </a:rPr>
              <a:t>сооружений",</a:t>
            </a:r>
          </a:p>
          <a:p>
            <a:pPr algn="just" defTabSz="444500">
              <a:lnSpc>
                <a:spcPct val="90000"/>
              </a:lnSpc>
              <a:spcAft>
                <a:spcPct val="35000"/>
              </a:spcAft>
            </a:pPr>
            <a:r>
              <a:rPr lang="ru-RU" sz="900" dirty="0" smtClean="0">
                <a:solidFill>
                  <a:schemeClr val="tx1"/>
                </a:solidFill>
                <a:latin typeface="Times New Roman" panose="02020603050405020304" pitchFamily="18" charset="0"/>
                <a:cs typeface="Times New Roman" panose="02020603050405020304" pitchFamily="18" charset="0"/>
              </a:rPr>
              <a:t>"</a:t>
            </a:r>
            <a:r>
              <a:rPr lang="ru-RU" sz="900" dirty="0">
                <a:solidFill>
                  <a:schemeClr val="tx1"/>
                </a:solidFill>
                <a:latin typeface="Times New Roman" panose="02020603050405020304" pitchFamily="18" charset="0"/>
                <a:cs typeface="Times New Roman" panose="02020603050405020304" pitchFamily="18" charset="0"/>
              </a:rPr>
              <a:t>Охрана, защита, воспроизводство и использование </a:t>
            </a:r>
            <a:r>
              <a:rPr lang="ru-RU" sz="900" dirty="0" smtClean="0">
                <a:solidFill>
                  <a:schemeClr val="tx1"/>
                </a:solidFill>
                <a:latin typeface="Times New Roman" panose="02020603050405020304" pitchFamily="18" charset="0"/>
                <a:cs typeface="Times New Roman" panose="02020603050405020304" pitchFamily="18" charset="0"/>
              </a:rPr>
              <a:t>лесов",</a:t>
            </a:r>
          </a:p>
          <a:p>
            <a:pPr algn="just" defTabSz="444500">
              <a:lnSpc>
                <a:spcPct val="90000"/>
              </a:lnSpc>
              <a:spcAft>
                <a:spcPct val="35000"/>
              </a:spcAft>
            </a:pPr>
            <a:r>
              <a:rPr lang="ru-RU" sz="900" dirty="0" smtClean="0">
                <a:solidFill>
                  <a:schemeClr val="tx1"/>
                </a:solidFill>
                <a:latin typeface="Times New Roman" panose="02020603050405020304" pitchFamily="18" charset="0"/>
                <a:cs typeface="Times New Roman" panose="02020603050405020304" pitchFamily="18" charset="0"/>
              </a:rPr>
              <a:t>"</a:t>
            </a:r>
            <a:r>
              <a:rPr lang="ru-RU" sz="900" dirty="0">
                <a:solidFill>
                  <a:schemeClr val="tx1"/>
                </a:solidFill>
                <a:latin typeface="Times New Roman" panose="02020603050405020304" pitchFamily="18" charset="0"/>
                <a:cs typeface="Times New Roman" panose="02020603050405020304" pitchFamily="18" charset="0"/>
              </a:rPr>
              <a:t>Обеспечение осуществления отдельных полномочий в области лесных </a:t>
            </a:r>
            <a:r>
              <a:rPr lang="ru-RU" sz="900" dirty="0" smtClean="0">
                <a:solidFill>
                  <a:schemeClr val="tx1"/>
                </a:solidFill>
                <a:latin typeface="Times New Roman" panose="02020603050405020304" pitchFamily="18" charset="0"/>
                <a:cs typeface="Times New Roman" panose="02020603050405020304" pitchFamily="18" charset="0"/>
              </a:rPr>
              <a:t>отношений",</a:t>
            </a:r>
          </a:p>
          <a:p>
            <a:pPr algn="just" defTabSz="444500">
              <a:lnSpc>
                <a:spcPct val="90000"/>
              </a:lnSpc>
              <a:spcAft>
                <a:spcPct val="35000"/>
              </a:spcAft>
            </a:pPr>
            <a:r>
              <a:rPr lang="ru-RU" sz="900" dirty="0" smtClean="0">
                <a:solidFill>
                  <a:schemeClr val="tx1"/>
                </a:solidFill>
                <a:latin typeface="Times New Roman" panose="02020603050405020304" pitchFamily="18" charset="0"/>
                <a:cs typeface="Times New Roman" panose="02020603050405020304" pitchFamily="18" charset="0"/>
              </a:rPr>
              <a:t>"</a:t>
            </a:r>
            <a:r>
              <a:rPr lang="ru-RU" sz="900" dirty="0">
                <a:solidFill>
                  <a:schemeClr val="tx1"/>
                </a:solidFill>
                <a:latin typeface="Times New Roman" panose="02020603050405020304" pitchFamily="18" charset="0"/>
                <a:cs typeface="Times New Roman" panose="02020603050405020304" pitchFamily="18" charset="0"/>
              </a:rPr>
              <a:t>Реализация мероприятий в области обращения с </a:t>
            </a:r>
            <a:r>
              <a:rPr lang="ru-RU" sz="900" dirty="0" smtClean="0">
                <a:solidFill>
                  <a:schemeClr val="tx1"/>
                </a:solidFill>
                <a:latin typeface="Times New Roman" panose="02020603050405020304" pitchFamily="18" charset="0"/>
                <a:cs typeface="Times New Roman" panose="02020603050405020304" pitchFamily="18" charset="0"/>
              </a:rPr>
              <a:t>отходами",</a:t>
            </a:r>
          </a:p>
          <a:p>
            <a:pPr algn="just" defTabSz="444500">
              <a:lnSpc>
                <a:spcPct val="90000"/>
              </a:lnSpc>
              <a:spcAft>
                <a:spcPct val="35000"/>
              </a:spcAft>
            </a:pPr>
            <a:r>
              <a:rPr lang="ru-RU" sz="900" dirty="0" smtClean="0">
                <a:solidFill>
                  <a:schemeClr val="tx1"/>
                </a:solidFill>
                <a:latin typeface="Times New Roman" panose="02020603050405020304" pitchFamily="18" charset="0"/>
                <a:cs typeface="Times New Roman" panose="02020603050405020304" pitchFamily="18" charset="0"/>
              </a:rPr>
              <a:t>"</a:t>
            </a:r>
            <a:r>
              <a:rPr lang="ru-RU" sz="900" dirty="0">
                <a:solidFill>
                  <a:schemeClr val="tx1"/>
                </a:solidFill>
                <a:latin typeface="Times New Roman" panose="02020603050405020304" pitchFamily="18" charset="0"/>
                <a:cs typeface="Times New Roman" panose="02020603050405020304" pitchFamily="18" charset="0"/>
              </a:rPr>
              <a:t>Обеспечение реализации государственной программы Чувашской Республики "Развитие потенциала природно-сырьевых ресурсов и обеспечение экологической безопасности</a:t>
            </a:r>
            <a:r>
              <a:rPr lang="ru-RU" sz="900" dirty="0" smtClean="0">
                <a:solidFill>
                  <a:schemeClr val="tx1"/>
                </a:solidFill>
                <a:latin typeface="Times New Roman" panose="02020603050405020304" pitchFamily="18" charset="0"/>
                <a:cs typeface="Times New Roman" panose="02020603050405020304" pitchFamily="18" charset="0"/>
              </a:rPr>
              <a:t>"</a:t>
            </a:r>
            <a:endParaRPr lang="ru-RU" sz="9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39520828"/>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олилиния 5"/>
          <p:cNvSpPr/>
          <p:nvPr/>
        </p:nvSpPr>
        <p:spPr>
          <a:xfrm>
            <a:off x="5124127" y="974160"/>
            <a:ext cx="3903032" cy="549475"/>
          </a:xfrm>
          <a:custGeom>
            <a:avLst/>
            <a:gdLst>
              <a:gd name="connsiteX0" fmla="*/ 0 w 3903032"/>
              <a:gd name="connsiteY0" fmla="*/ 38477 h 384765"/>
              <a:gd name="connsiteX1" fmla="*/ 38477 w 3903032"/>
              <a:gd name="connsiteY1" fmla="*/ 0 h 384765"/>
              <a:gd name="connsiteX2" fmla="*/ 3864556 w 3903032"/>
              <a:gd name="connsiteY2" fmla="*/ 0 h 384765"/>
              <a:gd name="connsiteX3" fmla="*/ 3903033 w 3903032"/>
              <a:gd name="connsiteY3" fmla="*/ 38477 h 384765"/>
              <a:gd name="connsiteX4" fmla="*/ 3903032 w 3903032"/>
              <a:gd name="connsiteY4" fmla="*/ 346289 h 384765"/>
              <a:gd name="connsiteX5" fmla="*/ 3864555 w 3903032"/>
              <a:gd name="connsiteY5" fmla="*/ 384766 h 384765"/>
              <a:gd name="connsiteX6" fmla="*/ 38477 w 3903032"/>
              <a:gd name="connsiteY6" fmla="*/ 384765 h 384765"/>
              <a:gd name="connsiteX7" fmla="*/ 0 w 3903032"/>
              <a:gd name="connsiteY7" fmla="*/ 346288 h 384765"/>
              <a:gd name="connsiteX8" fmla="*/ 0 w 390303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3032" h="384765">
                <a:moveTo>
                  <a:pt x="0" y="38477"/>
                </a:moveTo>
                <a:cubicBezTo>
                  <a:pt x="0" y="17227"/>
                  <a:pt x="17227" y="0"/>
                  <a:pt x="38477" y="0"/>
                </a:cubicBezTo>
                <a:lnTo>
                  <a:pt x="3864556" y="0"/>
                </a:lnTo>
                <a:cubicBezTo>
                  <a:pt x="3885806" y="0"/>
                  <a:pt x="3903033" y="17227"/>
                  <a:pt x="3903033" y="38477"/>
                </a:cubicBezTo>
                <a:cubicBezTo>
                  <a:pt x="3903033" y="141081"/>
                  <a:pt x="3903032" y="243685"/>
                  <a:pt x="3903032" y="346289"/>
                </a:cubicBezTo>
                <a:cubicBezTo>
                  <a:pt x="3903032" y="367539"/>
                  <a:pt x="3885805" y="384766"/>
                  <a:pt x="3864555" y="384766"/>
                </a:cubicBezTo>
                <a:lnTo>
                  <a:pt x="38477" y="384765"/>
                </a:lnTo>
                <a:cubicBezTo>
                  <a:pt x="17227" y="384765"/>
                  <a:pt x="0" y="367538"/>
                  <a:pt x="0" y="346288"/>
                </a:cubicBezTo>
                <a:lnTo>
                  <a:pt x="0" y="38477"/>
                </a:lnTo>
                <a:close/>
              </a:path>
            </a:pathLst>
          </a:custGeom>
        </p:spPr>
        <p:style>
          <a:lnRef idx="3">
            <a:schemeClr val="lt1"/>
          </a:lnRef>
          <a:fillRef idx="1">
            <a:schemeClr val="accent2"/>
          </a:fillRef>
          <a:effectRef idx="1">
            <a:schemeClr val="accent2"/>
          </a:effectRef>
          <a:fontRef idx="minor">
            <a:schemeClr val="lt1"/>
          </a:fontRef>
        </p:style>
        <p:txBody>
          <a:bodyPr spcFirstLastPara="0" vert="horz" wrap="square" lIns="64609" tIns="64609" rIns="64609" bIns="64609" numCol="1" spcCol="1270" anchor="ctr" anchorCtr="0">
            <a:noAutofit/>
          </a:bodyPr>
          <a:lstStyle/>
          <a:p>
            <a:pPr algn="ctr" defTabSz="622300" fontAlgn="base">
              <a:lnSpc>
                <a:spcPct val="90000"/>
              </a:lnSpc>
              <a:spcBef>
                <a:spcPct val="0"/>
              </a:spcBef>
              <a:spcAft>
                <a:spcPct val="35000"/>
              </a:spcAft>
            </a:pPr>
            <a:r>
              <a:rPr lang="ru-RU" sz="1400" b="1" dirty="0">
                <a:solidFill>
                  <a:srgbClr val="4E67C8">
                    <a:lumMod val="50000"/>
                  </a:srgbClr>
                </a:solidFill>
                <a:latin typeface="Times New Roman" panose="02020603050405020304" pitchFamily="18" charset="0"/>
                <a:cs typeface="Times New Roman" panose="02020603050405020304" pitchFamily="18" charset="0"/>
              </a:rPr>
              <a:t>Достижение значений показателей (индикаторов) </a:t>
            </a:r>
          </a:p>
        </p:txBody>
      </p:sp>
      <p:sp>
        <p:nvSpPr>
          <p:cNvPr id="7" name="Полилиния 6"/>
          <p:cNvSpPr/>
          <p:nvPr/>
        </p:nvSpPr>
        <p:spPr>
          <a:xfrm>
            <a:off x="5124127" y="1639247"/>
            <a:ext cx="731452" cy="483622"/>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4609" tIns="64609" rIns="64609" bIns="64609" numCol="1" spcCol="1270" anchor="ctr" anchorCtr="0">
            <a:noAutofit/>
          </a:bodyPr>
          <a:lstStyle/>
          <a:p>
            <a:pPr algn="ctr" defTabSz="622300" fontAlgn="base">
              <a:lnSpc>
                <a:spcPct val="90000"/>
              </a:lnSpc>
              <a:spcBef>
                <a:spcPct val="0"/>
              </a:spcBef>
              <a:spcAft>
                <a:spcPts val="0"/>
              </a:spcAft>
            </a:pPr>
            <a:r>
              <a:rPr lang="ru-RU" sz="1400" b="1" dirty="0" smtClean="0">
                <a:solidFill>
                  <a:prstClr val="black"/>
                </a:solidFill>
                <a:latin typeface="Times New Roman" panose="02020603050405020304" pitchFamily="18" charset="0"/>
                <a:cs typeface="Times New Roman" panose="02020603050405020304" pitchFamily="18" charset="0"/>
              </a:rPr>
              <a:t>2025</a:t>
            </a:r>
          </a:p>
          <a:p>
            <a:pPr algn="ctr" defTabSz="622300" fontAlgn="base">
              <a:lnSpc>
                <a:spcPct val="90000"/>
              </a:lnSpc>
              <a:spcBef>
                <a:spcPct val="0"/>
              </a:spcBef>
              <a:spcAft>
                <a:spcPts val="0"/>
              </a:spcAft>
            </a:pPr>
            <a:r>
              <a:rPr lang="ru-RU" sz="1400" b="1" dirty="0" smtClean="0">
                <a:solidFill>
                  <a:prstClr val="black"/>
                </a:solidFill>
                <a:latin typeface="Times New Roman" panose="02020603050405020304" pitchFamily="18" charset="0"/>
                <a:cs typeface="Times New Roman" panose="02020603050405020304" pitchFamily="18" charset="0"/>
              </a:rPr>
              <a:t>план</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8" name="Полилиния 7"/>
          <p:cNvSpPr/>
          <p:nvPr/>
        </p:nvSpPr>
        <p:spPr>
          <a:xfrm>
            <a:off x="5124127" y="2311976"/>
            <a:ext cx="720000"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100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9" name="Полилиния 8"/>
          <p:cNvSpPr/>
          <p:nvPr/>
        </p:nvSpPr>
        <p:spPr>
          <a:xfrm>
            <a:off x="5124127" y="2743499"/>
            <a:ext cx="720000"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0,5</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10" name="Полилиния 9"/>
          <p:cNvSpPr/>
          <p:nvPr/>
        </p:nvSpPr>
        <p:spPr>
          <a:xfrm>
            <a:off x="5124127" y="3257194"/>
            <a:ext cx="720000" cy="531846"/>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7,3</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16" name="Полилиния 15"/>
          <p:cNvSpPr/>
          <p:nvPr/>
        </p:nvSpPr>
        <p:spPr>
          <a:xfrm>
            <a:off x="5120094" y="3895838"/>
            <a:ext cx="720000" cy="541273"/>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17" name="Полилиния 16"/>
          <p:cNvSpPr/>
          <p:nvPr/>
        </p:nvSpPr>
        <p:spPr>
          <a:xfrm>
            <a:off x="5124127" y="4581168"/>
            <a:ext cx="720000"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60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25" name="Полилиния 24"/>
          <p:cNvSpPr/>
          <p:nvPr/>
        </p:nvSpPr>
        <p:spPr>
          <a:xfrm>
            <a:off x="5120095" y="5191290"/>
            <a:ext cx="720000" cy="541966"/>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96,2</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5917022" y="1639247"/>
            <a:ext cx="731452" cy="483622"/>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4609" tIns="64609" rIns="64609" bIns="64609"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2025 факт</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5940152" y="2311976"/>
            <a:ext cx="720000"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182,6</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32" name="Полилиния 31"/>
          <p:cNvSpPr/>
          <p:nvPr/>
        </p:nvSpPr>
        <p:spPr>
          <a:xfrm>
            <a:off x="5940152" y="2743499"/>
            <a:ext cx="720000"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2</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33" name="Полилиния 32"/>
          <p:cNvSpPr/>
          <p:nvPr/>
        </p:nvSpPr>
        <p:spPr>
          <a:xfrm>
            <a:off x="5940152" y="3257194"/>
            <a:ext cx="720000" cy="531846"/>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71,8</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35" name="Полилиния 34"/>
          <p:cNvSpPr/>
          <p:nvPr/>
        </p:nvSpPr>
        <p:spPr>
          <a:xfrm>
            <a:off x="5940152" y="3894314"/>
            <a:ext cx="720000" cy="542798"/>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40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5940152" y="4581168"/>
            <a:ext cx="769765"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5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68,3</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39" name="Полилиния 38"/>
          <p:cNvSpPr/>
          <p:nvPr/>
        </p:nvSpPr>
        <p:spPr>
          <a:xfrm>
            <a:off x="5940152" y="5191290"/>
            <a:ext cx="720000" cy="541966"/>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smtClean="0">
                <a:solidFill>
                  <a:prstClr val="black"/>
                </a:solidFill>
                <a:latin typeface="Times New Roman" panose="02020603050405020304" pitchFamily="18" charset="0"/>
                <a:cs typeface="Times New Roman" panose="02020603050405020304" pitchFamily="18" charset="0"/>
              </a:rPr>
              <a:t>97,7</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44" name="Полилиния 43"/>
          <p:cNvSpPr/>
          <p:nvPr/>
        </p:nvSpPr>
        <p:spPr>
          <a:xfrm>
            <a:off x="6709917" y="1639247"/>
            <a:ext cx="731452" cy="483622"/>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4609" tIns="64609" rIns="64609" bIns="64609"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2026</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45" name="Полилиния 44"/>
          <p:cNvSpPr/>
          <p:nvPr/>
        </p:nvSpPr>
        <p:spPr>
          <a:xfrm>
            <a:off x="6732240" y="2311976"/>
            <a:ext cx="720000" cy="339674"/>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103</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46" name="Полилиния 45"/>
          <p:cNvSpPr/>
          <p:nvPr/>
        </p:nvSpPr>
        <p:spPr>
          <a:xfrm>
            <a:off x="6732240" y="2743499"/>
            <a:ext cx="720000"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0,6</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47" name="Полилиния 46"/>
          <p:cNvSpPr/>
          <p:nvPr/>
        </p:nvSpPr>
        <p:spPr>
          <a:xfrm>
            <a:off x="6732240" y="3257194"/>
            <a:ext cx="720000" cy="531846"/>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7,3</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49" name="Полилиния 48"/>
          <p:cNvSpPr/>
          <p:nvPr/>
        </p:nvSpPr>
        <p:spPr>
          <a:xfrm>
            <a:off x="6732240" y="3895838"/>
            <a:ext cx="720000" cy="541273"/>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50" name="Полилиния 49"/>
          <p:cNvSpPr/>
          <p:nvPr/>
        </p:nvSpPr>
        <p:spPr>
          <a:xfrm>
            <a:off x="6732240" y="4581168"/>
            <a:ext cx="720000"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a:solidFill>
                  <a:prstClr val="black"/>
                </a:solidFill>
                <a:latin typeface="Times New Roman" panose="02020603050405020304" pitchFamily="18" charset="0"/>
                <a:cs typeface="Times New Roman" panose="02020603050405020304" pitchFamily="18" charset="0"/>
              </a:rPr>
              <a:t>6</a:t>
            </a:r>
            <a:r>
              <a:rPr lang="ru-RU" sz="1100" b="1" dirty="0" smtClean="0">
                <a:solidFill>
                  <a:prstClr val="black"/>
                </a:solidFill>
                <a:latin typeface="Times New Roman" panose="02020603050405020304" pitchFamily="18" charset="0"/>
                <a:cs typeface="Times New Roman" panose="02020603050405020304" pitchFamily="18" charset="0"/>
              </a:rPr>
              <a:t>0</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51" name="Полилиния 50"/>
          <p:cNvSpPr/>
          <p:nvPr/>
        </p:nvSpPr>
        <p:spPr>
          <a:xfrm>
            <a:off x="6732240" y="5191290"/>
            <a:ext cx="720000" cy="541966"/>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96,2</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56" name="Полилиния 55"/>
          <p:cNvSpPr/>
          <p:nvPr/>
        </p:nvSpPr>
        <p:spPr>
          <a:xfrm>
            <a:off x="7502812" y="1639247"/>
            <a:ext cx="731452" cy="483622"/>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4609" tIns="64609" rIns="64609" bIns="64609"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2027</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57" name="Полилиния 56"/>
          <p:cNvSpPr/>
          <p:nvPr/>
        </p:nvSpPr>
        <p:spPr>
          <a:xfrm>
            <a:off x="7524408" y="2311976"/>
            <a:ext cx="720000"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106</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58" name="Полилиния 57"/>
          <p:cNvSpPr/>
          <p:nvPr/>
        </p:nvSpPr>
        <p:spPr>
          <a:xfrm>
            <a:off x="7524408" y="2743499"/>
            <a:ext cx="720000"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0,6</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59" name="Полилиния 58"/>
          <p:cNvSpPr/>
          <p:nvPr/>
        </p:nvSpPr>
        <p:spPr>
          <a:xfrm>
            <a:off x="7524408" y="3257194"/>
            <a:ext cx="720000" cy="531846"/>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7,3</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61" name="Полилиния 60"/>
          <p:cNvSpPr/>
          <p:nvPr/>
        </p:nvSpPr>
        <p:spPr>
          <a:xfrm>
            <a:off x="7524408" y="3895838"/>
            <a:ext cx="720000" cy="541273"/>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62" name="Полилиния 61"/>
          <p:cNvSpPr/>
          <p:nvPr/>
        </p:nvSpPr>
        <p:spPr>
          <a:xfrm>
            <a:off x="7524408" y="4581168"/>
            <a:ext cx="720000"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65,4</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63" name="Полилиния 62"/>
          <p:cNvSpPr/>
          <p:nvPr/>
        </p:nvSpPr>
        <p:spPr>
          <a:xfrm>
            <a:off x="7524408" y="5191290"/>
            <a:ext cx="720000" cy="541966"/>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97,7</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1028" name="Полилиния 1027"/>
          <p:cNvSpPr/>
          <p:nvPr/>
        </p:nvSpPr>
        <p:spPr>
          <a:xfrm>
            <a:off x="8295707" y="1639247"/>
            <a:ext cx="731452" cy="483622"/>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4609" tIns="64609" rIns="64609" bIns="64609"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2028</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1029" name="Полилиния 1028"/>
          <p:cNvSpPr/>
          <p:nvPr/>
        </p:nvSpPr>
        <p:spPr>
          <a:xfrm>
            <a:off x="8315120" y="2311976"/>
            <a:ext cx="720000"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109</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1031" name="Полилиния 1030"/>
          <p:cNvSpPr/>
          <p:nvPr/>
        </p:nvSpPr>
        <p:spPr>
          <a:xfrm>
            <a:off x="8315120" y="2743499"/>
            <a:ext cx="720000"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0,6</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1032" name="Полилиния 1031"/>
          <p:cNvSpPr/>
          <p:nvPr/>
        </p:nvSpPr>
        <p:spPr>
          <a:xfrm>
            <a:off x="8315120" y="3257194"/>
            <a:ext cx="720000" cy="531846"/>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7,3</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1034" name="Полилиния 1033"/>
          <p:cNvSpPr/>
          <p:nvPr/>
        </p:nvSpPr>
        <p:spPr>
          <a:xfrm>
            <a:off x="8315120" y="3895838"/>
            <a:ext cx="720000" cy="541273"/>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1035" name="Полилиния 1034"/>
          <p:cNvSpPr/>
          <p:nvPr/>
        </p:nvSpPr>
        <p:spPr>
          <a:xfrm>
            <a:off x="8315120" y="4572729"/>
            <a:ext cx="720000"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75,6</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1036" name="Полилиния 1035"/>
          <p:cNvSpPr/>
          <p:nvPr/>
        </p:nvSpPr>
        <p:spPr>
          <a:xfrm>
            <a:off x="8315120" y="5191290"/>
            <a:ext cx="720000" cy="541966"/>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95,2</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83445" y="2332302"/>
            <a:ext cx="4932000"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000" dirty="0">
                <a:latin typeface="Times New Roman" panose="02020603050405020304" pitchFamily="18" charset="0"/>
                <a:cs typeface="Times New Roman" pitchFamily="18" charset="0"/>
              </a:rPr>
              <a:t>Отношение площади лесовосстановления и лесоразведения к площади вырубленных и погибших лесных насаждений, %</a:t>
            </a:r>
          </a:p>
        </p:txBody>
      </p:sp>
      <p:sp>
        <p:nvSpPr>
          <p:cNvPr id="11" name="Скругленный прямоугольник 10"/>
          <p:cNvSpPr/>
          <p:nvPr/>
        </p:nvSpPr>
        <p:spPr>
          <a:xfrm>
            <a:off x="92650" y="1335774"/>
            <a:ext cx="2592288" cy="50405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fontAlgn="base">
              <a:spcBef>
                <a:spcPct val="0"/>
              </a:spcBef>
              <a:spcAft>
                <a:spcPct val="0"/>
              </a:spcAft>
            </a:pPr>
            <a:r>
              <a:rPr lang="ru-RU" sz="1400" b="1" dirty="0">
                <a:solidFill>
                  <a:srgbClr val="4E67C8">
                    <a:lumMod val="50000"/>
                  </a:srgbClr>
                </a:solidFill>
                <a:latin typeface="Times New Roman" panose="02020603050405020304" pitchFamily="18" charset="0"/>
                <a:cs typeface="Times New Roman" panose="02020603050405020304" pitchFamily="18" charset="0"/>
              </a:rPr>
              <a:t>Основные индикаторы</a:t>
            </a:r>
          </a:p>
        </p:txBody>
      </p:sp>
      <p:pic>
        <p:nvPicPr>
          <p:cNvPr id="1030" name="Picture 6"/>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793018" y="1052736"/>
            <a:ext cx="2327076" cy="107013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3" name="Скругленный прямоугольник 12"/>
          <p:cNvSpPr/>
          <p:nvPr/>
        </p:nvSpPr>
        <p:spPr>
          <a:xfrm>
            <a:off x="83445" y="2761167"/>
            <a:ext cx="4932000" cy="36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000" dirty="0">
                <a:solidFill>
                  <a:prstClr val="black"/>
                </a:solidFill>
                <a:latin typeface="Times New Roman" panose="02020603050405020304" pitchFamily="18" charset="0"/>
                <a:cs typeface="Times New Roman" panose="02020603050405020304" pitchFamily="18" charset="0"/>
              </a:rPr>
              <a:t>Прирост разведанных запасов </a:t>
            </a:r>
            <a:r>
              <a:rPr lang="ru-RU" sz="1000" dirty="0">
                <a:latin typeface="Times New Roman" panose="02020603050405020304" pitchFamily="18" charset="0"/>
                <a:cs typeface="Times New Roman" panose="02020603050405020304" pitchFamily="18" charset="0"/>
              </a:rPr>
              <a:t>общераспространенных полезных ископаемых и подземных вод</a:t>
            </a:r>
            <a:r>
              <a:rPr lang="ru-RU" sz="1000" dirty="0" smtClean="0">
                <a:solidFill>
                  <a:prstClr val="black"/>
                </a:solidFill>
                <a:latin typeface="Times New Roman" panose="02020603050405020304" pitchFamily="18" charset="0"/>
                <a:cs typeface="Times New Roman" panose="02020603050405020304" pitchFamily="18" charset="0"/>
              </a:rPr>
              <a:t>, </a:t>
            </a:r>
            <a:r>
              <a:rPr lang="ru-RU" sz="1000" dirty="0">
                <a:solidFill>
                  <a:prstClr val="black"/>
                </a:solidFill>
                <a:latin typeface="Times New Roman" panose="02020603050405020304" pitchFamily="18" charset="0"/>
                <a:cs typeface="Times New Roman" panose="02020603050405020304" pitchFamily="18" charset="0"/>
              </a:rPr>
              <a:t>млн. куб. м.</a:t>
            </a:r>
          </a:p>
        </p:txBody>
      </p:sp>
      <p:sp>
        <p:nvSpPr>
          <p:cNvPr id="14" name="Скругленный прямоугольник 13"/>
          <p:cNvSpPr/>
          <p:nvPr/>
        </p:nvSpPr>
        <p:spPr>
          <a:xfrm>
            <a:off x="83445" y="3226032"/>
            <a:ext cx="4932000" cy="531846"/>
          </a:xfrm>
          <a:prstGeom prst="roundRect">
            <a:avLst>
              <a:gd name="adj" fmla="val 20854"/>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000" dirty="0">
                <a:solidFill>
                  <a:prstClr val="black"/>
                </a:solidFill>
                <a:latin typeface="Times New Roman" panose="02020603050405020304" pitchFamily="18" charset="0"/>
                <a:cs typeface="Times New Roman" panose="02020603050405020304" pitchFamily="18" charset="0"/>
              </a:rPr>
              <a:t>Рост численности основных видов охотничьих ресурсов по отношению к уровню 2017 года: лось, %</a:t>
            </a:r>
          </a:p>
        </p:txBody>
      </p:sp>
      <p:sp>
        <p:nvSpPr>
          <p:cNvPr id="15" name="Скругленный прямоугольник 14"/>
          <p:cNvSpPr/>
          <p:nvPr/>
        </p:nvSpPr>
        <p:spPr>
          <a:xfrm>
            <a:off x="83445" y="4572729"/>
            <a:ext cx="4932000" cy="441687"/>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000" dirty="0">
                <a:latin typeface="Times New Roman" panose="02020603050405020304" pitchFamily="18" charset="0"/>
                <a:cs typeface="Times New Roman" panose="02020603050405020304" pitchFamily="18" charset="0"/>
              </a:rPr>
              <a:t>Доля </a:t>
            </a:r>
            <a:r>
              <a:rPr lang="ru-RU" sz="1000" dirty="0" smtClean="0">
                <a:latin typeface="Times New Roman" panose="02020603050405020304" pitchFamily="18" charset="0"/>
                <a:cs typeface="Times New Roman" panose="02020603050405020304" pitchFamily="18" charset="0"/>
              </a:rPr>
              <a:t>обрабатываемых твердых </a:t>
            </a:r>
            <a:r>
              <a:rPr lang="ru-RU" sz="1000" dirty="0">
                <a:latin typeface="Times New Roman" panose="02020603050405020304" pitchFamily="18" charset="0"/>
                <a:cs typeface="Times New Roman" panose="02020603050405020304" pitchFamily="18" charset="0"/>
              </a:rPr>
              <a:t>коммунальных </a:t>
            </a:r>
            <a:r>
              <a:rPr lang="ru-RU" sz="1000" dirty="0" smtClean="0">
                <a:latin typeface="Times New Roman" panose="02020603050405020304" pitchFamily="18" charset="0"/>
                <a:cs typeface="Times New Roman" panose="02020603050405020304" pitchFamily="18" charset="0"/>
              </a:rPr>
              <a:t>отходов </a:t>
            </a:r>
            <a:r>
              <a:rPr lang="ru-RU" sz="1000" dirty="0">
                <a:latin typeface="Times New Roman" panose="02020603050405020304" pitchFamily="18" charset="0"/>
                <a:cs typeface="Times New Roman" panose="02020603050405020304" pitchFamily="18" charset="0"/>
              </a:rPr>
              <a:t>в общей массе образованных твердых коммунальных </a:t>
            </a:r>
            <a:r>
              <a:rPr lang="ru-RU" sz="1000" dirty="0" smtClean="0">
                <a:latin typeface="Times New Roman" panose="02020603050405020304" pitchFamily="18" charset="0"/>
                <a:cs typeface="Times New Roman" panose="02020603050405020304" pitchFamily="18" charset="0"/>
              </a:rPr>
              <a:t>отходов</a:t>
            </a:r>
            <a:r>
              <a:rPr lang="ru-RU" sz="1000" dirty="0" smtClean="0">
                <a:solidFill>
                  <a:prstClr val="black"/>
                </a:solidFill>
                <a:latin typeface="Times New Roman" panose="02020603050405020304" pitchFamily="18" charset="0"/>
                <a:cs typeface="Times New Roman" panose="02020603050405020304" pitchFamily="18" charset="0"/>
              </a:rPr>
              <a:t>, %</a:t>
            </a:r>
            <a:endParaRPr lang="ru-RU" sz="1000" dirty="0">
              <a:solidFill>
                <a:prstClr val="black"/>
              </a:solidFill>
              <a:latin typeface="Times New Roman" panose="02020603050405020304" pitchFamily="18" charset="0"/>
              <a:cs typeface="Times New Roman" panose="02020603050405020304" pitchFamily="18" charset="0"/>
            </a:endParaRPr>
          </a:p>
        </p:txBody>
      </p:sp>
      <p:sp>
        <p:nvSpPr>
          <p:cNvPr id="18" name="Скругленный прямоугольник 17"/>
          <p:cNvSpPr/>
          <p:nvPr/>
        </p:nvSpPr>
        <p:spPr>
          <a:xfrm>
            <a:off x="69228" y="5065472"/>
            <a:ext cx="4932000" cy="61397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000" dirty="0">
                <a:latin typeface="Times New Roman" panose="02020603050405020304" pitchFamily="18" charset="0"/>
                <a:cs typeface="Times New Roman" panose="02020603050405020304" pitchFamily="18" charset="0"/>
              </a:rPr>
              <a:t>Доля захораниваемых твердых коммунальных отходов в общей массе образованных твердых коммунальных отходов, </a:t>
            </a:r>
            <a:r>
              <a:rPr lang="ru-RU" sz="1000" dirty="0" smtClean="0">
                <a:latin typeface="Times New Roman" panose="02020603050405020304" pitchFamily="18" charset="0"/>
                <a:cs typeface="Times New Roman" panose="02020603050405020304" pitchFamily="18" charset="0"/>
              </a:rPr>
              <a:t>%</a:t>
            </a:r>
            <a:r>
              <a:rPr lang="ru-RU" sz="1000" dirty="0">
                <a:latin typeface="Times New Roman" panose="02020603050405020304" pitchFamily="18" charset="0"/>
                <a:cs typeface="Times New Roman" panose="02020603050405020304" pitchFamily="18" charset="0"/>
              </a:rPr>
              <a:t/>
            </a:r>
            <a:br>
              <a:rPr lang="ru-RU" sz="1000" dirty="0">
                <a:latin typeface="Times New Roman" panose="02020603050405020304" pitchFamily="18" charset="0"/>
                <a:cs typeface="Times New Roman" panose="02020603050405020304" pitchFamily="18" charset="0"/>
              </a:rPr>
            </a:br>
            <a:endParaRPr lang="ru-RU" sz="1000" b="0" dirty="0">
              <a:effectLst/>
              <a:latin typeface="Times New Roman" panose="02020603050405020304" pitchFamily="18" charset="0"/>
              <a:cs typeface="Times New Roman" panose="02020603050405020304" pitchFamily="18" charset="0"/>
            </a:endParaRPr>
          </a:p>
        </p:txBody>
      </p:sp>
      <p:sp>
        <p:nvSpPr>
          <p:cNvPr id="2" name="Номер слайда 1"/>
          <p:cNvSpPr>
            <a:spLocks noGrp="1"/>
          </p:cNvSpPr>
          <p:nvPr>
            <p:ph type="sldNum" sz="quarter" idx="12"/>
          </p:nvPr>
        </p:nvSpPr>
        <p:spPr/>
        <p:txBody>
          <a:bodyPr/>
          <a:lstStyle/>
          <a:p>
            <a:pPr>
              <a:defRPr/>
            </a:pPr>
            <a:r>
              <a:rPr lang="ru-RU" dirty="0" smtClean="0">
                <a:solidFill>
                  <a:prstClr val="black"/>
                </a:solidFill>
              </a:rPr>
              <a:t>75</a:t>
            </a:r>
            <a:endParaRPr lang="ru-RU" dirty="0" smtClean="0">
              <a:solidFill>
                <a:prstClr val="black"/>
              </a:solidFill>
            </a:endParaRPr>
          </a:p>
        </p:txBody>
      </p:sp>
      <p:sp>
        <p:nvSpPr>
          <p:cNvPr id="21"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Clr>
                <a:srgbClr val="F14124">
                  <a:lumMod val="75000"/>
                </a:srgbClr>
              </a:buClr>
              <a:buFont typeface="Georgia" pitchFamily="18" charset="0"/>
              <a:buNone/>
            </a:pPr>
            <a:r>
              <a:rPr lang="ru-RU" sz="16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600" dirty="0" smtClean="0">
                <a:solidFill>
                  <a:prstClr val="black"/>
                </a:solidFill>
                <a:effectLst/>
                <a:latin typeface="Times New Roman" panose="02020603050405020304" pitchFamily="18" charset="0"/>
                <a:cs typeface="Times New Roman" panose="02020603050405020304" pitchFamily="18" charset="0"/>
              </a:rPr>
              <a:t>Республики </a:t>
            </a:r>
            <a:r>
              <a:rPr lang="ru-RU" sz="1600" dirty="0">
                <a:solidFill>
                  <a:prstClr val="black"/>
                </a:solidFill>
                <a:effectLst/>
                <a:latin typeface="Times New Roman" panose="02020603050405020304" pitchFamily="18" charset="0"/>
                <a:cs typeface="Times New Roman" panose="02020603050405020304" pitchFamily="18" charset="0"/>
              </a:rPr>
              <a:t>«Развитие потенциала природно-сырьевых ресурсов и обеспечение экологической безопасности»</a:t>
            </a:r>
          </a:p>
        </p:txBody>
      </p:sp>
      <p:cxnSp>
        <p:nvCxnSpPr>
          <p:cNvPr id="22" name="Прямая соединительная линия 21"/>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79" name="TextBox 78"/>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80" name="Скругленный прямоугольник 79"/>
          <p:cNvSpPr/>
          <p:nvPr/>
        </p:nvSpPr>
        <p:spPr>
          <a:xfrm>
            <a:off x="83445" y="3862743"/>
            <a:ext cx="4932000" cy="605121"/>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000" dirty="0">
                <a:solidFill>
                  <a:prstClr val="black"/>
                </a:solidFill>
                <a:latin typeface="Times New Roman" panose="02020603050405020304" pitchFamily="18" charset="0"/>
                <a:cs typeface="Times New Roman" panose="02020603050405020304" pitchFamily="18" charset="0"/>
              </a:rPr>
              <a:t>Количество проводимых экологических мероприятий, направленных на повышение уровня экологической культуры, воспитание и просвещение населения Чувашской Республики, ед.</a:t>
            </a:r>
          </a:p>
        </p:txBody>
      </p:sp>
    </p:spTree>
    <p:extLst>
      <p:ext uri="{BB962C8B-B14F-4D97-AF65-F5344CB8AC3E}">
        <p14:creationId xmlns:p14="http://schemas.microsoft.com/office/powerpoint/2010/main" val="299110198"/>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4516" y="4293096"/>
            <a:ext cx="1944216" cy="3610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tx1"/>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0791" y="4662186"/>
            <a:ext cx="151216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dirty="0">
              <a:solidFill>
                <a:schemeClr val="tx1"/>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07505" y="620688"/>
            <a:ext cx="4032448" cy="2002231"/>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300" b="1" i="1" dirty="0" smtClean="0">
                <a:solidFill>
                  <a:schemeClr val="tx1"/>
                </a:solidFill>
                <a:latin typeface="Times New Roman" panose="02020603050405020304" pitchFamily="18" charset="0"/>
                <a:cs typeface="Times New Roman" panose="02020603050405020304" pitchFamily="18" charset="0"/>
              </a:rPr>
              <a:t>Цели программы:</a:t>
            </a:r>
            <a:r>
              <a:rPr lang="ru-RU" sz="1300" dirty="0" smtClean="0">
                <a:solidFill>
                  <a:schemeClr val="tx1"/>
                </a:solidFill>
                <a:latin typeface="Times New Roman" panose="02020603050405020304" pitchFamily="18" charset="0"/>
                <a:cs typeface="Times New Roman" panose="02020603050405020304" pitchFamily="18" charset="0"/>
              </a:rPr>
              <a:t> </a:t>
            </a:r>
          </a:p>
          <a:p>
            <a:pPr marL="285750" indent="-285750" algn="just">
              <a:buFont typeface="Wingdings" panose="05000000000000000000" pitchFamily="2" charset="2"/>
              <a:buChar char="v"/>
            </a:pPr>
            <a:r>
              <a:rPr lang="ru-RU" sz="1000" dirty="0" smtClean="0">
                <a:solidFill>
                  <a:schemeClr val="tx1"/>
                </a:solidFill>
                <a:latin typeface="Times New Roman" panose="02020603050405020304" pitchFamily="18" charset="0"/>
                <a:cs typeface="Times New Roman" panose="02020603050405020304" pitchFamily="18" charset="0"/>
              </a:rPr>
              <a:t>повышение </a:t>
            </a:r>
            <a:r>
              <a:rPr lang="ru-RU" sz="1000" dirty="0">
                <a:solidFill>
                  <a:schemeClr val="tx1"/>
                </a:solidFill>
                <a:latin typeface="Times New Roman" panose="02020603050405020304" pitchFamily="18" charset="0"/>
                <a:cs typeface="Times New Roman" panose="02020603050405020304" pitchFamily="18" charset="0"/>
              </a:rPr>
              <a:t>эффективности агропромышленного комплекса</a:t>
            </a:r>
            <a:r>
              <a:rPr lang="ru-RU" sz="1000" dirty="0" smtClean="0">
                <a:solidFill>
                  <a:schemeClr val="tx1"/>
                </a:solidFill>
                <a:latin typeface="Times New Roman" panose="02020603050405020304" pitchFamily="18" charset="0"/>
                <a:cs typeface="Times New Roman" panose="02020603050405020304" pitchFamily="18" charset="0"/>
              </a:rPr>
              <a:t>;</a:t>
            </a:r>
          </a:p>
          <a:p>
            <a:pPr marL="285750" indent="-285750" algn="just">
              <a:buFont typeface="Wingdings" panose="05000000000000000000" pitchFamily="2" charset="2"/>
              <a:buChar char="v"/>
            </a:pPr>
            <a:r>
              <a:rPr lang="ru-RU" sz="1000" dirty="0" smtClean="0">
                <a:solidFill>
                  <a:schemeClr val="tx1"/>
                </a:solidFill>
                <a:latin typeface="Times New Roman" panose="02020603050405020304" pitchFamily="18" charset="0"/>
                <a:cs typeface="Times New Roman" panose="02020603050405020304" pitchFamily="18" charset="0"/>
              </a:rPr>
              <a:t>обеспечение </a:t>
            </a:r>
            <a:r>
              <a:rPr lang="ru-RU" sz="1000" dirty="0">
                <a:solidFill>
                  <a:schemeClr val="tx1"/>
                </a:solidFill>
                <a:latin typeface="Times New Roman" panose="02020603050405020304" pitchFamily="18" charset="0"/>
                <a:cs typeface="Times New Roman" panose="02020603050405020304" pitchFamily="18" charset="0"/>
              </a:rPr>
              <a:t>продовольственной безопасности Чувашской Республики по основным продуктам питания</a:t>
            </a:r>
            <a:r>
              <a:rPr lang="ru-RU" sz="1000" dirty="0" smtClean="0">
                <a:solidFill>
                  <a:schemeClr val="tx1"/>
                </a:solidFill>
                <a:latin typeface="Times New Roman" panose="02020603050405020304" pitchFamily="18" charset="0"/>
                <a:cs typeface="Times New Roman" panose="02020603050405020304" pitchFamily="18" charset="0"/>
              </a:rPr>
              <a:t>;</a:t>
            </a:r>
          </a:p>
          <a:p>
            <a:pPr marL="285750" indent="-285750" algn="just">
              <a:buFont typeface="Wingdings" panose="05000000000000000000" pitchFamily="2" charset="2"/>
              <a:buChar char="v"/>
            </a:pPr>
            <a:r>
              <a:rPr lang="ru-RU" sz="1000" dirty="0" smtClean="0">
                <a:solidFill>
                  <a:schemeClr val="tx1"/>
                </a:solidFill>
                <a:latin typeface="Times New Roman" panose="02020603050405020304" pitchFamily="18" charset="0"/>
                <a:cs typeface="Times New Roman" panose="02020603050405020304" pitchFamily="18" charset="0"/>
              </a:rPr>
              <a:t>повышение </a:t>
            </a:r>
            <a:r>
              <a:rPr lang="ru-RU" sz="1000" dirty="0">
                <a:solidFill>
                  <a:schemeClr val="tx1"/>
                </a:solidFill>
                <a:latin typeface="Times New Roman" panose="02020603050405020304" pitchFamily="18" charset="0"/>
                <a:cs typeface="Times New Roman" panose="02020603050405020304" pitchFamily="18" charset="0"/>
              </a:rPr>
              <a:t>конкурентоспособности производимой сельскохозяйственной продукции, создание благоприятной среды для развития и эффективного взаимодействия субъектов предпринимательской деятельности, повышения инвестиционной привлекательности агропромышленного комплекса в рамках вступления России </a:t>
            </a:r>
            <a:r>
              <a:rPr lang="ru-RU" sz="1000" dirty="0" smtClean="0">
                <a:solidFill>
                  <a:schemeClr val="tx1"/>
                </a:solidFill>
                <a:latin typeface="Times New Roman" panose="02020603050405020304" pitchFamily="18" charset="0"/>
                <a:cs typeface="Times New Roman" panose="02020603050405020304" pitchFamily="18" charset="0"/>
              </a:rPr>
              <a:t>в ВТО;</a:t>
            </a:r>
          </a:p>
          <a:p>
            <a:pPr marL="285750" indent="-285750" algn="just">
              <a:buFont typeface="Wingdings" panose="05000000000000000000" pitchFamily="2" charset="2"/>
              <a:buChar char="v"/>
            </a:pPr>
            <a:r>
              <a:rPr lang="ru-RU" sz="1000" dirty="0" smtClean="0">
                <a:solidFill>
                  <a:schemeClr val="tx1"/>
                </a:solidFill>
                <a:latin typeface="Times New Roman" panose="02020603050405020304" pitchFamily="18" charset="0"/>
                <a:cs typeface="Times New Roman" panose="02020603050405020304" pitchFamily="18" charset="0"/>
              </a:rPr>
              <a:t>повышение </a:t>
            </a:r>
            <a:r>
              <a:rPr lang="ru-RU" sz="1000" dirty="0">
                <a:solidFill>
                  <a:schemeClr val="tx1"/>
                </a:solidFill>
                <a:latin typeface="Times New Roman" panose="02020603050405020304" pitchFamily="18" charset="0"/>
                <a:cs typeface="Times New Roman" panose="02020603050405020304" pitchFamily="18" charset="0"/>
              </a:rPr>
              <a:t>финансовой устойчивости сельскохозяйственных товаропроизводителей</a:t>
            </a:r>
            <a:r>
              <a:rPr lang="ru-RU" sz="1000" dirty="0" smtClean="0">
                <a:solidFill>
                  <a:schemeClr val="tx1"/>
                </a:solidFill>
                <a:latin typeface="Times New Roman" panose="02020603050405020304" pitchFamily="18" charset="0"/>
                <a:cs typeface="Times New Roman" panose="02020603050405020304" pitchFamily="18" charset="0"/>
              </a:rPr>
              <a:t>;</a:t>
            </a:r>
          </a:p>
        </p:txBody>
      </p:sp>
      <p:sp>
        <p:nvSpPr>
          <p:cNvPr id="6" name="TextBox 5"/>
          <p:cNvSpPr txBox="1"/>
          <p:nvPr/>
        </p:nvSpPr>
        <p:spPr>
          <a:xfrm>
            <a:off x="86524" y="3699048"/>
            <a:ext cx="3673954" cy="292388"/>
          </a:xfrm>
          <a:prstGeom prst="rect">
            <a:avLst/>
          </a:prstGeom>
          <a:noFill/>
        </p:spPr>
        <p:txBody>
          <a:bodyPr wrap="none" rtlCol="0">
            <a:spAutoFit/>
          </a:bodyPr>
          <a:lstStyle/>
          <a:p>
            <a:r>
              <a:rPr lang="ru-RU" sz="1300" b="1" dirty="0" smtClean="0">
                <a:latin typeface="Times New Roman" panose="02020603050405020304" pitchFamily="18" charset="0"/>
                <a:cs typeface="Times New Roman" panose="02020603050405020304" pitchFamily="18" charset="0"/>
              </a:rPr>
              <a:t>Расходы республиканского бюджета, млн. руб.</a:t>
            </a:r>
            <a:endParaRPr lang="ru-RU" sz="1300" b="1" dirty="0">
              <a:latin typeface="Times New Roman" panose="02020603050405020304" pitchFamily="18" charset="0"/>
              <a:cs typeface="Times New Roman" panose="02020603050405020304" pitchFamily="18" charset="0"/>
            </a:endParaRPr>
          </a:p>
        </p:txBody>
      </p:sp>
      <p:graphicFrame>
        <p:nvGraphicFramePr>
          <p:cNvPr id="12" name="Диаграмма 11"/>
          <p:cNvGraphicFramePr>
            <a:graphicFrameLocks/>
          </p:cNvGraphicFramePr>
          <p:nvPr>
            <p:extLst>
              <p:ext uri="{D42A27DB-BD31-4B8C-83A1-F6EECF244321}">
                <p14:modId xmlns:p14="http://schemas.microsoft.com/office/powerpoint/2010/main" val="46298073"/>
              </p:ext>
            </p:extLst>
          </p:nvPr>
        </p:nvGraphicFramePr>
        <p:xfrm>
          <a:off x="122356" y="4003745"/>
          <a:ext cx="3918813" cy="2569644"/>
        </p:xfrm>
        <a:graphic>
          <a:graphicData uri="http://schemas.openxmlformats.org/drawingml/2006/chart">
            <c:chart xmlns:c="http://schemas.openxmlformats.org/drawingml/2006/chart" xmlns:r="http://schemas.openxmlformats.org/officeDocument/2006/relationships" r:id="rId3"/>
          </a:graphicData>
        </a:graphic>
      </p:graphicFrame>
      <p:pic>
        <p:nvPicPr>
          <p:cNvPr id="21"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7067" y="2681305"/>
            <a:ext cx="3628270" cy="104408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Полилиния 12"/>
          <p:cNvSpPr/>
          <p:nvPr/>
        </p:nvSpPr>
        <p:spPr>
          <a:xfrm>
            <a:off x="4211960" y="620688"/>
            <a:ext cx="4824536" cy="180000"/>
          </a:xfrm>
          <a:custGeom>
            <a:avLst/>
            <a:gdLst>
              <a:gd name="connsiteX0" fmla="*/ 0 w 3933156"/>
              <a:gd name="connsiteY0" fmla="*/ 47719 h 477185"/>
              <a:gd name="connsiteX1" fmla="*/ 47719 w 3933156"/>
              <a:gd name="connsiteY1" fmla="*/ 0 h 477185"/>
              <a:gd name="connsiteX2" fmla="*/ 3885438 w 3933156"/>
              <a:gd name="connsiteY2" fmla="*/ 0 h 477185"/>
              <a:gd name="connsiteX3" fmla="*/ 3933157 w 3933156"/>
              <a:gd name="connsiteY3" fmla="*/ 47719 h 477185"/>
              <a:gd name="connsiteX4" fmla="*/ 3933156 w 3933156"/>
              <a:gd name="connsiteY4" fmla="*/ 429467 h 477185"/>
              <a:gd name="connsiteX5" fmla="*/ 3885437 w 3933156"/>
              <a:gd name="connsiteY5" fmla="*/ 477186 h 477185"/>
              <a:gd name="connsiteX6" fmla="*/ 47719 w 3933156"/>
              <a:gd name="connsiteY6" fmla="*/ 477185 h 477185"/>
              <a:gd name="connsiteX7" fmla="*/ 0 w 3933156"/>
              <a:gd name="connsiteY7" fmla="*/ 429466 h 477185"/>
              <a:gd name="connsiteX8" fmla="*/ 0 w 3933156"/>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33156" h="477185">
                <a:moveTo>
                  <a:pt x="0" y="47719"/>
                </a:moveTo>
                <a:cubicBezTo>
                  <a:pt x="0" y="21365"/>
                  <a:pt x="21365" y="0"/>
                  <a:pt x="47719" y="0"/>
                </a:cubicBezTo>
                <a:lnTo>
                  <a:pt x="3885438" y="0"/>
                </a:lnTo>
                <a:cubicBezTo>
                  <a:pt x="3911792" y="0"/>
                  <a:pt x="3933157" y="21365"/>
                  <a:pt x="3933157" y="47719"/>
                </a:cubicBezTo>
                <a:cubicBezTo>
                  <a:pt x="3933157" y="174968"/>
                  <a:pt x="3933156" y="302218"/>
                  <a:pt x="3933156" y="429467"/>
                </a:cubicBezTo>
                <a:cubicBezTo>
                  <a:pt x="3933156" y="455821"/>
                  <a:pt x="3911791" y="477186"/>
                  <a:pt x="3885437"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200" b="1" i="1" kern="1200" dirty="0" smtClean="0">
                <a:solidFill>
                  <a:schemeClr val="tx1"/>
                </a:solidFill>
                <a:latin typeface="Times New Roman" panose="02020603050405020304" pitchFamily="18" charset="0"/>
                <a:cs typeface="Times New Roman" panose="02020603050405020304" pitchFamily="18" charset="0"/>
              </a:rPr>
              <a:t>Расходы в разрезе </a:t>
            </a:r>
            <a:r>
              <a:rPr lang="ru-RU" sz="1200" b="1" i="1" dirty="0" smtClean="0">
                <a:solidFill>
                  <a:schemeClr val="tx1"/>
                </a:solidFill>
                <a:latin typeface="Times New Roman" panose="02020603050405020304" pitchFamily="18" charset="0"/>
                <a:cs typeface="Times New Roman" panose="02020603050405020304" pitchFamily="18" charset="0"/>
              </a:rPr>
              <a:t>структурных элементов</a:t>
            </a:r>
            <a:r>
              <a:rPr lang="ru-RU" sz="1200" b="1" i="1" kern="1200" dirty="0" smtClean="0">
                <a:solidFill>
                  <a:schemeClr val="tx1"/>
                </a:solidFill>
                <a:latin typeface="Times New Roman" panose="02020603050405020304" pitchFamily="18" charset="0"/>
                <a:cs typeface="Times New Roman" panose="02020603050405020304" pitchFamily="18" charset="0"/>
              </a:rPr>
              <a:t> в 2025 году, млн. руб.</a:t>
            </a:r>
          </a:p>
        </p:txBody>
      </p:sp>
      <p:sp>
        <p:nvSpPr>
          <p:cNvPr id="19" name="Полилиния 18"/>
          <p:cNvSpPr/>
          <p:nvPr/>
        </p:nvSpPr>
        <p:spPr>
          <a:xfrm>
            <a:off x="4219901" y="3849105"/>
            <a:ext cx="3528000" cy="324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r>
              <a:rPr lang="ru-RU" sz="900" dirty="0" smtClean="0">
                <a:solidFill>
                  <a:schemeClr val="tx1"/>
                </a:solidFill>
                <a:latin typeface="Times New Roman" panose="02020603050405020304" pitchFamily="18" charset="0"/>
                <a:cs typeface="Times New Roman" panose="02020603050405020304" pitchFamily="18" charset="0"/>
              </a:rPr>
              <a:t>Ведомственный проект «Развитие ветеринарии в Чувашской Республике»</a:t>
            </a:r>
            <a:endParaRPr lang="ru-RU" sz="900" dirty="0">
              <a:solidFill>
                <a:schemeClr val="tx1"/>
              </a:solidFill>
              <a:latin typeface="Times New Roman" panose="02020603050405020304" pitchFamily="18" charset="0"/>
              <a:cs typeface="Times New Roman" panose="02020603050405020304" pitchFamily="18" charset="0"/>
            </a:endParaRPr>
          </a:p>
        </p:txBody>
      </p:sp>
      <p:sp>
        <p:nvSpPr>
          <p:cNvPr id="26" name="Полилиния 25"/>
          <p:cNvSpPr/>
          <p:nvPr/>
        </p:nvSpPr>
        <p:spPr>
          <a:xfrm>
            <a:off x="8496496" y="3849105"/>
            <a:ext cx="576000" cy="324000"/>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000" dirty="0" smtClean="0">
                <a:solidFill>
                  <a:schemeClr val="tx1"/>
                </a:solidFill>
                <a:latin typeface="Times New Roman" panose="02020603050405020304" pitchFamily="18" charset="0"/>
                <a:cs typeface="Times New Roman" panose="02020603050405020304" pitchFamily="18" charset="0"/>
              </a:rPr>
              <a:t>74,9</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28" name="Полилиния 27"/>
          <p:cNvSpPr/>
          <p:nvPr/>
        </p:nvSpPr>
        <p:spPr>
          <a:xfrm>
            <a:off x="4219901" y="2793457"/>
            <a:ext cx="3528000" cy="180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r>
              <a:rPr lang="ru-RU" sz="900" dirty="0">
                <a:solidFill>
                  <a:schemeClr val="tx1"/>
                </a:solidFill>
                <a:latin typeface="Times New Roman" panose="02020603050405020304" pitchFamily="18" charset="0"/>
                <a:cs typeface="Times New Roman" panose="02020603050405020304" pitchFamily="18" charset="0"/>
              </a:rPr>
              <a:t>Региональный проект "Развитие производства хмеля"</a:t>
            </a:r>
          </a:p>
        </p:txBody>
      </p:sp>
      <p:sp>
        <p:nvSpPr>
          <p:cNvPr id="29" name="Полилиния 28"/>
          <p:cNvSpPr/>
          <p:nvPr/>
        </p:nvSpPr>
        <p:spPr>
          <a:xfrm>
            <a:off x="4219901" y="3249281"/>
            <a:ext cx="3528000" cy="324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696" tIns="59696" rIns="59696" bIns="59696" numCol="1" spcCol="1270" anchor="ctr" anchorCtr="0">
            <a:noAutofit/>
          </a:bodyPr>
          <a:lstStyle/>
          <a:p>
            <a:pPr fontAlgn="auto">
              <a:spcBef>
                <a:spcPts val="0"/>
              </a:spcBef>
              <a:spcAft>
                <a:spcPts val="0"/>
              </a:spcAft>
              <a:defRPr/>
            </a:pPr>
            <a:r>
              <a:rPr lang="ru-RU" sz="900" dirty="0">
                <a:solidFill>
                  <a:schemeClr val="tx1"/>
                </a:solidFill>
                <a:latin typeface="Times New Roman" panose="02020603050405020304" pitchFamily="18" charset="0"/>
                <a:cs typeface="Times New Roman" panose="02020603050405020304" pitchFamily="18" charset="0"/>
              </a:rPr>
              <a:t>Региональный проект "Создание </a:t>
            </a:r>
            <a:r>
              <a:rPr lang="ru-RU" sz="900" dirty="0" smtClean="0">
                <a:solidFill>
                  <a:schemeClr val="tx1"/>
                </a:solidFill>
                <a:latin typeface="Times New Roman" panose="02020603050405020304" pitchFamily="18" charset="0"/>
                <a:cs typeface="Times New Roman" panose="02020603050405020304" pitchFamily="18" charset="0"/>
              </a:rPr>
              <a:t>условий </a:t>
            </a:r>
            <a:r>
              <a:rPr lang="ru-RU" sz="900" dirty="0">
                <a:solidFill>
                  <a:schemeClr val="tx1"/>
                </a:solidFill>
                <a:latin typeface="Times New Roman" panose="02020603050405020304" pitchFamily="18" charset="0"/>
                <a:cs typeface="Times New Roman" panose="02020603050405020304" pitchFamily="18" charset="0"/>
              </a:rPr>
              <a:t>для развития научных разработок в селекции и генетике"</a:t>
            </a:r>
          </a:p>
        </p:txBody>
      </p:sp>
      <p:sp>
        <p:nvSpPr>
          <p:cNvPr id="32" name="Полилиния 31"/>
          <p:cNvSpPr/>
          <p:nvPr/>
        </p:nvSpPr>
        <p:spPr>
          <a:xfrm>
            <a:off x="4219901" y="4221017"/>
            <a:ext cx="3528000" cy="540542"/>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r>
              <a:rPr lang="ru-RU" sz="900" dirty="0" smtClean="0">
                <a:solidFill>
                  <a:schemeClr val="tx1"/>
                </a:solidFill>
                <a:latin typeface="Times New Roman" panose="02020603050405020304" pitchFamily="18" charset="0"/>
                <a:cs typeface="Times New Roman" panose="02020603050405020304" pitchFamily="18" charset="0"/>
              </a:rPr>
              <a:t>Комплекс процессных мероприятий «Формирование государственных информационных ресурсов в сферах обеспечения продовольственной безопасности и управления АПК»</a:t>
            </a:r>
            <a:endParaRPr lang="ru-RU" sz="900" dirty="0">
              <a:solidFill>
                <a:schemeClr val="tx1"/>
              </a:solidFill>
              <a:latin typeface="Times New Roman" panose="02020603050405020304" pitchFamily="18" charset="0"/>
              <a:cs typeface="Times New Roman" panose="02020603050405020304" pitchFamily="18" charset="0"/>
            </a:endParaRPr>
          </a:p>
        </p:txBody>
      </p:sp>
      <p:sp>
        <p:nvSpPr>
          <p:cNvPr id="34" name="Полилиния 33"/>
          <p:cNvSpPr/>
          <p:nvPr/>
        </p:nvSpPr>
        <p:spPr>
          <a:xfrm>
            <a:off x="8496496" y="2793457"/>
            <a:ext cx="576000" cy="180000"/>
          </a:xfrm>
          <a:custGeom>
            <a:avLst/>
            <a:gdLst>
              <a:gd name="connsiteX0" fmla="*/ 0 w 720352"/>
              <a:gd name="connsiteY0" fmla="*/ 47719 h 477185"/>
              <a:gd name="connsiteX1" fmla="*/ 47719 w 720352"/>
              <a:gd name="connsiteY1" fmla="*/ 0 h 477185"/>
              <a:gd name="connsiteX2" fmla="*/ 672634 w 720352"/>
              <a:gd name="connsiteY2" fmla="*/ 0 h 477185"/>
              <a:gd name="connsiteX3" fmla="*/ 720353 w 720352"/>
              <a:gd name="connsiteY3" fmla="*/ 47719 h 477185"/>
              <a:gd name="connsiteX4" fmla="*/ 720352 w 720352"/>
              <a:gd name="connsiteY4" fmla="*/ 429467 h 477185"/>
              <a:gd name="connsiteX5" fmla="*/ 672633 w 720352"/>
              <a:gd name="connsiteY5" fmla="*/ 477186 h 477185"/>
              <a:gd name="connsiteX6" fmla="*/ 47719 w 720352"/>
              <a:gd name="connsiteY6" fmla="*/ 477185 h 477185"/>
              <a:gd name="connsiteX7" fmla="*/ 0 w 720352"/>
              <a:gd name="connsiteY7" fmla="*/ 429466 h 477185"/>
              <a:gd name="connsiteX8" fmla="*/ 0 w 720352"/>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52" h="477185">
                <a:moveTo>
                  <a:pt x="0" y="47719"/>
                </a:moveTo>
                <a:cubicBezTo>
                  <a:pt x="0" y="21365"/>
                  <a:pt x="21365" y="0"/>
                  <a:pt x="47719" y="0"/>
                </a:cubicBezTo>
                <a:lnTo>
                  <a:pt x="672634" y="0"/>
                </a:lnTo>
                <a:cubicBezTo>
                  <a:pt x="698988" y="0"/>
                  <a:pt x="720353" y="21365"/>
                  <a:pt x="720353" y="47719"/>
                </a:cubicBezTo>
                <a:cubicBezTo>
                  <a:pt x="720353" y="174968"/>
                  <a:pt x="720352" y="302218"/>
                  <a:pt x="720352" y="429467"/>
                </a:cubicBezTo>
                <a:cubicBezTo>
                  <a:pt x="720352" y="455821"/>
                  <a:pt x="698987" y="477186"/>
                  <a:pt x="672633"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000" dirty="0" smtClean="0">
                <a:solidFill>
                  <a:schemeClr val="tx1"/>
                </a:solidFill>
                <a:latin typeface="Times New Roman" panose="02020603050405020304" pitchFamily="18" charset="0"/>
                <a:cs typeface="Times New Roman" panose="02020603050405020304" pitchFamily="18" charset="0"/>
              </a:rPr>
              <a:t>360,7</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35" name="Полилиния 34"/>
          <p:cNvSpPr/>
          <p:nvPr/>
        </p:nvSpPr>
        <p:spPr>
          <a:xfrm>
            <a:off x="8496496" y="3249281"/>
            <a:ext cx="576000" cy="324000"/>
          </a:xfrm>
          <a:custGeom>
            <a:avLst/>
            <a:gdLst>
              <a:gd name="connsiteX0" fmla="*/ 0 w 720355"/>
              <a:gd name="connsiteY0" fmla="*/ 47719 h 477185"/>
              <a:gd name="connsiteX1" fmla="*/ 47719 w 720355"/>
              <a:gd name="connsiteY1" fmla="*/ 0 h 477185"/>
              <a:gd name="connsiteX2" fmla="*/ 672637 w 720355"/>
              <a:gd name="connsiteY2" fmla="*/ 0 h 477185"/>
              <a:gd name="connsiteX3" fmla="*/ 720356 w 720355"/>
              <a:gd name="connsiteY3" fmla="*/ 47719 h 477185"/>
              <a:gd name="connsiteX4" fmla="*/ 720355 w 720355"/>
              <a:gd name="connsiteY4" fmla="*/ 429467 h 477185"/>
              <a:gd name="connsiteX5" fmla="*/ 672636 w 720355"/>
              <a:gd name="connsiteY5" fmla="*/ 477186 h 477185"/>
              <a:gd name="connsiteX6" fmla="*/ 47719 w 720355"/>
              <a:gd name="connsiteY6" fmla="*/ 477185 h 477185"/>
              <a:gd name="connsiteX7" fmla="*/ 0 w 720355"/>
              <a:gd name="connsiteY7" fmla="*/ 429466 h 477185"/>
              <a:gd name="connsiteX8" fmla="*/ 0 w 72035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55" h="477185">
                <a:moveTo>
                  <a:pt x="0" y="47719"/>
                </a:moveTo>
                <a:cubicBezTo>
                  <a:pt x="0" y="21365"/>
                  <a:pt x="21365" y="0"/>
                  <a:pt x="47719" y="0"/>
                </a:cubicBezTo>
                <a:lnTo>
                  <a:pt x="672637" y="0"/>
                </a:lnTo>
                <a:cubicBezTo>
                  <a:pt x="698991" y="0"/>
                  <a:pt x="720356" y="21365"/>
                  <a:pt x="720356" y="47719"/>
                </a:cubicBezTo>
                <a:cubicBezTo>
                  <a:pt x="720356" y="174968"/>
                  <a:pt x="720355" y="302218"/>
                  <a:pt x="720355" y="429467"/>
                </a:cubicBezTo>
                <a:cubicBezTo>
                  <a:pt x="720355" y="455821"/>
                  <a:pt x="698990" y="477186"/>
                  <a:pt x="67263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000" dirty="0" smtClean="0">
                <a:solidFill>
                  <a:schemeClr val="tx1"/>
                </a:solidFill>
                <a:latin typeface="Times New Roman" panose="02020603050405020304" pitchFamily="18" charset="0"/>
                <a:cs typeface="Times New Roman" panose="02020603050405020304" pitchFamily="18" charset="0"/>
              </a:rPr>
              <a:t>6,0</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8496496" y="4221017"/>
            <a:ext cx="576000" cy="540542"/>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000" dirty="0" smtClean="0">
                <a:solidFill>
                  <a:schemeClr val="tx1"/>
                </a:solidFill>
                <a:latin typeface="Times New Roman" panose="02020603050405020304" pitchFamily="18" charset="0"/>
                <a:cs typeface="Times New Roman" panose="02020603050405020304" pitchFamily="18" charset="0"/>
              </a:rPr>
              <a:t>142,9</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3" name="Номер слайда 2"/>
          <p:cNvSpPr>
            <a:spLocks noGrp="1"/>
          </p:cNvSpPr>
          <p:nvPr>
            <p:ph type="sldNum" sz="quarter" idx="12"/>
          </p:nvPr>
        </p:nvSpPr>
        <p:spPr>
          <a:xfrm>
            <a:off x="8102015" y="6453336"/>
            <a:ext cx="1006489" cy="365125"/>
          </a:xfrm>
        </p:spPr>
        <p:txBody>
          <a:bodyPr/>
          <a:lstStyle/>
          <a:p>
            <a:pPr>
              <a:defRPr/>
            </a:pPr>
            <a:fld id="{667CCBFA-BFB9-4E9F-B6F6-694D72409F22}" type="slidenum">
              <a:rPr lang="ru-RU" smtClean="0"/>
              <a:pPr>
                <a:defRPr/>
              </a:pPr>
              <a:t>76</a:t>
            </a:fld>
            <a:endParaRPr lang="ru-RU" dirty="0"/>
          </a:p>
        </p:txBody>
      </p:sp>
      <p:sp>
        <p:nvSpPr>
          <p:cNvPr id="44" name="Полилиния 43"/>
          <p:cNvSpPr/>
          <p:nvPr/>
        </p:nvSpPr>
        <p:spPr>
          <a:xfrm>
            <a:off x="7812360" y="850392"/>
            <a:ext cx="576000" cy="180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200" b="1" dirty="0" smtClean="0">
                <a:solidFill>
                  <a:schemeClr val="tx1"/>
                </a:solidFill>
                <a:latin typeface="Times New Roman" panose="02020603050405020304" pitchFamily="18" charset="0"/>
                <a:cs typeface="Times New Roman" panose="02020603050405020304" pitchFamily="18" charset="0"/>
              </a:rPr>
              <a:t>План</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45" name="Скругленный прямоугольник 44"/>
          <p:cNvSpPr/>
          <p:nvPr/>
        </p:nvSpPr>
        <p:spPr>
          <a:xfrm>
            <a:off x="8496496" y="850392"/>
            <a:ext cx="576000" cy="180000"/>
          </a:xfrm>
          <a:prstGeom prst="roundRect">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200" b="1" dirty="0" smtClean="0">
                <a:solidFill>
                  <a:schemeClr val="tx1"/>
                </a:solidFill>
                <a:latin typeface="Times New Roman" panose="02020603050405020304" pitchFamily="18" charset="0"/>
                <a:cs typeface="Times New Roman" panose="02020603050405020304" pitchFamily="18" charset="0"/>
              </a:rPr>
              <a:t>Факт</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51" name="Полилиния 50"/>
          <p:cNvSpPr/>
          <p:nvPr/>
        </p:nvSpPr>
        <p:spPr>
          <a:xfrm>
            <a:off x="7812360" y="2793457"/>
            <a:ext cx="576000" cy="180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000" dirty="0" smtClean="0">
                <a:solidFill>
                  <a:schemeClr val="tx1"/>
                </a:solidFill>
                <a:latin typeface="Times New Roman" panose="02020603050405020304" pitchFamily="18" charset="0"/>
                <a:cs typeface="Times New Roman" panose="02020603050405020304" pitchFamily="18" charset="0"/>
              </a:rPr>
              <a:t>360,7</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52" name="Полилиния 51"/>
          <p:cNvSpPr/>
          <p:nvPr/>
        </p:nvSpPr>
        <p:spPr>
          <a:xfrm>
            <a:off x="7812360" y="3249281"/>
            <a:ext cx="576000" cy="324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000" dirty="0" smtClean="0">
                <a:solidFill>
                  <a:schemeClr val="tx1"/>
                </a:solidFill>
                <a:latin typeface="Times New Roman" panose="02020603050405020304" pitchFamily="18" charset="0"/>
                <a:cs typeface="Times New Roman" panose="02020603050405020304" pitchFamily="18" charset="0"/>
              </a:rPr>
              <a:t>6,0</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58" name="Полилиния 57"/>
          <p:cNvSpPr/>
          <p:nvPr/>
        </p:nvSpPr>
        <p:spPr>
          <a:xfrm>
            <a:off x="7812360" y="3849105"/>
            <a:ext cx="576000" cy="324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000" dirty="0" smtClean="0">
                <a:solidFill>
                  <a:schemeClr val="tx1"/>
                </a:solidFill>
                <a:latin typeface="Times New Roman" panose="02020603050405020304" pitchFamily="18" charset="0"/>
                <a:cs typeface="Times New Roman" panose="02020603050405020304" pitchFamily="18" charset="0"/>
              </a:rPr>
              <a:t>74,9</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59" name="Полилиния 58"/>
          <p:cNvSpPr/>
          <p:nvPr/>
        </p:nvSpPr>
        <p:spPr>
          <a:xfrm>
            <a:off x="7812360" y="4221017"/>
            <a:ext cx="576000" cy="540542"/>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000" dirty="0" smtClean="0">
                <a:solidFill>
                  <a:schemeClr val="tx1"/>
                </a:solidFill>
                <a:latin typeface="Times New Roman" panose="02020603050405020304" pitchFamily="18" charset="0"/>
                <a:cs typeface="Times New Roman" panose="02020603050405020304" pitchFamily="18" charset="0"/>
              </a:rPr>
              <a:t>144,6</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61"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6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600" dirty="0" smtClean="0">
                <a:solidFill>
                  <a:schemeClr val="tx1"/>
                </a:solidFill>
                <a:effectLst/>
                <a:latin typeface="Times New Roman" panose="02020603050405020304" pitchFamily="18" charset="0"/>
                <a:cs typeface="Times New Roman" panose="02020603050405020304" pitchFamily="18" charset="0"/>
              </a:rPr>
              <a:t>Республики </a:t>
            </a:r>
            <a:r>
              <a:rPr lang="ru-RU" sz="1600" dirty="0">
                <a:solidFill>
                  <a:schemeClr val="tx1"/>
                </a:solidFill>
                <a:effectLst/>
                <a:latin typeface="Times New Roman" panose="02020603050405020304" pitchFamily="18" charset="0"/>
                <a:cs typeface="Times New Roman" panose="02020603050405020304" pitchFamily="18" charset="0"/>
              </a:rPr>
              <a:t>«Развитие сельского хозяйства и регулирование рынка </a:t>
            </a:r>
            <a:r>
              <a:rPr lang="ru-RU" sz="1600" dirty="0" smtClean="0">
                <a:solidFill>
                  <a:schemeClr val="tx1"/>
                </a:solidFill>
                <a:effectLst/>
                <a:latin typeface="Times New Roman" panose="02020603050405020304" pitchFamily="18" charset="0"/>
                <a:cs typeface="Times New Roman" panose="02020603050405020304" pitchFamily="18" charset="0"/>
              </a:rPr>
              <a:t>с/х продукции</a:t>
            </a:r>
            <a:r>
              <a:rPr lang="ru-RU" sz="1600" dirty="0">
                <a:solidFill>
                  <a:schemeClr val="tx1"/>
                </a:solidFill>
                <a:effectLst/>
                <a:latin typeface="Times New Roman" panose="02020603050405020304" pitchFamily="18" charset="0"/>
                <a:cs typeface="Times New Roman" panose="02020603050405020304" pitchFamily="18" charset="0"/>
              </a:rPr>
              <a:t>, сырья и </a:t>
            </a:r>
            <a:r>
              <a:rPr lang="ru-RU" sz="1600" dirty="0" smtClean="0">
                <a:solidFill>
                  <a:schemeClr val="tx1"/>
                </a:solidFill>
                <a:effectLst/>
                <a:latin typeface="Times New Roman" panose="02020603050405020304" pitchFamily="18" charset="0"/>
                <a:cs typeface="Times New Roman" panose="02020603050405020304" pitchFamily="18" charset="0"/>
              </a:rPr>
              <a:t>продовольствия»</a:t>
            </a:r>
            <a:endParaRPr lang="ru-RU" sz="1600" dirty="0">
              <a:solidFill>
                <a:schemeClr val="tx1"/>
              </a:solidFill>
              <a:effectLst/>
              <a:latin typeface="Times New Roman" panose="02020603050405020304" pitchFamily="18" charset="0"/>
              <a:cs typeface="Times New Roman" panose="02020603050405020304" pitchFamily="18" charset="0"/>
            </a:endParaRPr>
          </a:p>
        </p:txBody>
      </p:sp>
      <p:cxnSp>
        <p:nvCxnSpPr>
          <p:cNvPr id="62" name="Прямая соединительная линия 61"/>
          <p:cNvCxnSpPr/>
          <p:nvPr/>
        </p:nvCxnSpPr>
        <p:spPr>
          <a:xfrm>
            <a:off x="-47360" y="5869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63" name="TextBox 62"/>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64" name="Скругленный прямоугольник 63"/>
          <p:cNvSpPr/>
          <p:nvPr/>
        </p:nvSpPr>
        <p:spPr>
          <a:xfrm>
            <a:off x="4211961" y="850392"/>
            <a:ext cx="3535940" cy="180000"/>
          </a:xfrm>
          <a:prstGeom prst="roundRect">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200" b="1" dirty="0" smtClean="0">
                <a:solidFill>
                  <a:schemeClr val="tx1"/>
                </a:solidFill>
                <a:latin typeface="Times New Roman" panose="02020603050405020304" pitchFamily="18" charset="0"/>
                <a:cs typeface="Times New Roman" panose="02020603050405020304" pitchFamily="18" charset="0"/>
              </a:rPr>
              <a:t>Наименование</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66" name="Полилиния 65"/>
          <p:cNvSpPr/>
          <p:nvPr/>
        </p:nvSpPr>
        <p:spPr>
          <a:xfrm>
            <a:off x="4219901" y="5877344"/>
            <a:ext cx="3528000" cy="648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r>
              <a:rPr lang="ru-RU" sz="900" dirty="0">
                <a:solidFill>
                  <a:schemeClr val="tx1"/>
                </a:solidFill>
                <a:latin typeface="Times New Roman" panose="02020603050405020304" pitchFamily="18" charset="0"/>
                <a:cs typeface="Times New Roman" panose="02020603050405020304" pitchFamily="18" charset="0"/>
              </a:rPr>
              <a:t>Комплекс процессных мероприятий </a:t>
            </a:r>
            <a:r>
              <a:rPr lang="ru-RU" sz="900" dirty="0" smtClean="0">
                <a:solidFill>
                  <a:schemeClr val="tx1"/>
                </a:solidFill>
                <a:latin typeface="Times New Roman" panose="02020603050405020304" pitchFamily="18" charset="0"/>
                <a:cs typeface="Times New Roman" panose="02020603050405020304" pitchFamily="18" charset="0"/>
              </a:rPr>
              <a:t>«Обеспечение реализации государственной программы Чувашской Республики «Развитие сельского хозяйства и регулирование рынка сельскохозяйственной продукции, сырья и продовольствия Чувашской Республики»</a:t>
            </a:r>
            <a:endParaRPr lang="ru-RU" sz="900" dirty="0">
              <a:solidFill>
                <a:schemeClr val="tx1"/>
              </a:solidFill>
              <a:latin typeface="Times New Roman" panose="02020603050405020304" pitchFamily="18" charset="0"/>
              <a:cs typeface="Times New Roman" panose="02020603050405020304" pitchFamily="18" charset="0"/>
            </a:endParaRPr>
          </a:p>
        </p:txBody>
      </p:sp>
      <p:sp>
        <p:nvSpPr>
          <p:cNvPr id="67" name="Полилиния 66"/>
          <p:cNvSpPr/>
          <p:nvPr/>
        </p:nvSpPr>
        <p:spPr>
          <a:xfrm>
            <a:off x="7812360" y="5877344"/>
            <a:ext cx="576000" cy="648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000" dirty="0" smtClean="0">
                <a:solidFill>
                  <a:schemeClr val="tx1"/>
                </a:solidFill>
                <a:latin typeface="Times New Roman" panose="02020603050405020304" pitchFamily="18" charset="0"/>
                <a:cs typeface="Times New Roman" panose="02020603050405020304" pitchFamily="18" charset="0"/>
              </a:rPr>
              <a:t>134,7</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68" name="Полилиния 67"/>
          <p:cNvSpPr/>
          <p:nvPr/>
        </p:nvSpPr>
        <p:spPr>
          <a:xfrm>
            <a:off x="8496496" y="5877344"/>
            <a:ext cx="576000" cy="648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000" dirty="0" smtClean="0">
                <a:solidFill>
                  <a:schemeClr val="tx1"/>
                </a:solidFill>
                <a:latin typeface="Times New Roman" panose="02020603050405020304" pitchFamily="18" charset="0"/>
                <a:cs typeface="Times New Roman" panose="02020603050405020304" pitchFamily="18" charset="0"/>
              </a:rPr>
              <a:t>134,6</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47" name="Полилиния 46"/>
          <p:cNvSpPr/>
          <p:nvPr/>
        </p:nvSpPr>
        <p:spPr>
          <a:xfrm>
            <a:off x="4219901" y="3621193"/>
            <a:ext cx="3528000" cy="180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r>
              <a:rPr lang="ru-RU" sz="900" dirty="0" smtClean="0">
                <a:solidFill>
                  <a:schemeClr val="tx1"/>
                </a:solidFill>
                <a:latin typeface="Times New Roman" panose="02020603050405020304" pitchFamily="18" charset="0"/>
                <a:cs typeface="Times New Roman" panose="02020603050405020304" pitchFamily="18" charset="0"/>
              </a:rPr>
              <a:t>Ведомственный проект «Содействие развитию АПК»</a:t>
            </a:r>
            <a:endParaRPr lang="ru-RU" sz="900" dirty="0">
              <a:solidFill>
                <a:schemeClr val="tx1"/>
              </a:solidFill>
              <a:latin typeface="Times New Roman" panose="02020603050405020304" pitchFamily="18" charset="0"/>
              <a:cs typeface="Times New Roman" panose="02020603050405020304" pitchFamily="18" charset="0"/>
            </a:endParaRPr>
          </a:p>
        </p:txBody>
      </p:sp>
      <p:sp>
        <p:nvSpPr>
          <p:cNvPr id="48" name="Полилиния 47"/>
          <p:cNvSpPr/>
          <p:nvPr/>
        </p:nvSpPr>
        <p:spPr>
          <a:xfrm>
            <a:off x="7812360" y="3621193"/>
            <a:ext cx="576000" cy="180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000" dirty="0" smtClean="0">
                <a:solidFill>
                  <a:schemeClr val="tx1"/>
                </a:solidFill>
                <a:latin typeface="Times New Roman" panose="02020603050405020304" pitchFamily="18" charset="0"/>
                <a:cs typeface="Times New Roman" panose="02020603050405020304" pitchFamily="18" charset="0"/>
              </a:rPr>
              <a:t>1 664,0</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49" name="Полилиния 48"/>
          <p:cNvSpPr/>
          <p:nvPr/>
        </p:nvSpPr>
        <p:spPr>
          <a:xfrm>
            <a:off x="8496496" y="3621193"/>
            <a:ext cx="576000" cy="180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000" dirty="0" smtClean="0">
                <a:solidFill>
                  <a:schemeClr val="tx1"/>
                </a:solidFill>
                <a:latin typeface="Times New Roman" panose="02020603050405020304" pitchFamily="18" charset="0"/>
                <a:cs typeface="Times New Roman" panose="02020603050405020304" pitchFamily="18" charset="0"/>
              </a:rPr>
              <a:t>1 664,0</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50" name="Полилиния 49"/>
          <p:cNvSpPr/>
          <p:nvPr/>
        </p:nvSpPr>
        <p:spPr>
          <a:xfrm>
            <a:off x="4219901" y="1449809"/>
            <a:ext cx="3528000" cy="324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r>
              <a:rPr lang="ru-RU" sz="900" dirty="0" smtClean="0">
                <a:solidFill>
                  <a:schemeClr val="tx1"/>
                </a:solidFill>
                <a:latin typeface="Times New Roman" panose="02020603050405020304" pitchFamily="18" charset="0"/>
                <a:cs typeface="Times New Roman" panose="02020603050405020304" pitchFamily="18" charset="0"/>
              </a:rPr>
              <a:t>Региональный проект «Развитие отраслей овощеводства и картофелеводства»</a:t>
            </a:r>
            <a:endParaRPr lang="ru-RU" sz="900" dirty="0">
              <a:solidFill>
                <a:schemeClr val="tx1"/>
              </a:solidFill>
              <a:latin typeface="Times New Roman" panose="02020603050405020304" pitchFamily="18" charset="0"/>
              <a:cs typeface="Times New Roman" panose="02020603050405020304" pitchFamily="18" charset="0"/>
            </a:endParaRPr>
          </a:p>
        </p:txBody>
      </p:sp>
      <p:sp>
        <p:nvSpPr>
          <p:cNvPr id="53" name="Полилиния 52"/>
          <p:cNvSpPr/>
          <p:nvPr/>
        </p:nvSpPr>
        <p:spPr>
          <a:xfrm>
            <a:off x="7812360" y="1449809"/>
            <a:ext cx="576000" cy="324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000" dirty="0" smtClean="0">
                <a:solidFill>
                  <a:schemeClr val="tx1"/>
                </a:solidFill>
                <a:latin typeface="Times New Roman" panose="02020603050405020304" pitchFamily="18" charset="0"/>
                <a:cs typeface="Times New Roman" panose="02020603050405020304" pitchFamily="18" charset="0"/>
              </a:rPr>
              <a:t>91,0</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55" name="Полилиния 54"/>
          <p:cNvSpPr/>
          <p:nvPr/>
        </p:nvSpPr>
        <p:spPr>
          <a:xfrm>
            <a:off x="8496496" y="1449809"/>
            <a:ext cx="576000" cy="324000"/>
          </a:xfrm>
          <a:custGeom>
            <a:avLst/>
            <a:gdLst>
              <a:gd name="connsiteX0" fmla="*/ 0 w 720352"/>
              <a:gd name="connsiteY0" fmla="*/ 47719 h 477185"/>
              <a:gd name="connsiteX1" fmla="*/ 47719 w 720352"/>
              <a:gd name="connsiteY1" fmla="*/ 0 h 477185"/>
              <a:gd name="connsiteX2" fmla="*/ 672634 w 720352"/>
              <a:gd name="connsiteY2" fmla="*/ 0 h 477185"/>
              <a:gd name="connsiteX3" fmla="*/ 720353 w 720352"/>
              <a:gd name="connsiteY3" fmla="*/ 47719 h 477185"/>
              <a:gd name="connsiteX4" fmla="*/ 720352 w 720352"/>
              <a:gd name="connsiteY4" fmla="*/ 429467 h 477185"/>
              <a:gd name="connsiteX5" fmla="*/ 672633 w 720352"/>
              <a:gd name="connsiteY5" fmla="*/ 477186 h 477185"/>
              <a:gd name="connsiteX6" fmla="*/ 47719 w 720352"/>
              <a:gd name="connsiteY6" fmla="*/ 477185 h 477185"/>
              <a:gd name="connsiteX7" fmla="*/ 0 w 720352"/>
              <a:gd name="connsiteY7" fmla="*/ 429466 h 477185"/>
              <a:gd name="connsiteX8" fmla="*/ 0 w 720352"/>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52" h="477185">
                <a:moveTo>
                  <a:pt x="0" y="47719"/>
                </a:moveTo>
                <a:cubicBezTo>
                  <a:pt x="0" y="21365"/>
                  <a:pt x="21365" y="0"/>
                  <a:pt x="47719" y="0"/>
                </a:cubicBezTo>
                <a:lnTo>
                  <a:pt x="672634" y="0"/>
                </a:lnTo>
                <a:cubicBezTo>
                  <a:pt x="698988" y="0"/>
                  <a:pt x="720353" y="21365"/>
                  <a:pt x="720353" y="47719"/>
                </a:cubicBezTo>
                <a:cubicBezTo>
                  <a:pt x="720353" y="174968"/>
                  <a:pt x="720352" y="302218"/>
                  <a:pt x="720352" y="429467"/>
                </a:cubicBezTo>
                <a:cubicBezTo>
                  <a:pt x="720352" y="455821"/>
                  <a:pt x="698987" y="477186"/>
                  <a:pt x="672633"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000" dirty="0" smtClean="0">
                <a:solidFill>
                  <a:schemeClr val="tx1"/>
                </a:solidFill>
                <a:latin typeface="Times New Roman" panose="02020603050405020304" pitchFamily="18" charset="0"/>
                <a:cs typeface="Times New Roman" panose="02020603050405020304" pitchFamily="18" charset="0"/>
              </a:rPr>
              <a:t>91,0</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56" name="Полилиния 55"/>
          <p:cNvSpPr/>
          <p:nvPr/>
        </p:nvSpPr>
        <p:spPr>
          <a:xfrm>
            <a:off x="4219901" y="1077897"/>
            <a:ext cx="3528000" cy="324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r>
              <a:rPr lang="ru-RU" sz="900" dirty="0" smtClean="0">
                <a:solidFill>
                  <a:schemeClr val="tx1"/>
                </a:solidFill>
                <a:latin typeface="Times New Roman" panose="02020603050405020304" pitchFamily="18" charset="0"/>
                <a:cs typeface="Times New Roman" panose="02020603050405020304" pitchFamily="18" charset="0"/>
              </a:rPr>
              <a:t>Региональный проект «Вовлечение в оборот и комплексная мелиорация земель сельскохозяйственного назначения</a:t>
            </a:r>
            <a:endParaRPr lang="ru-RU" sz="900" dirty="0">
              <a:solidFill>
                <a:schemeClr val="tx1"/>
              </a:solidFill>
              <a:latin typeface="Times New Roman" panose="02020603050405020304" pitchFamily="18" charset="0"/>
              <a:cs typeface="Times New Roman" panose="02020603050405020304" pitchFamily="18" charset="0"/>
            </a:endParaRPr>
          </a:p>
        </p:txBody>
      </p:sp>
      <p:sp>
        <p:nvSpPr>
          <p:cNvPr id="57" name="Полилиния 56"/>
          <p:cNvSpPr/>
          <p:nvPr/>
        </p:nvSpPr>
        <p:spPr>
          <a:xfrm>
            <a:off x="7812360" y="1077897"/>
            <a:ext cx="576000" cy="324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000" dirty="0" smtClean="0">
                <a:solidFill>
                  <a:schemeClr val="tx1"/>
                </a:solidFill>
                <a:latin typeface="Times New Roman" panose="02020603050405020304" pitchFamily="18" charset="0"/>
                <a:cs typeface="Times New Roman" panose="02020603050405020304" pitchFamily="18" charset="0"/>
              </a:rPr>
              <a:t>31,6</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60" name="Полилиния 59"/>
          <p:cNvSpPr/>
          <p:nvPr/>
        </p:nvSpPr>
        <p:spPr>
          <a:xfrm>
            <a:off x="8496496" y="1077897"/>
            <a:ext cx="576000" cy="324000"/>
          </a:xfrm>
          <a:custGeom>
            <a:avLst/>
            <a:gdLst>
              <a:gd name="connsiteX0" fmla="*/ 0 w 720352"/>
              <a:gd name="connsiteY0" fmla="*/ 47719 h 477185"/>
              <a:gd name="connsiteX1" fmla="*/ 47719 w 720352"/>
              <a:gd name="connsiteY1" fmla="*/ 0 h 477185"/>
              <a:gd name="connsiteX2" fmla="*/ 672634 w 720352"/>
              <a:gd name="connsiteY2" fmla="*/ 0 h 477185"/>
              <a:gd name="connsiteX3" fmla="*/ 720353 w 720352"/>
              <a:gd name="connsiteY3" fmla="*/ 47719 h 477185"/>
              <a:gd name="connsiteX4" fmla="*/ 720352 w 720352"/>
              <a:gd name="connsiteY4" fmla="*/ 429467 h 477185"/>
              <a:gd name="connsiteX5" fmla="*/ 672633 w 720352"/>
              <a:gd name="connsiteY5" fmla="*/ 477186 h 477185"/>
              <a:gd name="connsiteX6" fmla="*/ 47719 w 720352"/>
              <a:gd name="connsiteY6" fmla="*/ 477185 h 477185"/>
              <a:gd name="connsiteX7" fmla="*/ 0 w 720352"/>
              <a:gd name="connsiteY7" fmla="*/ 429466 h 477185"/>
              <a:gd name="connsiteX8" fmla="*/ 0 w 720352"/>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52" h="477185">
                <a:moveTo>
                  <a:pt x="0" y="47719"/>
                </a:moveTo>
                <a:cubicBezTo>
                  <a:pt x="0" y="21365"/>
                  <a:pt x="21365" y="0"/>
                  <a:pt x="47719" y="0"/>
                </a:cubicBezTo>
                <a:lnTo>
                  <a:pt x="672634" y="0"/>
                </a:lnTo>
                <a:cubicBezTo>
                  <a:pt x="698988" y="0"/>
                  <a:pt x="720353" y="21365"/>
                  <a:pt x="720353" y="47719"/>
                </a:cubicBezTo>
                <a:cubicBezTo>
                  <a:pt x="720353" y="174968"/>
                  <a:pt x="720352" y="302218"/>
                  <a:pt x="720352" y="429467"/>
                </a:cubicBezTo>
                <a:cubicBezTo>
                  <a:pt x="720352" y="455821"/>
                  <a:pt x="698987" y="477186"/>
                  <a:pt x="672633"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100" dirty="0" smtClean="0">
                <a:solidFill>
                  <a:schemeClr val="tx1"/>
                </a:solidFill>
                <a:latin typeface="Times New Roman" panose="02020603050405020304" pitchFamily="18" charset="0"/>
                <a:cs typeface="Times New Roman" panose="02020603050405020304" pitchFamily="18" charset="0"/>
              </a:rPr>
              <a:t>31,6</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65" name="Полилиния 64"/>
          <p:cNvSpPr/>
          <p:nvPr/>
        </p:nvSpPr>
        <p:spPr>
          <a:xfrm>
            <a:off x="4219901" y="1821721"/>
            <a:ext cx="3528000" cy="324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r>
              <a:rPr lang="ru-RU" sz="900" dirty="0" smtClean="0">
                <a:solidFill>
                  <a:schemeClr val="tx1"/>
                </a:solidFill>
                <a:latin typeface="Times New Roman" panose="02020603050405020304" pitchFamily="18" charset="0"/>
                <a:cs typeface="Times New Roman" panose="02020603050405020304" pitchFamily="18" charset="0"/>
              </a:rPr>
              <a:t>Региональный проект «Развитие отраслей и техническая модернизация агропромышленного комплекса»</a:t>
            </a:r>
            <a:endParaRPr lang="ru-RU" sz="900" dirty="0">
              <a:solidFill>
                <a:schemeClr val="tx1"/>
              </a:solidFill>
              <a:latin typeface="Times New Roman" panose="02020603050405020304" pitchFamily="18" charset="0"/>
              <a:cs typeface="Times New Roman" panose="02020603050405020304" pitchFamily="18" charset="0"/>
            </a:endParaRPr>
          </a:p>
        </p:txBody>
      </p:sp>
      <p:sp>
        <p:nvSpPr>
          <p:cNvPr id="69" name="Полилиния 68"/>
          <p:cNvSpPr/>
          <p:nvPr/>
        </p:nvSpPr>
        <p:spPr>
          <a:xfrm>
            <a:off x="8496496" y="1821721"/>
            <a:ext cx="576000" cy="324000"/>
          </a:xfrm>
          <a:custGeom>
            <a:avLst/>
            <a:gdLst>
              <a:gd name="connsiteX0" fmla="*/ 0 w 720352"/>
              <a:gd name="connsiteY0" fmla="*/ 47719 h 477185"/>
              <a:gd name="connsiteX1" fmla="*/ 47719 w 720352"/>
              <a:gd name="connsiteY1" fmla="*/ 0 h 477185"/>
              <a:gd name="connsiteX2" fmla="*/ 672634 w 720352"/>
              <a:gd name="connsiteY2" fmla="*/ 0 h 477185"/>
              <a:gd name="connsiteX3" fmla="*/ 720353 w 720352"/>
              <a:gd name="connsiteY3" fmla="*/ 47719 h 477185"/>
              <a:gd name="connsiteX4" fmla="*/ 720352 w 720352"/>
              <a:gd name="connsiteY4" fmla="*/ 429467 h 477185"/>
              <a:gd name="connsiteX5" fmla="*/ 672633 w 720352"/>
              <a:gd name="connsiteY5" fmla="*/ 477186 h 477185"/>
              <a:gd name="connsiteX6" fmla="*/ 47719 w 720352"/>
              <a:gd name="connsiteY6" fmla="*/ 477185 h 477185"/>
              <a:gd name="connsiteX7" fmla="*/ 0 w 720352"/>
              <a:gd name="connsiteY7" fmla="*/ 429466 h 477185"/>
              <a:gd name="connsiteX8" fmla="*/ 0 w 720352"/>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52" h="477185">
                <a:moveTo>
                  <a:pt x="0" y="47719"/>
                </a:moveTo>
                <a:cubicBezTo>
                  <a:pt x="0" y="21365"/>
                  <a:pt x="21365" y="0"/>
                  <a:pt x="47719" y="0"/>
                </a:cubicBezTo>
                <a:lnTo>
                  <a:pt x="672634" y="0"/>
                </a:lnTo>
                <a:cubicBezTo>
                  <a:pt x="698988" y="0"/>
                  <a:pt x="720353" y="21365"/>
                  <a:pt x="720353" y="47719"/>
                </a:cubicBezTo>
                <a:cubicBezTo>
                  <a:pt x="720353" y="174968"/>
                  <a:pt x="720352" y="302218"/>
                  <a:pt x="720352" y="429467"/>
                </a:cubicBezTo>
                <a:cubicBezTo>
                  <a:pt x="720352" y="455821"/>
                  <a:pt x="698987" y="477186"/>
                  <a:pt x="672633"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000" dirty="0" smtClean="0">
                <a:solidFill>
                  <a:schemeClr val="tx1"/>
                </a:solidFill>
                <a:latin typeface="Times New Roman" panose="02020603050405020304" pitchFamily="18" charset="0"/>
                <a:cs typeface="Times New Roman" panose="02020603050405020304" pitchFamily="18" charset="0"/>
              </a:rPr>
              <a:t>1 405,3</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70" name="Полилиния 69"/>
          <p:cNvSpPr/>
          <p:nvPr/>
        </p:nvSpPr>
        <p:spPr>
          <a:xfrm>
            <a:off x="7812360" y="1821721"/>
            <a:ext cx="576000" cy="324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000" dirty="0" smtClean="0">
                <a:solidFill>
                  <a:schemeClr val="tx1"/>
                </a:solidFill>
                <a:latin typeface="Times New Roman" panose="02020603050405020304" pitchFamily="18" charset="0"/>
                <a:cs typeface="Times New Roman" panose="02020603050405020304" pitchFamily="18" charset="0"/>
              </a:rPr>
              <a:t>1405,3</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71" name="Полилиния 70"/>
          <p:cNvSpPr/>
          <p:nvPr/>
        </p:nvSpPr>
        <p:spPr>
          <a:xfrm>
            <a:off x="4219901" y="2193633"/>
            <a:ext cx="3528000" cy="180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r>
              <a:rPr lang="ru-RU" sz="900" dirty="0" smtClean="0">
                <a:solidFill>
                  <a:schemeClr val="tx1"/>
                </a:solidFill>
                <a:latin typeface="Times New Roman" panose="02020603050405020304" pitchFamily="18" charset="0"/>
                <a:cs typeface="Times New Roman" panose="02020603050405020304" pitchFamily="18" charset="0"/>
              </a:rPr>
              <a:t>Региональный проект «Развитие сельского туризма»</a:t>
            </a:r>
            <a:endParaRPr lang="ru-RU" sz="900" dirty="0">
              <a:solidFill>
                <a:schemeClr val="tx1"/>
              </a:solidFill>
              <a:latin typeface="Times New Roman" panose="02020603050405020304" pitchFamily="18" charset="0"/>
              <a:cs typeface="Times New Roman" panose="02020603050405020304" pitchFamily="18" charset="0"/>
            </a:endParaRPr>
          </a:p>
        </p:txBody>
      </p:sp>
      <p:sp>
        <p:nvSpPr>
          <p:cNvPr id="72" name="Полилиния 71"/>
          <p:cNvSpPr/>
          <p:nvPr/>
        </p:nvSpPr>
        <p:spPr>
          <a:xfrm>
            <a:off x="8496496" y="2193633"/>
            <a:ext cx="576000" cy="180000"/>
          </a:xfrm>
          <a:custGeom>
            <a:avLst/>
            <a:gdLst>
              <a:gd name="connsiteX0" fmla="*/ 0 w 720352"/>
              <a:gd name="connsiteY0" fmla="*/ 47719 h 477185"/>
              <a:gd name="connsiteX1" fmla="*/ 47719 w 720352"/>
              <a:gd name="connsiteY1" fmla="*/ 0 h 477185"/>
              <a:gd name="connsiteX2" fmla="*/ 672634 w 720352"/>
              <a:gd name="connsiteY2" fmla="*/ 0 h 477185"/>
              <a:gd name="connsiteX3" fmla="*/ 720353 w 720352"/>
              <a:gd name="connsiteY3" fmla="*/ 47719 h 477185"/>
              <a:gd name="connsiteX4" fmla="*/ 720352 w 720352"/>
              <a:gd name="connsiteY4" fmla="*/ 429467 h 477185"/>
              <a:gd name="connsiteX5" fmla="*/ 672633 w 720352"/>
              <a:gd name="connsiteY5" fmla="*/ 477186 h 477185"/>
              <a:gd name="connsiteX6" fmla="*/ 47719 w 720352"/>
              <a:gd name="connsiteY6" fmla="*/ 477185 h 477185"/>
              <a:gd name="connsiteX7" fmla="*/ 0 w 720352"/>
              <a:gd name="connsiteY7" fmla="*/ 429466 h 477185"/>
              <a:gd name="connsiteX8" fmla="*/ 0 w 720352"/>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52" h="477185">
                <a:moveTo>
                  <a:pt x="0" y="47719"/>
                </a:moveTo>
                <a:cubicBezTo>
                  <a:pt x="0" y="21365"/>
                  <a:pt x="21365" y="0"/>
                  <a:pt x="47719" y="0"/>
                </a:cubicBezTo>
                <a:lnTo>
                  <a:pt x="672634" y="0"/>
                </a:lnTo>
                <a:cubicBezTo>
                  <a:pt x="698988" y="0"/>
                  <a:pt x="720353" y="21365"/>
                  <a:pt x="720353" y="47719"/>
                </a:cubicBezTo>
                <a:cubicBezTo>
                  <a:pt x="720353" y="174968"/>
                  <a:pt x="720352" y="302218"/>
                  <a:pt x="720352" y="429467"/>
                </a:cubicBezTo>
                <a:cubicBezTo>
                  <a:pt x="720352" y="455821"/>
                  <a:pt x="698987" y="477186"/>
                  <a:pt x="672633"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000" dirty="0" smtClean="0">
                <a:solidFill>
                  <a:schemeClr val="tx1"/>
                </a:solidFill>
                <a:latin typeface="Times New Roman" panose="02020603050405020304" pitchFamily="18" charset="0"/>
                <a:cs typeface="Times New Roman" panose="02020603050405020304" pitchFamily="18" charset="0"/>
              </a:rPr>
              <a:t>20,0</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73" name="Полилиния 72"/>
          <p:cNvSpPr/>
          <p:nvPr/>
        </p:nvSpPr>
        <p:spPr>
          <a:xfrm>
            <a:off x="7812360" y="2193633"/>
            <a:ext cx="576000" cy="180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000" dirty="0" smtClean="0">
                <a:solidFill>
                  <a:schemeClr val="tx1"/>
                </a:solidFill>
                <a:latin typeface="Times New Roman" panose="02020603050405020304" pitchFamily="18" charset="0"/>
                <a:cs typeface="Times New Roman" panose="02020603050405020304" pitchFamily="18" charset="0"/>
              </a:rPr>
              <a:t>20,0</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74" name="Полилиния 73"/>
          <p:cNvSpPr/>
          <p:nvPr/>
        </p:nvSpPr>
        <p:spPr>
          <a:xfrm>
            <a:off x="4219900" y="2421545"/>
            <a:ext cx="3528000" cy="324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r>
              <a:rPr lang="ru-RU" sz="900" dirty="0" smtClean="0">
                <a:solidFill>
                  <a:schemeClr val="tx1"/>
                </a:solidFill>
                <a:latin typeface="Times New Roman" panose="02020603050405020304" pitchFamily="18" charset="0"/>
                <a:cs typeface="Times New Roman" panose="02020603050405020304" pitchFamily="18" charset="0"/>
              </a:rPr>
              <a:t>Региональный проект «Стимулирование инвестиционной деятельности в АПК»</a:t>
            </a:r>
            <a:endParaRPr lang="ru-RU" sz="900" dirty="0">
              <a:solidFill>
                <a:schemeClr val="tx1"/>
              </a:solidFill>
              <a:latin typeface="Times New Roman" panose="02020603050405020304" pitchFamily="18" charset="0"/>
              <a:cs typeface="Times New Roman" panose="02020603050405020304" pitchFamily="18" charset="0"/>
            </a:endParaRPr>
          </a:p>
        </p:txBody>
      </p:sp>
      <p:sp>
        <p:nvSpPr>
          <p:cNvPr id="75" name="Полилиния 74"/>
          <p:cNvSpPr/>
          <p:nvPr/>
        </p:nvSpPr>
        <p:spPr>
          <a:xfrm>
            <a:off x="8496496" y="2421545"/>
            <a:ext cx="576000" cy="324000"/>
          </a:xfrm>
          <a:custGeom>
            <a:avLst/>
            <a:gdLst>
              <a:gd name="connsiteX0" fmla="*/ 0 w 720352"/>
              <a:gd name="connsiteY0" fmla="*/ 47719 h 477185"/>
              <a:gd name="connsiteX1" fmla="*/ 47719 w 720352"/>
              <a:gd name="connsiteY1" fmla="*/ 0 h 477185"/>
              <a:gd name="connsiteX2" fmla="*/ 672634 w 720352"/>
              <a:gd name="connsiteY2" fmla="*/ 0 h 477185"/>
              <a:gd name="connsiteX3" fmla="*/ 720353 w 720352"/>
              <a:gd name="connsiteY3" fmla="*/ 47719 h 477185"/>
              <a:gd name="connsiteX4" fmla="*/ 720352 w 720352"/>
              <a:gd name="connsiteY4" fmla="*/ 429467 h 477185"/>
              <a:gd name="connsiteX5" fmla="*/ 672633 w 720352"/>
              <a:gd name="connsiteY5" fmla="*/ 477186 h 477185"/>
              <a:gd name="connsiteX6" fmla="*/ 47719 w 720352"/>
              <a:gd name="connsiteY6" fmla="*/ 477185 h 477185"/>
              <a:gd name="connsiteX7" fmla="*/ 0 w 720352"/>
              <a:gd name="connsiteY7" fmla="*/ 429466 h 477185"/>
              <a:gd name="connsiteX8" fmla="*/ 0 w 720352"/>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52" h="477185">
                <a:moveTo>
                  <a:pt x="0" y="47719"/>
                </a:moveTo>
                <a:cubicBezTo>
                  <a:pt x="0" y="21365"/>
                  <a:pt x="21365" y="0"/>
                  <a:pt x="47719" y="0"/>
                </a:cubicBezTo>
                <a:lnTo>
                  <a:pt x="672634" y="0"/>
                </a:lnTo>
                <a:cubicBezTo>
                  <a:pt x="698988" y="0"/>
                  <a:pt x="720353" y="21365"/>
                  <a:pt x="720353" y="47719"/>
                </a:cubicBezTo>
                <a:cubicBezTo>
                  <a:pt x="720353" y="174968"/>
                  <a:pt x="720352" y="302218"/>
                  <a:pt x="720352" y="429467"/>
                </a:cubicBezTo>
                <a:cubicBezTo>
                  <a:pt x="720352" y="455821"/>
                  <a:pt x="698987" y="477186"/>
                  <a:pt x="672633"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000" dirty="0" smtClean="0">
                <a:solidFill>
                  <a:schemeClr val="tx1"/>
                </a:solidFill>
                <a:latin typeface="Times New Roman" panose="02020603050405020304" pitchFamily="18" charset="0"/>
                <a:cs typeface="Times New Roman" panose="02020603050405020304" pitchFamily="18" charset="0"/>
              </a:rPr>
              <a:t>554,1</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76" name="Полилиния 75"/>
          <p:cNvSpPr/>
          <p:nvPr/>
        </p:nvSpPr>
        <p:spPr>
          <a:xfrm>
            <a:off x="7812360" y="2421545"/>
            <a:ext cx="576000" cy="324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000" dirty="0" smtClean="0">
                <a:solidFill>
                  <a:schemeClr val="tx1"/>
                </a:solidFill>
                <a:latin typeface="Times New Roman" panose="02020603050405020304" pitchFamily="18" charset="0"/>
                <a:cs typeface="Times New Roman" panose="02020603050405020304" pitchFamily="18" charset="0"/>
              </a:rPr>
              <a:t>554,1</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77" name="Полилиния 76"/>
          <p:cNvSpPr/>
          <p:nvPr/>
        </p:nvSpPr>
        <p:spPr>
          <a:xfrm>
            <a:off x="4219901" y="4809471"/>
            <a:ext cx="3528000" cy="540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r>
              <a:rPr lang="ru-RU" sz="900" dirty="0">
                <a:solidFill>
                  <a:schemeClr val="tx1"/>
                </a:solidFill>
                <a:latin typeface="Times New Roman" panose="02020603050405020304" pitchFamily="18" charset="0"/>
                <a:cs typeface="Times New Roman" panose="02020603050405020304" pitchFamily="18" charset="0"/>
              </a:rPr>
              <a:t>Комплекс процессных мероприятий </a:t>
            </a:r>
            <a:r>
              <a:rPr lang="ru-RU" sz="900" dirty="0" smtClean="0">
                <a:solidFill>
                  <a:schemeClr val="tx1"/>
                </a:solidFill>
                <a:latin typeface="Times New Roman" panose="02020603050405020304" pitchFamily="18" charset="0"/>
                <a:cs typeface="Times New Roman" panose="02020603050405020304" pitchFamily="18" charset="0"/>
              </a:rPr>
              <a:t>«Стимулирование муниципальных округов Чувашской Республики к обеспечению устойчивого и динамичного развития сельского хозяйства»</a:t>
            </a:r>
            <a:endParaRPr lang="ru-RU" sz="900" dirty="0">
              <a:solidFill>
                <a:schemeClr val="tx1"/>
              </a:solidFill>
              <a:latin typeface="Times New Roman" panose="02020603050405020304" pitchFamily="18" charset="0"/>
              <a:cs typeface="Times New Roman" panose="02020603050405020304" pitchFamily="18" charset="0"/>
            </a:endParaRPr>
          </a:p>
        </p:txBody>
      </p:sp>
      <p:sp>
        <p:nvSpPr>
          <p:cNvPr id="78" name="Полилиния 77"/>
          <p:cNvSpPr/>
          <p:nvPr/>
        </p:nvSpPr>
        <p:spPr>
          <a:xfrm>
            <a:off x="7812360" y="4809471"/>
            <a:ext cx="576000" cy="540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000" dirty="0" smtClean="0">
                <a:solidFill>
                  <a:schemeClr val="tx1"/>
                </a:solidFill>
                <a:latin typeface="Times New Roman" panose="02020603050405020304" pitchFamily="18" charset="0"/>
                <a:cs typeface="Times New Roman" panose="02020603050405020304" pitchFamily="18" charset="0"/>
              </a:rPr>
              <a:t>0,4</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79" name="Полилиния 78"/>
          <p:cNvSpPr/>
          <p:nvPr/>
        </p:nvSpPr>
        <p:spPr>
          <a:xfrm>
            <a:off x="8496496" y="4809471"/>
            <a:ext cx="576000" cy="540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000" dirty="0" smtClean="0">
                <a:solidFill>
                  <a:schemeClr val="tx1"/>
                </a:solidFill>
                <a:latin typeface="Times New Roman" panose="02020603050405020304" pitchFamily="18" charset="0"/>
                <a:cs typeface="Times New Roman" panose="02020603050405020304" pitchFamily="18" charset="0"/>
              </a:rPr>
              <a:t>0,4</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80" name="Полилиния 79"/>
          <p:cNvSpPr/>
          <p:nvPr/>
        </p:nvSpPr>
        <p:spPr>
          <a:xfrm>
            <a:off x="4219901" y="5397383"/>
            <a:ext cx="3528000" cy="432048"/>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r>
              <a:rPr lang="ru-RU" sz="900" dirty="0" smtClean="0">
                <a:solidFill>
                  <a:schemeClr val="tx1"/>
                </a:solidFill>
                <a:latin typeface="Times New Roman" panose="02020603050405020304" pitchFamily="18" charset="0"/>
                <a:cs typeface="Times New Roman" panose="02020603050405020304" pitchFamily="18" charset="0"/>
              </a:rPr>
              <a:t>Комплекс процессных мероприятий «Обеспечение эпизоотического благополучия на территории Чувашской Республики</a:t>
            </a:r>
            <a:endParaRPr lang="ru-RU" sz="900" dirty="0">
              <a:solidFill>
                <a:schemeClr val="tx1"/>
              </a:solidFill>
              <a:latin typeface="Times New Roman" panose="02020603050405020304" pitchFamily="18" charset="0"/>
              <a:cs typeface="Times New Roman" panose="02020603050405020304" pitchFamily="18" charset="0"/>
            </a:endParaRPr>
          </a:p>
        </p:txBody>
      </p:sp>
      <p:sp>
        <p:nvSpPr>
          <p:cNvPr id="81" name="Полилиния 80"/>
          <p:cNvSpPr/>
          <p:nvPr/>
        </p:nvSpPr>
        <p:spPr>
          <a:xfrm>
            <a:off x="7812360" y="5397383"/>
            <a:ext cx="576000" cy="432048"/>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000" dirty="0" smtClean="0">
                <a:solidFill>
                  <a:schemeClr val="tx1"/>
                </a:solidFill>
                <a:latin typeface="Times New Roman" panose="02020603050405020304" pitchFamily="18" charset="0"/>
                <a:cs typeface="Times New Roman" panose="02020603050405020304" pitchFamily="18" charset="0"/>
              </a:rPr>
              <a:t>345,1</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82" name="Полилиния 81"/>
          <p:cNvSpPr/>
          <p:nvPr/>
        </p:nvSpPr>
        <p:spPr>
          <a:xfrm>
            <a:off x="8496496" y="5397383"/>
            <a:ext cx="576000" cy="432048"/>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000" dirty="0" smtClean="0">
                <a:solidFill>
                  <a:schemeClr val="tx1"/>
                </a:solidFill>
                <a:latin typeface="Times New Roman" panose="02020603050405020304" pitchFamily="18" charset="0"/>
                <a:cs typeface="Times New Roman" panose="02020603050405020304" pitchFamily="18" charset="0"/>
              </a:rPr>
              <a:t>342,3</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83" name="Полилиния 82"/>
          <p:cNvSpPr/>
          <p:nvPr/>
        </p:nvSpPr>
        <p:spPr>
          <a:xfrm>
            <a:off x="4219901" y="3021369"/>
            <a:ext cx="3528000" cy="180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r>
              <a:rPr lang="ru-RU" sz="900" dirty="0">
                <a:solidFill>
                  <a:schemeClr val="tx1"/>
                </a:solidFill>
                <a:latin typeface="Times New Roman" panose="02020603050405020304" pitchFamily="18" charset="0"/>
                <a:cs typeface="Times New Roman" panose="02020603050405020304" pitchFamily="18" charset="0"/>
              </a:rPr>
              <a:t>Региональный проект "Кадры в агропромышленном комплексе"</a:t>
            </a:r>
          </a:p>
        </p:txBody>
      </p:sp>
      <p:sp>
        <p:nvSpPr>
          <p:cNvPr id="84" name="Полилиния 83"/>
          <p:cNvSpPr/>
          <p:nvPr/>
        </p:nvSpPr>
        <p:spPr>
          <a:xfrm>
            <a:off x="7812360" y="3021369"/>
            <a:ext cx="576000" cy="180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000" dirty="0" smtClean="0">
                <a:solidFill>
                  <a:schemeClr val="tx1"/>
                </a:solidFill>
                <a:latin typeface="Times New Roman" panose="02020603050405020304" pitchFamily="18" charset="0"/>
                <a:cs typeface="Times New Roman" panose="02020603050405020304" pitchFamily="18" charset="0"/>
              </a:rPr>
              <a:t>61,6</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85" name="Полилиния 84"/>
          <p:cNvSpPr/>
          <p:nvPr/>
        </p:nvSpPr>
        <p:spPr>
          <a:xfrm>
            <a:off x="8496496" y="3021369"/>
            <a:ext cx="576000" cy="180000"/>
          </a:xfrm>
          <a:custGeom>
            <a:avLst/>
            <a:gdLst>
              <a:gd name="connsiteX0" fmla="*/ 0 w 720352"/>
              <a:gd name="connsiteY0" fmla="*/ 47719 h 477185"/>
              <a:gd name="connsiteX1" fmla="*/ 47719 w 720352"/>
              <a:gd name="connsiteY1" fmla="*/ 0 h 477185"/>
              <a:gd name="connsiteX2" fmla="*/ 672634 w 720352"/>
              <a:gd name="connsiteY2" fmla="*/ 0 h 477185"/>
              <a:gd name="connsiteX3" fmla="*/ 720353 w 720352"/>
              <a:gd name="connsiteY3" fmla="*/ 47719 h 477185"/>
              <a:gd name="connsiteX4" fmla="*/ 720352 w 720352"/>
              <a:gd name="connsiteY4" fmla="*/ 429467 h 477185"/>
              <a:gd name="connsiteX5" fmla="*/ 672633 w 720352"/>
              <a:gd name="connsiteY5" fmla="*/ 477186 h 477185"/>
              <a:gd name="connsiteX6" fmla="*/ 47719 w 720352"/>
              <a:gd name="connsiteY6" fmla="*/ 477185 h 477185"/>
              <a:gd name="connsiteX7" fmla="*/ 0 w 720352"/>
              <a:gd name="connsiteY7" fmla="*/ 429466 h 477185"/>
              <a:gd name="connsiteX8" fmla="*/ 0 w 720352"/>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52" h="477185">
                <a:moveTo>
                  <a:pt x="0" y="47719"/>
                </a:moveTo>
                <a:cubicBezTo>
                  <a:pt x="0" y="21365"/>
                  <a:pt x="21365" y="0"/>
                  <a:pt x="47719" y="0"/>
                </a:cubicBezTo>
                <a:lnTo>
                  <a:pt x="672634" y="0"/>
                </a:lnTo>
                <a:cubicBezTo>
                  <a:pt x="698988" y="0"/>
                  <a:pt x="720353" y="21365"/>
                  <a:pt x="720353" y="47719"/>
                </a:cubicBezTo>
                <a:cubicBezTo>
                  <a:pt x="720353" y="174968"/>
                  <a:pt x="720352" y="302218"/>
                  <a:pt x="720352" y="429467"/>
                </a:cubicBezTo>
                <a:cubicBezTo>
                  <a:pt x="720352" y="455821"/>
                  <a:pt x="698987" y="477186"/>
                  <a:pt x="672633"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000" dirty="0" smtClean="0">
                <a:solidFill>
                  <a:schemeClr val="tx1"/>
                </a:solidFill>
                <a:latin typeface="Times New Roman" panose="02020603050405020304" pitchFamily="18" charset="0"/>
                <a:cs typeface="Times New Roman" panose="02020603050405020304" pitchFamily="18" charset="0"/>
              </a:rPr>
              <a:t>61,6</a:t>
            </a:r>
            <a:endParaRPr lang="ru-RU" sz="10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55208934"/>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6" name="Полилиния 5"/>
          <p:cNvSpPr/>
          <p:nvPr/>
        </p:nvSpPr>
        <p:spPr bwMode="auto">
          <a:xfrm>
            <a:off x="5139826" y="1171241"/>
            <a:ext cx="3903032" cy="551113"/>
          </a:xfrm>
          <a:custGeom>
            <a:avLst/>
            <a:gdLst>
              <a:gd name="connsiteX0" fmla="*/ 0 w 3903032"/>
              <a:gd name="connsiteY0" fmla="*/ 42817 h 428165"/>
              <a:gd name="connsiteX1" fmla="*/ 42817 w 3903032"/>
              <a:gd name="connsiteY1" fmla="*/ 0 h 428165"/>
              <a:gd name="connsiteX2" fmla="*/ 3860216 w 3903032"/>
              <a:gd name="connsiteY2" fmla="*/ 0 h 428165"/>
              <a:gd name="connsiteX3" fmla="*/ 3903033 w 3903032"/>
              <a:gd name="connsiteY3" fmla="*/ 42817 h 428165"/>
              <a:gd name="connsiteX4" fmla="*/ 3903032 w 3903032"/>
              <a:gd name="connsiteY4" fmla="*/ 385349 h 428165"/>
              <a:gd name="connsiteX5" fmla="*/ 3860215 w 3903032"/>
              <a:gd name="connsiteY5" fmla="*/ 428166 h 428165"/>
              <a:gd name="connsiteX6" fmla="*/ 42817 w 3903032"/>
              <a:gd name="connsiteY6" fmla="*/ 428165 h 428165"/>
              <a:gd name="connsiteX7" fmla="*/ 0 w 3903032"/>
              <a:gd name="connsiteY7" fmla="*/ 385348 h 428165"/>
              <a:gd name="connsiteX8" fmla="*/ 0 w 390303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3032" h="428165" extrusionOk="0">
                <a:moveTo>
                  <a:pt x="0" y="42817"/>
                </a:moveTo>
                <a:cubicBezTo>
                  <a:pt x="0" y="19170"/>
                  <a:pt x="19170" y="0"/>
                  <a:pt x="42817" y="0"/>
                </a:cubicBezTo>
                <a:lnTo>
                  <a:pt x="3860216" y="0"/>
                </a:lnTo>
                <a:cubicBezTo>
                  <a:pt x="3883863" y="0"/>
                  <a:pt x="3903033" y="19170"/>
                  <a:pt x="3903033" y="42817"/>
                </a:cubicBezTo>
                <a:cubicBezTo>
                  <a:pt x="3903033" y="156994"/>
                  <a:pt x="3903032" y="271172"/>
                  <a:pt x="3903032" y="385349"/>
                </a:cubicBezTo>
                <a:cubicBezTo>
                  <a:pt x="3903032" y="408996"/>
                  <a:pt x="3883862" y="428166"/>
                  <a:pt x="3860215" y="428166"/>
                </a:cubicBezTo>
                <a:lnTo>
                  <a:pt x="42817" y="428165"/>
                </a:lnTo>
                <a:cubicBezTo>
                  <a:pt x="19170" y="428165"/>
                  <a:pt x="0" y="408995"/>
                  <a:pt x="0" y="385348"/>
                </a:cubicBezTo>
                <a:lnTo>
                  <a:pt x="0" y="42817"/>
                </a:lnTo>
                <a:close/>
              </a:path>
            </a:pathLst>
          </a:custGeom>
        </p:spPr>
        <p:style>
          <a:lnRef idx="3">
            <a:schemeClr val="lt1"/>
          </a:lnRef>
          <a:fillRef idx="1">
            <a:schemeClr val="accent2"/>
          </a:fillRef>
          <a:effectRef idx="1">
            <a:schemeClr val="accent2"/>
          </a:effectRef>
          <a:fontRef idx="minor">
            <a:schemeClr val="lt1"/>
          </a:fontRef>
        </p:style>
        <p:txBody>
          <a:bodyPr spcFirstLastPara="0" vert="horz" wrap="square" lIns="65881" tIns="65881" rIns="65881" bIns="65881" numCol="1" spcCol="1270" anchor="ctr" anchorCtr="0">
            <a:noAutofit/>
          </a:bodyPr>
          <a:lstStyle/>
          <a:p>
            <a:pPr algn="ctr" defTabSz="622300">
              <a:lnSpc>
                <a:spcPct val="90000"/>
              </a:lnSpc>
              <a:spcBef>
                <a:spcPts val="0"/>
              </a:spcBef>
              <a:spcAft>
                <a:spcPts val="0"/>
              </a:spcAft>
              <a:defRPr/>
            </a:pPr>
            <a:r>
              <a:rPr lang="ru-RU" sz="1400" b="1">
                <a:solidFill>
                  <a:srgbClr val="4E67C8">
                    <a:lumMod val="50000"/>
                  </a:srgbClr>
                </a:solidFill>
                <a:latin typeface="Times New Roman"/>
                <a:cs typeface="Times New Roman"/>
              </a:rPr>
              <a:t>Достижение значений показателей (индикаторов) </a:t>
            </a:r>
            <a:endParaRPr/>
          </a:p>
        </p:txBody>
      </p:sp>
      <p:sp>
        <p:nvSpPr>
          <p:cNvPr id="7" name="Полилиния 6"/>
          <p:cNvSpPr/>
          <p:nvPr/>
        </p:nvSpPr>
        <p:spPr bwMode="auto">
          <a:xfrm>
            <a:off x="5142518" y="1963329"/>
            <a:ext cx="731452" cy="492955"/>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extrusionOk="0">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rotWithShape="0">
            <a:gsLst>
              <a:gs pos="0">
                <a:srgbClr val="92D050">
                  <a:tint val="66000"/>
                  <a:satMod val="160000"/>
                </a:srgbClr>
              </a:gs>
              <a:gs pos="50000">
                <a:srgbClr val="92D050">
                  <a:tint val="44500"/>
                  <a:satMod val="160000"/>
                </a:srgbClr>
              </a:gs>
              <a:gs pos="100000">
                <a:srgbClr val="92D050">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5881" tIns="65881" rIns="65881" bIns="65881" numCol="1" spcCol="1270" anchor="ctr" anchorCtr="0">
            <a:noAutofit/>
          </a:bodyPr>
          <a:lstStyle/>
          <a:p>
            <a:pPr algn="ctr" defTabSz="622300">
              <a:lnSpc>
                <a:spcPct val="90000"/>
              </a:lnSpc>
              <a:spcBef>
                <a:spcPts val="0"/>
              </a:spcBef>
              <a:spcAft>
                <a:spcPts val="0"/>
              </a:spcAft>
              <a:defRPr/>
            </a:pPr>
            <a:r>
              <a:rPr lang="ru-RU" sz="1400" b="1" dirty="0" smtClean="0">
                <a:solidFill>
                  <a:prstClr val="black"/>
                </a:solidFill>
                <a:latin typeface="Times New Roman"/>
                <a:cs typeface="Times New Roman"/>
              </a:rPr>
              <a:t>2025 </a:t>
            </a:r>
            <a:r>
              <a:rPr lang="ru-RU" sz="1400" b="1" dirty="0">
                <a:solidFill>
                  <a:prstClr val="black"/>
                </a:solidFill>
                <a:latin typeface="Times New Roman"/>
                <a:cs typeface="Times New Roman"/>
              </a:rPr>
              <a:t>план</a:t>
            </a:r>
          </a:p>
        </p:txBody>
      </p:sp>
      <p:sp>
        <p:nvSpPr>
          <p:cNvPr id="8" name="Полилиния 7"/>
          <p:cNvSpPr/>
          <p:nvPr/>
        </p:nvSpPr>
        <p:spPr bwMode="auto">
          <a:xfrm>
            <a:off x="5136692" y="2695805"/>
            <a:ext cx="731452" cy="491659"/>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extrusionOk="0">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rotWithShape="0">
            <a:gsLst>
              <a:gs pos="0">
                <a:srgbClr val="92D050">
                  <a:tint val="66000"/>
                  <a:satMod val="160000"/>
                </a:srgbClr>
              </a:gs>
              <a:gs pos="50000">
                <a:srgbClr val="92D050">
                  <a:tint val="44500"/>
                  <a:satMod val="160000"/>
                </a:srgbClr>
              </a:gs>
              <a:gs pos="100000">
                <a:srgbClr val="92D050">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a:lnSpc>
                <a:spcPct val="90000"/>
              </a:lnSpc>
              <a:spcBef>
                <a:spcPts val="0"/>
              </a:spcBef>
              <a:spcAft>
                <a:spcPts val="0"/>
              </a:spcAft>
              <a:defRPr/>
            </a:pPr>
            <a:r>
              <a:rPr lang="ru-RU" sz="1100" b="1" dirty="0" smtClean="0">
                <a:solidFill>
                  <a:prstClr val="black"/>
                </a:solidFill>
                <a:latin typeface="Times New Roman"/>
                <a:cs typeface="Times New Roman"/>
              </a:rPr>
              <a:t>110,6*</a:t>
            </a:r>
            <a:endParaRPr lang="ru-RU" sz="1100" b="1" dirty="0">
              <a:solidFill>
                <a:prstClr val="black"/>
              </a:solidFill>
              <a:latin typeface="Times New Roman"/>
              <a:cs typeface="Times New Roman"/>
            </a:endParaRPr>
          </a:p>
        </p:txBody>
      </p:sp>
      <p:sp>
        <p:nvSpPr>
          <p:cNvPr id="9" name="Полилиния 8"/>
          <p:cNvSpPr/>
          <p:nvPr/>
        </p:nvSpPr>
        <p:spPr bwMode="auto">
          <a:xfrm>
            <a:off x="5142518" y="3259473"/>
            <a:ext cx="731452" cy="648072"/>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extrusionOk="0">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rotWithShape="0">
            <a:gsLst>
              <a:gs pos="0">
                <a:srgbClr val="92D050">
                  <a:tint val="66000"/>
                  <a:satMod val="160000"/>
                </a:srgbClr>
              </a:gs>
              <a:gs pos="50000">
                <a:srgbClr val="92D050">
                  <a:tint val="44500"/>
                  <a:satMod val="160000"/>
                </a:srgbClr>
              </a:gs>
              <a:gs pos="100000">
                <a:srgbClr val="92D050">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a:lnSpc>
                <a:spcPct val="90000"/>
              </a:lnSpc>
              <a:spcBef>
                <a:spcPts val="0"/>
              </a:spcBef>
              <a:spcAft>
                <a:spcPts val="0"/>
              </a:spcAft>
              <a:defRPr/>
            </a:pPr>
            <a:r>
              <a:rPr lang="ru-RU" sz="1100" b="1" dirty="0" smtClean="0">
                <a:solidFill>
                  <a:prstClr val="black"/>
                </a:solidFill>
                <a:latin typeface="Times New Roman"/>
                <a:cs typeface="Times New Roman"/>
              </a:rPr>
              <a:t>122,4*</a:t>
            </a:r>
            <a:endParaRPr lang="ru-RU" sz="1100" b="1" dirty="0">
              <a:solidFill>
                <a:prstClr val="black"/>
              </a:solidFill>
              <a:latin typeface="Times New Roman"/>
              <a:cs typeface="Times New Roman"/>
            </a:endParaRPr>
          </a:p>
        </p:txBody>
      </p:sp>
      <p:sp>
        <p:nvSpPr>
          <p:cNvPr id="12" name="Полилиния 11"/>
          <p:cNvSpPr/>
          <p:nvPr/>
        </p:nvSpPr>
        <p:spPr bwMode="auto">
          <a:xfrm>
            <a:off x="5142518" y="3979553"/>
            <a:ext cx="731452" cy="540016"/>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extrusionOk="0">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rotWithShape="0">
            <a:gsLst>
              <a:gs pos="0">
                <a:srgbClr val="92D050">
                  <a:tint val="66000"/>
                  <a:satMod val="160000"/>
                </a:srgbClr>
              </a:gs>
              <a:gs pos="50000">
                <a:srgbClr val="92D050">
                  <a:tint val="44500"/>
                  <a:satMod val="160000"/>
                </a:srgbClr>
              </a:gs>
              <a:gs pos="100000">
                <a:srgbClr val="92D050">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a:lnSpc>
                <a:spcPct val="90000"/>
              </a:lnSpc>
              <a:spcBef>
                <a:spcPts val="0"/>
              </a:spcBef>
              <a:spcAft>
                <a:spcPts val="0"/>
              </a:spcAft>
              <a:defRPr/>
            </a:pPr>
            <a:r>
              <a:rPr lang="ru-RU" sz="1100" b="1" dirty="0" smtClean="0">
                <a:solidFill>
                  <a:prstClr val="black"/>
                </a:solidFill>
                <a:latin typeface="Times New Roman"/>
                <a:cs typeface="Times New Roman"/>
              </a:rPr>
              <a:t>46,1**</a:t>
            </a:r>
            <a:endParaRPr lang="ru-RU" sz="1100" b="1" dirty="0">
              <a:solidFill>
                <a:prstClr val="black"/>
              </a:solidFill>
              <a:latin typeface="Times New Roman"/>
              <a:cs typeface="Times New Roman"/>
            </a:endParaRPr>
          </a:p>
        </p:txBody>
      </p:sp>
      <p:sp>
        <p:nvSpPr>
          <p:cNvPr id="16" name="Полилиния 15"/>
          <p:cNvSpPr/>
          <p:nvPr/>
        </p:nvSpPr>
        <p:spPr bwMode="auto">
          <a:xfrm>
            <a:off x="5142518" y="4654241"/>
            <a:ext cx="730800" cy="693464"/>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extrusionOk="0">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rotWithShape="0">
            <a:gsLst>
              <a:gs pos="0">
                <a:srgbClr val="92D050">
                  <a:tint val="66000"/>
                  <a:satMod val="160000"/>
                </a:srgbClr>
              </a:gs>
              <a:gs pos="50000">
                <a:srgbClr val="92D050">
                  <a:tint val="44500"/>
                  <a:satMod val="160000"/>
                </a:srgbClr>
              </a:gs>
              <a:gs pos="100000">
                <a:srgbClr val="92D050">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a:lnSpc>
                <a:spcPct val="90000"/>
              </a:lnSpc>
              <a:spcBef>
                <a:spcPts val="0"/>
              </a:spcBef>
              <a:spcAft>
                <a:spcPts val="0"/>
              </a:spcAft>
              <a:defRPr/>
            </a:pPr>
            <a:r>
              <a:rPr lang="ru-RU" sz="1100" b="1" dirty="0" smtClean="0">
                <a:solidFill>
                  <a:prstClr val="black"/>
                </a:solidFill>
                <a:latin typeface="Times New Roman"/>
                <a:cs typeface="Times New Roman"/>
              </a:rPr>
              <a:t>49 213,0</a:t>
            </a:r>
            <a:endParaRPr lang="ru-RU" sz="1100" b="1" dirty="0">
              <a:solidFill>
                <a:prstClr val="black"/>
              </a:solidFill>
              <a:latin typeface="Times New Roman"/>
              <a:cs typeface="Times New Roman"/>
            </a:endParaRPr>
          </a:p>
        </p:txBody>
      </p:sp>
      <p:sp>
        <p:nvSpPr>
          <p:cNvPr id="27" name="Полилиния 26"/>
          <p:cNvSpPr/>
          <p:nvPr/>
        </p:nvSpPr>
        <p:spPr bwMode="auto">
          <a:xfrm>
            <a:off x="5944149" y="1963329"/>
            <a:ext cx="731452" cy="492955"/>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extrusionOk="0">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5881" tIns="65881" rIns="65881" bIns="65881" numCol="1" spcCol="1270" anchor="ctr" anchorCtr="0">
            <a:noAutofit/>
          </a:bodyPr>
          <a:lstStyle/>
          <a:p>
            <a:pPr algn="ctr" defTabSz="622300">
              <a:lnSpc>
                <a:spcPct val="90000"/>
              </a:lnSpc>
              <a:spcBef>
                <a:spcPts val="0"/>
              </a:spcBef>
              <a:spcAft>
                <a:spcPts val="0"/>
              </a:spcAft>
              <a:defRPr/>
            </a:pPr>
            <a:r>
              <a:rPr lang="ru-RU" sz="1400" b="1" dirty="0" smtClean="0">
                <a:solidFill>
                  <a:prstClr val="black"/>
                </a:solidFill>
                <a:latin typeface="Times New Roman"/>
                <a:cs typeface="Times New Roman"/>
              </a:rPr>
              <a:t>2025 </a:t>
            </a:r>
            <a:r>
              <a:rPr lang="ru-RU" sz="1400" b="1" dirty="0">
                <a:solidFill>
                  <a:prstClr val="black"/>
                </a:solidFill>
                <a:latin typeface="Times New Roman"/>
                <a:cs typeface="Times New Roman"/>
              </a:rPr>
              <a:t>факт</a:t>
            </a:r>
          </a:p>
        </p:txBody>
      </p:sp>
      <p:sp>
        <p:nvSpPr>
          <p:cNvPr id="28" name="Полилиния 27"/>
          <p:cNvSpPr/>
          <p:nvPr/>
        </p:nvSpPr>
        <p:spPr bwMode="auto">
          <a:xfrm>
            <a:off x="5944149" y="2695805"/>
            <a:ext cx="731452" cy="491659"/>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extrusionOk="0">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a:lnSpc>
                <a:spcPct val="90000"/>
              </a:lnSpc>
              <a:spcBef>
                <a:spcPts val="0"/>
              </a:spcBef>
              <a:spcAft>
                <a:spcPts val="0"/>
              </a:spcAft>
              <a:defRPr/>
            </a:pPr>
            <a:r>
              <a:rPr lang="ru-RU" sz="1100" b="1" dirty="0" smtClean="0">
                <a:solidFill>
                  <a:prstClr val="black"/>
                </a:solidFill>
                <a:latin typeface="Times New Roman"/>
                <a:cs typeface="Times New Roman"/>
              </a:rPr>
              <a:t>127,3*</a:t>
            </a:r>
            <a:endParaRPr lang="ru-RU" sz="1100" b="1" dirty="0">
              <a:solidFill>
                <a:prstClr val="black"/>
              </a:solidFill>
              <a:latin typeface="Times New Roman"/>
              <a:cs typeface="Times New Roman"/>
            </a:endParaRPr>
          </a:p>
        </p:txBody>
      </p:sp>
      <p:sp>
        <p:nvSpPr>
          <p:cNvPr id="29" name="Полилиния 28"/>
          <p:cNvSpPr/>
          <p:nvPr/>
        </p:nvSpPr>
        <p:spPr bwMode="auto">
          <a:xfrm>
            <a:off x="5935413" y="3259473"/>
            <a:ext cx="731452" cy="648072"/>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extrusionOk="0">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a:lnSpc>
                <a:spcPct val="90000"/>
              </a:lnSpc>
              <a:spcBef>
                <a:spcPts val="0"/>
              </a:spcBef>
              <a:spcAft>
                <a:spcPts val="0"/>
              </a:spcAft>
              <a:defRPr/>
            </a:pPr>
            <a:r>
              <a:rPr lang="ru-RU" sz="1100" b="1" dirty="0" smtClean="0">
                <a:solidFill>
                  <a:prstClr val="black"/>
                </a:solidFill>
                <a:latin typeface="Times New Roman"/>
                <a:cs typeface="Times New Roman"/>
              </a:rPr>
              <a:t>131*</a:t>
            </a:r>
            <a:endParaRPr lang="ru-RU" sz="1100" b="1" dirty="0">
              <a:solidFill>
                <a:prstClr val="black"/>
              </a:solidFill>
              <a:latin typeface="Times New Roman"/>
              <a:cs typeface="Times New Roman"/>
            </a:endParaRPr>
          </a:p>
        </p:txBody>
      </p:sp>
      <p:sp>
        <p:nvSpPr>
          <p:cNvPr id="32" name="Полилиния 31"/>
          <p:cNvSpPr/>
          <p:nvPr/>
        </p:nvSpPr>
        <p:spPr bwMode="auto">
          <a:xfrm>
            <a:off x="5935413" y="3984117"/>
            <a:ext cx="731452" cy="535452"/>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extrusionOk="0">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a:lnSpc>
                <a:spcPct val="90000"/>
              </a:lnSpc>
              <a:spcBef>
                <a:spcPts val="0"/>
              </a:spcBef>
              <a:spcAft>
                <a:spcPts val="0"/>
              </a:spcAft>
              <a:defRPr/>
            </a:pPr>
            <a:r>
              <a:rPr lang="ru-RU" sz="1100" b="1" dirty="0" smtClean="0">
                <a:solidFill>
                  <a:prstClr val="black"/>
                </a:solidFill>
                <a:latin typeface="Times New Roman"/>
                <a:cs typeface="Times New Roman"/>
              </a:rPr>
              <a:t>51,4**</a:t>
            </a:r>
            <a:endParaRPr lang="ru-RU" sz="1100" b="1" dirty="0">
              <a:solidFill>
                <a:prstClr val="black"/>
              </a:solidFill>
              <a:latin typeface="Times New Roman"/>
              <a:cs typeface="Times New Roman"/>
            </a:endParaRPr>
          </a:p>
        </p:txBody>
      </p:sp>
      <p:sp>
        <p:nvSpPr>
          <p:cNvPr id="43" name="Полилиния 42"/>
          <p:cNvSpPr/>
          <p:nvPr/>
        </p:nvSpPr>
        <p:spPr bwMode="auto">
          <a:xfrm>
            <a:off x="6728308" y="1963329"/>
            <a:ext cx="731452" cy="492955"/>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extrusionOk="0">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5881" tIns="65881" rIns="65881" bIns="65881" numCol="1" spcCol="1270" anchor="ctr" anchorCtr="0">
            <a:noAutofit/>
          </a:bodyPr>
          <a:lstStyle/>
          <a:p>
            <a:pPr algn="ctr" defTabSz="622300">
              <a:lnSpc>
                <a:spcPct val="90000"/>
              </a:lnSpc>
              <a:spcBef>
                <a:spcPts val="0"/>
              </a:spcBef>
              <a:spcAft>
                <a:spcPts val="0"/>
              </a:spcAft>
              <a:defRPr/>
            </a:pPr>
            <a:r>
              <a:rPr lang="ru-RU" sz="1400" b="1" dirty="0" smtClean="0">
                <a:solidFill>
                  <a:prstClr val="black"/>
                </a:solidFill>
                <a:latin typeface="Times New Roman"/>
                <a:cs typeface="Times New Roman"/>
              </a:rPr>
              <a:t>2026</a:t>
            </a:r>
            <a:endParaRPr lang="ru-RU" sz="1400" b="1" dirty="0">
              <a:solidFill>
                <a:prstClr val="black"/>
              </a:solidFill>
              <a:latin typeface="Times New Roman"/>
              <a:cs typeface="Times New Roman"/>
            </a:endParaRPr>
          </a:p>
        </p:txBody>
      </p:sp>
      <p:sp>
        <p:nvSpPr>
          <p:cNvPr id="44" name="Полилиния 43"/>
          <p:cNvSpPr/>
          <p:nvPr/>
        </p:nvSpPr>
        <p:spPr bwMode="auto">
          <a:xfrm>
            <a:off x="6728308" y="2695805"/>
            <a:ext cx="731452" cy="491659"/>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extrusionOk="0">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a:lnSpc>
                <a:spcPct val="90000"/>
              </a:lnSpc>
              <a:spcBef>
                <a:spcPts val="0"/>
              </a:spcBef>
              <a:spcAft>
                <a:spcPts val="0"/>
              </a:spcAft>
              <a:defRPr/>
            </a:pPr>
            <a:r>
              <a:rPr lang="ru-RU" sz="1100" b="1" dirty="0" smtClean="0">
                <a:solidFill>
                  <a:prstClr val="black"/>
                </a:solidFill>
                <a:latin typeface="Times New Roman"/>
                <a:cs typeface="Times New Roman"/>
              </a:rPr>
              <a:t>113,4</a:t>
            </a:r>
            <a:endParaRPr lang="ru-RU" sz="1100" b="1" dirty="0">
              <a:solidFill>
                <a:prstClr val="black"/>
              </a:solidFill>
              <a:latin typeface="Times New Roman"/>
              <a:cs typeface="Times New Roman"/>
            </a:endParaRPr>
          </a:p>
        </p:txBody>
      </p:sp>
      <p:sp>
        <p:nvSpPr>
          <p:cNvPr id="45" name="Полилиния 44"/>
          <p:cNvSpPr/>
          <p:nvPr/>
        </p:nvSpPr>
        <p:spPr bwMode="auto">
          <a:xfrm>
            <a:off x="6728308" y="3259473"/>
            <a:ext cx="731452" cy="648072"/>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extrusionOk="0">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a:lnSpc>
                <a:spcPct val="90000"/>
              </a:lnSpc>
              <a:spcBef>
                <a:spcPts val="0"/>
              </a:spcBef>
              <a:spcAft>
                <a:spcPts val="0"/>
              </a:spcAft>
              <a:defRPr/>
            </a:pPr>
            <a:r>
              <a:rPr lang="ru-RU" sz="1100" b="1" dirty="0" smtClean="0">
                <a:solidFill>
                  <a:prstClr val="black"/>
                </a:solidFill>
                <a:latin typeface="Times New Roman"/>
                <a:cs typeface="Times New Roman"/>
              </a:rPr>
              <a:t>129,2</a:t>
            </a:r>
            <a:endParaRPr lang="ru-RU" sz="1100" b="1" dirty="0">
              <a:solidFill>
                <a:prstClr val="black"/>
              </a:solidFill>
              <a:latin typeface="Times New Roman"/>
              <a:cs typeface="Times New Roman"/>
            </a:endParaRPr>
          </a:p>
        </p:txBody>
      </p:sp>
      <p:sp>
        <p:nvSpPr>
          <p:cNvPr id="47" name="Полилиния 46"/>
          <p:cNvSpPr/>
          <p:nvPr/>
        </p:nvSpPr>
        <p:spPr bwMode="auto">
          <a:xfrm>
            <a:off x="6728308" y="3984117"/>
            <a:ext cx="731452" cy="535452"/>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extrusionOk="0">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a:lnSpc>
                <a:spcPct val="90000"/>
              </a:lnSpc>
              <a:spcAft>
                <a:spcPts val="0"/>
              </a:spcAft>
              <a:defRPr/>
            </a:pPr>
            <a:r>
              <a:rPr lang="ru-RU" sz="1100" b="1" dirty="0" smtClean="0">
                <a:solidFill>
                  <a:prstClr val="black"/>
                </a:solidFill>
                <a:latin typeface="Times New Roman"/>
                <a:cs typeface="Times New Roman"/>
              </a:rPr>
              <a:t>52,2</a:t>
            </a:r>
            <a:endParaRPr lang="ru-RU" sz="1100" b="1" dirty="0">
              <a:solidFill>
                <a:prstClr val="black"/>
              </a:solidFill>
              <a:latin typeface="Times New Roman"/>
              <a:cs typeface="Times New Roman"/>
            </a:endParaRPr>
          </a:p>
        </p:txBody>
      </p:sp>
      <p:sp>
        <p:nvSpPr>
          <p:cNvPr id="48" name="Полилиния 47"/>
          <p:cNvSpPr/>
          <p:nvPr/>
        </p:nvSpPr>
        <p:spPr bwMode="auto">
          <a:xfrm>
            <a:off x="6728308" y="4654241"/>
            <a:ext cx="731452" cy="693464"/>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extrusionOk="0">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a:lnSpc>
                <a:spcPct val="90000"/>
              </a:lnSpc>
              <a:spcBef>
                <a:spcPts val="0"/>
              </a:spcBef>
              <a:spcAft>
                <a:spcPts val="0"/>
              </a:spcAft>
              <a:defRPr/>
            </a:pPr>
            <a:r>
              <a:rPr lang="ru-RU" sz="1100" b="1" dirty="0" smtClean="0">
                <a:solidFill>
                  <a:prstClr val="black"/>
                </a:solidFill>
                <a:latin typeface="Times New Roman"/>
                <a:cs typeface="Times New Roman"/>
              </a:rPr>
              <a:t>63 728</a:t>
            </a:r>
            <a:endParaRPr lang="ru-RU" sz="1100" b="1" dirty="0">
              <a:solidFill>
                <a:prstClr val="black"/>
              </a:solidFill>
              <a:latin typeface="Times New Roman"/>
              <a:cs typeface="Times New Roman"/>
            </a:endParaRPr>
          </a:p>
        </p:txBody>
      </p:sp>
      <p:sp>
        <p:nvSpPr>
          <p:cNvPr id="54" name="Полилиния 53"/>
          <p:cNvSpPr/>
          <p:nvPr/>
        </p:nvSpPr>
        <p:spPr bwMode="auto">
          <a:xfrm>
            <a:off x="7521203" y="1963329"/>
            <a:ext cx="731452" cy="492955"/>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extrusionOk="0">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5881" tIns="65881" rIns="65881" bIns="65881" numCol="1" spcCol="1270" anchor="ctr" anchorCtr="0">
            <a:noAutofit/>
          </a:bodyPr>
          <a:lstStyle/>
          <a:p>
            <a:pPr algn="ctr" defTabSz="622300">
              <a:lnSpc>
                <a:spcPct val="90000"/>
              </a:lnSpc>
              <a:spcBef>
                <a:spcPts val="0"/>
              </a:spcBef>
              <a:spcAft>
                <a:spcPts val="0"/>
              </a:spcAft>
              <a:defRPr/>
            </a:pPr>
            <a:r>
              <a:rPr lang="ru-RU" sz="1400" b="1" dirty="0" smtClean="0">
                <a:solidFill>
                  <a:prstClr val="black"/>
                </a:solidFill>
                <a:latin typeface="Times New Roman"/>
                <a:cs typeface="Times New Roman"/>
              </a:rPr>
              <a:t>2027</a:t>
            </a:r>
            <a:endParaRPr lang="ru-RU" sz="1400" b="1" dirty="0">
              <a:solidFill>
                <a:prstClr val="black"/>
              </a:solidFill>
              <a:latin typeface="Times New Roman"/>
              <a:cs typeface="Times New Roman"/>
            </a:endParaRPr>
          </a:p>
        </p:txBody>
      </p:sp>
      <p:sp>
        <p:nvSpPr>
          <p:cNvPr id="55" name="Полилиния 54"/>
          <p:cNvSpPr/>
          <p:nvPr/>
        </p:nvSpPr>
        <p:spPr bwMode="auto">
          <a:xfrm>
            <a:off x="7521203" y="2695805"/>
            <a:ext cx="731452" cy="491659"/>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extrusionOk="0">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a:lnSpc>
                <a:spcPct val="90000"/>
              </a:lnSpc>
              <a:spcBef>
                <a:spcPts val="0"/>
              </a:spcBef>
              <a:spcAft>
                <a:spcPts val="0"/>
              </a:spcAft>
              <a:defRPr/>
            </a:pPr>
            <a:r>
              <a:rPr lang="ru-RU" sz="1100" b="1" dirty="0" smtClean="0">
                <a:solidFill>
                  <a:prstClr val="black"/>
                </a:solidFill>
                <a:latin typeface="Times New Roman"/>
                <a:cs typeface="Times New Roman"/>
              </a:rPr>
              <a:t>116,3</a:t>
            </a:r>
            <a:endParaRPr lang="ru-RU" sz="1100" b="1" dirty="0">
              <a:solidFill>
                <a:prstClr val="black"/>
              </a:solidFill>
              <a:latin typeface="Times New Roman"/>
              <a:cs typeface="Times New Roman"/>
            </a:endParaRPr>
          </a:p>
        </p:txBody>
      </p:sp>
      <p:sp>
        <p:nvSpPr>
          <p:cNvPr id="56" name="Полилиния 55"/>
          <p:cNvSpPr/>
          <p:nvPr/>
        </p:nvSpPr>
        <p:spPr bwMode="auto">
          <a:xfrm>
            <a:off x="7521202" y="3259473"/>
            <a:ext cx="717751" cy="648070"/>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extrusionOk="0">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a:lnSpc>
                <a:spcPct val="90000"/>
              </a:lnSpc>
              <a:spcBef>
                <a:spcPts val="0"/>
              </a:spcBef>
              <a:spcAft>
                <a:spcPts val="0"/>
              </a:spcAft>
              <a:defRPr/>
            </a:pPr>
            <a:r>
              <a:rPr lang="ru-RU" sz="1100" b="1" dirty="0" smtClean="0">
                <a:solidFill>
                  <a:prstClr val="black"/>
                </a:solidFill>
                <a:latin typeface="Times New Roman"/>
                <a:cs typeface="Times New Roman"/>
              </a:rPr>
              <a:t>131,8</a:t>
            </a:r>
            <a:endParaRPr lang="ru-RU" sz="1100" b="1" dirty="0">
              <a:solidFill>
                <a:prstClr val="black"/>
              </a:solidFill>
              <a:latin typeface="Times New Roman"/>
              <a:cs typeface="Times New Roman"/>
            </a:endParaRPr>
          </a:p>
        </p:txBody>
      </p:sp>
      <p:sp>
        <p:nvSpPr>
          <p:cNvPr id="58" name="Полилиния 57"/>
          <p:cNvSpPr/>
          <p:nvPr/>
        </p:nvSpPr>
        <p:spPr bwMode="auto">
          <a:xfrm>
            <a:off x="7521203" y="3984117"/>
            <a:ext cx="731452" cy="535452"/>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extrusionOk="0">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a:lnSpc>
                <a:spcPct val="90000"/>
              </a:lnSpc>
              <a:spcAft>
                <a:spcPts val="0"/>
              </a:spcAft>
              <a:defRPr/>
            </a:pPr>
            <a:r>
              <a:rPr lang="ru-RU" sz="1100" b="1" dirty="0" smtClean="0">
                <a:solidFill>
                  <a:prstClr val="black"/>
                </a:solidFill>
                <a:latin typeface="Times New Roman"/>
                <a:cs typeface="Times New Roman"/>
              </a:rPr>
              <a:t>54,3</a:t>
            </a:r>
            <a:endParaRPr lang="ru-RU" sz="1100" b="1" dirty="0">
              <a:solidFill>
                <a:prstClr val="black"/>
              </a:solidFill>
              <a:latin typeface="Times New Roman"/>
              <a:cs typeface="Times New Roman"/>
            </a:endParaRPr>
          </a:p>
        </p:txBody>
      </p:sp>
      <p:sp>
        <p:nvSpPr>
          <p:cNvPr id="59" name="Полилиния 58"/>
          <p:cNvSpPr/>
          <p:nvPr/>
        </p:nvSpPr>
        <p:spPr bwMode="auto">
          <a:xfrm>
            <a:off x="7521203" y="4654241"/>
            <a:ext cx="731452" cy="693464"/>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extrusionOk="0">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a:lnSpc>
                <a:spcPct val="90000"/>
              </a:lnSpc>
              <a:spcBef>
                <a:spcPts val="0"/>
              </a:spcBef>
              <a:spcAft>
                <a:spcPts val="0"/>
              </a:spcAft>
              <a:defRPr/>
            </a:pPr>
            <a:r>
              <a:rPr lang="ru-RU" sz="1100" b="1" dirty="0" smtClean="0">
                <a:solidFill>
                  <a:prstClr val="black"/>
                </a:solidFill>
                <a:latin typeface="Times New Roman"/>
                <a:cs typeface="Times New Roman"/>
              </a:rPr>
              <a:t>68 507</a:t>
            </a:r>
            <a:endParaRPr lang="ru-RU" sz="1100" b="1" dirty="0">
              <a:solidFill>
                <a:prstClr val="black"/>
              </a:solidFill>
              <a:latin typeface="Times New Roman"/>
              <a:cs typeface="Times New Roman"/>
            </a:endParaRPr>
          </a:p>
        </p:txBody>
      </p:sp>
      <p:sp>
        <p:nvSpPr>
          <p:cNvPr id="65" name="Полилиния 64"/>
          <p:cNvSpPr/>
          <p:nvPr/>
        </p:nvSpPr>
        <p:spPr bwMode="auto">
          <a:xfrm>
            <a:off x="8314098" y="1963329"/>
            <a:ext cx="731452" cy="492955"/>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extrusionOk="0">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5881" tIns="65881" rIns="65881" bIns="65881" numCol="1" spcCol="1270" anchor="ctr" anchorCtr="0">
            <a:noAutofit/>
          </a:bodyPr>
          <a:lstStyle/>
          <a:p>
            <a:pPr algn="ctr" defTabSz="622300">
              <a:lnSpc>
                <a:spcPct val="90000"/>
              </a:lnSpc>
              <a:spcBef>
                <a:spcPts val="0"/>
              </a:spcBef>
              <a:spcAft>
                <a:spcPts val="0"/>
              </a:spcAft>
              <a:defRPr/>
            </a:pPr>
            <a:r>
              <a:rPr lang="ru-RU" sz="1400" b="1" dirty="0" smtClean="0">
                <a:solidFill>
                  <a:prstClr val="black"/>
                </a:solidFill>
                <a:latin typeface="Times New Roman"/>
                <a:cs typeface="Times New Roman"/>
              </a:rPr>
              <a:t>2028</a:t>
            </a:r>
            <a:endParaRPr lang="ru-RU" sz="1400" b="1" dirty="0">
              <a:solidFill>
                <a:prstClr val="black"/>
              </a:solidFill>
              <a:latin typeface="Times New Roman"/>
              <a:cs typeface="Times New Roman"/>
            </a:endParaRPr>
          </a:p>
        </p:txBody>
      </p:sp>
      <p:sp>
        <p:nvSpPr>
          <p:cNvPr id="66" name="Полилиния 65"/>
          <p:cNvSpPr/>
          <p:nvPr/>
        </p:nvSpPr>
        <p:spPr bwMode="auto">
          <a:xfrm>
            <a:off x="8314098" y="2695805"/>
            <a:ext cx="731452" cy="491659"/>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extrusionOk="0">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a:lnSpc>
                <a:spcPct val="90000"/>
              </a:lnSpc>
              <a:spcBef>
                <a:spcPts val="0"/>
              </a:spcBef>
              <a:spcAft>
                <a:spcPts val="0"/>
              </a:spcAft>
              <a:defRPr/>
            </a:pPr>
            <a:r>
              <a:rPr lang="ru-RU" sz="1100" b="1" dirty="0" smtClean="0">
                <a:solidFill>
                  <a:prstClr val="black"/>
                </a:solidFill>
                <a:latin typeface="Times New Roman"/>
                <a:cs typeface="Times New Roman"/>
              </a:rPr>
              <a:t>119,5</a:t>
            </a:r>
            <a:endParaRPr lang="ru-RU" sz="1100" b="1" dirty="0">
              <a:solidFill>
                <a:prstClr val="black"/>
              </a:solidFill>
              <a:latin typeface="Times New Roman"/>
              <a:cs typeface="Times New Roman"/>
            </a:endParaRPr>
          </a:p>
        </p:txBody>
      </p:sp>
      <p:sp>
        <p:nvSpPr>
          <p:cNvPr id="67" name="Полилиния 66"/>
          <p:cNvSpPr/>
          <p:nvPr/>
        </p:nvSpPr>
        <p:spPr bwMode="auto">
          <a:xfrm>
            <a:off x="8314098" y="3259472"/>
            <a:ext cx="731452" cy="648069"/>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extrusionOk="0">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a:lnSpc>
                <a:spcPct val="90000"/>
              </a:lnSpc>
              <a:spcBef>
                <a:spcPts val="0"/>
              </a:spcBef>
              <a:spcAft>
                <a:spcPts val="0"/>
              </a:spcAft>
              <a:defRPr/>
            </a:pPr>
            <a:r>
              <a:rPr lang="ru-RU" sz="1100" b="1" dirty="0" smtClean="0">
                <a:solidFill>
                  <a:prstClr val="black"/>
                </a:solidFill>
                <a:latin typeface="Times New Roman"/>
                <a:cs typeface="Times New Roman"/>
              </a:rPr>
              <a:t>134,4</a:t>
            </a:r>
            <a:endParaRPr dirty="0"/>
          </a:p>
        </p:txBody>
      </p:sp>
      <p:sp>
        <p:nvSpPr>
          <p:cNvPr id="69" name="Полилиния 68"/>
          <p:cNvSpPr/>
          <p:nvPr/>
        </p:nvSpPr>
        <p:spPr bwMode="auto">
          <a:xfrm>
            <a:off x="8314098" y="3984117"/>
            <a:ext cx="731452" cy="535452"/>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extrusionOk="0">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a:lnSpc>
                <a:spcPct val="90000"/>
              </a:lnSpc>
              <a:spcAft>
                <a:spcPts val="0"/>
              </a:spcAft>
              <a:defRPr/>
            </a:pPr>
            <a:r>
              <a:rPr lang="ru-RU" sz="1100" b="1" dirty="0" smtClean="0">
                <a:solidFill>
                  <a:prstClr val="black"/>
                </a:solidFill>
                <a:latin typeface="Times New Roman"/>
                <a:cs typeface="Times New Roman"/>
              </a:rPr>
              <a:t>57,0</a:t>
            </a:r>
            <a:endParaRPr lang="ru-RU" sz="1100" b="1" dirty="0">
              <a:solidFill>
                <a:prstClr val="black"/>
              </a:solidFill>
              <a:latin typeface="Times New Roman"/>
              <a:cs typeface="Times New Roman"/>
            </a:endParaRPr>
          </a:p>
        </p:txBody>
      </p:sp>
      <p:sp>
        <p:nvSpPr>
          <p:cNvPr id="70" name="Полилиния 69"/>
          <p:cNvSpPr/>
          <p:nvPr/>
        </p:nvSpPr>
        <p:spPr bwMode="auto">
          <a:xfrm>
            <a:off x="8314098" y="4654241"/>
            <a:ext cx="728760" cy="693464"/>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extrusionOk="0">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a:lnSpc>
                <a:spcPct val="90000"/>
              </a:lnSpc>
              <a:spcBef>
                <a:spcPts val="0"/>
              </a:spcBef>
              <a:spcAft>
                <a:spcPts val="0"/>
              </a:spcAft>
              <a:defRPr/>
            </a:pPr>
            <a:r>
              <a:rPr lang="ru-RU" sz="1100" b="1" dirty="0" smtClean="0">
                <a:solidFill>
                  <a:prstClr val="black"/>
                </a:solidFill>
                <a:latin typeface="Times New Roman"/>
                <a:cs typeface="Times New Roman"/>
              </a:rPr>
              <a:t>73 645</a:t>
            </a:r>
            <a:endParaRPr lang="ru-RU" sz="1100" b="1" dirty="0">
              <a:solidFill>
                <a:prstClr val="black"/>
              </a:solidFill>
              <a:latin typeface="Times New Roman"/>
              <a:cs typeface="Times New Roman"/>
            </a:endParaRPr>
          </a:p>
        </p:txBody>
      </p:sp>
      <p:sp>
        <p:nvSpPr>
          <p:cNvPr id="5" name="Скругленный прямоугольник 4"/>
          <p:cNvSpPr/>
          <p:nvPr/>
        </p:nvSpPr>
        <p:spPr bwMode="auto">
          <a:xfrm>
            <a:off x="108056" y="2703993"/>
            <a:ext cx="4968000" cy="483471"/>
          </a:xfrm>
          <a:prstGeom prst="roundRect">
            <a:avLst>
              <a:gd name="adj" fmla="val 16667"/>
            </a:avLst>
          </a:prstGeom>
          <a:ln/>
        </p:spPr>
        <p:style>
          <a:lnRef idx="1">
            <a:schemeClr val="accent2"/>
          </a:lnRef>
          <a:fillRef idx="2">
            <a:schemeClr val="accent2"/>
          </a:fillRef>
          <a:effectRef idx="1">
            <a:schemeClr val="accent2"/>
          </a:effectRef>
          <a:fontRef idx="minor">
            <a:schemeClr val="dk1"/>
          </a:fontRef>
        </p:style>
        <p:txBody>
          <a:bodyPr rtlCol="0" anchor="ctr"/>
          <a:lstStyle/>
          <a:p>
            <a:pPr>
              <a:defRPr/>
            </a:pPr>
            <a:r>
              <a:rPr lang="ru-RU" sz="1100" dirty="0">
                <a:solidFill>
                  <a:prstClr val="black"/>
                </a:solidFill>
                <a:latin typeface="Times New Roman"/>
                <a:cs typeface="Times New Roman"/>
              </a:rPr>
              <a:t>Индекс производства пищевых продуктов (в сопоставимых ценах), к уровню 2021 года</a:t>
            </a:r>
            <a:endParaRPr lang="ru-RU" sz="1100" dirty="0"/>
          </a:p>
        </p:txBody>
      </p:sp>
      <p:sp>
        <p:nvSpPr>
          <p:cNvPr id="24" name="Скругленный прямоугольник 23"/>
          <p:cNvSpPr/>
          <p:nvPr/>
        </p:nvSpPr>
        <p:spPr bwMode="auto">
          <a:xfrm>
            <a:off x="108056" y="3259473"/>
            <a:ext cx="4968000" cy="648072"/>
          </a:xfrm>
          <a:prstGeom prst="roundRect">
            <a:avLst>
              <a:gd name="adj" fmla="val 16667"/>
            </a:avLst>
          </a:prstGeom>
          <a:ln/>
        </p:spPr>
        <p:style>
          <a:lnRef idx="1">
            <a:schemeClr val="accent2"/>
          </a:lnRef>
          <a:fillRef idx="2">
            <a:schemeClr val="accent2"/>
          </a:fillRef>
          <a:effectRef idx="1">
            <a:schemeClr val="accent2"/>
          </a:effectRef>
          <a:fontRef idx="minor">
            <a:schemeClr val="dk1"/>
          </a:fontRef>
        </p:style>
        <p:txBody>
          <a:bodyPr rtlCol="0" anchor="ctr"/>
          <a:lstStyle/>
          <a:p>
            <a:pPr>
              <a:defRPr/>
            </a:pPr>
            <a:r>
              <a:rPr lang="ru-RU" sz="1100" dirty="0">
                <a:solidFill>
                  <a:prstClr val="black"/>
                </a:solidFill>
                <a:latin typeface="Times New Roman"/>
                <a:cs typeface="Times New Roman"/>
              </a:rPr>
              <a:t>Индекс производства продукции сельского хозяйства (в сопоставимых ценах), к уровню 2021 года</a:t>
            </a:r>
            <a:endParaRPr lang="ru-RU" sz="1100" dirty="0"/>
          </a:p>
        </p:txBody>
      </p:sp>
      <p:sp>
        <p:nvSpPr>
          <p:cNvPr id="35" name="Скругленный прямоугольник 34"/>
          <p:cNvSpPr/>
          <p:nvPr/>
        </p:nvSpPr>
        <p:spPr bwMode="auto">
          <a:xfrm>
            <a:off x="108056" y="3979553"/>
            <a:ext cx="4968000" cy="540016"/>
          </a:xfrm>
          <a:prstGeom prst="roundRect">
            <a:avLst>
              <a:gd name="adj" fmla="val 16667"/>
            </a:avLst>
          </a:prstGeom>
          <a:ln/>
        </p:spPr>
        <p:style>
          <a:lnRef idx="1">
            <a:schemeClr val="accent2"/>
          </a:lnRef>
          <a:fillRef idx="2">
            <a:schemeClr val="accent2"/>
          </a:fillRef>
          <a:effectRef idx="1">
            <a:schemeClr val="accent2"/>
          </a:effectRef>
          <a:fontRef idx="minor">
            <a:schemeClr val="dk1"/>
          </a:fontRef>
        </p:style>
        <p:txBody>
          <a:bodyPr rtlCol="0" anchor="ctr"/>
          <a:lstStyle/>
          <a:p>
            <a:pPr>
              <a:defRPr/>
            </a:pPr>
            <a:r>
              <a:rPr lang="ru-RU" sz="1100" dirty="0">
                <a:latin typeface="Times New Roman"/>
                <a:cs typeface="Times New Roman"/>
              </a:rPr>
              <a:t>Объем экспорта продукции агропромышленного комплекса (в действующих ценах), млн. долларов</a:t>
            </a:r>
            <a:endParaRPr lang="ru-RU" sz="1100" b="0" dirty="0">
              <a:latin typeface="Times New Roman"/>
              <a:cs typeface="Times New Roman"/>
            </a:endParaRPr>
          </a:p>
        </p:txBody>
      </p:sp>
      <p:sp>
        <p:nvSpPr>
          <p:cNvPr id="36" name="Скругленный прямоугольник 35"/>
          <p:cNvSpPr/>
          <p:nvPr/>
        </p:nvSpPr>
        <p:spPr bwMode="auto">
          <a:xfrm>
            <a:off x="87410" y="4654241"/>
            <a:ext cx="4988646" cy="693464"/>
          </a:xfrm>
          <a:prstGeom prst="roundRect">
            <a:avLst>
              <a:gd name="adj" fmla="val 16667"/>
            </a:avLst>
          </a:prstGeom>
          <a:ln/>
        </p:spPr>
        <p:style>
          <a:lnRef idx="1">
            <a:schemeClr val="accent2"/>
          </a:lnRef>
          <a:fillRef idx="2">
            <a:schemeClr val="accent2"/>
          </a:fillRef>
          <a:effectRef idx="1">
            <a:schemeClr val="accent2"/>
          </a:effectRef>
          <a:fontRef idx="minor">
            <a:schemeClr val="dk1"/>
          </a:fontRef>
        </p:style>
        <p:txBody>
          <a:bodyPr rtlCol="0" anchor="ctr"/>
          <a:lstStyle/>
          <a:p>
            <a:pPr>
              <a:defRPr/>
            </a:pPr>
            <a:r>
              <a:rPr lang="ru-RU" sz="1100" dirty="0">
                <a:solidFill>
                  <a:prstClr val="black"/>
                </a:solidFill>
                <a:latin typeface="Times New Roman"/>
                <a:cs typeface="Times New Roman"/>
              </a:rPr>
              <a:t>Среднемесячная начисленная заработная плата работников </a:t>
            </a:r>
            <a:r>
              <a:rPr lang="ru-RU" sz="1100" dirty="0" smtClean="0">
                <a:solidFill>
                  <a:prstClr val="black"/>
                </a:solidFill>
                <a:latin typeface="Times New Roman"/>
                <a:cs typeface="Times New Roman"/>
              </a:rPr>
              <a:t>сельского хозяйства (без субъектов малого предпринимательства), </a:t>
            </a:r>
            <a:r>
              <a:rPr lang="ru-RU" sz="1100" dirty="0">
                <a:solidFill>
                  <a:prstClr val="black"/>
                </a:solidFill>
                <a:latin typeface="Times New Roman"/>
                <a:cs typeface="Times New Roman"/>
              </a:rPr>
              <a:t>рублей</a:t>
            </a:r>
            <a:endParaRPr dirty="0"/>
          </a:p>
        </p:txBody>
      </p:sp>
      <p:sp>
        <p:nvSpPr>
          <p:cNvPr id="11" name="Скругленный прямоугольник 10"/>
          <p:cNvSpPr/>
          <p:nvPr/>
        </p:nvSpPr>
        <p:spPr bwMode="auto">
          <a:xfrm>
            <a:off x="87410" y="1722354"/>
            <a:ext cx="2473107" cy="601015"/>
          </a:xfrm>
          <a:prstGeom prst="roundRect">
            <a:avLst>
              <a:gd name="adj" fmla="val 16667"/>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spcBef>
                <a:spcPts val="0"/>
              </a:spcBef>
              <a:spcAft>
                <a:spcPts val="0"/>
              </a:spcAft>
              <a:defRPr/>
            </a:pPr>
            <a:r>
              <a:rPr lang="ru-RU" sz="1400" b="1">
                <a:solidFill>
                  <a:srgbClr val="4E67C8">
                    <a:lumMod val="50000"/>
                  </a:srgbClr>
                </a:solidFill>
                <a:latin typeface="Times New Roman"/>
                <a:cs typeface="Times New Roman"/>
              </a:rPr>
              <a:t>Основные индикаторы</a:t>
            </a:r>
            <a:endParaRPr/>
          </a:p>
        </p:txBody>
      </p:sp>
      <p:pic>
        <p:nvPicPr>
          <p:cNvPr id="30" name="Picture 3" descr="T:\ОБП\Лукин\Картинки\корова.jpg"/>
          <p:cNvPicPr>
            <a:picLocks noChangeAspect="1" noChangeArrowheads="1"/>
          </p:cNvPicPr>
          <p:nvPr/>
        </p:nvPicPr>
        <p:blipFill>
          <a:blip r:embed="rId2"/>
          <a:stretch/>
        </p:blipFill>
        <p:spPr bwMode="auto">
          <a:xfrm>
            <a:off x="2699792" y="1021109"/>
            <a:ext cx="2316182" cy="1201778"/>
          </a:xfrm>
          <a:prstGeom prst="rect">
            <a:avLst/>
          </a:prstGeom>
          <a:ln>
            <a:noFill/>
          </a:ln>
          <a:effectLst>
            <a:softEdge rad="112500"/>
          </a:effectLst>
        </p:spPr>
      </p:pic>
      <p:sp>
        <p:nvSpPr>
          <p:cNvPr id="2" name="Номер слайда 1"/>
          <p:cNvSpPr>
            <a:spLocks noGrp="1"/>
          </p:cNvSpPr>
          <p:nvPr>
            <p:ph type="sldNum" sz="quarter" idx="12"/>
          </p:nvPr>
        </p:nvSpPr>
        <p:spPr bwMode="auto"/>
        <p:txBody>
          <a:bodyPr/>
          <a:lstStyle/>
          <a:p>
            <a:pPr>
              <a:defRPr/>
            </a:pPr>
            <a:r>
              <a:rPr lang="ru-RU" dirty="0" smtClean="0">
                <a:solidFill>
                  <a:prstClr val="black"/>
                </a:solidFill>
              </a:rPr>
              <a:t>77</a:t>
            </a:r>
            <a:endParaRPr lang="ru-RU" dirty="0">
              <a:solidFill>
                <a:prstClr val="black"/>
              </a:solidFill>
            </a:endParaRPr>
          </a:p>
        </p:txBody>
      </p:sp>
      <p:sp>
        <p:nvSpPr>
          <p:cNvPr id="19" name="Заголовок 1"/>
          <p:cNvSpPr txBox="1"/>
          <p:nvPr/>
        </p:nvSpPr>
        <p:spPr bwMode="auto">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a:spcBef>
                <a:spcPts val="0"/>
              </a:spcBef>
              <a:buClr>
                <a:schemeClr val="accent6">
                  <a:lumMod val="75000"/>
                </a:schemeClr>
              </a:buClr>
              <a:buSzPct val="128000"/>
              <a:buFont typeface="Georgia"/>
              <a:buChar char="*"/>
              <a:defRPr sz="4600" b="1" i="0">
                <a:gradFill>
                  <a:gsLst>
                    <a:gs pos="0">
                      <a:schemeClr val="tx1"/>
                    </a:gs>
                    <a:gs pos="40000">
                      <a:schemeClr val="tx1">
                        <a:lumMod val="75000"/>
                        <a:lumOff val="25000"/>
                      </a:schemeClr>
                    </a:gs>
                    <a:gs pos="100000">
                      <a:schemeClr val="tx2">
                        <a:alpha val="65000"/>
                      </a:schemeClr>
                    </a:gs>
                  </a:gsLst>
                  <a:lin ang="5400000" scaled="0"/>
                </a:gradFill>
                <a:latin typeface="+mj-lt"/>
                <a:ea typeface="+mj-ea"/>
                <a:cs typeface="+mj-c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marL="0" indent="0" algn="l">
              <a:buClr>
                <a:srgbClr val="F14124">
                  <a:lumMod val="75000"/>
                </a:srgbClr>
              </a:buClr>
              <a:buFont typeface="Georgia"/>
              <a:buNone/>
              <a:defRPr/>
            </a:pPr>
            <a:r>
              <a:rPr lang="ru-RU" sz="1600">
                <a:solidFill>
                  <a:prstClr val="black"/>
                </a:solidFill>
                <a:latin typeface="Times New Roman"/>
                <a:cs typeface="Times New Roman"/>
              </a:rPr>
              <a:t>Государственная программа Чувашской Республики «Развитие сельского хозяйства и регулирование рынка с/х продукции, сырья и продовольствия»</a:t>
            </a:r>
          </a:p>
        </p:txBody>
      </p:sp>
      <p:cxnSp>
        <p:nvCxnSpPr>
          <p:cNvPr id="20" name="Прямая соединительная линия 19"/>
          <p:cNvCxnSpPr>
            <a:cxnSpLocks/>
          </p:cNvCxnSpPr>
          <p:nvPr/>
        </p:nvCxnSpPr>
        <p:spPr bwMode="auto">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75" name="TextBox 74"/>
          <p:cNvSpPr txBox="1"/>
          <p:nvPr/>
        </p:nvSpPr>
        <p:spPr bwMode="auto">
          <a:xfrm>
            <a:off x="7873228" y="69850"/>
            <a:ext cx="1223412" cy="492443"/>
          </a:xfrm>
          <a:prstGeom prst="rect">
            <a:avLst/>
          </a:prstGeom>
          <a:noFill/>
        </p:spPr>
        <p:txBody>
          <a:bodyPr wrap="none" rtlCol="0">
            <a:spAutoFit/>
          </a:bodyPr>
          <a:lstStyle/>
          <a:p>
            <a:pPr algn="ctr">
              <a:defRPr/>
            </a:pPr>
            <a:r>
              <a:rPr lang="ru-RU" sz="1300" b="1" i="1">
                <a:solidFill>
                  <a:schemeClr val="accent1"/>
                </a:solidFill>
                <a:latin typeface="+mn-lt"/>
              </a:rPr>
              <a:t>Бюджет</a:t>
            </a:r>
            <a:endParaRPr/>
          </a:p>
          <a:p>
            <a:pPr algn="ctr">
              <a:defRPr/>
            </a:pPr>
            <a:r>
              <a:rPr lang="ru-RU" sz="1300" b="1" i="1">
                <a:solidFill>
                  <a:schemeClr val="accent1"/>
                </a:solidFill>
                <a:latin typeface="+mn-lt"/>
              </a:rPr>
              <a:t>для граждан</a:t>
            </a:r>
          </a:p>
        </p:txBody>
      </p:sp>
      <p:sp>
        <p:nvSpPr>
          <p:cNvPr id="49" name="Полилиния 48"/>
          <p:cNvSpPr/>
          <p:nvPr/>
        </p:nvSpPr>
        <p:spPr bwMode="auto">
          <a:xfrm>
            <a:off x="5940152" y="4654241"/>
            <a:ext cx="731452" cy="693464"/>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extrusionOk="0">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a:lnSpc>
                <a:spcPct val="90000"/>
              </a:lnSpc>
              <a:spcBef>
                <a:spcPts val="0"/>
              </a:spcBef>
              <a:spcAft>
                <a:spcPts val="0"/>
              </a:spcAft>
              <a:defRPr/>
            </a:pPr>
            <a:r>
              <a:rPr lang="ru-RU" sz="1100" b="1" dirty="0" smtClean="0">
                <a:solidFill>
                  <a:prstClr val="black"/>
                </a:solidFill>
                <a:latin typeface="Times New Roman"/>
                <a:cs typeface="Times New Roman"/>
              </a:rPr>
              <a:t>56 871,7</a:t>
            </a:r>
            <a:endParaRPr lang="ru-RU" sz="1100" b="1" dirty="0">
              <a:solidFill>
                <a:prstClr val="black"/>
              </a:solidFill>
              <a:latin typeface="Times New Roman"/>
              <a:cs typeface="Times New Roman"/>
            </a:endParaRPr>
          </a:p>
        </p:txBody>
      </p:sp>
      <p:sp>
        <p:nvSpPr>
          <p:cNvPr id="1459691255" name="TextBox 1459691254"/>
          <p:cNvSpPr txBox="1"/>
          <p:nvPr/>
        </p:nvSpPr>
        <p:spPr bwMode="auto">
          <a:xfrm>
            <a:off x="5211491" y="5563729"/>
            <a:ext cx="2910747" cy="387286"/>
          </a:xfrm>
          <a:prstGeom prst="rect">
            <a:avLst/>
          </a:prstGeom>
          <a:noFill/>
        </p:spPr>
        <p:txBody>
          <a:bodyPr vertOverflow="overflow" horzOverflow="overflow" vert="horz" wrap="square" lIns="91440" tIns="45720" rIns="91440" bIns="45720" numCol="1" spcCol="0" rtlCol="0" fromWordArt="0" anchor="t" anchorCtr="0" forceAA="0" compatLnSpc="0">
            <a:spAutoFit/>
          </a:bodyPr>
          <a:lstStyle/>
          <a:p>
            <a:pPr>
              <a:defRPr/>
            </a:pPr>
            <a:r>
              <a:rPr sz="1000" i="1" dirty="0"/>
              <a:t>*) к </a:t>
            </a:r>
            <a:r>
              <a:rPr sz="1000" i="1" dirty="0" err="1"/>
              <a:t>уровню</a:t>
            </a:r>
            <a:r>
              <a:rPr sz="1000" i="1" dirty="0"/>
              <a:t> 2020 </a:t>
            </a:r>
            <a:r>
              <a:rPr sz="1000" i="1" dirty="0" err="1"/>
              <a:t>года</a:t>
            </a:r>
            <a:endParaRPr sz="1000" i="1" dirty="0"/>
          </a:p>
          <a:p>
            <a:pPr>
              <a:defRPr/>
            </a:pPr>
            <a:r>
              <a:rPr sz="1000" i="1" dirty="0"/>
              <a:t>**) в </a:t>
            </a:r>
            <a:r>
              <a:rPr sz="1000" i="1" dirty="0" err="1"/>
              <a:t>сопоставимых</a:t>
            </a:r>
            <a:r>
              <a:rPr sz="1000" i="1" dirty="0"/>
              <a:t> </a:t>
            </a:r>
            <a:r>
              <a:rPr sz="1000" i="1" dirty="0" err="1"/>
              <a:t>ценах</a:t>
            </a:r>
            <a:endParaRPr sz="1000" dirty="0"/>
          </a:p>
        </p:txBody>
      </p:sp>
    </p:spTree>
    <p:extLst>
      <p:ext uri="{BB962C8B-B14F-4D97-AF65-F5344CB8AC3E}">
        <p14:creationId xmlns:p14="http://schemas.microsoft.com/office/powerpoint/2010/main" val="8918418"/>
      </p:ext>
    </p:extLst>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4516" y="4293096"/>
            <a:ext cx="1944216" cy="3610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ru-RU" dirty="0">
              <a:solidFill>
                <a:prstClr val="black"/>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0791" y="4662186"/>
            <a:ext cx="151216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Bef>
                <a:spcPct val="0"/>
              </a:spcBef>
              <a:spcAft>
                <a:spcPct val="0"/>
              </a:spcAft>
            </a:pPr>
            <a:endParaRPr lang="ru-RU" dirty="0">
              <a:solidFill>
                <a:prstClr val="black"/>
              </a:solidFill>
              <a:latin typeface="Times New Roman" panose="02020603050405020304" pitchFamily="18" charset="0"/>
              <a:cs typeface="Times New Roman" panose="02020603050405020304" pitchFamily="18" charset="0"/>
            </a:endParaRPr>
          </a:p>
        </p:txBody>
      </p:sp>
      <p:sp>
        <p:nvSpPr>
          <p:cNvPr id="40" name="Прямоугольник 39"/>
          <p:cNvSpPr/>
          <p:nvPr/>
        </p:nvSpPr>
        <p:spPr>
          <a:xfrm>
            <a:off x="107504" y="6230638"/>
            <a:ext cx="4104456" cy="400110"/>
          </a:xfrm>
          <a:prstGeom prst="rect">
            <a:avLst/>
          </a:prstGeom>
        </p:spPr>
        <p:txBody>
          <a:bodyPr wrap="square">
            <a:spAutoFit/>
          </a:bodyPr>
          <a:lstStyle/>
          <a:p>
            <a:pPr fontAlgn="base">
              <a:spcBef>
                <a:spcPct val="0"/>
              </a:spcBef>
              <a:spcAft>
                <a:spcPct val="0"/>
              </a:spcAft>
            </a:pPr>
            <a:endParaRPr lang="ru-RU" sz="1000" i="1" dirty="0">
              <a:solidFill>
                <a:prstClr val="black"/>
              </a:solidFill>
              <a:latin typeface="Times New Roman" panose="02020603050405020304" pitchFamily="18" charset="0"/>
              <a:cs typeface="Times New Roman" panose="02020603050405020304" pitchFamily="18" charset="0"/>
            </a:endParaRPr>
          </a:p>
          <a:p>
            <a:pPr fontAlgn="base">
              <a:spcBef>
                <a:spcPct val="0"/>
              </a:spcBef>
              <a:spcAft>
                <a:spcPct val="0"/>
              </a:spcAft>
            </a:pPr>
            <a:endParaRPr lang="ru-RU" sz="1000" i="1" dirty="0">
              <a:solidFill>
                <a:prstClr val="black"/>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07503" y="692696"/>
            <a:ext cx="5760641" cy="2031387"/>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base">
              <a:spcBef>
                <a:spcPct val="0"/>
              </a:spcBef>
              <a:spcAft>
                <a:spcPct val="0"/>
              </a:spcAft>
            </a:pPr>
            <a:r>
              <a:rPr lang="ru-RU" sz="1400" b="1" i="1" dirty="0">
                <a:solidFill>
                  <a:prstClr val="black"/>
                </a:solidFill>
                <a:latin typeface="Times New Roman" panose="02020603050405020304" pitchFamily="18" charset="0"/>
                <a:cs typeface="Times New Roman" panose="02020603050405020304" pitchFamily="18" charset="0"/>
              </a:rPr>
              <a:t>Цели программы:</a:t>
            </a:r>
          </a:p>
          <a:p>
            <a:pPr marL="285750" indent="-285750" algn="just" fontAlgn="base">
              <a:spcBef>
                <a:spcPct val="0"/>
              </a:spcBef>
              <a:spcAft>
                <a:spcPct val="0"/>
              </a:spcAft>
              <a:buFont typeface="Wingdings" panose="05000000000000000000" pitchFamily="2" charset="2"/>
              <a:buChar char="v"/>
            </a:pPr>
            <a:r>
              <a:rPr lang="ru-RU" sz="1300" dirty="0">
                <a:solidFill>
                  <a:prstClr val="black"/>
                </a:solidFill>
                <a:latin typeface="Times New Roman" panose="02020603050405020304" pitchFamily="18" charset="0"/>
                <a:cs typeface="Times New Roman" panose="02020603050405020304" pitchFamily="18" charset="0"/>
              </a:rPr>
              <a:t>повышение качества жизни и уровня благосостояния сельского населения;</a:t>
            </a:r>
          </a:p>
          <a:p>
            <a:pPr marL="285750" indent="-285750" algn="just" fontAlgn="base">
              <a:spcBef>
                <a:spcPct val="0"/>
              </a:spcBef>
              <a:spcAft>
                <a:spcPct val="0"/>
              </a:spcAft>
              <a:buFont typeface="Wingdings" panose="05000000000000000000" pitchFamily="2" charset="2"/>
              <a:buChar char="v"/>
            </a:pPr>
            <a:r>
              <a:rPr lang="ru-RU" sz="1300" dirty="0">
                <a:solidFill>
                  <a:prstClr val="black"/>
                </a:solidFill>
                <a:latin typeface="Times New Roman" panose="02020603050405020304" pitchFamily="18" charset="0"/>
                <a:cs typeface="Times New Roman" panose="02020603050405020304" pitchFamily="18" charset="0"/>
              </a:rPr>
              <a:t>стимулирование инвестиционной активности в агропромышленном комплексе за счет формирования благоприятных инфраструктурных условий в сельской местности;</a:t>
            </a:r>
          </a:p>
          <a:p>
            <a:pPr marL="285750" indent="-285750" algn="just" fontAlgn="base">
              <a:spcBef>
                <a:spcPct val="0"/>
              </a:spcBef>
              <a:spcAft>
                <a:spcPct val="0"/>
              </a:spcAft>
              <a:buFont typeface="Wingdings" panose="05000000000000000000" pitchFamily="2" charset="2"/>
              <a:buChar char="v"/>
            </a:pPr>
            <a:r>
              <a:rPr lang="ru-RU" sz="1300" dirty="0">
                <a:solidFill>
                  <a:prstClr val="black"/>
                </a:solidFill>
                <a:latin typeface="Times New Roman" panose="02020603050405020304" pitchFamily="18" charset="0"/>
                <a:cs typeface="Times New Roman" panose="02020603050405020304" pitchFamily="18" charset="0"/>
              </a:rPr>
              <a:t>сохранение доли сельского населения в общей численности населения Чувашской Республики.</a:t>
            </a:r>
          </a:p>
        </p:txBody>
      </p:sp>
      <p:graphicFrame>
        <p:nvGraphicFramePr>
          <p:cNvPr id="12" name="Диаграмма 11"/>
          <p:cNvGraphicFramePr>
            <a:graphicFrameLocks/>
          </p:cNvGraphicFramePr>
          <p:nvPr>
            <p:extLst>
              <p:ext uri="{D42A27DB-BD31-4B8C-83A1-F6EECF244321}">
                <p14:modId xmlns:p14="http://schemas.microsoft.com/office/powerpoint/2010/main" val="556996990"/>
              </p:ext>
            </p:extLst>
          </p:nvPr>
        </p:nvGraphicFramePr>
        <p:xfrm>
          <a:off x="147780" y="3356992"/>
          <a:ext cx="45719" cy="3384376"/>
        </p:xfrm>
        <a:graphic>
          <a:graphicData uri="http://schemas.openxmlformats.org/drawingml/2006/chart">
            <c:chart xmlns:c="http://schemas.openxmlformats.org/drawingml/2006/chart" xmlns:r="http://schemas.openxmlformats.org/officeDocument/2006/relationships" r:id="rId3"/>
          </a:graphicData>
        </a:graphic>
      </p:graphicFrame>
      <p:sp>
        <p:nvSpPr>
          <p:cNvPr id="56" name="TextBox 55"/>
          <p:cNvSpPr txBox="1"/>
          <p:nvPr/>
        </p:nvSpPr>
        <p:spPr>
          <a:xfrm>
            <a:off x="4516" y="3140968"/>
            <a:ext cx="3949543" cy="307777"/>
          </a:xfrm>
          <a:prstGeom prst="rect">
            <a:avLst/>
          </a:prstGeom>
          <a:noFill/>
        </p:spPr>
        <p:txBody>
          <a:bodyPr wrap="none" rtlCol="0">
            <a:spAutoFit/>
          </a:bodyPr>
          <a:lstStyle/>
          <a:p>
            <a:pPr fontAlgn="base">
              <a:spcBef>
                <a:spcPct val="0"/>
              </a:spcBef>
              <a:spcAft>
                <a:spcPct val="0"/>
              </a:spcAft>
            </a:pPr>
            <a:r>
              <a:rPr lang="ru-RU" sz="1400" b="1" dirty="0">
                <a:solidFill>
                  <a:prstClr val="black"/>
                </a:solidFill>
                <a:latin typeface="Times New Roman" panose="02020603050405020304" pitchFamily="18" charset="0"/>
                <a:cs typeface="Times New Roman" panose="02020603050405020304" pitchFamily="18" charset="0"/>
              </a:rPr>
              <a:t>Расходы республиканского бюджета, млн. руб.</a:t>
            </a:r>
          </a:p>
        </p:txBody>
      </p:sp>
      <p:graphicFrame>
        <p:nvGraphicFramePr>
          <p:cNvPr id="57" name="Диаграмма 56"/>
          <p:cNvGraphicFramePr>
            <a:graphicFrameLocks/>
          </p:cNvGraphicFramePr>
          <p:nvPr>
            <p:extLst>
              <p:ext uri="{D42A27DB-BD31-4B8C-83A1-F6EECF244321}">
                <p14:modId xmlns:p14="http://schemas.microsoft.com/office/powerpoint/2010/main" val="580553860"/>
              </p:ext>
            </p:extLst>
          </p:nvPr>
        </p:nvGraphicFramePr>
        <p:xfrm>
          <a:off x="65516" y="3140968"/>
          <a:ext cx="3860722" cy="3129587"/>
        </p:xfrm>
        <a:graphic>
          <a:graphicData uri="http://schemas.openxmlformats.org/drawingml/2006/chart">
            <c:chart xmlns:c="http://schemas.openxmlformats.org/drawingml/2006/chart" xmlns:r="http://schemas.openxmlformats.org/officeDocument/2006/relationships" r:id="rId4"/>
          </a:graphicData>
        </a:graphic>
      </p:graphicFrame>
      <p:sp>
        <p:nvSpPr>
          <p:cNvPr id="3" name="Номер слайда 2"/>
          <p:cNvSpPr>
            <a:spLocks noGrp="1"/>
          </p:cNvSpPr>
          <p:nvPr>
            <p:ph type="sldNum" sz="quarter" idx="12"/>
          </p:nvPr>
        </p:nvSpPr>
        <p:spPr/>
        <p:txBody>
          <a:bodyPr/>
          <a:lstStyle/>
          <a:p>
            <a:pPr>
              <a:defRPr/>
            </a:pPr>
            <a:fld id="{667CCBFA-BFB9-4E9F-B6F6-694D72409F22}" type="slidenum">
              <a:rPr lang="ru-RU" smtClean="0">
                <a:solidFill>
                  <a:prstClr val="black"/>
                </a:solidFill>
              </a:rPr>
              <a:pPr>
                <a:defRPr/>
              </a:pPr>
              <a:t>78</a:t>
            </a:fld>
            <a:endParaRPr lang="ru-RU" dirty="0">
              <a:solidFill>
                <a:prstClr val="black"/>
              </a:solidFill>
            </a:endParaRPr>
          </a:p>
        </p:txBody>
      </p:sp>
      <p:sp>
        <p:nvSpPr>
          <p:cNvPr id="59"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Clr>
                <a:srgbClr val="F14124">
                  <a:lumMod val="75000"/>
                </a:srgbClr>
              </a:buClr>
              <a:buFont typeface="Georgia" pitchFamily="18" charset="0"/>
              <a:buNone/>
            </a:pPr>
            <a:r>
              <a:rPr lang="ru-RU" sz="17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Республики </a:t>
            </a:r>
            <a:endParaRPr lang="ru-RU" sz="1700" dirty="0" smtClean="0">
              <a:solidFill>
                <a:prstClr val="black"/>
              </a:solidFill>
              <a:effectLst/>
              <a:latin typeface="Times New Roman" panose="02020603050405020304" pitchFamily="18" charset="0"/>
              <a:cs typeface="Times New Roman" panose="02020603050405020304" pitchFamily="18" charset="0"/>
            </a:endParaRPr>
          </a:p>
          <a:p>
            <a:pPr marL="0" indent="0" algn="l">
              <a:buClr>
                <a:srgbClr val="F14124">
                  <a:lumMod val="75000"/>
                </a:srgbClr>
              </a:buClr>
              <a:buFont typeface="Georgia" pitchFamily="18" charset="0"/>
              <a:buNone/>
            </a:pPr>
            <a:r>
              <a:rPr lang="ru-RU" sz="1700" dirty="0">
                <a:solidFill>
                  <a:prstClr val="black"/>
                </a:solidFill>
                <a:effectLst/>
                <a:latin typeface="Times New Roman" panose="02020603050405020304" pitchFamily="18" charset="0"/>
                <a:cs typeface="Times New Roman" panose="02020603050405020304" pitchFamily="18" charset="0"/>
              </a:rPr>
              <a:t>«Комплексное развитие сельских территорий»</a:t>
            </a:r>
          </a:p>
        </p:txBody>
      </p:sp>
      <p:cxnSp>
        <p:nvCxnSpPr>
          <p:cNvPr id="60" name="Прямая соединительная линия 59"/>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61" name="TextBox 60"/>
          <p:cNvSpPr txBox="1"/>
          <p:nvPr/>
        </p:nvSpPr>
        <p:spPr>
          <a:xfrm>
            <a:off x="7873228" y="69850"/>
            <a:ext cx="1223412" cy="492443"/>
          </a:xfrm>
          <a:prstGeom prst="rect">
            <a:avLst/>
          </a:prstGeom>
          <a:noFill/>
        </p:spPr>
        <p:txBody>
          <a:bodyPr wrap="none" rtlCol="0">
            <a:spAutoFit/>
          </a:bodyPr>
          <a:lstStyle/>
          <a:p>
            <a:pPr algn="ctr" fontAlgn="base">
              <a:spcBef>
                <a:spcPct val="0"/>
              </a:spcBef>
              <a:spcAft>
                <a:spcPct val="0"/>
              </a:spcAft>
            </a:pPr>
            <a:r>
              <a:rPr lang="ru-RU" sz="1300" b="1" i="1" dirty="0">
                <a:solidFill>
                  <a:srgbClr val="4E67C8"/>
                </a:solidFill>
              </a:rPr>
              <a:t>Бюджет</a:t>
            </a:r>
          </a:p>
          <a:p>
            <a:pPr algn="ctr" fontAlgn="base">
              <a:spcBef>
                <a:spcPct val="0"/>
              </a:spcBef>
              <a:spcAft>
                <a:spcPct val="0"/>
              </a:spcAft>
            </a:pPr>
            <a:r>
              <a:rPr lang="ru-RU" sz="1300" b="1" i="1" dirty="0">
                <a:solidFill>
                  <a:srgbClr val="4E67C8"/>
                </a:solidFill>
              </a:rPr>
              <a:t>для граждан</a:t>
            </a:r>
          </a:p>
        </p:txBody>
      </p:sp>
      <p:sp>
        <p:nvSpPr>
          <p:cNvPr id="25" name="Полилиния 24"/>
          <p:cNvSpPr/>
          <p:nvPr/>
        </p:nvSpPr>
        <p:spPr>
          <a:xfrm>
            <a:off x="4110687" y="3064681"/>
            <a:ext cx="4929652" cy="464984"/>
          </a:xfrm>
          <a:custGeom>
            <a:avLst/>
            <a:gdLst>
              <a:gd name="connsiteX0" fmla="*/ 0 w 3933156"/>
              <a:gd name="connsiteY0" fmla="*/ 47719 h 477185"/>
              <a:gd name="connsiteX1" fmla="*/ 47719 w 3933156"/>
              <a:gd name="connsiteY1" fmla="*/ 0 h 477185"/>
              <a:gd name="connsiteX2" fmla="*/ 3885438 w 3933156"/>
              <a:gd name="connsiteY2" fmla="*/ 0 h 477185"/>
              <a:gd name="connsiteX3" fmla="*/ 3933157 w 3933156"/>
              <a:gd name="connsiteY3" fmla="*/ 47719 h 477185"/>
              <a:gd name="connsiteX4" fmla="*/ 3933156 w 3933156"/>
              <a:gd name="connsiteY4" fmla="*/ 429467 h 477185"/>
              <a:gd name="connsiteX5" fmla="*/ 3885437 w 3933156"/>
              <a:gd name="connsiteY5" fmla="*/ 477186 h 477185"/>
              <a:gd name="connsiteX6" fmla="*/ 47719 w 3933156"/>
              <a:gd name="connsiteY6" fmla="*/ 477185 h 477185"/>
              <a:gd name="connsiteX7" fmla="*/ 0 w 3933156"/>
              <a:gd name="connsiteY7" fmla="*/ 429466 h 477185"/>
              <a:gd name="connsiteX8" fmla="*/ 0 w 3933156"/>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33156" h="477185">
                <a:moveTo>
                  <a:pt x="0" y="47719"/>
                </a:moveTo>
                <a:cubicBezTo>
                  <a:pt x="0" y="21365"/>
                  <a:pt x="21365" y="0"/>
                  <a:pt x="47719" y="0"/>
                </a:cubicBezTo>
                <a:lnTo>
                  <a:pt x="3885438" y="0"/>
                </a:lnTo>
                <a:cubicBezTo>
                  <a:pt x="3911792" y="0"/>
                  <a:pt x="3933157" y="21365"/>
                  <a:pt x="3933157" y="47719"/>
                </a:cubicBezTo>
                <a:cubicBezTo>
                  <a:pt x="3933157" y="174968"/>
                  <a:pt x="3933156" y="302218"/>
                  <a:pt x="3933156" y="429467"/>
                </a:cubicBezTo>
                <a:cubicBezTo>
                  <a:pt x="3933156" y="455821"/>
                  <a:pt x="3911791" y="477186"/>
                  <a:pt x="3885437"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Aft>
                <a:spcPct val="35000"/>
              </a:spcAft>
            </a:pPr>
            <a:r>
              <a:rPr lang="ru-RU" sz="1600" b="1" i="1" dirty="0">
                <a:solidFill>
                  <a:schemeClr val="tx1"/>
                </a:solidFill>
                <a:latin typeface="Times New Roman" panose="02020603050405020304" pitchFamily="18" charset="0"/>
                <a:cs typeface="Times New Roman" panose="02020603050405020304" pitchFamily="18" charset="0"/>
              </a:rPr>
              <a:t>Расходы в разрезе структурных </a:t>
            </a:r>
            <a:r>
              <a:rPr lang="ru-RU" sz="1600" b="1" i="1" dirty="0" smtClean="0">
                <a:solidFill>
                  <a:schemeClr val="tx1"/>
                </a:solidFill>
                <a:latin typeface="Times New Roman" panose="02020603050405020304" pitchFamily="18" charset="0"/>
                <a:cs typeface="Times New Roman" panose="02020603050405020304" pitchFamily="18" charset="0"/>
              </a:rPr>
              <a:t>элементов                         </a:t>
            </a:r>
            <a:r>
              <a:rPr lang="ru-RU" sz="1600" b="1" i="1" dirty="0">
                <a:solidFill>
                  <a:schemeClr val="tx1"/>
                </a:solidFill>
                <a:latin typeface="Times New Roman" panose="02020603050405020304" pitchFamily="18" charset="0"/>
                <a:cs typeface="Times New Roman" panose="02020603050405020304" pitchFamily="18" charset="0"/>
              </a:rPr>
              <a:t>в </a:t>
            </a:r>
            <a:r>
              <a:rPr lang="ru-RU" sz="1600" b="1" i="1" dirty="0" smtClean="0">
                <a:solidFill>
                  <a:schemeClr val="tx1"/>
                </a:solidFill>
                <a:latin typeface="Times New Roman" panose="02020603050405020304" pitchFamily="18" charset="0"/>
                <a:cs typeface="Times New Roman" panose="02020603050405020304" pitchFamily="18" charset="0"/>
              </a:rPr>
              <a:t>202</a:t>
            </a:r>
            <a:r>
              <a:rPr lang="en-US" sz="1600" b="1" i="1" dirty="0" smtClean="0">
                <a:solidFill>
                  <a:schemeClr val="tx1"/>
                </a:solidFill>
                <a:latin typeface="Times New Roman" panose="02020603050405020304" pitchFamily="18" charset="0"/>
                <a:cs typeface="Times New Roman" panose="02020603050405020304" pitchFamily="18" charset="0"/>
              </a:rPr>
              <a:t>5</a:t>
            </a:r>
            <a:r>
              <a:rPr lang="ru-RU" sz="1600" b="1" i="1" dirty="0" smtClean="0">
                <a:solidFill>
                  <a:schemeClr val="tx1"/>
                </a:solidFill>
                <a:latin typeface="Times New Roman" panose="02020603050405020304" pitchFamily="18" charset="0"/>
                <a:cs typeface="Times New Roman" panose="02020603050405020304" pitchFamily="18" charset="0"/>
              </a:rPr>
              <a:t> </a:t>
            </a:r>
            <a:r>
              <a:rPr lang="ru-RU" sz="1600" b="1" i="1" dirty="0">
                <a:solidFill>
                  <a:schemeClr val="tx1"/>
                </a:solidFill>
                <a:latin typeface="Times New Roman" panose="02020603050405020304" pitchFamily="18" charset="0"/>
                <a:cs typeface="Times New Roman" panose="02020603050405020304" pitchFamily="18" charset="0"/>
              </a:rPr>
              <a:t>году, млн. руб.</a:t>
            </a:r>
          </a:p>
        </p:txBody>
      </p:sp>
      <p:sp>
        <p:nvSpPr>
          <p:cNvPr id="26" name="Полилиния 25"/>
          <p:cNvSpPr/>
          <p:nvPr/>
        </p:nvSpPr>
        <p:spPr>
          <a:xfrm>
            <a:off x="4119777" y="3897120"/>
            <a:ext cx="2837577" cy="612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a:effectLst>
            <a:outerShdw blurRad="50800" dist="38100" dir="5400000" algn="t" rotWithShape="0">
              <a:prstClr val="black">
                <a:alpha val="40000"/>
              </a:prstClr>
            </a:outerShdw>
          </a:effectLst>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100" dirty="0" smtClean="0">
                <a:solidFill>
                  <a:prstClr val="black"/>
                </a:solidFill>
                <a:latin typeface="Times New Roman" panose="02020603050405020304" pitchFamily="18" charset="0"/>
                <a:cs typeface="Times New Roman" panose="02020603050405020304" pitchFamily="18" charset="0"/>
              </a:rPr>
              <a:t>Развитие жилищного строительства на сельских территориях и повышение уровня благоустройства домовладений</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36" name="Полилиния 35"/>
          <p:cNvSpPr/>
          <p:nvPr/>
        </p:nvSpPr>
        <p:spPr>
          <a:xfrm>
            <a:off x="7236384" y="3897120"/>
            <a:ext cx="792000" cy="612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en-US" sz="1300" dirty="0" smtClean="0">
                <a:solidFill>
                  <a:prstClr val="black"/>
                </a:solidFill>
                <a:latin typeface="Times New Roman" panose="02020603050405020304" pitchFamily="18" charset="0"/>
                <a:cs typeface="Times New Roman" panose="02020603050405020304" pitchFamily="18" charset="0"/>
              </a:rPr>
              <a:t>21,0</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32" name="Полилиния 31"/>
          <p:cNvSpPr/>
          <p:nvPr/>
        </p:nvSpPr>
        <p:spPr>
          <a:xfrm>
            <a:off x="8172488" y="3897120"/>
            <a:ext cx="792000" cy="612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en-US" sz="1300" dirty="0" smtClean="0">
                <a:solidFill>
                  <a:prstClr val="black"/>
                </a:solidFill>
                <a:latin typeface="Times New Roman" panose="02020603050405020304" pitchFamily="18" charset="0"/>
                <a:cs typeface="Times New Roman" panose="02020603050405020304" pitchFamily="18" charset="0"/>
              </a:rPr>
              <a:t>21,0</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4119777" y="4581168"/>
            <a:ext cx="2847239" cy="360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a:effectLst>
            <a:outerShdw blurRad="50800" dist="38100" dir="5400000" algn="t" rotWithShape="0">
              <a:prstClr val="black">
                <a:alpha val="40000"/>
              </a:prstClr>
            </a:outerShdw>
          </a:effectLst>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100" dirty="0">
                <a:solidFill>
                  <a:prstClr val="black"/>
                </a:solidFill>
                <a:latin typeface="Times New Roman" panose="02020603050405020304" pitchFamily="18" charset="0"/>
                <a:cs typeface="Times New Roman" panose="02020603050405020304" pitchFamily="18" charset="0"/>
              </a:rPr>
              <a:t>Современный облик сельских </a:t>
            </a:r>
            <a:r>
              <a:rPr lang="ru-RU" sz="1100" dirty="0" smtClean="0">
                <a:solidFill>
                  <a:prstClr val="black"/>
                </a:solidFill>
                <a:latin typeface="Times New Roman" panose="02020603050405020304" pitchFamily="18" charset="0"/>
                <a:cs typeface="Times New Roman" panose="02020603050405020304" pitchFamily="18" charset="0"/>
              </a:rPr>
              <a:t>территорий</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37" name="Полилиния 36"/>
          <p:cNvSpPr/>
          <p:nvPr/>
        </p:nvSpPr>
        <p:spPr>
          <a:xfrm>
            <a:off x="7236384" y="4581168"/>
            <a:ext cx="792000" cy="360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en-US" sz="1300" dirty="0" smtClean="0">
                <a:solidFill>
                  <a:prstClr val="black"/>
                </a:solidFill>
                <a:latin typeface="Times New Roman" panose="02020603050405020304" pitchFamily="18" charset="0"/>
                <a:cs typeface="Times New Roman" panose="02020603050405020304" pitchFamily="18" charset="0"/>
              </a:rPr>
              <a:t>295,7</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48" name="Полилиния 47"/>
          <p:cNvSpPr/>
          <p:nvPr/>
        </p:nvSpPr>
        <p:spPr>
          <a:xfrm>
            <a:off x="8172488" y="4581168"/>
            <a:ext cx="792000" cy="360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en-US" sz="1300" dirty="0" smtClean="0">
                <a:solidFill>
                  <a:prstClr val="black"/>
                </a:solidFill>
                <a:latin typeface="Times New Roman" panose="02020603050405020304" pitchFamily="18" charset="0"/>
                <a:cs typeface="Times New Roman" panose="02020603050405020304" pitchFamily="18" charset="0"/>
              </a:rPr>
              <a:t>293,4</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70" name="Скругленный прямоугольник 69"/>
          <p:cNvSpPr/>
          <p:nvPr/>
        </p:nvSpPr>
        <p:spPr>
          <a:xfrm>
            <a:off x="4110687" y="3554900"/>
            <a:ext cx="2846667" cy="28800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nchor="ctr"/>
          <a:lstStyle/>
          <a:p>
            <a:pPr algn="ctr" fontAlgn="base">
              <a:spcBef>
                <a:spcPct val="0"/>
              </a:spcBef>
              <a:spcAft>
                <a:spcPct val="0"/>
              </a:spcAft>
            </a:pPr>
            <a:r>
              <a:rPr lang="ru-RU" sz="1300" b="1" dirty="0" smtClean="0">
                <a:solidFill>
                  <a:prstClr val="black"/>
                </a:solidFill>
                <a:latin typeface="Times New Roman" panose="02020603050405020304" pitchFamily="18" charset="0"/>
                <a:cs typeface="Times New Roman" panose="02020603050405020304" pitchFamily="18" charset="0"/>
              </a:rPr>
              <a:t>Региональный проект</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68" name="Скругленный прямоугольник 67"/>
          <p:cNvSpPr/>
          <p:nvPr/>
        </p:nvSpPr>
        <p:spPr>
          <a:xfrm>
            <a:off x="7236384" y="3564329"/>
            <a:ext cx="792000" cy="28800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nchor="ctr"/>
          <a:lstStyle/>
          <a:p>
            <a:pPr algn="ctr" fontAlgn="base">
              <a:spcBef>
                <a:spcPct val="0"/>
              </a:spcBef>
              <a:spcAft>
                <a:spcPct val="0"/>
              </a:spcAft>
            </a:pPr>
            <a:r>
              <a:rPr lang="ru-RU" sz="1300" b="1" dirty="0" smtClean="0">
                <a:solidFill>
                  <a:prstClr val="black"/>
                </a:solidFill>
                <a:latin typeface="Times New Roman" panose="02020603050405020304" pitchFamily="18" charset="0"/>
                <a:cs typeface="Times New Roman" panose="02020603050405020304" pitchFamily="18" charset="0"/>
              </a:rPr>
              <a:t>План</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66" name="Скругленный прямоугольник 65"/>
          <p:cNvSpPr/>
          <p:nvPr/>
        </p:nvSpPr>
        <p:spPr>
          <a:xfrm>
            <a:off x="8172488" y="3564329"/>
            <a:ext cx="792000" cy="288000"/>
          </a:xfrm>
          <a:prstGeom prst="roundRect">
            <a:avLst>
              <a:gd name="adj" fmla="val 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nchor="ctr"/>
          <a:lstStyle/>
          <a:p>
            <a:pPr algn="ctr" fontAlgn="base">
              <a:spcBef>
                <a:spcPct val="0"/>
              </a:spcBef>
              <a:spcAft>
                <a:spcPct val="0"/>
              </a:spcAft>
            </a:pPr>
            <a:r>
              <a:rPr lang="ru-RU" sz="1300" b="1" dirty="0" smtClean="0">
                <a:solidFill>
                  <a:prstClr val="black"/>
                </a:solidFill>
                <a:latin typeface="Times New Roman" panose="02020603050405020304" pitchFamily="18" charset="0"/>
                <a:cs typeface="Times New Roman" panose="02020603050405020304" pitchFamily="18" charset="0"/>
              </a:rPr>
              <a:t>Факт</a:t>
            </a:r>
            <a:endParaRPr lang="ru-RU" sz="1300" b="1" dirty="0">
              <a:solidFill>
                <a:prstClr val="black"/>
              </a:solidFill>
              <a:latin typeface="Times New Roman" panose="02020603050405020304" pitchFamily="18" charset="0"/>
              <a:cs typeface="Times New Roman" panose="02020603050405020304" pitchFamily="18" charset="0"/>
            </a:endParaRPr>
          </a:p>
        </p:txBody>
      </p:sp>
      <p:pic>
        <p:nvPicPr>
          <p:cNvPr id="1026" name="Picture 2" descr="T:\Сектор финансирования\Льготы\_original.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001592" y="835021"/>
            <a:ext cx="3022498" cy="188906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4" name="Полилиния 23"/>
          <p:cNvSpPr/>
          <p:nvPr/>
        </p:nvSpPr>
        <p:spPr>
          <a:xfrm>
            <a:off x="4119777" y="5013216"/>
            <a:ext cx="2837577" cy="360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a:effectLst>
            <a:outerShdw blurRad="50800" dist="38100" dir="5400000" algn="t" rotWithShape="0">
              <a:prstClr val="black">
                <a:alpha val="40000"/>
              </a:prstClr>
            </a:outerShdw>
          </a:effectLst>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100" dirty="0">
                <a:solidFill>
                  <a:prstClr val="black"/>
                </a:solidFill>
                <a:latin typeface="Times New Roman" panose="02020603050405020304" pitchFamily="18" charset="0"/>
                <a:cs typeface="Times New Roman" panose="02020603050405020304" pitchFamily="18" charset="0"/>
              </a:rPr>
              <a:t>Благоустройство сельских территорий </a:t>
            </a:r>
          </a:p>
        </p:txBody>
      </p:sp>
      <p:sp>
        <p:nvSpPr>
          <p:cNvPr id="27" name="Полилиния 26"/>
          <p:cNvSpPr/>
          <p:nvPr/>
        </p:nvSpPr>
        <p:spPr>
          <a:xfrm>
            <a:off x="7236384" y="5013216"/>
            <a:ext cx="792000" cy="360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en-US" sz="1300" dirty="0" smtClean="0">
                <a:solidFill>
                  <a:prstClr val="black"/>
                </a:solidFill>
                <a:latin typeface="Times New Roman" panose="02020603050405020304" pitchFamily="18" charset="0"/>
                <a:cs typeface="Times New Roman" panose="02020603050405020304" pitchFamily="18" charset="0"/>
              </a:rPr>
              <a:t>4,3</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28" name="Полилиния 27"/>
          <p:cNvSpPr/>
          <p:nvPr/>
        </p:nvSpPr>
        <p:spPr>
          <a:xfrm>
            <a:off x="8172488" y="5013216"/>
            <a:ext cx="792000" cy="360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en-US" sz="1300" dirty="0" smtClean="0">
                <a:solidFill>
                  <a:prstClr val="black"/>
                </a:solidFill>
                <a:latin typeface="Times New Roman" panose="02020603050405020304" pitchFamily="18" charset="0"/>
                <a:cs typeface="Times New Roman" panose="02020603050405020304" pitchFamily="18" charset="0"/>
              </a:rPr>
              <a:t>4,3</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29" name="Полилиния 28"/>
          <p:cNvSpPr/>
          <p:nvPr/>
        </p:nvSpPr>
        <p:spPr>
          <a:xfrm>
            <a:off x="4110688" y="5445264"/>
            <a:ext cx="2860942" cy="360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a:effectLst>
            <a:outerShdw blurRad="50800" dist="38100" dir="5400000" algn="t" rotWithShape="0">
              <a:prstClr val="black">
                <a:alpha val="40000"/>
              </a:prstClr>
            </a:outerShdw>
          </a:effectLst>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100" dirty="0">
                <a:solidFill>
                  <a:prstClr val="black"/>
                </a:solidFill>
                <a:latin typeface="Times New Roman" panose="02020603050405020304" pitchFamily="18" charset="0"/>
                <a:cs typeface="Times New Roman" panose="02020603050405020304" pitchFamily="18" charset="0"/>
              </a:rPr>
              <a:t>Содействие развитию сельских территорий </a:t>
            </a:r>
          </a:p>
        </p:txBody>
      </p:sp>
      <p:sp>
        <p:nvSpPr>
          <p:cNvPr id="30" name="Полилиния 29"/>
          <p:cNvSpPr/>
          <p:nvPr/>
        </p:nvSpPr>
        <p:spPr>
          <a:xfrm>
            <a:off x="7236384" y="5445264"/>
            <a:ext cx="792000" cy="360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en-US" sz="1300" dirty="0" smtClean="0">
                <a:solidFill>
                  <a:prstClr val="black"/>
                </a:solidFill>
                <a:latin typeface="Times New Roman" panose="02020603050405020304" pitchFamily="18" charset="0"/>
                <a:cs typeface="Times New Roman" panose="02020603050405020304" pitchFamily="18" charset="0"/>
              </a:rPr>
              <a:t>2 038,6</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8172488" y="5445264"/>
            <a:ext cx="792000" cy="360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en-US" sz="1300" dirty="0" smtClean="0">
                <a:solidFill>
                  <a:prstClr val="black"/>
                </a:solidFill>
                <a:latin typeface="Times New Roman" panose="02020603050405020304" pitchFamily="18" charset="0"/>
                <a:cs typeface="Times New Roman" panose="02020603050405020304" pitchFamily="18" charset="0"/>
              </a:rPr>
              <a:t>2 023,7</a:t>
            </a:r>
            <a:endParaRPr lang="ru-RU" sz="1300"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3693717"/>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олилиния 6"/>
          <p:cNvSpPr/>
          <p:nvPr/>
        </p:nvSpPr>
        <p:spPr>
          <a:xfrm>
            <a:off x="5519990" y="1246395"/>
            <a:ext cx="3516505" cy="836382"/>
          </a:xfrm>
          <a:custGeom>
            <a:avLst/>
            <a:gdLst>
              <a:gd name="connsiteX0" fmla="*/ 0 w 3902419"/>
              <a:gd name="connsiteY0" fmla="*/ 91715 h 917152"/>
              <a:gd name="connsiteX1" fmla="*/ 91715 w 3902419"/>
              <a:gd name="connsiteY1" fmla="*/ 0 h 917152"/>
              <a:gd name="connsiteX2" fmla="*/ 3810704 w 3902419"/>
              <a:gd name="connsiteY2" fmla="*/ 0 h 917152"/>
              <a:gd name="connsiteX3" fmla="*/ 3902419 w 3902419"/>
              <a:gd name="connsiteY3" fmla="*/ 91715 h 917152"/>
              <a:gd name="connsiteX4" fmla="*/ 3902419 w 3902419"/>
              <a:gd name="connsiteY4" fmla="*/ 825437 h 917152"/>
              <a:gd name="connsiteX5" fmla="*/ 3810704 w 3902419"/>
              <a:gd name="connsiteY5" fmla="*/ 917152 h 917152"/>
              <a:gd name="connsiteX6" fmla="*/ 91715 w 3902419"/>
              <a:gd name="connsiteY6" fmla="*/ 917152 h 917152"/>
              <a:gd name="connsiteX7" fmla="*/ 0 w 3902419"/>
              <a:gd name="connsiteY7" fmla="*/ 825437 h 917152"/>
              <a:gd name="connsiteX8" fmla="*/ 0 w 3902419"/>
              <a:gd name="connsiteY8" fmla="*/ 91715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2419" h="917152">
                <a:moveTo>
                  <a:pt x="0" y="91715"/>
                </a:moveTo>
                <a:cubicBezTo>
                  <a:pt x="0" y="41062"/>
                  <a:pt x="41062" y="0"/>
                  <a:pt x="91715" y="0"/>
                </a:cubicBezTo>
                <a:lnTo>
                  <a:pt x="3810704" y="0"/>
                </a:lnTo>
                <a:cubicBezTo>
                  <a:pt x="3861357" y="0"/>
                  <a:pt x="3902419" y="41062"/>
                  <a:pt x="3902419" y="91715"/>
                </a:cubicBezTo>
                <a:lnTo>
                  <a:pt x="3902419" y="825437"/>
                </a:lnTo>
                <a:cubicBezTo>
                  <a:pt x="3902419" y="876090"/>
                  <a:pt x="3861357" y="917152"/>
                  <a:pt x="3810704" y="917152"/>
                </a:cubicBezTo>
                <a:lnTo>
                  <a:pt x="91715" y="917152"/>
                </a:lnTo>
                <a:cubicBezTo>
                  <a:pt x="41062" y="917152"/>
                  <a:pt x="0" y="876090"/>
                  <a:pt x="0" y="825437"/>
                </a:cubicBezTo>
                <a:lnTo>
                  <a:pt x="0" y="91715"/>
                </a:lnTo>
                <a:close/>
              </a:path>
            </a:pathLst>
          </a:custGeom>
        </p:spPr>
        <p:style>
          <a:lnRef idx="3">
            <a:schemeClr val="lt1"/>
          </a:lnRef>
          <a:fillRef idx="1">
            <a:schemeClr val="accent2"/>
          </a:fillRef>
          <a:effectRef idx="1">
            <a:schemeClr val="accent2"/>
          </a:effectRef>
          <a:fontRef idx="minor">
            <a:schemeClr val="lt1"/>
          </a:fontRef>
        </p:style>
        <p:txBody>
          <a:bodyPr spcFirstLastPara="0" vert="horz" wrap="square" lIns="80202" tIns="80202" rIns="80202" bIns="80202" numCol="1" spcCol="1270" anchor="ctr" anchorCtr="0">
            <a:noAutofit/>
          </a:bodyPr>
          <a:lstStyle/>
          <a:p>
            <a:pPr algn="ctr" defTabSz="622300" fontAlgn="base">
              <a:lnSpc>
                <a:spcPct val="90000"/>
              </a:lnSpc>
              <a:spcBef>
                <a:spcPct val="0"/>
              </a:spcBef>
              <a:spcAft>
                <a:spcPct val="35000"/>
              </a:spcAft>
            </a:pPr>
            <a:r>
              <a:rPr lang="ru-RU" sz="1400" b="1" dirty="0">
                <a:solidFill>
                  <a:srgbClr val="4E67C8">
                    <a:lumMod val="50000"/>
                  </a:srgbClr>
                </a:solidFill>
                <a:latin typeface="Times New Roman" panose="02020603050405020304" pitchFamily="18" charset="0"/>
                <a:cs typeface="Times New Roman" panose="02020603050405020304" pitchFamily="18" charset="0"/>
              </a:rPr>
              <a:t>Достижение значений показателей (индикаторов) </a:t>
            </a:r>
          </a:p>
        </p:txBody>
      </p:sp>
      <p:sp>
        <p:nvSpPr>
          <p:cNvPr id="35" name="Скругленный прямоугольник 34"/>
          <p:cNvSpPr/>
          <p:nvPr/>
        </p:nvSpPr>
        <p:spPr>
          <a:xfrm>
            <a:off x="128529" y="3485655"/>
            <a:ext cx="5204405" cy="458462"/>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base">
              <a:spcBef>
                <a:spcPct val="0"/>
              </a:spcBef>
              <a:spcAft>
                <a:spcPct val="0"/>
              </a:spcAft>
            </a:pPr>
            <a:r>
              <a:rPr lang="ru-RU" sz="1200" dirty="0" smtClean="0">
                <a:solidFill>
                  <a:prstClr val="black"/>
                </a:solidFill>
                <a:latin typeface="Times New Roman" panose="02020603050405020304" pitchFamily="18" charset="0"/>
                <a:cs typeface="Times New Roman" panose="02020603050405020304" pitchFamily="18" charset="0"/>
              </a:rPr>
              <a:t>Доля общей площади благоустроенных жилых помещений в сельских населенных пунктах</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smtClean="0">
                <a:solidFill>
                  <a:prstClr val="black"/>
                </a:solidFill>
                <a:latin typeface="Times New Roman" panose="02020603050405020304" pitchFamily="18" charset="0"/>
                <a:cs typeface="Times New Roman" panose="02020603050405020304" pitchFamily="18" charset="0"/>
              </a:rPr>
              <a:t>Чувашской Республики, %</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37" name="Скругленный прямоугольник 36"/>
          <p:cNvSpPr/>
          <p:nvPr/>
        </p:nvSpPr>
        <p:spPr>
          <a:xfrm>
            <a:off x="128530" y="4667051"/>
            <a:ext cx="5237920" cy="43200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base">
              <a:spcBef>
                <a:spcPct val="0"/>
              </a:spcBef>
              <a:spcAft>
                <a:spcPct val="0"/>
              </a:spcAft>
            </a:pPr>
            <a:r>
              <a:rPr lang="ru-RU" sz="1200" dirty="0" smtClean="0">
                <a:solidFill>
                  <a:prstClr val="black"/>
                </a:solidFill>
                <a:latin typeface="Times New Roman" panose="02020603050405020304" pitchFamily="18" charset="0"/>
                <a:cs typeface="Times New Roman" panose="02020603050405020304" pitchFamily="18" charset="0"/>
              </a:rPr>
              <a:t>Количество сельских населенных пунктов, транспортная доступность которых улучшена, ед.</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11" name="Скругленный прямоугольник 10"/>
          <p:cNvSpPr/>
          <p:nvPr/>
        </p:nvSpPr>
        <p:spPr>
          <a:xfrm>
            <a:off x="128529" y="1914366"/>
            <a:ext cx="2211223" cy="650538"/>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fontAlgn="base">
              <a:spcBef>
                <a:spcPct val="0"/>
              </a:spcBef>
              <a:spcAft>
                <a:spcPct val="0"/>
              </a:spcAft>
            </a:pPr>
            <a:r>
              <a:rPr lang="ru-RU" sz="1400" b="1" dirty="0">
                <a:solidFill>
                  <a:srgbClr val="4E67C8">
                    <a:lumMod val="50000"/>
                  </a:srgbClr>
                </a:solidFill>
                <a:latin typeface="Times New Roman" panose="02020603050405020304" pitchFamily="18" charset="0"/>
                <a:cs typeface="Times New Roman" panose="02020603050405020304" pitchFamily="18" charset="0"/>
              </a:rPr>
              <a:t>Основные индикаторы</a:t>
            </a:r>
          </a:p>
        </p:txBody>
      </p:sp>
      <p:sp>
        <p:nvSpPr>
          <p:cNvPr id="2" name="Номер слайда 1"/>
          <p:cNvSpPr>
            <a:spLocks noGrp="1"/>
          </p:cNvSpPr>
          <p:nvPr>
            <p:ph type="sldNum" sz="quarter" idx="12"/>
          </p:nvPr>
        </p:nvSpPr>
        <p:spPr/>
        <p:txBody>
          <a:bodyPr/>
          <a:lstStyle/>
          <a:p>
            <a:pPr>
              <a:defRPr/>
            </a:pPr>
            <a:fld id="{667CCBFA-BFB9-4E9F-B6F6-694D72409F22}" type="slidenum">
              <a:rPr lang="ru-RU" smtClean="0">
                <a:solidFill>
                  <a:prstClr val="black"/>
                </a:solidFill>
              </a:rPr>
              <a:pPr>
                <a:defRPr/>
              </a:pPr>
              <a:t>79</a:t>
            </a:fld>
            <a:endParaRPr lang="ru-RU" dirty="0">
              <a:solidFill>
                <a:prstClr val="black"/>
              </a:solidFill>
            </a:endParaRPr>
          </a:p>
        </p:txBody>
      </p:sp>
      <p:sp>
        <p:nvSpPr>
          <p:cNvPr id="40"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Clr>
                <a:srgbClr val="F14124">
                  <a:lumMod val="75000"/>
                </a:srgbClr>
              </a:buClr>
              <a:buFont typeface="Georgia" pitchFamily="18" charset="0"/>
              <a:buNone/>
            </a:pPr>
            <a:r>
              <a:rPr lang="ru-RU" sz="17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Республики </a:t>
            </a:r>
            <a:endParaRPr lang="ru-RU" sz="1700" dirty="0" smtClean="0">
              <a:solidFill>
                <a:prstClr val="black"/>
              </a:solidFill>
              <a:effectLst/>
              <a:latin typeface="Times New Roman" panose="02020603050405020304" pitchFamily="18" charset="0"/>
              <a:cs typeface="Times New Roman" panose="02020603050405020304" pitchFamily="18" charset="0"/>
            </a:endParaRPr>
          </a:p>
          <a:p>
            <a:pPr marL="0" indent="0" algn="l">
              <a:buClr>
                <a:srgbClr val="F14124">
                  <a:lumMod val="75000"/>
                </a:srgbClr>
              </a:buClr>
              <a:buFont typeface="Georgia" pitchFamily="18" charset="0"/>
              <a:buNone/>
            </a:pPr>
            <a:r>
              <a:rPr lang="ru-RU" sz="1700" dirty="0">
                <a:solidFill>
                  <a:prstClr val="black"/>
                </a:solidFill>
                <a:effectLst/>
                <a:latin typeface="Times New Roman" panose="02020603050405020304" pitchFamily="18" charset="0"/>
                <a:cs typeface="Times New Roman" panose="02020603050405020304" pitchFamily="18" charset="0"/>
              </a:rPr>
              <a:t>«Комплексное развитие сельских территорий»</a:t>
            </a:r>
            <a:endParaRPr lang="ru-RU" sz="1700" dirty="0" smtClean="0">
              <a:solidFill>
                <a:prstClr val="black"/>
              </a:solidFill>
              <a:effectLst/>
              <a:latin typeface="Times New Roman" panose="02020603050405020304" pitchFamily="18" charset="0"/>
              <a:cs typeface="Times New Roman" panose="02020603050405020304" pitchFamily="18" charset="0"/>
            </a:endParaRPr>
          </a:p>
          <a:p>
            <a:pPr marL="0" indent="0" algn="l">
              <a:buClr>
                <a:srgbClr val="F14124">
                  <a:lumMod val="75000"/>
                </a:srgbClr>
              </a:buClr>
              <a:buFont typeface="Georgia" pitchFamily="18" charset="0"/>
              <a:buNone/>
            </a:pPr>
            <a:endParaRPr lang="ru-RU" sz="1700" dirty="0">
              <a:solidFill>
                <a:prstClr val="black"/>
              </a:solidFill>
              <a:effectLst/>
              <a:latin typeface="Times New Roman" panose="02020603050405020304" pitchFamily="18" charset="0"/>
              <a:cs typeface="Times New Roman" panose="02020603050405020304" pitchFamily="18" charset="0"/>
            </a:endParaRPr>
          </a:p>
        </p:txBody>
      </p:sp>
      <p:cxnSp>
        <p:nvCxnSpPr>
          <p:cNvPr id="41" name="Прямая соединительная линия 40"/>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7873228" y="69850"/>
            <a:ext cx="1223412" cy="492443"/>
          </a:xfrm>
          <a:prstGeom prst="rect">
            <a:avLst/>
          </a:prstGeom>
          <a:noFill/>
        </p:spPr>
        <p:txBody>
          <a:bodyPr wrap="none" rtlCol="0">
            <a:spAutoFit/>
          </a:bodyPr>
          <a:lstStyle/>
          <a:p>
            <a:pPr algn="ctr" fontAlgn="base">
              <a:spcBef>
                <a:spcPct val="0"/>
              </a:spcBef>
              <a:spcAft>
                <a:spcPct val="0"/>
              </a:spcAft>
            </a:pPr>
            <a:r>
              <a:rPr lang="ru-RU" sz="1300" b="1" i="1" dirty="0">
                <a:solidFill>
                  <a:srgbClr val="4E67C8"/>
                </a:solidFill>
              </a:rPr>
              <a:t>Бюджет</a:t>
            </a:r>
          </a:p>
          <a:p>
            <a:pPr algn="ctr" fontAlgn="base">
              <a:spcBef>
                <a:spcPct val="0"/>
              </a:spcBef>
              <a:spcAft>
                <a:spcPct val="0"/>
              </a:spcAft>
            </a:pPr>
            <a:r>
              <a:rPr lang="ru-RU" sz="1300" b="1" i="1" dirty="0">
                <a:solidFill>
                  <a:srgbClr val="4E67C8"/>
                </a:solidFill>
              </a:rPr>
              <a:t>для граждан</a:t>
            </a:r>
          </a:p>
        </p:txBody>
      </p:sp>
      <p:sp>
        <p:nvSpPr>
          <p:cNvPr id="49" name="Скругленный прямоугольник 48"/>
          <p:cNvSpPr/>
          <p:nvPr/>
        </p:nvSpPr>
        <p:spPr>
          <a:xfrm>
            <a:off x="131890" y="4061719"/>
            <a:ext cx="5204405" cy="516863"/>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smtClean="0">
                <a:latin typeface="Times New Roman" panose="02020603050405020304" pitchFamily="18" charset="0"/>
                <a:cs typeface="Times New Roman" panose="02020603050405020304" pitchFamily="18" charset="0"/>
              </a:rPr>
              <a:t>Соотношение среднемесячных располагаемых ресурсов сельского и городского домохозяйств Чувашской Республики, % </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61" name="Скругленный прямоугольник 60"/>
          <p:cNvSpPr/>
          <p:nvPr/>
        </p:nvSpPr>
        <p:spPr>
          <a:xfrm>
            <a:off x="128530" y="5196050"/>
            <a:ext cx="5249128" cy="46748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base">
              <a:spcBef>
                <a:spcPct val="0"/>
              </a:spcBef>
              <a:spcAft>
                <a:spcPct val="0"/>
              </a:spcAft>
            </a:pPr>
            <a:r>
              <a:rPr lang="ru-RU" sz="1200" dirty="0">
                <a:solidFill>
                  <a:prstClr val="black"/>
                </a:solidFill>
                <a:latin typeface="Times New Roman" panose="02020603050405020304" pitchFamily="18" charset="0"/>
                <a:cs typeface="Times New Roman" panose="02020603050405020304" pitchFamily="18" charset="0"/>
              </a:rPr>
              <a:t>Количество реализованных </a:t>
            </a:r>
            <a:r>
              <a:rPr lang="ru-RU" sz="1200" dirty="0" smtClean="0">
                <a:solidFill>
                  <a:prstClr val="black"/>
                </a:solidFill>
                <a:latin typeface="Times New Roman" panose="02020603050405020304" pitchFamily="18" charset="0"/>
                <a:cs typeface="Times New Roman" panose="02020603050405020304" pitchFamily="18" charset="0"/>
              </a:rPr>
              <a:t> инициативных проектов, </a:t>
            </a:r>
            <a:r>
              <a:rPr lang="ru-RU" sz="1200" dirty="0">
                <a:solidFill>
                  <a:prstClr val="black"/>
                </a:solidFill>
                <a:latin typeface="Times New Roman" panose="02020603050405020304" pitchFamily="18" charset="0"/>
                <a:cs typeface="Times New Roman" panose="02020603050405020304" pitchFamily="18" charset="0"/>
              </a:rPr>
              <a:t>ед.</a:t>
            </a:r>
          </a:p>
        </p:txBody>
      </p:sp>
      <p:sp>
        <p:nvSpPr>
          <p:cNvPr id="38" name="Полилиния 37"/>
          <p:cNvSpPr/>
          <p:nvPr/>
        </p:nvSpPr>
        <p:spPr>
          <a:xfrm>
            <a:off x="6250891" y="2212323"/>
            <a:ext cx="648000" cy="468000"/>
          </a:xfrm>
          <a:custGeom>
            <a:avLst/>
            <a:gdLst>
              <a:gd name="connsiteX0" fmla="*/ 0 w 501594"/>
              <a:gd name="connsiteY0" fmla="*/ 50159 h 917152"/>
              <a:gd name="connsiteX1" fmla="*/ 50159 w 501594"/>
              <a:gd name="connsiteY1" fmla="*/ 0 h 917152"/>
              <a:gd name="connsiteX2" fmla="*/ 451435 w 501594"/>
              <a:gd name="connsiteY2" fmla="*/ 0 h 917152"/>
              <a:gd name="connsiteX3" fmla="*/ 501594 w 501594"/>
              <a:gd name="connsiteY3" fmla="*/ 50159 h 917152"/>
              <a:gd name="connsiteX4" fmla="*/ 501594 w 501594"/>
              <a:gd name="connsiteY4" fmla="*/ 866993 h 917152"/>
              <a:gd name="connsiteX5" fmla="*/ 451435 w 501594"/>
              <a:gd name="connsiteY5" fmla="*/ 917152 h 917152"/>
              <a:gd name="connsiteX6" fmla="*/ 50159 w 501594"/>
              <a:gd name="connsiteY6" fmla="*/ 917152 h 917152"/>
              <a:gd name="connsiteX7" fmla="*/ 0 w 501594"/>
              <a:gd name="connsiteY7" fmla="*/ 866993 h 917152"/>
              <a:gd name="connsiteX8" fmla="*/ 0 w 501594"/>
              <a:gd name="connsiteY8" fmla="*/ 50159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1594" h="917152">
                <a:moveTo>
                  <a:pt x="0" y="50159"/>
                </a:moveTo>
                <a:cubicBezTo>
                  <a:pt x="0" y="22457"/>
                  <a:pt x="22457" y="0"/>
                  <a:pt x="50159" y="0"/>
                </a:cubicBezTo>
                <a:lnTo>
                  <a:pt x="451435" y="0"/>
                </a:lnTo>
                <a:cubicBezTo>
                  <a:pt x="479137" y="0"/>
                  <a:pt x="501594" y="22457"/>
                  <a:pt x="501594" y="50159"/>
                </a:cubicBezTo>
                <a:lnTo>
                  <a:pt x="501594" y="866993"/>
                </a:lnTo>
                <a:cubicBezTo>
                  <a:pt x="501594" y="894695"/>
                  <a:pt x="479137" y="917152"/>
                  <a:pt x="451435" y="917152"/>
                </a:cubicBezTo>
                <a:lnTo>
                  <a:pt x="50159" y="917152"/>
                </a:lnTo>
                <a:cubicBezTo>
                  <a:pt x="22457" y="917152"/>
                  <a:pt x="0" y="894695"/>
                  <a:pt x="0" y="866993"/>
                </a:cubicBezTo>
                <a:lnTo>
                  <a:pt x="0" y="50159"/>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8031" tIns="68031" rIns="68031" bIns="68031"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a:t>
            </a:r>
            <a:r>
              <a:rPr lang="en-US" sz="1400" b="1" dirty="0" smtClean="0">
                <a:solidFill>
                  <a:prstClr val="black"/>
                </a:solidFill>
                <a:latin typeface="Times New Roman" panose="02020603050405020304" pitchFamily="18" charset="0"/>
                <a:cs typeface="Times New Roman" panose="02020603050405020304" pitchFamily="18" charset="0"/>
              </a:rPr>
              <a:t>5</a:t>
            </a:r>
            <a:r>
              <a:rPr lang="ru-RU" sz="1400" b="1" dirty="0" smtClean="0">
                <a:solidFill>
                  <a:prstClr val="black"/>
                </a:solidFill>
                <a:latin typeface="Times New Roman" panose="02020603050405020304" pitchFamily="18" charset="0"/>
                <a:cs typeface="Times New Roman" panose="02020603050405020304" pitchFamily="18" charset="0"/>
              </a:rPr>
              <a:t> факт</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42" name="Полилиния 41"/>
          <p:cNvSpPr/>
          <p:nvPr/>
        </p:nvSpPr>
        <p:spPr>
          <a:xfrm>
            <a:off x="6262441" y="3477022"/>
            <a:ext cx="648000" cy="432000"/>
          </a:xfrm>
          <a:custGeom>
            <a:avLst/>
            <a:gdLst>
              <a:gd name="connsiteX0" fmla="*/ 0 w 473035"/>
              <a:gd name="connsiteY0" fmla="*/ 47304 h 500150"/>
              <a:gd name="connsiteX1" fmla="*/ 47304 w 473035"/>
              <a:gd name="connsiteY1" fmla="*/ 0 h 500150"/>
              <a:gd name="connsiteX2" fmla="*/ 425732 w 473035"/>
              <a:gd name="connsiteY2" fmla="*/ 0 h 500150"/>
              <a:gd name="connsiteX3" fmla="*/ 473036 w 473035"/>
              <a:gd name="connsiteY3" fmla="*/ 47304 h 500150"/>
              <a:gd name="connsiteX4" fmla="*/ 473035 w 473035"/>
              <a:gd name="connsiteY4" fmla="*/ 452847 h 500150"/>
              <a:gd name="connsiteX5" fmla="*/ 425731 w 473035"/>
              <a:gd name="connsiteY5" fmla="*/ 500151 h 500150"/>
              <a:gd name="connsiteX6" fmla="*/ 47304 w 473035"/>
              <a:gd name="connsiteY6" fmla="*/ 500150 h 500150"/>
              <a:gd name="connsiteX7" fmla="*/ 0 w 473035"/>
              <a:gd name="connsiteY7" fmla="*/ 452846 h 500150"/>
              <a:gd name="connsiteX8" fmla="*/ 0 w 473035"/>
              <a:gd name="connsiteY8" fmla="*/ 47304 h 50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3035" h="500150">
                <a:moveTo>
                  <a:pt x="0" y="47304"/>
                </a:moveTo>
                <a:cubicBezTo>
                  <a:pt x="0" y="21179"/>
                  <a:pt x="21179" y="0"/>
                  <a:pt x="47304" y="0"/>
                </a:cubicBezTo>
                <a:lnTo>
                  <a:pt x="425732" y="0"/>
                </a:lnTo>
                <a:cubicBezTo>
                  <a:pt x="451857" y="0"/>
                  <a:pt x="473036" y="21179"/>
                  <a:pt x="473036" y="47304"/>
                </a:cubicBezTo>
                <a:cubicBezTo>
                  <a:pt x="473036" y="182485"/>
                  <a:pt x="473035" y="317666"/>
                  <a:pt x="473035" y="452847"/>
                </a:cubicBezTo>
                <a:cubicBezTo>
                  <a:pt x="473035" y="478972"/>
                  <a:pt x="451856" y="500151"/>
                  <a:pt x="425731" y="500151"/>
                </a:cubicBezTo>
                <a:lnTo>
                  <a:pt x="47304" y="500150"/>
                </a:lnTo>
                <a:cubicBezTo>
                  <a:pt x="21179" y="500150"/>
                  <a:pt x="0" y="478971"/>
                  <a:pt x="0" y="452846"/>
                </a:cubicBezTo>
                <a:lnTo>
                  <a:pt x="0" y="47304"/>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5765" tIns="55765" rIns="55765" bIns="55765" numCol="1" spcCol="1270" anchor="ctr" anchorCtr="0">
            <a:noAutofit/>
          </a:bodyPr>
          <a:lstStyle/>
          <a:p>
            <a:pPr algn="ctr" defTabSz="488950" fontAlgn="base">
              <a:lnSpc>
                <a:spcPct val="90000"/>
              </a:lnSpc>
              <a:spcBef>
                <a:spcPct val="0"/>
              </a:spcBef>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36,4</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43" name="Полилиния 42"/>
          <p:cNvSpPr/>
          <p:nvPr/>
        </p:nvSpPr>
        <p:spPr>
          <a:xfrm>
            <a:off x="6262441" y="4667051"/>
            <a:ext cx="648000" cy="43200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fontAlgn="base">
              <a:lnSpc>
                <a:spcPct val="90000"/>
              </a:lnSpc>
              <a:spcBef>
                <a:spcPct val="0"/>
              </a:spcBef>
              <a:spcAft>
                <a:spcPct val="35000"/>
              </a:spcAft>
            </a:pPr>
            <a:r>
              <a:rPr lang="ru-RU" sz="1300" b="1" dirty="0">
                <a:solidFill>
                  <a:prstClr val="black"/>
                </a:solidFill>
                <a:latin typeface="Times New Roman" panose="02020603050405020304" pitchFamily="18" charset="0"/>
                <a:cs typeface="Times New Roman" panose="02020603050405020304" pitchFamily="18" charset="0"/>
              </a:rPr>
              <a:t>0</a:t>
            </a:r>
          </a:p>
        </p:txBody>
      </p:sp>
      <p:sp>
        <p:nvSpPr>
          <p:cNvPr id="63" name="Полилиния 62"/>
          <p:cNvSpPr/>
          <p:nvPr/>
        </p:nvSpPr>
        <p:spPr>
          <a:xfrm>
            <a:off x="6262441" y="5263351"/>
            <a:ext cx="648000" cy="43200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fontAlgn="base">
              <a:lnSpc>
                <a:spcPct val="90000"/>
              </a:lnSpc>
              <a:spcBef>
                <a:spcPct val="0"/>
              </a:spcBef>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1531</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131" name="Полилиния 130"/>
          <p:cNvSpPr/>
          <p:nvPr/>
        </p:nvSpPr>
        <p:spPr>
          <a:xfrm>
            <a:off x="6979489" y="4061718"/>
            <a:ext cx="648000" cy="43200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fontAlgn="base">
              <a:lnSpc>
                <a:spcPct val="90000"/>
              </a:lnSpc>
              <a:spcBef>
                <a:spcPct val="0"/>
              </a:spcBef>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76,0</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45" name="Полилиния 44"/>
          <p:cNvSpPr/>
          <p:nvPr/>
        </p:nvSpPr>
        <p:spPr>
          <a:xfrm>
            <a:off x="6973604" y="2212323"/>
            <a:ext cx="648000" cy="468000"/>
          </a:xfrm>
          <a:custGeom>
            <a:avLst/>
            <a:gdLst>
              <a:gd name="connsiteX0" fmla="*/ 0 w 501594"/>
              <a:gd name="connsiteY0" fmla="*/ 50159 h 917152"/>
              <a:gd name="connsiteX1" fmla="*/ 50159 w 501594"/>
              <a:gd name="connsiteY1" fmla="*/ 0 h 917152"/>
              <a:gd name="connsiteX2" fmla="*/ 451435 w 501594"/>
              <a:gd name="connsiteY2" fmla="*/ 0 h 917152"/>
              <a:gd name="connsiteX3" fmla="*/ 501594 w 501594"/>
              <a:gd name="connsiteY3" fmla="*/ 50159 h 917152"/>
              <a:gd name="connsiteX4" fmla="*/ 501594 w 501594"/>
              <a:gd name="connsiteY4" fmla="*/ 866993 h 917152"/>
              <a:gd name="connsiteX5" fmla="*/ 451435 w 501594"/>
              <a:gd name="connsiteY5" fmla="*/ 917152 h 917152"/>
              <a:gd name="connsiteX6" fmla="*/ 50159 w 501594"/>
              <a:gd name="connsiteY6" fmla="*/ 917152 h 917152"/>
              <a:gd name="connsiteX7" fmla="*/ 0 w 501594"/>
              <a:gd name="connsiteY7" fmla="*/ 866993 h 917152"/>
              <a:gd name="connsiteX8" fmla="*/ 0 w 501594"/>
              <a:gd name="connsiteY8" fmla="*/ 50159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1594" h="917152">
                <a:moveTo>
                  <a:pt x="0" y="50159"/>
                </a:moveTo>
                <a:cubicBezTo>
                  <a:pt x="0" y="22457"/>
                  <a:pt x="22457" y="0"/>
                  <a:pt x="50159" y="0"/>
                </a:cubicBezTo>
                <a:lnTo>
                  <a:pt x="451435" y="0"/>
                </a:lnTo>
                <a:cubicBezTo>
                  <a:pt x="479137" y="0"/>
                  <a:pt x="501594" y="22457"/>
                  <a:pt x="501594" y="50159"/>
                </a:cubicBezTo>
                <a:lnTo>
                  <a:pt x="501594" y="866993"/>
                </a:lnTo>
                <a:cubicBezTo>
                  <a:pt x="501594" y="894695"/>
                  <a:pt x="479137" y="917152"/>
                  <a:pt x="451435" y="917152"/>
                </a:cubicBezTo>
                <a:lnTo>
                  <a:pt x="50159" y="917152"/>
                </a:lnTo>
                <a:cubicBezTo>
                  <a:pt x="22457" y="917152"/>
                  <a:pt x="0" y="894695"/>
                  <a:pt x="0" y="866993"/>
                </a:cubicBezTo>
                <a:lnTo>
                  <a:pt x="0" y="50159"/>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8031" tIns="68031" rIns="68031" bIns="68031"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a:t>
            </a:r>
            <a:r>
              <a:rPr lang="en-US" sz="1400" b="1" dirty="0" smtClean="0">
                <a:solidFill>
                  <a:prstClr val="black"/>
                </a:solidFill>
                <a:latin typeface="Times New Roman" panose="02020603050405020304" pitchFamily="18" charset="0"/>
                <a:cs typeface="Times New Roman" panose="02020603050405020304" pitchFamily="18" charset="0"/>
              </a:rPr>
              <a:t>6</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48" name="Полилиния 47"/>
          <p:cNvSpPr/>
          <p:nvPr/>
        </p:nvSpPr>
        <p:spPr>
          <a:xfrm>
            <a:off x="6979489" y="3477022"/>
            <a:ext cx="648000" cy="432000"/>
          </a:xfrm>
          <a:custGeom>
            <a:avLst/>
            <a:gdLst>
              <a:gd name="connsiteX0" fmla="*/ 0 w 488058"/>
              <a:gd name="connsiteY0" fmla="*/ 48806 h 547530"/>
              <a:gd name="connsiteX1" fmla="*/ 48806 w 488058"/>
              <a:gd name="connsiteY1" fmla="*/ 0 h 547530"/>
              <a:gd name="connsiteX2" fmla="*/ 439252 w 488058"/>
              <a:gd name="connsiteY2" fmla="*/ 0 h 547530"/>
              <a:gd name="connsiteX3" fmla="*/ 488058 w 488058"/>
              <a:gd name="connsiteY3" fmla="*/ 48806 h 547530"/>
              <a:gd name="connsiteX4" fmla="*/ 488058 w 488058"/>
              <a:gd name="connsiteY4" fmla="*/ 498724 h 547530"/>
              <a:gd name="connsiteX5" fmla="*/ 439252 w 488058"/>
              <a:gd name="connsiteY5" fmla="*/ 547530 h 547530"/>
              <a:gd name="connsiteX6" fmla="*/ 48806 w 488058"/>
              <a:gd name="connsiteY6" fmla="*/ 547530 h 547530"/>
              <a:gd name="connsiteX7" fmla="*/ 0 w 488058"/>
              <a:gd name="connsiteY7" fmla="*/ 498724 h 547530"/>
              <a:gd name="connsiteX8" fmla="*/ 0 w 488058"/>
              <a:gd name="connsiteY8" fmla="*/ 48806 h 547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8058" h="547530">
                <a:moveTo>
                  <a:pt x="0" y="48806"/>
                </a:moveTo>
                <a:cubicBezTo>
                  <a:pt x="0" y="21851"/>
                  <a:pt x="21851" y="0"/>
                  <a:pt x="48806" y="0"/>
                </a:cubicBezTo>
                <a:lnTo>
                  <a:pt x="439252" y="0"/>
                </a:lnTo>
                <a:cubicBezTo>
                  <a:pt x="466207" y="0"/>
                  <a:pt x="488058" y="21851"/>
                  <a:pt x="488058" y="48806"/>
                </a:cubicBezTo>
                <a:lnTo>
                  <a:pt x="488058" y="498724"/>
                </a:lnTo>
                <a:cubicBezTo>
                  <a:pt x="488058" y="525679"/>
                  <a:pt x="466207" y="547530"/>
                  <a:pt x="439252" y="547530"/>
                </a:cubicBezTo>
                <a:lnTo>
                  <a:pt x="48806" y="547530"/>
                </a:lnTo>
                <a:cubicBezTo>
                  <a:pt x="21851" y="547530"/>
                  <a:pt x="0" y="525679"/>
                  <a:pt x="0" y="498724"/>
                </a:cubicBezTo>
                <a:lnTo>
                  <a:pt x="0" y="48806"/>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6205" tIns="56205" rIns="56205" bIns="56205" numCol="1" spcCol="1270" anchor="ctr" anchorCtr="0">
            <a:noAutofit/>
          </a:bodyPr>
          <a:lstStyle/>
          <a:p>
            <a:pPr algn="ctr" defTabSz="488950" fontAlgn="base">
              <a:lnSpc>
                <a:spcPct val="90000"/>
              </a:lnSpc>
              <a:spcBef>
                <a:spcPct val="0"/>
              </a:spcBef>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32,7</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50" name="Полилиния 49"/>
          <p:cNvSpPr/>
          <p:nvPr/>
        </p:nvSpPr>
        <p:spPr>
          <a:xfrm>
            <a:off x="6979489" y="4667051"/>
            <a:ext cx="648000" cy="432000"/>
          </a:xfrm>
          <a:custGeom>
            <a:avLst/>
            <a:gdLst>
              <a:gd name="connsiteX0" fmla="*/ 0 w 473035"/>
              <a:gd name="connsiteY0" fmla="*/ 37807 h 378068"/>
              <a:gd name="connsiteX1" fmla="*/ 37807 w 473035"/>
              <a:gd name="connsiteY1" fmla="*/ 0 h 378068"/>
              <a:gd name="connsiteX2" fmla="*/ 435228 w 473035"/>
              <a:gd name="connsiteY2" fmla="*/ 0 h 378068"/>
              <a:gd name="connsiteX3" fmla="*/ 473035 w 473035"/>
              <a:gd name="connsiteY3" fmla="*/ 37807 h 378068"/>
              <a:gd name="connsiteX4" fmla="*/ 473035 w 473035"/>
              <a:gd name="connsiteY4" fmla="*/ 340261 h 378068"/>
              <a:gd name="connsiteX5" fmla="*/ 435228 w 473035"/>
              <a:gd name="connsiteY5" fmla="*/ 378068 h 378068"/>
              <a:gd name="connsiteX6" fmla="*/ 37807 w 473035"/>
              <a:gd name="connsiteY6" fmla="*/ 378068 h 378068"/>
              <a:gd name="connsiteX7" fmla="*/ 0 w 473035"/>
              <a:gd name="connsiteY7" fmla="*/ 340261 h 378068"/>
              <a:gd name="connsiteX8" fmla="*/ 0 w 473035"/>
              <a:gd name="connsiteY8" fmla="*/ 37807 h 378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3035" h="378068">
                <a:moveTo>
                  <a:pt x="0" y="37807"/>
                </a:moveTo>
                <a:cubicBezTo>
                  <a:pt x="0" y="16927"/>
                  <a:pt x="16927" y="0"/>
                  <a:pt x="37807" y="0"/>
                </a:cubicBezTo>
                <a:lnTo>
                  <a:pt x="435228" y="0"/>
                </a:lnTo>
                <a:cubicBezTo>
                  <a:pt x="456108" y="0"/>
                  <a:pt x="473035" y="16927"/>
                  <a:pt x="473035" y="37807"/>
                </a:cubicBezTo>
                <a:lnTo>
                  <a:pt x="473035" y="340261"/>
                </a:lnTo>
                <a:cubicBezTo>
                  <a:pt x="473035" y="361141"/>
                  <a:pt x="456108" y="378068"/>
                  <a:pt x="435228" y="378068"/>
                </a:cubicBezTo>
                <a:lnTo>
                  <a:pt x="37807" y="378068"/>
                </a:lnTo>
                <a:cubicBezTo>
                  <a:pt x="16927" y="378068"/>
                  <a:pt x="0" y="361141"/>
                  <a:pt x="0" y="340261"/>
                </a:cubicBezTo>
                <a:lnTo>
                  <a:pt x="0" y="37807"/>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2983" tIns="52983" rIns="52983" bIns="52983" numCol="1" spcCol="1270" anchor="ctr" anchorCtr="0">
            <a:noAutofit/>
          </a:bodyPr>
          <a:lstStyle/>
          <a:p>
            <a:pPr algn="ctr" defTabSz="488950" fontAlgn="base">
              <a:lnSpc>
                <a:spcPct val="90000"/>
              </a:lnSpc>
              <a:spcBef>
                <a:spcPct val="0"/>
              </a:spcBef>
              <a:spcAft>
                <a:spcPct val="35000"/>
              </a:spcAft>
            </a:pPr>
            <a:r>
              <a:rPr lang="ru-RU" sz="1300" b="1" dirty="0">
                <a:solidFill>
                  <a:prstClr val="black"/>
                </a:solidFill>
                <a:latin typeface="Times New Roman" panose="02020603050405020304" pitchFamily="18" charset="0"/>
                <a:cs typeface="Times New Roman" panose="02020603050405020304" pitchFamily="18" charset="0"/>
              </a:rPr>
              <a:t>1</a:t>
            </a:r>
          </a:p>
        </p:txBody>
      </p:sp>
      <p:sp>
        <p:nvSpPr>
          <p:cNvPr id="64" name="Полилиния 63"/>
          <p:cNvSpPr/>
          <p:nvPr/>
        </p:nvSpPr>
        <p:spPr>
          <a:xfrm>
            <a:off x="6979489" y="5263351"/>
            <a:ext cx="648000" cy="43200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fontAlgn="base">
              <a:lnSpc>
                <a:spcPct val="90000"/>
              </a:lnSpc>
              <a:spcBef>
                <a:spcPct val="0"/>
              </a:spcBef>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1 100</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67" name="Полилиния 66"/>
          <p:cNvSpPr/>
          <p:nvPr/>
        </p:nvSpPr>
        <p:spPr>
          <a:xfrm>
            <a:off x="7705054" y="5263351"/>
            <a:ext cx="648000" cy="43200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fontAlgn="base">
              <a:lnSpc>
                <a:spcPct val="90000"/>
              </a:lnSpc>
              <a:spcBef>
                <a:spcPct val="0"/>
              </a:spcBef>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1 100</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47" name="Полилиния 46"/>
          <p:cNvSpPr/>
          <p:nvPr/>
        </p:nvSpPr>
        <p:spPr>
          <a:xfrm>
            <a:off x="7696583" y="2212323"/>
            <a:ext cx="648000" cy="468000"/>
          </a:xfrm>
          <a:custGeom>
            <a:avLst/>
            <a:gdLst>
              <a:gd name="connsiteX0" fmla="*/ 0 w 501594"/>
              <a:gd name="connsiteY0" fmla="*/ 50159 h 917152"/>
              <a:gd name="connsiteX1" fmla="*/ 50159 w 501594"/>
              <a:gd name="connsiteY1" fmla="*/ 0 h 917152"/>
              <a:gd name="connsiteX2" fmla="*/ 451435 w 501594"/>
              <a:gd name="connsiteY2" fmla="*/ 0 h 917152"/>
              <a:gd name="connsiteX3" fmla="*/ 501594 w 501594"/>
              <a:gd name="connsiteY3" fmla="*/ 50159 h 917152"/>
              <a:gd name="connsiteX4" fmla="*/ 501594 w 501594"/>
              <a:gd name="connsiteY4" fmla="*/ 866993 h 917152"/>
              <a:gd name="connsiteX5" fmla="*/ 451435 w 501594"/>
              <a:gd name="connsiteY5" fmla="*/ 917152 h 917152"/>
              <a:gd name="connsiteX6" fmla="*/ 50159 w 501594"/>
              <a:gd name="connsiteY6" fmla="*/ 917152 h 917152"/>
              <a:gd name="connsiteX7" fmla="*/ 0 w 501594"/>
              <a:gd name="connsiteY7" fmla="*/ 866993 h 917152"/>
              <a:gd name="connsiteX8" fmla="*/ 0 w 501594"/>
              <a:gd name="connsiteY8" fmla="*/ 50159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1594" h="917152">
                <a:moveTo>
                  <a:pt x="0" y="50159"/>
                </a:moveTo>
                <a:cubicBezTo>
                  <a:pt x="0" y="22457"/>
                  <a:pt x="22457" y="0"/>
                  <a:pt x="50159" y="0"/>
                </a:cubicBezTo>
                <a:lnTo>
                  <a:pt x="451435" y="0"/>
                </a:lnTo>
                <a:cubicBezTo>
                  <a:pt x="479137" y="0"/>
                  <a:pt x="501594" y="22457"/>
                  <a:pt x="501594" y="50159"/>
                </a:cubicBezTo>
                <a:lnTo>
                  <a:pt x="501594" y="866993"/>
                </a:lnTo>
                <a:cubicBezTo>
                  <a:pt x="501594" y="894695"/>
                  <a:pt x="479137" y="917152"/>
                  <a:pt x="451435" y="917152"/>
                </a:cubicBezTo>
                <a:lnTo>
                  <a:pt x="50159" y="917152"/>
                </a:lnTo>
                <a:cubicBezTo>
                  <a:pt x="22457" y="917152"/>
                  <a:pt x="0" y="894695"/>
                  <a:pt x="0" y="866993"/>
                </a:cubicBezTo>
                <a:lnTo>
                  <a:pt x="0" y="50159"/>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8031" tIns="68031" rIns="68031" bIns="68031"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a:t>
            </a:r>
            <a:r>
              <a:rPr lang="en-US" sz="1400" b="1" dirty="0" smtClean="0">
                <a:solidFill>
                  <a:prstClr val="black"/>
                </a:solidFill>
                <a:latin typeface="Times New Roman" panose="02020603050405020304" pitchFamily="18" charset="0"/>
                <a:cs typeface="Times New Roman" panose="02020603050405020304" pitchFamily="18" charset="0"/>
              </a:rPr>
              <a:t>7</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51" name="Полилиния 50"/>
          <p:cNvSpPr/>
          <p:nvPr/>
        </p:nvSpPr>
        <p:spPr>
          <a:xfrm>
            <a:off x="7705054" y="3477022"/>
            <a:ext cx="648000" cy="43200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fontAlgn="base">
              <a:lnSpc>
                <a:spcPct val="90000"/>
              </a:lnSpc>
              <a:spcBef>
                <a:spcPct val="0"/>
              </a:spcBef>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32,8</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55" name="Полилиния 54"/>
          <p:cNvSpPr/>
          <p:nvPr/>
        </p:nvSpPr>
        <p:spPr>
          <a:xfrm>
            <a:off x="7705054" y="4061718"/>
            <a:ext cx="648000" cy="43200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fontAlgn="base">
              <a:lnSpc>
                <a:spcPct val="90000"/>
              </a:lnSpc>
              <a:spcBef>
                <a:spcPct val="0"/>
              </a:spcBef>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78,9</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56" name="Полилиния 55"/>
          <p:cNvSpPr/>
          <p:nvPr/>
        </p:nvSpPr>
        <p:spPr>
          <a:xfrm>
            <a:off x="7705054" y="4667051"/>
            <a:ext cx="648000" cy="43200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fontAlgn="base">
              <a:lnSpc>
                <a:spcPct val="90000"/>
              </a:lnSpc>
              <a:spcBef>
                <a:spcPct val="0"/>
              </a:spcBef>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3</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59" name="Полилиния 58"/>
          <p:cNvSpPr/>
          <p:nvPr/>
        </p:nvSpPr>
        <p:spPr>
          <a:xfrm>
            <a:off x="5508104" y="2212323"/>
            <a:ext cx="648000" cy="468000"/>
          </a:xfrm>
          <a:custGeom>
            <a:avLst/>
            <a:gdLst>
              <a:gd name="connsiteX0" fmla="*/ 0 w 501594"/>
              <a:gd name="connsiteY0" fmla="*/ 50159 h 917152"/>
              <a:gd name="connsiteX1" fmla="*/ 50159 w 501594"/>
              <a:gd name="connsiteY1" fmla="*/ 0 h 917152"/>
              <a:gd name="connsiteX2" fmla="*/ 451435 w 501594"/>
              <a:gd name="connsiteY2" fmla="*/ 0 h 917152"/>
              <a:gd name="connsiteX3" fmla="*/ 501594 w 501594"/>
              <a:gd name="connsiteY3" fmla="*/ 50159 h 917152"/>
              <a:gd name="connsiteX4" fmla="*/ 501594 w 501594"/>
              <a:gd name="connsiteY4" fmla="*/ 866993 h 917152"/>
              <a:gd name="connsiteX5" fmla="*/ 451435 w 501594"/>
              <a:gd name="connsiteY5" fmla="*/ 917152 h 917152"/>
              <a:gd name="connsiteX6" fmla="*/ 50159 w 501594"/>
              <a:gd name="connsiteY6" fmla="*/ 917152 h 917152"/>
              <a:gd name="connsiteX7" fmla="*/ 0 w 501594"/>
              <a:gd name="connsiteY7" fmla="*/ 866993 h 917152"/>
              <a:gd name="connsiteX8" fmla="*/ 0 w 501594"/>
              <a:gd name="connsiteY8" fmla="*/ 50159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1594" h="917152">
                <a:moveTo>
                  <a:pt x="0" y="50159"/>
                </a:moveTo>
                <a:cubicBezTo>
                  <a:pt x="0" y="22457"/>
                  <a:pt x="22457" y="0"/>
                  <a:pt x="50159" y="0"/>
                </a:cubicBezTo>
                <a:lnTo>
                  <a:pt x="451435" y="0"/>
                </a:lnTo>
                <a:cubicBezTo>
                  <a:pt x="479137" y="0"/>
                  <a:pt x="501594" y="22457"/>
                  <a:pt x="501594" y="50159"/>
                </a:cubicBezTo>
                <a:lnTo>
                  <a:pt x="501594" y="866993"/>
                </a:lnTo>
                <a:cubicBezTo>
                  <a:pt x="501594" y="894695"/>
                  <a:pt x="479137" y="917152"/>
                  <a:pt x="451435" y="917152"/>
                </a:cubicBezTo>
                <a:lnTo>
                  <a:pt x="50159" y="917152"/>
                </a:lnTo>
                <a:cubicBezTo>
                  <a:pt x="22457" y="917152"/>
                  <a:pt x="0" y="894695"/>
                  <a:pt x="0" y="866993"/>
                </a:cubicBezTo>
                <a:lnTo>
                  <a:pt x="0" y="50159"/>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fontAlgn="base">
              <a:spcBef>
                <a:spcPct val="0"/>
              </a:spcBef>
              <a:spcAft>
                <a:spcPct val="0"/>
              </a:spcAft>
            </a:pPr>
            <a:r>
              <a:rPr lang="ru-RU" sz="1400" b="1" dirty="0" smtClean="0">
                <a:solidFill>
                  <a:prstClr val="black"/>
                </a:solidFill>
                <a:latin typeface="Times New Roman" panose="02020603050405020304" pitchFamily="18" charset="0"/>
                <a:cs typeface="Times New Roman" panose="02020603050405020304" pitchFamily="18" charset="0"/>
              </a:rPr>
              <a:t>202</a:t>
            </a:r>
            <a:r>
              <a:rPr lang="en-US" sz="1400" b="1" dirty="0" smtClean="0">
                <a:solidFill>
                  <a:prstClr val="black"/>
                </a:solidFill>
                <a:latin typeface="Times New Roman" panose="02020603050405020304" pitchFamily="18" charset="0"/>
                <a:cs typeface="Times New Roman" panose="02020603050405020304" pitchFamily="18" charset="0"/>
              </a:rPr>
              <a:t>5</a:t>
            </a:r>
            <a:r>
              <a:rPr lang="ru-RU" sz="1400" b="1" dirty="0" smtClean="0">
                <a:solidFill>
                  <a:prstClr val="black"/>
                </a:solidFill>
                <a:latin typeface="Times New Roman" panose="02020603050405020304" pitchFamily="18" charset="0"/>
                <a:cs typeface="Times New Roman" panose="02020603050405020304" pitchFamily="18" charset="0"/>
              </a:rPr>
              <a:t> план</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62" name="Полилиния 61"/>
          <p:cNvSpPr/>
          <p:nvPr/>
        </p:nvSpPr>
        <p:spPr>
          <a:xfrm>
            <a:off x="5505618" y="3477022"/>
            <a:ext cx="648000" cy="432000"/>
          </a:xfrm>
          <a:custGeom>
            <a:avLst/>
            <a:gdLst>
              <a:gd name="connsiteX0" fmla="*/ 0 w 473035"/>
              <a:gd name="connsiteY0" fmla="*/ 47304 h 500150"/>
              <a:gd name="connsiteX1" fmla="*/ 47304 w 473035"/>
              <a:gd name="connsiteY1" fmla="*/ 0 h 500150"/>
              <a:gd name="connsiteX2" fmla="*/ 425732 w 473035"/>
              <a:gd name="connsiteY2" fmla="*/ 0 h 500150"/>
              <a:gd name="connsiteX3" fmla="*/ 473036 w 473035"/>
              <a:gd name="connsiteY3" fmla="*/ 47304 h 500150"/>
              <a:gd name="connsiteX4" fmla="*/ 473035 w 473035"/>
              <a:gd name="connsiteY4" fmla="*/ 452847 h 500150"/>
              <a:gd name="connsiteX5" fmla="*/ 425731 w 473035"/>
              <a:gd name="connsiteY5" fmla="*/ 500151 h 500150"/>
              <a:gd name="connsiteX6" fmla="*/ 47304 w 473035"/>
              <a:gd name="connsiteY6" fmla="*/ 500150 h 500150"/>
              <a:gd name="connsiteX7" fmla="*/ 0 w 473035"/>
              <a:gd name="connsiteY7" fmla="*/ 452846 h 500150"/>
              <a:gd name="connsiteX8" fmla="*/ 0 w 473035"/>
              <a:gd name="connsiteY8" fmla="*/ 47304 h 50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3035" h="500150">
                <a:moveTo>
                  <a:pt x="0" y="47304"/>
                </a:moveTo>
                <a:cubicBezTo>
                  <a:pt x="0" y="21179"/>
                  <a:pt x="21179" y="0"/>
                  <a:pt x="47304" y="0"/>
                </a:cubicBezTo>
                <a:lnTo>
                  <a:pt x="425732" y="0"/>
                </a:lnTo>
                <a:cubicBezTo>
                  <a:pt x="451857" y="0"/>
                  <a:pt x="473036" y="21179"/>
                  <a:pt x="473036" y="47304"/>
                </a:cubicBezTo>
                <a:cubicBezTo>
                  <a:pt x="473036" y="182485"/>
                  <a:pt x="473035" y="317666"/>
                  <a:pt x="473035" y="452847"/>
                </a:cubicBezTo>
                <a:cubicBezTo>
                  <a:pt x="473035" y="478972"/>
                  <a:pt x="451856" y="500151"/>
                  <a:pt x="425731" y="500151"/>
                </a:cubicBezTo>
                <a:lnTo>
                  <a:pt x="47304" y="500150"/>
                </a:lnTo>
                <a:cubicBezTo>
                  <a:pt x="21179" y="500150"/>
                  <a:pt x="0" y="478971"/>
                  <a:pt x="0" y="452846"/>
                </a:cubicBezTo>
                <a:lnTo>
                  <a:pt x="0" y="47304"/>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fontAlgn="base">
              <a:spcBef>
                <a:spcPct val="0"/>
              </a:spcBef>
              <a:spcAft>
                <a:spcPct val="0"/>
              </a:spcAft>
            </a:pPr>
            <a:r>
              <a:rPr lang="ru-RU" sz="1300" b="1" dirty="0" smtClean="0">
                <a:solidFill>
                  <a:prstClr val="black"/>
                </a:solidFill>
                <a:latin typeface="Times New Roman" panose="02020603050405020304" pitchFamily="18" charset="0"/>
                <a:cs typeface="Times New Roman" panose="02020603050405020304" pitchFamily="18" charset="0"/>
              </a:rPr>
              <a:t>32,7</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65" name="Полилиния 64"/>
          <p:cNvSpPr/>
          <p:nvPr/>
        </p:nvSpPr>
        <p:spPr>
          <a:xfrm>
            <a:off x="5505618" y="4667051"/>
            <a:ext cx="648000" cy="43200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fontAlgn="base">
              <a:spcBef>
                <a:spcPct val="0"/>
              </a:spcBef>
              <a:spcAft>
                <a:spcPct val="0"/>
              </a:spcAft>
            </a:pPr>
            <a:r>
              <a:rPr lang="ru-RU" sz="1300" b="1" dirty="0">
                <a:solidFill>
                  <a:prstClr val="black"/>
                </a:solidFill>
                <a:latin typeface="Times New Roman" panose="02020603050405020304" pitchFamily="18" charset="0"/>
                <a:cs typeface="Times New Roman" panose="02020603050405020304" pitchFamily="18" charset="0"/>
              </a:rPr>
              <a:t>0</a:t>
            </a:r>
          </a:p>
        </p:txBody>
      </p:sp>
      <p:sp>
        <p:nvSpPr>
          <p:cNvPr id="66" name="Полилиния 65"/>
          <p:cNvSpPr/>
          <p:nvPr/>
        </p:nvSpPr>
        <p:spPr>
          <a:xfrm>
            <a:off x="5505618" y="4061718"/>
            <a:ext cx="648000" cy="43200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fontAlgn="base">
              <a:spcBef>
                <a:spcPct val="0"/>
              </a:spcBef>
              <a:spcAft>
                <a:spcPct val="0"/>
              </a:spcAft>
            </a:pPr>
            <a:r>
              <a:rPr lang="ru-RU" sz="1300" b="1" dirty="0" smtClean="0">
                <a:solidFill>
                  <a:prstClr val="black"/>
                </a:solidFill>
                <a:latin typeface="Times New Roman" panose="02020603050405020304" pitchFamily="18" charset="0"/>
                <a:cs typeface="Times New Roman" panose="02020603050405020304" pitchFamily="18" charset="0"/>
              </a:rPr>
              <a:t>76,0</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68" name="Полилиния 67"/>
          <p:cNvSpPr/>
          <p:nvPr/>
        </p:nvSpPr>
        <p:spPr>
          <a:xfrm>
            <a:off x="5505618" y="5263351"/>
            <a:ext cx="648000" cy="43200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fontAlgn="base">
              <a:spcBef>
                <a:spcPct val="0"/>
              </a:spcBef>
              <a:spcAft>
                <a:spcPct val="0"/>
              </a:spcAft>
            </a:pPr>
            <a:r>
              <a:rPr lang="ru-RU" sz="1300" b="1" dirty="0" smtClean="0">
                <a:solidFill>
                  <a:prstClr val="black"/>
                </a:solidFill>
                <a:latin typeface="Times New Roman" panose="02020603050405020304" pitchFamily="18" charset="0"/>
                <a:cs typeface="Times New Roman" panose="02020603050405020304" pitchFamily="18" charset="0"/>
              </a:rPr>
              <a:t>1 100</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71" name="Полилиния 70"/>
          <p:cNvSpPr/>
          <p:nvPr/>
        </p:nvSpPr>
        <p:spPr>
          <a:xfrm>
            <a:off x="8416663" y="5263351"/>
            <a:ext cx="648000" cy="43200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fontAlgn="base">
              <a:lnSpc>
                <a:spcPct val="90000"/>
              </a:lnSpc>
              <a:spcBef>
                <a:spcPct val="0"/>
              </a:spcBef>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1 100</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73" name="Полилиния 72"/>
          <p:cNvSpPr/>
          <p:nvPr/>
        </p:nvSpPr>
        <p:spPr>
          <a:xfrm>
            <a:off x="8416663" y="2212323"/>
            <a:ext cx="648000" cy="468000"/>
          </a:xfrm>
          <a:custGeom>
            <a:avLst/>
            <a:gdLst>
              <a:gd name="connsiteX0" fmla="*/ 0 w 501594"/>
              <a:gd name="connsiteY0" fmla="*/ 50159 h 917152"/>
              <a:gd name="connsiteX1" fmla="*/ 50159 w 501594"/>
              <a:gd name="connsiteY1" fmla="*/ 0 h 917152"/>
              <a:gd name="connsiteX2" fmla="*/ 451435 w 501594"/>
              <a:gd name="connsiteY2" fmla="*/ 0 h 917152"/>
              <a:gd name="connsiteX3" fmla="*/ 501594 w 501594"/>
              <a:gd name="connsiteY3" fmla="*/ 50159 h 917152"/>
              <a:gd name="connsiteX4" fmla="*/ 501594 w 501594"/>
              <a:gd name="connsiteY4" fmla="*/ 866993 h 917152"/>
              <a:gd name="connsiteX5" fmla="*/ 451435 w 501594"/>
              <a:gd name="connsiteY5" fmla="*/ 917152 h 917152"/>
              <a:gd name="connsiteX6" fmla="*/ 50159 w 501594"/>
              <a:gd name="connsiteY6" fmla="*/ 917152 h 917152"/>
              <a:gd name="connsiteX7" fmla="*/ 0 w 501594"/>
              <a:gd name="connsiteY7" fmla="*/ 866993 h 917152"/>
              <a:gd name="connsiteX8" fmla="*/ 0 w 501594"/>
              <a:gd name="connsiteY8" fmla="*/ 50159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1594" h="917152">
                <a:moveTo>
                  <a:pt x="0" y="50159"/>
                </a:moveTo>
                <a:cubicBezTo>
                  <a:pt x="0" y="22457"/>
                  <a:pt x="22457" y="0"/>
                  <a:pt x="50159" y="0"/>
                </a:cubicBezTo>
                <a:lnTo>
                  <a:pt x="451435" y="0"/>
                </a:lnTo>
                <a:cubicBezTo>
                  <a:pt x="479137" y="0"/>
                  <a:pt x="501594" y="22457"/>
                  <a:pt x="501594" y="50159"/>
                </a:cubicBezTo>
                <a:lnTo>
                  <a:pt x="501594" y="866993"/>
                </a:lnTo>
                <a:cubicBezTo>
                  <a:pt x="501594" y="894695"/>
                  <a:pt x="479137" y="917152"/>
                  <a:pt x="451435" y="917152"/>
                </a:cubicBezTo>
                <a:lnTo>
                  <a:pt x="50159" y="917152"/>
                </a:lnTo>
                <a:cubicBezTo>
                  <a:pt x="22457" y="917152"/>
                  <a:pt x="0" y="894695"/>
                  <a:pt x="0" y="866993"/>
                </a:cubicBezTo>
                <a:lnTo>
                  <a:pt x="0" y="50159"/>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8031" tIns="68031" rIns="68031" bIns="68031"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a:t>
            </a:r>
            <a:r>
              <a:rPr lang="en-US" sz="1400" b="1" dirty="0" smtClean="0">
                <a:solidFill>
                  <a:prstClr val="black"/>
                </a:solidFill>
                <a:latin typeface="Times New Roman" panose="02020603050405020304" pitchFamily="18" charset="0"/>
                <a:cs typeface="Times New Roman" panose="02020603050405020304" pitchFamily="18" charset="0"/>
              </a:rPr>
              <a:t>8</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74" name="Полилиния 73"/>
          <p:cNvSpPr/>
          <p:nvPr/>
        </p:nvSpPr>
        <p:spPr>
          <a:xfrm>
            <a:off x="8416663" y="3477022"/>
            <a:ext cx="648000" cy="43200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fontAlgn="base">
              <a:lnSpc>
                <a:spcPct val="90000"/>
              </a:lnSpc>
              <a:spcBef>
                <a:spcPct val="0"/>
              </a:spcBef>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32,8</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76" name="Полилиния 75"/>
          <p:cNvSpPr/>
          <p:nvPr/>
        </p:nvSpPr>
        <p:spPr>
          <a:xfrm>
            <a:off x="8416663" y="4061718"/>
            <a:ext cx="648000" cy="43200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fontAlgn="base">
              <a:lnSpc>
                <a:spcPct val="90000"/>
              </a:lnSpc>
              <a:spcBef>
                <a:spcPct val="0"/>
              </a:spcBef>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78,9</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77" name="Полилиния 76"/>
          <p:cNvSpPr/>
          <p:nvPr/>
        </p:nvSpPr>
        <p:spPr>
          <a:xfrm>
            <a:off x="8416663" y="4667051"/>
            <a:ext cx="648000" cy="43200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fontAlgn="base">
              <a:lnSpc>
                <a:spcPct val="90000"/>
              </a:lnSpc>
              <a:spcBef>
                <a:spcPct val="0"/>
              </a:spcBef>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3</a:t>
            </a:r>
            <a:endParaRPr lang="ru-RU" sz="1300" b="1" dirty="0">
              <a:solidFill>
                <a:prstClr val="black"/>
              </a:solidFill>
              <a:latin typeface="Times New Roman" panose="02020603050405020304" pitchFamily="18" charset="0"/>
              <a:cs typeface="Times New Roman" panose="02020603050405020304" pitchFamily="18" charset="0"/>
            </a:endParaRPr>
          </a:p>
        </p:txBody>
      </p:sp>
      <p:pic>
        <p:nvPicPr>
          <p:cNvPr id="2050" name="Picture 2" descr="T:\Сектор финансирования\Льготы\36492663f8efb06aff410ea48ab8c9b6.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55639" y="782602"/>
            <a:ext cx="2880656" cy="191793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6" name="Полилиния 45"/>
          <p:cNvSpPr/>
          <p:nvPr/>
        </p:nvSpPr>
        <p:spPr>
          <a:xfrm>
            <a:off x="6262441" y="4061718"/>
            <a:ext cx="648000" cy="43200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fontAlgn="base">
              <a:lnSpc>
                <a:spcPct val="90000"/>
              </a:lnSpc>
              <a:spcBef>
                <a:spcPct val="0"/>
              </a:spcBef>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76,0</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53" name="Скругленный прямоугольник 52"/>
          <p:cNvSpPr/>
          <p:nvPr/>
        </p:nvSpPr>
        <p:spPr>
          <a:xfrm>
            <a:off x="102078" y="2950985"/>
            <a:ext cx="5204405" cy="401137"/>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fontAlgn="base">
              <a:spcBef>
                <a:spcPct val="0"/>
              </a:spcBef>
              <a:spcAft>
                <a:spcPct val="0"/>
              </a:spcAft>
            </a:pPr>
            <a:r>
              <a:rPr lang="ru-RU" sz="1200" dirty="0" smtClean="0">
                <a:solidFill>
                  <a:prstClr val="black"/>
                </a:solidFill>
                <a:latin typeface="Times New Roman" panose="02020603050405020304" pitchFamily="18" charset="0"/>
                <a:cs typeface="Times New Roman" panose="02020603050405020304" pitchFamily="18" charset="0"/>
              </a:rPr>
              <a:t>Доля населения сельских территорий и сельских агломераций в </a:t>
            </a:r>
            <a:r>
              <a:rPr lang="ru-RU" sz="1200" dirty="0">
                <a:solidFill>
                  <a:prstClr val="black"/>
                </a:solidFill>
                <a:latin typeface="Times New Roman" panose="02020603050405020304" pitchFamily="18" charset="0"/>
                <a:cs typeface="Times New Roman" panose="02020603050405020304" pitchFamily="18" charset="0"/>
              </a:rPr>
              <a:t>общей численности населения Чувашской </a:t>
            </a:r>
            <a:r>
              <a:rPr lang="ru-RU" sz="1200" dirty="0" smtClean="0">
                <a:solidFill>
                  <a:prstClr val="black"/>
                </a:solidFill>
                <a:latin typeface="Times New Roman" panose="02020603050405020304" pitchFamily="18" charset="0"/>
                <a:cs typeface="Times New Roman" panose="02020603050405020304" pitchFamily="18" charset="0"/>
              </a:rPr>
              <a:t>Республики,  </a:t>
            </a:r>
            <a:r>
              <a:rPr lang="ru-RU" sz="1200" dirty="0">
                <a:solidFill>
                  <a:prstClr val="black"/>
                </a:solidFill>
                <a:latin typeface="Times New Roman" panose="02020603050405020304" pitchFamily="18" charset="0"/>
                <a:cs typeface="Times New Roman" panose="02020603050405020304" pitchFamily="18" charset="0"/>
              </a:rPr>
              <a:t>%</a:t>
            </a:r>
          </a:p>
        </p:txBody>
      </p:sp>
      <p:sp>
        <p:nvSpPr>
          <p:cNvPr id="54" name="Полилиния 53"/>
          <p:cNvSpPr/>
          <p:nvPr/>
        </p:nvSpPr>
        <p:spPr>
          <a:xfrm>
            <a:off x="7705054" y="2937964"/>
            <a:ext cx="648000" cy="43200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fontAlgn="base">
              <a:lnSpc>
                <a:spcPct val="90000"/>
              </a:lnSpc>
              <a:spcBef>
                <a:spcPct val="0"/>
              </a:spcBef>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41,2</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57" name="Полилиния 56"/>
          <p:cNvSpPr/>
          <p:nvPr/>
        </p:nvSpPr>
        <p:spPr>
          <a:xfrm>
            <a:off x="8416663" y="2937964"/>
            <a:ext cx="648000" cy="43200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fontAlgn="base">
              <a:lnSpc>
                <a:spcPct val="90000"/>
              </a:lnSpc>
              <a:spcBef>
                <a:spcPct val="0"/>
              </a:spcBef>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41,2</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58" name="Полилиния 57"/>
          <p:cNvSpPr/>
          <p:nvPr/>
        </p:nvSpPr>
        <p:spPr>
          <a:xfrm>
            <a:off x="6262441" y="2937964"/>
            <a:ext cx="648000" cy="432000"/>
          </a:xfrm>
          <a:custGeom>
            <a:avLst/>
            <a:gdLst>
              <a:gd name="connsiteX0" fmla="*/ 0 w 499638"/>
              <a:gd name="connsiteY0" fmla="*/ 42908 h 429080"/>
              <a:gd name="connsiteX1" fmla="*/ 42908 w 499638"/>
              <a:gd name="connsiteY1" fmla="*/ 0 h 429080"/>
              <a:gd name="connsiteX2" fmla="*/ 456730 w 499638"/>
              <a:gd name="connsiteY2" fmla="*/ 0 h 429080"/>
              <a:gd name="connsiteX3" fmla="*/ 499638 w 499638"/>
              <a:gd name="connsiteY3" fmla="*/ 42908 h 429080"/>
              <a:gd name="connsiteX4" fmla="*/ 499638 w 499638"/>
              <a:gd name="connsiteY4" fmla="*/ 386172 h 429080"/>
              <a:gd name="connsiteX5" fmla="*/ 456730 w 499638"/>
              <a:gd name="connsiteY5" fmla="*/ 429080 h 429080"/>
              <a:gd name="connsiteX6" fmla="*/ 42908 w 499638"/>
              <a:gd name="connsiteY6" fmla="*/ 429080 h 429080"/>
              <a:gd name="connsiteX7" fmla="*/ 0 w 499638"/>
              <a:gd name="connsiteY7" fmla="*/ 386172 h 429080"/>
              <a:gd name="connsiteX8" fmla="*/ 0 w 499638"/>
              <a:gd name="connsiteY8" fmla="*/ 42908 h 429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9638" h="429080">
                <a:moveTo>
                  <a:pt x="0" y="42908"/>
                </a:moveTo>
                <a:cubicBezTo>
                  <a:pt x="0" y="19211"/>
                  <a:pt x="19211" y="0"/>
                  <a:pt x="42908" y="0"/>
                </a:cubicBezTo>
                <a:lnTo>
                  <a:pt x="456730" y="0"/>
                </a:lnTo>
                <a:cubicBezTo>
                  <a:pt x="480427" y="0"/>
                  <a:pt x="499638" y="19211"/>
                  <a:pt x="499638" y="42908"/>
                </a:cubicBezTo>
                <a:lnTo>
                  <a:pt x="499638" y="386172"/>
                </a:lnTo>
                <a:cubicBezTo>
                  <a:pt x="499638" y="409869"/>
                  <a:pt x="480427" y="429080"/>
                  <a:pt x="456730" y="429080"/>
                </a:cubicBezTo>
                <a:lnTo>
                  <a:pt x="42908" y="429080"/>
                </a:lnTo>
                <a:cubicBezTo>
                  <a:pt x="19211" y="429080"/>
                  <a:pt x="0" y="409869"/>
                  <a:pt x="0" y="386172"/>
                </a:cubicBezTo>
                <a:lnTo>
                  <a:pt x="0" y="42908"/>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77" tIns="54477" rIns="54477" bIns="54477" numCol="1" spcCol="1270" anchor="ctr" anchorCtr="0">
            <a:noAutofit/>
          </a:bodyPr>
          <a:lstStyle/>
          <a:p>
            <a:pPr algn="ctr" defTabSz="488950" fontAlgn="base">
              <a:lnSpc>
                <a:spcPct val="90000"/>
              </a:lnSpc>
              <a:spcBef>
                <a:spcPct val="0"/>
              </a:spcBef>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43,5</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60" name="Полилиния 59"/>
          <p:cNvSpPr/>
          <p:nvPr/>
        </p:nvSpPr>
        <p:spPr>
          <a:xfrm>
            <a:off x="6979489" y="2937964"/>
            <a:ext cx="648000" cy="432000"/>
          </a:xfrm>
          <a:custGeom>
            <a:avLst/>
            <a:gdLst>
              <a:gd name="connsiteX0" fmla="*/ 0 w 499638"/>
              <a:gd name="connsiteY0" fmla="*/ 42909 h 429089"/>
              <a:gd name="connsiteX1" fmla="*/ 42909 w 499638"/>
              <a:gd name="connsiteY1" fmla="*/ 0 h 429089"/>
              <a:gd name="connsiteX2" fmla="*/ 456729 w 499638"/>
              <a:gd name="connsiteY2" fmla="*/ 0 h 429089"/>
              <a:gd name="connsiteX3" fmla="*/ 499638 w 499638"/>
              <a:gd name="connsiteY3" fmla="*/ 42909 h 429089"/>
              <a:gd name="connsiteX4" fmla="*/ 499638 w 499638"/>
              <a:gd name="connsiteY4" fmla="*/ 386180 h 429089"/>
              <a:gd name="connsiteX5" fmla="*/ 456729 w 499638"/>
              <a:gd name="connsiteY5" fmla="*/ 429089 h 429089"/>
              <a:gd name="connsiteX6" fmla="*/ 42909 w 499638"/>
              <a:gd name="connsiteY6" fmla="*/ 429089 h 429089"/>
              <a:gd name="connsiteX7" fmla="*/ 0 w 499638"/>
              <a:gd name="connsiteY7" fmla="*/ 386180 h 429089"/>
              <a:gd name="connsiteX8" fmla="*/ 0 w 499638"/>
              <a:gd name="connsiteY8" fmla="*/ 42909 h 429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9638" h="429089">
                <a:moveTo>
                  <a:pt x="0" y="42909"/>
                </a:moveTo>
                <a:cubicBezTo>
                  <a:pt x="0" y="19211"/>
                  <a:pt x="19211" y="0"/>
                  <a:pt x="42909" y="0"/>
                </a:cubicBezTo>
                <a:lnTo>
                  <a:pt x="456729" y="0"/>
                </a:lnTo>
                <a:cubicBezTo>
                  <a:pt x="480427" y="0"/>
                  <a:pt x="499638" y="19211"/>
                  <a:pt x="499638" y="42909"/>
                </a:cubicBezTo>
                <a:lnTo>
                  <a:pt x="499638" y="386180"/>
                </a:lnTo>
                <a:cubicBezTo>
                  <a:pt x="499638" y="409878"/>
                  <a:pt x="480427" y="429089"/>
                  <a:pt x="456729" y="429089"/>
                </a:cubicBezTo>
                <a:lnTo>
                  <a:pt x="42909" y="429089"/>
                </a:lnTo>
                <a:cubicBezTo>
                  <a:pt x="19211" y="429089"/>
                  <a:pt x="0" y="409878"/>
                  <a:pt x="0" y="386180"/>
                </a:cubicBezTo>
                <a:lnTo>
                  <a:pt x="0" y="42909"/>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78" tIns="54478" rIns="54478" bIns="54478" numCol="1" spcCol="1270" anchor="ctr" anchorCtr="0">
            <a:noAutofit/>
          </a:bodyPr>
          <a:lstStyle/>
          <a:p>
            <a:pPr algn="ctr" defTabSz="488950" fontAlgn="base">
              <a:lnSpc>
                <a:spcPct val="90000"/>
              </a:lnSpc>
              <a:spcBef>
                <a:spcPct val="0"/>
              </a:spcBef>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41,2</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69" name="Полилиния 68"/>
          <p:cNvSpPr/>
          <p:nvPr/>
        </p:nvSpPr>
        <p:spPr>
          <a:xfrm>
            <a:off x="5505618" y="2937964"/>
            <a:ext cx="648000" cy="432000"/>
          </a:xfrm>
          <a:custGeom>
            <a:avLst/>
            <a:gdLst>
              <a:gd name="connsiteX0" fmla="*/ 0 w 499638"/>
              <a:gd name="connsiteY0" fmla="*/ 42908 h 429080"/>
              <a:gd name="connsiteX1" fmla="*/ 42908 w 499638"/>
              <a:gd name="connsiteY1" fmla="*/ 0 h 429080"/>
              <a:gd name="connsiteX2" fmla="*/ 456730 w 499638"/>
              <a:gd name="connsiteY2" fmla="*/ 0 h 429080"/>
              <a:gd name="connsiteX3" fmla="*/ 499638 w 499638"/>
              <a:gd name="connsiteY3" fmla="*/ 42908 h 429080"/>
              <a:gd name="connsiteX4" fmla="*/ 499638 w 499638"/>
              <a:gd name="connsiteY4" fmla="*/ 386172 h 429080"/>
              <a:gd name="connsiteX5" fmla="*/ 456730 w 499638"/>
              <a:gd name="connsiteY5" fmla="*/ 429080 h 429080"/>
              <a:gd name="connsiteX6" fmla="*/ 42908 w 499638"/>
              <a:gd name="connsiteY6" fmla="*/ 429080 h 429080"/>
              <a:gd name="connsiteX7" fmla="*/ 0 w 499638"/>
              <a:gd name="connsiteY7" fmla="*/ 386172 h 429080"/>
              <a:gd name="connsiteX8" fmla="*/ 0 w 499638"/>
              <a:gd name="connsiteY8" fmla="*/ 42908 h 429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9638" h="429080">
                <a:moveTo>
                  <a:pt x="0" y="42908"/>
                </a:moveTo>
                <a:cubicBezTo>
                  <a:pt x="0" y="19211"/>
                  <a:pt x="19211" y="0"/>
                  <a:pt x="42908" y="0"/>
                </a:cubicBezTo>
                <a:lnTo>
                  <a:pt x="456730" y="0"/>
                </a:lnTo>
                <a:cubicBezTo>
                  <a:pt x="480427" y="0"/>
                  <a:pt x="499638" y="19211"/>
                  <a:pt x="499638" y="42908"/>
                </a:cubicBezTo>
                <a:lnTo>
                  <a:pt x="499638" y="386172"/>
                </a:lnTo>
                <a:cubicBezTo>
                  <a:pt x="499638" y="409869"/>
                  <a:pt x="480427" y="429080"/>
                  <a:pt x="456730" y="429080"/>
                </a:cubicBezTo>
                <a:lnTo>
                  <a:pt x="42908" y="429080"/>
                </a:lnTo>
                <a:cubicBezTo>
                  <a:pt x="19211" y="429080"/>
                  <a:pt x="0" y="409869"/>
                  <a:pt x="0" y="386172"/>
                </a:cubicBezTo>
                <a:lnTo>
                  <a:pt x="0" y="42908"/>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fontAlgn="base">
              <a:spcBef>
                <a:spcPct val="0"/>
              </a:spcBef>
              <a:spcAft>
                <a:spcPct val="0"/>
              </a:spcAft>
            </a:pPr>
            <a:r>
              <a:rPr lang="ru-RU" sz="1300" b="1" dirty="0" smtClean="0">
                <a:solidFill>
                  <a:prstClr val="black"/>
                </a:solidFill>
                <a:latin typeface="Times New Roman" panose="02020603050405020304" pitchFamily="18" charset="0"/>
                <a:cs typeface="Times New Roman" panose="02020603050405020304" pitchFamily="18" charset="0"/>
              </a:rPr>
              <a:t>41,2</a:t>
            </a:r>
            <a:endParaRPr lang="ru-RU" sz="1300" b="1"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76860360"/>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3" name="Номер слайда 2"/>
          <p:cNvSpPr>
            <a:spLocks noGrp="1"/>
          </p:cNvSpPr>
          <p:nvPr>
            <p:ph type="sldNum" sz="quarter" idx="12"/>
          </p:nvPr>
        </p:nvSpPr>
        <p:spPr bwMode="auto">
          <a:xfrm>
            <a:off x="8532440" y="6453336"/>
            <a:ext cx="395536" cy="342541"/>
          </a:xfrm>
        </p:spPr>
        <p:txBody>
          <a:bodyPr/>
          <a:lstStyle/>
          <a:p>
            <a:pPr>
              <a:defRPr/>
            </a:pPr>
            <a:fld id="{667CCBFA-BFB9-4E9F-B6F6-694D72409F22}" type="slidenum">
              <a:rPr lang="ru-RU">
                <a:solidFill>
                  <a:prstClr val="black"/>
                </a:solidFill>
              </a:rPr>
              <a:t>80</a:t>
            </a:fld>
            <a:endParaRPr lang="ru-RU" dirty="0">
              <a:solidFill>
                <a:prstClr val="black"/>
              </a:solidFill>
            </a:endParaRPr>
          </a:p>
        </p:txBody>
      </p:sp>
      <p:sp>
        <p:nvSpPr>
          <p:cNvPr id="5" name="Скругленный прямоугольник 4"/>
          <p:cNvSpPr/>
          <p:nvPr/>
        </p:nvSpPr>
        <p:spPr bwMode="auto">
          <a:xfrm>
            <a:off x="121388" y="668226"/>
            <a:ext cx="5386716" cy="1176598"/>
          </a:xfrm>
          <a:prstGeom prst="roundRect">
            <a:avLst>
              <a:gd name="adj" fmla="val 16667"/>
            </a:avLst>
          </a:prstGeom>
          <a:ln/>
        </p:spPr>
        <p:style>
          <a:lnRef idx="1">
            <a:schemeClr val="accent2"/>
          </a:lnRef>
          <a:fillRef idx="2">
            <a:schemeClr val="accent2"/>
          </a:fillRef>
          <a:effectRef idx="1">
            <a:schemeClr val="accent2"/>
          </a:effectRef>
          <a:fontRef idx="minor">
            <a:schemeClr val="dk1"/>
          </a:fontRef>
        </p:style>
        <p:txBody>
          <a:bodyPr rtlCol="0" anchor="ctr"/>
          <a:lstStyle/>
          <a:p>
            <a:pPr>
              <a:spcBef>
                <a:spcPts val="0"/>
              </a:spcBef>
              <a:spcAft>
                <a:spcPts val="0"/>
              </a:spcAft>
              <a:defRPr/>
            </a:pPr>
            <a:r>
              <a:rPr lang="ru-RU" sz="1600" b="1" i="1">
                <a:solidFill>
                  <a:prstClr val="black"/>
                </a:solidFill>
                <a:latin typeface="Times New Roman"/>
                <a:cs typeface="Times New Roman"/>
              </a:rPr>
              <a:t>Цели программы:</a:t>
            </a:r>
            <a:r>
              <a:rPr lang="ru-RU" sz="1600">
                <a:solidFill>
                  <a:prstClr val="black"/>
                </a:solidFill>
                <a:latin typeface="Times New Roman"/>
                <a:cs typeface="Times New Roman"/>
              </a:rPr>
              <a:t> </a:t>
            </a:r>
            <a:endParaRPr/>
          </a:p>
          <a:p>
            <a:pPr marL="285750" indent="-285750">
              <a:spcBef>
                <a:spcPts val="0"/>
              </a:spcBef>
              <a:spcAft>
                <a:spcPts val="0"/>
              </a:spcAft>
              <a:buFont typeface="Wingdings"/>
              <a:buChar char="v"/>
              <a:defRPr/>
            </a:pPr>
            <a:r>
              <a:rPr lang="ru-RU" sz="1400">
                <a:solidFill>
                  <a:prstClr val="black"/>
                </a:solidFill>
                <a:latin typeface="Times New Roman"/>
                <a:cs typeface="Times New Roman"/>
              </a:rPr>
              <a:t>Обеспечение эффективного функционирования системы государственного стратегического управления;</a:t>
            </a:r>
            <a:endParaRPr/>
          </a:p>
          <a:p>
            <a:pPr marL="285750" indent="-285750">
              <a:spcBef>
                <a:spcPts val="0"/>
              </a:spcBef>
              <a:spcAft>
                <a:spcPts val="0"/>
              </a:spcAft>
              <a:buFont typeface="Wingdings"/>
              <a:buChar char="v"/>
              <a:defRPr/>
            </a:pPr>
            <a:r>
              <a:rPr lang="ru-RU" sz="1400">
                <a:solidFill>
                  <a:prstClr val="black"/>
                </a:solidFill>
                <a:latin typeface="Times New Roman"/>
                <a:cs typeface="Times New Roman"/>
              </a:rPr>
              <a:t>Повышение качества и доступности государственных и муниципальных услуг в Чувашской Республике </a:t>
            </a:r>
            <a:endParaRPr/>
          </a:p>
        </p:txBody>
      </p:sp>
      <p:sp>
        <p:nvSpPr>
          <p:cNvPr id="7" name="TextBox 6"/>
          <p:cNvSpPr txBox="1"/>
          <p:nvPr/>
        </p:nvSpPr>
        <p:spPr bwMode="auto">
          <a:xfrm>
            <a:off x="34030" y="2558403"/>
            <a:ext cx="4032448" cy="307777"/>
          </a:xfrm>
          <a:prstGeom prst="rect">
            <a:avLst/>
          </a:prstGeom>
          <a:noFill/>
        </p:spPr>
        <p:txBody>
          <a:bodyPr wrap="square" rtlCol="0">
            <a:spAutoFit/>
          </a:bodyPr>
          <a:lstStyle/>
          <a:p>
            <a:pPr>
              <a:spcBef>
                <a:spcPts val="0"/>
              </a:spcBef>
              <a:spcAft>
                <a:spcPts val="0"/>
              </a:spcAft>
              <a:defRPr/>
            </a:pPr>
            <a:r>
              <a:rPr lang="ru-RU" sz="1400" b="1">
                <a:solidFill>
                  <a:prstClr val="black"/>
                </a:solidFill>
                <a:latin typeface="Times New Roman"/>
                <a:cs typeface="Times New Roman"/>
              </a:rPr>
              <a:t>Расходы республиканского бюджета, млн. руб.</a:t>
            </a:r>
            <a:endParaRPr/>
          </a:p>
        </p:txBody>
      </p:sp>
      <p:sp>
        <p:nvSpPr>
          <p:cNvPr id="4" name="Полилиния 3"/>
          <p:cNvSpPr/>
          <p:nvPr/>
        </p:nvSpPr>
        <p:spPr bwMode="auto">
          <a:xfrm>
            <a:off x="4066478" y="1916832"/>
            <a:ext cx="4969938" cy="495230"/>
          </a:xfrm>
          <a:custGeom>
            <a:avLst/>
            <a:gdLst>
              <a:gd name="connsiteX0" fmla="*/ 0 w 4928030"/>
              <a:gd name="connsiteY0" fmla="*/ 40668 h 406676"/>
              <a:gd name="connsiteX1" fmla="*/ 40668 w 4928030"/>
              <a:gd name="connsiteY1" fmla="*/ 0 h 406676"/>
              <a:gd name="connsiteX2" fmla="*/ 4887362 w 4928030"/>
              <a:gd name="connsiteY2" fmla="*/ 0 h 406676"/>
              <a:gd name="connsiteX3" fmla="*/ 4928030 w 4928030"/>
              <a:gd name="connsiteY3" fmla="*/ 40668 h 406676"/>
              <a:gd name="connsiteX4" fmla="*/ 4928030 w 4928030"/>
              <a:gd name="connsiteY4" fmla="*/ 366008 h 406676"/>
              <a:gd name="connsiteX5" fmla="*/ 4887362 w 4928030"/>
              <a:gd name="connsiteY5" fmla="*/ 406676 h 406676"/>
              <a:gd name="connsiteX6" fmla="*/ 40668 w 4928030"/>
              <a:gd name="connsiteY6" fmla="*/ 406676 h 406676"/>
              <a:gd name="connsiteX7" fmla="*/ 0 w 4928030"/>
              <a:gd name="connsiteY7" fmla="*/ 366008 h 406676"/>
              <a:gd name="connsiteX8" fmla="*/ 0 w 4928030"/>
              <a:gd name="connsiteY8" fmla="*/ 40668 h 406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28030" h="406676" extrusionOk="0">
                <a:moveTo>
                  <a:pt x="0" y="40668"/>
                </a:moveTo>
                <a:cubicBezTo>
                  <a:pt x="0" y="18208"/>
                  <a:pt x="18208" y="0"/>
                  <a:pt x="40668" y="0"/>
                </a:cubicBezTo>
                <a:lnTo>
                  <a:pt x="4887362" y="0"/>
                </a:lnTo>
                <a:cubicBezTo>
                  <a:pt x="4909822" y="0"/>
                  <a:pt x="4928030" y="18208"/>
                  <a:pt x="4928030" y="40668"/>
                </a:cubicBezTo>
                <a:lnTo>
                  <a:pt x="4928030" y="366008"/>
                </a:lnTo>
                <a:cubicBezTo>
                  <a:pt x="4928030" y="388468"/>
                  <a:pt x="4909822" y="406676"/>
                  <a:pt x="4887362" y="406676"/>
                </a:cubicBezTo>
                <a:lnTo>
                  <a:pt x="40668" y="406676"/>
                </a:lnTo>
                <a:cubicBezTo>
                  <a:pt x="18208" y="406676"/>
                  <a:pt x="0" y="388468"/>
                  <a:pt x="0" y="366008"/>
                </a:cubicBezTo>
                <a:lnTo>
                  <a:pt x="0" y="40668"/>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72871" tIns="72871" rIns="72871" bIns="72871" numCol="1" spcCol="1270" anchor="ctr" anchorCtr="0">
            <a:noAutofit/>
          </a:bodyPr>
          <a:lstStyle/>
          <a:p>
            <a:pPr algn="ctr" defTabSz="711200">
              <a:lnSpc>
                <a:spcPct val="90000"/>
              </a:lnSpc>
              <a:spcAft>
                <a:spcPts val="0"/>
              </a:spcAft>
              <a:defRPr/>
            </a:pPr>
            <a:r>
              <a:rPr lang="ru-RU" sz="1600" b="1" i="1">
                <a:solidFill>
                  <a:prstClr val="black"/>
                </a:solidFill>
                <a:latin typeface="Times New Roman"/>
                <a:cs typeface="Times New Roman"/>
              </a:rPr>
              <a:t>Расходы в разрезе структурных элементов                  в 2025 году, млн. руб.</a:t>
            </a:r>
            <a:endParaRPr/>
          </a:p>
        </p:txBody>
      </p:sp>
      <p:sp>
        <p:nvSpPr>
          <p:cNvPr id="6" name="Полилиния 5"/>
          <p:cNvSpPr/>
          <p:nvPr/>
        </p:nvSpPr>
        <p:spPr bwMode="auto">
          <a:xfrm>
            <a:off x="4066477" y="2474011"/>
            <a:ext cx="3364601" cy="319033"/>
          </a:xfrm>
          <a:custGeom>
            <a:avLst/>
            <a:gdLst>
              <a:gd name="connsiteX0" fmla="*/ 0 w 2842959"/>
              <a:gd name="connsiteY0" fmla="*/ 30897 h 308968"/>
              <a:gd name="connsiteX1" fmla="*/ 30897 w 2842959"/>
              <a:gd name="connsiteY1" fmla="*/ 0 h 308968"/>
              <a:gd name="connsiteX2" fmla="*/ 2812062 w 2842959"/>
              <a:gd name="connsiteY2" fmla="*/ 0 h 308968"/>
              <a:gd name="connsiteX3" fmla="*/ 2842959 w 2842959"/>
              <a:gd name="connsiteY3" fmla="*/ 30897 h 308968"/>
              <a:gd name="connsiteX4" fmla="*/ 2842959 w 2842959"/>
              <a:gd name="connsiteY4" fmla="*/ 278071 h 308968"/>
              <a:gd name="connsiteX5" fmla="*/ 2812062 w 2842959"/>
              <a:gd name="connsiteY5" fmla="*/ 308968 h 308968"/>
              <a:gd name="connsiteX6" fmla="*/ 30897 w 2842959"/>
              <a:gd name="connsiteY6" fmla="*/ 308968 h 308968"/>
              <a:gd name="connsiteX7" fmla="*/ 0 w 2842959"/>
              <a:gd name="connsiteY7" fmla="*/ 278071 h 308968"/>
              <a:gd name="connsiteX8" fmla="*/ 0 w 2842959"/>
              <a:gd name="connsiteY8" fmla="*/ 30897 h 30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308968" extrusionOk="0">
                <a:moveTo>
                  <a:pt x="0" y="30897"/>
                </a:moveTo>
                <a:cubicBezTo>
                  <a:pt x="0" y="13833"/>
                  <a:pt x="13833" y="0"/>
                  <a:pt x="30897" y="0"/>
                </a:cubicBezTo>
                <a:lnTo>
                  <a:pt x="2812062" y="0"/>
                </a:lnTo>
                <a:cubicBezTo>
                  <a:pt x="2829126" y="0"/>
                  <a:pt x="2842959" y="13833"/>
                  <a:pt x="2842959" y="30897"/>
                </a:cubicBezTo>
                <a:lnTo>
                  <a:pt x="2842959" y="278071"/>
                </a:lnTo>
                <a:cubicBezTo>
                  <a:pt x="2842959" y="295135"/>
                  <a:pt x="2829126" y="308968"/>
                  <a:pt x="2812062" y="308968"/>
                </a:cubicBezTo>
                <a:lnTo>
                  <a:pt x="30897" y="308968"/>
                </a:lnTo>
                <a:cubicBezTo>
                  <a:pt x="13833" y="308968"/>
                  <a:pt x="0" y="295135"/>
                  <a:pt x="0" y="278071"/>
                </a:cubicBezTo>
                <a:lnTo>
                  <a:pt x="0" y="30897"/>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66199" tIns="66199" rIns="66199" bIns="66199" numCol="1" spcCol="1270" anchor="ctr" anchorCtr="0">
            <a:noAutofit/>
          </a:bodyPr>
          <a:lstStyle/>
          <a:p>
            <a:pPr algn="ctr" defTabSz="666750">
              <a:lnSpc>
                <a:spcPct val="90000"/>
              </a:lnSpc>
              <a:spcAft>
                <a:spcPts val="0"/>
              </a:spcAft>
              <a:defRPr/>
            </a:pPr>
            <a:r>
              <a:rPr lang="ru-RU" sz="1500" b="1">
                <a:solidFill>
                  <a:prstClr val="black"/>
                </a:solidFill>
                <a:latin typeface="Times New Roman"/>
                <a:cs typeface="Times New Roman"/>
              </a:rPr>
              <a:t>Наименование</a:t>
            </a:r>
            <a:endParaRPr/>
          </a:p>
        </p:txBody>
      </p:sp>
      <p:sp>
        <p:nvSpPr>
          <p:cNvPr id="8" name="Полилиния 7"/>
          <p:cNvSpPr/>
          <p:nvPr/>
        </p:nvSpPr>
        <p:spPr bwMode="auto">
          <a:xfrm>
            <a:off x="4032496" y="3825080"/>
            <a:ext cx="3364600" cy="324000"/>
          </a:xfrm>
          <a:custGeom>
            <a:avLst/>
            <a:gdLst>
              <a:gd name="connsiteX0" fmla="*/ 0 w 2842959"/>
              <a:gd name="connsiteY0" fmla="*/ 61344 h 613435"/>
              <a:gd name="connsiteX1" fmla="*/ 61344 w 2842959"/>
              <a:gd name="connsiteY1" fmla="*/ 0 h 613435"/>
              <a:gd name="connsiteX2" fmla="*/ 2781616 w 2842959"/>
              <a:gd name="connsiteY2" fmla="*/ 0 h 613435"/>
              <a:gd name="connsiteX3" fmla="*/ 2842960 w 2842959"/>
              <a:gd name="connsiteY3" fmla="*/ 61344 h 613435"/>
              <a:gd name="connsiteX4" fmla="*/ 2842959 w 2842959"/>
              <a:gd name="connsiteY4" fmla="*/ 552092 h 613435"/>
              <a:gd name="connsiteX5" fmla="*/ 2781615 w 2842959"/>
              <a:gd name="connsiteY5" fmla="*/ 613436 h 613435"/>
              <a:gd name="connsiteX6" fmla="*/ 61344 w 2842959"/>
              <a:gd name="connsiteY6" fmla="*/ 613435 h 613435"/>
              <a:gd name="connsiteX7" fmla="*/ 0 w 2842959"/>
              <a:gd name="connsiteY7" fmla="*/ 552091 h 613435"/>
              <a:gd name="connsiteX8" fmla="*/ 0 w 2842959"/>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613435" extrusionOk="0">
                <a:moveTo>
                  <a:pt x="0" y="61344"/>
                </a:moveTo>
                <a:cubicBezTo>
                  <a:pt x="0" y="27465"/>
                  <a:pt x="27465" y="0"/>
                  <a:pt x="61344" y="0"/>
                </a:cubicBezTo>
                <a:lnTo>
                  <a:pt x="2781616" y="0"/>
                </a:lnTo>
                <a:cubicBezTo>
                  <a:pt x="2815495" y="0"/>
                  <a:pt x="2842960" y="27465"/>
                  <a:pt x="2842960" y="61344"/>
                </a:cubicBezTo>
                <a:cubicBezTo>
                  <a:pt x="2842960" y="224927"/>
                  <a:pt x="2842959" y="388509"/>
                  <a:pt x="2842959" y="552092"/>
                </a:cubicBezTo>
                <a:cubicBezTo>
                  <a:pt x="2842959" y="585971"/>
                  <a:pt x="2815494" y="613436"/>
                  <a:pt x="2781615"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59876" tIns="59876" rIns="59876" bIns="59876" numCol="1" spcCol="1270" anchor="ctr" anchorCtr="0">
            <a:noAutofit/>
          </a:bodyPr>
          <a:lstStyle/>
          <a:p>
            <a:pPr algn="ctr" defTabSz="488950">
              <a:lnSpc>
                <a:spcPct val="90000"/>
              </a:lnSpc>
              <a:spcAft>
                <a:spcPts val="0"/>
              </a:spcAft>
              <a:defRPr/>
            </a:pPr>
            <a:r>
              <a:rPr lang="ru-RU" sz="1200">
                <a:solidFill>
                  <a:prstClr val="black"/>
                </a:solidFill>
                <a:latin typeface="Times New Roman"/>
                <a:cs typeface="Times New Roman"/>
              </a:rPr>
              <a:t>Развитие субъектов малого и среднего предпринимательства в Чувашской Республике</a:t>
            </a:r>
            <a:endParaRPr/>
          </a:p>
        </p:txBody>
      </p:sp>
      <p:sp>
        <p:nvSpPr>
          <p:cNvPr id="16" name="Полилиния 15"/>
          <p:cNvSpPr/>
          <p:nvPr/>
        </p:nvSpPr>
        <p:spPr bwMode="auto">
          <a:xfrm>
            <a:off x="4042532" y="5697288"/>
            <a:ext cx="3364601" cy="324000"/>
          </a:xfrm>
          <a:custGeom>
            <a:avLst/>
            <a:gdLst>
              <a:gd name="connsiteX0" fmla="*/ 0 w 2842959"/>
              <a:gd name="connsiteY0" fmla="*/ 61344 h 613435"/>
              <a:gd name="connsiteX1" fmla="*/ 61344 w 2842959"/>
              <a:gd name="connsiteY1" fmla="*/ 0 h 613435"/>
              <a:gd name="connsiteX2" fmla="*/ 2781616 w 2842959"/>
              <a:gd name="connsiteY2" fmla="*/ 0 h 613435"/>
              <a:gd name="connsiteX3" fmla="*/ 2842960 w 2842959"/>
              <a:gd name="connsiteY3" fmla="*/ 61344 h 613435"/>
              <a:gd name="connsiteX4" fmla="*/ 2842959 w 2842959"/>
              <a:gd name="connsiteY4" fmla="*/ 552092 h 613435"/>
              <a:gd name="connsiteX5" fmla="*/ 2781615 w 2842959"/>
              <a:gd name="connsiteY5" fmla="*/ 613436 h 613435"/>
              <a:gd name="connsiteX6" fmla="*/ 61344 w 2842959"/>
              <a:gd name="connsiteY6" fmla="*/ 613435 h 613435"/>
              <a:gd name="connsiteX7" fmla="*/ 0 w 2842959"/>
              <a:gd name="connsiteY7" fmla="*/ 552091 h 613435"/>
              <a:gd name="connsiteX8" fmla="*/ 0 w 2842959"/>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613435" extrusionOk="0">
                <a:moveTo>
                  <a:pt x="0" y="61344"/>
                </a:moveTo>
                <a:cubicBezTo>
                  <a:pt x="0" y="27465"/>
                  <a:pt x="27465" y="0"/>
                  <a:pt x="61344" y="0"/>
                </a:cubicBezTo>
                <a:lnTo>
                  <a:pt x="2781616" y="0"/>
                </a:lnTo>
                <a:cubicBezTo>
                  <a:pt x="2815495" y="0"/>
                  <a:pt x="2842960" y="27465"/>
                  <a:pt x="2842960" y="61344"/>
                </a:cubicBezTo>
                <a:cubicBezTo>
                  <a:pt x="2842960" y="224927"/>
                  <a:pt x="2842959" y="388509"/>
                  <a:pt x="2842959" y="552092"/>
                </a:cubicBezTo>
                <a:cubicBezTo>
                  <a:pt x="2842959" y="585971"/>
                  <a:pt x="2815494" y="613436"/>
                  <a:pt x="2781615"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59876" tIns="59876" rIns="59876" bIns="59876" numCol="1" spcCol="1270" anchor="ctr" anchorCtr="0">
            <a:noAutofit/>
          </a:bodyPr>
          <a:lstStyle/>
          <a:p>
            <a:pPr algn="ctr" defTabSz="488950">
              <a:lnSpc>
                <a:spcPct val="90000"/>
              </a:lnSpc>
              <a:spcAft>
                <a:spcPts val="0"/>
              </a:spcAft>
              <a:defRPr/>
            </a:pPr>
            <a:r>
              <a:rPr lang="ru-RU" sz="1200">
                <a:solidFill>
                  <a:prstClr val="black"/>
                </a:solidFill>
                <a:latin typeface="Times New Roman"/>
                <a:cs typeface="Times New Roman"/>
              </a:rPr>
              <a:t>Содействие  развитию внешнеэкономической деятельности</a:t>
            </a:r>
            <a:endParaRPr/>
          </a:p>
        </p:txBody>
      </p:sp>
      <p:sp>
        <p:nvSpPr>
          <p:cNvPr id="17" name="Полилиния 16"/>
          <p:cNvSpPr/>
          <p:nvPr/>
        </p:nvSpPr>
        <p:spPr bwMode="auto">
          <a:xfrm>
            <a:off x="4057719" y="4203923"/>
            <a:ext cx="3367726" cy="576000"/>
          </a:xfrm>
          <a:custGeom>
            <a:avLst/>
            <a:gdLst>
              <a:gd name="connsiteX0" fmla="*/ 0 w 2842959"/>
              <a:gd name="connsiteY0" fmla="*/ 61344 h 613435"/>
              <a:gd name="connsiteX1" fmla="*/ 61344 w 2842959"/>
              <a:gd name="connsiteY1" fmla="*/ 0 h 613435"/>
              <a:gd name="connsiteX2" fmla="*/ 2781616 w 2842959"/>
              <a:gd name="connsiteY2" fmla="*/ 0 h 613435"/>
              <a:gd name="connsiteX3" fmla="*/ 2842960 w 2842959"/>
              <a:gd name="connsiteY3" fmla="*/ 61344 h 613435"/>
              <a:gd name="connsiteX4" fmla="*/ 2842959 w 2842959"/>
              <a:gd name="connsiteY4" fmla="*/ 552092 h 613435"/>
              <a:gd name="connsiteX5" fmla="*/ 2781615 w 2842959"/>
              <a:gd name="connsiteY5" fmla="*/ 613436 h 613435"/>
              <a:gd name="connsiteX6" fmla="*/ 61344 w 2842959"/>
              <a:gd name="connsiteY6" fmla="*/ 613435 h 613435"/>
              <a:gd name="connsiteX7" fmla="*/ 0 w 2842959"/>
              <a:gd name="connsiteY7" fmla="*/ 552091 h 613435"/>
              <a:gd name="connsiteX8" fmla="*/ 0 w 2842959"/>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613435" extrusionOk="0">
                <a:moveTo>
                  <a:pt x="0" y="61344"/>
                </a:moveTo>
                <a:cubicBezTo>
                  <a:pt x="0" y="27465"/>
                  <a:pt x="27465" y="0"/>
                  <a:pt x="61344" y="0"/>
                </a:cubicBezTo>
                <a:lnTo>
                  <a:pt x="2781616" y="0"/>
                </a:lnTo>
                <a:cubicBezTo>
                  <a:pt x="2815495" y="0"/>
                  <a:pt x="2842960" y="27465"/>
                  <a:pt x="2842960" y="61344"/>
                </a:cubicBezTo>
                <a:cubicBezTo>
                  <a:pt x="2842960" y="224927"/>
                  <a:pt x="2842959" y="388509"/>
                  <a:pt x="2842959" y="552092"/>
                </a:cubicBezTo>
                <a:cubicBezTo>
                  <a:pt x="2842959" y="585971"/>
                  <a:pt x="2815494" y="613436"/>
                  <a:pt x="2781615"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59876" tIns="59876" rIns="59876" bIns="59876" numCol="1" spcCol="1270" anchor="ctr" anchorCtr="0">
            <a:noAutofit/>
          </a:bodyPr>
          <a:lstStyle/>
          <a:p>
            <a:pPr algn="ctr" defTabSz="488950">
              <a:lnSpc>
                <a:spcPct val="90000"/>
              </a:lnSpc>
              <a:spcAft>
                <a:spcPts val="0"/>
              </a:spcAft>
              <a:defRPr/>
            </a:pPr>
            <a:r>
              <a:rPr lang="ru-RU" sz="1200" dirty="0">
                <a:solidFill>
                  <a:prstClr val="black"/>
                </a:solidFill>
                <a:latin typeface="Times New Roman"/>
                <a:cs typeface="Times New Roman"/>
              </a:rPr>
              <a:t>Совершенствование потребительского рынка и системы защиты прав потребителей в Чувашской Республике</a:t>
            </a:r>
            <a:endParaRPr dirty="0"/>
          </a:p>
        </p:txBody>
      </p:sp>
      <p:sp>
        <p:nvSpPr>
          <p:cNvPr id="18" name="Полилиния 17"/>
          <p:cNvSpPr/>
          <p:nvPr/>
        </p:nvSpPr>
        <p:spPr bwMode="auto">
          <a:xfrm>
            <a:off x="4052642" y="4833192"/>
            <a:ext cx="3367727" cy="324000"/>
          </a:xfrm>
          <a:custGeom>
            <a:avLst/>
            <a:gdLst>
              <a:gd name="connsiteX0" fmla="*/ 0 w 2842959"/>
              <a:gd name="connsiteY0" fmla="*/ 61344 h 613435"/>
              <a:gd name="connsiteX1" fmla="*/ 61344 w 2842959"/>
              <a:gd name="connsiteY1" fmla="*/ 0 h 613435"/>
              <a:gd name="connsiteX2" fmla="*/ 2781616 w 2842959"/>
              <a:gd name="connsiteY2" fmla="*/ 0 h 613435"/>
              <a:gd name="connsiteX3" fmla="*/ 2842960 w 2842959"/>
              <a:gd name="connsiteY3" fmla="*/ 61344 h 613435"/>
              <a:gd name="connsiteX4" fmla="*/ 2842959 w 2842959"/>
              <a:gd name="connsiteY4" fmla="*/ 552092 h 613435"/>
              <a:gd name="connsiteX5" fmla="*/ 2781615 w 2842959"/>
              <a:gd name="connsiteY5" fmla="*/ 613436 h 613435"/>
              <a:gd name="connsiteX6" fmla="*/ 61344 w 2842959"/>
              <a:gd name="connsiteY6" fmla="*/ 613435 h 613435"/>
              <a:gd name="connsiteX7" fmla="*/ 0 w 2842959"/>
              <a:gd name="connsiteY7" fmla="*/ 552091 h 613435"/>
              <a:gd name="connsiteX8" fmla="*/ 0 w 2842959"/>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613435" extrusionOk="0">
                <a:moveTo>
                  <a:pt x="0" y="61344"/>
                </a:moveTo>
                <a:cubicBezTo>
                  <a:pt x="0" y="27465"/>
                  <a:pt x="27465" y="0"/>
                  <a:pt x="61344" y="0"/>
                </a:cubicBezTo>
                <a:lnTo>
                  <a:pt x="2781616" y="0"/>
                </a:lnTo>
                <a:cubicBezTo>
                  <a:pt x="2815495" y="0"/>
                  <a:pt x="2842960" y="27465"/>
                  <a:pt x="2842960" y="61344"/>
                </a:cubicBezTo>
                <a:cubicBezTo>
                  <a:pt x="2842960" y="224927"/>
                  <a:pt x="2842959" y="388509"/>
                  <a:pt x="2842959" y="552092"/>
                </a:cubicBezTo>
                <a:cubicBezTo>
                  <a:pt x="2842959" y="585971"/>
                  <a:pt x="2815494" y="613436"/>
                  <a:pt x="2781615"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59876" tIns="59876" rIns="59876" bIns="59876" numCol="1" spcCol="1270" anchor="ctr" anchorCtr="0">
            <a:noAutofit/>
          </a:bodyPr>
          <a:lstStyle/>
          <a:p>
            <a:pPr algn="ctr" defTabSz="488950">
              <a:lnSpc>
                <a:spcPct val="90000"/>
              </a:lnSpc>
              <a:spcAft>
                <a:spcPts val="0"/>
              </a:spcAft>
              <a:defRPr/>
            </a:pPr>
            <a:r>
              <a:rPr lang="ru-RU" sz="1200">
                <a:solidFill>
                  <a:prstClr val="black"/>
                </a:solidFill>
                <a:latin typeface="Times New Roman"/>
                <a:cs typeface="Times New Roman"/>
              </a:rPr>
              <a:t>Повышение качества предоставления государственных и муниципальных услуг</a:t>
            </a:r>
            <a:endParaRPr/>
          </a:p>
        </p:txBody>
      </p:sp>
      <p:sp>
        <p:nvSpPr>
          <p:cNvPr id="20" name="Полилиния 19"/>
          <p:cNvSpPr/>
          <p:nvPr/>
        </p:nvSpPr>
        <p:spPr bwMode="auto">
          <a:xfrm>
            <a:off x="7519764" y="2479043"/>
            <a:ext cx="720000" cy="308968"/>
          </a:xfrm>
          <a:custGeom>
            <a:avLst/>
            <a:gdLst>
              <a:gd name="connsiteX0" fmla="*/ 0 w 761117"/>
              <a:gd name="connsiteY0" fmla="*/ 30897 h 308968"/>
              <a:gd name="connsiteX1" fmla="*/ 30897 w 761117"/>
              <a:gd name="connsiteY1" fmla="*/ 0 h 308968"/>
              <a:gd name="connsiteX2" fmla="*/ 730220 w 761117"/>
              <a:gd name="connsiteY2" fmla="*/ 0 h 308968"/>
              <a:gd name="connsiteX3" fmla="*/ 761117 w 761117"/>
              <a:gd name="connsiteY3" fmla="*/ 30897 h 308968"/>
              <a:gd name="connsiteX4" fmla="*/ 761117 w 761117"/>
              <a:gd name="connsiteY4" fmla="*/ 278071 h 308968"/>
              <a:gd name="connsiteX5" fmla="*/ 730220 w 761117"/>
              <a:gd name="connsiteY5" fmla="*/ 308968 h 308968"/>
              <a:gd name="connsiteX6" fmla="*/ 30897 w 761117"/>
              <a:gd name="connsiteY6" fmla="*/ 308968 h 308968"/>
              <a:gd name="connsiteX7" fmla="*/ 0 w 761117"/>
              <a:gd name="connsiteY7" fmla="*/ 278071 h 308968"/>
              <a:gd name="connsiteX8" fmla="*/ 0 w 761117"/>
              <a:gd name="connsiteY8" fmla="*/ 30897 h 30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1117" h="308968" extrusionOk="0">
                <a:moveTo>
                  <a:pt x="0" y="30897"/>
                </a:moveTo>
                <a:cubicBezTo>
                  <a:pt x="0" y="13833"/>
                  <a:pt x="13833" y="0"/>
                  <a:pt x="30897" y="0"/>
                </a:cubicBezTo>
                <a:lnTo>
                  <a:pt x="730220" y="0"/>
                </a:lnTo>
                <a:cubicBezTo>
                  <a:pt x="747284" y="0"/>
                  <a:pt x="761117" y="13833"/>
                  <a:pt x="761117" y="30897"/>
                </a:cubicBezTo>
                <a:lnTo>
                  <a:pt x="761117" y="278071"/>
                </a:lnTo>
                <a:cubicBezTo>
                  <a:pt x="761117" y="295135"/>
                  <a:pt x="747284" y="308968"/>
                  <a:pt x="730220" y="308968"/>
                </a:cubicBezTo>
                <a:lnTo>
                  <a:pt x="30897" y="308968"/>
                </a:lnTo>
                <a:cubicBezTo>
                  <a:pt x="13833" y="308968"/>
                  <a:pt x="0" y="295135"/>
                  <a:pt x="0" y="278071"/>
                </a:cubicBezTo>
                <a:lnTo>
                  <a:pt x="0" y="30897"/>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62389" tIns="62389" rIns="62389" bIns="62389" numCol="1" spcCol="1270" anchor="ctr" anchorCtr="0">
            <a:noAutofit/>
          </a:bodyPr>
          <a:lstStyle/>
          <a:p>
            <a:pPr algn="ctr" defTabSz="622300">
              <a:lnSpc>
                <a:spcPct val="90000"/>
              </a:lnSpc>
              <a:spcBef>
                <a:spcPts val="0"/>
              </a:spcBef>
              <a:spcAft>
                <a:spcPts val="0"/>
              </a:spcAft>
              <a:defRPr/>
            </a:pPr>
            <a:r>
              <a:rPr lang="ru-RU" sz="1500" b="1">
                <a:solidFill>
                  <a:prstClr val="black"/>
                </a:solidFill>
                <a:latin typeface="Times New Roman"/>
                <a:cs typeface="Times New Roman"/>
              </a:rPr>
              <a:t>План</a:t>
            </a:r>
            <a:endParaRPr/>
          </a:p>
        </p:txBody>
      </p:sp>
      <p:sp>
        <p:nvSpPr>
          <p:cNvPr id="21" name="Полилиния 20"/>
          <p:cNvSpPr/>
          <p:nvPr/>
        </p:nvSpPr>
        <p:spPr bwMode="auto">
          <a:xfrm>
            <a:off x="7519764" y="2841787"/>
            <a:ext cx="720000" cy="324000"/>
          </a:xfrm>
          <a:custGeom>
            <a:avLst/>
            <a:gdLst>
              <a:gd name="connsiteX0" fmla="*/ 0 w 816003"/>
              <a:gd name="connsiteY0" fmla="*/ 61344 h 613435"/>
              <a:gd name="connsiteX1" fmla="*/ 61344 w 816003"/>
              <a:gd name="connsiteY1" fmla="*/ 0 h 613435"/>
              <a:gd name="connsiteX2" fmla="*/ 754660 w 816003"/>
              <a:gd name="connsiteY2" fmla="*/ 0 h 613435"/>
              <a:gd name="connsiteX3" fmla="*/ 816004 w 816003"/>
              <a:gd name="connsiteY3" fmla="*/ 61344 h 613435"/>
              <a:gd name="connsiteX4" fmla="*/ 816003 w 816003"/>
              <a:gd name="connsiteY4" fmla="*/ 552092 h 613435"/>
              <a:gd name="connsiteX5" fmla="*/ 754659 w 816003"/>
              <a:gd name="connsiteY5" fmla="*/ 613436 h 613435"/>
              <a:gd name="connsiteX6" fmla="*/ 61344 w 816003"/>
              <a:gd name="connsiteY6" fmla="*/ 613435 h 613435"/>
              <a:gd name="connsiteX7" fmla="*/ 0 w 816003"/>
              <a:gd name="connsiteY7" fmla="*/ 552091 h 613435"/>
              <a:gd name="connsiteX8" fmla="*/ 0 w 816003"/>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6003" h="613435" extrusionOk="0">
                <a:moveTo>
                  <a:pt x="0" y="61344"/>
                </a:moveTo>
                <a:cubicBezTo>
                  <a:pt x="0" y="27465"/>
                  <a:pt x="27465" y="0"/>
                  <a:pt x="61344" y="0"/>
                </a:cubicBezTo>
                <a:lnTo>
                  <a:pt x="754660" y="0"/>
                </a:lnTo>
                <a:cubicBezTo>
                  <a:pt x="788539" y="0"/>
                  <a:pt x="816004" y="27465"/>
                  <a:pt x="816004" y="61344"/>
                </a:cubicBezTo>
                <a:cubicBezTo>
                  <a:pt x="816004" y="224927"/>
                  <a:pt x="816003" y="388509"/>
                  <a:pt x="816003" y="552092"/>
                </a:cubicBezTo>
                <a:cubicBezTo>
                  <a:pt x="816003" y="585971"/>
                  <a:pt x="788538" y="613436"/>
                  <a:pt x="754659"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a:lnSpc>
                <a:spcPct val="90000"/>
              </a:lnSpc>
              <a:spcBef>
                <a:spcPts val="0"/>
              </a:spcBef>
              <a:spcAft>
                <a:spcPts val="0"/>
              </a:spcAft>
              <a:defRPr/>
            </a:pPr>
            <a:r>
              <a:rPr lang="ru-RU" sz="1300">
                <a:solidFill>
                  <a:prstClr val="black"/>
                </a:solidFill>
                <a:latin typeface="Times New Roman"/>
                <a:cs typeface="Times New Roman"/>
              </a:rPr>
              <a:t>2,4</a:t>
            </a:r>
            <a:endParaRPr/>
          </a:p>
        </p:txBody>
      </p:sp>
      <p:sp>
        <p:nvSpPr>
          <p:cNvPr id="22" name="Полилиния 21"/>
          <p:cNvSpPr/>
          <p:nvPr/>
        </p:nvSpPr>
        <p:spPr bwMode="auto">
          <a:xfrm>
            <a:off x="7519764" y="3203635"/>
            <a:ext cx="720000" cy="576000"/>
          </a:xfrm>
          <a:custGeom>
            <a:avLst/>
            <a:gdLst>
              <a:gd name="connsiteX0" fmla="*/ 0 w 809650"/>
              <a:gd name="connsiteY0" fmla="*/ 61344 h 613435"/>
              <a:gd name="connsiteX1" fmla="*/ 61344 w 809650"/>
              <a:gd name="connsiteY1" fmla="*/ 0 h 613435"/>
              <a:gd name="connsiteX2" fmla="*/ 748307 w 809650"/>
              <a:gd name="connsiteY2" fmla="*/ 0 h 613435"/>
              <a:gd name="connsiteX3" fmla="*/ 809651 w 809650"/>
              <a:gd name="connsiteY3" fmla="*/ 61344 h 613435"/>
              <a:gd name="connsiteX4" fmla="*/ 809650 w 809650"/>
              <a:gd name="connsiteY4" fmla="*/ 552092 h 613435"/>
              <a:gd name="connsiteX5" fmla="*/ 748306 w 809650"/>
              <a:gd name="connsiteY5" fmla="*/ 613436 h 613435"/>
              <a:gd name="connsiteX6" fmla="*/ 61344 w 809650"/>
              <a:gd name="connsiteY6" fmla="*/ 613435 h 613435"/>
              <a:gd name="connsiteX7" fmla="*/ 0 w 809650"/>
              <a:gd name="connsiteY7" fmla="*/ 552091 h 613435"/>
              <a:gd name="connsiteX8" fmla="*/ 0 w 809650"/>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9650" h="613435" extrusionOk="0">
                <a:moveTo>
                  <a:pt x="0" y="61344"/>
                </a:moveTo>
                <a:cubicBezTo>
                  <a:pt x="0" y="27465"/>
                  <a:pt x="27465" y="0"/>
                  <a:pt x="61344" y="0"/>
                </a:cubicBezTo>
                <a:lnTo>
                  <a:pt x="748307" y="0"/>
                </a:lnTo>
                <a:cubicBezTo>
                  <a:pt x="782186" y="0"/>
                  <a:pt x="809651" y="27465"/>
                  <a:pt x="809651" y="61344"/>
                </a:cubicBezTo>
                <a:cubicBezTo>
                  <a:pt x="809651" y="224927"/>
                  <a:pt x="809650" y="388509"/>
                  <a:pt x="809650" y="552092"/>
                </a:cubicBezTo>
                <a:cubicBezTo>
                  <a:pt x="809650" y="585971"/>
                  <a:pt x="782185" y="613436"/>
                  <a:pt x="748306"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a:lnSpc>
                <a:spcPct val="90000"/>
              </a:lnSpc>
              <a:spcBef>
                <a:spcPts val="0"/>
              </a:spcBef>
              <a:spcAft>
                <a:spcPts val="0"/>
              </a:spcAft>
              <a:defRPr/>
            </a:pPr>
            <a:r>
              <a:rPr lang="en-US" sz="1300">
                <a:solidFill>
                  <a:prstClr val="black"/>
                </a:solidFill>
                <a:latin typeface="Times New Roman"/>
                <a:cs typeface="Times New Roman"/>
              </a:rPr>
              <a:t>1 120</a:t>
            </a:r>
            <a:r>
              <a:rPr lang="ru-RU" sz="1300">
                <a:solidFill>
                  <a:prstClr val="black"/>
                </a:solidFill>
                <a:latin typeface="Times New Roman"/>
                <a:cs typeface="Times New Roman"/>
              </a:rPr>
              <a:t>,5</a:t>
            </a:r>
            <a:endParaRPr/>
          </a:p>
        </p:txBody>
      </p:sp>
      <p:sp>
        <p:nvSpPr>
          <p:cNvPr id="23" name="Полилиния 22"/>
          <p:cNvSpPr/>
          <p:nvPr/>
        </p:nvSpPr>
        <p:spPr bwMode="auto">
          <a:xfrm>
            <a:off x="7519764" y="3825080"/>
            <a:ext cx="720000" cy="324000"/>
          </a:xfrm>
          <a:custGeom>
            <a:avLst/>
            <a:gdLst>
              <a:gd name="connsiteX0" fmla="*/ 0 w 797091"/>
              <a:gd name="connsiteY0" fmla="*/ 61344 h 613435"/>
              <a:gd name="connsiteX1" fmla="*/ 61344 w 797091"/>
              <a:gd name="connsiteY1" fmla="*/ 0 h 613435"/>
              <a:gd name="connsiteX2" fmla="*/ 735748 w 797091"/>
              <a:gd name="connsiteY2" fmla="*/ 0 h 613435"/>
              <a:gd name="connsiteX3" fmla="*/ 797092 w 797091"/>
              <a:gd name="connsiteY3" fmla="*/ 61344 h 613435"/>
              <a:gd name="connsiteX4" fmla="*/ 797091 w 797091"/>
              <a:gd name="connsiteY4" fmla="*/ 552092 h 613435"/>
              <a:gd name="connsiteX5" fmla="*/ 735747 w 797091"/>
              <a:gd name="connsiteY5" fmla="*/ 613436 h 613435"/>
              <a:gd name="connsiteX6" fmla="*/ 61344 w 797091"/>
              <a:gd name="connsiteY6" fmla="*/ 613435 h 613435"/>
              <a:gd name="connsiteX7" fmla="*/ 0 w 797091"/>
              <a:gd name="connsiteY7" fmla="*/ 552091 h 613435"/>
              <a:gd name="connsiteX8" fmla="*/ 0 w 797091"/>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7091" h="613435" extrusionOk="0">
                <a:moveTo>
                  <a:pt x="0" y="61344"/>
                </a:moveTo>
                <a:cubicBezTo>
                  <a:pt x="0" y="27465"/>
                  <a:pt x="27465" y="0"/>
                  <a:pt x="61344" y="0"/>
                </a:cubicBezTo>
                <a:lnTo>
                  <a:pt x="735748" y="0"/>
                </a:lnTo>
                <a:cubicBezTo>
                  <a:pt x="769627" y="0"/>
                  <a:pt x="797092" y="27465"/>
                  <a:pt x="797092" y="61344"/>
                </a:cubicBezTo>
                <a:cubicBezTo>
                  <a:pt x="797092" y="224927"/>
                  <a:pt x="797091" y="388509"/>
                  <a:pt x="797091" y="552092"/>
                </a:cubicBezTo>
                <a:cubicBezTo>
                  <a:pt x="797091" y="585971"/>
                  <a:pt x="769626" y="613436"/>
                  <a:pt x="735747"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a:lnSpc>
                <a:spcPct val="90000"/>
              </a:lnSpc>
              <a:spcBef>
                <a:spcPts val="0"/>
              </a:spcBef>
              <a:spcAft>
                <a:spcPts val="0"/>
              </a:spcAft>
              <a:defRPr/>
            </a:pPr>
            <a:r>
              <a:rPr lang="ru-RU" sz="1300">
                <a:solidFill>
                  <a:prstClr val="black"/>
                </a:solidFill>
                <a:latin typeface="Times New Roman"/>
                <a:cs typeface="Times New Roman"/>
              </a:rPr>
              <a:t>71,7</a:t>
            </a:r>
            <a:endParaRPr/>
          </a:p>
        </p:txBody>
      </p:sp>
      <p:sp>
        <p:nvSpPr>
          <p:cNvPr id="24" name="Полилиния 23"/>
          <p:cNvSpPr/>
          <p:nvPr/>
        </p:nvSpPr>
        <p:spPr bwMode="auto">
          <a:xfrm>
            <a:off x="7519764" y="4203923"/>
            <a:ext cx="720000" cy="576000"/>
          </a:xfrm>
          <a:custGeom>
            <a:avLst/>
            <a:gdLst>
              <a:gd name="connsiteX0" fmla="*/ 0 w 772555"/>
              <a:gd name="connsiteY0" fmla="*/ 61344 h 613435"/>
              <a:gd name="connsiteX1" fmla="*/ 61344 w 772555"/>
              <a:gd name="connsiteY1" fmla="*/ 0 h 613435"/>
              <a:gd name="connsiteX2" fmla="*/ 711212 w 772555"/>
              <a:gd name="connsiteY2" fmla="*/ 0 h 613435"/>
              <a:gd name="connsiteX3" fmla="*/ 772556 w 772555"/>
              <a:gd name="connsiteY3" fmla="*/ 61344 h 613435"/>
              <a:gd name="connsiteX4" fmla="*/ 772555 w 772555"/>
              <a:gd name="connsiteY4" fmla="*/ 552092 h 613435"/>
              <a:gd name="connsiteX5" fmla="*/ 711211 w 772555"/>
              <a:gd name="connsiteY5" fmla="*/ 613436 h 613435"/>
              <a:gd name="connsiteX6" fmla="*/ 61344 w 772555"/>
              <a:gd name="connsiteY6" fmla="*/ 613435 h 613435"/>
              <a:gd name="connsiteX7" fmla="*/ 0 w 772555"/>
              <a:gd name="connsiteY7" fmla="*/ 552091 h 613435"/>
              <a:gd name="connsiteX8" fmla="*/ 0 w 772555"/>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2555" h="613435" extrusionOk="0">
                <a:moveTo>
                  <a:pt x="0" y="61344"/>
                </a:moveTo>
                <a:cubicBezTo>
                  <a:pt x="0" y="27465"/>
                  <a:pt x="27465" y="0"/>
                  <a:pt x="61344" y="0"/>
                </a:cubicBezTo>
                <a:lnTo>
                  <a:pt x="711212" y="0"/>
                </a:lnTo>
                <a:cubicBezTo>
                  <a:pt x="745091" y="0"/>
                  <a:pt x="772556" y="27465"/>
                  <a:pt x="772556" y="61344"/>
                </a:cubicBezTo>
                <a:cubicBezTo>
                  <a:pt x="772556" y="224927"/>
                  <a:pt x="772555" y="388509"/>
                  <a:pt x="772555" y="552092"/>
                </a:cubicBezTo>
                <a:cubicBezTo>
                  <a:pt x="772555" y="585971"/>
                  <a:pt x="745090" y="613436"/>
                  <a:pt x="711211"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a:lnSpc>
                <a:spcPct val="90000"/>
              </a:lnSpc>
              <a:spcBef>
                <a:spcPts val="0"/>
              </a:spcBef>
              <a:spcAft>
                <a:spcPts val="0"/>
              </a:spcAft>
              <a:defRPr/>
            </a:pPr>
            <a:r>
              <a:rPr lang="ru-RU" sz="1300">
                <a:solidFill>
                  <a:prstClr val="black"/>
                </a:solidFill>
                <a:latin typeface="Times New Roman"/>
                <a:cs typeface="Times New Roman"/>
              </a:rPr>
              <a:t>33,6</a:t>
            </a:r>
            <a:endParaRPr/>
          </a:p>
        </p:txBody>
      </p:sp>
      <p:graphicFrame>
        <p:nvGraphicFramePr>
          <p:cNvPr id="1388433188" name="Диаграмма 1388433187"/>
          <p:cNvGraphicFramePr>
            <a:graphicFrameLocks/>
          </p:cNvGraphicFramePr>
          <p:nvPr>
            <p:extLst>
              <p:ext uri="{D42A27DB-BD31-4B8C-83A1-F6EECF244321}">
                <p14:modId xmlns:p14="http://schemas.microsoft.com/office/powerpoint/2010/main" val="311335089"/>
              </p:ext>
            </p:extLst>
          </p:nvPr>
        </p:nvGraphicFramePr>
        <p:xfrm>
          <a:off x="121387" y="3123301"/>
          <a:ext cx="3934125" cy="3114009"/>
        </p:xfrm>
        <a:graphic>
          <a:graphicData uri="http://schemas.openxmlformats.org/drawingml/2006/chart">
            <c:chart xmlns:c="http://schemas.openxmlformats.org/drawingml/2006/chart" xmlns:r="http://schemas.openxmlformats.org/officeDocument/2006/relationships" r:id="rId2"/>
          </a:graphicData>
        </a:graphic>
      </p:graphicFrame>
      <p:pic>
        <p:nvPicPr>
          <p:cNvPr id="12" name="Picture 2" descr="T:\Сектор финансирования\5aa9.jpg"/>
          <p:cNvPicPr>
            <a:picLocks noChangeAspect="1" noChangeArrowheads="1"/>
          </p:cNvPicPr>
          <p:nvPr/>
        </p:nvPicPr>
        <p:blipFill>
          <a:blip r:embed="rId3"/>
          <a:stretch/>
        </p:blipFill>
        <p:spPr bwMode="auto">
          <a:xfrm>
            <a:off x="5724833" y="668226"/>
            <a:ext cx="3217532" cy="1248606"/>
          </a:xfrm>
          <a:prstGeom prst="rect">
            <a:avLst/>
          </a:prstGeom>
          <a:ln>
            <a:noFill/>
          </a:ln>
          <a:effectLst>
            <a:softEdge rad="112500"/>
          </a:effectLst>
        </p:spPr>
      </p:pic>
      <p:sp>
        <p:nvSpPr>
          <p:cNvPr id="10" name="Заголовок 1"/>
          <p:cNvSpPr txBox="1"/>
          <p:nvPr/>
        </p:nvSpPr>
        <p:spPr bwMode="auto">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a:spcBef>
                <a:spcPts val="0"/>
              </a:spcBef>
              <a:buClr>
                <a:schemeClr val="accent6">
                  <a:lumMod val="75000"/>
                </a:schemeClr>
              </a:buClr>
              <a:buSzPct val="128000"/>
              <a:buFont typeface="Georgia"/>
              <a:buChar char="*"/>
              <a:defRPr sz="4600" b="1" i="0">
                <a:gradFill>
                  <a:gsLst>
                    <a:gs pos="0">
                      <a:schemeClr val="tx1"/>
                    </a:gs>
                    <a:gs pos="40000">
                      <a:schemeClr val="tx1">
                        <a:lumMod val="75000"/>
                        <a:lumOff val="25000"/>
                      </a:schemeClr>
                    </a:gs>
                    <a:gs pos="100000">
                      <a:schemeClr val="tx2">
                        <a:alpha val="65000"/>
                      </a:schemeClr>
                    </a:gs>
                  </a:gsLst>
                  <a:lin ang="5400000" scaled="0"/>
                </a:gradFill>
                <a:latin typeface="+mj-lt"/>
                <a:ea typeface="+mj-ea"/>
                <a:cs typeface="+mj-c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marL="0" indent="0" algn="l">
              <a:buClr>
                <a:srgbClr val="F14124">
                  <a:lumMod val="75000"/>
                </a:srgbClr>
              </a:buClr>
              <a:buFont typeface="Georgia"/>
              <a:buNone/>
              <a:defRPr/>
            </a:pPr>
            <a:r>
              <a:rPr lang="ru-RU" sz="1800">
                <a:solidFill>
                  <a:prstClr val="black"/>
                </a:solidFill>
                <a:latin typeface="Times New Roman"/>
                <a:cs typeface="Times New Roman"/>
              </a:rPr>
              <a:t>Государственная программа Чувашской Республики</a:t>
            </a:r>
            <a:endParaRPr/>
          </a:p>
          <a:p>
            <a:pPr marL="0" indent="0" algn="l">
              <a:buClr>
                <a:srgbClr val="F14124">
                  <a:lumMod val="75000"/>
                </a:srgbClr>
              </a:buClr>
              <a:buFont typeface="Georgia"/>
              <a:buNone/>
              <a:defRPr/>
            </a:pPr>
            <a:r>
              <a:rPr lang="ru-RU" sz="1800">
                <a:solidFill>
                  <a:prstClr val="black"/>
                </a:solidFill>
                <a:latin typeface="Times New Roman"/>
                <a:cs typeface="Times New Roman"/>
              </a:rPr>
              <a:t>«Экономическое развитие Чувашской Республики»</a:t>
            </a:r>
            <a:endParaRPr/>
          </a:p>
        </p:txBody>
      </p:sp>
      <p:cxnSp>
        <p:nvCxnSpPr>
          <p:cNvPr id="13" name="Прямая соединительная линия 12"/>
          <p:cNvCxnSpPr>
            <a:cxnSpLocks/>
          </p:cNvCxnSpPr>
          <p:nvPr/>
        </p:nvCxnSpPr>
        <p:spPr bwMode="auto">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2" name="Полилиния 31"/>
          <p:cNvSpPr/>
          <p:nvPr/>
        </p:nvSpPr>
        <p:spPr bwMode="auto">
          <a:xfrm>
            <a:off x="8316416" y="2479043"/>
            <a:ext cx="720000" cy="308968"/>
          </a:xfrm>
          <a:custGeom>
            <a:avLst/>
            <a:gdLst>
              <a:gd name="connsiteX0" fmla="*/ 0 w 761117"/>
              <a:gd name="connsiteY0" fmla="*/ 30897 h 308968"/>
              <a:gd name="connsiteX1" fmla="*/ 30897 w 761117"/>
              <a:gd name="connsiteY1" fmla="*/ 0 h 308968"/>
              <a:gd name="connsiteX2" fmla="*/ 730220 w 761117"/>
              <a:gd name="connsiteY2" fmla="*/ 0 h 308968"/>
              <a:gd name="connsiteX3" fmla="*/ 761117 w 761117"/>
              <a:gd name="connsiteY3" fmla="*/ 30897 h 308968"/>
              <a:gd name="connsiteX4" fmla="*/ 761117 w 761117"/>
              <a:gd name="connsiteY4" fmla="*/ 278071 h 308968"/>
              <a:gd name="connsiteX5" fmla="*/ 730220 w 761117"/>
              <a:gd name="connsiteY5" fmla="*/ 308968 h 308968"/>
              <a:gd name="connsiteX6" fmla="*/ 30897 w 761117"/>
              <a:gd name="connsiteY6" fmla="*/ 308968 h 308968"/>
              <a:gd name="connsiteX7" fmla="*/ 0 w 761117"/>
              <a:gd name="connsiteY7" fmla="*/ 278071 h 308968"/>
              <a:gd name="connsiteX8" fmla="*/ 0 w 761117"/>
              <a:gd name="connsiteY8" fmla="*/ 30897 h 30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1117" h="308968" extrusionOk="0">
                <a:moveTo>
                  <a:pt x="0" y="30897"/>
                </a:moveTo>
                <a:cubicBezTo>
                  <a:pt x="0" y="13833"/>
                  <a:pt x="13833" y="0"/>
                  <a:pt x="30897" y="0"/>
                </a:cubicBezTo>
                <a:lnTo>
                  <a:pt x="730220" y="0"/>
                </a:lnTo>
                <a:cubicBezTo>
                  <a:pt x="747284" y="0"/>
                  <a:pt x="761117" y="13833"/>
                  <a:pt x="761117" y="30897"/>
                </a:cubicBezTo>
                <a:lnTo>
                  <a:pt x="761117" y="278071"/>
                </a:lnTo>
                <a:cubicBezTo>
                  <a:pt x="761117" y="295135"/>
                  <a:pt x="747284" y="308968"/>
                  <a:pt x="730220" y="308968"/>
                </a:cubicBezTo>
                <a:lnTo>
                  <a:pt x="30897" y="308968"/>
                </a:lnTo>
                <a:cubicBezTo>
                  <a:pt x="13833" y="308968"/>
                  <a:pt x="0" y="295135"/>
                  <a:pt x="0" y="278071"/>
                </a:cubicBezTo>
                <a:lnTo>
                  <a:pt x="0" y="30897"/>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62389" tIns="62389" rIns="62389" bIns="62389" numCol="1" spcCol="1270" anchor="ctr" anchorCtr="0">
            <a:noAutofit/>
          </a:bodyPr>
          <a:lstStyle/>
          <a:p>
            <a:pPr algn="ctr" defTabSz="622300">
              <a:lnSpc>
                <a:spcPct val="90000"/>
              </a:lnSpc>
              <a:spcBef>
                <a:spcPts val="0"/>
              </a:spcBef>
              <a:spcAft>
                <a:spcPts val="0"/>
              </a:spcAft>
              <a:defRPr/>
            </a:pPr>
            <a:r>
              <a:rPr lang="ru-RU" sz="1500" b="1">
                <a:solidFill>
                  <a:prstClr val="black"/>
                </a:solidFill>
                <a:latin typeface="Times New Roman"/>
                <a:cs typeface="Times New Roman"/>
              </a:rPr>
              <a:t>Факт</a:t>
            </a:r>
            <a:endParaRPr/>
          </a:p>
        </p:txBody>
      </p:sp>
      <p:sp>
        <p:nvSpPr>
          <p:cNvPr id="38" name="Полилиния 37"/>
          <p:cNvSpPr/>
          <p:nvPr/>
        </p:nvSpPr>
        <p:spPr bwMode="auto">
          <a:xfrm>
            <a:off x="4066477" y="2841787"/>
            <a:ext cx="3364601" cy="324000"/>
          </a:xfrm>
          <a:custGeom>
            <a:avLst/>
            <a:gdLst>
              <a:gd name="connsiteX0" fmla="*/ 0 w 2842959"/>
              <a:gd name="connsiteY0" fmla="*/ 61344 h 613435"/>
              <a:gd name="connsiteX1" fmla="*/ 61344 w 2842959"/>
              <a:gd name="connsiteY1" fmla="*/ 0 h 613435"/>
              <a:gd name="connsiteX2" fmla="*/ 2781616 w 2842959"/>
              <a:gd name="connsiteY2" fmla="*/ 0 h 613435"/>
              <a:gd name="connsiteX3" fmla="*/ 2842960 w 2842959"/>
              <a:gd name="connsiteY3" fmla="*/ 61344 h 613435"/>
              <a:gd name="connsiteX4" fmla="*/ 2842959 w 2842959"/>
              <a:gd name="connsiteY4" fmla="*/ 552092 h 613435"/>
              <a:gd name="connsiteX5" fmla="*/ 2781615 w 2842959"/>
              <a:gd name="connsiteY5" fmla="*/ 613436 h 613435"/>
              <a:gd name="connsiteX6" fmla="*/ 61344 w 2842959"/>
              <a:gd name="connsiteY6" fmla="*/ 613435 h 613435"/>
              <a:gd name="connsiteX7" fmla="*/ 0 w 2842959"/>
              <a:gd name="connsiteY7" fmla="*/ 552091 h 613435"/>
              <a:gd name="connsiteX8" fmla="*/ 0 w 2842959"/>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613435" extrusionOk="0">
                <a:moveTo>
                  <a:pt x="0" y="61344"/>
                </a:moveTo>
                <a:cubicBezTo>
                  <a:pt x="0" y="27465"/>
                  <a:pt x="27465" y="0"/>
                  <a:pt x="61344" y="0"/>
                </a:cubicBezTo>
                <a:lnTo>
                  <a:pt x="2781616" y="0"/>
                </a:lnTo>
                <a:cubicBezTo>
                  <a:pt x="2815495" y="0"/>
                  <a:pt x="2842960" y="27465"/>
                  <a:pt x="2842960" y="61344"/>
                </a:cubicBezTo>
                <a:cubicBezTo>
                  <a:pt x="2842960" y="224927"/>
                  <a:pt x="2842959" y="388509"/>
                  <a:pt x="2842959" y="552092"/>
                </a:cubicBezTo>
                <a:cubicBezTo>
                  <a:pt x="2842959" y="585971"/>
                  <a:pt x="2815494" y="613436"/>
                  <a:pt x="2781615"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59876" tIns="59876" rIns="59876" bIns="59876" numCol="1" spcCol="1270" anchor="ctr" anchorCtr="0">
            <a:noAutofit/>
          </a:bodyPr>
          <a:lstStyle/>
          <a:p>
            <a:pPr algn="ctr" defTabSz="488950">
              <a:lnSpc>
                <a:spcPct val="90000"/>
              </a:lnSpc>
              <a:spcAft>
                <a:spcPts val="0"/>
              </a:spcAft>
              <a:defRPr/>
            </a:pPr>
            <a:r>
              <a:rPr lang="ru-RU" sz="1200">
                <a:solidFill>
                  <a:prstClr val="black"/>
                </a:solidFill>
                <a:latin typeface="Times New Roman"/>
                <a:cs typeface="Times New Roman"/>
              </a:rPr>
              <a:t>Совершенствование системы государственного стратегического управления</a:t>
            </a:r>
            <a:endParaRPr/>
          </a:p>
        </p:txBody>
      </p:sp>
      <p:sp>
        <p:nvSpPr>
          <p:cNvPr id="39" name="Полилиния 38"/>
          <p:cNvSpPr/>
          <p:nvPr/>
        </p:nvSpPr>
        <p:spPr bwMode="auto">
          <a:xfrm>
            <a:off x="8316416" y="2841787"/>
            <a:ext cx="720000" cy="324000"/>
          </a:xfrm>
          <a:custGeom>
            <a:avLst/>
            <a:gdLst>
              <a:gd name="connsiteX0" fmla="*/ 0 w 816003"/>
              <a:gd name="connsiteY0" fmla="*/ 61344 h 613435"/>
              <a:gd name="connsiteX1" fmla="*/ 61344 w 816003"/>
              <a:gd name="connsiteY1" fmla="*/ 0 h 613435"/>
              <a:gd name="connsiteX2" fmla="*/ 754660 w 816003"/>
              <a:gd name="connsiteY2" fmla="*/ 0 h 613435"/>
              <a:gd name="connsiteX3" fmla="*/ 816004 w 816003"/>
              <a:gd name="connsiteY3" fmla="*/ 61344 h 613435"/>
              <a:gd name="connsiteX4" fmla="*/ 816003 w 816003"/>
              <a:gd name="connsiteY4" fmla="*/ 552092 h 613435"/>
              <a:gd name="connsiteX5" fmla="*/ 754659 w 816003"/>
              <a:gd name="connsiteY5" fmla="*/ 613436 h 613435"/>
              <a:gd name="connsiteX6" fmla="*/ 61344 w 816003"/>
              <a:gd name="connsiteY6" fmla="*/ 613435 h 613435"/>
              <a:gd name="connsiteX7" fmla="*/ 0 w 816003"/>
              <a:gd name="connsiteY7" fmla="*/ 552091 h 613435"/>
              <a:gd name="connsiteX8" fmla="*/ 0 w 816003"/>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6003" h="613435" extrusionOk="0">
                <a:moveTo>
                  <a:pt x="0" y="61344"/>
                </a:moveTo>
                <a:cubicBezTo>
                  <a:pt x="0" y="27465"/>
                  <a:pt x="27465" y="0"/>
                  <a:pt x="61344" y="0"/>
                </a:cubicBezTo>
                <a:lnTo>
                  <a:pt x="754660" y="0"/>
                </a:lnTo>
                <a:cubicBezTo>
                  <a:pt x="788539" y="0"/>
                  <a:pt x="816004" y="27465"/>
                  <a:pt x="816004" y="61344"/>
                </a:cubicBezTo>
                <a:cubicBezTo>
                  <a:pt x="816004" y="224927"/>
                  <a:pt x="816003" y="388509"/>
                  <a:pt x="816003" y="552092"/>
                </a:cubicBezTo>
                <a:cubicBezTo>
                  <a:pt x="816003" y="585971"/>
                  <a:pt x="788538" y="613436"/>
                  <a:pt x="754659"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a:lnSpc>
                <a:spcPct val="90000"/>
              </a:lnSpc>
              <a:spcBef>
                <a:spcPts val="0"/>
              </a:spcBef>
              <a:spcAft>
                <a:spcPts val="0"/>
              </a:spcAft>
              <a:defRPr/>
            </a:pPr>
            <a:r>
              <a:rPr lang="ru-RU" sz="1300">
                <a:solidFill>
                  <a:schemeClr val="tx1"/>
                </a:solidFill>
                <a:latin typeface="Times New Roman"/>
                <a:cs typeface="Times New Roman"/>
              </a:rPr>
              <a:t>2,4</a:t>
            </a:r>
            <a:endParaRPr/>
          </a:p>
        </p:txBody>
      </p:sp>
      <p:sp>
        <p:nvSpPr>
          <p:cNvPr id="41" name="Полилиния 40"/>
          <p:cNvSpPr/>
          <p:nvPr/>
        </p:nvSpPr>
        <p:spPr bwMode="auto">
          <a:xfrm>
            <a:off x="8316416" y="3203635"/>
            <a:ext cx="720000" cy="576000"/>
          </a:xfrm>
          <a:custGeom>
            <a:avLst/>
            <a:gdLst>
              <a:gd name="connsiteX0" fmla="*/ 0 w 809650"/>
              <a:gd name="connsiteY0" fmla="*/ 61344 h 613435"/>
              <a:gd name="connsiteX1" fmla="*/ 61344 w 809650"/>
              <a:gd name="connsiteY1" fmla="*/ 0 h 613435"/>
              <a:gd name="connsiteX2" fmla="*/ 748307 w 809650"/>
              <a:gd name="connsiteY2" fmla="*/ 0 h 613435"/>
              <a:gd name="connsiteX3" fmla="*/ 809651 w 809650"/>
              <a:gd name="connsiteY3" fmla="*/ 61344 h 613435"/>
              <a:gd name="connsiteX4" fmla="*/ 809650 w 809650"/>
              <a:gd name="connsiteY4" fmla="*/ 552092 h 613435"/>
              <a:gd name="connsiteX5" fmla="*/ 748306 w 809650"/>
              <a:gd name="connsiteY5" fmla="*/ 613436 h 613435"/>
              <a:gd name="connsiteX6" fmla="*/ 61344 w 809650"/>
              <a:gd name="connsiteY6" fmla="*/ 613435 h 613435"/>
              <a:gd name="connsiteX7" fmla="*/ 0 w 809650"/>
              <a:gd name="connsiteY7" fmla="*/ 552091 h 613435"/>
              <a:gd name="connsiteX8" fmla="*/ 0 w 809650"/>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9650" h="613435" extrusionOk="0">
                <a:moveTo>
                  <a:pt x="0" y="61344"/>
                </a:moveTo>
                <a:cubicBezTo>
                  <a:pt x="0" y="27465"/>
                  <a:pt x="27465" y="0"/>
                  <a:pt x="61344" y="0"/>
                </a:cubicBezTo>
                <a:lnTo>
                  <a:pt x="748307" y="0"/>
                </a:lnTo>
                <a:cubicBezTo>
                  <a:pt x="782186" y="0"/>
                  <a:pt x="809651" y="27465"/>
                  <a:pt x="809651" y="61344"/>
                </a:cubicBezTo>
                <a:cubicBezTo>
                  <a:pt x="809651" y="224927"/>
                  <a:pt x="809650" y="388509"/>
                  <a:pt x="809650" y="552092"/>
                </a:cubicBezTo>
                <a:cubicBezTo>
                  <a:pt x="809650" y="585971"/>
                  <a:pt x="782185" y="613436"/>
                  <a:pt x="748306"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a:lnSpc>
                <a:spcPct val="90000"/>
              </a:lnSpc>
              <a:spcAft>
                <a:spcPts val="0"/>
              </a:spcAft>
              <a:defRPr/>
            </a:pPr>
            <a:r>
              <a:rPr lang="ru-RU" sz="1300">
                <a:solidFill>
                  <a:prstClr val="black"/>
                </a:solidFill>
                <a:latin typeface="Times New Roman"/>
                <a:cs typeface="Times New Roman"/>
              </a:rPr>
              <a:t>1 115,4</a:t>
            </a:r>
            <a:endParaRPr/>
          </a:p>
        </p:txBody>
      </p:sp>
      <p:sp>
        <p:nvSpPr>
          <p:cNvPr id="44" name="Полилиния 43"/>
          <p:cNvSpPr/>
          <p:nvPr/>
        </p:nvSpPr>
        <p:spPr bwMode="auto">
          <a:xfrm>
            <a:off x="8316416" y="3825080"/>
            <a:ext cx="720000" cy="324000"/>
          </a:xfrm>
          <a:custGeom>
            <a:avLst/>
            <a:gdLst>
              <a:gd name="connsiteX0" fmla="*/ 0 w 797091"/>
              <a:gd name="connsiteY0" fmla="*/ 61344 h 613435"/>
              <a:gd name="connsiteX1" fmla="*/ 61344 w 797091"/>
              <a:gd name="connsiteY1" fmla="*/ 0 h 613435"/>
              <a:gd name="connsiteX2" fmla="*/ 735748 w 797091"/>
              <a:gd name="connsiteY2" fmla="*/ 0 h 613435"/>
              <a:gd name="connsiteX3" fmla="*/ 797092 w 797091"/>
              <a:gd name="connsiteY3" fmla="*/ 61344 h 613435"/>
              <a:gd name="connsiteX4" fmla="*/ 797091 w 797091"/>
              <a:gd name="connsiteY4" fmla="*/ 552092 h 613435"/>
              <a:gd name="connsiteX5" fmla="*/ 735747 w 797091"/>
              <a:gd name="connsiteY5" fmla="*/ 613436 h 613435"/>
              <a:gd name="connsiteX6" fmla="*/ 61344 w 797091"/>
              <a:gd name="connsiteY6" fmla="*/ 613435 h 613435"/>
              <a:gd name="connsiteX7" fmla="*/ 0 w 797091"/>
              <a:gd name="connsiteY7" fmla="*/ 552091 h 613435"/>
              <a:gd name="connsiteX8" fmla="*/ 0 w 797091"/>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7091" h="613435" extrusionOk="0">
                <a:moveTo>
                  <a:pt x="0" y="61344"/>
                </a:moveTo>
                <a:cubicBezTo>
                  <a:pt x="0" y="27465"/>
                  <a:pt x="27465" y="0"/>
                  <a:pt x="61344" y="0"/>
                </a:cubicBezTo>
                <a:lnTo>
                  <a:pt x="735748" y="0"/>
                </a:lnTo>
                <a:cubicBezTo>
                  <a:pt x="769627" y="0"/>
                  <a:pt x="797092" y="27465"/>
                  <a:pt x="797092" y="61344"/>
                </a:cubicBezTo>
                <a:cubicBezTo>
                  <a:pt x="797092" y="224927"/>
                  <a:pt x="797091" y="388509"/>
                  <a:pt x="797091" y="552092"/>
                </a:cubicBezTo>
                <a:cubicBezTo>
                  <a:pt x="797091" y="585971"/>
                  <a:pt x="769626" y="613436"/>
                  <a:pt x="735747"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a:lnSpc>
                <a:spcPct val="90000"/>
              </a:lnSpc>
              <a:defRPr/>
            </a:pPr>
            <a:r>
              <a:rPr lang="ru-RU" sz="1300">
                <a:solidFill>
                  <a:prstClr val="black"/>
                </a:solidFill>
                <a:latin typeface="Times New Roman"/>
                <a:cs typeface="Times New Roman"/>
              </a:rPr>
              <a:t>71,7</a:t>
            </a:r>
            <a:endParaRPr lang="ru-RU" sz="1400"/>
          </a:p>
        </p:txBody>
      </p:sp>
      <p:sp>
        <p:nvSpPr>
          <p:cNvPr id="54" name="Полилиния 53"/>
          <p:cNvSpPr/>
          <p:nvPr/>
        </p:nvSpPr>
        <p:spPr bwMode="auto">
          <a:xfrm>
            <a:off x="4074653" y="6129336"/>
            <a:ext cx="3370556" cy="324000"/>
          </a:xfrm>
          <a:custGeom>
            <a:avLst/>
            <a:gdLst>
              <a:gd name="connsiteX0" fmla="*/ 0 w 2842959"/>
              <a:gd name="connsiteY0" fmla="*/ 61344 h 613435"/>
              <a:gd name="connsiteX1" fmla="*/ 61344 w 2842959"/>
              <a:gd name="connsiteY1" fmla="*/ 0 h 613435"/>
              <a:gd name="connsiteX2" fmla="*/ 2781616 w 2842959"/>
              <a:gd name="connsiteY2" fmla="*/ 0 h 613435"/>
              <a:gd name="connsiteX3" fmla="*/ 2842960 w 2842959"/>
              <a:gd name="connsiteY3" fmla="*/ 61344 h 613435"/>
              <a:gd name="connsiteX4" fmla="*/ 2842959 w 2842959"/>
              <a:gd name="connsiteY4" fmla="*/ 552092 h 613435"/>
              <a:gd name="connsiteX5" fmla="*/ 2781615 w 2842959"/>
              <a:gd name="connsiteY5" fmla="*/ 613436 h 613435"/>
              <a:gd name="connsiteX6" fmla="*/ 61344 w 2842959"/>
              <a:gd name="connsiteY6" fmla="*/ 613435 h 613435"/>
              <a:gd name="connsiteX7" fmla="*/ 0 w 2842959"/>
              <a:gd name="connsiteY7" fmla="*/ 552091 h 613435"/>
              <a:gd name="connsiteX8" fmla="*/ 0 w 2842959"/>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613435" extrusionOk="0">
                <a:moveTo>
                  <a:pt x="0" y="61344"/>
                </a:moveTo>
                <a:cubicBezTo>
                  <a:pt x="0" y="27465"/>
                  <a:pt x="27465" y="0"/>
                  <a:pt x="61344" y="0"/>
                </a:cubicBezTo>
                <a:lnTo>
                  <a:pt x="2781616" y="0"/>
                </a:lnTo>
                <a:cubicBezTo>
                  <a:pt x="2815495" y="0"/>
                  <a:pt x="2842960" y="27465"/>
                  <a:pt x="2842960" y="61344"/>
                </a:cubicBezTo>
                <a:cubicBezTo>
                  <a:pt x="2842960" y="224927"/>
                  <a:pt x="2842959" y="388509"/>
                  <a:pt x="2842959" y="552092"/>
                </a:cubicBezTo>
                <a:cubicBezTo>
                  <a:pt x="2842959" y="585971"/>
                  <a:pt x="2815494" y="613436"/>
                  <a:pt x="2781615"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59876" tIns="59876" rIns="59876" bIns="59876" numCol="1" spcCol="1270" anchor="ctr" anchorCtr="0">
            <a:noAutofit/>
          </a:bodyPr>
          <a:lstStyle/>
          <a:p>
            <a:pPr algn="ctr" defTabSz="488950">
              <a:lnSpc>
                <a:spcPct val="90000"/>
              </a:lnSpc>
              <a:spcBef>
                <a:spcPts val="0"/>
              </a:spcBef>
              <a:spcAft>
                <a:spcPts val="0"/>
              </a:spcAft>
              <a:defRPr/>
            </a:pPr>
            <a:r>
              <a:rPr lang="ru-RU" sz="1200">
                <a:solidFill>
                  <a:prstClr val="black"/>
                </a:solidFill>
                <a:latin typeface="Times New Roman"/>
                <a:cs typeface="Times New Roman"/>
              </a:rPr>
              <a:t>Обеспечение реализации государственной программы</a:t>
            </a:r>
            <a:endParaRPr/>
          </a:p>
        </p:txBody>
      </p:sp>
      <p:sp>
        <p:nvSpPr>
          <p:cNvPr id="56" name="Полилиния 55"/>
          <p:cNvSpPr/>
          <p:nvPr/>
        </p:nvSpPr>
        <p:spPr bwMode="auto">
          <a:xfrm>
            <a:off x="7519764" y="6129336"/>
            <a:ext cx="720000" cy="324000"/>
          </a:xfrm>
          <a:custGeom>
            <a:avLst/>
            <a:gdLst>
              <a:gd name="connsiteX0" fmla="*/ 0 w 772555"/>
              <a:gd name="connsiteY0" fmla="*/ 61344 h 613435"/>
              <a:gd name="connsiteX1" fmla="*/ 61344 w 772555"/>
              <a:gd name="connsiteY1" fmla="*/ 0 h 613435"/>
              <a:gd name="connsiteX2" fmla="*/ 711212 w 772555"/>
              <a:gd name="connsiteY2" fmla="*/ 0 h 613435"/>
              <a:gd name="connsiteX3" fmla="*/ 772556 w 772555"/>
              <a:gd name="connsiteY3" fmla="*/ 61344 h 613435"/>
              <a:gd name="connsiteX4" fmla="*/ 772555 w 772555"/>
              <a:gd name="connsiteY4" fmla="*/ 552092 h 613435"/>
              <a:gd name="connsiteX5" fmla="*/ 711211 w 772555"/>
              <a:gd name="connsiteY5" fmla="*/ 613436 h 613435"/>
              <a:gd name="connsiteX6" fmla="*/ 61344 w 772555"/>
              <a:gd name="connsiteY6" fmla="*/ 613435 h 613435"/>
              <a:gd name="connsiteX7" fmla="*/ 0 w 772555"/>
              <a:gd name="connsiteY7" fmla="*/ 552091 h 613435"/>
              <a:gd name="connsiteX8" fmla="*/ 0 w 772555"/>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2555" h="613435" extrusionOk="0">
                <a:moveTo>
                  <a:pt x="0" y="61344"/>
                </a:moveTo>
                <a:cubicBezTo>
                  <a:pt x="0" y="27465"/>
                  <a:pt x="27465" y="0"/>
                  <a:pt x="61344" y="0"/>
                </a:cubicBezTo>
                <a:lnTo>
                  <a:pt x="711212" y="0"/>
                </a:lnTo>
                <a:cubicBezTo>
                  <a:pt x="745091" y="0"/>
                  <a:pt x="772556" y="27465"/>
                  <a:pt x="772556" y="61344"/>
                </a:cubicBezTo>
                <a:cubicBezTo>
                  <a:pt x="772556" y="224927"/>
                  <a:pt x="772555" y="388509"/>
                  <a:pt x="772555" y="552092"/>
                </a:cubicBezTo>
                <a:cubicBezTo>
                  <a:pt x="772555" y="585971"/>
                  <a:pt x="745090" y="613436"/>
                  <a:pt x="711211"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a:lnSpc>
                <a:spcPct val="90000"/>
              </a:lnSpc>
              <a:spcBef>
                <a:spcPts val="0"/>
              </a:spcBef>
              <a:spcAft>
                <a:spcPts val="0"/>
              </a:spcAft>
              <a:defRPr/>
            </a:pPr>
            <a:r>
              <a:rPr lang="ru-RU" sz="1300">
                <a:solidFill>
                  <a:prstClr val="black"/>
                </a:solidFill>
                <a:latin typeface="Times New Roman"/>
                <a:cs typeface="Times New Roman"/>
              </a:rPr>
              <a:t>142,0</a:t>
            </a:r>
            <a:endParaRPr/>
          </a:p>
        </p:txBody>
      </p:sp>
      <p:sp>
        <p:nvSpPr>
          <p:cNvPr id="58" name="Полилиния 57"/>
          <p:cNvSpPr/>
          <p:nvPr/>
        </p:nvSpPr>
        <p:spPr bwMode="auto">
          <a:xfrm>
            <a:off x="8316416" y="6129336"/>
            <a:ext cx="720000" cy="324000"/>
          </a:xfrm>
          <a:custGeom>
            <a:avLst/>
            <a:gdLst>
              <a:gd name="connsiteX0" fmla="*/ 0 w 772555"/>
              <a:gd name="connsiteY0" fmla="*/ 61344 h 613435"/>
              <a:gd name="connsiteX1" fmla="*/ 61344 w 772555"/>
              <a:gd name="connsiteY1" fmla="*/ 0 h 613435"/>
              <a:gd name="connsiteX2" fmla="*/ 711212 w 772555"/>
              <a:gd name="connsiteY2" fmla="*/ 0 h 613435"/>
              <a:gd name="connsiteX3" fmla="*/ 772556 w 772555"/>
              <a:gd name="connsiteY3" fmla="*/ 61344 h 613435"/>
              <a:gd name="connsiteX4" fmla="*/ 772555 w 772555"/>
              <a:gd name="connsiteY4" fmla="*/ 552092 h 613435"/>
              <a:gd name="connsiteX5" fmla="*/ 711211 w 772555"/>
              <a:gd name="connsiteY5" fmla="*/ 613436 h 613435"/>
              <a:gd name="connsiteX6" fmla="*/ 61344 w 772555"/>
              <a:gd name="connsiteY6" fmla="*/ 613435 h 613435"/>
              <a:gd name="connsiteX7" fmla="*/ 0 w 772555"/>
              <a:gd name="connsiteY7" fmla="*/ 552091 h 613435"/>
              <a:gd name="connsiteX8" fmla="*/ 0 w 772555"/>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2555" h="613435" extrusionOk="0">
                <a:moveTo>
                  <a:pt x="0" y="61344"/>
                </a:moveTo>
                <a:cubicBezTo>
                  <a:pt x="0" y="27465"/>
                  <a:pt x="27465" y="0"/>
                  <a:pt x="61344" y="0"/>
                </a:cubicBezTo>
                <a:lnTo>
                  <a:pt x="711212" y="0"/>
                </a:lnTo>
                <a:cubicBezTo>
                  <a:pt x="745091" y="0"/>
                  <a:pt x="772556" y="27465"/>
                  <a:pt x="772556" y="61344"/>
                </a:cubicBezTo>
                <a:cubicBezTo>
                  <a:pt x="772556" y="224927"/>
                  <a:pt x="772555" y="388509"/>
                  <a:pt x="772555" y="552092"/>
                </a:cubicBezTo>
                <a:cubicBezTo>
                  <a:pt x="772555" y="585971"/>
                  <a:pt x="745090" y="613436"/>
                  <a:pt x="711211"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a:lnSpc>
                <a:spcPct val="90000"/>
              </a:lnSpc>
              <a:spcAft>
                <a:spcPts val="0"/>
              </a:spcAft>
              <a:defRPr/>
            </a:pPr>
            <a:r>
              <a:rPr lang="ru-RU" sz="1300">
                <a:solidFill>
                  <a:prstClr val="black"/>
                </a:solidFill>
                <a:latin typeface="Times New Roman"/>
                <a:cs typeface="Times New Roman"/>
              </a:rPr>
              <a:t>141,5</a:t>
            </a:r>
            <a:endParaRPr/>
          </a:p>
        </p:txBody>
      </p:sp>
      <p:sp>
        <p:nvSpPr>
          <p:cNvPr id="50" name="TextBox 49"/>
          <p:cNvSpPr txBox="1"/>
          <p:nvPr/>
        </p:nvSpPr>
        <p:spPr bwMode="auto">
          <a:xfrm>
            <a:off x="7873228" y="69850"/>
            <a:ext cx="1223412" cy="492443"/>
          </a:xfrm>
          <a:prstGeom prst="rect">
            <a:avLst/>
          </a:prstGeom>
          <a:noFill/>
        </p:spPr>
        <p:txBody>
          <a:bodyPr wrap="none" rtlCol="0">
            <a:spAutoFit/>
          </a:bodyPr>
          <a:lstStyle/>
          <a:p>
            <a:pPr algn="ctr">
              <a:defRPr/>
            </a:pPr>
            <a:r>
              <a:rPr lang="ru-RU" sz="1300" b="1" i="1">
                <a:solidFill>
                  <a:schemeClr val="accent1"/>
                </a:solidFill>
                <a:latin typeface="+mn-lt"/>
              </a:rPr>
              <a:t>Бюджет</a:t>
            </a:r>
            <a:endParaRPr/>
          </a:p>
          <a:p>
            <a:pPr algn="ctr">
              <a:defRPr/>
            </a:pPr>
            <a:r>
              <a:rPr lang="ru-RU" sz="1300" b="1" i="1">
                <a:solidFill>
                  <a:schemeClr val="accent1"/>
                </a:solidFill>
                <a:latin typeface="+mn-lt"/>
              </a:rPr>
              <a:t>для граждан</a:t>
            </a:r>
            <a:endParaRPr/>
          </a:p>
        </p:txBody>
      </p:sp>
      <p:sp>
        <p:nvSpPr>
          <p:cNvPr id="45" name="Полилиния 44"/>
          <p:cNvSpPr/>
          <p:nvPr/>
        </p:nvSpPr>
        <p:spPr bwMode="auto">
          <a:xfrm>
            <a:off x="4060522" y="5265240"/>
            <a:ext cx="3370557" cy="324000"/>
          </a:xfrm>
          <a:custGeom>
            <a:avLst/>
            <a:gdLst>
              <a:gd name="connsiteX0" fmla="*/ 0 w 2842959"/>
              <a:gd name="connsiteY0" fmla="*/ 61344 h 613435"/>
              <a:gd name="connsiteX1" fmla="*/ 61344 w 2842959"/>
              <a:gd name="connsiteY1" fmla="*/ 0 h 613435"/>
              <a:gd name="connsiteX2" fmla="*/ 2781616 w 2842959"/>
              <a:gd name="connsiteY2" fmla="*/ 0 h 613435"/>
              <a:gd name="connsiteX3" fmla="*/ 2842960 w 2842959"/>
              <a:gd name="connsiteY3" fmla="*/ 61344 h 613435"/>
              <a:gd name="connsiteX4" fmla="*/ 2842959 w 2842959"/>
              <a:gd name="connsiteY4" fmla="*/ 552092 h 613435"/>
              <a:gd name="connsiteX5" fmla="*/ 2781615 w 2842959"/>
              <a:gd name="connsiteY5" fmla="*/ 613436 h 613435"/>
              <a:gd name="connsiteX6" fmla="*/ 61344 w 2842959"/>
              <a:gd name="connsiteY6" fmla="*/ 613435 h 613435"/>
              <a:gd name="connsiteX7" fmla="*/ 0 w 2842959"/>
              <a:gd name="connsiteY7" fmla="*/ 552091 h 613435"/>
              <a:gd name="connsiteX8" fmla="*/ 0 w 2842959"/>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613435" extrusionOk="0">
                <a:moveTo>
                  <a:pt x="0" y="61344"/>
                </a:moveTo>
                <a:cubicBezTo>
                  <a:pt x="0" y="27465"/>
                  <a:pt x="27465" y="0"/>
                  <a:pt x="61344" y="0"/>
                </a:cubicBezTo>
                <a:lnTo>
                  <a:pt x="2781616" y="0"/>
                </a:lnTo>
                <a:cubicBezTo>
                  <a:pt x="2815495" y="0"/>
                  <a:pt x="2842960" y="27465"/>
                  <a:pt x="2842960" y="61344"/>
                </a:cubicBezTo>
                <a:cubicBezTo>
                  <a:pt x="2842960" y="224927"/>
                  <a:pt x="2842959" y="388509"/>
                  <a:pt x="2842959" y="552092"/>
                </a:cubicBezTo>
                <a:cubicBezTo>
                  <a:pt x="2842959" y="585971"/>
                  <a:pt x="2815494" y="613436"/>
                  <a:pt x="2781615"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59876" tIns="59876" rIns="59876" bIns="59876" numCol="1" spcCol="1270" anchor="ctr" anchorCtr="0">
            <a:noAutofit/>
          </a:bodyPr>
          <a:lstStyle/>
          <a:p>
            <a:pPr algn="ctr" defTabSz="488950">
              <a:lnSpc>
                <a:spcPct val="90000"/>
              </a:lnSpc>
              <a:spcAft>
                <a:spcPts val="0"/>
              </a:spcAft>
              <a:defRPr/>
            </a:pPr>
            <a:r>
              <a:rPr lang="ru-RU" sz="1200">
                <a:solidFill>
                  <a:prstClr val="black"/>
                </a:solidFill>
                <a:latin typeface="Times New Roman"/>
                <a:cs typeface="Times New Roman"/>
              </a:rPr>
              <a:t>Обеспечение деятельности инфраструктуры поддержки малого и среднего бизнеса</a:t>
            </a:r>
            <a:endParaRPr/>
          </a:p>
        </p:txBody>
      </p:sp>
      <p:sp>
        <p:nvSpPr>
          <p:cNvPr id="47" name="Полилиния 46"/>
          <p:cNvSpPr/>
          <p:nvPr/>
        </p:nvSpPr>
        <p:spPr bwMode="auto">
          <a:xfrm>
            <a:off x="7519764" y="4833192"/>
            <a:ext cx="720000" cy="324000"/>
          </a:xfrm>
          <a:custGeom>
            <a:avLst/>
            <a:gdLst>
              <a:gd name="connsiteX0" fmla="*/ 0 w 772555"/>
              <a:gd name="connsiteY0" fmla="*/ 61344 h 613435"/>
              <a:gd name="connsiteX1" fmla="*/ 61344 w 772555"/>
              <a:gd name="connsiteY1" fmla="*/ 0 h 613435"/>
              <a:gd name="connsiteX2" fmla="*/ 711212 w 772555"/>
              <a:gd name="connsiteY2" fmla="*/ 0 h 613435"/>
              <a:gd name="connsiteX3" fmla="*/ 772556 w 772555"/>
              <a:gd name="connsiteY3" fmla="*/ 61344 h 613435"/>
              <a:gd name="connsiteX4" fmla="*/ 772555 w 772555"/>
              <a:gd name="connsiteY4" fmla="*/ 552092 h 613435"/>
              <a:gd name="connsiteX5" fmla="*/ 711211 w 772555"/>
              <a:gd name="connsiteY5" fmla="*/ 613436 h 613435"/>
              <a:gd name="connsiteX6" fmla="*/ 61344 w 772555"/>
              <a:gd name="connsiteY6" fmla="*/ 613435 h 613435"/>
              <a:gd name="connsiteX7" fmla="*/ 0 w 772555"/>
              <a:gd name="connsiteY7" fmla="*/ 552091 h 613435"/>
              <a:gd name="connsiteX8" fmla="*/ 0 w 772555"/>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2555" h="613435" extrusionOk="0">
                <a:moveTo>
                  <a:pt x="0" y="61344"/>
                </a:moveTo>
                <a:cubicBezTo>
                  <a:pt x="0" y="27465"/>
                  <a:pt x="27465" y="0"/>
                  <a:pt x="61344" y="0"/>
                </a:cubicBezTo>
                <a:lnTo>
                  <a:pt x="711212" y="0"/>
                </a:lnTo>
                <a:cubicBezTo>
                  <a:pt x="745091" y="0"/>
                  <a:pt x="772556" y="27465"/>
                  <a:pt x="772556" y="61344"/>
                </a:cubicBezTo>
                <a:cubicBezTo>
                  <a:pt x="772556" y="224927"/>
                  <a:pt x="772555" y="388509"/>
                  <a:pt x="772555" y="552092"/>
                </a:cubicBezTo>
                <a:cubicBezTo>
                  <a:pt x="772555" y="585971"/>
                  <a:pt x="745090" y="613436"/>
                  <a:pt x="711211"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a:lnSpc>
                <a:spcPct val="90000"/>
              </a:lnSpc>
              <a:spcBef>
                <a:spcPts val="0"/>
              </a:spcBef>
              <a:spcAft>
                <a:spcPts val="0"/>
              </a:spcAft>
              <a:defRPr/>
            </a:pPr>
            <a:r>
              <a:rPr lang="ru-RU" sz="1300">
                <a:solidFill>
                  <a:prstClr val="black"/>
                </a:solidFill>
                <a:latin typeface="Times New Roman"/>
                <a:cs typeface="Times New Roman"/>
              </a:rPr>
              <a:t>466,5</a:t>
            </a:r>
            <a:endParaRPr/>
          </a:p>
        </p:txBody>
      </p:sp>
      <p:sp>
        <p:nvSpPr>
          <p:cNvPr id="49" name="Полилиния 48"/>
          <p:cNvSpPr/>
          <p:nvPr/>
        </p:nvSpPr>
        <p:spPr bwMode="auto">
          <a:xfrm>
            <a:off x="8316416" y="4833192"/>
            <a:ext cx="720000" cy="324000"/>
          </a:xfrm>
          <a:custGeom>
            <a:avLst/>
            <a:gdLst>
              <a:gd name="connsiteX0" fmla="*/ 0 w 772555"/>
              <a:gd name="connsiteY0" fmla="*/ 61344 h 613435"/>
              <a:gd name="connsiteX1" fmla="*/ 61344 w 772555"/>
              <a:gd name="connsiteY1" fmla="*/ 0 h 613435"/>
              <a:gd name="connsiteX2" fmla="*/ 711212 w 772555"/>
              <a:gd name="connsiteY2" fmla="*/ 0 h 613435"/>
              <a:gd name="connsiteX3" fmla="*/ 772556 w 772555"/>
              <a:gd name="connsiteY3" fmla="*/ 61344 h 613435"/>
              <a:gd name="connsiteX4" fmla="*/ 772555 w 772555"/>
              <a:gd name="connsiteY4" fmla="*/ 552092 h 613435"/>
              <a:gd name="connsiteX5" fmla="*/ 711211 w 772555"/>
              <a:gd name="connsiteY5" fmla="*/ 613436 h 613435"/>
              <a:gd name="connsiteX6" fmla="*/ 61344 w 772555"/>
              <a:gd name="connsiteY6" fmla="*/ 613435 h 613435"/>
              <a:gd name="connsiteX7" fmla="*/ 0 w 772555"/>
              <a:gd name="connsiteY7" fmla="*/ 552091 h 613435"/>
              <a:gd name="connsiteX8" fmla="*/ 0 w 772555"/>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2555" h="613435" extrusionOk="0">
                <a:moveTo>
                  <a:pt x="0" y="61344"/>
                </a:moveTo>
                <a:cubicBezTo>
                  <a:pt x="0" y="27465"/>
                  <a:pt x="27465" y="0"/>
                  <a:pt x="61344" y="0"/>
                </a:cubicBezTo>
                <a:lnTo>
                  <a:pt x="711212" y="0"/>
                </a:lnTo>
                <a:cubicBezTo>
                  <a:pt x="745091" y="0"/>
                  <a:pt x="772556" y="27465"/>
                  <a:pt x="772556" y="61344"/>
                </a:cubicBezTo>
                <a:cubicBezTo>
                  <a:pt x="772556" y="224927"/>
                  <a:pt x="772555" y="388509"/>
                  <a:pt x="772555" y="552092"/>
                </a:cubicBezTo>
                <a:cubicBezTo>
                  <a:pt x="772555" y="585971"/>
                  <a:pt x="745090" y="613436"/>
                  <a:pt x="711211"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a:lnSpc>
                <a:spcPct val="90000"/>
              </a:lnSpc>
              <a:spcBef>
                <a:spcPts val="0"/>
              </a:spcBef>
              <a:spcAft>
                <a:spcPts val="0"/>
              </a:spcAft>
              <a:defRPr/>
            </a:pPr>
            <a:r>
              <a:rPr lang="ru-RU" sz="1300">
                <a:solidFill>
                  <a:prstClr val="black"/>
                </a:solidFill>
                <a:latin typeface="Times New Roman"/>
                <a:cs typeface="Times New Roman"/>
              </a:rPr>
              <a:t>466,5</a:t>
            </a:r>
            <a:endParaRPr/>
          </a:p>
        </p:txBody>
      </p:sp>
      <p:sp>
        <p:nvSpPr>
          <p:cNvPr id="52" name="Полилиния 51"/>
          <p:cNvSpPr/>
          <p:nvPr/>
        </p:nvSpPr>
        <p:spPr bwMode="auto">
          <a:xfrm>
            <a:off x="4052645" y="3203635"/>
            <a:ext cx="3367725" cy="576000"/>
          </a:xfrm>
          <a:custGeom>
            <a:avLst/>
            <a:gdLst>
              <a:gd name="connsiteX0" fmla="*/ 0 w 2842959"/>
              <a:gd name="connsiteY0" fmla="*/ 61344 h 613435"/>
              <a:gd name="connsiteX1" fmla="*/ 61344 w 2842959"/>
              <a:gd name="connsiteY1" fmla="*/ 0 h 613435"/>
              <a:gd name="connsiteX2" fmla="*/ 2781616 w 2842959"/>
              <a:gd name="connsiteY2" fmla="*/ 0 h 613435"/>
              <a:gd name="connsiteX3" fmla="*/ 2842960 w 2842959"/>
              <a:gd name="connsiteY3" fmla="*/ 61344 h 613435"/>
              <a:gd name="connsiteX4" fmla="*/ 2842959 w 2842959"/>
              <a:gd name="connsiteY4" fmla="*/ 552092 h 613435"/>
              <a:gd name="connsiteX5" fmla="*/ 2781615 w 2842959"/>
              <a:gd name="connsiteY5" fmla="*/ 613436 h 613435"/>
              <a:gd name="connsiteX6" fmla="*/ 61344 w 2842959"/>
              <a:gd name="connsiteY6" fmla="*/ 613435 h 613435"/>
              <a:gd name="connsiteX7" fmla="*/ 0 w 2842959"/>
              <a:gd name="connsiteY7" fmla="*/ 552091 h 613435"/>
              <a:gd name="connsiteX8" fmla="*/ 0 w 2842959"/>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613435" extrusionOk="0">
                <a:moveTo>
                  <a:pt x="0" y="61344"/>
                </a:moveTo>
                <a:cubicBezTo>
                  <a:pt x="0" y="27465"/>
                  <a:pt x="27465" y="0"/>
                  <a:pt x="61344" y="0"/>
                </a:cubicBezTo>
                <a:lnTo>
                  <a:pt x="2781616" y="0"/>
                </a:lnTo>
                <a:cubicBezTo>
                  <a:pt x="2815495" y="0"/>
                  <a:pt x="2842960" y="27465"/>
                  <a:pt x="2842960" y="61344"/>
                </a:cubicBezTo>
                <a:cubicBezTo>
                  <a:pt x="2842960" y="224927"/>
                  <a:pt x="2842959" y="388509"/>
                  <a:pt x="2842959" y="552092"/>
                </a:cubicBezTo>
                <a:cubicBezTo>
                  <a:pt x="2842959" y="585971"/>
                  <a:pt x="2815494" y="613436"/>
                  <a:pt x="2781615"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59876" tIns="59876" rIns="59876" bIns="59876" numCol="1" spcCol="1270" anchor="ctr" anchorCtr="0">
            <a:noAutofit/>
          </a:bodyPr>
          <a:lstStyle/>
          <a:p>
            <a:pPr algn="ctr" defTabSz="488950">
              <a:lnSpc>
                <a:spcPct val="90000"/>
              </a:lnSpc>
              <a:spcAft>
                <a:spcPts val="0"/>
              </a:spcAft>
              <a:defRPr/>
            </a:pPr>
            <a:r>
              <a:rPr lang="ru-RU" sz="1200">
                <a:solidFill>
                  <a:prstClr val="black"/>
                </a:solidFill>
                <a:latin typeface="Times New Roman"/>
                <a:cs typeface="Times New Roman"/>
              </a:rPr>
              <a:t>Реализация мероприятий индивидуальной программы социально-экономического развития Чувашской Республики на 2025-2030г.г.</a:t>
            </a:r>
            <a:endParaRPr/>
          </a:p>
        </p:txBody>
      </p:sp>
      <p:sp>
        <p:nvSpPr>
          <p:cNvPr id="59" name="Полилиния 58"/>
          <p:cNvSpPr/>
          <p:nvPr/>
        </p:nvSpPr>
        <p:spPr bwMode="auto">
          <a:xfrm>
            <a:off x="8316416" y="4203923"/>
            <a:ext cx="720000" cy="576000"/>
          </a:xfrm>
          <a:custGeom>
            <a:avLst/>
            <a:gdLst>
              <a:gd name="connsiteX0" fmla="*/ 0 w 772555"/>
              <a:gd name="connsiteY0" fmla="*/ 61344 h 613435"/>
              <a:gd name="connsiteX1" fmla="*/ 61344 w 772555"/>
              <a:gd name="connsiteY1" fmla="*/ 0 h 613435"/>
              <a:gd name="connsiteX2" fmla="*/ 711212 w 772555"/>
              <a:gd name="connsiteY2" fmla="*/ 0 h 613435"/>
              <a:gd name="connsiteX3" fmla="*/ 772556 w 772555"/>
              <a:gd name="connsiteY3" fmla="*/ 61344 h 613435"/>
              <a:gd name="connsiteX4" fmla="*/ 772555 w 772555"/>
              <a:gd name="connsiteY4" fmla="*/ 552092 h 613435"/>
              <a:gd name="connsiteX5" fmla="*/ 711211 w 772555"/>
              <a:gd name="connsiteY5" fmla="*/ 613436 h 613435"/>
              <a:gd name="connsiteX6" fmla="*/ 61344 w 772555"/>
              <a:gd name="connsiteY6" fmla="*/ 613435 h 613435"/>
              <a:gd name="connsiteX7" fmla="*/ 0 w 772555"/>
              <a:gd name="connsiteY7" fmla="*/ 552091 h 613435"/>
              <a:gd name="connsiteX8" fmla="*/ 0 w 772555"/>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2555" h="613435" extrusionOk="0">
                <a:moveTo>
                  <a:pt x="0" y="61344"/>
                </a:moveTo>
                <a:cubicBezTo>
                  <a:pt x="0" y="27465"/>
                  <a:pt x="27465" y="0"/>
                  <a:pt x="61344" y="0"/>
                </a:cubicBezTo>
                <a:lnTo>
                  <a:pt x="711212" y="0"/>
                </a:lnTo>
                <a:cubicBezTo>
                  <a:pt x="745091" y="0"/>
                  <a:pt x="772556" y="27465"/>
                  <a:pt x="772556" y="61344"/>
                </a:cubicBezTo>
                <a:cubicBezTo>
                  <a:pt x="772556" y="224927"/>
                  <a:pt x="772555" y="388509"/>
                  <a:pt x="772555" y="552092"/>
                </a:cubicBezTo>
                <a:cubicBezTo>
                  <a:pt x="772555" y="585971"/>
                  <a:pt x="745090" y="613436"/>
                  <a:pt x="711211"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a:lnSpc>
                <a:spcPct val="90000"/>
              </a:lnSpc>
              <a:spcBef>
                <a:spcPts val="0"/>
              </a:spcBef>
              <a:spcAft>
                <a:spcPts val="0"/>
              </a:spcAft>
              <a:defRPr/>
            </a:pPr>
            <a:r>
              <a:rPr lang="ru-RU" sz="1300">
                <a:solidFill>
                  <a:prstClr val="black"/>
                </a:solidFill>
                <a:latin typeface="Times New Roman"/>
                <a:cs typeface="Times New Roman"/>
              </a:rPr>
              <a:t>33,6</a:t>
            </a:r>
            <a:endParaRPr/>
          </a:p>
        </p:txBody>
      </p:sp>
      <p:sp>
        <p:nvSpPr>
          <p:cNvPr id="60" name="Полилиния 59"/>
          <p:cNvSpPr/>
          <p:nvPr/>
        </p:nvSpPr>
        <p:spPr bwMode="auto">
          <a:xfrm>
            <a:off x="7519764" y="5265240"/>
            <a:ext cx="720000" cy="324000"/>
          </a:xfrm>
          <a:custGeom>
            <a:avLst/>
            <a:gdLst>
              <a:gd name="connsiteX0" fmla="*/ 0 w 772555"/>
              <a:gd name="connsiteY0" fmla="*/ 61344 h 613435"/>
              <a:gd name="connsiteX1" fmla="*/ 61344 w 772555"/>
              <a:gd name="connsiteY1" fmla="*/ 0 h 613435"/>
              <a:gd name="connsiteX2" fmla="*/ 711212 w 772555"/>
              <a:gd name="connsiteY2" fmla="*/ 0 h 613435"/>
              <a:gd name="connsiteX3" fmla="*/ 772556 w 772555"/>
              <a:gd name="connsiteY3" fmla="*/ 61344 h 613435"/>
              <a:gd name="connsiteX4" fmla="*/ 772555 w 772555"/>
              <a:gd name="connsiteY4" fmla="*/ 552092 h 613435"/>
              <a:gd name="connsiteX5" fmla="*/ 711211 w 772555"/>
              <a:gd name="connsiteY5" fmla="*/ 613436 h 613435"/>
              <a:gd name="connsiteX6" fmla="*/ 61344 w 772555"/>
              <a:gd name="connsiteY6" fmla="*/ 613435 h 613435"/>
              <a:gd name="connsiteX7" fmla="*/ 0 w 772555"/>
              <a:gd name="connsiteY7" fmla="*/ 552091 h 613435"/>
              <a:gd name="connsiteX8" fmla="*/ 0 w 772555"/>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2555" h="613435" extrusionOk="0">
                <a:moveTo>
                  <a:pt x="0" y="61344"/>
                </a:moveTo>
                <a:cubicBezTo>
                  <a:pt x="0" y="27465"/>
                  <a:pt x="27465" y="0"/>
                  <a:pt x="61344" y="0"/>
                </a:cubicBezTo>
                <a:lnTo>
                  <a:pt x="711212" y="0"/>
                </a:lnTo>
                <a:cubicBezTo>
                  <a:pt x="745091" y="0"/>
                  <a:pt x="772556" y="27465"/>
                  <a:pt x="772556" y="61344"/>
                </a:cubicBezTo>
                <a:cubicBezTo>
                  <a:pt x="772556" y="224927"/>
                  <a:pt x="772555" y="388509"/>
                  <a:pt x="772555" y="552092"/>
                </a:cubicBezTo>
                <a:cubicBezTo>
                  <a:pt x="772555" y="585971"/>
                  <a:pt x="745090" y="613436"/>
                  <a:pt x="711211"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a:lnSpc>
                <a:spcPct val="90000"/>
              </a:lnSpc>
              <a:spcBef>
                <a:spcPts val="0"/>
              </a:spcBef>
              <a:spcAft>
                <a:spcPts val="0"/>
              </a:spcAft>
              <a:defRPr/>
            </a:pPr>
            <a:r>
              <a:rPr lang="ru-RU" sz="1300">
                <a:solidFill>
                  <a:prstClr val="black"/>
                </a:solidFill>
                <a:latin typeface="Times New Roman"/>
                <a:cs typeface="Times New Roman"/>
              </a:rPr>
              <a:t>31,5</a:t>
            </a:r>
            <a:endParaRPr/>
          </a:p>
        </p:txBody>
      </p:sp>
      <p:sp>
        <p:nvSpPr>
          <p:cNvPr id="61" name="Полилиния 60"/>
          <p:cNvSpPr/>
          <p:nvPr/>
        </p:nvSpPr>
        <p:spPr bwMode="auto">
          <a:xfrm>
            <a:off x="8316416" y="5265240"/>
            <a:ext cx="720000" cy="324000"/>
          </a:xfrm>
          <a:custGeom>
            <a:avLst/>
            <a:gdLst>
              <a:gd name="connsiteX0" fmla="*/ 0 w 772555"/>
              <a:gd name="connsiteY0" fmla="*/ 61344 h 613435"/>
              <a:gd name="connsiteX1" fmla="*/ 61344 w 772555"/>
              <a:gd name="connsiteY1" fmla="*/ 0 h 613435"/>
              <a:gd name="connsiteX2" fmla="*/ 711212 w 772555"/>
              <a:gd name="connsiteY2" fmla="*/ 0 h 613435"/>
              <a:gd name="connsiteX3" fmla="*/ 772556 w 772555"/>
              <a:gd name="connsiteY3" fmla="*/ 61344 h 613435"/>
              <a:gd name="connsiteX4" fmla="*/ 772555 w 772555"/>
              <a:gd name="connsiteY4" fmla="*/ 552092 h 613435"/>
              <a:gd name="connsiteX5" fmla="*/ 711211 w 772555"/>
              <a:gd name="connsiteY5" fmla="*/ 613436 h 613435"/>
              <a:gd name="connsiteX6" fmla="*/ 61344 w 772555"/>
              <a:gd name="connsiteY6" fmla="*/ 613435 h 613435"/>
              <a:gd name="connsiteX7" fmla="*/ 0 w 772555"/>
              <a:gd name="connsiteY7" fmla="*/ 552091 h 613435"/>
              <a:gd name="connsiteX8" fmla="*/ 0 w 772555"/>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2555" h="613435" extrusionOk="0">
                <a:moveTo>
                  <a:pt x="0" y="61344"/>
                </a:moveTo>
                <a:cubicBezTo>
                  <a:pt x="0" y="27465"/>
                  <a:pt x="27465" y="0"/>
                  <a:pt x="61344" y="0"/>
                </a:cubicBezTo>
                <a:lnTo>
                  <a:pt x="711212" y="0"/>
                </a:lnTo>
                <a:cubicBezTo>
                  <a:pt x="745091" y="0"/>
                  <a:pt x="772556" y="27465"/>
                  <a:pt x="772556" y="61344"/>
                </a:cubicBezTo>
                <a:cubicBezTo>
                  <a:pt x="772556" y="224927"/>
                  <a:pt x="772555" y="388509"/>
                  <a:pt x="772555" y="552092"/>
                </a:cubicBezTo>
                <a:cubicBezTo>
                  <a:pt x="772555" y="585971"/>
                  <a:pt x="745090" y="613436"/>
                  <a:pt x="711211"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a:lnSpc>
                <a:spcPct val="90000"/>
              </a:lnSpc>
              <a:spcBef>
                <a:spcPts val="0"/>
              </a:spcBef>
              <a:spcAft>
                <a:spcPts val="0"/>
              </a:spcAft>
              <a:defRPr/>
            </a:pPr>
            <a:r>
              <a:rPr lang="ru-RU" sz="1300">
                <a:solidFill>
                  <a:prstClr val="black"/>
                </a:solidFill>
                <a:latin typeface="Times New Roman"/>
                <a:cs typeface="Times New Roman"/>
              </a:rPr>
              <a:t>31,5</a:t>
            </a:r>
            <a:endParaRPr/>
          </a:p>
        </p:txBody>
      </p:sp>
      <p:sp>
        <p:nvSpPr>
          <p:cNvPr id="62" name="Полилиния 61"/>
          <p:cNvSpPr/>
          <p:nvPr/>
        </p:nvSpPr>
        <p:spPr bwMode="auto">
          <a:xfrm>
            <a:off x="7519764" y="5697288"/>
            <a:ext cx="720000" cy="324000"/>
          </a:xfrm>
          <a:custGeom>
            <a:avLst/>
            <a:gdLst>
              <a:gd name="connsiteX0" fmla="*/ 0 w 772555"/>
              <a:gd name="connsiteY0" fmla="*/ 61344 h 613435"/>
              <a:gd name="connsiteX1" fmla="*/ 61344 w 772555"/>
              <a:gd name="connsiteY1" fmla="*/ 0 h 613435"/>
              <a:gd name="connsiteX2" fmla="*/ 711212 w 772555"/>
              <a:gd name="connsiteY2" fmla="*/ 0 h 613435"/>
              <a:gd name="connsiteX3" fmla="*/ 772556 w 772555"/>
              <a:gd name="connsiteY3" fmla="*/ 61344 h 613435"/>
              <a:gd name="connsiteX4" fmla="*/ 772555 w 772555"/>
              <a:gd name="connsiteY4" fmla="*/ 552092 h 613435"/>
              <a:gd name="connsiteX5" fmla="*/ 711211 w 772555"/>
              <a:gd name="connsiteY5" fmla="*/ 613436 h 613435"/>
              <a:gd name="connsiteX6" fmla="*/ 61344 w 772555"/>
              <a:gd name="connsiteY6" fmla="*/ 613435 h 613435"/>
              <a:gd name="connsiteX7" fmla="*/ 0 w 772555"/>
              <a:gd name="connsiteY7" fmla="*/ 552091 h 613435"/>
              <a:gd name="connsiteX8" fmla="*/ 0 w 772555"/>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2555" h="613435" extrusionOk="0">
                <a:moveTo>
                  <a:pt x="0" y="61344"/>
                </a:moveTo>
                <a:cubicBezTo>
                  <a:pt x="0" y="27465"/>
                  <a:pt x="27465" y="0"/>
                  <a:pt x="61344" y="0"/>
                </a:cubicBezTo>
                <a:lnTo>
                  <a:pt x="711212" y="0"/>
                </a:lnTo>
                <a:cubicBezTo>
                  <a:pt x="745091" y="0"/>
                  <a:pt x="772556" y="27465"/>
                  <a:pt x="772556" y="61344"/>
                </a:cubicBezTo>
                <a:cubicBezTo>
                  <a:pt x="772556" y="224927"/>
                  <a:pt x="772555" y="388509"/>
                  <a:pt x="772555" y="552092"/>
                </a:cubicBezTo>
                <a:cubicBezTo>
                  <a:pt x="772555" y="585971"/>
                  <a:pt x="745090" y="613436"/>
                  <a:pt x="711211"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a:lnSpc>
                <a:spcPct val="90000"/>
              </a:lnSpc>
              <a:spcBef>
                <a:spcPts val="0"/>
              </a:spcBef>
              <a:spcAft>
                <a:spcPts val="0"/>
              </a:spcAft>
              <a:defRPr/>
            </a:pPr>
            <a:r>
              <a:rPr lang="ru-RU" sz="1300">
                <a:solidFill>
                  <a:prstClr val="black"/>
                </a:solidFill>
                <a:latin typeface="Times New Roman"/>
                <a:cs typeface="Times New Roman"/>
              </a:rPr>
              <a:t>32,0</a:t>
            </a:r>
            <a:endParaRPr/>
          </a:p>
        </p:txBody>
      </p:sp>
      <p:sp>
        <p:nvSpPr>
          <p:cNvPr id="63" name="Полилиния 62"/>
          <p:cNvSpPr/>
          <p:nvPr/>
        </p:nvSpPr>
        <p:spPr bwMode="auto">
          <a:xfrm>
            <a:off x="8316416" y="5697288"/>
            <a:ext cx="720000" cy="324000"/>
          </a:xfrm>
          <a:custGeom>
            <a:avLst/>
            <a:gdLst>
              <a:gd name="connsiteX0" fmla="*/ 0 w 772555"/>
              <a:gd name="connsiteY0" fmla="*/ 61344 h 613435"/>
              <a:gd name="connsiteX1" fmla="*/ 61344 w 772555"/>
              <a:gd name="connsiteY1" fmla="*/ 0 h 613435"/>
              <a:gd name="connsiteX2" fmla="*/ 711212 w 772555"/>
              <a:gd name="connsiteY2" fmla="*/ 0 h 613435"/>
              <a:gd name="connsiteX3" fmla="*/ 772556 w 772555"/>
              <a:gd name="connsiteY3" fmla="*/ 61344 h 613435"/>
              <a:gd name="connsiteX4" fmla="*/ 772555 w 772555"/>
              <a:gd name="connsiteY4" fmla="*/ 552092 h 613435"/>
              <a:gd name="connsiteX5" fmla="*/ 711211 w 772555"/>
              <a:gd name="connsiteY5" fmla="*/ 613436 h 613435"/>
              <a:gd name="connsiteX6" fmla="*/ 61344 w 772555"/>
              <a:gd name="connsiteY6" fmla="*/ 613435 h 613435"/>
              <a:gd name="connsiteX7" fmla="*/ 0 w 772555"/>
              <a:gd name="connsiteY7" fmla="*/ 552091 h 613435"/>
              <a:gd name="connsiteX8" fmla="*/ 0 w 772555"/>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2555" h="613435" extrusionOk="0">
                <a:moveTo>
                  <a:pt x="0" y="61344"/>
                </a:moveTo>
                <a:cubicBezTo>
                  <a:pt x="0" y="27465"/>
                  <a:pt x="27465" y="0"/>
                  <a:pt x="61344" y="0"/>
                </a:cubicBezTo>
                <a:lnTo>
                  <a:pt x="711212" y="0"/>
                </a:lnTo>
                <a:cubicBezTo>
                  <a:pt x="745091" y="0"/>
                  <a:pt x="772556" y="27465"/>
                  <a:pt x="772556" y="61344"/>
                </a:cubicBezTo>
                <a:cubicBezTo>
                  <a:pt x="772556" y="224927"/>
                  <a:pt x="772555" y="388509"/>
                  <a:pt x="772555" y="552092"/>
                </a:cubicBezTo>
                <a:cubicBezTo>
                  <a:pt x="772555" y="585971"/>
                  <a:pt x="745090" y="613436"/>
                  <a:pt x="711211" y="613436"/>
                </a:cubicBezTo>
                <a:lnTo>
                  <a:pt x="61344" y="613435"/>
                </a:lnTo>
                <a:cubicBezTo>
                  <a:pt x="27465" y="613435"/>
                  <a:pt x="0" y="585970"/>
                  <a:pt x="0" y="552091"/>
                </a:cubicBezTo>
                <a:lnTo>
                  <a:pt x="0" y="61344"/>
                </a:lnTo>
                <a:close/>
              </a:path>
            </a:pathLst>
          </a:cu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a:lnSpc>
                <a:spcPct val="90000"/>
              </a:lnSpc>
              <a:spcBef>
                <a:spcPts val="0"/>
              </a:spcBef>
              <a:spcAft>
                <a:spcPts val="0"/>
              </a:spcAft>
              <a:defRPr/>
            </a:pPr>
            <a:r>
              <a:rPr lang="ru-RU" sz="1300">
                <a:solidFill>
                  <a:prstClr val="black"/>
                </a:solidFill>
                <a:latin typeface="Times New Roman"/>
                <a:cs typeface="Times New Roman"/>
              </a:rPr>
              <a:t>32,0</a:t>
            </a:r>
            <a:endParaRPr/>
          </a:p>
        </p:txBody>
      </p:sp>
    </p:spTree>
    <p:extLst>
      <p:ext uri="{BB962C8B-B14F-4D97-AF65-F5344CB8AC3E}">
        <p14:creationId xmlns:p14="http://schemas.microsoft.com/office/powerpoint/2010/main" val="3618200759"/>
      </p:ext>
    </p:extLst>
  </p:cSld>
  <p:clrMapOvr>
    <a:masterClrMapping/>
  </p:clrMapOvr>
  <mc:AlternateContent xmlns:mc="http://schemas.openxmlformats.org/markup-compatibility/2006" xmlns:p14="http://schemas.microsoft.com/office/powerpoint/2010/main">
    <mc:Choice Requires="p14">
      <p:transition spd="slow" p14:dur="2000"/>
    </mc:Choice>
    <mc:Fallback xmlns="" xmlns:m="http://schemas.openxmlformats.org/officeDocument/2006/math" xmlns:w="http://schemas.openxmlformats.org/wordprocessingml/2006/main">
      <p:transition advClick="1"/>
    </mc:Fallback>
  </mc:AlternateContent>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5" name="Скругленный прямоугольник 4"/>
          <p:cNvSpPr/>
          <p:nvPr/>
        </p:nvSpPr>
        <p:spPr bwMode="auto">
          <a:xfrm>
            <a:off x="211049" y="5330011"/>
            <a:ext cx="4673523" cy="475253"/>
          </a:xfrm>
          <a:prstGeom prst="roundRect">
            <a:avLst>
              <a:gd name="adj" fmla="val 16667"/>
            </a:avLst>
          </a:prstGeom>
          <a:ln/>
        </p:spPr>
        <p:style>
          <a:lnRef idx="1">
            <a:schemeClr val="accent2"/>
          </a:lnRef>
          <a:fillRef idx="2">
            <a:schemeClr val="accent2"/>
          </a:fillRef>
          <a:effectRef idx="1">
            <a:schemeClr val="accent2"/>
          </a:effectRef>
          <a:fontRef idx="minor">
            <a:schemeClr val="dk1"/>
          </a:fontRef>
        </p:style>
        <p:txBody>
          <a:bodyPr rtlCol="0" anchor="ctr"/>
          <a:lstStyle/>
          <a:p>
            <a:pPr>
              <a:defRPr/>
            </a:pPr>
            <a:r>
              <a:rPr lang="ru-RU" sz="1400">
                <a:solidFill>
                  <a:schemeClr val="tx1"/>
                </a:solidFill>
                <a:latin typeface="Times New Roman"/>
                <a:cs typeface="Times New Roman"/>
              </a:rPr>
              <a:t>Оборот розничной торговли на душу населения, тыс. рублей</a:t>
            </a:r>
            <a:endParaRPr/>
          </a:p>
        </p:txBody>
      </p:sp>
      <p:pic>
        <p:nvPicPr>
          <p:cNvPr id="2050" name="Picture 2" descr="T:\Сектор финансирования\198186_original.jpg"/>
          <p:cNvPicPr>
            <a:picLocks noChangeAspect="1" noChangeArrowheads="1"/>
          </p:cNvPicPr>
          <p:nvPr/>
        </p:nvPicPr>
        <p:blipFill>
          <a:blip r:embed="rId2"/>
          <a:stretch/>
        </p:blipFill>
        <p:spPr bwMode="auto">
          <a:xfrm>
            <a:off x="2997425" y="714831"/>
            <a:ext cx="2070799" cy="1442816"/>
          </a:xfrm>
          <a:prstGeom prst="rect">
            <a:avLst/>
          </a:prstGeom>
          <a:ln>
            <a:noFill/>
          </a:ln>
          <a:effectLst>
            <a:softEdge rad="112500"/>
          </a:effectLst>
        </p:spPr>
      </p:pic>
      <p:pic>
        <p:nvPicPr>
          <p:cNvPr id="12" name="Рисунок 11" descr="http://ppt.ru/images/news/128416.jpg"/>
          <p:cNvPicPr/>
          <p:nvPr/>
        </p:nvPicPr>
        <p:blipFill>
          <a:blip r:embed="rId3"/>
          <a:stretch/>
        </p:blipFill>
        <p:spPr bwMode="auto">
          <a:xfrm>
            <a:off x="186255" y="573664"/>
            <a:ext cx="2726736" cy="1217546"/>
          </a:xfrm>
          <a:prstGeom prst="rect">
            <a:avLst/>
          </a:prstGeom>
          <a:ln>
            <a:noFill/>
          </a:ln>
          <a:effectLst>
            <a:softEdge rad="112500"/>
          </a:effectLst>
        </p:spPr>
      </p:pic>
      <p:sp>
        <p:nvSpPr>
          <p:cNvPr id="13" name="Заголовок 1"/>
          <p:cNvSpPr txBox="1"/>
          <p:nvPr/>
        </p:nvSpPr>
        <p:spPr bwMode="auto">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a:spcBef>
                <a:spcPts val="0"/>
              </a:spcBef>
              <a:buClr>
                <a:schemeClr val="accent6">
                  <a:lumMod val="75000"/>
                </a:schemeClr>
              </a:buClr>
              <a:buSzPct val="128000"/>
              <a:buFont typeface="Georgia"/>
              <a:buChar char="*"/>
              <a:defRPr sz="4600" b="1" i="0">
                <a:gradFill>
                  <a:gsLst>
                    <a:gs pos="0">
                      <a:schemeClr val="tx1"/>
                    </a:gs>
                    <a:gs pos="40000">
                      <a:schemeClr val="tx1">
                        <a:lumMod val="75000"/>
                        <a:lumOff val="25000"/>
                      </a:schemeClr>
                    </a:gs>
                    <a:gs pos="100000">
                      <a:schemeClr val="tx2">
                        <a:alpha val="65000"/>
                      </a:schemeClr>
                    </a:gs>
                  </a:gsLst>
                  <a:lin ang="5400000" scaled="0"/>
                </a:gradFill>
                <a:latin typeface="+mj-lt"/>
                <a:ea typeface="+mj-ea"/>
                <a:cs typeface="+mj-c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marL="0" indent="0" algn="l">
              <a:spcAft>
                <a:spcPts val="0"/>
              </a:spcAft>
              <a:buNone/>
              <a:defRPr/>
            </a:pPr>
            <a:r>
              <a:rPr lang="ru-RU" sz="1800">
                <a:solidFill>
                  <a:schemeClr val="tx1"/>
                </a:solidFill>
                <a:latin typeface="Times New Roman"/>
                <a:cs typeface="Times New Roman"/>
              </a:rPr>
              <a:t>Государственная программа Чувашской Республики</a:t>
            </a:r>
            <a:endParaRPr/>
          </a:p>
          <a:p>
            <a:pPr marL="0" indent="0" algn="l">
              <a:spcAft>
                <a:spcPts val="0"/>
              </a:spcAft>
              <a:buNone/>
              <a:defRPr/>
            </a:pPr>
            <a:r>
              <a:rPr lang="ru-RU" sz="1800">
                <a:solidFill>
                  <a:schemeClr val="tx1"/>
                </a:solidFill>
                <a:latin typeface="Times New Roman"/>
                <a:cs typeface="Times New Roman"/>
              </a:rPr>
              <a:t>«Экономическое развитие Чувашской Республики»</a:t>
            </a:r>
            <a:endParaRPr/>
          </a:p>
        </p:txBody>
      </p:sp>
      <p:cxnSp>
        <p:nvCxnSpPr>
          <p:cNvPr id="14" name="Прямая соединительная линия 13"/>
          <p:cNvCxnSpPr>
            <a:cxnSpLocks/>
          </p:cNvCxnSpPr>
          <p:nvPr/>
        </p:nvCxnSpPr>
        <p:spPr bwMode="auto">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bwMode="auto">
          <a:xfrm>
            <a:off x="7873228" y="69850"/>
            <a:ext cx="1223412" cy="492443"/>
          </a:xfrm>
          <a:prstGeom prst="rect">
            <a:avLst/>
          </a:prstGeom>
          <a:noFill/>
        </p:spPr>
        <p:txBody>
          <a:bodyPr wrap="none" rtlCol="0">
            <a:spAutoFit/>
          </a:bodyPr>
          <a:lstStyle/>
          <a:p>
            <a:pPr algn="ctr">
              <a:defRPr/>
            </a:pPr>
            <a:r>
              <a:rPr lang="ru-RU" sz="1300" b="1" i="1">
                <a:solidFill>
                  <a:schemeClr val="accent1"/>
                </a:solidFill>
                <a:latin typeface="+mn-lt"/>
              </a:rPr>
              <a:t>Бюджет</a:t>
            </a:r>
            <a:endParaRPr/>
          </a:p>
          <a:p>
            <a:pPr algn="ctr">
              <a:defRPr/>
            </a:pPr>
            <a:r>
              <a:rPr lang="ru-RU" sz="1300" b="1" i="1">
                <a:solidFill>
                  <a:schemeClr val="accent1"/>
                </a:solidFill>
                <a:latin typeface="+mn-lt"/>
              </a:rPr>
              <a:t>для граждан</a:t>
            </a:r>
            <a:endParaRPr/>
          </a:p>
        </p:txBody>
      </p:sp>
      <p:sp>
        <p:nvSpPr>
          <p:cNvPr id="4" name="Полилиния 3"/>
          <p:cNvSpPr/>
          <p:nvPr/>
        </p:nvSpPr>
        <p:spPr bwMode="auto">
          <a:xfrm>
            <a:off x="5086817" y="836713"/>
            <a:ext cx="3937784" cy="954498"/>
          </a:xfrm>
          <a:custGeom>
            <a:avLst/>
            <a:gdLst>
              <a:gd name="connsiteX0" fmla="*/ 0 w 4317011"/>
              <a:gd name="connsiteY0" fmla="*/ 110465 h 1104651"/>
              <a:gd name="connsiteX1" fmla="*/ 110465 w 4317011"/>
              <a:gd name="connsiteY1" fmla="*/ 0 h 1104651"/>
              <a:gd name="connsiteX2" fmla="*/ 4206546 w 4317011"/>
              <a:gd name="connsiteY2" fmla="*/ 0 h 1104651"/>
              <a:gd name="connsiteX3" fmla="*/ 4317011 w 4317011"/>
              <a:gd name="connsiteY3" fmla="*/ 110465 h 1104651"/>
              <a:gd name="connsiteX4" fmla="*/ 4317011 w 4317011"/>
              <a:gd name="connsiteY4" fmla="*/ 994186 h 1104651"/>
              <a:gd name="connsiteX5" fmla="*/ 4206546 w 4317011"/>
              <a:gd name="connsiteY5" fmla="*/ 1104651 h 1104651"/>
              <a:gd name="connsiteX6" fmla="*/ 110465 w 4317011"/>
              <a:gd name="connsiteY6" fmla="*/ 1104651 h 1104651"/>
              <a:gd name="connsiteX7" fmla="*/ 0 w 4317011"/>
              <a:gd name="connsiteY7" fmla="*/ 994186 h 1104651"/>
              <a:gd name="connsiteX8" fmla="*/ 0 w 4317011"/>
              <a:gd name="connsiteY8" fmla="*/ 110465 h 1104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17011" h="1104651" extrusionOk="0">
                <a:moveTo>
                  <a:pt x="0" y="110465"/>
                </a:moveTo>
                <a:cubicBezTo>
                  <a:pt x="0" y="49457"/>
                  <a:pt x="49457" y="0"/>
                  <a:pt x="110465" y="0"/>
                </a:cubicBezTo>
                <a:lnTo>
                  <a:pt x="4206546" y="0"/>
                </a:lnTo>
                <a:cubicBezTo>
                  <a:pt x="4267554" y="0"/>
                  <a:pt x="4317011" y="49457"/>
                  <a:pt x="4317011" y="110465"/>
                </a:cubicBezTo>
                <a:lnTo>
                  <a:pt x="4317011" y="994186"/>
                </a:lnTo>
                <a:cubicBezTo>
                  <a:pt x="4317011" y="1055194"/>
                  <a:pt x="4267554" y="1104651"/>
                  <a:pt x="4206546" y="1104651"/>
                </a:cubicBezTo>
                <a:lnTo>
                  <a:pt x="110465" y="1104651"/>
                </a:lnTo>
                <a:cubicBezTo>
                  <a:pt x="49457" y="1104651"/>
                  <a:pt x="0" y="1055194"/>
                  <a:pt x="0" y="994186"/>
                </a:cubicBezTo>
                <a:lnTo>
                  <a:pt x="0" y="110465"/>
                </a:lnTo>
                <a:close/>
              </a:path>
            </a:pathLst>
          </a:custGeom>
        </p:spPr>
        <p:style>
          <a:lnRef idx="3">
            <a:schemeClr val="lt1"/>
          </a:lnRef>
          <a:fillRef idx="1">
            <a:schemeClr val="accent2"/>
          </a:fillRef>
          <a:effectRef idx="1">
            <a:schemeClr val="accent2"/>
          </a:effectRef>
          <a:fontRef idx="minor">
            <a:schemeClr val="lt1"/>
          </a:fontRef>
        </p:style>
        <p:txBody>
          <a:bodyPr spcFirstLastPara="0" vert="horz" wrap="square" lIns="85694" tIns="85694" rIns="85694" bIns="85694" numCol="1" spcCol="1270" anchor="ctr" anchorCtr="0">
            <a:noAutofit/>
          </a:bodyPr>
          <a:lstStyle/>
          <a:p>
            <a:pPr lvl="0" algn="ctr" defTabSz="622300">
              <a:lnSpc>
                <a:spcPct val="90000"/>
              </a:lnSpc>
              <a:spcBef>
                <a:spcPts val="0"/>
              </a:spcBef>
              <a:spcAft>
                <a:spcPts val="0"/>
              </a:spcAft>
              <a:defRPr/>
            </a:pPr>
            <a:r>
              <a:rPr lang="ru-RU" sz="1600" b="1" i="0">
                <a:solidFill>
                  <a:schemeClr val="tx1"/>
                </a:solidFill>
                <a:latin typeface="Times New Roman"/>
                <a:cs typeface="Times New Roman"/>
              </a:rPr>
              <a:t>Достижение значений показателей (индикаторов) </a:t>
            </a:r>
            <a:endParaRPr/>
          </a:p>
        </p:txBody>
      </p:sp>
      <p:sp>
        <p:nvSpPr>
          <p:cNvPr id="23" name="Полилиния 22"/>
          <p:cNvSpPr/>
          <p:nvPr/>
        </p:nvSpPr>
        <p:spPr bwMode="auto">
          <a:xfrm>
            <a:off x="5871211" y="2151020"/>
            <a:ext cx="720000" cy="404155"/>
          </a:xfrm>
          <a:custGeom>
            <a:avLst/>
            <a:gdLst>
              <a:gd name="connsiteX0" fmla="*/ 0 w 807455"/>
              <a:gd name="connsiteY0" fmla="*/ 40416 h 404156"/>
              <a:gd name="connsiteX1" fmla="*/ 40416 w 807455"/>
              <a:gd name="connsiteY1" fmla="*/ 0 h 404156"/>
              <a:gd name="connsiteX2" fmla="*/ 767039 w 807455"/>
              <a:gd name="connsiteY2" fmla="*/ 0 h 404156"/>
              <a:gd name="connsiteX3" fmla="*/ 807455 w 807455"/>
              <a:gd name="connsiteY3" fmla="*/ 40416 h 404156"/>
              <a:gd name="connsiteX4" fmla="*/ 807455 w 807455"/>
              <a:gd name="connsiteY4" fmla="*/ 363740 h 404156"/>
              <a:gd name="connsiteX5" fmla="*/ 767039 w 807455"/>
              <a:gd name="connsiteY5" fmla="*/ 404156 h 404156"/>
              <a:gd name="connsiteX6" fmla="*/ 40416 w 807455"/>
              <a:gd name="connsiteY6" fmla="*/ 404156 h 404156"/>
              <a:gd name="connsiteX7" fmla="*/ 0 w 807455"/>
              <a:gd name="connsiteY7" fmla="*/ 363740 h 404156"/>
              <a:gd name="connsiteX8" fmla="*/ 0 w 807455"/>
              <a:gd name="connsiteY8" fmla="*/ 40416 h 404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455" h="404156" extrusionOk="0">
                <a:moveTo>
                  <a:pt x="0" y="40416"/>
                </a:moveTo>
                <a:cubicBezTo>
                  <a:pt x="0" y="18095"/>
                  <a:pt x="18095" y="0"/>
                  <a:pt x="40416" y="0"/>
                </a:cubicBezTo>
                <a:lnTo>
                  <a:pt x="767039" y="0"/>
                </a:lnTo>
                <a:cubicBezTo>
                  <a:pt x="789360" y="0"/>
                  <a:pt x="807455" y="18095"/>
                  <a:pt x="807455" y="40416"/>
                </a:cubicBezTo>
                <a:lnTo>
                  <a:pt x="807455" y="363740"/>
                </a:lnTo>
                <a:cubicBezTo>
                  <a:pt x="807455" y="386061"/>
                  <a:pt x="789360" y="404156"/>
                  <a:pt x="767039" y="404156"/>
                </a:cubicBezTo>
                <a:lnTo>
                  <a:pt x="40416" y="404156"/>
                </a:lnTo>
                <a:cubicBezTo>
                  <a:pt x="18095" y="404156"/>
                  <a:pt x="0" y="386061"/>
                  <a:pt x="0" y="363740"/>
                </a:cubicBezTo>
                <a:lnTo>
                  <a:pt x="0" y="40416"/>
                </a:lnTo>
                <a:close/>
              </a:path>
            </a:pathLst>
          </a:custGeom>
          <a:gradFill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7557" tIns="57557" rIns="57557" bIns="57557" numCol="1" spcCol="1270" anchor="ctr" anchorCtr="0">
            <a:noAutofit/>
          </a:bodyPr>
          <a:lstStyle/>
          <a:p>
            <a:pPr lvl="0" algn="ctr" defTabSz="533400">
              <a:lnSpc>
                <a:spcPct val="90000"/>
              </a:lnSpc>
              <a:spcBef>
                <a:spcPts val="0"/>
              </a:spcBef>
              <a:spcAft>
                <a:spcPts val="0"/>
              </a:spcAft>
              <a:defRPr/>
            </a:pPr>
            <a:r>
              <a:rPr lang="ru-RU" sz="1200" b="1" i="0">
                <a:solidFill>
                  <a:schemeClr val="tx1"/>
                </a:solidFill>
                <a:latin typeface="Times New Roman"/>
                <a:cs typeface="Times New Roman"/>
              </a:rPr>
              <a:t>2025 факт</a:t>
            </a:r>
            <a:endParaRPr/>
          </a:p>
        </p:txBody>
      </p:sp>
      <p:sp>
        <p:nvSpPr>
          <p:cNvPr id="25" name="Полилиния 24"/>
          <p:cNvSpPr/>
          <p:nvPr/>
        </p:nvSpPr>
        <p:spPr bwMode="auto">
          <a:xfrm>
            <a:off x="5871211" y="5357824"/>
            <a:ext cx="720000" cy="435600"/>
          </a:xfrm>
          <a:custGeom>
            <a:avLst/>
            <a:gdLst>
              <a:gd name="connsiteX0" fmla="*/ 0 w 804306"/>
              <a:gd name="connsiteY0" fmla="*/ 56932 h 569323"/>
              <a:gd name="connsiteX1" fmla="*/ 56932 w 804306"/>
              <a:gd name="connsiteY1" fmla="*/ 0 h 569323"/>
              <a:gd name="connsiteX2" fmla="*/ 747374 w 804306"/>
              <a:gd name="connsiteY2" fmla="*/ 0 h 569323"/>
              <a:gd name="connsiteX3" fmla="*/ 804306 w 804306"/>
              <a:gd name="connsiteY3" fmla="*/ 56932 h 569323"/>
              <a:gd name="connsiteX4" fmla="*/ 804306 w 804306"/>
              <a:gd name="connsiteY4" fmla="*/ 512391 h 569323"/>
              <a:gd name="connsiteX5" fmla="*/ 747374 w 804306"/>
              <a:gd name="connsiteY5" fmla="*/ 569323 h 569323"/>
              <a:gd name="connsiteX6" fmla="*/ 56932 w 804306"/>
              <a:gd name="connsiteY6" fmla="*/ 569323 h 569323"/>
              <a:gd name="connsiteX7" fmla="*/ 0 w 804306"/>
              <a:gd name="connsiteY7" fmla="*/ 512391 h 569323"/>
              <a:gd name="connsiteX8" fmla="*/ 0 w 804306"/>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4306" h="569323" extrusionOk="0">
                <a:moveTo>
                  <a:pt x="0" y="56932"/>
                </a:moveTo>
                <a:cubicBezTo>
                  <a:pt x="0" y="25489"/>
                  <a:pt x="25489" y="0"/>
                  <a:pt x="56932" y="0"/>
                </a:cubicBezTo>
                <a:lnTo>
                  <a:pt x="747374" y="0"/>
                </a:lnTo>
                <a:cubicBezTo>
                  <a:pt x="778817" y="0"/>
                  <a:pt x="804306" y="25489"/>
                  <a:pt x="804306" y="56932"/>
                </a:cubicBezTo>
                <a:lnTo>
                  <a:pt x="804306" y="512391"/>
                </a:lnTo>
                <a:cubicBezTo>
                  <a:pt x="804306" y="543834"/>
                  <a:pt x="778817" y="569323"/>
                  <a:pt x="747374" y="569323"/>
                </a:cubicBezTo>
                <a:lnTo>
                  <a:pt x="56932" y="569323"/>
                </a:lnTo>
                <a:cubicBezTo>
                  <a:pt x="25489" y="569323"/>
                  <a:pt x="0" y="543834"/>
                  <a:pt x="0" y="512391"/>
                </a:cubicBezTo>
                <a:lnTo>
                  <a:pt x="0" y="56932"/>
                </a:lnTo>
                <a:close/>
              </a:path>
            </a:pathLst>
          </a:custGeom>
          <a:gradFill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Aft>
                <a:spcPts val="0"/>
              </a:spcAft>
              <a:defRPr/>
            </a:pPr>
            <a:r>
              <a:rPr lang="ru-RU" sz="1200" b="1">
                <a:solidFill>
                  <a:schemeClr val="tx1"/>
                </a:solidFill>
                <a:latin typeface="Times New Roman"/>
                <a:cs typeface="Times New Roman"/>
              </a:rPr>
              <a:t>281,1</a:t>
            </a:r>
            <a:endParaRPr/>
          </a:p>
        </p:txBody>
      </p:sp>
      <p:sp>
        <p:nvSpPr>
          <p:cNvPr id="29" name="Полилиния 28"/>
          <p:cNvSpPr/>
          <p:nvPr/>
        </p:nvSpPr>
        <p:spPr bwMode="auto">
          <a:xfrm>
            <a:off x="5871211" y="3372673"/>
            <a:ext cx="720000" cy="475179"/>
          </a:xfrm>
          <a:custGeom>
            <a:avLst/>
            <a:gdLst>
              <a:gd name="connsiteX0" fmla="*/ 0 w 798044"/>
              <a:gd name="connsiteY0" fmla="*/ 56932 h 569323"/>
              <a:gd name="connsiteX1" fmla="*/ 56932 w 798044"/>
              <a:gd name="connsiteY1" fmla="*/ 0 h 569323"/>
              <a:gd name="connsiteX2" fmla="*/ 741112 w 798044"/>
              <a:gd name="connsiteY2" fmla="*/ 0 h 569323"/>
              <a:gd name="connsiteX3" fmla="*/ 798044 w 798044"/>
              <a:gd name="connsiteY3" fmla="*/ 56932 h 569323"/>
              <a:gd name="connsiteX4" fmla="*/ 798044 w 798044"/>
              <a:gd name="connsiteY4" fmla="*/ 512391 h 569323"/>
              <a:gd name="connsiteX5" fmla="*/ 741112 w 798044"/>
              <a:gd name="connsiteY5" fmla="*/ 569323 h 569323"/>
              <a:gd name="connsiteX6" fmla="*/ 56932 w 798044"/>
              <a:gd name="connsiteY6" fmla="*/ 569323 h 569323"/>
              <a:gd name="connsiteX7" fmla="*/ 0 w 798044"/>
              <a:gd name="connsiteY7" fmla="*/ 512391 h 569323"/>
              <a:gd name="connsiteX8" fmla="*/ 0 w 798044"/>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8044" h="569323" extrusionOk="0">
                <a:moveTo>
                  <a:pt x="0" y="56932"/>
                </a:moveTo>
                <a:cubicBezTo>
                  <a:pt x="0" y="25489"/>
                  <a:pt x="25489" y="0"/>
                  <a:pt x="56932" y="0"/>
                </a:cubicBezTo>
                <a:lnTo>
                  <a:pt x="741112" y="0"/>
                </a:lnTo>
                <a:cubicBezTo>
                  <a:pt x="772555" y="0"/>
                  <a:pt x="798044" y="25489"/>
                  <a:pt x="798044" y="56932"/>
                </a:cubicBezTo>
                <a:lnTo>
                  <a:pt x="798044" y="512391"/>
                </a:lnTo>
                <a:cubicBezTo>
                  <a:pt x="798044" y="543834"/>
                  <a:pt x="772555" y="569323"/>
                  <a:pt x="741112" y="569323"/>
                </a:cubicBezTo>
                <a:lnTo>
                  <a:pt x="56932" y="569323"/>
                </a:lnTo>
                <a:cubicBezTo>
                  <a:pt x="25489" y="569323"/>
                  <a:pt x="0" y="543834"/>
                  <a:pt x="0" y="512391"/>
                </a:cubicBezTo>
                <a:lnTo>
                  <a:pt x="0" y="56932"/>
                </a:lnTo>
                <a:close/>
              </a:path>
            </a:pathLst>
          </a:custGeom>
          <a:gradFill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Aft>
                <a:spcPts val="0"/>
              </a:spcAft>
              <a:defRPr/>
            </a:pPr>
            <a:r>
              <a:rPr lang="ru-RU" sz="1200" b="1">
                <a:solidFill>
                  <a:schemeClr val="tx1"/>
                </a:solidFill>
                <a:latin typeface="Times New Roman"/>
                <a:cs typeface="Times New Roman"/>
              </a:rPr>
              <a:t>16,9</a:t>
            </a:r>
            <a:endParaRPr/>
          </a:p>
        </p:txBody>
      </p:sp>
      <p:sp>
        <p:nvSpPr>
          <p:cNvPr id="30" name="Полилиния 29"/>
          <p:cNvSpPr/>
          <p:nvPr/>
        </p:nvSpPr>
        <p:spPr bwMode="auto">
          <a:xfrm>
            <a:off x="5871211" y="3961933"/>
            <a:ext cx="720000" cy="475179"/>
          </a:xfrm>
          <a:custGeom>
            <a:avLst/>
            <a:gdLst>
              <a:gd name="connsiteX0" fmla="*/ 0 w 798044"/>
              <a:gd name="connsiteY0" fmla="*/ 56932 h 569323"/>
              <a:gd name="connsiteX1" fmla="*/ 56932 w 798044"/>
              <a:gd name="connsiteY1" fmla="*/ 0 h 569323"/>
              <a:gd name="connsiteX2" fmla="*/ 741112 w 798044"/>
              <a:gd name="connsiteY2" fmla="*/ 0 h 569323"/>
              <a:gd name="connsiteX3" fmla="*/ 798044 w 798044"/>
              <a:gd name="connsiteY3" fmla="*/ 56932 h 569323"/>
              <a:gd name="connsiteX4" fmla="*/ 798044 w 798044"/>
              <a:gd name="connsiteY4" fmla="*/ 512391 h 569323"/>
              <a:gd name="connsiteX5" fmla="*/ 741112 w 798044"/>
              <a:gd name="connsiteY5" fmla="*/ 569323 h 569323"/>
              <a:gd name="connsiteX6" fmla="*/ 56932 w 798044"/>
              <a:gd name="connsiteY6" fmla="*/ 569323 h 569323"/>
              <a:gd name="connsiteX7" fmla="*/ 0 w 798044"/>
              <a:gd name="connsiteY7" fmla="*/ 512391 h 569323"/>
              <a:gd name="connsiteX8" fmla="*/ 0 w 798044"/>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8044" h="569323" extrusionOk="0">
                <a:moveTo>
                  <a:pt x="0" y="56932"/>
                </a:moveTo>
                <a:cubicBezTo>
                  <a:pt x="0" y="25489"/>
                  <a:pt x="25489" y="0"/>
                  <a:pt x="56932" y="0"/>
                </a:cubicBezTo>
                <a:lnTo>
                  <a:pt x="741112" y="0"/>
                </a:lnTo>
                <a:cubicBezTo>
                  <a:pt x="772555" y="0"/>
                  <a:pt x="798044" y="25489"/>
                  <a:pt x="798044" y="56932"/>
                </a:cubicBezTo>
                <a:lnTo>
                  <a:pt x="798044" y="512391"/>
                </a:lnTo>
                <a:cubicBezTo>
                  <a:pt x="798044" y="543834"/>
                  <a:pt x="772555" y="569323"/>
                  <a:pt x="741112" y="569323"/>
                </a:cubicBezTo>
                <a:lnTo>
                  <a:pt x="56932" y="569323"/>
                </a:lnTo>
                <a:cubicBezTo>
                  <a:pt x="25489" y="569323"/>
                  <a:pt x="0" y="543834"/>
                  <a:pt x="0" y="512391"/>
                </a:cubicBezTo>
                <a:lnTo>
                  <a:pt x="0" y="56932"/>
                </a:lnTo>
                <a:close/>
              </a:path>
            </a:pathLst>
          </a:custGeom>
          <a:gradFill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Aft>
                <a:spcPts val="0"/>
              </a:spcAft>
              <a:defRPr/>
            </a:pPr>
            <a:r>
              <a:rPr lang="ru-RU" sz="1200" b="1">
                <a:solidFill>
                  <a:schemeClr val="tx1"/>
                </a:solidFill>
                <a:latin typeface="Times New Roman"/>
                <a:cs typeface="Times New Roman"/>
              </a:rPr>
              <a:t>68 378,5</a:t>
            </a:r>
            <a:endParaRPr/>
          </a:p>
        </p:txBody>
      </p:sp>
      <p:sp>
        <p:nvSpPr>
          <p:cNvPr id="31" name="Полилиния 30"/>
          <p:cNvSpPr/>
          <p:nvPr/>
        </p:nvSpPr>
        <p:spPr bwMode="auto">
          <a:xfrm>
            <a:off x="6672094" y="2151020"/>
            <a:ext cx="720000" cy="404155"/>
          </a:xfrm>
          <a:custGeom>
            <a:avLst/>
            <a:gdLst>
              <a:gd name="connsiteX0" fmla="*/ 0 w 807455"/>
              <a:gd name="connsiteY0" fmla="*/ 40416 h 404156"/>
              <a:gd name="connsiteX1" fmla="*/ 40416 w 807455"/>
              <a:gd name="connsiteY1" fmla="*/ 0 h 404156"/>
              <a:gd name="connsiteX2" fmla="*/ 767039 w 807455"/>
              <a:gd name="connsiteY2" fmla="*/ 0 h 404156"/>
              <a:gd name="connsiteX3" fmla="*/ 807455 w 807455"/>
              <a:gd name="connsiteY3" fmla="*/ 40416 h 404156"/>
              <a:gd name="connsiteX4" fmla="*/ 807455 w 807455"/>
              <a:gd name="connsiteY4" fmla="*/ 363740 h 404156"/>
              <a:gd name="connsiteX5" fmla="*/ 767039 w 807455"/>
              <a:gd name="connsiteY5" fmla="*/ 404156 h 404156"/>
              <a:gd name="connsiteX6" fmla="*/ 40416 w 807455"/>
              <a:gd name="connsiteY6" fmla="*/ 404156 h 404156"/>
              <a:gd name="connsiteX7" fmla="*/ 0 w 807455"/>
              <a:gd name="connsiteY7" fmla="*/ 363740 h 404156"/>
              <a:gd name="connsiteX8" fmla="*/ 0 w 807455"/>
              <a:gd name="connsiteY8" fmla="*/ 40416 h 404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455" h="404156" extrusionOk="0">
                <a:moveTo>
                  <a:pt x="0" y="40416"/>
                </a:moveTo>
                <a:cubicBezTo>
                  <a:pt x="0" y="18095"/>
                  <a:pt x="18095" y="0"/>
                  <a:pt x="40416" y="0"/>
                </a:cubicBezTo>
                <a:lnTo>
                  <a:pt x="767039" y="0"/>
                </a:lnTo>
                <a:cubicBezTo>
                  <a:pt x="789360" y="0"/>
                  <a:pt x="807455" y="18095"/>
                  <a:pt x="807455" y="40416"/>
                </a:cubicBezTo>
                <a:lnTo>
                  <a:pt x="807455" y="363740"/>
                </a:lnTo>
                <a:cubicBezTo>
                  <a:pt x="807455" y="386061"/>
                  <a:pt x="789360" y="404156"/>
                  <a:pt x="767039" y="404156"/>
                </a:cubicBezTo>
                <a:lnTo>
                  <a:pt x="40416" y="404156"/>
                </a:lnTo>
                <a:cubicBezTo>
                  <a:pt x="18095" y="404156"/>
                  <a:pt x="0" y="386061"/>
                  <a:pt x="0" y="363740"/>
                </a:cubicBezTo>
                <a:lnTo>
                  <a:pt x="0" y="40416"/>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7557" tIns="57557" rIns="57557" bIns="57557" numCol="1" spcCol="1270" anchor="ctr" anchorCtr="0">
            <a:noAutofit/>
          </a:bodyPr>
          <a:lstStyle/>
          <a:p>
            <a:pPr lvl="0" algn="ctr" defTabSz="533400">
              <a:lnSpc>
                <a:spcPct val="90000"/>
              </a:lnSpc>
              <a:spcBef>
                <a:spcPts val="0"/>
              </a:spcBef>
              <a:spcAft>
                <a:spcPts val="0"/>
              </a:spcAft>
              <a:defRPr/>
            </a:pPr>
            <a:r>
              <a:rPr lang="ru-RU" sz="1200" b="1" i="0">
                <a:solidFill>
                  <a:schemeClr val="tx1"/>
                </a:solidFill>
                <a:latin typeface="Times New Roman"/>
                <a:cs typeface="Times New Roman"/>
              </a:rPr>
              <a:t>2026</a:t>
            </a:r>
            <a:endParaRPr/>
          </a:p>
        </p:txBody>
      </p:sp>
      <p:sp>
        <p:nvSpPr>
          <p:cNvPr id="32" name="Полилиния 31"/>
          <p:cNvSpPr/>
          <p:nvPr/>
        </p:nvSpPr>
        <p:spPr bwMode="auto">
          <a:xfrm>
            <a:off x="6672094" y="5357824"/>
            <a:ext cx="720000" cy="435600"/>
          </a:xfrm>
          <a:custGeom>
            <a:avLst/>
            <a:gdLst>
              <a:gd name="connsiteX0" fmla="*/ 0 w 804306"/>
              <a:gd name="connsiteY0" fmla="*/ 56932 h 569323"/>
              <a:gd name="connsiteX1" fmla="*/ 56932 w 804306"/>
              <a:gd name="connsiteY1" fmla="*/ 0 h 569323"/>
              <a:gd name="connsiteX2" fmla="*/ 747374 w 804306"/>
              <a:gd name="connsiteY2" fmla="*/ 0 h 569323"/>
              <a:gd name="connsiteX3" fmla="*/ 804306 w 804306"/>
              <a:gd name="connsiteY3" fmla="*/ 56932 h 569323"/>
              <a:gd name="connsiteX4" fmla="*/ 804306 w 804306"/>
              <a:gd name="connsiteY4" fmla="*/ 512391 h 569323"/>
              <a:gd name="connsiteX5" fmla="*/ 747374 w 804306"/>
              <a:gd name="connsiteY5" fmla="*/ 569323 h 569323"/>
              <a:gd name="connsiteX6" fmla="*/ 56932 w 804306"/>
              <a:gd name="connsiteY6" fmla="*/ 569323 h 569323"/>
              <a:gd name="connsiteX7" fmla="*/ 0 w 804306"/>
              <a:gd name="connsiteY7" fmla="*/ 512391 h 569323"/>
              <a:gd name="connsiteX8" fmla="*/ 0 w 804306"/>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4306" h="569323" extrusionOk="0">
                <a:moveTo>
                  <a:pt x="0" y="56932"/>
                </a:moveTo>
                <a:cubicBezTo>
                  <a:pt x="0" y="25489"/>
                  <a:pt x="25489" y="0"/>
                  <a:pt x="56932" y="0"/>
                </a:cubicBezTo>
                <a:lnTo>
                  <a:pt x="747374" y="0"/>
                </a:lnTo>
                <a:cubicBezTo>
                  <a:pt x="778817" y="0"/>
                  <a:pt x="804306" y="25489"/>
                  <a:pt x="804306" y="56932"/>
                </a:cubicBezTo>
                <a:lnTo>
                  <a:pt x="804306" y="512391"/>
                </a:lnTo>
                <a:cubicBezTo>
                  <a:pt x="804306" y="543834"/>
                  <a:pt x="778817" y="569323"/>
                  <a:pt x="747374" y="569323"/>
                </a:cubicBezTo>
                <a:lnTo>
                  <a:pt x="56932" y="569323"/>
                </a:lnTo>
                <a:cubicBezTo>
                  <a:pt x="25489" y="569323"/>
                  <a:pt x="0" y="543834"/>
                  <a:pt x="0" y="512391"/>
                </a:cubicBezTo>
                <a:lnTo>
                  <a:pt x="0" y="5693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Aft>
                <a:spcPts val="0"/>
              </a:spcAft>
              <a:defRPr/>
            </a:pPr>
            <a:r>
              <a:rPr lang="ru-RU" sz="1200" b="1">
                <a:solidFill>
                  <a:schemeClr val="tx1"/>
                </a:solidFill>
                <a:latin typeface="Times New Roman"/>
                <a:cs typeface="Times New Roman"/>
              </a:rPr>
              <a:t>265,5</a:t>
            </a:r>
            <a:endParaRPr/>
          </a:p>
        </p:txBody>
      </p:sp>
      <p:sp>
        <p:nvSpPr>
          <p:cNvPr id="36" name="Полилиния 35"/>
          <p:cNvSpPr/>
          <p:nvPr/>
        </p:nvSpPr>
        <p:spPr bwMode="auto">
          <a:xfrm>
            <a:off x="6672094" y="2779436"/>
            <a:ext cx="720000" cy="475179"/>
          </a:xfrm>
          <a:custGeom>
            <a:avLst/>
            <a:gdLst>
              <a:gd name="connsiteX0" fmla="*/ 0 w 798044"/>
              <a:gd name="connsiteY0" fmla="*/ 56932 h 569323"/>
              <a:gd name="connsiteX1" fmla="*/ 56932 w 798044"/>
              <a:gd name="connsiteY1" fmla="*/ 0 h 569323"/>
              <a:gd name="connsiteX2" fmla="*/ 741112 w 798044"/>
              <a:gd name="connsiteY2" fmla="*/ 0 h 569323"/>
              <a:gd name="connsiteX3" fmla="*/ 798044 w 798044"/>
              <a:gd name="connsiteY3" fmla="*/ 56932 h 569323"/>
              <a:gd name="connsiteX4" fmla="*/ 798044 w 798044"/>
              <a:gd name="connsiteY4" fmla="*/ 512391 h 569323"/>
              <a:gd name="connsiteX5" fmla="*/ 741112 w 798044"/>
              <a:gd name="connsiteY5" fmla="*/ 569323 h 569323"/>
              <a:gd name="connsiteX6" fmla="*/ 56932 w 798044"/>
              <a:gd name="connsiteY6" fmla="*/ 569323 h 569323"/>
              <a:gd name="connsiteX7" fmla="*/ 0 w 798044"/>
              <a:gd name="connsiteY7" fmla="*/ 512391 h 569323"/>
              <a:gd name="connsiteX8" fmla="*/ 0 w 798044"/>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8044" h="569323" extrusionOk="0">
                <a:moveTo>
                  <a:pt x="0" y="56932"/>
                </a:moveTo>
                <a:cubicBezTo>
                  <a:pt x="0" y="25489"/>
                  <a:pt x="25489" y="0"/>
                  <a:pt x="56932" y="0"/>
                </a:cubicBezTo>
                <a:lnTo>
                  <a:pt x="741112" y="0"/>
                </a:lnTo>
                <a:cubicBezTo>
                  <a:pt x="772555" y="0"/>
                  <a:pt x="798044" y="25489"/>
                  <a:pt x="798044" y="56932"/>
                </a:cubicBezTo>
                <a:lnTo>
                  <a:pt x="798044" y="512391"/>
                </a:lnTo>
                <a:cubicBezTo>
                  <a:pt x="798044" y="543834"/>
                  <a:pt x="772555" y="569323"/>
                  <a:pt x="741112" y="569323"/>
                </a:cubicBezTo>
                <a:lnTo>
                  <a:pt x="56932" y="569323"/>
                </a:lnTo>
                <a:cubicBezTo>
                  <a:pt x="25489" y="569323"/>
                  <a:pt x="0" y="543834"/>
                  <a:pt x="0" y="512391"/>
                </a:cubicBezTo>
                <a:lnTo>
                  <a:pt x="0" y="56932"/>
                </a:lnTo>
                <a:close/>
              </a:path>
            </a:pathLst>
          </a:custGeom>
          <a:gradFill>
            <a:gsLst>
              <a:gs pos="0">
                <a:srgbClr val="81DEFF">
                  <a:tint val="66000"/>
                  <a:satMod val="160000"/>
                </a:srgbClr>
              </a:gs>
              <a:gs pos="50000">
                <a:srgbClr val="81DEFF">
                  <a:tint val="44500"/>
                  <a:satMod val="160000"/>
                </a:srgbClr>
              </a:gs>
              <a:gs pos="100000">
                <a:srgbClr val="81DEFF">
                  <a:tint val="23500"/>
                  <a:satMod val="160000"/>
                </a:srgbClr>
              </a:gs>
            </a:gsLst>
            <a:lin ang="1080000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algn="ctr" defTabSz="533400">
              <a:lnSpc>
                <a:spcPct val="90000"/>
              </a:lnSpc>
              <a:spcAft>
                <a:spcPts val="0"/>
              </a:spcAft>
              <a:defRPr/>
            </a:pPr>
            <a:r>
              <a:rPr lang="ru-RU" sz="1200" b="1">
                <a:solidFill>
                  <a:schemeClr val="tx1"/>
                </a:solidFill>
                <a:latin typeface="Times New Roman"/>
                <a:cs typeface="Times New Roman"/>
              </a:rPr>
              <a:t>611,9</a:t>
            </a:r>
            <a:endParaRPr/>
          </a:p>
        </p:txBody>
      </p:sp>
      <p:sp>
        <p:nvSpPr>
          <p:cNvPr id="37" name="Полилиния 36"/>
          <p:cNvSpPr/>
          <p:nvPr/>
        </p:nvSpPr>
        <p:spPr bwMode="auto">
          <a:xfrm>
            <a:off x="6672094" y="3372673"/>
            <a:ext cx="720000" cy="475179"/>
          </a:xfrm>
          <a:custGeom>
            <a:avLst/>
            <a:gdLst>
              <a:gd name="connsiteX0" fmla="*/ 0 w 798044"/>
              <a:gd name="connsiteY0" fmla="*/ 56932 h 569323"/>
              <a:gd name="connsiteX1" fmla="*/ 56932 w 798044"/>
              <a:gd name="connsiteY1" fmla="*/ 0 h 569323"/>
              <a:gd name="connsiteX2" fmla="*/ 741112 w 798044"/>
              <a:gd name="connsiteY2" fmla="*/ 0 h 569323"/>
              <a:gd name="connsiteX3" fmla="*/ 798044 w 798044"/>
              <a:gd name="connsiteY3" fmla="*/ 56932 h 569323"/>
              <a:gd name="connsiteX4" fmla="*/ 798044 w 798044"/>
              <a:gd name="connsiteY4" fmla="*/ 512391 h 569323"/>
              <a:gd name="connsiteX5" fmla="*/ 741112 w 798044"/>
              <a:gd name="connsiteY5" fmla="*/ 569323 h 569323"/>
              <a:gd name="connsiteX6" fmla="*/ 56932 w 798044"/>
              <a:gd name="connsiteY6" fmla="*/ 569323 h 569323"/>
              <a:gd name="connsiteX7" fmla="*/ 0 w 798044"/>
              <a:gd name="connsiteY7" fmla="*/ 512391 h 569323"/>
              <a:gd name="connsiteX8" fmla="*/ 0 w 798044"/>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8044" h="569323" extrusionOk="0">
                <a:moveTo>
                  <a:pt x="0" y="56932"/>
                </a:moveTo>
                <a:cubicBezTo>
                  <a:pt x="0" y="25489"/>
                  <a:pt x="25489" y="0"/>
                  <a:pt x="56932" y="0"/>
                </a:cubicBezTo>
                <a:lnTo>
                  <a:pt x="741112" y="0"/>
                </a:lnTo>
                <a:cubicBezTo>
                  <a:pt x="772555" y="0"/>
                  <a:pt x="798044" y="25489"/>
                  <a:pt x="798044" y="56932"/>
                </a:cubicBezTo>
                <a:lnTo>
                  <a:pt x="798044" y="512391"/>
                </a:lnTo>
                <a:cubicBezTo>
                  <a:pt x="798044" y="543834"/>
                  <a:pt x="772555" y="569323"/>
                  <a:pt x="741112" y="569323"/>
                </a:cubicBezTo>
                <a:lnTo>
                  <a:pt x="56932" y="569323"/>
                </a:lnTo>
                <a:cubicBezTo>
                  <a:pt x="25489" y="569323"/>
                  <a:pt x="0" y="543834"/>
                  <a:pt x="0" y="512391"/>
                </a:cubicBezTo>
                <a:lnTo>
                  <a:pt x="0" y="5693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Aft>
                <a:spcPts val="0"/>
              </a:spcAft>
              <a:defRPr/>
            </a:pPr>
            <a:r>
              <a:rPr lang="ru-RU" sz="1200" b="1">
                <a:solidFill>
                  <a:schemeClr val="tx1"/>
                </a:solidFill>
                <a:latin typeface="Times New Roman"/>
                <a:cs typeface="Times New Roman"/>
              </a:rPr>
              <a:t>17,1</a:t>
            </a:r>
            <a:endParaRPr/>
          </a:p>
        </p:txBody>
      </p:sp>
      <p:sp>
        <p:nvSpPr>
          <p:cNvPr id="38" name="Полилиния 37"/>
          <p:cNvSpPr/>
          <p:nvPr/>
        </p:nvSpPr>
        <p:spPr bwMode="auto">
          <a:xfrm>
            <a:off x="6672094" y="3961933"/>
            <a:ext cx="720000" cy="475179"/>
          </a:xfrm>
          <a:custGeom>
            <a:avLst/>
            <a:gdLst>
              <a:gd name="connsiteX0" fmla="*/ 0 w 798044"/>
              <a:gd name="connsiteY0" fmla="*/ 56932 h 569323"/>
              <a:gd name="connsiteX1" fmla="*/ 56932 w 798044"/>
              <a:gd name="connsiteY1" fmla="*/ 0 h 569323"/>
              <a:gd name="connsiteX2" fmla="*/ 741112 w 798044"/>
              <a:gd name="connsiteY2" fmla="*/ 0 h 569323"/>
              <a:gd name="connsiteX3" fmla="*/ 798044 w 798044"/>
              <a:gd name="connsiteY3" fmla="*/ 56932 h 569323"/>
              <a:gd name="connsiteX4" fmla="*/ 798044 w 798044"/>
              <a:gd name="connsiteY4" fmla="*/ 512391 h 569323"/>
              <a:gd name="connsiteX5" fmla="*/ 741112 w 798044"/>
              <a:gd name="connsiteY5" fmla="*/ 569323 h 569323"/>
              <a:gd name="connsiteX6" fmla="*/ 56932 w 798044"/>
              <a:gd name="connsiteY6" fmla="*/ 569323 h 569323"/>
              <a:gd name="connsiteX7" fmla="*/ 0 w 798044"/>
              <a:gd name="connsiteY7" fmla="*/ 512391 h 569323"/>
              <a:gd name="connsiteX8" fmla="*/ 0 w 798044"/>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8044" h="569323" extrusionOk="0">
                <a:moveTo>
                  <a:pt x="0" y="56932"/>
                </a:moveTo>
                <a:cubicBezTo>
                  <a:pt x="0" y="25489"/>
                  <a:pt x="25489" y="0"/>
                  <a:pt x="56932" y="0"/>
                </a:cubicBezTo>
                <a:lnTo>
                  <a:pt x="741112" y="0"/>
                </a:lnTo>
                <a:cubicBezTo>
                  <a:pt x="772555" y="0"/>
                  <a:pt x="798044" y="25489"/>
                  <a:pt x="798044" y="56932"/>
                </a:cubicBezTo>
                <a:lnTo>
                  <a:pt x="798044" y="512391"/>
                </a:lnTo>
                <a:cubicBezTo>
                  <a:pt x="798044" y="543834"/>
                  <a:pt x="772555" y="569323"/>
                  <a:pt x="741112" y="569323"/>
                </a:cubicBezTo>
                <a:lnTo>
                  <a:pt x="56932" y="569323"/>
                </a:lnTo>
                <a:cubicBezTo>
                  <a:pt x="25489" y="569323"/>
                  <a:pt x="0" y="543834"/>
                  <a:pt x="0" y="512391"/>
                </a:cubicBezTo>
                <a:lnTo>
                  <a:pt x="0" y="5693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algn="ctr" defTabSz="533400">
              <a:lnSpc>
                <a:spcPct val="90000"/>
              </a:lnSpc>
              <a:spcAft>
                <a:spcPts val="0"/>
              </a:spcAft>
              <a:defRPr/>
            </a:pPr>
            <a:r>
              <a:rPr lang="ru-RU" sz="1200" b="1">
                <a:solidFill>
                  <a:schemeClr val="tx1"/>
                </a:solidFill>
                <a:latin typeface="Times New Roman"/>
                <a:cs typeface="Times New Roman"/>
              </a:rPr>
              <a:t>74 594,5</a:t>
            </a:r>
            <a:endParaRPr/>
          </a:p>
        </p:txBody>
      </p:sp>
      <p:sp>
        <p:nvSpPr>
          <p:cNvPr id="39" name="Полилиния 38"/>
          <p:cNvSpPr/>
          <p:nvPr/>
        </p:nvSpPr>
        <p:spPr bwMode="auto">
          <a:xfrm>
            <a:off x="7467924" y="2151020"/>
            <a:ext cx="720000" cy="404155"/>
          </a:xfrm>
          <a:custGeom>
            <a:avLst/>
            <a:gdLst>
              <a:gd name="connsiteX0" fmla="*/ 0 w 807455"/>
              <a:gd name="connsiteY0" fmla="*/ 40416 h 404156"/>
              <a:gd name="connsiteX1" fmla="*/ 40416 w 807455"/>
              <a:gd name="connsiteY1" fmla="*/ 0 h 404156"/>
              <a:gd name="connsiteX2" fmla="*/ 767039 w 807455"/>
              <a:gd name="connsiteY2" fmla="*/ 0 h 404156"/>
              <a:gd name="connsiteX3" fmla="*/ 807455 w 807455"/>
              <a:gd name="connsiteY3" fmla="*/ 40416 h 404156"/>
              <a:gd name="connsiteX4" fmla="*/ 807455 w 807455"/>
              <a:gd name="connsiteY4" fmla="*/ 363740 h 404156"/>
              <a:gd name="connsiteX5" fmla="*/ 767039 w 807455"/>
              <a:gd name="connsiteY5" fmla="*/ 404156 h 404156"/>
              <a:gd name="connsiteX6" fmla="*/ 40416 w 807455"/>
              <a:gd name="connsiteY6" fmla="*/ 404156 h 404156"/>
              <a:gd name="connsiteX7" fmla="*/ 0 w 807455"/>
              <a:gd name="connsiteY7" fmla="*/ 363740 h 404156"/>
              <a:gd name="connsiteX8" fmla="*/ 0 w 807455"/>
              <a:gd name="connsiteY8" fmla="*/ 40416 h 404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455" h="404156" extrusionOk="0">
                <a:moveTo>
                  <a:pt x="0" y="40416"/>
                </a:moveTo>
                <a:cubicBezTo>
                  <a:pt x="0" y="18095"/>
                  <a:pt x="18095" y="0"/>
                  <a:pt x="40416" y="0"/>
                </a:cubicBezTo>
                <a:lnTo>
                  <a:pt x="767039" y="0"/>
                </a:lnTo>
                <a:cubicBezTo>
                  <a:pt x="789360" y="0"/>
                  <a:pt x="807455" y="18095"/>
                  <a:pt x="807455" y="40416"/>
                </a:cubicBezTo>
                <a:lnTo>
                  <a:pt x="807455" y="363740"/>
                </a:lnTo>
                <a:cubicBezTo>
                  <a:pt x="807455" y="386061"/>
                  <a:pt x="789360" y="404156"/>
                  <a:pt x="767039" y="404156"/>
                </a:cubicBezTo>
                <a:lnTo>
                  <a:pt x="40416" y="404156"/>
                </a:lnTo>
                <a:cubicBezTo>
                  <a:pt x="18095" y="404156"/>
                  <a:pt x="0" y="386061"/>
                  <a:pt x="0" y="363740"/>
                </a:cubicBezTo>
                <a:lnTo>
                  <a:pt x="0" y="40416"/>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7557" tIns="57557" rIns="57557" bIns="57557" numCol="1" spcCol="1270" anchor="ctr" anchorCtr="0">
            <a:noAutofit/>
          </a:bodyPr>
          <a:lstStyle/>
          <a:p>
            <a:pPr lvl="0" algn="ctr" defTabSz="533400">
              <a:lnSpc>
                <a:spcPct val="90000"/>
              </a:lnSpc>
              <a:spcBef>
                <a:spcPts val="0"/>
              </a:spcBef>
              <a:spcAft>
                <a:spcPts val="0"/>
              </a:spcAft>
              <a:defRPr/>
            </a:pPr>
            <a:r>
              <a:rPr lang="ru-RU" sz="1200" b="1" i="0">
                <a:solidFill>
                  <a:schemeClr val="tx1"/>
                </a:solidFill>
                <a:latin typeface="Times New Roman"/>
                <a:cs typeface="Times New Roman"/>
              </a:rPr>
              <a:t>2027</a:t>
            </a:r>
            <a:endParaRPr/>
          </a:p>
        </p:txBody>
      </p:sp>
      <p:sp>
        <p:nvSpPr>
          <p:cNvPr id="40" name="Полилиния 39"/>
          <p:cNvSpPr/>
          <p:nvPr/>
        </p:nvSpPr>
        <p:spPr bwMode="auto">
          <a:xfrm>
            <a:off x="7467924" y="5357824"/>
            <a:ext cx="720000" cy="435600"/>
          </a:xfrm>
          <a:custGeom>
            <a:avLst/>
            <a:gdLst>
              <a:gd name="connsiteX0" fmla="*/ 0 w 804306"/>
              <a:gd name="connsiteY0" fmla="*/ 56932 h 569323"/>
              <a:gd name="connsiteX1" fmla="*/ 56932 w 804306"/>
              <a:gd name="connsiteY1" fmla="*/ 0 h 569323"/>
              <a:gd name="connsiteX2" fmla="*/ 747374 w 804306"/>
              <a:gd name="connsiteY2" fmla="*/ 0 h 569323"/>
              <a:gd name="connsiteX3" fmla="*/ 804306 w 804306"/>
              <a:gd name="connsiteY3" fmla="*/ 56932 h 569323"/>
              <a:gd name="connsiteX4" fmla="*/ 804306 w 804306"/>
              <a:gd name="connsiteY4" fmla="*/ 512391 h 569323"/>
              <a:gd name="connsiteX5" fmla="*/ 747374 w 804306"/>
              <a:gd name="connsiteY5" fmla="*/ 569323 h 569323"/>
              <a:gd name="connsiteX6" fmla="*/ 56932 w 804306"/>
              <a:gd name="connsiteY6" fmla="*/ 569323 h 569323"/>
              <a:gd name="connsiteX7" fmla="*/ 0 w 804306"/>
              <a:gd name="connsiteY7" fmla="*/ 512391 h 569323"/>
              <a:gd name="connsiteX8" fmla="*/ 0 w 804306"/>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4306" h="569323" extrusionOk="0">
                <a:moveTo>
                  <a:pt x="0" y="56932"/>
                </a:moveTo>
                <a:cubicBezTo>
                  <a:pt x="0" y="25489"/>
                  <a:pt x="25489" y="0"/>
                  <a:pt x="56932" y="0"/>
                </a:cubicBezTo>
                <a:lnTo>
                  <a:pt x="747374" y="0"/>
                </a:lnTo>
                <a:cubicBezTo>
                  <a:pt x="778817" y="0"/>
                  <a:pt x="804306" y="25489"/>
                  <a:pt x="804306" y="56932"/>
                </a:cubicBezTo>
                <a:lnTo>
                  <a:pt x="804306" y="512391"/>
                </a:lnTo>
                <a:cubicBezTo>
                  <a:pt x="804306" y="543834"/>
                  <a:pt x="778817" y="569323"/>
                  <a:pt x="747374" y="569323"/>
                </a:cubicBezTo>
                <a:lnTo>
                  <a:pt x="56932" y="569323"/>
                </a:lnTo>
                <a:cubicBezTo>
                  <a:pt x="25489" y="569323"/>
                  <a:pt x="0" y="543834"/>
                  <a:pt x="0" y="512391"/>
                </a:cubicBezTo>
                <a:lnTo>
                  <a:pt x="0" y="5693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Aft>
                <a:spcPts val="0"/>
              </a:spcAft>
              <a:defRPr/>
            </a:pPr>
            <a:r>
              <a:rPr lang="ru-RU" sz="1200" b="1">
                <a:solidFill>
                  <a:schemeClr val="tx1"/>
                </a:solidFill>
                <a:latin typeface="Times New Roman"/>
                <a:cs typeface="Times New Roman"/>
              </a:rPr>
              <a:t>280,0</a:t>
            </a:r>
            <a:endParaRPr/>
          </a:p>
        </p:txBody>
      </p:sp>
      <p:sp>
        <p:nvSpPr>
          <p:cNvPr id="43" name="Полилиния 42"/>
          <p:cNvSpPr/>
          <p:nvPr/>
        </p:nvSpPr>
        <p:spPr bwMode="auto">
          <a:xfrm>
            <a:off x="7467924" y="2779436"/>
            <a:ext cx="720000" cy="475179"/>
          </a:xfrm>
          <a:custGeom>
            <a:avLst/>
            <a:gdLst>
              <a:gd name="connsiteX0" fmla="*/ 0 w 798044"/>
              <a:gd name="connsiteY0" fmla="*/ 56932 h 569323"/>
              <a:gd name="connsiteX1" fmla="*/ 56932 w 798044"/>
              <a:gd name="connsiteY1" fmla="*/ 0 h 569323"/>
              <a:gd name="connsiteX2" fmla="*/ 741112 w 798044"/>
              <a:gd name="connsiteY2" fmla="*/ 0 h 569323"/>
              <a:gd name="connsiteX3" fmla="*/ 798044 w 798044"/>
              <a:gd name="connsiteY3" fmla="*/ 56932 h 569323"/>
              <a:gd name="connsiteX4" fmla="*/ 798044 w 798044"/>
              <a:gd name="connsiteY4" fmla="*/ 512391 h 569323"/>
              <a:gd name="connsiteX5" fmla="*/ 741112 w 798044"/>
              <a:gd name="connsiteY5" fmla="*/ 569323 h 569323"/>
              <a:gd name="connsiteX6" fmla="*/ 56932 w 798044"/>
              <a:gd name="connsiteY6" fmla="*/ 569323 h 569323"/>
              <a:gd name="connsiteX7" fmla="*/ 0 w 798044"/>
              <a:gd name="connsiteY7" fmla="*/ 512391 h 569323"/>
              <a:gd name="connsiteX8" fmla="*/ 0 w 798044"/>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8044" h="569323" extrusionOk="0">
                <a:moveTo>
                  <a:pt x="0" y="56932"/>
                </a:moveTo>
                <a:cubicBezTo>
                  <a:pt x="0" y="25489"/>
                  <a:pt x="25489" y="0"/>
                  <a:pt x="56932" y="0"/>
                </a:cubicBezTo>
                <a:lnTo>
                  <a:pt x="741112" y="0"/>
                </a:lnTo>
                <a:cubicBezTo>
                  <a:pt x="772555" y="0"/>
                  <a:pt x="798044" y="25489"/>
                  <a:pt x="798044" y="56932"/>
                </a:cubicBezTo>
                <a:lnTo>
                  <a:pt x="798044" y="512391"/>
                </a:lnTo>
                <a:cubicBezTo>
                  <a:pt x="798044" y="543834"/>
                  <a:pt x="772555" y="569323"/>
                  <a:pt x="741112" y="569323"/>
                </a:cubicBezTo>
                <a:lnTo>
                  <a:pt x="56932" y="569323"/>
                </a:lnTo>
                <a:cubicBezTo>
                  <a:pt x="25489" y="569323"/>
                  <a:pt x="0" y="543834"/>
                  <a:pt x="0" y="512391"/>
                </a:cubicBezTo>
                <a:lnTo>
                  <a:pt x="0" y="5693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Aft>
                <a:spcPts val="0"/>
              </a:spcAft>
              <a:defRPr/>
            </a:pPr>
            <a:r>
              <a:rPr lang="ru-RU" sz="1200" b="1">
                <a:solidFill>
                  <a:schemeClr val="tx1"/>
                </a:solidFill>
                <a:latin typeface="Times New Roman"/>
                <a:cs typeface="Times New Roman"/>
              </a:rPr>
              <a:t>659,4</a:t>
            </a:r>
            <a:endParaRPr/>
          </a:p>
        </p:txBody>
      </p:sp>
      <p:sp>
        <p:nvSpPr>
          <p:cNvPr id="44" name="Полилиния 43"/>
          <p:cNvSpPr/>
          <p:nvPr/>
        </p:nvSpPr>
        <p:spPr bwMode="auto">
          <a:xfrm>
            <a:off x="7467924" y="3372673"/>
            <a:ext cx="720000" cy="475179"/>
          </a:xfrm>
          <a:custGeom>
            <a:avLst/>
            <a:gdLst>
              <a:gd name="connsiteX0" fmla="*/ 0 w 798044"/>
              <a:gd name="connsiteY0" fmla="*/ 56932 h 569323"/>
              <a:gd name="connsiteX1" fmla="*/ 56932 w 798044"/>
              <a:gd name="connsiteY1" fmla="*/ 0 h 569323"/>
              <a:gd name="connsiteX2" fmla="*/ 741112 w 798044"/>
              <a:gd name="connsiteY2" fmla="*/ 0 h 569323"/>
              <a:gd name="connsiteX3" fmla="*/ 798044 w 798044"/>
              <a:gd name="connsiteY3" fmla="*/ 56932 h 569323"/>
              <a:gd name="connsiteX4" fmla="*/ 798044 w 798044"/>
              <a:gd name="connsiteY4" fmla="*/ 512391 h 569323"/>
              <a:gd name="connsiteX5" fmla="*/ 741112 w 798044"/>
              <a:gd name="connsiteY5" fmla="*/ 569323 h 569323"/>
              <a:gd name="connsiteX6" fmla="*/ 56932 w 798044"/>
              <a:gd name="connsiteY6" fmla="*/ 569323 h 569323"/>
              <a:gd name="connsiteX7" fmla="*/ 0 w 798044"/>
              <a:gd name="connsiteY7" fmla="*/ 512391 h 569323"/>
              <a:gd name="connsiteX8" fmla="*/ 0 w 798044"/>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8044" h="569323" extrusionOk="0">
                <a:moveTo>
                  <a:pt x="0" y="56932"/>
                </a:moveTo>
                <a:cubicBezTo>
                  <a:pt x="0" y="25489"/>
                  <a:pt x="25489" y="0"/>
                  <a:pt x="56932" y="0"/>
                </a:cubicBezTo>
                <a:lnTo>
                  <a:pt x="741112" y="0"/>
                </a:lnTo>
                <a:cubicBezTo>
                  <a:pt x="772555" y="0"/>
                  <a:pt x="798044" y="25489"/>
                  <a:pt x="798044" y="56932"/>
                </a:cubicBezTo>
                <a:lnTo>
                  <a:pt x="798044" y="512391"/>
                </a:lnTo>
                <a:cubicBezTo>
                  <a:pt x="798044" y="543834"/>
                  <a:pt x="772555" y="569323"/>
                  <a:pt x="741112" y="569323"/>
                </a:cubicBezTo>
                <a:lnTo>
                  <a:pt x="56932" y="569323"/>
                </a:lnTo>
                <a:cubicBezTo>
                  <a:pt x="25489" y="569323"/>
                  <a:pt x="0" y="543834"/>
                  <a:pt x="0" y="512391"/>
                </a:cubicBezTo>
                <a:lnTo>
                  <a:pt x="0" y="5693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Aft>
                <a:spcPts val="0"/>
              </a:spcAft>
              <a:defRPr/>
            </a:pPr>
            <a:r>
              <a:rPr lang="ru-RU" sz="1200" b="1">
                <a:solidFill>
                  <a:schemeClr val="tx1"/>
                </a:solidFill>
                <a:latin typeface="Times New Roman"/>
                <a:cs typeface="Times New Roman"/>
              </a:rPr>
              <a:t>17,1</a:t>
            </a:r>
            <a:endParaRPr/>
          </a:p>
        </p:txBody>
      </p:sp>
      <p:sp>
        <p:nvSpPr>
          <p:cNvPr id="45" name="Полилиния 44"/>
          <p:cNvSpPr/>
          <p:nvPr/>
        </p:nvSpPr>
        <p:spPr bwMode="auto">
          <a:xfrm>
            <a:off x="7467924" y="3961933"/>
            <a:ext cx="720000" cy="475179"/>
          </a:xfrm>
          <a:custGeom>
            <a:avLst/>
            <a:gdLst>
              <a:gd name="connsiteX0" fmla="*/ 0 w 798044"/>
              <a:gd name="connsiteY0" fmla="*/ 56932 h 569323"/>
              <a:gd name="connsiteX1" fmla="*/ 56932 w 798044"/>
              <a:gd name="connsiteY1" fmla="*/ 0 h 569323"/>
              <a:gd name="connsiteX2" fmla="*/ 741112 w 798044"/>
              <a:gd name="connsiteY2" fmla="*/ 0 h 569323"/>
              <a:gd name="connsiteX3" fmla="*/ 798044 w 798044"/>
              <a:gd name="connsiteY3" fmla="*/ 56932 h 569323"/>
              <a:gd name="connsiteX4" fmla="*/ 798044 w 798044"/>
              <a:gd name="connsiteY4" fmla="*/ 512391 h 569323"/>
              <a:gd name="connsiteX5" fmla="*/ 741112 w 798044"/>
              <a:gd name="connsiteY5" fmla="*/ 569323 h 569323"/>
              <a:gd name="connsiteX6" fmla="*/ 56932 w 798044"/>
              <a:gd name="connsiteY6" fmla="*/ 569323 h 569323"/>
              <a:gd name="connsiteX7" fmla="*/ 0 w 798044"/>
              <a:gd name="connsiteY7" fmla="*/ 512391 h 569323"/>
              <a:gd name="connsiteX8" fmla="*/ 0 w 798044"/>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8044" h="569323" extrusionOk="0">
                <a:moveTo>
                  <a:pt x="0" y="56932"/>
                </a:moveTo>
                <a:cubicBezTo>
                  <a:pt x="0" y="25489"/>
                  <a:pt x="25489" y="0"/>
                  <a:pt x="56932" y="0"/>
                </a:cubicBezTo>
                <a:lnTo>
                  <a:pt x="741112" y="0"/>
                </a:lnTo>
                <a:cubicBezTo>
                  <a:pt x="772555" y="0"/>
                  <a:pt x="798044" y="25489"/>
                  <a:pt x="798044" y="56932"/>
                </a:cubicBezTo>
                <a:lnTo>
                  <a:pt x="798044" y="512391"/>
                </a:lnTo>
                <a:cubicBezTo>
                  <a:pt x="798044" y="543834"/>
                  <a:pt x="772555" y="569323"/>
                  <a:pt x="741112" y="569323"/>
                </a:cubicBezTo>
                <a:lnTo>
                  <a:pt x="56932" y="569323"/>
                </a:lnTo>
                <a:cubicBezTo>
                  <a:pt x="25489" y="569323"/>
                  <a:pt x="0" y="543834"/>
                  <a:pt x="0" y="512391"/>
                </a:cubicBezTo>
                <a:lnTo>
                  <a:pt x="0" y="5693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Aft>
                <a:spcPts val="0"/>
              </a:spcAft>
              <a:defRPr/>
            </a:pPr>
            <a:r>
              <a:rPr lang="ru-RU" sz="1200" b="1">
                <a:solidFill>
                  <a:schemeClr val="tx1"/>
                </a:solidFill>
                <a:latin typeface="Times New Roman"/>
                <a:cs typeface="Times New Roman"/>
              </a:rPr>
              <a:t>80 860,5</a:t>
            </a:r>
            <a:endParaRPr/>
          </a:p>
        </p:txBody>
      </p:sp>
      <p:sp>
        <p:nvSpPr>
          <p:cNvPr id="46" name="Полилиния 45"/>
          <p:cNvSpPr/>
          <p:nvPr/>
        </p:nvSpPr>
        <p:spPr bwMode="auto">
          <a:xfrm>
            <a:off x="8253613" y="2151020"/>
            <a:ext cx="720000" cy="404155"/>
          </a:xfrm>
          <a:custGeom>
            <a:avLst/>
            <a:gdLst>
              <a:gd name="connsiteX0" fmla="*/ 0 w 807455"/>
              <a:gd name="connsiteY0" fmla="*/ 40416 h 404156"/>
              <a:gd name="connsiteX1" fmla="*/ 40416 w 807455"/>
              <a:gd name="connsiteY1" fmla="*/ 0 h 404156"/>
              <a:gd name="connsiteX2" fmla="*/ 767039 w 807455"/>
              <a:gd name="connsiteY2" fmla="*/ 0 h 404156"/>
              <a:gd name="connsiteX3" fmla="*/ 807455 w 807455"/>
              <a:gd name="connsiteY3" fmla="*/ 40416 h 404156"/>
              <a:gd name="connsiteX4" fmla="*/ 807455 w 807455"/>
              <a:gd name="connsiteY4" fmla="*/ 363740 h 404156"/>
              <a:gd name="connsiteX5" fmla="*/ 767039 w 807455"/>
              <a:gd name="connsiteY5" fmla="*/ 404156 h 404156"/>
              <a:gd name="connsiteX6" fmla="*/ 40416 w 807455"/>
              <a:gd name="connsiteY6" fmla="*/ 404156 h 404156"/>
              <a:gd name="connsiteX7" fmla="*/ 0 w 807455"/>
              <a:gd name="connsiteY7" fmla="*/ 363740 h 404156"/>
              <a:gd name="connsiteX8" fmla="*/ 0 w 807455"/>
              <a:gd name="connsiteY8" fmla="*/ 40416 h 404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455" h="404156" extrusionOk="0">
                <a:moveTo>
                  <a:pt x="0" y="40416"/>
                </a:moveTo>
                <a:cubicBezTo>
                  <a:pt x="0" y="18095"/>
                  <a:pt x="18095" y="0"/>
                  <a:pt x="40416" y="0"/>
                </a:cubicBezTo>
                <a:lnTo>
                  <a:pt x="767039" y="0"/>
                </a:lnTo>
                <a:cubicBezTo>
                  <a:pt x="789360" y="0"/>
                  <a:pt x="807455" y="18095"/>
                  <a:pt x="807455" y="40416"/>
                </a:cubicBezTo>
                <a:lnTo>
                  <a:pt x="807455" y="363740"/>
                </a:lnTo>
                <a:cubicBezTo>
                  <a:pt x="807455" y="386061"/>
                  <a:pt x="789360" y="404156"/>
                  <a:pt x="767039" y="404156"/>
                </a:cubicBezTo>
                <a:lnTo>
                  <a:pt x="40416" y="404156"/>
                </a:lnTo>
                <a:cubicBezTo>
                  <a:pt x="18095" y="404156"/>
                  <a:pt x="0" y="386061"/>
                  <a:pt x="0" y="363740"/>
                </a:cubicBezTo>
                <a:lnTo>
                  <a:pt x="0" y="40416"/>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7557" tIns="57557" rIns="57557" bIns="57557" numCol="1" spcCol="1270" anchor="ctr" anchorCtr="0">
            <a:noAutofit/>
          </a:bodyPr>
          <a:lstStyle/>
          <a:p>
            <a:pPr lvl="0" algn="ctr" defTabSz="533400">
              <a:lnSpc>
                <a:spcPct val="90000"/>
              </a:lnSpc>
              <a:spcBef>
                <a:spcPts val="0"/>
              </a:spcBef>
              <a:spcAft>
                <a:spcPts val="0"/>
              </a:spcAft>
              <a:defRPr/>
            </a:pPr>
            <a:r>
              <a:rPr lang="ru-RU" sz="1200" b="1" i="0">
                <a:solidFill>
                  <a:schemeClr val="tx1"/>
                </a:solidFill>
                <a:latin typeface="Times New Roman"/>
                <a:cs typeface="Times New Roman"/>
              </a:rPr>
              <a:t>2028</a:t>
            </a:r>
            <a:endParaRPr/>
          </a:p>
        </p:txBody>
      </p:sp>
      <p:sp>
        <p:nvSpPr>
          <p:cNvPr id="47" name="Полилиния 46"/>
          <p:cNvSpPr/>
          <p:nvPr/>
        </p:nvSpPr>
        <p:spPr bwMode="auto">
          <a:xfrm>
            <a:off x="8253613" y="5357824"/>
            <a:ext cx="720000" cy="435600"/>
          </a:xfrm>
          <a:custGeom>
            <a:avLst/>
            <a:gdLst>
              <a:gd name="connsiteX0" fmla="*/ 0 w 804306"/>
              <a:gd name="connsiteY0" fmla="*/ 56932 h 569323"/>
              <a:gd name="connsiteX1" fmla="*/ 56932 w 804306"/>
              <a:gd name="connsiteY1" fmla="*/ 0 h 569323"/>
              <a:gd name="connsiteX2" fmla="*/ 747374 w 804306"/>
              <a:gd name="connsiteY2" fmla="*/ 0 h 569323"/>
              <a:gd name="connsiteX3" fmla="*/ 804306 w 804306"/>
              <a:gd name="connsiteY3" fmla="*/ 56932 h 569323"/>
              <a:gd name="connsiteX4" fmla="*/ 804306 w 804306"/>
              <a:gd name="connsiteY4" fmla="*/ 512391 h 569323"/>
              <a:gd name="connsiteX5" fmla="*/ 747374 w 804306"/>
              <a:gd name="connsiteY5" fmla="*/ 569323 h 569323"/>
              <a:gd name="connsiteX6" fmla="*/ 56932 w 804306"/>
              <a:gd name="connsiteY6" fmla="*/ 569323 h 569323"/>
              <a:gd name="connsiteX7" fmla="*/ 0 w 804306"/>
              <a:gd name="connsiteY7" fmla="*/ 512391 h 569323"/>
              <a:gd name="connsiteX8" fmla="*/ 0 w 804306"/>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4306" h="569323" extrusionOk="0">
                <a:moveTo>
                  <a:pt x="0" y="56932"/>
                </a:moveTo>
                <a:cubicBezTo>
                  <a:pt x="0" y="25489"/>
                  <a:pt x="25489" y="0"/>
                  <a:pt x="56932" y="0"/>
                </a:cubicBezTo>
                <a:lnTo>
                  <a:pt x="747374" y="0"/>
                </a:lnTo>
                <a:cubicBezTo>
                  <a:pt x="778817" y="0"/>
                  <a:pt x="804306" y="25489"/>
                  <a:pt x="804306" y="56932"/>
                </a:cubicBezTo>
                <a:lnTo>
                  <a:pt x="804306" y="512391"/>
                </a:lnTo>
                <a:cubicBezTo>
                  <a:pt x="804306" y="543834"/>
                  <a:pt x="778817" y="569323"/>
                  <a:pt x="747374" y="569323"/>
                </a:cubicBezTo>
                <a:lnTo>
                  <a:pt x="56932" y="569323"/>
                </a:lnTo>
                <a:cubicBezTo>
                  <a:pt x="25489" y="569323"/>
                  <a:pt x="0" y="543834"/>
                  <a:pt x="0" y="512391"/>
                </a:cubicBezTo>
                <a:lnTo>
                  <a:pt x="0" y="5693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Aft>
                <a:spcPts val="0"/>
              </a:spcAft>
              <a:defRPr/>
            </a:pPr>
            <a:r>
              <a:rPr lang="ru-RU" sz="1200" b="1">
                <a:solidFill>
                  <a:schemeClr val="tx1"/>
                </a:solidFill>
                <a:latin typeface="Times New Roman"/>
                <a:cs typeface="Times New Roman"/>
              </a:rPr>
              <a:t>300,0</a:t>
            </a:r>
            <a:endParaRPr/>
          </a:p>
        </p:txBody>
      </p:sp>
      <p:sp>
        <p:nvSpPr>
          <p:cNvPr id="50" name="Полилиния 49"/>
          <p:cNvSpPr/>
          <p:nvPr/>
        </p:nvSpPr>
        <p:spPr bwMode="auto">
          <a:xfrm>
            <a:off x="8253613" y="2779436"/>
            <a:ext cx="720000" cy="475179"/>
          </a:xfrm>
          <a:custGeom>
            <a:avLst/>
            <a:gdLst>
              <a:gd name="connsiteX0" fmla="*/ 0 w 798044"/>
              <a:gd name="connsiteY0" fmla="*/ 56932 h 569323"/>
              <a:gd name="connsiteX1" fmla="*/ 56932 w 798044"/>
              <a:gd name="connsiteY1" fmla="*/ 0 h 569323"/>
              <a:gd name="connsiteX2" fmla="*/ 741112 w 798044"/>
              <a:gd name="connsiteY2" fmla="*/ 0 h 569323"/>
              <a:gd name="connsiteX3" fmla="*/ 798044 w 798044"/>
              <a:gd name="connsiteY3" fmla="*/ 56932 h 569323"/>
              <a:gd name="connsiteX4" fmla="*/ 798044 w 798044"/>
              <a:gd name="connsiteY4" fmla="*/ 512391 h 569323"/>
              <a:gd name="connsiteX5" fmla="*/ 741112 w 798044"/>
              <a:gd name="connsiteY5" fmla="*/ 569323 h 569323"/>
              <a:gd name="connsiteX6" fmla="*/ 56932 w 798044"/>
              <a:gd name="connsiteY6" fmla="*/ 569323 h 569323"/>
              <a:gd name="connsiteX7" fmla="*/ 0 w 798044"/>
              <a:gd name="connsiteY7" fmla="*/ 512391 h 569323"/>
              <a:gd name="connsiteX8" fmla="*/ 0 w 798044"/>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8044" h="569323" extrusionOk="0">
                <a:moveTo>
                  <a:pt x="0" y="56932"/>
                </a:moveTo>
                <a:cubicBezTo>
                  <a:pt x="0" y="25489"/>
                  <a:pt x="25489" y="0"/>
                  <a:pt x="56932" y="0"/>
                </a:cubicBezTo>
                <a:lnTo>
                  <a:pt x="741112" y="0"/>
                </a:lnTo>
                <a:cubicBezTo>
                  <a:pt x="772555" y="0"/>
                  <a:pt x="798044" y="25489"/>
                  <a:pt x="798044" y="56932"/>
                </a:cubicBezTo>
                <a:lnTo>
                  <a:pt x="798044" y="512391"/>
                </a:lnTo>
                <a:cubicBezTo>
                  <a:pt x="798044" y="543834"/>
                  <a:pt x="772555" y="569323"/>
                  <a:pt x="741112" y="569323"/>
                </a:cubicBezTo>
                <a:lnTo>
                  <a:pt x="56932" y="569323"/>
                </a:lnTo>
                <a:cubicBezTo>
                  <a:pt x="25489" y="569323"/>
                  <a:pt x="0" y="543834"/>
                  <a:pt x="0" y="512391"/>
                </a:cubicBezTo>
                <a:lnTo>
                  <a:pt x="0" y="5693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Aft>
                <a:spcPts val="0"/>
              </a:spcAft>
              <a:defRPr/>
            </a:pPr>
            <a:r>
              <a:rPr lang="ru-RU" sz="1200" b="1">
                <a:solidFill>
                  <a:schemeClr val="tx1"/>
                </a:solidFill>
                <a:latin typeface="Times New Roman"/>
                <a:cs typeface="Times New Roman"/>
              </a:rPr>
              <a:t>659,4</a:t>
            </a:r>
            <a:endParaRPr/>
          </a:p>
        </p:txBody>
      </p:sp>
      <p:sp>
        <p:nvSpPr>
          <p:cNvPr id="51" name="Полилиния 50"/>
          <p:cNvSpPr/>
          <p:nvPr/>
        </p:nvSpPr>
        <p:spPr bwMode="auto">
          <a:xfrm>
            <a:off x="8253613" y="3372673"/>
            <a:ext cx="720000" cy="475179"/>
          </a:xfrm>
          <a:custGeom>
            <a:avLst/>
            <a:gdLst>
              <a:gd name="connsiteX0" fmla="*/ 0 w 798044"/>
              <a:gd name="connsiteY0" fmla="*/ 56932 h 569323"/>
              <a:gd name="connsiteX1" fmla="*/ 56932 w 798044"/>
              <a:gd name="connsiteY1" fmla="*/ 0 h 569323"/>
              <a:gd name="connsiteX2" fmla="*/ 741112 w 798044"/>
              <a:gd name="connsiteY2" fmla="*/ 0 h 569323"/>
              <a:gd name="connsiteX3" fmla="*/ 798044 w 798044"/>
              <a:gd name="connsiteY3" fmla="*/ 56932 h 569323"/>
              <a:gd name="connsiteX4" fmla="*/ 798044 w 798044"/>
              <a:gd name="connsiteY4" fmla="*/ 512391 h 569323"/>
              <a:gd name="connsiteX5" fmla="*/ 741112 w 798044"/>
              <a:gd name="connsiteY5" fmla="*/ 569323 h 569323"/>
              <a:gd name="connsiteX6" fmla="*/ 56932 w 798044"/>
              <a:gd name="connsiteY6" fmla="*/ 569323 h 569323"/>
              <a:gd name="connsiteX7" fmla="*/ 0 w 798044"/>
              <a:gd name="connsiteY7" fmla="*/ 512391 h 569323"/>
              <a:gd name="connsiteX8" fmla="*/ 0 w 798044"/>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8044" h="569323" extrusionOk="0">
                <a:moveTo>
                  <a:pt x="0" y="56932"/>
                </a:moveTo>
                <a:cubicBezTo>
                  <a:pt x="0" y="25489"/>
                  <a:pt x="25489" y="0"/>
                  <a:pt x="56932" y="0"/>
                </a:cubicBezTo>
                <a:lnTo>
                  <a:pt x="741112" y="0"/>
                </a:lnTo>
                <a:cubicBezTo>
                  <a:pt x="772555" y="0"/>
                  <a:pt x="798044" y="25489"/>
                  <a:pt x="798044" y="56932"/>
                </a:cubicBezTo>
                <a:lnTo>
                  <a:pt x="798044" y="512391"/>
                </a:lnTo>
                <a:cubicBezTo>
                  <a:pt x="798044" y="543834"/>
                  <a:pt x="772555" y="569323"/>
                  <a:pt x="741112" y="569323"/>
                </a:cubicBezTo>
                <a:lnTo>
                  <a:pt x="56932" y="569323"/>
                </a:lnTo>
                <a:cubicBezTo>
                  <a:pt x="25489" y="569323"/>
                  <a:pt x="0" y="543834"/>
                  <a:pt x="0" y="512391"/>
                </a:cubicBezTo>
                <a:lnTo>
                  <a:pt x="0" y="5693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Aft>
                <a:spcPts val="0"/>
              </a:spcAft>
              <a:defRPr/>
            </a:pPr>
            <a:r>
              <a:rPr lang="ru-RU" sz="1200" b="1">
                <a:solidFill>
                  <a:schemeClr val="tx1"/>
                </a:solidFill>
                <a:latin typeface="Times New Roman"/>
                <a:cs typeface="Times New Roman"/>
              </a:rPr>
              <a:t>17,1</a:t>
            </a:r>
            <a:endParaRPr/>
          </a:p>
        </p:txBody>
      </p:sp>
      <p:sp>
        <p:nvSpPr>
          <p:cNvPr id="52" name="Полилиния 51"/>
          <p:cNvSpPr/>
          <p:nvPr/>
        </p:nvSpPr>
        <p:spPr bwMode="auto">
          <a:xfrm>
            <a:off x="8253613" y="3961933"/>
            <a:ext cx="720000" cy="475179"/>
          </a:xfrm>
          <a:custGeom>
            <a:avLst/>
            <a:gdLst>
              <a:gd name="connsiteX0" fmla="*/ 0 w 798044"/>
              <a:gd name="connsiteY0" fmla="*/ 56932 h 569323"/>
              <a:gd name="connsiteX1" fmla="*/ 56932 w 798044"/>
              <a:gd name="connsiteY1" fmla="*/ 0 h 569323"/>
              <a:gd name="connsiteX2" fmla="*/ 741112 w 798044"/>
              <a:gd name="connsiteY2" fmla="*/ 0 h 569323"/>
              <a:gd name="connsiteX3" fmla="*/ 798044 w 798044"/>
              <a:gd name="connsiteY3" fmla="*/ 56932 h 569323"/>
              <a:gd name="connsiteX4" fmla="*/ 798044 w 798044"/>
              <a:gd name="connsiteY4" fmla="*/ 512391 h 569323"/>
              <a:gd name="connsiteX5" fmla="*/ 741112 w 798044"/>
              <a:gd name="connsiteY5" fmla="*/ 569323 h 569323"/>
              <a:gd name="connsiteX6" fmla="*/ 56932 w 798044"/>
              <a:gd name="connsiteY6" fmla="*/ 569323 h 569323"/>
              <a:gd name="connsiteX7" fmla="*/ 0 w 798044"/>
              <a:gd name="connsiteY7" fmla="*/ 512391 h 569323"/>
              <a:gd name="connsiteX8" fmla="*/ 0 w 798044"/>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8044" h="569323" extrusionOk="0">
                <a:moveTo>
                  <a:pt x="0" y="56932"/>
                </a:moveTo>
                <a:cubicBezTo>
                  <a:pt x="0" y="25489"/>
                  <a:pt x="25489" y="0"/>
                  <a:pt x="56932" y="0"/>
                </a:cubicBezTo>
                <a:lnTo>
                  <a:pt x="741112" y="0"/>
                </a:lnTo>
                <a:cubicBezTo>
                  <a:pt x="772555" y="0"/>
                  <a:pt x="798044" y="25489"/>
                  <a:pt x="798044" y="56932"/>
                </a:cubicBezTo>
                <a:lnTo>
                  <a:pt x="798044" y="512391"/>
                </a:lnTo>
                <a:cubicBezTo>
                  <a:pt x="798044" y="543834"/>
                  <a:pt x="772555" y="569323"/>
                  <a:pt x="741112" y="569323"/>
                </a:cubicBezTo>
                <a:lnTo>
                  <a:pt x="56932" y="569323"/>
                </a:lnTo>
                <a:cubicBezTo>
                  <a:pt x="25489" y="569323"/>
                  <a:pt x="0" y="543834"/>
                  <a:pt x="0" y="512391"/>
                </a:cubicBezTo>
                <a:lnTo>
                  <a:pt x="0" y="5693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Aft>
                <a:spcPts val="0"/>
              </a:spcAft>
              <a:defRPr/>
            </a:pPr>
            <a:r>
              <a:rPr lang="ru-RU" sz="1200" b="1">
                <a:solidFill>
                  <a:schemeClr val="tx1"/>
                </a:solidFill>
                <a:latin typeface="Times New Roman"/>
                <a:cs typeface="Times New Roman"/>
              </a:rPr>
              <a:t>80 860,5</a:t>
            </a:r>
            <a:endParaRPr/>
          </a:p>
        </p:txBody>
      </p:sp>
      <p:sp>
        <p:nvSpPr>
          <p:cNvPr id="17" name="Скругленный прямоугольник 16"/>
          <p:cNvSpPr/>
          <p:nvPr/>
        </p:nvSpPr>
        <p:spPr bwMode="auto">
          <a:xfrm>
            <a:off x="212005" y="2755552"/>
            <a:ext cx="4660161" cy="468000"/>
          </a:xfrm>
          <a:prstGeom prst="roundRect">
            <a:avLst>
              <a:gd name="adj" fmla="val 16667"/>
            </a:avLst>
          </a:prstGeom>
          <a:ln/>
        </p:spPr>
        <p:style>
          <a:lnRef idx="1">
            <a:schemeClr val="accent2"/>
          </a:lnRef>
          <a:fillRef idx="2">
            <a:schemeClr val="accent2"/>
          </a:fillRef>
          <a:effectRef idx="1">
            <a:schemeClr val="accent2"/>
          </a:effectRef>
          <a:fontRef idx="minor">
            <a:schemeClr val="dk1"/>
          </a:fontRef>
        </p:style>
        <p:txBody>
          <a:bodyPr rtlCol="0" anchor="ctr"/>
          <a:lstStyle/>
          <a:p>
            <a:pPr>
              <a:defRPr/>
            </a:pPr>
            <a:r>
              <a:rPr lang="ru-RU" sz="1400">
                <a:solidFill>
                  <a:schemeClr val="tx1"/>
                </a:solidFill>
                <a:latin typeface="Times New Roman"/>
                <a:cs typeface="Times New Roman"/>
              </a:rPr>
              <a:t>Валовой региональный продукт на душу населения, тыс. рублей </a:t>
            </a:r>
            <a:endParaRPr/>
          </a:p>
        </p:txBody>
      </p:sp>
      <p:sp>
        <p:nvSpPr>
          <p:cNvPr id="18" name="Скругленный прямоугольник 17"/>
          <p:cNvSpPr/>
          <p:nvPr/>
        </p:nvSpPr>
        <p:spPr bwMode="auto">
          <a:xfrm>
            <a:off x="212005" y="3331616"/>
            <a:ext cx="4660161" cy="504000"/>
          </a:xfrm>
          <a:prstGeom prst="roundRect">
            <a:avLst>
              <a:gd name="adj" fmla="val 16667"/>
            </a:avLst>
          </a:prstGeom>
          <a:ln/>
        </p:spPr>
        <p:style>
          <a:lnRef idx="1">
            <a:schemeClr val="accent2"/>
          </a:lnRef>
          <a:fillRef idx="2">
            <a:schemeClr val="accent2"/>
          </a:fillRef>
          <a:effectRef idx="1">
            <a:schemeClr val="accent2"/>
          </a:effectRef>
          <a:fontRef idx="minor">
            <a:schemeClr val="dk1"/>
          </a:fontRef>
        </p:style>
        <p:txBody>
          <a:bodyPr rtlCol="0" anchor="ctr"/>
          <a:lstStyle/>
          <a:p>
            <a:pPr>
              <a:defRPr/>
            </a:pPr>
            <a:r>
              <a:rPr lang="ru-RU" sz="1400">
                <a:solidFill>
                  <a:schemeClr val="tx1"/>
                </a:solidFill>
                <a:latin typeface="Times New Roman"/>
                <a:cs typeface="Times New Roman"/>
              </a:rPr>
              <a:t>Отношение объема инвестиций в основной капитал к валовому региональному продукту, %</a:t>
            </a:r>
            <a:endParaRPr/>
          </a:p>
        </p:txBody>
      </p:sp>
      <p:sp>
        <p:nvSpPr>
          <p:cNvPr id="19" name="Скругленный прямоугольник 18"/>
          <p:cNvSpPr/>
          <p:nvPr/>
        </p:nvSpPr>
        <p:spPr bwMode="auto">
          <a:xfrm>
            <a:off x="224261" y="3987440"/>
            <a:ext cx="4647100" cy="424165"/>
          </a:xfrm>
          <a:prstGeom prst="roundRect">
            <a:avLst>
              <a:gd name="adj" fmla="val 16667"/>
            </a:avLst>
          </a:prstGeom>
          <a:ln/>
        </p:spPr>
        <p:style>
          <a:lnRef idx="1">
            <a:schemeClr val="accent2"/>
          </a:lnRef>
          <a:fillRef idx="2">
            <a:schemeClr val="accent2"/>
          </a:fillRef>
          <a:effectRef idx="1">
            <a:schemeClr val="accent2"/>
          </a:effectRef>
          <a:fontRef idx="minor">
            <a:schemeClr val="dk1"/>
          </a:fontRef>
        </p:style>
        <p:txBody>
          <a:bodyPr rtlCol="0" anchor="ctr"/>
          <a:lstStyle/>
          <a:p>
            <a:pPr>
              <a:defRPr/>
            </a:pPr>
            <a:r>
              <a:rPr lang="ru-RU" sz="1400">
                <a:solidFill>
                  <a:schemeClr val="tx1"/>
                </a:solidFill>
                <a:latin typeface="Times New Roman"/>
                <a:cs typeface="Times New Roman"/>
              </a:rPr>
              <a:t>Среднемесячная заработная плата одного работника, рублей</a:t>
            </a:r>
            <a:endParaRPr/>
          </a:p>
        </p:txBody>
      </p:sp>
      <p:sp>
        <p:nvSpPr>
          <p:cNvPr id="54" name="Полилиния 53"/>
          <p:cNvSpPr/>
          <p:nvPr/>
        </p:nvSpPr>
        <p:spPr bwMode="auto">
          <a:xfrm>
            <a:off x="5871211" y="2779436"/>
            <a:ext cx="720000" cy="475179"/>
          </a:xfrm>
          <a:custGeom>
            <a:avLst/>
            <a:gdLst>
              <a:gd name="connsiteX0" fmla="*/ 0 w 798044"/>
              <a:gd name="connsiteY0" fmla="*/ 56932 h 569323"/>
              <a:gd name="connsiteX1" fmla="*/ 56932 w 798044"/>
              <a:gd name="connsiteY1" fmla="*/ 0 h 569323"/>
              <a:gd name="connsiteX2" fmla="*/ 741112 w 798044"/>
              <a:gd name="connsiteY2" fmla="*/ 0 h 569323"/>
              <a:gd name="connsiteX3" fmla="*/ 798044 w 798044"/>
              <a:gd name="connsiteY3" fmla="*/ 56932 h 569323"/>
              <a:gd name="connsiteX4" fmla="*/ 798044 w 798044"/>
              <a:gd name="connsiteY4" fmla="*/ 512391 h 569323"/>
              <a:gd name="connsiteX5" fmla="*/ 741112 w 798044"/>
              <a:gd name="connsiteY5" fmla="*/ 569323 h 569323"/>
              <a:gd name="connsiteX6" fmla="*/ 56932 w 798044"/>
              <a:gd name="connsiteY6" fmla="*/ 569323 h 569323"/>
              <a:gd name="connsiteX7" fmla="*/ 0 w 798044"/>
              <a:gd name="connsiteY7" fmla="*/ 512391 h 569323"/>
              <a:gd name="connsiteX8" fmla="*/ 0 w 798044"/>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8044" h="569323" extrusionOk="0">
                <a:moveTo>
                  <a:pt x="0" y="56932"/>
                </a:moveTo>
                <a:cubicBezTo>
                  <a:pt x="0" y="25489"/>
                  <a:pt x="25489" y="0"/>
                  <a:pt x="56932" y="0"/>
                </a:cubicBezTo>
                <a:lnTo>
                  <a:pt x="741112" y="0"/>
                </a:lnTo>
                <a:cubicBezTo>
                  <a:pt x="772555" y="0"/>
                  <a:pt x="798044" y="25489"/>
                  <a:pt x="798044" y="56932"/>
                </a:cubicBezTo>
                <a:lnTo>
                  <a:pt x="798044" y="512391"/>
                </a:lnTo>
                <a:cubicBezTo>
                  <a:pt x="798044" y="543834"/>
                  <a:pt x="772555" y="569323"/>
                  <a:pt x="741112" y="569323"/>
                </a:cubicBezTo>
                <a:lnTo>
                  <a:pt x="56932" y="569323"/>
                </a:lnTo>
                <a:cubicBezTo>
                  <a:pt x="25489" y="569323"/>
                  <a:pt x="0" y="543834"/>
                  <a:pt x="0" y="512391"/>
                </a:cubicBezTo>
                <a:lnTo>
                  <a:pt x="0" y="56932"/>
                </a:lnTo>
                <a:close/>
              </a:path>
            </a:pathLst>
          </a:custGeom>
          <a:gradFill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Aft>
                <a:spcPts val="0"/>
              </a:spcAft>
              <a:defRPr/>
            </a:pPr>
            <a:r>
              <a:rPr lang="ru-RU" sz="1200" b="1">
                <a:solidFill>
                  <a:schemeClr val="tx1"/>
                </a:solidFill>
                <a:latin typeface="Times New Roman"/>
                <a:cs typeface="Times New Roman"/>
              </a:rPr>
              <a:t>775,9</a:t>
            </a:r>
            <a:endParaRPr/>
          </a:p>
        </p:txBody>
      </p:sp>
      <p:sp>
        <p:nvSpPr>
          <p:cNvPr id="53" name="Полилиния 52"/>
          <p:cNvSpPr/>
          <p:nvPr/>
        </p:nvSpPr>
        <p:spPr bwMode="auto">
          <a:xfrm>
            <a:off x="5077520" y="2151498"/>
            <a:ext cx="720000" cy="403200"/>
          </a:xfrm>
          <a:custGeom>
            <a:avLst/>
            <a:gdLst>
              <a:gd name="connsiteX0" fmla="*/ 0 w 730024"/>
              <a:gd name="connsiteY0" fmla="*/ 73002 h 775751"/>
              <a:gd name="connsiteX1" fmla="*/ 73002 w 730024"/>
              <a:gd name="connsiteY1" fmla="*/ 0 h 775751"/>
              <a:gd name="connsiteX2" fmla="*/ 657022 w 730024"/>
              <a:gd name="connsiteY2" fmla="*/ 0 h 775751"/>
              <a:gd name="connsiteX3" fmla="*/ 730024 w 730024"/>
              <a:gd name="connsiteY3" fmla="*/ 73002 h 775751"/>
              <a:gd name="connsiteX4" fmla="*/ 730024 w 730024"/>
              <a:gd name="connsiteY4" fmla="*/ 702749 h 775751"/>
              <a:gd name="connsiteX5" fmla="*/ 657022 w 730024"/>
              <a:gd name="connsiteY5" fmla="*/ 775751 h 775751"/>
              <a:gd name="connsiteX6" fmla="*/ 73002 w 730024"/>
              <a:gd name="connsiteY6" fmla="*/ 775751 h 775751"/>
              <a:gd name="connsiteX7" fmla="*/ 0 w 730024"/>
              <a:gd name="connsiteY7" fmla="*/ 702749 h 775751"/>
              <a:gd name="connsiteX8" fmla="*/ 0 w 730024"/>
              <a:gd name="connsiteY8" fmla="*/ 73002 h 77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775751" extrusionOk="0">
                <a:moveTo>
                  <a:pt x="0" y="73002"/>
                </a:moveTo>
                <a:cubicBezTo>
                  <a:pt x="0" y="32684"/>
                  <a:pt x="32684" y="0"/>
                  <a:pt x="73002" y="0"/>
                </a:cubicBezTo>
                <a:lnTo>
                  <a:pt x="657022" y="0"/>
                </a:lnTo>
                <a:cubicBezTo>
                  <a:pt x="697340" y="0"/>
                  <a:pt x="730024" y="32684"/>
                  <a:pt x="730024" y="73002"/>
                </a:cubicBezTo>
                <a:lnTo>
                  <a:pt x="730024" y="702749"/>
                </a:lnTo>
                <a:cubicBezTo>
                  <a:pt x="730024" y="743067"/>
                  <a:pt x="697340" y="775751"/>
                  <a:pt x="657022" y="775751"/>
                </a:cubicBezTo>
                <a:lnTo>
                  <a:pt x="73002" y="775751"/>
                </a:lnTo>
                <a:cubicBezTo>
                  <a:pt x="32684" y="775751"/>
                  <a:pt x="0" y="743067"/>
                  <a:pt x="0" y="702749"/>
                </a:cubicBezTo>
                <a:lnTo>
                  <a:pt x="0" y="73002"/>
                </a:lnTo>
                <a:close/>
              </a:path>
            </a:pathLst>
          </a:custGeom>
          <a:gradFill rotWithShape="0">
            <a:gsLst>
              <a:gs pos="0">
                <a:srgbClr val="92D050">
                  <a:tint val="66000"/>
                  <a:satMod val="160000"/>
                </a:srgbClr>
              </a:gs>
              <a:gs pos="50000">
                <a:srgbClr val="92D050">
                  <a:tint val="44500"/>
                  <a:satMod val="160000"/>
                </a:srgbClr>
              </a:gs>
              <a:gs pos="100000">
                <a:srgbClr val="92D050">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74722" tIns="74722" rIns="74722" bIns="74722" numCol="1" spcCol="1270" anchor="ctr" anchorCtr="0">
            <a:noAutofit/>
          </a:bodyPr>
          <a:lstStyle/>
          <a:p>
            <a:pPr algn="ctr" defTabSz="622300">
              <a:lnSpc>
                <a:spcPct val="90000"/>
              </a:lnSpc>
              <a:spcAft>
                <a:spcPts val="0"/>
              </a:spcAft>
              <a:defRPr/>
            </a:pPr>
            <a:r>
              <a:rPr lang="ru-RU" sz="1200" b="1">
                <a:solidFill>
                  <a:prstClr val="black"/>
                </a:solidFill>
                <a:latin typeface="Times New Roman"/>
                <a:cs typeface="Times New Roman"/>
              </a:rPr>
              <a:t>2025 план</a:t>
            </a:r>
            <a:endParaRPr/>
          </a:p>
        </p:txBody>
      </p:sp>
      <p:sp>
        <p:nvSpPr>
          <p:cNvPr id="55" name="Полилиния 54"/>
          <p:cNvSpPr/>
          <p:nvPr/>
        </p:nvSpPr>
        <p:spPr bwMode="auto">
          <a:xfrm>
            <a:off x="5077520" y="5357824"/>
            <a:ext cx="720000" cy="4356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extrusionOk="0">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rotWithShape="0">
            <a:gsLst>
              <a:gs pos="0">
                <a:srgbClr val="92D050">
                  <a:tint val="66000"/>
                  <a:satMod val="160000"/>
                </a:srgbClr>
              </a:gs>
              <a:gs pos="50000">
                <a:srgbClr val="92D050">
                  <a:tint val="44500"/>
                  <a:satMod val="160000"/>
                </a:srgbClr>
              </a:gs>
              <a:gs pos="100000">
                <a:srgbClr val="92D050">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lvl="0" algn="ctr" defTabSz="533400">
              <a:lnSpc>
                <a:spcPct val="90000"/>
              </a:lnSpc>
              <a:spcAft>
                <a:spcPts val="0"/>
              </a:spcAft>
              <a:defRPr/>
            </a:pPr>
            <a:r>
              <a:rPr lang="ru-RU" sz="1200" b="1">
                <a:solidFill>
                  <a:schemeClr val="tx1"/>
                </a:solidFill>
                <a:latin typeface="Times New Roman"/>
                <a:cs typeface="Times New Roman"/>
              </a:rPr>
              <a:t>205,9</a:t>
            </a:r>
            <a:endParaRPr/>
          </a:p>
        </p:txBody>
      </p:sp>
      <p:sp>
        <p:nvSpPr>
          <p:cNvPr id="58" name="Полилиния 57"/>
          <p:cNvSpPr/>
          <p:nvPr/>
        </p:nvSpPr>
        <p:spPr bwMode="auto">
          <a:xfrm>
            <a:off x="5077520" y="2779436"/>
            <a:ext cx="720000" cy="475179"/>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extrusionOk="0">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rotWithShape="0">
            <a:gsLst>
              <a:gs pos="0">
                <a:srgbClr val="92D050">
                  <a:tint val="66000"/>
                  <a:satMod val="160000"/>
                </a:srgbClr>
              </a:gs>
              <a:gs pos="50000">
                <a:srgbClr val="92D050">
                  <a:tint val="44500"/>
                  <a:satMod val="160000"/>
                </a:srgbClr>
              </a:gs>
              <a:gs pos="100000">
                <a:srgbClr val="92D050">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lvl="0" algn="ctr" defTabSz="533400">
              <a:lnSpc>
                <a:spcPct val="90000"/>
              </a:lnSpc>
              <a:spcAft>
                <a:spcPts val="0"/>
              </a:spcAft>
              <a:defRPr/>
            </a:pPr>
            <a:r>
              <a:rPr lang="ru-RU" sz="1200" b="1">
                <a:solidFill>
                  <a:schemeClr val="tx1"/>
                </a:solidFill>
                <a:latin typeface="Times New Roman"/>
                <a:cs typeface="Times New Roman"/>
              </a:rPr>
              <a:t>567,3</a:t>
            </a:r>
            <a:endParaRPr/>
          </a:p>
        </p:txBody>
      </p:sp>
      <p:sp>
        <p:nvSpPr>
          <p:cNvPr id="59" name="Полилиния 58"/>
          <p:cNvSpPr/>
          <p:nvPr/>
        </p:nvSpPr>
        <p:spPr bwMode="auto">
          <a:xfrm>
            <a:off x="5077520" y="3372673"/>
            <a:ext cx="720000" cy="475179"/>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extrusionOk="0">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rotWithShape="0">
            <a:gsLst>
              <a:gs pos="0">
                <a:srgbClr val="92D050">
                  <a:tint val="66000"/>
                  <a:satMod val="160000"/>
                </a:srgbClr>
              </a:gs>
              <a:gs pos="50000">
                <a:srgbClr val="92D050">
                  <a:tint val="44500"/>
                  <a:satMod val="160000"/>
                </a:srgbClr>
              </a:gs>
              <a:gs pos="100000">
                <a:srgbClr val="92D050">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lvl="0" algn="ctr" defTabSz="533400">
              <a:lnSpc>
                <a:spcPct val="90000"/>
              </a:lnSpc>
              <a:spcAft>
                <a:spcPts val="0"/>
              </a:spcAft>
              <a:defRPr/>
            </a:pPr>
            <a:r>
              <a:rPr lang="ru-RU" sz="1200" b="1">
                <a:solidFill>
                  <a:schemeClr val="tx1"/>
                </a:solidFill>
                <a:latin typeface="Times New Roman"/>
                <a:cs typeface="Times New Roman"/>
              </a:rPr>
              <a:t>16,9</a:t>
            </a:r>
            <a:endParaRPr/>
          </a:p>
        </p:txBody>
      </p:sp>
      <p:sp>
        <p:nvSpPr>
          <p:cNvPr id="60" name="Полилиния 59"/>
          <p:cNvSpPr/>
          <p:nvPr/>
        </p:nvSpPr>
        <p:spPr bwMode="auto">
          <a:xfrm>
            <a:off x="5077520" y="3968655"/>
            <a:ext cx="720000" cy="461735"/>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extrusionOk="0">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rotWithShape="0">
            <a:gsLst>
              <a:gs pos="0">
                <a:srgbClr val="92D050">
                  <a:tint val="66000"/>
                  <a:satMod val="160000"/>
                </a:srgbClr>
              </a:gs>
              <a:gs pos="50000">
                <a:srgbClr val="92D050">
                  <a:tint val="44500"/>
                  <a:satMod val="160000"/>
                </a:srgbClr>
              </a:gs>
              <a:gs pos="100000">
                <a:srgbClr val="92D050">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lvl="0" algn="ctr" defTabSz="533400">
              <a:lnSpc>
                <a:spcPct val="90000"/>
              </a:lnSpc>
              <a:spcAft>
                <a:spcPts val="0"/>
              </a:spcAft>
              <a:defRPr/>
            </a:pPr>
            <a:r>
              <a:rPr lang="ru-RU" sz="1200" b="1">
                <a:solidFill>
                  <a:schemeClr val="tx1"/>
                </a:solidFill>
                <a:latin typeface="Times New Roman"/>
                <a:cs typeface="Times New Roman"/>
              </a:rPr>
              <a:t>67 628,8</a:t>
            </a:r>
            <a:endParaRPr/>
          </a:p>
        </p:txBody>
      </p:sp>
      <p:sp>
        <p:nvSpPr>
          <p:cNvPr id="67" name="Скругленный прямоугольник 66"/>
          <p:cNvSpPr/>
          <p:nvPr/>
        </p:nvSpPr>
        <p:spPr bwMode="auto">
          <a:xfrm>
            <a:off x="224667" y="4607051"/>
            <a:ext cx="4673523" cy="571856"/>
          </a:xfrm>
          <a:prstGeom prst="roundRect">
            <a:avLst>
              <a:gd name="adj" fmla="val 16667"/>
            </a:avLst>
          </a:prstGeom>
          <a:ln/>
        </p:spPr>
        <p:style>
          <a:lnRef idx="1">
            <a:schemeClr val="accent2"/>
          </a:lnRef>
          <a:fillRef idx="2">
            <a:schemeClr val="accent2"/>
          </a:fillRef>
          <a:effectRef idx="1">
            <a:schemeClr val="accent2"/>
          </a:effectRef>
          <a:fontRef idx="minor">
            <a:schemeClr val="dk1"/>
          </a:fontRef>
        </p:style>
        <p:txBody>
          <a:bodyPr rtlCol="0" anchor="ctr"/>
          <a:lstStyle/>
          <a:p>
            <a:pPr>
              <a:defRPr/>
            </a:pPr>
            <a:r>
              <a:rPr lang="ru-RU" sz="1400">
                <a:solidFill>
                  <a:schemeClr val="tx1"/>
                </a:solidFill>
                <a:latin typeface="Times New Roman"/>
                <a:cs typeface="Times New Roman"/>
              </a:rPr>
              <a:t>Доля экспорта малых и средних предприятий в общем объеме экспорта Чувашской Республики, %</a:t>
            </a:r>
            <a:endParaRPr/>
          </a:p>
        </p:txBody>
      </p:sp>
      <p:sp>
        <p:nvSpPr>
          <p:cNvPr id="68" name="Полилиния 67"/>
          <p:cNvSpPr/>
          <p:nvPr/>
        </p:nvSpPr>
        <p:spPr bwMode="auto">
          <a:xfrm>
            <a:off x="5871211" y="4607051"/>
            <a:ext cx="720000" cy="571856"/>
          </a:xfrm>
          <a:custGeom>
            <a:avLst/>
            <a:gdLst>
              <a:gd name="connsiteX0" fmla="*/ 0 w 804306"/>
              <a:gd name="connsiteY0" fmla="*/ 56932 h 569323"/>
              <a:gd name="connsiteX1" fmla="*/ 56932 w 804306"/>
              <a:gd name="connsiteY1" fmla="*/ 0 h 569323"/>
              <a:gd name="connsiteX2" fmla="*/ 747374 w 804306"/>
              <a:gd name="connsiteY2" fmla="*/ 0 h 569323"/>
              <a:gd name="connsiteX3" fmla="*/ 804306 w 804306"/>
              <a:gd name="connsiteY3" fmla="*/ 56932 h 569323"/>
              <a:gd name="connsiteX4" fmla="*/ 804306 w 804306"/>
              <a:gd name="connsiteY4" fmla="*/ 512391 h 569323"/>
              <a:gd name="connsiteX5" fmla="*/ 747374 w 804306"/>
              <a:gd name="connsiteY5" fmla="*/ 569323 h 569323"/>
              <a:gd name="connsiteX6" fmla="*/ 56932 w 804306"/>
              <a:gd name="connsiteY6" fmla="*/ 569323 h 569323"/>
              <a:gd name="connsiteX7" fmla="*/ 0 w 804306"/>
              <a:gd name="connsiteY7" fmla="*/ 512391 h 569323"/>
              <a:gd name="connsiteX8" fmla="*/ 0 w 804306"/>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4306" h="569323" extrusionOk="0">
                <a:moveTo>
                  <a:pt x="0" y="56932"/>
                </a:moveTo>
                <a:cubicBezTo>
                  <a:pt x="0" y="25489"/>
                  <a:pt x="25489" y="0"/>
                  <a:pt x="56932" y="0"/>
                </a:cubicBezTo>
                <a:lnTo>
                  <a:pt x="747374" y="0"/>
                </a:lnTo>
                <a:cubicBezTo>
                  <a:pt x="778817" y="0"/>
                  <a:pt x="804306" y="25489"/>
                  <a:pt x="804306" y="56932"/>
                </a:cubicBezTo>
                <a:lnTo>
                  <a:pt x="804306" y="512391"/>
                </a:lnTo>
                <a:cubicBezTo>
                  <a:pt x="804306" y="543834"/>
                  <a:pt x="778817" y="569323"/>
                  <a:pt x="747374" y="569323"/>
                </a:cubicBezTo>
                <a:lnTo>
                  <a:pt x="56932" y="569323"/>
                </a:lnTo>
                <a:cubicBezTo>
                  <a:pt x="25489" y="569323"/>
                  <a:pt x="0" y="543834"/>
                  <a:pt x="0" y="512391"/>
                </a:cubicBezTo>
                <a:lnTo>
                  <a:pt x="0" y="56932"/>
                </a:lnTo>
                <a:close/>
              </a:path>
            </a:pathLst>
          </a:custGeom>
          <a:gradFill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Bef>
                <a:spcPts val="0"/>
              </a:spcBef>
              <a:spcAft>
                <a:spcPts val="0"/>
              </a:spcAft>
              <a:defRPr/>
            </a:pPr>
            <a:r>
              <a:rPr lang="ru-RU" sz="1200" b="1" i="0">
                <a:solidFill>
                  <a:schemeClr val="tx1"/>
                </a:solidFill>
                <a:latin typeface="Times New Roman"/>
                <a:cs typeface="Times New Roman"/>
              </a:rPr>
              <a:t>41,8</a:t>
            </a:r>
            <a:endParaRPr/>
          </a:p>
        </p:txBody>
      </p:sp>
      <p:sp>
        <p:nvSpPr>
          <p:cNvPr id="69" name="Полилиния 68"/>
          <p:cNvSpPr/>
          <p:nvPr/>
        </p:nvSpPr>
        <p:spPr bwMode="auto">
          <a:xfrm>
            <a:off x="6672094" y="4607051"/>
            <a:ext cx="720000" cy="571856"/>
          </a:xfrm>
          <a:custGeom>
            <a:avLst/>
            <a:gdLst>
              <a:gd name="connsiteX0" fmla="*/ 0 w 804306"/>
              <a:gd name="connsiteY0" fmla="*/ 56932 h 569323"/>
              <a:gd name="connsiteX1" fmla="*/ 56932 w 804306"/>
              <a:gd name="connsiteY1" fmla="*/ 0 h 569323"/>
              <a:gd name="connsiteX2" fmla="*/ 747374 w 804306"/>
              <a:gd name="connsiteY2" fmla="*/ 0 h 569323"/>
              <a:gd name="connsiteX3" fmla="*/ 804306 w 804306"/>
              <a:gd name="connsiteY3" fmla="*/ 56932 h 569323"/>
              <a:gd name="connsiteX4" fmla="*/ 804306 w 804306"/>
              <a:gd name="connsiteY4" fmla="*/ 512391 h 569323"/>
              <a:gd name="connsiteX5" fmla="*/ 747374 w 804306"/>
              <a:gd name="connsiteY5" fmla="*/ 569323 h 569323"/>
              <a:gd name="connsiteX6" fmla="*/ 56932 w 804306"/>
              <a:gd name="connsiteY6" fmla="*/ 569323 h 569323"/>
              <a:gd name="connsiteX7" fmla="*/ 0 w 804306"/>
              <a:gd name="connsiteY7" fmla="*/ 512391 h 569323"/>
              <a:gd name="connsiteX8" fmla="*/ 0 w 804306"/>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4306" h="569323" extrusionOk="0">
                <a:moveTo>
                  <a:pt x="0" y="56932"/>
                </a:moveTo>
                <a:cubicBezTo>
                  <a:pt x="0" y="25489"/>
                  <a:pt x="25489" y="0"/>
                  <a:pt x="56932" y="0"/>
                </a:cubicBezTo>
                <a:lnTo>
                  <a:pt x="747374" y="0"/>
                </a:lnTo>
                <a:cubicBezTo>
                  <a:pt x="778817" y="0"/>
                  <a:pt x="804306" y="25489"/>
                  <a:pt x="804306" y="56932"/>
                </a:cubicBezTo>
                <a:lnTo>
                  <a:pt x="804306" y="512391"/>
                </a:lnTo>
                <a:cubicBezTo>
                  <a:pt x="804306" y="543834"/>
                  <a:pt x="778817" y="569323"/>
                  <a:pt x="747374" y="569323"/>
                </a:cubicBezTo>
                <a:lnTo>
                  <a:pt x="56932" y="569323"/>
                </a:lnTo>
                <a:cubicBezTo>
                  <a:pt x="25489" y="569323"/>
                  <a:pt x="0" y="543834"/>
                  <a:pt x="0" y="512391"/>
                </a:cubicBezTo>
                <a:lnTo>
                  <a:pt x="0" y="5693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Aft>
                <a:spcPts val="0"/>
              </a:spcAft>
              <a:defRPr/>
            </a:pPr>
            <a:r>
              <a:rPr lang="en-US" sz="1200" b="1">
                <a:solidFill>
                  <a:schemeClr val="tx1"/>
                </a:solidFill>
                <a:latin typeface="Times New Roman"/>
                <a:cs typeface="Times New Roman"/>
              </a:rPr>
              <a:t>x</a:t>
            </a:r>
            <a:endParaRPr lang="ru-RU" sz="1200" b="1">
              <a:solidFill>
                <a:schemeClr val="tx1"/>
              </a:solidFill>
              <a:latin typeface="Times New Roman"/>
              <a:cs typeface="Times New Roman"/>
            </a:endParaRPr>
          </a:p>
        </p:txBody>
      </p:sp>
      <p:sp>
        <p:nvSpPr>
          <p:cNvPr id="70" name="Полилиния 69"/>
          <p:cNvSpPr/>
          <p:nvPr/>
        </p:nvSpPr>
        <p:spPr bwMode="auto">
          <a:xfrm>
            <a:off x="7467924" y="4607051"/>
            <a:ext cx="720000" cy="571856"/>
          </a:xfrm>
          <a:custGeom>
            <a:avLst/>
            <a:gdLst>
              <a:gd name="connsiteX0" fmla="*/ 0 w 804306"/>
              <a:gd name="connsiteY0" fmla="*/ 56932 h 569323"/>
              <a:gd name="connsiteX1" fmla="*/ 56932 w 804306"/>
              <a:gd name="connsiteY1" fmla="*/ 0 h 569323"/>
              <a:gd name="connsiteX2" fmla="*/ 747374 w 804306"/>
              <a:gd name="connsiteY2" fmla="*/ 0 h 569323"/>
              <a:gd name="connsiteX3" fmla="*/ 804306 w 804306"/>
              <a:gd name="connsiteY3" fmla="*/ 56932 h 569323"/>
              <a:gd name="connsiteX4" fmla="*/ 804306 w 804306"/>
              <a:gd name="connsiteY4" fmla="*/ 512391 h 569323"/>
              <a:gd name="connsiteX5" fmla="*/ 747374 w 804306"/>
              <a:gd name="connsiteY5" fmla="*/ 569323 h 569323"/>
              <a:gd name="connsiteX6" fmla="*/ 56932 w 804306"/>
              <a:gd name="connsiteY6" fmla="*/ 569323 h 569323"/>
              <a:gd name="connsiteX7" fmla="*/ 0 w 804306"/>
              <a:gd name="connsiteY7" fmla="*/ 512391 h 569323"/>
              <a:gd name="connsiteX8" fmla="*/ 0 w 804306"/>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4306" h="569323" extrusionOk="0">
                <a:moveTo>
                  <a:pt x="0" y="56932"/>
                </a:moveTo>
                <a:cubicBezTo>
                  <a:pt x="0" y="25489"/>
                  <a:pt x="25489" y="0"/>
                  <a:pt x="56932" y="0"/>
                </a:cubicBezTo>
                <a:lnTo>
                  <a:pt x="747374" y="0"/>
                </a:lnTo>
                <a:cubicBezTo>
                  <a:pt x="778817" y="0"/>
                  <a:pt x="804306" y="25489"/>
                  <a:pt x="804306" y="56932"/>
                </a:cubicBezTo>
                <a:lnTo>
                  <a:pt x="804306" y="512391"/>
                </a:lnTo>
                <a:cubicBezTo>
                  <a:pt x="804306" y="543834"/>
                  <a:pt x="778817" y="569323"/>
                  <a:pt x="747374" y="569323"/>
                </a:cubicBezTo>
                <a:lnTo>
                  <a:pt x="56932" y="569323"/>
                </a:lnTo>
                <a:cubicBezTo>
                  <a:pt x="25489" y="569323"/>
                  <a:pt x="0" y="543834"/>
                  <a:pt x="0" y="512391"/>
                </a:cubicBezTo>
                <a:lnTo>
                  <a:pt x="0" y="5693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Aft>
                <a:spcPts val="0"/>
              </a:spcAft>
              <a:defRPr/>
            </a:pPr>
            <a:r>
              <a:rPr lang="en-US" sz="1200" b="1">
                <a:solidFill>
                  <a:schemeClr val="tx1"/>
                </a:solidFill>
                <a:latin typeface="Times New Roman"/>
                <a:cs typeface="Times New Roman"/>
              </a:rPr>
              <a:t>x</a:t>
            </a:r>
            <a:endParaRPr lang="ru-RU" sz="1200" b="1">
              <a:solidFill>
                <a:schemeClr val="tx1"/>
              </a:solidFill>
              <a:latin typeface="Times New Roman"/>
              <a:cs typeface="Times New Roman"/>
            </a:endParaRPr>
          </a:p>
        </p:txBody>
      </p:sp>
      <p:sp>
        <p:nvSpPr>
          <p:cNvPr id="71" name="Полилиния 70"/>
          <p:cNvSpPr/>
          <p:nvPr/>
        </p:nvSpPr>
        <p:spPr bwMode="auto">
          <a:xfrm>
            <a:off x="8253613" y="4607051"/>
            <a:ext cx="720000" cy="571856"/>
          </a:xfrm>
          <a:custGeom>
            <a:avLst/>
            <a:gdLst>
              <a:gd name="connsiteX0" fmla="*/ 0 w 804306"/>
              <a:gd name="connsiteY0" fmla="*/ 56932 h 569323"/>
              <a:gd name="connsiteX1" fmla="*/ 56932 w 804306"/>
              <a:gd name="connsiteY1" fmla="*/ 0 h 569323"/>
              <a:gd name="connsiteX2" fmla="*/ 747374 w 804306"/>
              <a:gd name="connsiteY2" fmla="*/ 0 h 569323"/>
              <a:gd name="connsiteX3" fmla="*/ 804306 w 804306"/>
              <a:gd name="connsiteY3" fmla="*/ 56932 h 569323"/>
              <a:gd name="connsiteX4" fmla="*/ 804306 w 804306"/>
              <a:gd name="connsiteY4" fmla="*/ 512391 h 569323"/>
              <a:gd name="connsiteX5" fmla="*/ 747374 w 804306"/>
              <a:gd name="connsiteY5" fmla="*/ 569323 h 569323"/>
              <a:gd name="connsiteX6" fmla="*/ 56932 w 804306"/>
              <a:gd name="connsiteY6" fmla="*/ 569323 h 569323"/>
              <a:gd name="connsiteX7" fmla="*/ 0 w 804306"/>
              <a:gd name="connsiteY7" fmla="*/ 512391 h 569323"/>
              <a:gd name="connsiteX8" fmla="*/ 0 w 804306"/>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4306" h="569323" extrusionOk="0">
                <a:moveTo>
                  <a:pt x="0" y="56932"/>
                </a:moveTo>
                <a:cubicBezTo>
                  <a:pt x="0" y="25489"/>
                  <a:pt x="25489" y="0"/>
                  <a:pt x="56932" y="0"/>
                </a:cubicBezTo>
                <a:lnTo>
                  <a:pt x="747374" y="0"/>
                </a:lnTo>
                <a:cubicBezTo>
                  <a:pt x="778817" y="0"/>
                  <a:pt x="804306" y="25489"/>
                  <a:pt x="804306" y="56932"/>
                </a:cubicBezTo>
                <a:lnTo>
                  <a:pt x="804306" y="512391"/>
                </a:lnTo>
                <a:cubicBezTo>
                  <a:pt x="804306" y="543834"/>
                  <a:pt x="778817" y="569323"/>
                  <a:pt x="747374" y="569323"/>
                </a:cubicBezTo>
                <a:lnTo>
                  <a:pt x="56932" y="569323"/>
                </a:lnTo>
                <a:cubicBezTo>
                  <a:pt x="25489" y="569323"/>
                  <a:pt x="0" y="543834"/>
                  <a:pt x="0" y="512391"/>
                </a:cubicBezTo>
                <a:lnTo>
                  <a:pt x="0" y="5693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Aft>
                <a:spcPts val="0"/>
              </a:spcAft>
              <a:defRPr/>
            </a:pPr>
            <a:r>
              <a:rPr lang="en-US" sz="1200" b="1">
                <a:solidFill>
                  <a:schemeClr val="tx1"/>
                </a:solidFill>
                <a:latin typeface="Times New Roman"/>
                <a:cs typeface="Times New Roman"/>
              </a:rPr>
              <a:t>x</a:t>
            </a:r>
            <a:endParaRPr lang="ru-RU" sz="1200" b="1">
              <a:solidFill>
                <a:schemeClr val="tx1"/>
              </a:solidFill>
              <a:latin typeface="Times New Roman"/>
              <a:cs typeface="Times New Roman"/>
            </a:endParaRPr>
          </a:p>
        </p:txBody>
      </p:sp>
      <p:sp>
        <p:nvSpPr>
          <p:cNvPr id="72" name="Полилиния 71"/>
          <p:cNvSpPr/>
          <p:nvPr/>
        </p:nvSpPr>
        <p:spPr bwMode="auto">
          <a:xfrm>
            <a:off x="5077520" y="4607051"/>
            <a:ext cx="720000" cy="571857"/>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extrusionOk="0">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rotWithShape="0">
            <a:gsLst>
              <a:gs pos="0">
                <a:srgbClr val="92D050">
                  <a:tint val="66000"/>
                  <a:satMod val="160000"/>
                </a:srgbClr>
              </a:gs>
              <a:gs pos="50000">
                <a:srgbClr val="92D050">
                  <a:tint val="44500"/>
                  <a:satMod val="160000"/>
                </a:srgbClr>
              </a:gs>
              <a:gs pos="100000">
                <a:srgbClr val="92D050">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lvl="0" algn="ctr" defTabSz="533400">
              <a:lnSpc>
                <a:spcPct val="90000"/>
              </a:lnSpc>
              <a:spcAft>
                <a:spcPts val="0"/>
              </a:spcAft>
              <a:defRPr/>
            </a:pPr>
            <a:r>
              <a:rPr lang="ru-RU" sz="1200" b="1">
                <a:solidFill>
                  <a:schemeClr val="tx1"/>
                </a:solidFill>
                <a:latin typeface="Times New Roman"/>
                <a:cs typeface="Times New Roman"/>
              </a:rPr>
              <a:t>39,2</a:t>
            </a:r>
            <a:endParaRPr/>
          </a:p>
        </p:txBody>
      </p:sp>
      <p:sp>
        <p:nvSpPr>
          <p:cNvPr id="11" name="Скругленный прямоугольник 10"/>
          <p:cNvSpPr/>
          <p:nvPr/>
        </p:nvSpPr>
        <p:spPr bwMode="auto">
          <a:xfrm>
            <a:off x="187215" y="1935226"/>
            <a:ext cx="2810210" cy="557670"/>
          </a:xfrm>
          <a:prstGeom prst="roundRect">
            <a:avLst>
              <a:gd name="adj" fmla="val 16667"/>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defRPr/>
            </a:pPr>
            <a:r>
              <a:rPr lang="ru-RU" b="1">
                <a:solidFill>
                  <a:schemeClr val="accent1">
                    <a:lumMod val="50000"/>
                  </a:schemeClr>
                </a:solidFill>
                <a:latin typeface="Times New Roman"/>
                <a:cs typeface="Times New Roman"/>
              </a:rPr>
              <a:t>Основные индикаторы</a:t>
            </a:r>
            <a:endParaRPr/>
          </a:p>
        </p:txBody>
      </p:sp>
      <p:sp>
        <p:nvSpPr>
          <p:cNvPr id="6" name="Номер слайда 5"/>
          <p:cNvSpPr>
            <a:spLocks noGrp="1"/>
          </p:cNvSpPr>
          <p:nvPr>
            <p:ph type="sldNum" sz="quarter" idx="12"/>
          </p:nvPr>
        </p:nvSpPr>
        <p:spPr bwMode="auto"/>
        <p:txBody>
          <a:bodyPr/>
          <a:lstStyle/>
          <a:p>
            <a:pPr>
              <a:defRPr/>
            </a:pPr>
            <a:fld id="{667CCBFA-BFB9-4E9F-B6F6-694D72409F22}" type="slidenum">
              <a:rPr lang="ru-RU"/>
              <a:t>81</a:t>
            </a:fld>
            <a:endParaRPr lang="ru-RU"/>
          </a:p>
        </p:txBody>
      </p:sp>
    </p:spTree>
    <p:extLst>
      <p:ext uri="{BB962C8B-B14F-4D97-AF65-F5344CB8AC3E}">
        <p14:creationId xmlns:p14="http://schemas.microsoft.com/office/powerpoint/2010/main" val="3305608952"/>
      </p:ext>
    </p:extLst>
  </p:cSld>
  <p:clrMapOvr>
    <a:masterClrMapping/>
  </p:clrMapOvr>
  <mc:AlternateContent xmlns:mc="http://schemas.openxmlformats.org/markup-compatibility/2006" xmlns:p14="http://schemas.microsoft.com/office/powerpoint/2010/main">
    <mc:Choice Requires="p14">
      <p:transition spd="slow" p14:dur="2000"/>
    </mc:Choice>
    <mc:Fallback xmlns="" xmlns:m="http://schemas.openxmlformats.org/officeDocument/2006/math" xmlns:w="http://schemas.openxmlformats.org/wordprocessingml/2006/main">
      <p:transition advClick="1"/>
    </mc:Fallback>
  </mc:AlternateContent>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41865195" name="Прямоугольник 7"/>
          <p:cNvSpPr/>
          <p:nvPr/>
        </p:nvSpPr>
        <p:spPr bwMode="auto">
          <a:xfrm>
            <a:off x="4680" y="4293000"/>
            <a:ext cx="1943640" cy="360360"/>
          </a:xfrm>
          <a:prstGeom prst="rect">
            <a:avLst/>
          </a:prstGeom>
          <a:no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defRPr/>
            </a:pPr>
            <a:endParaRPr lang="ru-RU" sz="1800" b="0" u="none" strike="noStrike">
              <a:solidFill>
                <a:schemeClr val="dk1"/>
              </a:solidFill>
              <a:latin typeface="Times New Roman"/>
            </a:endParaRPr>
          </a:p>
        </p:txBody>
      </p:sp>
      <p:sp>
        <p:nvSpPr>
          <p:cNvPr id="2091782173" name="Прямоугольник 8"/>
          <p:cNvSpPr/>
          <p:nvPr/>
        </p:nvSpPr>
        <p:spPr bwMode="auto">
          <a:xfrm>
            <a:off x="30960" y="4662360"/>
            <a:ext cx="1511280" cy="503280"/>
          </a:xfrm>
          <a:prstGeom prst="rect">
            <a:avLst/>
          </a:prstGeom>
          <a:no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nSpc>
                <a:spcPct val="100000"/>
              </a:lnSpc>
              <a:defRPr/>
            </a:pPr>
            <a:endParaRPr lang="ru-RU" sz="1800" b="0" u="none" strike="noStrike">
              <a:solidFill>
                <a:schemeClr val="dk1"/>
              </a:solidFill>
              <a:latin typeface="Times New Roman"/>
            </a:endParaRPr>
          </a:p>
        </p:txBody>
      </p:sp>
      <p:sp>
        <p:nvSpPr>
          <p:cNvPr id="1248821410" name="Скругленный прямоугольник 4"/>
          <p:cNvSpPr/>
          <p:nvPr/>
        </p:nvSpPr>
        <p:spPr bwMode="auto">
          <a:xfrm>
            <a:off x="250785" y="764640"/>
            <a:ext cx="3351898" cy="1078020"/>
          </a:xfrm>
          <a:prstGeom prst="roundRect">
            <a:avLst>
              <a:gd name="adj" fmla="val 16667"/>
            </a:avLst>
          </a:prstGeom>
          <a:gradFill rotWithShape="0">
            <a:gsLst>
              <a:gs pos="28000">
                <a:srgbClr val="B4E0FA"/>
              </a:gs>
              <a:gs pos="100000">
                <a:srgbClr val="77C6F0"/>
              </a:gs>
            </a:gsLst>
            <a:lin ang="5400000" scaled="1"/>
          </a:gradFill>
          <a:ln>
            <a:solidFill>
              <a:srgbClr val="5ECCF3"/>
            </a:solidFill>
            <a:round/>
          </a:ln>
          <a:effectLst>
            <a:outerShdw blurRad="63360" dist="50760" dir="5400000" sx="98000" sy="98000" rotWithShape="0">
              <a:srgbClr val="000000">
                <a:alpha val="20000"/>
              </a:srgbClr>
            </a:outerShdw>
          </a:effectLst>
        </p:spPr>
        <p:style>
          <a:lnRef idx="1">
            <a:schemeClr val="accent2"/>
          </a:lnRef>
          <a:fillRef idx="2">
            <a:schemeClr val="accent2"/>
          </a:fillRef>
          <a:effectRef idx="1">
            <a:schemeClr val="accent2"/>
          </a:effectRef>
          <a:fontRef idx="minor"/>
        </p:style>
        <p:txBody>
          <a:bodyPr lIns="90000" tIns="45000" rIns="90000" bIns="45000" anchor="ctr">
            <a:noAutofit/>
          </a:bodyPr>
          <a:lstStyle/>
          <a:p>
            <a:pPr>
              <a:lnSpc>
                <a:spcPct val="100000"/>
              </a:lnSpc>
              <a:defRPr/>
            </a:pPr>
            <a:r>
              <a:rPr lang="ru-RU" sz="1200" b="1" i="1" u="none" strike="noStrike">
                <a:solidFill>
                  <a:schemeClr val="dk1"/>
                </a:solidFill>
                <a:latin typeface="Times New Roman"/>
              </a:rPr>
              <a:t>Цель программы:</a:t>
            </a:r>
            <a:r>
              <a:rPr lang="ru-RU" sz="1200" b="0" u="none" strike="noStrike">
                <a:solidFill>
                  <a:schemeClr val="dk1"/>
                </a:solidFill>
                <a:latin typeface="Times New Roman"/>
              </a:rPr>
              <a:t> </a:t>
            </a:r>
            <a:endParaRPr lang="ru-RU" sz="1200" b="0" u="none" strike="noStrike">
              <a:solidFill>
                <a:srgbClr val="000000"/>
              </a:solidFill>
              <a:latin typeface="Arial"/>
            </a:endParaRPr>
          </a:p>
          <a:p>
            <a:pPr marL="285840" indent="-285840" algn="just">
              <a:lnSpc>
                <a:spcPct val="100000"/>
              </a:lnSpc>
              <a:buClr>
                <a:srgbClr val="000000"/>
              </a:buClr>
              <a:buFont typeface="Wingdings"/>
              <a:buChar char=""/>
              <a:defRPr/>
            </a:pPr>
            <a:r>
              <a:rPr lang="ru-RU" sz="1200" b="0" i="0" u="none" strike="noStrike" cap="none" spc="0">
                <a:solidFill>
                  <a:schemeClr val="dk1"/>
                </a:solidFill>
                <a:latin typeface="Times New Roman"/>
                <a:ea typeface="Times New Roman"/>
                <a:cs typeface="Times New Roman"/>
              </a:rPr>
              <a:t>создание условий для улучшения жилищных условий граждан в Чувашской Республике путем увеличения объемов ввода жилья и стимулирования спроса на жилье</a:t>
            </a:r>
            <a:endParaRPr lang="ru-RU" sz="1200" b="0" u="none" strike="noStrike">
              <a:solidFill>
                <a:srgbClr val="000000"/>
              </a:solidFill>
              <a:latin typeface="Arial"/>
            </a:endParaRPr>
          </a:p>
        </p:txBody>
      </p:sp>
      <p:sp>
        <p:nvSpPr>
          <p:cNvPr id="1384787633" name="TextBox 55"/>
          <p:cNvSpPr/>
          <p:nvPr/>
        </p:nvSpPr>
        <p:spPr bwMode="auto">
          <a:xfrm>
            <a:off x="142559" y="3713940"/>
            <a:ext cx="3568349" cy="273239"/>
          </a:xfrm>
          <a:prstGeom prst="rect">
            <a:avLst/>
          </a:prstGeom>
          <a:noFill/>
          <a:ln w="0">
            <a:noFill/>
          </a:ln>
        </p:spPr>
        <p:style>
          <a:lnRef idx="0">
            <a:srgbClr val="000000"/>
          </a:lnRef>
          <a:fillRef idx="0">
            <a:srgbClr val="000000"/>
          </a:fillRef>
          <a:effectRef idx="0">
            <a:srgbClr val="000000"/>
          </a:effectRef>
          <a:fontRef idx="minor"/>
        </p:style>
        <p:txBody>
          <a:bodyPr lIns="90000" tIns="45000" rIns="90000" bIns="45000" anchor="t">
            <a:spAutoFit/>
          </a:bodyPr>
          <a:lstStyle/>
          <a:p>
            <a:pPr>
              <a:lnSpc>
                <a:spcPct val="100000"/>
              </a:lnSpc>
              <a:defRPr/>
            </a:pPr>
            <a:r>
              <a:rPr lang="ru-RU" sz="1200" b="1" u="none" strike="noStrike">
                <a:solidFill>
                  <a:schemeClr val="dk1"/>
                </a:solidFill>
                <a:latin typeface="Times New Roman"/>
              </a:rPr>
              <a:t>Расходы республиканского бюджета, млрд. руб.</a:t>
            </a:r>
            <a:endParaRPr lang="ru-RU" sz="1200" b="0" u="none" strike="noStrike">
              <a:solidFill>
                <a:srgbClr val="000000"/>
              </a:solidFill>
              <a:latin typeface="Arial"/>
            </a:endParaRPr>
          </a:p>
        </p:txBody>
      </p:sp>
      <p:sp>
        <p:nvSpPr>
          <p:cNvPr id="79912262" name="Заголовок 1"/>
          <p:cNvSpPr/>
          <p:nvPr/>
        </p:nvSpPr>
        <p:spPr bwMode="auto">
          <a:xfrm>
            <a:off x="259560" y="0"/>
            <a:ext cx="7612920" cy="619920"/>
          </a:xfrm>
          <a:prstGeom prst="rect">
            <a:avLst/>
          </a:prstGeom>
          <a:noFill/>
          <a:ln w="0">
            <a:noFill/>
          </a:ln>
        </p:spPr>
        <p:style>
          <a:lnRef idx="0">
            <a:srgbClr val="000000"/>
          </a:lnRef>
          <a:fillRef idx="0">
            <a:srgbClr val="000000"/>
          </a:fillRef>
          <a:effectRef idx="0">
            <a:srgbClr val="000000"/>
          </a:effectRef>
          <a:fontRef idx="minor"/>
        </p:style>
        <p:txBody>
          <a:bodyPr lIns="90000" tIns="45000" rIns="90000" bIns="45000" anchor="t">
            <a:noAutofit/>
          </a:bodyPr>
          <a:lstStyle/>
          <a:p>
            <a:pPr defTabSz="914400">
              <a:lnSpc>
                <a:spcPct val="100000"/>
              </a:lnSpc>
              <a:tabLst>
                <a:tab pos="0" algn="l"/>
              </a:tabLst>
              <a:defRPr/>
            </a:pPr>
            <a:r>
              <a:rPr lang="ru-RU" sz="1700" b="1" u="none" strike="noStrike">
                <a:solidFill>
                  <a:schemeClr val="dk1"/>
                </a:solidFill>
                <a:latin typeface="Times New Roman"/>
              </a:rPr>
              <a:t>Государственная программа Чувашской Республики «Обеспечение граждан в Чувашской Республике доступным и комфортным жильем»</a:t>
            </a:r>
            <a:endParaRPr sz="1700" b="0" u="none" strike="noStrike">
              <a:solidFill>
                <a:srgbClr val="000000"/>
              </a:solidFill>
              <a:latin typeface="Arial"/>
            </a:endParaRPr>
          </a:p>
        </p:txBody>
      </p:sp>
      <p:cxnSp>
        <p:nvCxnSpPr>
          <p:cNvPr id="286147516" name="Прямая соединительная линия 59"/>
          <p:cNvCxnSpPr>
            <a:cxnSpLocks/>
          </p:cNvCxnSpPr>
          <p:nvPr/>
        </p:nvCxnSpPr>
        <p:spPr bwMode="auto">
          <a:xfrm>
            <a:off x="0" y="620639"/>
            <a:ext cx="9144720" cy="720"/>
          </a:xfrm>
          <a:prstGeom prst="straightConnector1">
            <a:avLst/>
          </a:prstGeom>
          <a:ln w="0">
            <a:solidFill>
              <a:srgbClr val="4E67C8"/>
            </a:solidFill>
          </a:ln>
        </p:spPr>
      </p:cxnSp>
      <p:sp>
        <p:nvSpPr>
          <p:cNvPr id="584330152" name="TextBox 60"/>
          <p:cNvSpPr/>
          <p:nvPr/>
        </p:nvSpPr>
        <p:spPr bwMode="auto">
          <a:xfrm>
            <a:off x="7860240" y="69840"/>
            <a:ext cx="1248840" cy="486360"/>
          </a:xfrm>
          <a:prstGeom prst="rect">
            <a:avLst/>
          </a:prstGeom>
          <a:noFill/>
          <a:ln w="0">
            <a:noFill/>
          </a:ln>
        </p:spPr>
        <p:style>
          <a:lnRef idx="0">
            <a:srgbClr val="000000"/>
          </a:lnRef>
          <a:fillRef idx="0">
            <a:srgbClr val="000000"/>
          </a:fillRef>
          <a:effectRef idx="0">
            <a:srgbClr val="000000"/>
          </a:effectRef>
          <a:fontRef idx="minor"/>
        </p:style>
        <p:txBody>
          <a:bodyPr wrap="none" lIns="90000" tIns="45000" rIns="90000" bIns="45000" anchor="t">
            <a:spAutoFit/>
          </a:bodyPr>
          <a:lstStyle/>
          <a:p>
            <a:pPr algn="ctr">
              <a:lnSpc>
                <a:spcPct val="100000"/>
              </a:lnSpc>
              <a:defRPr/>
            </a:pPr>
            <a:r>
              <a:rPr lang="ru-RU" sz="1300" b="1" i="1" u="none" strike="noStrike">
                <a:solidFill>
                  <a:schemeClr val="accent1"/>
                </a:solidFill>
                <a:latin typeface="Trebuchet MS"/>
              </a:rPr>
              <a:t>Бюджет</a:t>
            </a:r>
            <a:endParaRPr lang="ru-RU" sz="1300" b="0" u="none" strike="noStrike">
              <a:solidFill>
                <a:srgbClr val="000000"/>
              </a:solidFill>
              <a:latin typeface="Arial"/>
            </a:endParaRPr>
          </a:p>
          <a:p>
            <a:pPr algn="ctr">
              <a:lnSpc>
                <a:spcPct val="100000"/>
              </a:lnSpc>
              <a:defRPr/>
            </a:pPr>
            <a:r>
              <a:rPr lang="ru-RU" sz="1300" b="1" i="1" u="none" strike="noStrike">
                <a:solidFill>
                  <a:schemeClr val="accent1"/>
                </a:solidFill>
                <a:latin typeface="Trebuchet MS"/>
              </a:rPr>
              <a:t>для граждан</a:t>
            </a:r>
            <a:endParaRPr lang="ru-RU" sz="1300" b="0" u="none" strike="noStrike">
              <a:solidFill>
                <a:srgbClr val="000000"/>
              </a:solidFill>
              <a:latin typeface="Arial"/>
            </a:endParaRPr>
          </a:p>
        </p:txBody>
      </p:sp>
      <p:sp>
        <p:nvSpPr>
          <p:cNvPr id="2103401840" name="Полилиния 24"/>
          <p:cNvSpPr/>
          <p:nvPr/>
        </p:nvSpPr>
        <p:spPr bwMode="auto">
          <a:xfrm>
            <a:off x="3715229" y="764640"/>
            <a:ext cx="5393850" cy="343800"/>
          </a:xfrm>
          <a:custGeom>
            <a:avLst/>
            <a:gdLst>
              <a:gd name="textAreaLeft" fmla="*/ 0 w 5621760"/>
              <a:gd name="textAreaRight" fmla="*/ 5622480 w 5621760"/>
              <a:gd name="textAreaTop" fmla="*/ 0 h 343800"/>
              <a:gd name="textAreaBottom" fmla="*/ 344520 h 343800"/>
            </a:gdLst>
            <a:ahLst/>
            <a:cxnLst/>
            <a:rect l="textAreaLeft" t="textAreaTop" r="textAreaRight" b="textAreaBottom"/>
            <a:pathLst>
              <a:path w="3933156" h="477185" extrusionOk="0">
                <a:moveTo>
                  <a:pt x="0" y="47719"/>
                </a:moveTo>
                <a:cubicBezTo>
                  <a:pt x="0" y="21365"/>
                  <a:pt x="21365" y="0"/>
                  <a:pt x="47719" y="0"/>
                </a:cubicBezTo>
                <a:lnTo>
                  <a:pt x="3885438" y="0"/>
                </a:lnTo>
                <a:cubicBezTo>
                  <a:pt x="3911792" y="0"/>
                  <a:pt x="3933157" y="21365"/>
                  <a:pt x="3933157" y="47719"/>
                </a:cubicBezTo>
                <a:cubicBezTo>
                  <a:pt x="3933157" y="174968"/>
                  <a:pt x="3933156" y="302218"/>
                  <a:pt x="3933156" y="429467"/>
                </a:cubicBezTo>
                <a:cubicBezTo>
                  <a:pt x="3933156" y="455821"/>
                  <a:pt x="3911791" y="477186"/>
                  <a:pt x="3885437" y="477186"/>
                </a:cubicBezTo>
                <a:lnTo>
                  <a:pt x="47719" y="477185"/>
                </a:lnTo>
                <a:cubicBezTo>
                  <a:pt x="21365" y="477185"/>
                  <a:pt x="0" y="455820"/>
                  <a:pt x="0" y="429466"/>
                </a:cubicBezTo>
                <a:lnTo>
                  <a:pt x="0" y="47719"/>
                </a:lnTo>
                <a:close/>
              </a:path>
            </a:pathLst>
          </a:custGeom>
          <a:gradFill rotWithShape="0">
            <a:gsLst>
              <a:gs pos="0">
                <a:srgbClr val="A2C3FF"/>
              </a:gs>
              <a:gs pos="50000">
                <a:srgbClr val="C7D9FF"/>
              </a:gs>
              <a:gs pos="100000">
                <a:srgbClr val="E3ECFF"/>
              </a:gs>
            </a:gsLst>
            <a:lin ang="8100000" scaled="1"/>
          </a:gradFill>
          <a:ln>
            <a:noFill/>
          </a:ln>
          <a:effectLst>
            <a:outerShdw blurRad="50760" dist="38160" dir="5400000" algn="t" rotWithShape="0">
              <a:srgbClr val="000000">
                <a:alpha val="40000"/>
              </a:srgbClr>
            </a:outerShdw>
          </a:effectLst>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63360" tIns="63360" rIns="63360" bIns="63360" numCol="1" spcCol="1440" anchor="ctr">
            <a:noAutofit/>
          </a:bodyPr>
          <a:lstStyle/>
          <a:p>
            <a:pPr algn="ctr" defTabSz="577800">
              <a:lnSpc>
                <a:spcPct val="90000"/>
              </a:lnSpc>
              <a:spcAft>
                <a:spcPts val="455"/>
              </a:spcAft>
              <a:defRPr/>
            </a:pPr>
            <a:r>
              <a:rPr lang="ru-RU" sz="1300" b="1" i="1" u="none" strike="noStrike">
                <a:solidFill>
                  <a:schemeClr val="dk1"/>
                </a:solidFill>
                <a:latin typeface="Times New Roman"/>
              </a:rPr>
              <a:t>Расходы в разрезе структурных элементов в 2025 году, млн. руб.</a:t>
            </a:r>
            <a:endParaRPr lang="ru-RU" sz="1300" b="0" u="none" strike="noStrike">
              <a:solidFill>
                <a:srgbClr val="000000"/>
              </a:solidFill>
              <a:latin typeface="Arial"/>
            </a:endParaRPr>
          </a:p>
        </p:txBody>
      </p:sp>
      <p:sp>
        <p:nvSpPr>
          <p:cNvPr id="1182849756" name="Полилиния 25"/>
          <p:cNvSpPr/>
          <p:nvPr/>
        </p:nvSpPr>
        <p:spPr bwMode="auto">
          <a:xfrm>
            <a:off x="3715229" y="1916832"/>
            <a:ext cx="4017536" cy="288000"/>
          </a:xfrm>
          <a:custGeom>
            <a:avLst/>
            <a:gdLst>
              <a:gd name="textAreaLeft" fmla="*/ 0 w 3648600"/>
              <a:gd name="textAreaRight" fmla="*/ 3649320 w 3648600"/>
              <a:gd name="textAreaTop" fmla="*/ 0 h 329760"/>
              <a:gd name="textAreaBottom" fmla="*/ 330480 h 329760"/>
            </a:gdLst>
            <a:ahLst/>
            <a:cxnLst/>
            <a:rect l="textAreaLeft" t="textAreaTop" r="textAreaRight" b="textAreaBottom"/>
            <a:pathLst>
              <a:path w="2926877" h="477185" extrusionOk="0">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rotWithShape="0">
            <a:gsLst>
              <a:gs pos="0">
                <a:srgbClr val="A2C3FF"/>
              </a:gs>
              <a:gs pos="50000">
                <a:srgbClr val="C7D9FF"/>
              </a:gs>
              <a:gs pos="100000">
                <a:srgbClr val="E3ECFF"/>
              </a:gs>
            </a:gsLst>
            <a:lin ang="8100000" scaled="1"/>
          </a:gradFill>
          <a:ln>
            <a:noFill/>
          </a:ln>
          <a:effectLst>
            <a:outerShdw blurRad="50760" dist="38160" dir="5400000" algn="t" rotWithShape="0">
              <a:srgbClr val="000000">
                <a:alpha val="40000"/>
              </a:srgbClr>
            </a:outerShdw>
          </a:effectLst>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63360" tIns="63360" rIns="63360" bIns="63360" numCol="1" spcCol="1440" anchor="ctr">
            <a:noAutofit/>
          </a:bodyPr>
          <a:lstStyle/>
          <a:p>
            <a:pPr algn="ctr" defTabSz="577800">
              <a:lnSpc>
                <a:spcPct val="90000"/>
              </a:lnSpc>
              <a:spcAft>
                <a:spcPts val="314"/>
              </a:spcAft>
              <a:defRPr/>
            </a:pPr>
            <a:r>
              <a:rPr lang="ru-RU" sz="900" b="0" u="none" strike="noStrike">
                <a:solidFill>
                  <a:schemeClr val="dk1"/>
                </a:solidFill>
                <a:latin typeface="Times New Roman"/>
              </a:rPr>
              <a:t>Региональный проект «Обеспечение жильем молодых семей»</a:t>
            </a:r>
            <a:endParaRPr lang="ru-RU" sz="900" b="0" u="none" strike="noStrike">
              <a:solidFill>
                <a:srgbClr val="000000"/>
              </a:solidFill>
              <a:latin typeface="Arial"/>
            </a:endParaRPr>
          </a:p>
        </p:txBody>
      </p:sp>
      <p:sp>
        <p:nvSpPr>
          <p:cNvPr id="1100683966" name="Полилиния 26"/>
          <p:cNvSpPr/>
          <p:nvPr/>
        </p:nvSpPr>
        <p:spPr bwMode="auto">
          <a:xfrm>
            <a:off x="3710189" y="2805389"/>
            <a:ext cx="4017536" cy="324000"/>
          </a:xfrm>
          <a:custGeom>
            <a:avLst/>
            <a:gdLst>
              <a:gd name="textAreaLeft" fmla="*/ 0 w 3652200"/>
              <a:gd name="textAreaRight" fmla="*/ 3652920 w 3652200"/>
              <a:gd name="textAreaTop" fmla="*/ 0 h 354240"/>
              <a:gd name="textAreaBottom" fmla="*/ 354960 h 354240"/>
            </a:gdLst>
            <a:ahLst/>
            <a:cxnLst/>
            <a:rect l="textAreaLeft" t="textAreaTop" r="textAreaRight" b="textAreaBottom"/>
            <a:pathLst>
              <a:path w="2926877" h="477185" extrusionOk="0">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rotWithShape="0">
            <a:gsLst>
              <a:gs pos="0">
                <a:srgbClr val="A2C3FF"/>
              </a:gs>
              <a:gs pos="50000">
                <a:srgbClr val="C7D9FF"/>
              </a:gs>
              <a:gs pos="100000">
                <a:srgbClr val="E3ECFF"/>
              </a:gs>
            </a:gsLst>
            <a:lin ang="8100000" scaled="1"/>
          </a:gradFill>
          <a:ln>
            <a:noFill/>
          </a:ln>
          <a:effectLst>
            <a:outerShdw blurRad="50760" dist="38160" dir="5400000" algn="t" rotWithShape="0">
              <a:srgbClr val="000000">
                <a:alpha val="40000"/>
              </a:srgbClr>
            </a:outerShdw>
          </a:effectLst>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63360" tIns="63360" rIns="63360" bIns="63360" numCol="1" spcCol="1440" anchor="ctr">
            <a:noAutofit/>
          </a:bodyPr>
          <a:lstStyle/>
          <a:p>
            <a:pPr algn="ctr" defTabSz="577800">
              <a:lnSpc>
                <a:spcPct val="90000"/>
              </a:lnSpc>
              <a:spcAft>
                <a:spcPts val="314"/>
              </a:spcAft>
              <a:defRPr/>
            </a:pPr>
            <a:r>
              <a:rPr lang="ru-RU" sz="900" b="0" u="none" strike="noStrike">
                <a:solidFill>
                  <a:schemeClr val="dk1"/>
                </a:solidFill>
                <a:latin typeface="Times New Roman"/>
              </a:rPr>
              <a:t>Региональный проект «Улучшение жилищных условий отдельных категорий граждан» </a:t>
            </a:r>
            <a:endParaRPr lang="ru-RU" sz="900" b="0" u="none" strike="noStrike">
              <a:solidFill>
                <a:srgbClr val="000000"/>
              </a:solidFill>
              <a:latin typeface="Arial"/>
            </a:endParaRPr>
          </a:p>
        </p:txBody>
      </p:sp>
      <p:sp>
        <p:nvSpPr>
          <p:cNvPr id="1766385374" name="Полилиния 37"/>
          <p:cNvSpPr/>
          <p:nvPr/>
        </p:nvSpPr>
        <p:spPr bwMode="auto">
          <a:xfrm>
            <a:off x="3717029" y="2276872"/>
            <a:ext cx="4017536" cy="454680"/>
          </a:xfrm>
          <a:custGeom>
            <a:avLst/>
            <a:gdLst>
              <a:gd name="textAreaLeft" fmla="*/ 0 w 3648600"/>
              <a:gd name="textAreaRight" fmla="*/ 3649320 w 3648600"/>
              <a:gd name="textAreaTop" fmla="*/ 0 h 454680"/>
              <a:gd name="textAreaBottom" fmla="*/ 455400 h 454680"/>
            </a:gdLst>
            <a:ahLst/>
            <a:cxnLst/>
            <a:rect l="textAreaLeft" t="textAreaTop" r="textAreaRight" b="textAreaBottom"/>
            <a:pathLst>
              <a:path w="2926877" h="477185" extrusionOk="0">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rotWithShape="0">
            <a:gsLst>
              <a:gs pos="0">
                <a:srgbClr val="A2C3FF"/>
              </a:gs>
              <a:gs pos="50000">
                <a:srgbClr val="C7D9FF"/>
              </a:gs>
              <a:gs pos="100000">
                <a:srgbClr val="E3ECFF"/>
              </a:gs>
            </a:gsLst>
            <a:lin ang="8100000" scaled="1"/>
          </a:gradFill>
          <a:ln>
            <a:noFill/>
          </a:ln>
          <a:effectLst>
            <a:outerShdw blurRad="50760" dist="38160" dir="5400000" algn="t" rotWithShape="0">
              <a:srgbClr val="000000">
                <a:alpha val="40000"/>
              </a:srgbClr>
            </a:outerShdw>
          </a:effectLst>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63360" tIns="63360" rIns="63360" bIns="63360" numCol="1" spcCol="1440" anchor="ctr">
            <a:noAutofit/>
          </a:bodyPr>
          <a:lstStyle/>
          <a:p>
            <a:pPr algn="ctr" defTabSz="577800">
              <a:lnSpc>
                <a:spcPct val="90000"/>
              </a:lnSpc>
              <a:spcAft>
                <a:spcPts val="314"/>
              </a:spcAft>
              <a:defRPr/>
            </a:pPr>
            <a:r>
              <a:rPr lang="ru-RU" sz="900" b="0" u="none" strike="noStrike">
                <a:solidFill>
                  <a:schemeClr val="dk1"/>
                </a:solidFill>
                <a:latin typeface="Times New Roman"/>
              </a:rPr>
              <a:t>Региональный проект «Обеспечение жилыми помещениями детей-сирот и детей, оставшихся без попечения родителей, лиц из числа детей-сирот и детей, оставшихся без попечения родителей» </a:t>
            </a:r>
            <a:endParaRPr lang="ru-RU" sz="900" b="0" u="none" strike="noStrike">
              <a:solidFill>
                <a:srgbClr val="000000"/>
              </a:solidFill>
              <a:latin typeface="Arial"/>
            </a:endParaRPr>
          </a:p>
        </p:txBody>
      </p:sp>
      <p:sp>
        <p:nvSpPr>
          <p:cNvPr id="1376226665" name="Скругленный прямоугольник 69"/>
          <p:cNvSpPr/>
          <p:nvPr/>
        </p:nvSpPr>
        <p:spPr bwMode="auto">
          <a:xfrm>
            <a:off x="3715229" y="1199699"/>
            <a:ext cx="4014296" cy="294840"/>
          </a:xfrm>
          <a:prstGeom prst="roundRect">
            <a:avLst>
              <a:gd name="adj" fmla="val 10000"/>
            </a:avLst>
          </a:prstGeom>
          <a:gradFill rotWithShape="0">
            <a:gsLst>
              <a:gs pos="0">
                <a:srgbClr val="A2C3FF"/>
              </a:gs>
              <a:gs pos="50000">
                <a:srgbClr val="C7D9FF"/>
              </a:gs>
              <a:gs pos="100000">
                <a:srgbClr val="E3ECFF"/>
              </a:gs>
            </a:gsLst>
            <a:lin ang="5400000" scaled="1"/>
          </a:gradFill>
          <a:ln>
            <a:noFill/>
          </a:ln>
          <a:effectLst>
            <a:outerShdw blurRad="50760" dist="38160" dir="5400000" algn="t" rotWithShape="0">
              <a:srgbClr val="000000">
                <a:alpha val="40000"/>
              </a:srgbClr>
            </a:outerShdw>
          </a:effectLst>
        </p:spPr>
        <p:style>
          <a:lnRef idx="2">
            <a:srgbClr val="000000"/>
          </a:lnRef>
          <a:fillRef idx="0">
            <a:srgbClr val="000000"/>
          </a:fillRef>
          <a:effectRef idx="0">
            <a:schemeClr val="accent1">
              <a:hueOff val="0"/>
              <a:satOff val="0"/>
              <a:lumOff val="0"/>
              <a:alphaOff val="0"/>
            </a:schemeClr>
          </a:effectRef>
          <a:fontRef idx="minor"/>
        </p:style>
        <p:txBody>
          <a:bodyPr lIns="90000" tIns="45000" rIns="90000" bIns="45000" anchor="ctr">
            <a:noAutofit/>
          </a:bodyPr>
          <a:lstStyle/>
          <a:p>
            <a:pPr algn="ctr">
              <a:lnSpc>
                <a:spcPct val="100000"/>
              </a:lnSpc>
              <a:defRPr/>
            </a:pPr>
            <a:r>
              <a:rPr lang="ru-RU" sz="1100" b="1" u="none" strike="noStrike">
                <a:solidFill>
                  <a:schemeClr val="dk1"/>
                </a:solidFill>
                <a:latin typeface="Times New Roman"/>
              </a:rPr>
              <a:t>Наименование</a:t>
            </a:r>
            <a:endParaRPr lang="ru-RU" sz="1100" b="0" u="none" strike="noStrike">
              <a:solidFill>
                <a:srgbClr val="000000"/>
              </a:solidFill>
              <a:latin typeface="Arial"/>
            </a:endParaRPr>
          </a:p>
        </p:txBody>
      </p:sp>
      <p:sp>
        <p:nvSpPr>
          <p:cNvPr id="2136980764" name="Полилиния 42"/>
          <p:cNvSpPr/>
          <p:nvPr/>
        </p:nvSpPr>
        <p:spPr bwMode="auto">
          <a:xfrm>
            <a:off x="3717029" y="3169980"/>
            <a:ext cx="4017536" cy="335520"/>
          </a:xfrm>
          <a:custGeom>
            <a:avLst/>
            <a:gdLst>
              <a:gd name="textAreaLeft" fmla="*/ 0 w 3648600"/>
              <a:gd name="textAreaRight" fmla="*/ 3649320 w 3648600"/>
              <a:gd name="textAreaTop" fmla="*/ 0 h 335520"/>
              <a:gd name="textAreaBottom" fmla="*/ 336240 h 335520"/>
            </a:gdLst>
            <a:ahLst/>
            <a:cxnLst/>
            <a:rect l="textAreaLeft" t="textAreaTop" r="textAreaRight" b="textAreaBottom"/>
            <a:pathLst>
              <a:path w="2926877" h="477185" extrusionOk="0">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rotWithShape="0">
            <a:gsLst>
              <a:gs pos="0">
                <a:srgbClr val="A2C3FF"/>
              </a:gs>
              <a:gs pos="50000">
                <a:srgbClr val="C7D9FF"/>
              </a:gs>
              <a:gs pos="100000">
                <a:srgbClr val="E3ECFF"/>
              </a:gs>
            </a:gsLst>
            <a:lin ang="8100000" scaled="1"/>
          </a:gradFill>
          <a:ln>
            <a:noFill/>
          </a:ln>
          <a:effectLst>
            <a:outerShdw blurRad="50760" dist="38160" dir="5400000" algn="t" rotWithShape="0">
              <a:srgbClr val="000000">
                <a:alpha val="40000"/>
              </a:srgbClr>
            </a:outerShdw>
          </a:effectLst>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63360" tIns="63360" rIns="63360" bIns="63360" numCol="1" spcCol="1440" anchor="ctr">
            <a:noAutofit/>
          </a:bodyPr>
          <a:lstStyle/>
          <a:p>
            <a:pPr algn="ctr" defTabSz="577800">
              <a:lnSpc>
                <a:spcPct val="90000"/>
              </a:lnSpc>
              <a:spcAft>
                <a:spcPts val="314"/>
              </a:spcAft>
              <a:defRPr/>
            </a:pPr>
            <a:r>
              <a:rPr lang="ru-RU" sz="900" b="0" u="none" strike="noStrike">
                <a:solidFill>
                  <a:schemeClr val="dk1"/>
                </a:solidFill>
                <a:latin typeface="Times New Roman"/>
              </a:rPr>
              <a:t>Ведомственный проект «Реализации проектов жилищного строительства в Чувашской Республике»</a:t>
            </a:r>
            <a:endParaRPr lang="ru-RU" sz="900" b="0" u="none" strike="noStrike">
              <a:solidFill>
                <a:srgbClr val="000000"/>
              </a:solidFill>
              <a:latin typeface="Arial"/>
            </a:endParaRPr>
          </a:p>
        </p:txBody>
      </p:sp>
      <p:sp>
        <p:nvSpPr>
          <p:cNvPr id="1212591396" name="Полилиния 50"/>
          <p:cNvSpPr/>
          <p:nvPr/>
        </p:nvSpPr>
        <p:spPr bwMode="auto">
          <a:xfrm>
            <a:off x="3715229" y="3549239"/>
            <a:ext cx="4018976" cy="329400"/>
          </a:xfrm>
          <a:custGeom>
            <a:avLst/>
            <a:gdLst>
              <a:gd name="textAreaLeft" fmla="*/ 0 w 3650040"/>
              <a:gd name="textAreaRight" fmla="*/ 3650760 w 3650040"/>
              <a:gd name="textAreaTop" fmla="*/ 0 h 329400"/>
              <a:gd name="textAreaBottom" fmla="*/ 330120 h 329400"/>
            </a:gdLst>
            <a:ahLst/>
            <a:cxnLst/>
            <a:rect l="textAreaLeft" t="textAreaTop" r="textAreaRight" b="textAreaBottom"/>
            <a:pathLst>
              <a:path w="2926877" h="477185" extrusionOk="0">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rotWithShape="0">
            <a:gsLst>
              <a:gs pos="0">
                <a:srgbClr val="A2C3FF"/>
              </a:gs>
              <a:gs pos="50000">
                <a:srgbClr val="C7D9FF"/>
              </a:gs>
              <a:gs pos="100000">
                <a:srgbClr val="E3ECFF"/>
              </a:gs>
            </a:gsLst>
            <a:lin ang="8100000" scaled="1"/>
          </a:gradFill>
          <a:ln>
            <a:noFill/>
          </a:ln>
          <a:effectLst>
            <a:outerShdw blurRad="50760" dist="38160" dir="5400000" algn="t" rotWithShape="0">
              <a:srgbClr val="000000">
                <a:alpha val="40000"/>
              </a:srgbClr>
            </a:outerShdw>
          </a:effectLst>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63360" tIns="63360" rIns="63360" bIns="63360" numCol="1" spcCol="1440" anchor="ctr">
            <a:noAutofit/>
          </a:bodyPr>
          <a:lstStyle/>
          <a:p>
            <a:pPr algn="ctr" defTabSz="577800">
              <a:lnSpc>
                <a:spcPct val="90000"/>
              </a:lnSpc>
              <a:spcAft>
                <a:spcPts val="314"/>
              </a:spcAft>
              <a:defRPr/>
            </a:pPr>
            <a:r>
              <a:rPr lang="ru-RU" sz="900" b="0" u="none" strike="noStrike">
                <a:solidFill>
                  <a:schemeClr val="dk1"/>
                </a:solidFill>
                <a:latin typeface="Times New Roman"/>
              </a:rPr>
              <a:t>Ведомственный проект «Реализация инвестиционных проектов с использованием инфраструктурных бюджетных кредитов» </a:t>
            </a:r>
            <a:endParaRPr lang="ru-RU" sz="900" b="0" u="none" strike="noStrike">
              <a:solidFill>
                <a:srgbClr val="000000"/>
              </a:solidFill>
              <a:latin typeface="Arial"/>
            </a:endParaRPr>
          </a:p>
        </p:txBody>
      </p:sp>
      <p:sp>
        <p:nvSpPr>
          <p:cNvPr id="1635333851" name="Полилиния 54"/>
          <p:cNvSpPr/>
          <p:nvPr/>
        </p:nvSpPr>
        <p:spPr bwMode="auto">
          <a:xfrm>
            <a:off x="3715229" y="3905999"/>
            <a:ext cx="4019336" cy="327298"/>
          </a:xfrm>
          <a:custGeom>
            <a:avLst/>
            <a:gdLst>
              <a:gd name="textAreaLeft" fmla="*/ 0 w 3658320"/>
              <a:gd name="textAreaRight" fmla="*/ 3659040 w 3658320"/>
              <a:gd name="textAreaTop" fmla="*/ 0 h 423000"/>
              <a:gd name="textAreaBottom" fmla="*/ 423720 h 423000"/>
            </a:gdLst>
            <a:ahLst/>
            <a:cxnLst/>
            <a:rect l="textAreaLeft" t="textAreaTop" r="textAreaRight" b="textAreaBottom"/>
            <a:pathLst>
              <a:path w="2926877" h="477185" extrusionOk="0">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rotWithShape="0">
            <a:gsLst>
              <a:gs pos="0">
                <a:srgbClr val="A2C3FF"/>
              </a:gs>
              <a:gs pos="50000">
                <a:srgbClr val="C7D9FF"/>
              </a:gs>
              <a:gs pos="100000">
                <a:srgbClr val="E3ECFF"/>
              </a:gs>
            </a:gsLst>
            <a:lin ang="8100000" scaled="1"/>
          </a:gradFill>
          <a:ln>
            <a:noFill/>
          </a:ln>
          <a:effectLst>
            <a:outerShdw blurRad="50760" dist="38160" dir="5400000" algn="t" rotWithShape="0">
              <a:srgbClr val="000000">
                <a:alpha val="40000"/>
              </a:srgbClr>
            </a:outerShdw>
          </a:effectLst>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63360" tIns="63360" rIns="63360" bIns="63360" numCol="1" spcCol="1440" anchor="ctr">
            <a:noAutofit/>
          </a:bodyPr>
          <a:lstStyle/>
          <a:p>
            <a:pPr algn="ctr" defTabSz="577800">
              <a:lnSpc>
                <a:spcPct val="90000"/>
              </a:lnSpc>
              <a:spcAft>
                <a:spcPts val="314"/>
              </a:spcAft>
              <a:defRPr/>
            </a:pPr>
            <a:r>
              <a:rPr lang="ru-RU" sz="900" b="0" u="none" strike="noStrike">
                <a:solidFill>
                  <a:schemeClr val="dk1"/>
                </a:solidFill>
                <a:latin typeface="Times New Roman"/>
              </a:rPr>
              <a:t>Ведомственный проект «Реализация мероприятий по обеспечению объектами коммунальной, социальной и транспортной инфраструктуры»</a:t>
            </a:r>
            <a:endParaRPr lang="ru-RU" sz="900" b="0" u="none" strike="noStrike">
              <a:solidFill>
                <a:srgbClr val="000000"/>
              </a:solidFill>
              <a:latin typeface="Arial"/>
            </a:endParaRPr>
          </a:p>
        </p:txBody>
      </p:sp>
      <p:sp>
        <p:nvSpPr>
          <p:cNvPr id="1821048130" name="Полилиния 57"/>
          <p:cNvSpPr/>
          <p:nvPr/>
        </p:nvSpPr>
        <p:spPr bwMode="auto">
          <a:xfrm>
            <a:off x="3715229" y="4293900"/>
            <a:ext cx="4018976" cy="287280"/>
          </a:xfrm>
          <a:custGeom>
            <a:avLst/>
            <a:gdLst>
              <a:gd name="textAreaLeft" fmla="*/ 0 w 3650040"/>
              <a:gd name="textAreaRight" fmla="*/ 3650760 w 3650040"/>
              <a:gd name="textAreaTop" fmla="*/ 0 h 287280"/>
              <a:gd name="textAreaBottom" fmla="*/ 288000 h 287280"/>
            </a:gdLst>
            <a:ahLst/>
            <a:cxnLst/>
            <a:rect l="textAreaLeft" t="textAreaTop" r="textAreaRight" b="textAreaBottom"/>
            <a:pathLst>
              <a:path w="2926877" h="477185" extrusionOk="0">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rotWithShape="0">
            <a:gsLst>
              <a:gs pos="0">
                <a:srgbClr val="A2C3FF"/>
              </a:gs>
              <a:gs pos="50000">
                <a:srgbClr val="C7D9FF"/>
              </a:gs>
              <a:gs pos="100000">
                <a:srgbClr val="E3ECFF"/>
              </a:gs>
            </a:gsLst>
            <a:lin ang="8100000" scaled="1"/>
          </a:gradFill>
          <a:ln>
            <a:noFill/>
          </a:ln>
          <a:effectLst>
            <a:outerShdw blurRad="50760" dist="38160" dir="5400000" algn="t" rotWithShape="0">
              <a:srgbClr val="000000">
                <a:alpha val="40000"/>
              </a:srgbClr>
            </a:outerShdw>
          </a:effectLst>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63360" tIns="63360" rIns="63360" bIns="63360" numCol="1" spcCol="1440" anchor="ctr">
            <a:noAutofit/>
          </a:bodyPr>
          <a:lstStyle/>
          <a:p>
            <a:pPr algn="ctr" defTabSz="577800">
              <a:lnSpc>
                <a:spcPct val="90000"/>
              </a:lnSpc>
              <a:spcAft>
                <a:spcPts val="314"/>
              </a:spcAft>
              <a:defRPr/>
            </a:pPr>
            <a:r>
              <a:rPr lang="ru-RU" sz="900" b="0" u="none" strike="noStrike">
                <a:solidFill>
                  <a:schemeClr val="dk1"/>
                </a:solidFill>
                <a:latin typeface="Times New Roman"/>
              </a:rPr>
              <a:t>Ведомственный проект «Защита прав, законных интересов и имущества участников долевого строительства» </a:t>
            </a:r>
            <a:endParaRPr lang="ru-RU" sz="900" b="0" u="none" strike="noStrike">
              <a:solidFill>
                <a:srgbClr val="000000"/>
              </a:solidFill>
              <a:latin typeface="Arial"/>
            </a:endParaRPr>
          </a:p>
        </p:txBody>
      </p:sp>
      <p:sp>
        <p:nvSpPr>
          <p:cNvPr id="1660180565" name="Полилиния 61"/>
          <p:cNvSpPr/>
          <p:nvPr/>
        </p:nvSpPr>
        <p:spPr bwMode="auto">
          <a:xfrm>
            <a:off x="3710189" y="4653136"/>
            <a:ext cx="4019336" cy="324000"/>
          </a:xfrm>
          <a:custGeom>
            <a:avLst/>
            <a:gdLst>
              <a:gd name="textAreaLeft" fmla="*/ 0 w 3654360"/>
              <a:gd name="textAreaRight" fmla="*/ 3655080 w 3654360"/>
              <a:gd name="textAreaTop" fmla="*/ 0 h 334800"/>
              <a:gd name="textAreaBottom" fmla="*/ 335520 h 334800"/>
            </a:gdLst>
            <a:ahLst/>
            <a:cxnLst/>
            <a:rect l="textAreaLeft" t="textAreaTop" r="textAreaRight" b="textAreaBottom"/>
            <a:pathLst>
              <a:path w="2926877" h="477185" extrusionOk="0">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rotWithShape="0">
            <a:gsLst>
              <a:gs pos="0">
                <a:srgbClr val="A2C3FF"/>
              </a:gs>
              <a:gs pos="50000">
                <a:srgbClr val="C7D9FF"/>
              </a:gs>
              <a:gs pos="100000">
                <a:srgbClr val="E3ECFF"/>
              </a:gs>
            </a:gsLst>
            <a:lin ang="8100000" scaled="1"/>
          </a:gradFill>
          <a:ln>
            <a:noFill/>
          </a:ln>
          <a:effectLst>
            <a:outerShdw blurRad="50760" dist="38160" dir="5400000" algn="t" rotWithShape="0">
              <a:srgbClr val="000000">
                <a:alpha val="40000"/>
              </a:srgbClr>
            </a:outerShdw>
          </a:effectLst>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63360" tIns="63360" rIns="63360" bIns="63360" numCol="1" spcCol="1440" anchor="ctr">
            <a:noAutofit/>
          </a:bodyPr>
          <a:lstStyle/>
          <a:p>
            <a:pPr algn="ctr" defTabSz="577800">
              <a:lnSpc>
                <a:spcPct val="90000"/>
              </a:lnSpc>
              <a:spcAft>
                <a:spcPts val="314"/>
              </a:spcAft>
              <a:defRPr/>
            </a:pPr>
            <a:r>
              <a:rPr lang="ru-RU" sz="900" b="0" u="none" strike="noStrike">
                <a:solidFill>
                  <a:schemeClr val="dk1"/>
                </a:solidFill>
                <a:latin typeface="Times New Roman"/>
              </a:rPr>
              <a:t>Комплекс процессных мероприятий «Совершенствование регулирования градостроительной деятельности»</a:t>
            </a:r>
            <a:endParaRPr lang="ru-RU" sz="900" b="0" u="none" strike="noStrike">
              <a:solidFill>
                <a:srgbClr val="000000"/>
              </a:solidFill>
              <a:latin typeface="Arial"/>
            </a:endParaRPr>
          </a:p>
        </p:txBody>
      </p:sp>
      <p:sp>
        <p:nvSpPr>
          <p:cNvPr id="485723102" name="Полилиния 62"/>
          <p:cNvSpPr/>
          <p:nvPr/>
        </p:nvSpPr>
        <p:spPr bwMode="auto">
          <a:xfrm>
            <a:off x="3710189" y="5013177"/>
            <a:ext cx="4019336" cy="287280"/>
          </a:xfrm>
          <a:custGeom>
            <a:avLst/>
            <a:gdLst>
              <a:gd name="textAreaLeft" fmla="*/ 0 w 3654000"/>
              <a:gd name="textAreaRight" fmla="*/ 3654720 w 3654000"/>
              <a:gd name="textAreaTop" fmla="*/ 0 h 287280"/>
              <a:gd name="textAreaBottom" fmla="*/ 288000 h 287280"/>
            </a:gdLst>
            <a:ahLst/>
            <a:cxnLst/>
            <a:rect l="textAreaLeft" t="textAreaTop" r="textAreaRight" b="textAreaBottom"/>
            <a:pathLst>
              <a:path w="2926877" h="477185" extrusionOk="0">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rotWithShape="0">
            <a:gsLst>
              <a:gs pos="0">
                <a:srgbClr val="A2C3FF"/>
              </a:gs>
              <a:gs pos="50000">
                <a:srgbClr val="C7D9FF"/>
              </a:gs>
              <a:gs pos="100000">
                <a:srgbClr val="E3ECFF"/>
              </a:gs>
            </a:gsLst>
            <a:lin ang="8100000" scaled="1"/>
          </a:gradFill>
          <a:ln>
            <a:noFill/>
          </a:ln>
          <a:effectLst>
            <a:outerShdw blurRad="50760" dist="38160" dir="5400000" algn="t" rotWithShape="0">
              <a:srgbClr val="000000">
                <a:alpha val="40000"/>
              </a:srgbClr>
            </a:outerShdw>
          </a:effectLst>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63360" tIns="63360" rIns="63360" bIns="63360" numCol="1" spcCol="1440" anchor="ctr">
            <a:noAutofit/>
          </a:bodyPr>
          <a:lstStyle/>
          <a:p>
            <a:pPr algn="ctr" defTabSz="577800">
              <a:lnSpc>
                <a:spcPct val="90000"/>
              </a:lnSpc>
              <a:spcAft>
                <a:spcPts val="314"/>
              </a:spcAft>
              <a:defRPr/>
            </a:pPr>
            <a:r>
              <a:rPr lang="ru-RU" sz="900" b="0" u="none" strike="noStrike">
                <a:solidFill>
                  <a:schemeClr val="dk1"/>
                </a:solidFill>
                <a:latin typeface="Times New Roman"/>
              </a:rPr>
              <a:t>Комплекс процессных мероприятий «Обеспечение жильем отдельных категорий граждан»</a:t>
            </a:r>
            <a:endParaRPr lang="ru-RU" sz="900" b="0" u="none" strike="noStrike">
              <a:solidFill>
                <a:srgbClr val="000000"/>
              </a:solidFill>
              <a:latin typeface="Arial"/>
            </a:endParaRPr>
          </a:p>
        </p:txBody>
      </p:sp>
      <p:sp>
        <p:nvSpPr>
          <p:cNvPr id="166865662" name="Полилиния 63"/>
          <p:cNvSpPr/>
          <p:nvPr/>
        </p:nvSpPr>
        <p:spPr bwMode="auto">
          <a:xfrm>
            <a:off x="3715229" y="5341378"/>
            <a:ext cx="4018976" cy="287280"/>
          </a:xfrm>
          <a:custGeom>
            <a:avLst/>
            <a:gdLst>
              <a:gd name="textAreaLeft" fmla="*/ 0 w 3650040"/>
              <a:gd name="textAreaRight" fmla="*/ 3650760 w 3650040"/>
              <a:gd name="textAreaTop" fmla="*/ 0 h 287280"/>
              <a:gd name="textAreaBottom" fmla="*/ 288000 h 287280"/>
            </a:gdLst>
            <a:ahLst/>
            <a:cxnLst/>
            <a:rect l="textAreaLeft" t="textAreaTop" r="textAreaRight" b="textAreaBottom"/>
            <a:pathLst>
              <a:path w="2926877" h="477185" extrusionOk="0">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rotWithShape="0">
            <a:gsLst>
              <a:gs pos="0">
                <a:srgbClr val="A2C3FF"/>
              </a:gs>
              <a:gs pos="50000">
                <a:srgbClr val="C7D9FF"/>
              </a:gs>
              <a:gs pos="100000">
                <a:srgbClr val="E3ECFF"/>
              </a:gs>
            </a:gsLst>
            <a:lin ang="8100000" scaled="1"/>
          </a:gradFill>
          <a:ln>
            <a:noFill/>
          </a:ln>
          <a:effectLst>
            <a:outerShdw blurRad="50760" dist="38160" dir="5400000" algn="t" rotWithShape="0">
              <a:srgbClr val="000000">
                <a:alpha val="40000"/>
              </a:srgbClr>
            </a:outerShdw>
          </a:effectLst>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63360" tIns="63360" rIns="63360" bIns="63360" numCol="1" spcCol="1440" anchor="ctr">
            <a:noAutofit/>
          </a:bodyPr>
          <a:lstStyle/>
          <a:p>
            <a:pPr algn="ctr" defTabSz="577800">
              <a:lnSpc>
                <a:spcPct val="90000"/>
              </a:lnSpc>
              <a:spcAft>
                <a:spcPts val="314"/>
              </a:spcAft>
              <a:defRPr/>
            </a:pPr>
            <a:r>
              <a:rPr lang="ru-RU" sz="900" b="0" u="none" strike="noStrike">
                <a:solidFill>
                  <a:schemeClr val="dk1"/>
                </a:solidFill>
                <a:latin typeface="Times New Roman"/>
              </a:rPr>
              <a:t>Комплекс процессных мероприятий «Обеспечение реализации государственных функций в строительной сфере»</a:t>
            </a:r>
            <a:endParaRPr lang="ru-RU" sz="900" b="0" u="none" strike="noStrike">
              <a:solidFill>
                <a:srgbClr val="000000"/>
              </a:solidFill>
              <a:latin typeface="Arial"/>
            </a:endParaRPr>
          </a:p>
        </p:txBody>
      </p:sp>
      <p:sp>
        <p:nvSpPr>
          <p:cNvPr id="937842148" name="Полилиния 66"/>
          <p:cNvSpPr/>
          <p:nvPr/>
        </p:nvSpPr>
        <p:spPr bwMode="auto">
          <a:xfrm>
            <a:off x="3715229" y="5697719"/>
            <a:ext cx="4018976" cy="359280"/>
          </a:xfrm>
          <a:custGeom>
            <a:avLst/>
            <a:gdLst>
              <a:gd name="textAreaLeft" fmla="*/ 0 w 3650040"/>
              <a:gd name="textAreaRight" fmla="*/ 3650760 w 3650040"/>
              <a:gd name="textAreaTop" fmla="*/ 0 h 359280"/>
              <a:gd name="textAreaBottom" fmla="*/ 360000 h 359280"/>
            </a:gdLst>
            <a:ahLst/>
            <a:cxnLst/>
            <a:rect l="textAreaLeft" t="textAreaTop" r="textAreaRight" b="textAreaBottom"/>
            <a:pathLst>
              <a:path w="2926877" h="477185" extrusionOk="0">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rotWithShape="0">
            <a:gsLst>
              <a:gs pos="0">
                <a:srgbClr val="A2C3FF"/>
              </a:gs>
              <a:gs pos="50000">
                <a:srgbClr val="C7D9FF"/>
              </a:gs>
              <a:gs pos="100000">
                <a:srgbClr val="E3ECFF"/>
              </a:gs>
            </a:gsLst>
            <a:lin ang="8100000" scaled="1"/>
          </a:gradFill>
          <a:ln>
            <a:noFill/>
          </a:ln>
          <a:effectLst>
            <a:outerShdw blurRad="50760" dist="38160" dir="5400000" algn="t" rotWithShape="0">
              <a:srgbClr val="000000">
                <a:alpha val="40000"/>
              </a:srgbClr>
            </a:outerShdw>
          </a:effectLst>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63360" tIns="63360" rIns="63360" bIns="63360" numCol="1" spcCol="1440" anchor="ctr">
            <a:noAutofit/>
          </a:bodyPr>
          <a:lstStyle/>
          <a:p>
            <a:pPr algn="ctr" defTabSz="577800">
              <a:lnSpc>
                <a:spcPct val="90000"/>
              </a:lnSpc>
              <a:spcAft>
                <a:spcPts val="314"/>
              </a:spcAft>
              <a:defRPr/>
            </a:pPr>
            <a:r>
              <a:rPr lang="ru-RU" sz="900" b="0" u="none" strike="noStrike">
                <a:solidFill>
                  <a:schemeClr val="dk1"/>
                </a:solidFill>
                <a:latin typeface="Times New Roman"/>
              </a:rPr>
              <a:t>Комплекс процессных мероприятий «Проведение мероприятий в сфере строительной отрасли и жилищно-коммунального хозяйства Чувашской Республики»</a:t>
            </a:r>
            <a:endParaRPr lang="ru-RU" sz="900" b="0" u="none" strike="noStrike">
              <a:solidFill>
                <a:srgbClr val="000000"/>
              </a:solidFill>
              <a:latin typeface="Arial"/>
            </a:endParaRPr>
          </a:p>
        </p:txBody>
      </p:sp>
      <p:sp>
        <p:nvSpPr>
          <p:cNvPr id="1873880901" name="Полилиния 68"/>
          <p:cNvSpPr/>
          <p:nvPr/>
        </p:nvSpPr>
        <p:spPr bwMode="auto">
          <a:xfrm>
            <a:off x="3715229" y="6129720"/>
            <a:ext cx="4019336" cy="408960"/>
          </a:xfrm>
          <a:custGeom>
            <a:avLst/>
            <a:gdLst>
              <a:gd name="textAreaLeft" fmla="*/ 0 w 3654000"/>
              <a:gd name="textAreaRight" fmla="*/ 3654720 w 3654000"/>
              <a:gd name="textAreaTop" fmla="*/ 0 h 408960"/>
              <a:gd name="textAreaBottom" fmla="*/ 409680 h 408960"/>
            </a:gdLst>
            <a:ahLst/>
            <a:cxnLst/>
            <a:rect l="textAreaLeft" t="textAreaTop" r="textAreaRight" b="textAreaBottom"/>
            <a:pathLst>
              <a:path w="2926877" h="477185" extrusionOk="0">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rotWithShape="0">
            <a:gsLst>
              <a:gs pos="0">
                <a:srgbClr val="A2C3FF"/>
              </a:gs>
              <a:gs pos="50000">
                <a:srgbClr val="C7D9FF"/>
              </a:gs>
              <a:gs pos="100000">
                <a:srgbClr val="E3ECFF"/>
              </a:gs>
            </a:gsLst>
            <a:lin ang="8100000" scaled="1"/>
          </a:gradFill>
          <a:ln>
            <a:noFill/>
          </a:ln>
          <a:effectLst>
            <a:outerShdw blurRad="50760" dist="38160" dir="5400000" algn="t" rotWithShape="0">
              <a:srgbClr val="000000">
                <a:alpha val="40000"/>
              </a:srgbClr>
            </a:outerShdw>
          </a:effectLst>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63360" tIns="63360" rIns="63360" bIns="63360" numCol="1" spcCol="1440" anchor="ctr">
            <a:noAutofit/>
          </a:bodyPr>
          <a:lstStyle/>
          <a:p>
            <a:pPr algn="ctr" defTabSz="577800">
              <a:lnSpc>
                <a:spcPct val="90000"/>
              </a:lnSpc>
              <a:spcAft>
                <a:spcPts val="314"/>
              </a:spcAft>
              <a:defRPr/>
            </a:pPr>
            <a:r>
              <a:rPr lang="ru-RU" sz="900" b="0" u="none" strike="noStrike">
                <a:solidFill>
                  <a:schemeClr val="dk1"/>
                </a:solidFill>
                <a:latin typeface="Times New Roman"/>
              </a:rPr>
              <a:t>Комплекс процессных мероприятий «Обеспечение реализации государственной программы Чувашской Республики «Обеспечение граждан в Чувашской Республике доступным и комфортным жильем»</a:t>
            </a:r>
            <a:endParaRPr lang="ru-RU" sz="900" b="0" u="none" strike="noStrike">
              <a:solidFill>
                <a:srgbClr val="000000"/>
              </a:solidFill>
              <a:latin typeface="Arial"/>
            </a:endParaRPr>
          </a:p>
        </p:txBody>
      </p:sp>
      <p:sp>
        <p:nvSpPr>
          <p:cNvPr id="1178612132" name="PlaceHolder 1"/>
          <p:cNvSpPr>
            <a:spLocks noGrp="1"/>
          </p:cNvSpPr>
          <p:nvPr>
            <p:ph type="sldNum" idx="4294967295"/>
          </p:nvPr>
        </p:nvSpPr>
        <p:spPr bwMode="auto">
          <a:xfrm>
            <a:off x="8227644" y="6507958"/>
            <a:ext cx="1005840" cy="364319"/>
          </a:xfrm>
          <a:prstGeom prst="rect">
            <a:avLst/>
          </a:prstGeom>
          <a:noFill/>
          <a:ln w="0">
            <a:noFill/>
          </a:ln>
        </p:spPr>
        <p:txBody>
          <a:bodyPr lIns="91440" tIns="45720" rIns="91440" bIns="45720" anchor="ctr">
            <a:noAutofit/>
          </a:bodyPr>
          <a:lstStyle>
            <a:lvl1pPr indent="0" algn="ctr">
              <a:lnSpc>
                <a:spcPct val="100000"/>
              </a:lnSpc>
              <a:buNone/>
              <a:tabLst>
                <a:tab pos="0" algn="l"/>
              </a:tabLst>
              <a:defRPr lang="ru-RU" sz="1200" b="1" u="none" strike="noStrike">
                <a:solidFill>
                  <a:schemeClr val="dk1">
                    <a:lumMod val="50000"/>
                    <a:lumOff val="50000"/>
                  </a:schemeClr>
                </a:solidFill>
                <a:latin typeface="Arial"/>
              </a:defRPr>
            </a:lvl1pPr>
          </a:lstStyle>
          <a:p>
            <a:pPr indent="0" algn="ctr">
              <a:lnSpc>
                <a:spcPct val="100000"/>
              </a:lnSpc>
              <a:buNone/>
              <a:tabLst>
                <a:tab pos="0" algn="l"/>
              </a:tabLst>
              <a:defRPr/>
            </a:pPr>
            <a:fld id="{A2CBBFBA-0918-3996-F8EB-699F289543D6}" type="slidenum">
              <a:rPr lang="ru-RU" sz="1200" b="1" u="none" strike="noStrike">
                <a:solidFill>
                  <a:schemeClr val="tx1"/>
                </a:solidFill>
              </a:rPr>
              <a:t>82</a:t>
            </a:fld>
            <a:endParaRPr lang="ru-RU" sz="1200" b="0" u="none" strike="noStrike" dirty="0">
              <a:solidFill>
                <a:schemeClr val="tx1"/>
              </a:solidFill>
              <a:latin typeface="Times New Roman"/>
            </a:endParaRPr>
          </a:p>
        </p:txBody>
      </p:sp>
      <p:sp>
        <p:nvSpPr>
          <p:cNvPr id="660036844" name="Полилиния 65"/>
          <p:cNvSpPr/>
          <p:nvPr/>
        </p:nvSpPr>
        <p:spPr bwMode="auto">
          <a:xfrm>
            <a:off x="3715229" y="1593000"/>
            <a:ext cx="4017536" cy="288000"/>
          </a:xfrm>
          <a:custGeom>
            <a:avLst/>
            <a:gdLst>
              <a:gd name="textAreaLeft" fmla="*/ 0 w 3648600"/>
              <a:gd name="textAreaRight" fmla="*/ 3649320 w 3648600"/>
              <a:gd name="textAreaTop" fmla="*/ 0 h 257760"/>
              <a:gd name="textAreaBottom" fmla="*/ 258480 h 257760"/>
            </a:gdLst>
            <a:ahLst/>
            <a:cxnLst/>
            <a:rect l="textAreaLeft" t="textAreaTop" r="textAreaRight" b="textAreaBottom"/>
            <a:pathLst>
              <a:path w="2926877" h="477185" extrusionOk="0">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rotWithShape="0">
            <a:gsLst>
              <a:gs pos="0">
                <a:srgbClr val="A2C3FF"/>
              </a:gs>
              <a:gs pos="50000">
                <a:srgbClr val="C7D9FF"/>
              </a:gs>
              <a:gs pos="100000">
                <a:srgbClr val="E3ECFF"/>
              </a:gs>
            </a:gsLst>
            <a:lin ang="8100000" scaled="1"/>
          </a:gradFill>
          <a:ln>
            <a:noFill/>
          </a:ln>
          <a:effectLst>
            <a:outerShdw blurRad="50760" dist="38160" dir="5400000" algn="t" rotWithShape="0">
              <a:srgbClr val="000000">
                <a:alpha val="40000"/>
              </a:srgbClr>
            </a:outerShdw>
          </a:effectLst>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63360" tIns="63360" rIns="63360" bIns="63360" numCol="1" spcCol="1440" anchor="ctr">
            <a:noAutofit/>
          </a:bodyPr>
          <a:lstStyle/>
          <a:p>
            <a:pPr algn="ctr" defTabSz="577800">
              <a:lnSpc>
                <a:spcPct val="90000"/>
              </a:lnSpc>
              <a:spcAft>
                <a:spcPts val="314"/>
              </a:spcAft>
              <a:defRPr/>
            </a:pPr>
            <a:r>
              <a:rPr lang="ru-RU" sz="900" b="0" u="none" strike="noStrike">
                <a:solidFill>
                  <a:schemeClr val="dk1"/>
                </a:solidFill>
                <a:latin typeface="Times New Roman"/>
              </a:rPr>
              <a:t>Региональный проект «Жилье»</a:t>
            </a:r>
            <a:endParaRPr lang="ru-RU" sz="900" b="0" u="none" strike="noStrike">
              <a:solidFill>
                <a:srgbClr val="000000"/>
              </a:solidFill>
              <a:latin typeface="Arial"/>
            </a:endParaRPr>
          </a:p>
        </p:txBody>
      </p:sp>
      <p:pic>
        <p:nvPicPr>
          <p:cNvPr id="1685330369" name="Рисунок 1685330368"/>
          <p:cNvPicPr>
            <a:picLocks noChangeAspect="1"/>
          </p:cNvPicPr>
          <p:nvPr/>
        </p:nvPicPr>
        <p:blipFill>
          <a:blip r:embed="rId2"/>
          <a:stretch/>
        </p:blipFill>
        <p:spPr bwMode="auto">
          <a:xfrm>
            <a:off x="400678" y="1920922"/>
            <a:ext cx="2796002" cy="1780787"/>
          </a:xfrm>
          <a:prstGeom prst="rect">
            <a:avLst/>
          </a:prstGeom>
          <a:ln>
            <a:noFill/>
          </a:ln>
          <a:effectLst>
            <a:softEdge rad="112500"/>
          </a:effectLst>
        </p:spPr>
      </p:pic>
      <p:graphicFrame>
        <p:nvGraphicFramePr>
          <p:cNvPr id="1178530584" name="Диаграмма 1178530583"/>
          <p:cNvGraphicFramePr>
            <a:graphicFrameLocks/>
          </p:cNvGraphicFramePr>
          <p:nvPr>
            <p:extLst>
              <p:ext uri="{D42A27DB-BD31-4B8C-83A1-F6EECF244321}">
                <p14:modId xmlns:p14="http://schemas.microsoft.com/office/powerpoint/2010/main" val="4039495302"/>
              </p:ext>
            </p:extLst>
          </p:nvPr>
        </p:nvGraphicFramePr>
        <p:xfrm>
          <a:off x="133918" y="3987179"/>
          <a:ext cx="3544643" cy="2798245"/>
        </p:xfrm>
        <a:graphic>
          <a:graphicData uri="http://schemas.openxmlformats.org/drawingml/2006/chart">
            <c:chart xmlns:c="http://schemas.openxmlformats.org/drawingml/2006/chart" xmlns:r="http://schemas.openxmlformats.org/officeDocument/2006/relationships" r:id="rId3"/>
          </a:graphicData>
        </a:graphic>
      </p:graphicFrame>
      <p:sp>
        <p:nvSpPr>
          <p:cNvPr id="97396528" name="Скругленный прямоугольник 77"/>
          <p:cNvSpPr/>
          <p:nvPr/>
        </p:nvSpPr>
        <p:spPr bwMode="auto">
          <a:xfrm>
            <a:off x="7811730" y="1199699"/>
            <a:ext cx="624420" cy="294840"/>
          </a:xfrm>
          <a:prstGeom prst="roundRect">
            <a:avLst>
              <a:gd name="adj" fmla="val 10000"/>
            </a:avLst>
          </a:prstGeom>
          <a:gradFill rotWithShape="0">
            <a:gsLst>
              <a:gs pos="0">
                <a:srgbClr val="A2C3FF"/>
              </a:gs>
              <a:gs pos="50000">
                <a:srgbClr val="C7D9FF"/>
              </a:gs>
              <a:gs pos="100000">
                <a:srgbClr val="E3ECFF"/>
              </a:gs>
            </a:gsLst>
            <a:lin ang="5400000" scaled="1"/>
          </a:gradFill>
          <a:ln>
            <a:noFill/>
          </a:ln>
        </p:spPr>
        <p:style>
          <a:lnRef idx="2">
            <a:srgbClr val="000000"/>
          </a:lnRef>
          <a:fillRef idx="0">
            <a:srgbClr val="000000"/>
          </a:fillRef>
          <a:effectRef idx="0">
            <a:schemeClr val="accent1">
              <a:hueOff val="0"/>
              <a:satOff val="0"/>
              <a:lumOff val="0"/>
              <a:alphaOff val="0"/>
            </a:schemeClr>
          </a:effectRef>
          <a:fontRef idx="minor"/>
        </p:style>
        <p:txBody>
          <a:bodyPr lIns="90000" tIns="45000" rIns="90000" bIns="45000" anchor="ctr">
            <a:noAutofit/>
          </a:bodyPr>
          <a:lstStyle/>
          <a:p>
            <a:pPr algn="ctr">
              <a:lnSpc>
                <a:spcPct val="100000"/>
              </a:lnSpc>
              <a:defRPr/>
            </a:pPr>
            <a:r>
              <a:rPr lang="ru-RU" sz="1000" b="1" u="none" strike="noStrike">
                <a:solidFill>
                  <a:schemeClr val="dk1"/>
                </a:solidFill>
                <a:latin typeface="Times New Roman"/>
              </a:rPr>
              <a:t>План</a:t>
            </a:r>
            <a:endParaRPr lang="ru-RU" sz="1000" b="0" u="none" strike="noStrike">
              <a:solidFill>
                <a:srgbClr val="000000"/>
              </a:solidFill>
              <a:latin typeface="Arial"/>
            </a:endParaRPr>
          </a:p>
        </p:txBody>
      </p:sp>
      <p:sp>
        <p:nvSpPr>
          <p:cNvPr id="745316917" name="Полилиния 65"/>
          <p:cNvSpPr/>
          <p:nvPr/>
        </p:nvSpPr>
        <p:spPr bwMode="auto">
          <a:xfrm>
            <a:off x="7811730" y="1593000"/>
            <a:ext cx="624420" cy="288000"/>
          </a:xfrm>
          <a:custGeom>
            <a:avLst/>
            <a:gdLst>
              <a:gd name="textAreaLeft" fmla="*/ 0 w 3648600"/>
              <a:gd name="textAreaRight" fmla="*/ 3649320 w 3648600"/>
              <a:gd name="textAreaTop" fmla="*/ 0 h 257760"/>
              <a:gd name="textAreaBottom" fmla="*/ 258480 h 257760"/>
            </a:gdLst>
            <a:ahLst/>
            <a:cxnLst/>
            <a:rect l="textAreaLeft" t="textAreaTop" r="textAreaRight" b="textAreaBottom"/>
            <a:pathLst>
              <a:path w="2926877" h="477185" extrusionOk="0">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rotWithShape="0">
            <a:gsLst>
              <a:gs pos="0">
                <a:srgbClr val="A2C3FF"/>
              </a:gs>
              <a:gs pos="50000">
                <a:srgbClr val="C7D9FF"/>
              </a:gs>
              <a:gs pos="100000">
                <a:srgbClr val="E3ECFF"/>
              </a:gs>
            </a:gsLst>
            <a:lin ang="8100000" scaled="1"/>
          </a:gradFill>
          <a:ln>
            <a:noFill/>
          </a:ln>
          <a:effectLst>
            <a:outerShdw blurRad="50760" dist="38160" dir="5400000" algn="t" rotWithShape="0">
              <a:srgbClr val="000000">
                <a:alpha val="40000"/>
              </a:srgbClr>
            </a:outerShdw>
          </a:effectLst>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63360" tIns="63360" rIns="63360" bIns="63360" numCol="1" spcCol="1440" anchor="ctr">
            <a:noAutofit/>
          </a:bodyPr>
          <a:lstStyle/>
          <a:p>
            <a:pPr algn="ctr" defTabSz="577800">
              <a:lnSpc>
                <a:spcPct val="90000"/>
              </a:lnSpc>
              <a:spcAft>
                <a:spcPts val="314"/>
              </a:spcAft>
              <a:defRPr/>
            </a:pPr>
            <a:r>
              <a:rPr lang="ru-RU" sz="900" b="0" u="none" strike="noStrike">
                <a:solidFill>
                  <a:schemeClr val="dk1"/>
                </a:solidFill>
                <a:latin typeface="Times New Roman"/>
              </a:rPr>
              <a:t>306,4</a:t>
            </a:r>
            <a:endParaRPr lang="ru-RU" sz="900" b="0" u="none" strike="noStrike">
              <a:solidFill>
                <a:srgbClr val="000000"/>
              </a:solidFill>
              <a:latin typeface="Arial"/>
            </a:endParaRPr>
          </a:p>
        </p:txBody>
      </p:sp>
      <p:sp>
        <p:nvSpPr>
          <p:cNvPr id="960757097" name="Скругленный прямоугольник 77"/>
          <p:cNvSpPr/>
          <p:nvPr/>
        </p:nvSpPr>
        <p:spPr bwMode="auto">
          <a:xfrm>
            <a:off x="8484660" y="1199699"/>
            <a:ext cx="624420" cy="294840"/>
          </a:xfrm>
          <a:prstGeom prst="roundRect">
            <a:avLst>
              <a:gd name="adj" fmla="val 10000"/>
            </a:avLst>
          </a:prstGeom>
          <a:gradFill rotWithShape="0">
            <a:gsLst>
              <a:gs pos="0">
                <a:srgbClr val="A2C3FF"/>
              </a:gs>
              <a:gs pos="50000">
                <a:srgbClr val="C7D9FF"/>
              </a:gs>
              <a:gs pos="100000">
                <a:srgbClr val="E3ECFF"/>
              </a:gs>
            </a:gsLst>
            <a:lin ang="5400000" scaled="1"/>
          </a:gradFill>
          <a:ln>
            <a:noFill/>
          </a:ln>
        </p:spPr>
        <p:style>
          <a:lnRef idx="2">
            <a:srgbClr val="000000"/>
          </a:lnRef>
          <a:fillRef idx="0">
            <a:srgbClr val="000000"/>
          </a:fillRef>
          <a:effectRef idx="0">
            <a:schemeClr val="accent1">
              <a:hueOff val="0"/>
              <a:satOff val="0"/>
              <a:lumOff val="0"/>
              <a:alphaOff val="0"/>
            </a:schemeClr>
          </a:effectRef>
          <a:fontRef idx="minor"/>
        </p:style>
        <p:txBody>
          <a:bodyPr lIns="90000" tIns="45000" rIns="90000" bIns="45000" anchor="ctr">
            <a:noAutofit/>
          </a:bodyPr>
          <a:lstStyle/>
          <a:p>
            <a:pPr algn="ctr">
              <a:lnSpc>
                <a:spcPct val="100000"/>
              </a:lnSpc>
              <a:defRPr/>
            </a:pPr>
            <a:r>
              <a:rPr lang="ru-RU" sz="1000" b="1" u="none" strike="noStrike">
                <a:solidFill>
                  <a:schemeClr val="dk1"/>
                </a:solidFill>
                <a:latin typeface="Times New Roman"/>
              </a:rPr>
              <a:t>Факт</a:t>
            </a:r>
            <a:endParaRPr lang="ru-RU" sz="1000" b="0" u="none" strike="noStrike">
              <a:solidFill>
                <a:srgbClr val="000000"/>
              </a:solidFill>
              <a:latin typeface="Arial"/>
            </a:endParaRPr>
          </a:p>
        </p:txBody>
      </p:sp>
      <p:sp>
        <p:nvSpPr>
          <p:cNvPr id="317755371" name="Полилиния 65"/>
          <p:cNvSpPr/>
          <p:nvPr/>
        </p:nvSpPr>
        <p:spPr bwMode="auto">
          <a:xfrm>
            <a:off x="8484660" y="1593000"/>
            <a:ext cx="624420" cy="288000"/>
          </a:xfrm>
          <a:custGeom>
            <a:avLst/>
            <a:gdLst>
              <a:gd name="textAreaLeft" fmla="*/ 0 w 3648600"/>
              <a:gd name="textAreaRight" fmla="*/ 3649320 w 3648600"/>
              <a:gd name="textAreaTop" fmla="*/ 0 h 257760"/>
              <a:gd name="textAreaBottom" fmla="*/ 258480 h 257760"/>
            </a:gdLst>
            <a:ahLst/>
            <a:cxnLst/>
            <a:rect l="textAreaLeft" t="textAreaTop" r="textAreaRight" b="textAreaBottom"/>
            <a:pathLst>
              <a:path w="2926877" h="477185" extrusionOk="0">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rotWithShape="0">
            <a:gsLst>
              <a:gs pos="0">
                <a:srgbClr val="A2C3FF"/>
              </a:gs>
              <a:gs pos="50000">
                <a:srgbClr val="C7D9FF"/>
              </a:gs>
              <a:gs pos="100000">
                <a:srgbClr val="E3ECFF"/>
              </a:gs>
            </a:gsLst>
            <a:lin ang="8100000" scaled="1"/>
          </a:gradFill>
          <a:ln>
            <a:noFill/>
          </a:ln>
          <a:effectLst>
            <a:outerShdw blurRad="50760" dist="38160" dir="5400000" algn="t" rotWithShape="0">
              <a:srgbClr val="000000">
                <a:alpha val="40000"/>
              </a:srgbClr>
            </a:outerShdw>
          </a:effectLst>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63360" tIns="63360" rIns="63360" bIns="63360" numCol="1" spcCol="1440" anchor="ctr">
            <a:noAutofit/>
          </a:bodyPr>
          <a:lstStyle/>
          <a:p>
            <a:pPr algn="ctr" defTabSz="577800">
              <a:lnSpc>
                <a:spcPct val="90000"/>
              </a:lnSpc>
              <a:spcAft>
                <a:spcPts val="314"/>
              </a:spcAft>
              <a:defRPr/>
            </a:pPr>
            <a:r>
              <a:rPr lang="ru-RU" sz="900" b="0" u="none" strike="noStrike">
                <a:solidFill>
                  <a:schemeClr val="dk1"/>
                </a:solidFill>
                <a:latin typeface="Times New Roman"/>
              </a:rPr>
              <a:t>302,1</a:t>
            </a:r>
            <a:endParaRPr lang="ru-RU" sz="900" b="0" u="none" strike="noStrike">
              <a:solidFill>
                <a:srgbClr val="000000"/>
              </a:solidFill>
              <a:latin typeface="Arial"/>
            </a:endParaRPr>
          </a:p>
        </p:txBody>
      </p:sp>
      <p:sp>
        <p:nvSpPr>
          <p:cNvPr id="1631020289" name="Полилиния 25"/>
          <p:cNvSpPr/>
          <p:nvPr/>
        </p:nvSpPr>
        <p:spPr bwMode="auto">
          <a:xfrm>
            <a:off x="7812491" y="1921475"/>
            <a:ext cx="623658" cy="288000"/>
          </a:xfrm>
          <a:custGeom>
            <a:avLst/>
            <a:gdLst>
              <a:gd name="textAreaLeft" fmla="*/ 0 w 3648600"/>
              <a:gd name="textAreaRight" fmla="*/ 3649320 w 3648600"/>
              <a:gd name="textAreaTop" fmla="*/ 0 h 329760"/>
              <a:gd name="textAreaBottom" fmla="*/ 330480 h 329760"/>
            </a:gdLst>
            <a:ahLst/>
            <a:cxnLst/>
            <a:rect l="textAreaLeft" t="textAreaTop" r="textAreaRight" b="textAreaBottom"/>
            <a:pathLst>
              <a:path w="2926877" h="477185" extrusionOk="0">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rotWithShape="0">
            <a:gsLst>
              <a:gs pos="0">
                <a:srgbClr val="A2C3FF"/>
              </a:gs>
              <a:gs pos="50000">
                <a:srgbClr val="C7D9FF"/>
              </a:gs>
              <a:gs pos="100000">
                <a:srgbClr val="E3ECFF"/>
              </a:gs>
            </a:gsLst>
            <a:lin ang="8100000" scaled="1"/>
          </a:gradFill>
          <a:ln>
            <a:noFill/>
          </a:ln>
          <a:effectLst>
            <a:outerShdw blurRad="50760" dist="38160" dir="5400000" algn="t" rotWithShape="0">
              <a:srgbClr val="000000">
                <a:alpha val="40000"/>
              </a:srgbClr>
            </a:outerShdw>
          </a:effectLst>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63360" tIns="63360" rIns="63360" bIns="63360" numCol="1" spcCol="1440" anchor="ctr">
            <a:noAutofit/>
          </a:bodyPr>
          <a:lstStyle/>
          <a:p>
            <a:pPr algn="ctr" defTabSz="577800">
              <a:lnSpc>
                <a:spcPct val="90000"/>
              </a:lnSpc>
              <a:spcAft>
                <a:spcPts val="314"/>
              </a:spcAft>
              <a:defRPr/>
            </a:pPr>
            <a:r>
              <a:rPr lang="ru-RU" sz="900" b="0" u="none" strike="noStrike">
                <a:solidFill>
                  <a:schemeClr val="dk1"/>
                </a:solidFill>
                <a:latin typeface="Times New Roman"/>
              </a:rPr>
              <a:t>418,7</a:t>
            </a:r>
            <a:endParaRPr lang="ru-RU" sz="900" b="0" u="none" strike="noStrike">
              <a:solidFill>
                <a:srgbClr val="000000"/>
              </a:solidFill>
              <a:latin typeface="Arial"/>
            </a:endParaRPr>
          </a:p>
        </p:txBody>
      </p:sp>
      <p:sp>
        <p:nvSpPr>
          <p:cNvPr id="1986056654" name="Полилиния 25"/>
          <p:cNvSpPr/>
          <p:nvPr/>
        </p:nvSpPr>
        <p:spPr bwMode="auto">
          <a:xfrm>
            <a:off x="8484660" y="1921475"/>
            <a:ext cx="623657" cy="288000"/>
          </a:xfrm>
          <a:custGeom>
            <a:avLst/>
            <a:gdLst>
              <a:gd name="textAreaLeft" fmla="*/ 0 w 3648600"/>
              <a:gd name="textAreaRight" fmla="*/ 3649320 w 3648600"/>
              <a:gd name="textAreaTop" fmla="*/ 0 h 329760"/>
              <a:gd name="textAreaBottom" fmla="*/ 330480 h 329760"/>
            </a:gdLst>
            <a:ahLst/>
            <a:cxnLst/>
            <a:rect l="textAreaLeft" t="textAreaTop" r="textAreaRight" b="textAreaBottom"/>
            <a:pathLst>
              <a:path w="2926877" h="477185" extrusionOk="0">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rotWithShape="0">
            <a:gsLst>
              <a:gs pos="0">
                <a:srgbClr val="A2C3FF"/>
              </a:gs>
              <a:gs pos="50000">
                <a:srgbClr val="C7D9FF"/>
              </a:gs>
              <a:gs pos="100000">
                <a:srgbClr val="E3ECFF"/>
              </a:gs>
            </a:gsLst>
            <a:lin ang="8100000" scaled="1"/>
          </a:gradFill>
          <a:ln>
            <a:noFill/>
          </a:ln>
          <a:effectLst>
            <a:outerShdw blurRad="50760" dist="38160" dir="5400000" algn="t" rotWithShape="0">
              <a:srgbClr val="000000">
                <a:alpha val="40000"/>
              </a:srgbClr>
            </a:outerShdw>
          </a:effectLst>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63360" tIns="63360" rIns="63360" bIns="63360" numCol="1" spcCol="1440" anchor="ctr">
            <a:noAutofit/>
          </a:bodyPr>
          <a:lstStyle/>
          <a:p>
            <a:pPr algn="ctr" defTabSz="577800">
              <a:lnSpc>
                <a:spcPct val="90000"/>
              </a:lnSpc>
              <a:spcAft>
                <a:spcPts val="314"/>
              </a:spcAft>
              <a:defRPr/>
            </a:pPr>
            <a:r>
              <a:rPr lang="ru-RU" sz="900" b="0" u="none" strike="noStrike">
                <a:solidFill>
                  <a:schemeClr val="dk1"/>
                </a:solidFill>
                <a:latin typeface="Times New Roman"/>
              </a:rPr>
              <a:t>416,2</a:t>
            </a:r>
            <a:endParaRPr lang="ru-RU" sz="900" b="0" u="none" strike="noStrike">
              <a:solidFill>
                <a:srgbClr val="000000"/>
              </a:solidFill>
              <a:latin typeface="Arial"/>
            </a:endParaRPr>
          </a:p>
        </p:txBody>
      </p:sp>
      <p:sp>
        <p:nvSpPr>
          <p:cNvPr id="1705767212" name="Полилиния 37"/>
          <p:cNvSpPr/>
          <p:nvPr/>
        </p:nvSpPr>
        <p:spPr bwMode="auto">
          <a:xfrm>
            <a:off x="7812491" y="2276872"/>
            <a:ext cx="624420" cy="454680"/>
          </a:xfrm>
          <a:custGeom>
            <a:avLst/>
            <a:gdLst>
              <a:gd name="textAreaLeft" fmla="*/ 0 w 3648600"/>
              <a:gd name="textAreaRight" fmla="*/ 3649320 w 3648600"/>
              <a:gd name="textAreaTop" fmla="*/ 0 h 454680"/>
              <a:gd name="textAreaBottom" fmla="*/ 455400 h 454680"/>
            </a:gdLst>
            <a:ahLst/>
            <a:cxnLst/>
            <a:rect l="textAreaLeft" t="textAreaTop" r="textAreaRight" b="textAreaBottom"/>
            <a:pathLst>
              <a:path w="2926877" h="477185" extrusionOk="0">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rotWithShape="0">
            <a:gsLst>
              <a:gs pos="0">
                <a:srgbClr val="A2C3FF"/>
              </a:gs>
              <a:gs pos="50000">
                <a:srgbClr val="C7D9FF"/>
              </a:gs>
              <a:gs pos="100000">
                <a:srgbClr val="E3ECFF"/>
              </a:gs>
            </a:gsLst>
            <a:lin ang="8100000" scaled="1"/>
          </a:gradFill>
          <a:ln>
            <a:noFill/>
          </a:ln>
          <a:effectLst>
            <a:outerShdw blurRad="50760" dist="38160" dir="5400000" algn="t" rotWithShape="0">
              <a:srgbClr val="000000">
                <a:alpha val="40000"/>
              </a:srgbClr>
            </a:outerShdw>
          </a:effectLst>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63360" tIns="63360" rIns="63360" bIns="63360" numCol="1" spcCol="1440" anchor="ctr">
            <a:noAutofit/>
          </a:bodyPr>
          <a:lstStyle/>
          <a:p>
            <a:pPr algn="ctr" defTabSz="577800">
              <a:lnSpc>
                <a:spcPct val="90000"/>
              </a:lnSpc>
              <a:spcAft>
                <a:spcPts val="314"/>
              </a:spcAft>
              <a:defRPr/>
            </a:pPr>
            <a:r>
              <a:rPr lang="ru-RU" sz="900" b="0" u="none" strike="noStrike">
                <a:solidFill>
                  <a:schemeClr val="dk1"/>
                </a:solidFill>
                <a:latin typeface="Times New Roman"/>
              </a:rPr>
              <a:t>1 414,1</a:t>
            </a:r>
            <a:endParaRPr lang="ru-RU" sz="900" b="0" u="none" strike="noStrike">
              <a:solidFill>
                <a:srgbClr val="000000"/>
              </a:solidFill>
              <a:latin typeface="Arial"/>
            </a:endParaRPr>
          </a:p>
        </p:txBody>
      </p:sp>
      <p:sp>
        <p:nvSpPr>
          <p:cNvPr id="1606605527" name="Полилиния 37"/>
          <p:cNvSpPr/>
          <p:nvPr/>
        </p:nvSpPr>
        <p:spPr bwMode="auto">
          <a:xfrm>
            <a:off x="8484660" y="2276872"/>
            <a:ext cx="624420" cy="454680"/>
          </a:xfrm>
          <a:custGeom>
            <a:avLst/>
            <a:gdLst>
              <a:gd name="textAreaLeft" fmla="*/ 0 w 3648600"/>
              <a:gd name="textAreaRight" fmla="*/ 3649320 w 3648600"/>
              <a:gd name="textAreaTop" fmla="*/ 0 h 454680"/>
              <a:gd name="textAreaBottom" fmla="*/ 455400 h 454680"/>
            </a:gdLst>
            <a:ahLst/>
            <a:cxnLst/>
            <a:rect l="textAreaLeft" t="textAreaTop" r="textAreaRight" b="textAreaBottom"/>
            <a:pathLst>
              <a:path w="2926877" h="477185" extrusionOk="0">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rotWithShape="0">
            <a:gsLst>
              <a:gs pos="0">
                <a:srgbClr val="A2C3FF"/>
              </a:gs>
              <a:gs pos="50000">
                <a:srgbClr val="C7D9FF"/>
              </a:gs>
              <a:gs pos="100000">
                <a:srgbClr val="E3ECFF"/>
              </a:gs>
            </a:gsLst>
            <a:lin ang="8100000" scaled="1"/>
          </a:gradFill>
          <a:ln>
            <a:noFill/>
          </a:ln>
          <a:effectLst>
            <a:outerShdw blurRad="50760" dist="38160" dir="5400000" algn="t" rotWithShape="0">
              <a:srgbClr val="000000">
                <a:alpha val="40000"/>
              </a:srgbClr>
            </a:outerShdw>
          </a:effectLst>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63360" tIns="63360" rIns="63360" bIns="63360" numCol="1" spcCol="1440" anchor="ctr">
            <a:noAutofit/>
          </a:bodyPr>
          <a:lstStyle/>
          <a:p>
            <a:pPr algn="ctr" defTabSz="577800">
              <a:lnSpc>
                <a:spcPct val="90000"/>
              </a:lnSpc>
              <a:spcAft>
                <a:spcPts val="314"/>
              </a:spcAft>
              <a:defRPr/>
            </a:pPr>
            <a:r>
              <a:rPr lang="ru-RU" sz="900" b="0" u="none" strike="noStrike" dirty="0">
                <a:solidFill>
                  <a:schemeClr val="dk1"/>
                </a:solidFill>
                <a:latin typeface="Times New Roman"/>
              </a:rPr>
              <a:t>1 394,4</a:t>
            </a:r>
            <a:endParaRPr lang="ru-RU" sz="900" b="0" u="none" strike="noStrike" dirty="0">
              <a:solidFill>
                <a:srgbClr val="000000"/>
              </a:solidFill>
              <a:latin typeface="Arial"/>
            </a:endParaRPr>
          </a:p>
        </p:txBody>
      </p:sp>
      <p:sp>
        <p:nvSpPr>
          <p:cNvPr id="988008160" name="Полилиния 26"/>
          <p:cNvSpPr/>
          <p:nvPr/>
        </p:nvSpPr>
        <p:spPr bwMode="auto">
          <a:xfrm>
            <a:off x="7812491" y="2805389"/>
            <a:ext cx="623658" cy="324000"/>
          </a:xfrm>
          <a:custGeom>
            <a:avLst/>
            <a:gdLst>
              <a:gd name="textAreaLeft" fmla="*/ 0 w 3652200"/>
              <a:gd name="textAreaRight" fmla="*/ 3652920 w 3652200"/>
              <a:gd name="textAreaTop" fmla="*/ 0 h 354240"/>
              <a:gd name="textAreaBottom" fmla="*/ 354960 h 354240"/>
            </a:gdLst>
            <a:ahLst/>
            <a:cxnLst/>
            <a:rect l="textAreaLeft" t="textAreaTop" r="textAreaRight" b="textAreaBottom"/>
            <a:pathLst>
              <a:path w="2926877" h="477185" extrusionOk="0">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rotWithShape="0">
            <a:gsLst>
              <a:gs pos="0">
                <a:srgbClr val="A2C3FF"/>
              </a:gs>
              <a:gs pos="50000">
                <a:srgbClr val="C7D9FF"/>
              </a:gs>
              <a:gs pos="100000">
                <a:srgbClr val="E3ECFF"/>
              </a:gs>
            </a:gsLst>
            <a:lin ang="8100000" scaled="1"/>
          </a:gradFill>
          <a:ln>
            <a:noFill/>
          </a:ln>
          <a:effectLst>
            <a:outerShdw blurRad="50760" dist="38160" dir="5400000" algn="t" rotWithShape="0">
              <a:srgbClr val="000000">
                <a:alpha val="40000"/>
              </a:srgbClr>
            </a:outerShdw>
          </a:effectLst>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63360" tIns="63360" rIns="63360" bIns="63360" numCol="1" spcCol="1440" anchor="ctr">
            <a:noAutofit/>
          </a:bodyPr>
          <a:lstStyle/>
          <a:p>
            <a:pPr algn="ctr" defTabSz="577800">
              <a:lnSpc>
                <a:spcPct val="90000"/>
              </a:lnSpc>
              <a:spcAft>
                <a:spcPts val="314"/>
              </a:spcAft>
              <a:defRPr/>
            </a:pPr>
            <a:r>
              <a:rPr lang="ru-RU" sz="900" b="0" u="none" strike="noStrike">
                <a:solidFill>
                  <a:schemeClr val="dk1"/>
                </a:solidFill>
                <a:latin typeface="Times New Roman"/>
              </a:rPr>
              <a:t>540,3</a:t>
            </a:r>
            <a:endParaRPr lang="ru-RU" sz="900" b="0" u="none" strike="noStrike">
              <a:solidFill>
                <a:srgbClr val="000000"/>
              </a:solidFill>
              <a:latin typeface="Arial"/>
            </a:endParaRPr>
          </a:p>
        </p:txBody>
      </p:sp>
      <p:sp>
        <p:nvSpPr>
          <p:cNvPr id="1432617385" name="Полилиния 26"/>
          <p:cNvSpPr/>
          <p:nvPr/>
        </p:nvSpPr>
        <p:spPr bwMode="auto">
          <a:xfrm>
            <a:off x="8484660" y="2805389"/>
            <a:ext cx="623657" cy="324000"/>
          </a:xfrm>
          <a:custGeom>
            <a:avLst/>
            <a:gdLst>
              <a:gd name="textAreaLeft" fmla="*/ 0 w 3652200"/>
              <a:gd name="textAreaRight" fmla="*/ 3652920 w 3652200"/>
              <a:gd name="textAreaTop" fmla="*/ 0 h 354240"/>
              <a:gd name="textAreaBottom" fmla="*/ 354960 h 354240"/>
            </a:gdLst>
            <a:ahLst/>
            <a:cxnLst/>
            <a:rect l="textAreaLeft" t="textAreaTop" r="textAreaRight" b="textAreaBottom"/>
            <a:pathLst>
              <a:path w="2926877" h="477185" extrusionOk="0">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rotWithShape="0">
            <a:gsLst>
              <a:gs pos="0">
                <a:srgbClr val="A2C3FF"/>
              </a:gs>
              <a:gs pos="50000">
                <a:srgbClr val="C7D9FF"/>
              </a:gs>
              <a:gs pos="100000">
                <a:srgbClr val="E3ECFF"/>
              </a:gs>
            </a:gsLst>
            <a:lin ang="8100000" scaled="1"/>
          </a:gradFill>
          <a:ln>
            <a:noFill/>
          </a:ln>
          <a:effectLst>
            <a:outerShdw blurRad="50760" dist="38160" dir="5400000" algn="t" rotWithShape="0">
              <a:srgbClr val="000000">
                <a:alpha val="40000"/>
              </a:srgbClr>
            </a:outerShdw>
          </a:effectLst>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63360" tIns="63360" rIns="63360" bIns="63360" numCol="1" spcCol="1440" anchor="ctr">
            <a:noAutofit/>
          </a:bodyPr>
          <a:lstStyle/>
          <a:p>
            <a:pPr algn="ctr" defTabSz="577800">
              <a:lnSpc>
                <a:spcPct val="90000"/>
              </a:lnSpc>
              <a:spcAft>
                <a:spcPts val="314"/>
              </a:spcAft>
              <a:defRPr/>
            </a:pPr>
            <a:r>
              <a:rPr lang="ru-RU" sz="900" b="0" u="none" strike="noStrike">
                <a:solidFill>
                  <a:schemeClr val="dk1"/>
                </a:solidFill>
                <a:latin typeface="Times New Roman"/>
              </a:rPr>
              <a:t>540,2</a:t>
            </a:r>
            <a:endParaRPr lang="ru-RU" sz="900" b="0" u="none" strike="noStrike">
              <a:solidFill>
                <a:srgbClr val="000000"/>
              </a:solidFill>
              <a:latin typeface="Arial"/>
            </a:endParaRPr>
          </a:p>
        </p:txBody>
      </p:sp>
      <p:sp>
        <p:nvSpPr>
          <p:cNvPr id="564711734" name="Полилиния 42"/>
          <p:cNvSpPr/>
          <p:nvPr/>
        </p:nvSpPr>
        <p:spPr bwMode="auto">
          <a:xfrm>
            <a:off x="7811730" y="3169980"/>
            <a:ext cx="623658" cy="335520"/>
          </a:xfrm>
          <a:custGeom>
            <a:avLst/>
            <a:gdLst>
              <a:gd name="textAreaLeft" fmla="*/ 0 w 3648600"/>
              <a:gd name="textAreaRight" fmla="*/ 3649320 w 3648600"/>
              <a:gd name="textAreaTop" fmla="*/ 0 h 335520"/>
              <a:gd name="textAreaBottom" fmla="*/ 336240 h 335520"/>
            </a:gdLst>
            <a:ahLst/>
            <a:cxnLst/>
            <a:rect l="textAreaLeft" t="textAreaTop" r="textAreaRight" b="textAreaBottom"/>
            <a:pathLst>
              <a:path w="2926877" h="477185" extrusionOk="0">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rotWithShape="0">
            <a:gsLst>
              <a:gs pos="0">
                <a:srgbClr val="A2C3FF"/>
              </a:gs>
              <a:gs pos="50000">
                <a:srgbClr val="C7D9FF"/>
              </a:gs>
              <a:gs pos="100000">
                <a:srgbClr val="E3ECFF"/>
              </a:gs>
            </a:gsLst>
            <a:lin ang="8100000" scaled="1"/>
          </a:gradFill>
          <a:ln>
            <a:noFill/>
          </a:ln>
          <a:effectLst>
            <a:outerShdw blurRad="50760" dist="38160" dir="5400000" algn="t" rotWithShape="0">
              <a:srgbClr val="000000">
                <a:alpha val="40000"/>
              </a:srgbClr>
            </a:outerShdw>
          </a:effectLst>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63360" tIns="63360" rIns="63360" bIns="63360" numCol="1" spcCol="1440" anchor="ctr">
            <a:noAutofit/>
          </a:bodyPr>
          <a:lstStyle/>
          <a:p>
            <a:pPr algn="ctr" defTabSz="577800">
              <a:lnSpc>
                <a:spcPct val="90000"/>
              </a:lnSpc>
              <a:spcAft>
                <a:spcPts val="314"/>
              </a:spcAft>
              <a:defRPr/>
            </a:pPr>
            <a:r>
              <a:rPr lang="ru-RU" sz="900" b="0" u="none" strike="noStrike">
                <a:solidFill>
                  <a:schemeClr val="dk1"/>
                </a:solidFill>
                <a:latin typeface="Times New Roman"/>
              </a:rPr>
              <a:t>0,3</a:t>
            </a:r>
            <a:endParaRPr lang="ru-RU" sz="900" b="0" u="none" strike="noStrike">
              <a:solidFill>
                <a:srgbClr val="000000"/>
              </a:solidFill>
              <a:latin typeface="Arial"/>
            </a:endParaRPr>
          </a:p>
        </p:txBody>
      </p:sp>
      <p:sp>
        <p:nvSpPr>
          <p:cNvPr id="349571790" name="Полилиния 42"/>
          <p:cNvSpPr/>
          <p:nvPr/>
        </p:nvSpPr>
        <p:spPr bwMode="auto">
          <a:xfrm>
            <a:off x="8484660" y="3169980"/>
            <a:ext cx="623657" cy="335520"/>
          </a:xfrm>
          <a:custGeom>
            <a:avLst/>
            <a:gdLst>
              <a:gd name="textAreaLeft" fmla="*/ 0 w 3648600"/>
              <a:gd name="textAreaRight" fmla="*/ 3649320 w 3648600"/>
              <a:gd name="textAreaTop" fmla="*/ 0 h 335520"/>
              <a:gd name="textAreaBottom" fmla="*/ 336240 h 335520"/>
            </a:gdLst>
            <a:ahLst/>
            <a:cxnLst/>
            <a:rect l="textAreaLeft" t="textAreaTop" r="textAreaRight" b="textAreaBottom"/>
            <a:pathLst>
              <a:path w="2926877" h="477185" extrusionOk="0">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rotWithShape="0">
            <a:gsLst>
              <a:gs pos="0">
                <a:srgbClr val="A2C3FF"/>
              </a:gs>
              <a:gs pos="50000">
                <a:srgbClr val="C7D9FF"/>
              </a:gs>
              <a:gs pos="100000">
                <a:srgbClr val="E3ECFF"/>
              </a:gs>
            </a:gsLst>
            <a:lin ang="8100000" scaled="1"/>
          </a:gradFill>
          <a:ln>
            <a:noFill/>
          </a:ln>
          <a:effectLst>
            <a:outerShdw blurRad="50760" dist="38160" dir="5400000" algn="t" rotWithShape="0">
              <a:srgbClr val="000000">
                <a:alpha val="40000"/>
              </a:srgbClr>
            </a:outerShdw>
          </a:effectLst>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63360" tIns="63360" rIns="63360" bIns="63360" numCol="1" spcCol="1440" anchor="ctr">
            <a:noAutofit/>
          </a:bodyPr>
          <a:lstStyle/>
          <a:p>
            <a:pPr algn="ctr" defTabSz="577800">
              <a:lnSpc>
                <a:spcPct val="90000"/>
              </a:lnSpc>
              <a:spcAft>
                <a:spcPts val="314"/>
              </a:spcAft>
              <a:defRPr/>
            </a:pPr>
            <a:r>
              <a:rPr lang="ru-RU" sz="900" b="0" u="none" strike="noStrike">
                <a:solidFill>
                  <a:schemeClr val="dk1"/>
                </a:solidFill>
                <a:latin typeface="Times New Roman"/>
              </a:rPr>
              <a:t>0,3</a:t>
            </a:r>
            <a:endParaRPr lang="ru-RU" sz="900" b="0" u="none" strike="noStrike">
              <a:solidFill>
                <a:srgbClr val="000000"/>
              </a:solidFill>
              <a:latin typeface="Arial"/>
            </a:endParaRPr>
          </a:p>
        </p:txBody>
      </p:sp>
      <p:sp>
        <p:nvSpPr>
          <p:cNvPr id="354016981" name="Полилиния 50"/>
          <p:cNvSpPr/>
          <p:nvPr/>
        </p:nvSpPr>
        <p:spPr bwMode="auto">
          <a:xfrm>
            <a:off x="7811730" y="3549239"/>
            <a:ext cx="623658" cy="329400"/>
          </a:xfrm>
          <a:custGeom>
            <a:avLst/>
            <a:gdLst>
              <a:gd name="textAreaLeft" fmla="*/ 0 w 3650040"/>
              <a:gd name="textAreaRight" fmla="*/ 3650760 w 3650040"/>
              <a:gd name="textAreaTop" fmla="*/ 0 h 329400"/>
              <a:gd name="textAreaBottom" fmla="*/ 330120 h 329400"/>
            </a:gdLst>
            <a:ahLst/>
            <a:cxnLst/>
            <a:rect l="textAreaLeft" t="textAreaTop" r="textAreaRight" b="textAreaBottom"/>
            <a:pathLst>
              <a:path w="2926877" h="477185" extrusionOk="0">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rotWithShape="0">
            <a:gsLst>
              <a:gs pos="0">
                <a:srgbClr val="A2C3FF"/>
              </a:gs>
              <a:gs pos="50000">
                <a:srgbClr val="C7D9FF"/>
              </a:gs>
              <a:gs pos="100000">
                <a:srgbClr val="E3ECFF"/>
              </a:gs>
            </a:gsLst>
            <a:lin ang="8100000" scaled="1"/>
          </a:gradFill>
          <a:ln>
            <a:noFill/>
          </a:ln>
          <a:effectLst>
            <a:outerShdw blurRad="50760" dist="38160" dir="5400000" algn="t" rotWithShape="0">
              <a:srgbClr val="000000">
                <a:alpha val="40000"/>
              </a:srgbClr>
            </a:outerShdw>
          </a:effectLst>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63360" tIns="63360" rIns="63360" bIns="63360" numCol="1" spcCol="1440" anchor="ctr">
            <a:noAutofit/>
          </a:bodyPr>
          <a:lstStyle/>
          <a:p>
            <a:pPr algn="ctr" defTabSz="577800">
              <a:lnSpc>
                <a:spcPct val="90000"/>
              </a:lnSpc>
              <a:spcAft>
                <a:spcPts val="314"/>
              </a:spcAft>
              <a:defRPr/>
            </a:pPr>
            <a:r>
              <a:rPr lang="ru-RU" sz="900" b="0" u="none" strike="noStrike">
                <a:solidFill>
                  <a:schemeClr val="dk1"/>
                </a:solidFill>
                <a:latin typeface="Times New Roman"/>
              </a:rPr>
              <a:t>1 700,8</a:t>
            </a:r>
            <a:endParaRPr lang="ru-RU" sz="900" b="0" u="none" strike="noStrike">
              <a:solidFill>
                <a:srgbClr val="000000"/>
              </a:solidFill>
              <a:latin typeface="Arial"/>
            </a:endParaRPr>
          </a:p>
        </p:txBody>
      </p:sp>
      <p:sp>
        <p:nvSpPr>
          <p:cNvPr id="1507791868" name="Полилиния 50"/>
          <p:cNvSpPr/>
          <p:nvPr/>
        </p:nvSpPr>
        <p:spPr bwMode="auto">
          <a:xfrm>
            <a:off x="8484660" y="3549239"/>
            <a:ext cx="623657" cy="329400"/>
          </a:xfrm>
          <a:custGeom>
            <a:avLst/>
            <a:gdLst>
              <a:gd name="textAreaLeft" fmla="*/ 0 w 3650040"/>
              <a:gd name="textAreaRight" fmla="*/ 3650760 w 3650040"/>
              <a:gd name="textAreaTop" fmla="*/ 0 h 329400"/>
              <a:gd name="textAreaBottom" fmla="*/ 330120 h 329400"/>
            </a:gdLst>
            <a:ahLst/>
            <a:cxnLst/>
            <a:rect l="textAreaLeft" t="textAreaTop" r="textAreaRight" b="textAreaBottom"/>
            <a:pathLst>
              <a:path w="2926877" h="477185" extrusionOk="0">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rotWithShape="0">
            <a:gsLst>
              <a:gs pos="0">
                <a:srgbClr val="A2C3FF"/>
              </a:gs>
              <a:gs pos="50000">
                <a:srgbClr val="C7D9FF"/>
              </a:gs>
              <a:gs pos="100000">
                <a:srgbClr val="E3ECFF"/>
              </a:gs>
            </a:gsLst>
            <a:lin ang="8100000" scaled="1"/>
          </a:gradFill>
          <a:ln>
            <a:noFill/>
          </a:ln>
          <a:effectLst>
            <a:outerShdw blurRad="50760" dist="38160" dir="5400000" algn="t" rotWithShape="0">
              <a:srgbClr val="000000">
                <a:alpha val="40000"/>
              </a:srgbClr>
            </a:outerShdw>
          </a:effectLst>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63360" tIns="63360" rIns="63360" bIns="63360" numCol="1" spcCol="1440" anchor="ctr">
            <a:noAutofit/>
          </a:bodyPr>
          <a:lstStyle/>
          <a:p>
            <a:pPr algn="ctr" defTabSz="577800">
              <a:lnSpc>
                <a:spcPct val="90000"/>
              </a:lnSpc>
              <a:spcAft>
                <a:spcPts val="314"/>
              </a:spcAft>
              <a:defRPr/>
            </a:pPr>
            <a:r>
              <a:rPr lang="ru-RU" sz="900" b="0" u="none" strike="noStrike">
                <a:solidFill>
                  <a:schemeClr val="dk1"/>
                </a:solidFill>
                <a:latin typeface="Times New Roman"/>
              </a:rPr>
              <a:t>449,2</a:t>
            </a:r>
            <a:endParaRPr lang="ru-RU" sz="900" b="0" u="none" strike="noStrike">
              <a:solidFill>
                <a:srgbClr val="000000"/>
              </a:solidFill>
              <a:latin typeface="Arial"/>
            </a:endParaRPr>
          </a:p>
        </p:txBody>
      </p:sp>
      <p:sp>
        <p:nvSpPr>
          <p:cNvPr id="768821937" name="Полилиния 54"/>
          <p:cNvSpPr/>
          <p:nvPr/>
        </p:nvSpPr>
        <p:spPr bwMode="auto">
          <a:xfrm>
            <a:off x="7811730" y="3905999"/>
            <a:ext cx="623658" cy="327297"/>
          </a:xfrm>
          <a:custGeom>
            <a:avLst/>
            <a:gdLst>
              <a:gd name="textAreaLeft" fmla="*/ 0 w 3658320"/>
              <a:gd name="textAreaRight" fmla="*/ 3659040 w 3658320"/>
              <a:gd name="textAreaTop" fmla="*/ 0 h 423000"/>
              <a:gd name="textAreaBottom" fmla="*/ 423720 h 423000"/>
            </a:gdLst>
            <a:ahLst/>
            <a:cxnLst/>
            <a:rect l="textAreaLeft" t="textAreaTop" r="textAreaRight" b="textAreaBottom"/>
            <a:pathLst>
              <a:path w="2926877" h="477185" extrusionOk="0">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rotWithShape="0">
            <a:gsLst>
              <a:gs pos="0">
                <a:srgbClr val="A2C3FF"/>
              </a:gs>
              <a:gs pos="50000">
                <a:srgbClr val="C7D9FF"/>
              </a:gs>
              <a:gs pos="100000">
                <a:srgbClr val="E3ECFF"/>
              </a:gs>
            </a:gsLst>
            <a:lin ang="8100000" scaled="1"/>
          </a:gradFill>
          <a:ln>
            <a:noFill/>
          </a:ln>
          <a:effectLst>
            <a:outerShdw blurRad="50760" dist="38160" dir="5400000" algn="t" rotWithShape="0">
              <a:srgbClr val="000000">
                <a:alpha val="40000"/>
              </a:srgbClr>
            </a:outerShdw>
          </a:effectLst>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63360" tIns="63360" rIns="63360" bIns="63360" numCol="1" spcCol="1440" anchor="ctr">
            <a:noAutofit/>
          </a:bodyPr>
          <a:lstStyle/>
          <a:p>
            <a:pPr algn="ctr" defTabSz="577800">
              <a:lnSpc>
                <a:spcPct val="90000"/>
              </a:lnSpc>
              <a:spcAft>
                <a:spcPts val="314"/>
              </a:spcAft>
              <a:defRPr/>
            </a:pPr>
            <a:r>
              <a:rPr lang="ru-RU" sz="900" b="0" u="none" strike="noStrike">
                <a:solidFill>
                  <a:schemeClr val="dk1"/>
                </a:solidFill>
                <a:latin typeface="Times New Roman"/>
              </a:rPr>
              <a:t>35,5</a:t>
            </a:r>
            <a:endParaRPr lang="ru-RU" sz="900" b="0" u="none" strike="noStrike">
              <a:solidFill>
                <a:srgbClr val="000000"/>
              </a:solidFill>
              <a:latin typeface="Arial"/>
            </a:endParaRPr>
          </a:p>
        </p:txBody>
      </p:sp>
      <p:sp>
        <p:nvSpPr>
          <p:cNvPr id="1288573143" name="Полилиния 54"/>
          <p:cNvSpPr/>
          <p:nvPr/>
        </p:nvSpPr>
        <p:spPr bwMode="auto">
          <a:xfrm>
            <a:off x="8484660" y="3905999"/>
            <a:ext cx="623657" cy="327297"/>
          </a:xfrm>
          <a:custGeom>
            <a:avLst/>
            <a:gdLst>
              <a:gd name="textAreaLeft" fmla="*/ 0 w 3658320"/>
              <a:gd name="textAreaRight" fmla="*/ 3659040 w 3658320"/>
              <a:gd name="textAreaTop" fmla="*/ 0 h 423000"/>
              <a:gd name="textAreaBottom" fmla="*/ 423720 h 423000"/>
            </a:gdLst>
            <a:ahLst/>
            <a:cxnLst/>
            <a:rect l="textAreaLeft" t="textAreaTop" r="textAreaRight" b="textAreaBottom"/>
            <a:pathLst>
              <a:path w="2926877" h="477185" extrusionOk="0">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rotWithShape="0">
            <a:gsLst>
              <a:gs pos="0">
                <a:srgbClr val="A2C3FF"/>
              </a:gs>
              <a:gs pos="50000">
                <a:srgbClr val="C7D9FF"/>
              </a:gs>
              <a:gs pos="100000">
                <a:srgbClr val="E3ECFF"/>
              </a:gs>
            </a:gsLst>
            <a:lin ang="8100000" scaled="1"/>
          </a:gradFill>
          <a:ln>
            <a:noFill/>
          </a:ln>
          <a:effectLst>
            <a:outerShdw blurRad="50760" dist="38160" dir="5400000" algn="t" rotWithShape="0">
              <a:srgbClr val="000000">
                <a:alpha val="40000"/>
              </a:srgbClr>
            </a:outerShdw>
          </a:effectLst>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63360" tIns="63360" rIns="63360" bIns="63360" numCol="1" spcCol="1440" anchor="ctr">
            <a:noAutofit/>
          </a:bodyPr>
          <a:lstStyle/>
          <a:p>
            <a:pPr algn="ctr" defTabSz="577800">
              <a:lnSpc>
                <a:spcPct val="90000"/>
              </a:lnSpc>
              <a:spcAft>
                <a:spcPts val="314"/>
              </a:spcAft>
              <a:defRPr/>
            </a:pPr>
            <a:r>
              <a:rPr lang="ru-RU" sz="900" b="0" u="none" strike="noStrike">
                <a:solidFill>
                  <a:schemeClr val="dk1"/>
                </a:solidFill>
                <a:latin typeface="Times New Roman"/>
              </a:rPr>
              <a:t>17,2</a:t>
            </a:r>
            <a:endParaRPr lang="ru-RU" sz="900" b="0" u="none" strike="noStrike">
              <a:solidFill>
                <a:srgbClr val="000000"/>
              </a:solidFill>
              <a:latin typeface="Arial"/>
            </a:endParaRPr>
          </a:p>
        </p:txBody>
      </p:sp>
      <p:sp>
        <p:nvSpPr>
          <p:cNvPr id="1589753237" name="Полилиния 57"/>
          <p:cNvSpPr/>
          <p:nvPr/>
        </p:nvSpPr>
        <p:spPr bwMode="auto">
          <a:xfrm>
            <a:off x="7810206" y="4293900"/>
            <a:ext cx="625181" cy="287280"/>
          </a:xfrm>
          <a:custGeom>
            <a:avLst/>
            <a:gdLst>
              <a:gd name="textAreaLeft" fmla="*/ 0 w 3650040"/>
              <a:gd name="textAreaRight" fmla="*/ 3650760 w 3650040"/>
              <a:gd name="textAreaTop" fmla="*/ 0 h 287280"/>
              <a:gd name="textAreaBottom" fmla="*/ 288000 h 287280"/>
            </a:gdLst>
            <a:ahLst/>
            <a:cxnLst/>
            <a:rect l="textAreaLeft" t="textAreaTop" r="textAreaRight" b="textAreaBottom"/>
            <a:pathLst>
              <a:path w="2926877" h="477185" extrusionOk="0">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rotWithShape="0">
            <a:gsLst>
              <a:gs pos="0">
                <a:srgbClr val="A2C3FF"/>
              </a:gs>
              <a:gs pos="50000">
                <a:srgbClr val="C7D9FF"/>
              </a:gs>
              <a:gs pos="100000">
                <a:srgbClr val="E3ECFF"/>
              </a:gs>
            </a:gsLst>
            <a:lin ang="8100000" scaled="1"/>
          </a:gradFill>
          <a:ln>
            <a:noFill/>
          </a:ln>
          <a:effectLst>
            <a:outerShdw blurRad="50760" dist="38160" dir="5400000" algn="t" rotWithShape="0">
              <a:srgbClr val="000000">
                <a:alpha val="40000"/>
              </a:srgbClr>
            </a:outerShdw>
          </a:effectLst>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63360" tIns="63360" rIns="63360" bIns="63360" numCol="1" spcCol="1440" anchor="ctr">
            <a:noAutofit/>
          </a:bodyPr>
          <a:lstStyle/>
          <a:p>
            <a:pPr algn="ctr" defTabSz="577800">
              <a:lnSpc>
                <a:spcPct val="90000"/>
              </a:lnSpc>
              <a:spcAft>
                <a:spcPts val="314"/>
              </a:spcAft>
              <a:defRPr/>
            </a:pPr>
            <a:r>
              <a:rPr lang="ru-RU" sz="900" b="0" u="none" strike="noStrike">
                <a:solidFill>
                  <a:schemeClr val="dk1"/>
                </a:solidFill>
                <a:latin typeface="Times New Roman"/>
              </a:rPr>
              <a:t>18,0</a:t>
            </a:r>
            <a:endParaRPr lang="ru-RU" sz="900" b="0" u="none" strike="noStrike">
              <a:solidFill>
                <a:srgbClr val="000000"/>
              </a:solidFill>
              <a:latin typeface="Arial"/>
            </a:endParaRPr>
          </a:p>
        </p:txBody>
      </p:sp>
      <p:sp>
        <p:nvSpPr>
          <p:cNvPr id="473690445" name="Полилиния 57"/>
          <p:cNvSpPr/>
          <p:nvPr/>
        </p:nvSpPr>
        <p:spPr bwMode="auto">
          <a:xfrm>
            <a:off x="8483136" y="4293900"/>
            <a:ext cx="625180" cy="287280"/>
          </a:xfrm>
          <a:custGeom>
            <a:avLst/>
            <a:gdLst>
              <a:gd name="textAreaLeft" fmla="*/ 0 w 3650040"/>
              <a:gd name="textAreaRight" fmla="*/ 3650760 w 3650040"/>
              <a:gd name="textAreaTop" fmla="*/ 0 h 287280"/>
              <a:gd name="textAreaBottom" fmla="*/ 288000 h 287280"/>
            </a:gdLst>
            <a:ahLst/>
            <a:cxnLst/>
            <a:rect l="textAreaLeft" t="textAreaTop" r="textAreaRight" b="textAreaBottom"/>
            <a:pathLst>
              <a:path w="2926877" h="477185" extrusionOk="0">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rotWithShape="0">
            <a:gsLst>
              <a:gs pos="0">
                <a:srgbClr val="A2C3FF"/>
              </a:gs>
              <a:gs pos="50000">
                <a:srgbClr val="C7D9FF"/>
              </a:gs>
              <a:gs pos="100000">
                <a:srgbClr val="E3ECFF"/>
              </a:gs>
            </a:gsLst>
            <a:lin ang="8100000" scaled="1"/>
          </a:gradFill>
          <a:ln>
            <a:noFill/>
          </a:ln>
          <a:effectLst>
            <a:outerShdw blurRad="50760" dist="38160" dir="5400000" algn="t" rotWithShape="0">
              <a:srgbClr val="000000">
                <a:alpha val="40000"/>
              </a:srgbClr>
            </a:outerShdw>
          </a:effectLst>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63360" tIns="63360" rIns="63360" bIns="63360" numCol="1" spcCol="1440" anchor="ctr">
            <a:noAutofit/>
          </a:bodyPr>
          <a:lstStyle/>
          <a:p>
            <a:pPr algn="ctr" defTabSz="577800">
              <a:lnSpc>
                <a:spcPct val="90000"/>
              </a:lnSpc>
              <a:spcAft>
                <a:spcPts val="314"/>
              </a:spcAft>
              <a:defRPr/>
            </a:pPr>
            <a:r>
              <a:rPr lang="ru-RU" sz="900" b="0" u="none" strike="noStrike">
                <a:solidFill>
                  <a:schemeClr val="dk1"/>
                </a:solidFill>
                <a:latin typeface="Times New Roman"/>
              </a:rPr>
              <a:t>18,0</a:t>
            </a:r>
            <a:endParaRPr lang="ru-RU" sz="900" b="0" u="none" strike="noStrike">
              <a:solidFill>
                <a:srgbClr val="000000"/>
              </a:solidFill>
              <a:latin typeface="Arial"/>
            </a:endParaRPr>
          </a:p>
        </p:txBody>
      </p:sp>
      <p:sp>
        <p:nvSpPr>
          <p:cNvPr id="1077569600" name="Полилиния 61"/>
          <p:cNvSpPr/>
          <p:nvPr/>
        </p:nvSpPr>
        <p:spPr bwMode="auto">
          <a:xfrm>
            <a:off x="7810206" y="4653136"/>
            <a:ext cx="625181" cy="324000"/>
          </a:xfrm>
          <a:custGeom>
            <a:avLst/>
            <a:gdLst>
              <a:gd name="textAreaLeft" fmla="*/ 0 w 3654360"/>
              <a:gd name="textAreaRight" fmla="*/ 3655080 w 3654360"/>
              <a:gd name="textAreaTop" fmla="*/ 0 h 334800"/>
              <a:gd name="textAreaBottom" fmla="*/ 335520 h 334800"/>
            </a:gdLst>
            <a:ahLst/>
            <a:cxnLst/>
            <a:rect l="textAreaLeft" t="textAreaTop" r="textAreaRight" b="textAreaBottom"/>
            <a:pathLst>
              <a:path w="2926877" h="477185" extrusionOk="0">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rotWithShape="0">
            <a:gsLst>
              <a:gs pos="0">
                <a:srgbClr val="A2C3FF"/>
              </a:gs>
              <a:gs pos="50000">
                <a:srgbClr val="C7D9FF"/>
              </a:gs>
              <a:gs pos="100000">
                <a:srgbClr val="E3ECFF"/>
              </a:gs>
            </a:gsLst>
            <a:lin ang="8100000" scaled="1"/>
          </a:gradFill>
          <a:ln>
            <a:noFill/>
          </a:ln>
          <a:effectLst>
            <a:outerShdw blurRad="50760" dist="38160" dir="5400000" algn="t" rotWithShape="0">
              <a:srgbClr val="000000">
                <a:alpha val="40000"/>
              </a:srgbClr>
            </a:outerShdw>
          </a:effectLst>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63360" tIns="63360" rIns="63360" bIns="63360" numCol="1" spcCol="1440" anchor="ctr">
            <a:noAutofit/>
          </a:bodyPr>
          <a:lstStyle/>
          <a:p>
            <a:pPr algn="ctr" defTabSz="577800">
              <a:lnSpc>
                <a:spcPct val="90000"/>
              </a:lnSpc>
              <a:spcAft>
                <a:spcPts val="314"/>
              </a:spcAft>
              <a:defRPr/>
            </a:pPr>
            <a:r>
              <a:rPr lang="ru-RU" sz="900" b="0" u="none" strike="noStrike">
                <a:solidFill>
                  <a:schemeClr val="dk1"/>
                </a:solidFill>
                <a:latin typeface="Times New Roman"/>
              </a:rPr>
              <a:t>9,7</a:t>
            </a:r>
            <a:endParaRPr lang="ru-RU" sz="900" b="0" u="none" strike="noStrike">
              <a:solidFill>
                <a:srgbClr val="000000"/>
              </a:solidFill>
              <a:latin typeface="Arial"/>
            </a:endParaRPr>
          </a:p>
        </p:txBody>
      </p:sp>
      <p:sp>
        <p:nvSpPr>
          <p:cNvPr id="969801525" name="Полилиния 61"/>
          <p:cNvSpPr/>
          <p:nvPr/>
        </p:nvSpPr>
        <p:spPr bwMode="auto">
          <a:xfrm>
            <a:off x="8483136" y="4653136"/>
            <a:ext cx="625180" cy="324000"/>
          </a:xfrm>
          <a:custGeom>
            <a:avLst/>
            <a:gdLst>
              <a:gd name="textAreaLeft" fmla="*/ 0 w 3654360"/>
              <a:gd name="textAreaRight" fmla="*/ 3655080 w 3654360"/>
              <a:gd name="textAreaTop" fmla="*/ 0 h 334800"/>
              <a:gd name="textAreaBottom" fmla="*/ 335520 h 334800"/>
            </a:gdLst>
            <a:ahLst/>
            <a:cxnLst/>
            <a:rect l="textAreaLeft" t="textAreaTop" r="textAreaRight" b="textAreaBottom"/>
            <a:pathLst>
              <a:path w="2926877" h="477185" extrusionOk="0">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rotWithShape="0">
            <a:gsLst>
              <a:gs pos="0">
                <a:srgbClr val="A2C3FF"/>
              </a:gs>
              <a:gs pos="50000">
                <a:srgbClr val="C7D9FF"/>
              </a:gs>
              <a:gs pos="100000">
                <a:srgbClr val="E3ECFF"/>
              </a:gs>
            </a:gsLst>
            <a:lin ang="8100000" scaled="1"/>
          </a:gradFill>
          <a:ln>
            <a:noFill/>
          </a:ln>
          <a:effectLst>
            <a:outerShdw blurRad="50760" dist="38160" dir="5400000" algn="t" rotWithShape="0">
              <a:srgbClr val="000000">
                <a:alpha val="40000"/>
              </a:srgbClr>
            </a:outerShdw>
          </a:effectLst>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63360" tIns="63360" rIns="63360" bIns="63360" numCol="1" spcCol="1440" anchor="ctr">
            <a:noAutofit/>
          </a:bodyPr>
          <a:lstStyle/>
          <a:p>
            <a:pPr algn="ctr" defTabSz="577800">
              <a:lnSpc>
                <a:spcPct val="90000"/>
              </a:lnSpc>
              <a:spcAft>
                <a:spcPts val="314"/>
              </a:spcAft>
              <a:defRPr/>
            </a:pPr>
            <a:r>
              <a:rPr lang="ru-RU" sz="900" b="0" u="none" strike="noStrike">
                <a:solidFill>
                  <a:schemeClr val="dk1"/>
                </a:solidFill>
                <a:latin typeface="Times New Roman"/>
              </a:rPr>
              <a:t>4,8</a:t>
            </a:r>
            <a:endParaRPr lang="ru-RU" sz="900" b="0" u="none" strike="noStrike">
              <a:solidFill>
                <a:srgbClr val="000000"/>
              </a:solidFill>
              <a:latin typeface="Arial"/>
            </a:endParaRPr>
          </a:p>
        </p:txBody>
      </p:sp>
      <p:sp>
        <p:nvSpPr>
          <p:cNvPr id="2142878269" name="Полилиния 62"/>
          <p:cNvSpPr/>
          <p:nvPr/>
        </p:nvSpPr>
        <p:spPr bwMode="auto">
          <a:xfrm>
            <a:off x="7810206" y="5013177"/>
            <a:ext cx="625181" cy="287280"/>
          </a:xfrm>
          <a:custGeom>
            <a:avLst/>
            <a:gdLst>
              <a:gd name="textAreaLeft" fmla="*/ 0 w 3654000"/>
              <a:gd name="textAreaRight" fmla="*/ 3654720 w 3654000"/>
              <a:gd name="textAreaTop" fmla="*/ 0 h 287280"/>
              <a:gd name="textAreaBottom" fmla="*/ 288000 h 287280"/>
            </a:gdLst>
            <a:ahLst/>
            <a:cxnLst/>
            <a:rect l="textAreaLeft" t="textAreaTop" r="textAreaRight" b="textAreaBottom"/>
            <a:pathLst>
              <a:path w="2926877" h="477185" extrusionOk="0">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rotWithShape="0">
            <a:gsLst>
              <a:gs pos="0">
                <a:srgbClr val="A2C3FF"/>
              </a:gs>
              <a:gs pos="50000">
                <a:srgbClr val="C7D9FF"/>
              </a:gs>
              <a:gs pos="100000">
                <a:srgbClr val="E3ECFF"/>
              </a:gs>
            </a:gsLst>
            <a:lin ang="8100000" scaled="1"/>
          </a:gradFill>
          <a:ln>
            <a:noFill/>
          </a:ln>
          <a:effectLst>
            <a:outerShdw blurRad="50760" dist="38160" dir="5400000" algn="t" rotWithShape="0">
              <a:srgbClr val="000000">
                <a:alpha val="40000"/>
              </a:srgbClr>
            </a:outerShdw>
          </a:effectLst>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63360" tIns="63360" rIns="63360" bIns="63360" numCol="1" spcCol="1440" anchor="ctr">
            <a:noAutofit/>
          </a:bodyPr>
          <a:lstStyle/>
          <a:p>
            <a:pPr algn="ctr" defTabSz="577800">
              <a:lnSpc>
                <a:spcPct val="90000"/>
              </a:lnSpc>
              <a:spcAft>
                <a:spcPts val="314"/>
              </a:spcAft>
              <a:defRPr/>
            </a:pPr>
            <a:r>
              <a:rPr lang="ru-RU" sz="900" b="0" u="none" strike="noStrike">
                <a:solidFill>
                  <a:schemeClr val="dk1"/>
                </a:solidFill>
                <a:latin typeface="Times New Roman"/>
              </a:rPr>
              <a:t>954,6</a:t>
            </a:r>
            <a:endParaRPr lang="ru-RU" sz="900" b="0" u="none" strike="noStrike">
              <a:solidFill>
                <a:srgbClr val="000000"/>
              </a:solidFill>
              <a:latin typeface="Arial"/>
            </a:endParaRPr>
          </a:p>
        </p:txBody>
      </p:sp>
      <p:sp>
        <p:nvSpPr>
          <p:cNvPr id="1588227507" name="Полилиния 62"/>
          <p:cNvSpPr/>
          <p:nvPr/>
        </p:nvSpPr>
        <p:spPr bwMode="auto">
          <a:xfrm>
            <a:off x="8483136" y="5013177"/>
            <a:ext cx="625180" cy="287280"/>
          </a:xfrm>
          <a:custGeom>
            <a:avLst/>
            <a:gdLst>
              <a:gd name="textAreaLeft" fmla="*/ 0 w 3654000"/>
              <a:gd name="textAreaRight" fmla="*/ 3654720 w 3654000"/>
              <a:gd name="textAreaTop" fmla="*/ 0 h 287280"/>
              <a:gd name="textAreaBottom" fmla="*/ 288000 h 287280"/>
            </a:gdLst>
            <a:ahLst/>
            <a:cxnLst/>
            <a:rect l="textAreaLeft" t="textAreaTop" r="textAreaRight" b="textAreaBottom"/>
            <a:pathLst>
              <a:path w="2926877" h="477185" extrusionOk="0">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rotWithShape="0">
            <a:gsLst>
              <a:gs pos="0">
                <a:srgbClr val="A2C3FF"/>
              </a:gs>
              <a:gs pos="50000">
                <a:srgbClr val="C7D9FF"/>
              </a:gs>
              <a:gs pos="100000">
                <a:srgbClr val="E3ECFF"/>
              </a:gs>
            </a:gsLst>
            <a:lin ang="8100000" scaled="1"/>
          </a:gradFill>
          <a:ln>
            <a:noFill/>
          </a:ln>
          <a:effectLst>
            <a:outerShdw blurRad="50760" dist="38160" dir="5400000" algn="t" rotWithShape="0">
              <a:srgbClr val="000000">
                <a:alpha val="40000"/>
              </a:srgbClr>
            </a:outerShdw>
          </a:effectLst>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63360" tIns="63360" rIns="63360" bIns="63360" numCol="1" spcCol="1440" anchor="ctr">
            <a:noAutofit/>
          </a:bodyPr>
          <a:lstStyle/>
          <a:p>
            <a:pPr algn="ctr" defTabSz="577800">
              <a:lnSpc>
                <a:spcPct val="90000"/>
              </a:lnSpc>
              <a:spcAft>
                <a:spcPts val="314"/>
              </a:spcAft>
              <a:defRPr/>
            </a:pPr>
            <a:r>
              <a:rPr lang="ru-RU" sz="900" b="0" u="none" strike="noStrike">
                <a:solidFill>
                  <a:schemeClr val="dk1"/>
                </a:solidFill>
                <a:latin typeface="Times New Roman"/>
              </a:rPr>
              <a:t>944,6</a:t>
            </a:r>
            <a:endParaRPr lang="ru-RU" sz="900" b="0" u="none" strike="noStrike">
              <a:solidFill>
                <a:srgbClr val="000000"/>
              </a:solidFill>
              <a:latin typeface="Arial"/>
            </a:endParaRPr>
          </a:p>
        </p:txBody>
      </p:sp>
      <p:sp>
        <p:nvSpPr>
          <p:cNvPr id="771386975" name="Полилиния 63"/>
          <p:cNvSpPr/>
          <p:nvPr/>
        </p:nvSpPr>
        <p:spPr bwMode="auto">
          <a:xfrm>
            <a:off x="7812491" y="5341378"/>
            <a:ext cx="622896" cy="287280"/>
          </a:xfrm>
          <a:custGeom>
            <a:avLst/>
            <a:gdLst>
              <a:gd name="textAreaLeft" fmla="*/ 0 w 3650040"/>
              <a:gd name="textAreaRight" fmla="*/ 3650760 w 3650040"/>
              <a:gd name="textAreaTop" fmla="*/ 0 h 287280"/>
              <a:gd name="textAreaBottom" fmla="*/ 288000 h 287280"/>
            </a:gdLst>
            <a:ahLst/>
            <a:cxnLst/>
            <a:rect l="textAreaLeft" t="textAreaTop" r="textAreaRight" b="textAreaBottom"/>
            <a:pathLst>
              <a:path w="2926877" h="477185" extrusionOk="0">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rotWithShape="0">
            <a:gsLst>
              <a:gs pos="0">
                <a:srgbClr val="A2C3FF"/>
              </a:gs>
              <a:gs pos="50000">
                <a:srgbClr val="C7D9FF"/>
              </a:gs>
              <a:gs pos="100000">
                <a:srgbClr val="E3ECFF"/>
              </a:gs>
            </a:gsLst>
            <a:lin ang="8100000" scaled="1"/>
          </a:gradFill>
          <a:ln>
            <a:noFill/>
          </a:ln>
          <a:effectLst>
            <a:outerShdw blurRad="50760" dist="38160" dir="5400000" algn="t" rotWithShape="0">
              <a:srgbClr val="000000">
                <a:alpha val="40000"/>
              </a:srgbClr>
            </a:outerShdw>
          </a:effectLst>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63360" tIns="63360" rIns="63360" bIns="63360" numCol="1" spcCol="1440" anchor="ctr">
            <a:noAutofit/>
          </a:bodyPr>
          <a:lstStyle/>
          <a:p>
            <a:pPr algn="ctr" defTabSz="577800">
              <a:lnSpc>
                <a:spcPct val="90000"/>
              </a:lnSpc>
              <a:spcAft>
                <a:spcPts val="314"/>
              </a:spcAft>
              <a:defRPr/>
            </a:pPr>
            <a:r>
              <a:rPr lang="ru-RU" sz="900" b="0" u="none" strike="noStrike">
                <a:solidFill>
                  <a:schemeClr val="dk1"/>
                </a:solidFill>
                <a:latin typeface="Times New Roman"/>
              </a:rPr>
              <a:t>192,9</a:t>
            </a:r>
            <a:endParaRPr lang="ru-RU" sz="900" b="0" u="none" strike="noStrike">
              <a:solidFill>
                <a:srgbClr val="000000"/>
              </a:solidFill>
              <a:latin typeface="Arial"/>
            </a:endParaRPr>
          </a:p>
        </p:txBody>
      </p:sp>
      <p:sp>
        <p:nvSpPr>
          <p:cNvPr id="1252370546" name="Полилиния 63"/>
          <p:cNvSpPr/>
          <p:nvPr/>
        </p:nvSpPr>
        <p:spPr bwMode="auto">
          <a:xfrm>
            <a:off x="8483136" y="5341378"/>
            <a:ext cx="622895" cy="287280"/>
          </a:xfrm>
          <a:custGeom>
            <a:avLst/>
            <a:gdLst>
              <a:gd name="textAreaLeft" fmla="*/ 0 w 3650040"/>
              <a:gd name="textAreaRight" fmla="*/ 3650760 w 3650040"/>
              <a:gd name="textAreaTop" fmla="*/ 0 h 287280"/>
              <a:gd name="textAreaBottom" fmla="*/ 288000 h 287280"/>
            </a:gdLst>
            <a:ahLst/>
            <a:cxnLst/>
            <a:rect l="textAreaLeft" t="textAreaTop" r="textAreaRight" b="textAreaBottom"/>
            <a:pathLst>
              <a:path w="2926877" h="477185" extrusionOk="0">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rotWithShape="0">
            <a:gsLst>
              <a:gs pos="0">
                <a:srgbClr val="A2C3FF"/>
              </a:gs>
              <a:gs pos="50000">
                <a:srgbClr val="C7D9FF"/>
              </a:gs>
              <a:gs pos="100000">
                <a:srgbClr val="E3ECFF"/>
              </a:gs>
            </a:gsLst>
            <a:lin ang="8100000" scaled="1"/>
          </a:gradFill>
          <a:ln>
            <a:noFill/>
          </a:ln>
          <a:effectLst>
            <a:outerShdw blurRad="50760" dist="38160" dir="5400000" algn="t" rotWithShape="0">
              <a:srgbClr val="000000">
                <a:alpha val="40000"/>
              </a:srgbClr>
            </a:outerShdw>
          </a:effectLst>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63360" tIns="63360" rIns="63360" bIns="63360" numCol="1" spcCol="1440" anchor="ctr">
            <a:noAutofit/>
          </a:bodyPr>
          <a:lstStyle/>
          <a:p>
            <a:pPr algn="ctr" defTabSz="577800">
              <a:lnSpc>
                <a:spcPct val="90000"/>
              </a:lnSpc>
              <a:spcAft>
                <a:spcPts val="314"/>
              </a:spcAft>
              <a:defRPr/>
            </a:pPr>
            <a:r>
              <a:rPr lang="ru-RU" sz="900" b="0" u="none" strike="noStrike">
                <a:solidFill>
                  <a:srgbClr val="000000"/>
                </a:solidFill>
                <a:latin typeface="Times New Roman" panose="02020603050405020304" pitchFamily="18" charset="0"/>
                <a:cs typeface="Times New Roman" panose="02020603050405020304" pitchFamily="18" charset="0"/>
              </a:rPr>
              <a:t>190,6</a:t>
            </a:r>
          </a:p>
        </p:txBody>
      </p:sp>
      <p:sp>
        <p:nvSpPr>
          <p:cNvPr id="581341019" name="Полилиния 66"/>
          <p:cNvSpPr/>
          <p:nvPr/>
        </p:nvSpPr>
        <p:spPr bwMode="auto">
          <a:xfrm>
            <a:off x="7810206" y="5697719"/>
            <a:ext cx="625181" cy="359280"/>
          </a:xfrm>
          <a:custGeom>
            <a:avLst/>
            <a:gdLst>
              <a:gd name="textAreaLeft" fmla="*/ 0 w 3650040"/>
              <a:gd name="textAreaRight" fmla="*/ 3650760 w 3650040"/>
              <a:gd name="textAreaTop" fmla="*/ 0 h 359280"/>
              <a:gd name="textAreaBottom" fmla="*/ 360000 h 359280"/>
            </a:gdLst>
            <a:ahLst/>
            <a:cxnLst/>
            <a:rect l="textAreaLeft" t="textAreaTop" r="textAreaRight" b="textAreaBottom"/>
            <a:pathLst>
              <a:path w="2926877" h="477185" extrusionOk="0">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rotWithShape="0">
            <a:gsLst>
              <a:gs pos="0">
                <a:srgbClr val="A2C3FF"/>
              </a:gs>
              <a:gs pos="50000">
                <a:srgbClr val="C7D9FF"/>
              </a:gs>
              <a:gs pos="100000">
                <a:srgbClr val="E3ECFF"/>
              </a:gs>
            </a:gsLst>
            <a:lin ang="8100000" scaled="1"/>
          </a:gradFill>
          <a:ln>
            <a:noFill/>
          </a:ln>
          <a:effectLst>
            <a:outerShdw blurRad="50760" dist="38160" dir="5400000" algn="t" rotWithShape="0">
              <a:srgbClr val="000000">
                <a:alpha val="40000"/>
              </a:srgbClr>
            </a:outerShdw>
          </a:effectLst>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63360" tIns="63360" rIns="63360" bIns="63360" numCol="1" spcCol="1440" anchor="ctr">
            <a:noAutofit/>
          </a:bodyPr>
          <a:lstStyle/>
          <a:p>
            <a:pPr algn="ctr" defTabSz="577800">
              <a:lnSpc>
                <a:spcPct val="90000"/>
              </a:lnSpc>
              <a:spcAft>
                <a:spcPts val="314"/>
              </a:spcAft>
              <a:defRPr/>
            </a:pPr>
            <a:r>
              <a:rPr lang="ru-RU" sz="900" b="0" u="none" strike="noStrike">
                <a:solidFill>
                  <a:schemeClr val="dk1"/>
                </a:solidFill>
                <a:latin typeface="Times New Roman"/>
              </a:rPr>
              <a:t>0,6</a:t>
            </a:r>
            <a:endParaRPr lang="ru-RU" sz="900" b="0" u="none" strike="noStrike">
              <a:solidFill>
                <a:srgbClr val="000000"/>
              </a:solidFill>
              <a:latin typeface="Arial"/>
            </a:endParaRPr>
          </a:p>
        </p:txBody>
      </p:sp>
      <p:sp>
        <p:nvSpPr>
          <p:cNvPr id="390550814" name="Полилиния 66"/>
          <p:cNvSpPr/>
          <p:nvPr/>
        </p:nvSpPr>
        <p:spPr bwMode="auto">
          <a:xfrm>
            <a:off x="8484660" y="5697719"/>
            <a:ext cx="625180" cy="359280"/>
          </a:xfrm>
          <a:custGeom>
            <a:avLst/>
            <a:gdLst>
              <a:gd name="textAreaLeft" fmla="*/ 0 w 3650040"/>
              <a:gd name="textAreaRight" fmla="*/ 3650760 w 3650040"/>
              <a:gd name="textAreaTop" fmla="*/ 0 h 359280"/>
              <a:gd name="textAreaBottom" fmla="*/ 360000 h 359280"/>
            </a:gdLst>
            <a:ahLst/>
            <a:cxnLst/>
            <a:rect l="textAreaLeft" t="textAreaTop" r="textAreaRight" b="textAreaBottom"/>
            <a:pathLst>
              <a:path w="2926877" h="477185" extrusionOk="0">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rotWithShape="0">
            <a:gsLst>
              <a:gs pos="0">
                <a:srgbClr val="A2C3FF"/>
              </a:gs>
              <a:gs pos="50000">
                <a:srgbClr val="C7D9FF"/>
              </a:gs>
              <a:gs pos="100000">
                <a:srgbClr val="E3ECFF"/>
              </a:gs>
            </a:gsLst>
            <a:lin ang="8100000" scaled="1"/>
          </a:gradFill>
          <a:ln>
            <a:noFill/>
          </a:ln>
          <a:effectLst>
            <a:outerShdw blurRad="50760" dist="38160" dir="5400000" algn="t" rotWithShape="0">
              <a:srgbClr val="000000">
                <a:alpha val="40000"/>
              </a:srgbClr>
            </a:outerShdw>
          </a:effectLst>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63360" tIns="63360" rIns="63360" bIns="63360" numCol="1" spcCol="1440" anchor="ctr">
            <a:noAutofit/>
          </a:bodyPr>
          <a:lstStyle/>
          <a:p>
            <a:pPr algn="ctr" defTabSz="577800">
              <a:lnSpc>
                <a:spcPct val="90000"/>
              </a:lnSpc>
              <a:spcAft>
                <a:spcPts val="314"/>
              </a:spcAft>
              <a:defRPr/>
            </a:pPr>
            <a:r>
              <a:rPr lang="ru-RU" sz="900" b="0" u="none" strike="noStrike">
                <a:solidFill>
                  <a:schemeClr val="dk1"/>
                </a:solidFill>
                <a:latin typeface="Times New Roman"/>
              </a:rPr>
              <a:t>0,6</a:t>
            </a:r>
            <a:endParaRPr lang="ru-RU" sz="900" b="0" u="none" strike="noStrike">
              <a:solidFill>
                <a:srgbClr val="000000"/>
              </a:solidFill>
              <a:latin typeface="Arial"/>
            </a:endParaRPr>
          </a:p>
        </p:txBody>
      </p:sp>
      <p:sp>
        <p:nvSpPr>
          <p:cNvPr id="803387627" name="Полилиния 68"/>
          <p:cNvSpPr/>
          <p:nvPr/>
        </p:nvSpPr>
        <p:spPr bwMode="auto">
          <a:xfrm>
            <a:off x="7810206" y="6129720"/>
            <a:ext cx="626704" cy="408960"/>
          </a:xfrm>
          <a:custGeom>
            <a:avLst/>
            <a:gdLst>
              <a:gd name="textAreaLeft" fmla="*/ 0 w 3654000"/>
              <a:gd name="textAreaRight" fmla="*/ 3654720 w 3654000"/>
              <a:gd name="textAreaTop" fmla="*/ 0 h 408960"/>
              <a:gd name="textAreaBottom" fmla="*/ 409680 h 408960"/>
            </a:gdLst>
            <a:ahLst/>
            <a:cxnLst/>
            <a:rect l="textAreaLeft" t="textAreaTop" r="textAreaRight" b="textAreaBottom"/>
            <a:pathLst>
              <a:path w="2926877" h="477185" extrusionOk="0">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rotWithShape="0">
            <a:gsLst>
              <a:gs pos="0">
                <a:srgbClr val="A2C3FF"/>
              </a:gs>
              <a:gs pos="50000">
                <a:srgbClr val="C7D9FF"/>
              </a:gs>
              <a:gs pos="100000">
                <a:srgbClr val="E3ECFF"/>
              </a:gs>
            </a:gsLst>
            <a:lin ang="8100000" scaled="1"/>
          </a:gradFill>
          <a:ln>
            <a:noFill/>
          </a:ln>
          <a:effectLst>
            <a:outerShdw blurRad="50760" dist="38160" dir="5400000" algn="t" rotWithShape="0">
              <a:srgbClr val="000000">
                <a:alpha val="40000"/>
              </a:srgbClr>
            </a:outerShdw>
          </a:effectLst>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63360" tIns="63360" rIns="63360" bIns="63360" numCol="1" spcCol="1440" anchor="ctr">
            <a:noAutofit/>
          </a:bodyPr>
          <a:lstStyle/>
          <a:p>
            <a:pPr algn="ctr" defTabSz="577800">
              <a:lnSpc>
                <a:spcPct val="90000"/>
              </a:lnSpc>
              <a:spcAft>
                <a:spcPts val="314"/>
              </a:spcAft>
              <a:defRPr/>
            </a:pPr>
            <a:r>
              <a:rPr lang="ru-RU" sz="900" b="0" u="none" strike="noStrike">
                <a:solidFill>
                  <a:schemeClr val="dk1"/>
                </a:solidFill>
                <a:latin typeface="Times New Roman"/>
              </a:rPr>
              <a:t>173,5</a:t>
            </a:r>
            <a:endParaRPr lang="ru-RU" sz="900" b="0" u="none" strike="noStrike">
              <a:solidFill>
                <a:srgbClr val="000000"/>
              </a:solidFill>
              <a:latin typeface="Arial"/>
            </a:endParaRPr>
          </a:p>
        </p:txBody>
      </p:sp>
      <p:sp>
        <p:nvSpPr>
          <p:cNvPr id="1389140699" name="Полилиния 68"/>
          <p:cNvSpPr/>
          <p:nvPr/>
        </p:nvSpPr>
        <p:spPr bwMode="auto">
          <a:xfrm>
            <a:off x="8484660" y="6129720"/>
            <a:ext cx="626704" cy="408960"/>
          </a:xfrm>
          <a:custGeom>
            <a:avLst/>
            <a:gdLst>
              <a:gd name="textAreaLeft" fmla="*/ 0 w 3654000"/>
              <a:gd name="textAreaRight" fmla="*/ 3654720 w 3654000"/>
              <a:gd name="textAreaTop" fmla="*/ 0 h 408960"/>
              <a:gd name="textAreaBottom" fmla="*/ 409680 h 408960"/>
            </a:gdLst>
            <a:ahLst/>
            <a:cxnLst/>
            <a:rect l="textAreaLeft" t="textAreaTop" r="textAreaRight" b="textAreaBottom"/>
            <a:pathLst>
              <a:path w="2926877" h="477185" extrusionOk="0">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rotWithShape="0">
            <a:gsLst>
              <a:gs pos="0">
                <a:srgbClr val="A2C3FF"/>
              </a:gs>
              <a:gs pos="50000">
                <a:srgbClr val="C7D9FF"/>
              </a:gs>
              <a:gs pos="100000">
                <a:srgbClr val="E3ECFF"/>
              </a:gs>
            </a:gsLst>
            <a:lin ang="8100000" scaled="1"/>
          </a:gradFill>
          <a:ln>
            <a:noFill/>
          </a:ln>
          <a:effectLst>
            <a:outerShdw blurRad="50760" dist="38160" dir="5400000" algn="t" rotWithShape="0">
              <a:srgbClr val="000000">
                <a:alpha val="40000"/>
              </a:srgbClr>
            </a:outerShdw>
          </a:effectLst>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63360" tIns="63360" rIns="63360" bIns="63360" numCol="1" spcCol="1440" anchor="ctr">
            <a:noAutofit/>
          </a:bodyPr>
          <a:lstStyle/>
          <a:p>
            <a:pPr algn="ctr" defTabSz="577800">
              <a:lnSpc>
                <a:spcPct val="90000"/>
              </a:lnSpc>
              <a:spcAft>
                <a:spcPts val="314"/>
              </a:spcAft>
              <a:defRPr/>
            </a:pPr>
            <a:r>
              <a:rPr lang="ru-RU" sz="900" b="0" u="none" strike="noStrike">
                <a:solidFill>
                  <a:srgbClr val="000000"/>
                </a:solidFill>
                <a:latin typeface="Times New Roman" panose="02020603050405020304" pitchFamily="18" charset="0"/>
                <a:cs typeface="Times New Roman" panose="02020603050405020304" pitchFamily="18" charset="0"/>
              </a:rPr>
              <a:t>172,9</a:t>
            </a:r>
          </a:p>
        </p:txBody>
      </p:sp>
    </p:spTree>
    <p:extLst>
      <p:ext uri="{BB962C8B-B14F-4D97-AF65-F5344CB8AC3E}">
        <p14:creationId xmlns:p14="http://schemas.microsoft.com/office/powerpoint/2010/main" val="2910855690"/>
      </p:ext>
    </p:extLst>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sld>
</file>

<file path=ppt/slides/slide8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589504124" name="Полилиния 6"/>
          <p:cNvSpPr/>
          <p:nvPr/>
        </p:nvSpPr>
        <p:spPr bwMode="auto">
          <a:xfrm>
            <a:off x="5532840" y="774497"/>
            <a:ext cx="3372480" cy="915849"/>
          </a:xfrm>
          <a:custGeom>
            <a:avLst/>
            <a:gdLst>
              <a:gd name="textAreaLeft" fmla="*/ 0 w 3372480"/>
              <a:gd name="textAreaRight" fmla="*/ 3373200 w 3372480"/>
              <a:gd name="textAreaTop" fmla="*/ 0 h 835560"/>
              <a:gd name="textAreaBottom" fmla="*/ 836280 h 835560"/>
            </a:gdLst>
            <a:ahLst/>
            <a:cxnLst/>
            <a:rect l="textAreaLeft" t="textAreaTop" r="textAreaRight" b="textAreaBottom"/>
            <a:pathLst>
              <a:path w="3902419" h="917152" extrusionOk="0">
                <a:moveTo>
                  <a:pt x="0" y="91715"/>
                </a:moveTo>
                <a:cubicBezTo>
                  <a:pt x="0" y="41062"/>
                  <a:pt x="41062" y="0"/>
                  <a:pt x="91715" y="0"/>
                </a:cubicBezTo>
                <a:lnTo>
                  <a:pt x="3810704" y="0"/>
                </a:lnTo>
                <a:cubicBezTo>
                  <a:pt x="3861357" y="0"/>
                  <a:pt x="3902419" y="41062"/>
                  <a:pt x="3902419" y="91715"/>
                </a:cubicBezTo>
                <a:lnTo>
                  <a:pt x="3902419" y="825437"/>
                </a:lnTo>
                <a:cubicBezTo>
                  <a:pt x="3902419" y="876090"/>
                  <a:pt x="3861357" y="917152"/>
                  <a:pt x="3810704" y="917152"/>
                </a:cubicBezTo>
                <a:lnTo>
                  <a:pt x="91715" y="917152"/>
                </a:lnTo>
                <a:cubicBezTo>
                  <a:pt x="41062" y="917152"/>
                  <a:pt x="0" y="876090"/>
                  <a:pt x="0" y="825437"/>
                </a:cubicBezTo>
                <a:lnTo>
                  <a:pt x="0" y="91715"/>
                </a:lnTo>
                <a:close/>
              </a:path>
            </a:pathLst>
          </a:custGeom>
          <a:solidFill>
            <a:srgbClr val="5ECCF3"/>
          </a:solidFill>
          <a:ln>
            <a:solidFill>
              <a:srgbClr val="FFFFFF"/>
            </a:solidFill>
            <a:round/>
          </a:ln>
          <a:effectLst>
            <a:outerShdw blurRad="63360" dist="50760" dir="5400000" sx="98000" sy="98000" rotWithShape="0">
              <a:srgbClr val="000000">
                <a:alpha val="20000"/>
              </a:srgbClr>
            </a:outerShdw>
          </a:effectLst>
        </p:spPr>
        <p:style>
          <a:lnRef idx="3">
            <a:schemeClr val="lt1"/>
          </a:lnRef>
          <a:fillRef idx="1">
            <a:schemeClr val="accent2"/>
          </a:fillRef>
          <a:effectRef idx="1">
            <a:schemeClr val="accent2"/>
          </a:effectRef>
          <a:fontRef idx="minor"/>
        </p:style>
        <p:txBody>
          <a:bodyPr lIns="80280" tIns="80280" rIns="80280" bIns="80280" numCol="1" spcCol="1440" anchor="ctr">
            <a:noAutofit/>
          </a:bodyPr>
          <a:lstStyle/>
          <a:p>
            <a:pPr algn="ctr" defTabSz="622440">
              <a:lnSpc>
                <a:spcPct val="90000"/>
              </a:lnSpc>
              <a:spcAft>
                <a:spcPts val="489"/>
              </a:spcAft>
              <a:defRPr/>
            </a:pPr>
            <a:r>
              <a:rPr lang="ru-RU" sz="1400" b="1" u="none" strike="noStrike">
                <a:solidFill>
                  <a:schemeClr val="accent1">
                    <a:lumMod val="50000"/>
                  </a:schemeClr>
                </a:solidFill>
                <a:latin typeface="Times New Roman"/>
              </a:rPr>
              <a:t>Достижение значений показателей (индикаторов) </a:t>
            </a:r>
            <a:endParaRPr lang="ru-RU" sz="1400" b="0" u="none" strike="noStrike">
              <a:solidFill>
                <a:srgbClr val="000000"/>
              </a:solidFill>
              <a:latin typeface="Arial"/>
            </a:endParaRPr>
          </a:p>
        </p:txBody>
      </p:sp>
      <p:sp>
        <p:nvSpPr>
          <p:cNvPr id="480040610" name="Скругленный прямоугольник 4"/>
          <p:cNvSpPr/>
          <p:nvPr/>
        </p:nvSpPr>
        <p:spPr bwMode="auto">
          <a:xfrm>
            <a:off x="158758" y="2471185"/>
            <a:ext cx="4949278" cy="393905"/>
          </a:xfrm>
          <a:prstGeom prst="roundRect">
            <a:avLst>
              <a:gd name="adj" fmla="val 16667"/>
            </a:avLst>
          </a:prstGeom>
          <a:gradFill rotWithShape="0">
            <a:gsLst>
              <a:gs pos="28000">
                <a:srgbClr val="B4E0FA"/>
              </a:gs>
              <a:gs pos="100000">
                <a:srgbClr val="77C6F0"/>
              </a:gs>
            </a:gsLst>
            <a:lin ang="5400000" scaled="1"/>
          </a:gradFill>
          <a:ln>
            <a:solidFill>
              <a:srgbClr val="5ECCF3"/>
            </a:solidFill>
            <a:round/>
          </a:ln>
          <a:effectLst>
            <a:outerShdw blurRad="63360" dist="50760" dir="5400000" sx="98000" sy="98000" rotWithShape="0">
              <a:srgbClr val="000000">
                <a:alpha val="20000"/>
              </a:srgbClr>
            </a:outerShdw>
          </a:effectLst>
        </p:spPr>
        <p:style>
          <a:lnRef idx="1">
            <a:schemeClr val="accent2"/>
          </a:lnRef>
          <a:fillRef idx="2">
            <a:schemeClr val="accent2"/>
          </a:fillRef>
          <a:effectRef idx="1">
            <a:schemeClr val="accent2"/>
          </a:effectRef>
          <a:fontRef idx="minor"/>
        </p:style>
        <p:txBody>
          <a:bodyPr lIns="90000" tIns="45000" rIns="90000" bIns="45000" anchor="ctr">
            <a:noAutofit/>
          </a:bodyPr>
          <a:lstStyle/>
          <a:p>
            <a:pPr>
              <a:lnSpc>
                <a:spcPct val="100000"/>
              </a:lnSpc>
              <a:defRPr/>
            </a:pPr>
            <a:r>
              <a:rPr lang="ru-RU" sz="1200" b="0" u="none" strike="noStrike" dirty="0">
                <a:solidFill>
                  <a:schemeClr val="dk1"/>
                </a:solidFill>
                <a:latin typeface="Times New Roman"/>
              </a:rPr>
              <a:t>Объем жилищного строительства в год, тыс. кв. </a:t>
            </a:r>
            <a:r>
              <a:rPr lang="ru-RU" sz="1200" b="0" u="none" strike="noStrike" dirty="0" smtClean="0">
                <a:solidFill>
                  <a:schemeClr val="dk1"/>
                </a:solidFill>
                <a:latin typeface="Times New Roman"/>
              </a:rPr>
              <a:t>м. </a:t>
            </a:r>
            <a:endParaRPr lang="ru-RU" sz="1200" b="0" u="none" strike="noStrike" dirty="0">
              <a:solidFill>
                <a:srgbClr val="000000"/>
              </a:solidFill>
              <a:latin typeface="Arial"/>
            </a:endParaRPr>
          </a:p>
        </p:txBody>
      </p:sp>
      <p:sp>
        <p:nvSpPr>
          <p:cNvPr id="1756459928" name="Скругленный прямоугольник 34"/>
          <p:cNvSpPr/>
          <p:nvPr/>
        </p:nvSpPr>
        <p:spPr bwMode="auto">
          <a:xfrm>
            <a:off x="160197" y="3021120"/>
            <a:ext cx="4938840" cy="407878"/>
          </a:xfrm>
          <a:prstGeom prst="roundRect">
            <a:avLst>
              <a:gd name="adj" fmla="val 16667"/>
            </a:avLst>
          </a:prstGeom>
          <a:gradFill rotWithShape="0">
            <a:gsLst>
              <a:gs pos="28000">
                <a:srgbClr val="B4E0FA"/>
              </a:gs>
              <a:gs pos="100000">
                <a:srgbClr val="77C6F0"/>
              </a:gs>
            </a:gsLst>
            <a:lin ang="5400000" scaled="1"/>
          </a:gradFill>
          <a:ln>
            <a:solidFill>
              <a:srgbClr val="5ECCF3"/>
            </a:solidFill>
            <a:round/>
          </a:ln>
          <a:effectLst>
            <a:outerShdw blurRad="63360" dist="50760" dir="5400000" sx="98000" sy="98000" rotWithShape="0">
              <a:srgbClr val="000000">
                <a:alpha val="20000"/>
              </a:srgbClr>
            </a:outerShdw>
          </a:effectLst>
        </p:spPr>
        <p:style>
          <a:lnRef idx="1">
            <a:schemeClr val="accent2"/>
          </a:lnRef>
          <a:fillRef idx="2">
            <a:schemeClr val="accent2"/>
          </a:fillRef>
          <a:effectRef idx="1">
            <a:schemeClr val="accent2"/>
          </a:effectRef>
          <a:fontRef idx="minor"/>
        </p:style>
        <p:txBody>
          <a:bodyPr lIns="90000" tIns="45000" rIns="90000" bIns="45000" anchor="ctr">
            <a:noAutofit/>
          </a:bodyPr>
          <a:lstStyle/>
          <a:p>
            <a:pPr>
              <a:lnSpc>
                <a:spcPct val="100000"/>
              </a:lnSpc>
              <a:defRPr/>
            </a:pPr>
            <a:r>
              <a:rPr lang="ru-RU" sz="1200" b="0" u="none" strike="noStrike">
                <a:solidFill>
                  <a:schemeClr val="dk1"/>
                </a:solidFill>
                <a:latin typeface="Times New Roman"/>
              </a:rPr>
              <a:t>Количество </a:t>
            </a:r>
            <a:r>
              <a:rPr lang="ru-RU" sz="1200" b="0" i="0" u="none" strike="noStrike" cap="none" spc="0">
                <a:solidFill>
                  <a:prstClr val="black"/>
                </a:solidFill>
                <a:latin typeface="Times New Roman"/>
                <a:ea typeface="Times New Roman"/>
                <a:cs typeface="Times New Roman"/>
              </a:rPr>
              <a:t>семей, улучшивших жилищные условия, тыс. семей</a:t>
            </a:r>
            <a:endParaRPr lang="ru-RU" sz="1200" b="0" u="none" strike="noStrike">
              <a:solidFill>
                <a:srgbClr val="000000"/>
              </a:solidFill>
              <a:latin typeface="Arial"/>
            </a:endParaRPr>
          </a:p>
        </p:txBody>
      </p:sp>
      <p:sp>
        <p:nvSpPr>
          <p:cNvPr id="789845965" name="Скругленный прямоугольник 36"/>
          <p:cNvSpPr/>
          <p:nvPr/>
        </p:nvSpPr>
        <p:spPr bwMode="auto">
          <a:xfrm>
            <a:off x="126000" y="4131521"/>
            <a:ext cx="4949278" cy="575460"/>
          </a:xfrm>
          <a:prstGeom prst="roundRect">
            <a:avLst>
              <a:gd name="adj" fmla="val 16667"/>
            </a:avLst>
          </a:prstGeom>
          <a:gradFill rotWithShape="0">
            <a:gsLst>
              <a:gs pos="28000">
                <a:srgbClr val="B4E0FA"/>
              </a:gs>
              <a:gs pos="100000">
                <a:srgbClr val="77C6F0"/>
              </a:gs>
            </a:gsLst>
            <a:lin ang="5400000" scaled="1"/>
          </a:gradFill>
          <a:ln>
            <a:solidFill>
              <a:srgbClr val="5ECCF3"/>
            </a:solidFill>
            <a:round/>
          </a:ln>
          <a:effectLst>
            <a:outerShdw blurRad="63360" dist="50760" dir="5400000" sx="98000" sy="98000" rotWithShape="0">
              <a:srgbClr val="000000">
                <a:alpha val="20000"/>
              </a:srgbClr>
            </a:outerShdw>
          </a:effectLst>
        </p:spPr>
        <p:style>
          <a:lnRef idx="1">
            <a:schemeClr val="accent2"/>
          </a:lnRef>
          <a:fillRef idx="2">
            <a:schemeClr val="accent2"/>
          </a:fillRef>
          <a:effectRef idx="1">
            <a:schemeClr val="accent2"/>
          </a:effectRef>
          <a:fontRef idx="minor"/>
        </p:style>
        <p:txBody>
          <a:bodyPr lIns="90000" tIns="45000" rIns="90000" bIns="45000" anchor="ctr">
            <a:noAutofit/>
          </a:bodyPr>
          <a:lstStyle/>
          <a:p>
            <a:pPr>
              <a:lnSpc>
                <a:spcPct val="100000"/>
              </a:lnSpc>
              <a:defRPr/>
            </a:pPr>
            <a:endParaRPr lang="ru-RU" sz="1200" b="0" u="none" strike="noStrike">
              <a:solidFill>
                <a:srgbClr val="000000"/>
              </a:solidFill>
              <a:latin typeface="Arial"/>
            </a:endParaRPr>
          </a:p>
          <a:p>
            <a:pPr marL="0" marR="0" indent="0" algn="l">
              <a:lnSpc>
                <a:spcPct val="100000"/>
              </a:lnSpc>
              <a:spcBef>
                <a:spcPts val="0"/>
              </a:spcBef>
              <a:spcAft>
                <a:spcPts val="0"/>
              </a:spcAft>
              <a:defRPr/>
            </a:pPr>
            <a:r>
              <a:rPr lang="ru-RU" sz="1200" b="0" i="0" u="none" strike="noStrike" cap="none" spc="0">
                <a:solidFill>
                  <a:schemeClr val="tx1"/>
                </a:solidFill>
                <a:latin typeface="Times New Roman"/>
                <a:ea typeface="Times New Roman"/>
                <a:cs typeface="Times New Roman"/>
              </a:rPr>
              <a:t>Количество граждан, переселенных из непригодного для проживания жилищного фонда (нарастающим итогом с 2019 года),</a:t>
            </a:r>
            <a:r>
              <a:rPr sz="1200"/>
              <a:t> </a:t>
            </a:r>
            <a:r>
              <a:rPr lang="ru-RU" sz="1200" b="0" i="0" u="none" strike="noStrike" cap="none" spc="0">
                <a:solidFill>
                  <a:schemeClr val="tx1"/>
                </a:solidFill>
                <a:latin typeface="Times New Roman"/>
                <a:ea typeface="Times New Roman"/>
                <a:cs typeface="Times New Roman"/>
              </a:rPr>
              <a:t>тыс. человек</a:t>
            </a:r>
            <a:r>
              <a:rPr sz="1200"/>
              <a:t/>
            </a:r>
            <a:br>
              <a:rPr sz="1200"/>
            </a:br>
            <a:endParaRPr lang="ru-RU" sz="1200" b="0" u="none" strike="noStrike">
              <a:solidFill>
                <a:srgbClr val="000000"/>
              </a:solidFill>
              <a:latin typeface="Arial"/>
            </a:endParaRPr>
          </a:p>
        </p:txBody>
      </p:sp>
      <p:sp>
        <p:nvSpPr>
          <p:cNvPr id="1436452253" name="Скругленный прямоугольник 10"/>
          <p:cNvSpPr/>
          <p:nvPr/>
        </p:nvSpPr>
        <p:spPr bwMode="auto">
          <a:xfrm>
            <a:off x="149758" y="1869055"/>
            <a:ext cx="2260800" cy="457619"/>
          </a:xfrm>
          <a:prstGeom prst="roundRect">
            <a:avLst>
              <a:gd name="adj" fmla="val 16667"/>
            </a:avLst>
          </a:prstGeom>
          <a:solidFill>
            <a:srgbClr val="5ECCF3"/>
          </a:solidFill>
          <a:ln>
            <a:solidFill>
              <a:srgbClr val="24677F"/>
            </a:solidFill>
            <a:round/>
          </a:ln>
        </p:spPr>
        <p:style>
          <a:lnRef idx="2">
            <a:schemeClr val="accent2">
              <a:shade val="50000"/>
            </a:schemeClr>
          </a:lnRef>
          <a:fillRef idx="1">
            <a:schemeClr val="accent2"/>
          </a:fillRef>
          <a:effectRef idx="0">
            <a:schemeClr val="accent2"/>
          </a:effectRef>
          <a:fontRef idx="minor"/>
        </p:style>
        <p:txBody>
          <a:bodyPr lIns="90000" tIns="45000" rIns="90000" bIns="45000" anchor="ctr">
            <a:noAutofit/>
          </a:bodyPr>
          <a:lstStyle/>
          <a:p>
            <a:pPr algn="ctr">
              <a:lnSpc>
                <a:spcPct val="100000"/>
              </a:lnSpc>
              <a:defRPr/>
            </a:pPr>
            <a:r>
              <a:rPr lang="ru-RU" sz="1400" b="1" u="none" strike="noStrike">
                <a:solidFill>
                  <a:schemeClr val="accent1">
                    <a:lumMod val="50000"/>
                  </a:schemeClr>
                </a:solidFill>
                <a:latin typeface="Times New Roman"/>
              </a:rPr>
              <a:t>Основные индикаторы</a:t>
            </a:r>
            <a:endParaRPr lang="ru-RU" sz="1400" b="0" u="none" strike="noStrike">
              <a:solidFill>
                <a:srgbClr val="000000"/>
              </a:solidFill>
              <a:latin typeface="Arial"/>
            </a:endParaRPr>
          </a:p>
        </p:txBody>
      </p:sp>
      <p:sp>
        <p:nvSpPr>
          <p:cNvPr id="1953672605" name="PlaceHolder 1"/>
          <p:cNvSpPr>
            <a:spLocks noGrp="1"/>
          </p:cNvSpPr>
          <p:nvPr>
            <p:ph type="sldNum" idx="4294967295"/>
          </p:nvPr>
        </p:nvSpPr>
        <p:spPr bwMode="auto">
          <a:xfrm>
            <a:off x="8147160" y="6473520"/>
            <a:ext cx="1005840" cy="364319"/>
          </a:xfrm>
          <a:prstGeom prst="rect">
            <a:avLst/>
          </a:prstGeom>
          <a:noFill/>
          <a:ln w="0">
            <a:noFill/>
          </a:ln>
        </p:spPr>
        <p:txBody>
          <a:bodyPr lIns="91440" tIns="45720" rIns="91440" bIns="45720" anchor="ctr">
            <a:noAutofit/>
          </a:bodyPr>
          <a:lstStyle>
            <a:lvl1pPr indent="0" algn="ctr">
              <a:lnSpc>
                <a:spcPct val="100000"/>
              </a:lnSpc>
              <a:buNone/>
              <a:tabLst>
                <a:tab pos="0" algn="l"/>
              </a:tabLst>
              <a:defRPr lang="ru-RU" sz="1200" b="1" u="none" strike="noStrike">
                <a:solidFill>
                  <a:schemeClr val="dk1">
                    <a:lumMod val="50000"/>
                    <a:lumOff val="50000"/>
                  </a:schemeClr>
                </a:solidFill>
                <a:latin typeface="Arial"/>
              </a:defRPr>
            </a:lvl1pPr>
          </a:lstStyle>
          <a:p>
            <a:pPr indent="0" algn="ctr">
              <a:lnSpc>
                <a:spcPct val="100000"/>
              </a:lnSpc>
              <a:buNone/>
              <a:tabLst>
                <a:tab pos="0" algn="l"/>
              </a:tabLst>
              <a:defRPr/>
            </a:pPr>
            <a:fld id="{B326B2F5-04FA-5369-140D-928A22736816}" type="slidenum">
              <a:rPr lang="ru-RU" sz="1200" b="1" u="none" strike="noStrike">
                <a:solidFill>
                  <a:schemeClr val="tx1"/>
                </a:solidFill>
              </a:rPr>
              <a:t>83</a:t>
            </a:fld>
            <a:endParaRPr lang="ru-RU" sz="1200" b="0" u="none" strike="noStrike">
              <a:solidFill>
                <a:schemeClr val="tx1"/>
              </a:solidFill>
              <a:latin typeface="Times New Roman"/>
            </a:endParaRPr>
          </a:p>
        </p:txBody>
      </p:sp>
      <p:sp>
        <p:nvSpPr>
          <p:cNvPr id="1483536402" name="Заголовок 1"/>
          <p:cNvSpPr/>
          <p:nvPr/>
        </p:nvSpPr>
        <p:spPr bwMode="auto">
          <a:xfrm>
            <a:off x="259560" y="0"/>
            <a:ext cx="7612920" cy="619920"/>
          </a:xfrm>
          <a:prstGeom prst="rect">
            <a:avLst/>
          </a:prstGeom>
          <a:noFill/>
          <a:ln w="0">
            <a:noFill/>
          </a:ln>
        </p:spPr>
        <p:style>
          <a:lnRef idx="0">
            <a:srgbClr val="000000"/>
          </a:lnRef>
          <a:fillRef idx="0">
            <a:srgbClr val="000000"/>
          </a:fillRef>
          <a:effectRef idx="0">
            <a:srgbClr val="000000"/>
          </a:effectRef>
          <a:fontRef idx="minor"/>
        </p:style>
        <p:txBody>
          <a:bodyPr lIns="90000" tIns="45000" rIns="90000" bIns="45000" anchor="t">
            <a:noAutofit/>
          </a:bodyPr>
          <a:lstStyle/>
          <a:p>
            <a:pPr defTabSz="914400">
              <a:lnSpc>
                <a:spcPct val="100000"/>
              </a:lnSpc>
              <a:tabLst>
                <a:tab pos="0" algn="l"/>
              </a:tabLst>
              <a:defRPr/>
            </a:pPr>
            <a:r>
              <a:rPr lang="ru-RU" sz="1700" b="1" u="none" strike="noStrike">
                <a:solidFill>
                  <a:schemeClr val="dk1"/>
                </a:solidFill>
                <a:latin typeface="Times New Roman"/>
              </a:rPr>
              <a:t>Государственная программа Чувашской Республики «Обеспечение граждан в Чувашской Республике доступным и комфортным жильем»</a:t>
            </a:r>
            <a:endParaRPr sz="1700" b="0" u="none" strike="noStrike">
              <a:solidFill>
                <a:srgbClr val="000000"/>
              </a:solidFill>
              <a:latin typeface="Arial"/>
            </a:endParaRPr>
          </a:p>
          <a:p>
            <a:pPr defTabSz="914400">
              <a:lnSpc>
                <a:spcPct val="100000"/>
              </a:lnSpc>
              <a:tabLst>
                <a:tab pos="0" algn="l"/>
              </a:tabLst>
              <a:defRPr/>
            </a:pPr>
            <a:endParaRPr sz="1700" b="0" u="none" strike="noStrike">
              <a:solidFill>
                <a:srgbClr val="000000"/>
              </a:solidFill>
              <a:highlight>
                <a:srgbClr val="FFFF00"/>
              </a:highlight>
              <a:latin typeface="Arial"/>
            </a:endParaRPr>
          </a:p>
        </p:txBody>
      </p:sp>
      <p:cxnSp>
        <p:nvCxnSpPr>
          <p:cNvPr id="1790301959" name="Прямая соединительная линия 40"/>
          <p:cNvCxnSpPr>
            <a:cxnSpLocks/>
          </p:cNvCxnSpPr>
          <p:nvPr/>
        </p:nvCxnSpPr>
        <p:spPr bwMode="auto">
          <a:xfrm>
            <a:off x="0" y="620639"/>
            <a:ext cx="9144720" cy="720"/>
          </a:xfrm>
          <a:prstGeom prst="straightConnector1">
            <a:avLst/>
          </a:prstGeom>
          <a:ln w="0">
            <a:solidFill>
              <a:srgbClr val="4E67C8"/>
            </a:solidFill>
          </a:ln>
        </p:spPr>
      </p:cxnSp>
      <p:sp>
        <p:nvSpPr>
          <p:cNvPr id="362663861" name="TextBox 43"/>
          <p:cNvSpPr/>
          <p:nvPr/>
        </p:nvSpPr>
        <p:spPr bwMode="auto">
          <a:xfrm>
            <a:off x="7860240" y="69840"/>
            <a:ext cx="1248840" cy="486360"/>
          </a:xfrm>
          <a:prstGeom prst="rect">
            <a:avLst/>
          </a:prstGeom>
          <a:noFill/>
          <a:ln w="0">
            <a:noFill/>
          </a:ln>
        </p:spPr>
        <p:style>
          <a:lnRef idx="0">
            <a:srgbClr val="000000"/>
          </a:lnRef>
          <a:fillRef idx="0">
            <a:srgbClr val="000000"/>
          </a:fillRef>
          <a:effectRef idx="0">
            <a:srgbClr val="000000"/>
          </a:effectRef>
          <a:fontRef idx="minor"/>
        </p:style>
        <p:txBody>
          <a:bodyPr wrap="none" lIns="90000" tIns="45000" rIns="90000" bIns="45000" anchor="t">
            <a:spAutoFit/>
          </a:bodyPr>
          <a:lstStyle/>
          <a:p>
            <a:pPr algn="ctr">
              <a:lnSpc>
                <a:spcPct val="100000"/>
              </a:lnSpc>
              <a:defRPr/>
            </a:pPr>
            <a:r>
              <a:rPr lang="ru-RU" sz="1300" b="1" i="1" u="none" strike="noStrike">
                <a:solidFill>
                  <a:schemeClr val="accent1"/>
                </a:solidFill>
                <a:latin typeface="Trebuchet MS"/>
              </a:rPr>
              <a:t>Бюджет</a:t>
            </a:r>
            <a:endParaRPr lang="ru-RU" sz="1300" b="0" u="none" strike="noStrike">
              <a:solidFill>
                <a:srgbClr val="000000"/>
              </a:solidFill>
              <a:latin typeface="Arial"/>
            </a:endParaRPr>
          </a:p>
          <a:p>
            <a:pPr algn="ctr">
              <a:lnSpc>
                <a:spcPct val="100000"/>
              </a:lnSpc>
              <a:defRPr/>
            </a:pPr>
            <a:r>
              <a:rPr lang="ru-RU" sz="1300" b="1" i="1" u="none" strike="noStrike">
                <a:solidFill>
                  <a:schemeClr val="accent1"/>
                </a:solidFill>
                <a:latin typeface="Trebuchet MS"/>
              </a:rPr>
              <a:t>для граждан</a:t>
            </a:r>
            <a:endParaRPr lang="ru-RU" sz="1300" b="0" u="none" strike="noStrike">
              <a:solidFill>
                <a:srgbClr val="000000"/>
              </a:solidFill>
              <a:latin typeface="Arial"/>
            </a:endParaRPr>
          </a:p>
        </p:txBody>
      </p:sp>
      <p:sp>
        <p:nvSpPr>
          <p:cNvPr id="1958000658" name="Скругленный прямоугольник 48"/>
          <p:cNvSpPr/>
          <p:nvPr/>
        </p:nvSpPr>
        <p:spPr bwMode="auto">
          <a:xfrm>
            <a:off x="126000" y="4869160"/>
            <a:ext cx="4949278" cy="899155"/>
          </a:xfrm>
          <a:prstGeom prst="roundRect">
            <a:avLst>
              <a:gd name="adj" fmla="val 16667"/>
            </a:avLst>
          </a:prstGeom>
          <a:gradFill rotWithShape="0">
            <a:gsLst>
              <a:gs pos="28000">
                <a:srgbClr val="B4E0FA"/>
              </a:gs>
              <a:gs pos="100000">
                <a:srgbClr val="77C6F0"/>
              </a:gs>
            </a:gsLst>
            <a:lin ang="5400000" scaled="1"/>
          </a:gradFill>
          <a:ln>
            <a:solidFill>
              <a:srgbClr val="5ECCF3"/>
            </a:solidFill>
            <a:round/>
          </a:ln>
          <a:effectLst>
            <a:outerShdw blurRad="63360" dist="50760" dir="5400000" sx="98000" sy="98000" rotWithShape="0">
              <a:srgbClr val="000000">
                <a:alpha val="20000"/>
              </a:srgbClr>
            </a:outerShdw>
          </a:effectLst>
        </p:spPr>
        <p:style>
          <a:lnRef idx="1">
            <a:schemeClr val="accent2"/>
          </a:lnRef>
          <a:fillRef idx="2">
            <a:schemeClr val="accent2"/>
          </a:fillRef>
          <a:effectRef idx="1">
            <a:schemeClr val="accent2"/>
          </a:effectRef>
          <a:fontRef idx="minor"/>
        </p:style>
        <p:txBody>
          <a:bodyPr lIns="90000" tIns="45000" rIns="90000" bIns="45000" anchor="ctr">
            <a:noAutofit/>
          </a:bodyPr>
          <a:lstStyle/>
          <a:p>
            <a:pPr>
              <a:lnSpc>
                <a:spcPct val="100000"/>
              </a:lnSpc>
              <a:defRPr/>
            </a:pPr>
            <a:r>
              <a:rPr lang="ru-RU" sz="1200" b="0" i="0" u="none" strike="noStrike" cap="none" spc="0">
                <a:solidFill>
                  <a:schemeClr val="dk1"/>
                </a:solidFill>
                <a:latin typeface="Times New Roman"/>
                <a:ea typeface="Times New Roman"/>
                <a:cs typeface="Times New Roman"/>
              </a:rPr>
              <a:t>Количество приобретенных жилых помещений в целях обеспечения жилыми помещениями детей-сирот и детей, оставшихся без попечения родителей, лиц из числа детей-сирот и детей, оставшихся без попечения родителей, штук </a:t>
            </a:r>
            <a:endParaRPr lang="ru-RU" sz="1200" b="0" u="none" strike="noStrike">
              <a:solidFill>
                <a:srgbClr val="000000"/>
              </a:solidFill>
              <a:latin typeface="Arial"/>
            </a:endParaRPr>
          </a:p>
        </p:txBody>
      </p:sp>
      <p:sp>
        <p:nvSpPr>
          <p:cNvPr id="2075180257" name="Скругленный прямоугольник 60"/>
          <p:cNvSpPr/>
          <p:nvPr/>
        </p:nvSpPr>
        <p:spPr bwMode="auto">
          <a:xfrm>
            <a:off x="126000" y="5913720"/>
            <a:ext cx="4949279" cy="610920"/>
          </a:xfrm>
          <a:prstGeom prst="roundRect">
            <a:avLst>
              <a:gd name="adj" fmla="val 16667"/>
            </a:avLst>
          </a:prstGeom>
          <a:gradFill rotWithShape="0">
            <a:gsLst>
              <a:gs pos="28000">
                <a:srgbClr val="B4E0FA"/>
              </a:gs>
              <a:gs pos="100000">
                <a:srgbClr val="77C6F0"/>
              </a:gs>
            </a:gsLst>
            <a:lin ang="5400000" scaled="1"/>
          </a:gradFill>
          <a:ln>
            <a:solidFill>
              <a:srgbClr val="5ECCF3"/>
            </a:solidFill>
            <a:round/>
          </a:ln>
          <a:effectLst>
            <a:outerShdw blurRad="63360" dist="50760" dir="5400000" sx="98000" sy="98000" rotWithShape="0">
              <a:srgbClr val="000000">
                <a:alpha val="20000"/>
              </a:srgbClr>
            </a:outerShdw>
          </a:effectLst>
        </p:spPr>
        <p:style>
          <a:lnRef idx="1">
            <a:schemeClr val="accent2"/>
          </a:lnRef>
          <a:fillRef idx="2">
            <a:schemeClr val="accent2"/>
          </a:fillRef>
          <a:effectRef idx="1">
            <a:schemeClr val="accent2"/>
          </a:effectRef>
          <a:fontRef idx="minor"/>
        </p:style>
        <p:txBody>
          <a:bodyPr lIns="90000" tIns="45000" rIns="90000" bIns="45000" anchor="ctr">
            <a:noAutofit/>
          </a:bodyPr>
          <a:lstStyle/>
          <a:p>
            <a:pPr>
              <a:lnSpc>
                <a:spcPct val="100000"/>
              </a:lnSpc>
              <a:defRPr/>
            </a:pPr>
            <a:r>
              <a:rPr lang="ru-RU" sz="1200" b="0" i="0" u="none" strike="noStrike" cap="none" spc="0">
                <a:solidFill>
                  <a:schemeClr val="dk1"/>
                </a:solidFill>
                <a:latin typeface="Times New Roman"/>
                <a:ea typeface="Times New Roman"/>
                <a:cs typeface="Times New Roman"/>
              </a:rPr>
              <a:t>Улучшение качества среды для жизни в опорных населенных пунктах</a:t>
            </a:r>
            <a:r>
              <a:rPr lang="ru-RU" sz="1200" b="0" u="none" strike="noStrike">
                <a:solidFill>
                  <a:schemeClr val="dk1"/>
                </a:solidFill>
                <a:latin typeface="Times New Roman"/>
              </a:rPr>
              <a:t>, %</a:t>
            </a:r>
            <a:endParaRPr lang="ru-RU" sz="1200" b="0" u="none" strike="noStrike">
              <a:solidFill>
                <a:srgbClr val="000000"/>
              </a:solidFill>
              <a:latin typeface="Arial"/>
            </a:endParaRPr>
          </a:p>
        </p:txBody>
      </p:sp>
      <p:sp>
        <p:nvSpPr>
          <p:cNvPr id="159003579" name="Полилиния 67"/>
          <p:cNvSpPr/>
          <p:nvPr/>
        </p:nvSpPr>
        <p:spPr bwMode="auto">
          <a:xfrm>
            <a:off x="5292000" y="1824116"/>
            <a:ext cx="715320" cy="502560"/>
          </a:xfrm>
          <a:custGeom>
            <a:avLst/>
            <a:gdLst>
              <a:gd name="textAreaLeft" fmla="*/ 0 w 715320"/>
              <a:gd name="textAreaRight" fmla="*/ 716040 w 715320"/>
              <a:gd name="textAreaTop" fmla="*/ 0 h 502560"/>
              <a:gd name="textAreaBottom" fmla="*/ 503280 h 502560"/>
            </a:gdLst>
            <a:ahLst/>
            <a:cxnLst/>
            <a:rect l="textAreaLeft" t="textAreaTop" r="textAreaRight" b="textAreaBottom"/>
            <a:pathLst>
              <a:path w="501594" h="917152" extrusionOk="0">
                <a:moveTo>
                  <a:pt x="0" y="50159"/>
                </a:moveTo>
                <a:cubicBezTo>
                  <a:pt x="0" y="22457"/>
                  <a:pt x="22457" y="0"/>
                  <a:pt x="50159" y="0"/>
                </a:cubicBezTo>
                <a:lnTo>
                  <a:pt x="451435" y="0"/>
                </a:lnTo>
                <a:cubicBezTo>
                  <a:pt x="479137" y="0"/>
                  <a:pt x="501594" y="22457"/>
                  <a:pt x="501594" y="50159"/>
                </a:cubicBezTo>
                <a:lnTo>
                  <a:pt x="501594" y="866993"/>
                </a:lnTo>
                <a:cubicBezTo>
                  <a:pt x="501594" y="894695"/>
                  <a:pt x="479137" y="917152"/>
                  <a:pt x="451435" y="917152"/>
                </a:cubicBezTo>
                <a:lnTo>
                  <a:pt x="50159" y="917152"/>
                </a:lnTo>
                <a:cubicBezTo>
                  <a:pt x="22457" y="917152"/>
                  <a:pt x="0" y="894695"/>
                  <a:pt x="0" y="866993"/>
                </a:cubicBezTo>
                <a:lnTo>
                  <a:pt x="0" y="50159"/>
                </a:lnTo>
                <a:close/>
              </a:path>
            </a:pathLst>
          </a:custGeom>
          <a:gradFill rotWithShape="0">
            <a:gsLst>
              <a:gs pos="0">
                <a:srgbClr val="BEF397"/>
              </a:gs>
              <a:gs pos="50000">
                <a:srgbClr val="D5F6C0"/>
              </a:gs>
              <a:gs pos="100000">
                <a:srgbClr val="EAFAE0"/>
              </a:gs>
            </a:gsLst>
            <a:lin ang="0" scaled="1"/>
          </a:gradFill>
          <a:ln>
            <a:solidFill>
              <a:srgbClr val="A9A9A9"/>
            </a:solidFill>
            <a:round/>
          </a:ln>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90000" tIns="45000" rIns="90000" bIns="45000" anchor="ctr">
            <a:noAutofit/>
          </a:bodyPr>
          <a:lstStyle/>
          <a:p>
            <a:pPr algn="ctr">
              <a:lnSpc>
                <a:spcPct val="100000"/>
              </a:lnSpc>
              <a:defRPr/>
            </a:pPr>
            <a:r>
              <a:rPr lang="ru-RU" sz="1400" b="1" u="none" strike="noStrike">
                <a:solidFill>
                  <a:srgbClr val="000000"/>
                </a:solidFill>
                <a:latin typeface="Times New Roman"/>
              </a:rPr>
              <a:t>2025</a:t>
            </a:r>
            <a:endParaRPr sz="1400" b="0" u="none" strike="noStrike">
              <a:solidFill>
                <a:srgbClr val="000000"/>
              </a:solidFill>
              <a:latin typeface="Arial"/>
            </a:endParaRPr>
          </a:p>
          <a:p>
            <a:pPr algn="ctr">
              <a:lnSpc>
                <a:spcPct val="100000"/>
              </a:lnSpc>
              <a:defRPr/>
            </a:pPr>
            <a:r>
              <a:rPr lang="ru-RU" sz="1400" b="1" u="none" strike="noStrike">
                <a:solidFill>
                  <a:srgbClr val="000000"/>
                </a:solidFill>
                <a:latin typeface="Times New Roman"/>
              </a:rPr>
              <a:t>план</a:t>
            </a:r>
            <a:endParaRPr lang="ru-RU" sz="1350" b="0" u="none" strike="noStrike">
              <a:solidFill>
                <a:srgbClr val="000000"/>
              </a:solidFill>
              <a:latin typeface="Arial"/>
            </a:endParaRPr>
          </a:p>
        </p:txBody>
      </p:sp>
      <p:sp>
        <p:nvSpPr>
          <p:cNvPr id="1423845960" name="Полилиния 69"/>
          <p:cNvSpPr/>
          <p:nvPr/>
        </p:nvSpPr>
        <p:spPr bwMode="auto">
          <a:xfrm>
            <a:off x="5282279" y="4869160"/>
            <a:ext cx="715320" cy="906714"/>
          </a:xfrm>
          <a:custGeom>
            <a:avLst/>
            <a:gdLst>
              <a:gd name="textAreaLeft" fmla="*/ 0 w 715320"/>
              <a:gd name="textAreaRight" fmla="*/ 716040 w 715320"/>
              <a:gd name="textAreaTop" fmla="*/ 0 h 565920"/>
              <a:gd name="textAreaBottom" fmla="*/ 566640 h 565920"/>
            </a:gdLst>
            <a:ahLst/>
            <a:cxnLst/>
            <a:rect l="textAreaLeft" t="textAreaTop" r="textAreaRight" b="textAreaBottom"/>
            <a:pathLst>
              <a:path w="444361" h="301899" extrusionOk="0">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rotWithShape="0">
            <a:gsLst>
              <a:gs pos="0">
                <a:srgbClr val="BEF397"/>
              </a:gs>
              <a:gs pos="50000">
                <a:srgbClr val="D5F6C0"/>
              </a:gs>
              <a:gs pos="100000">
                <a:srgbClr val="EAFAE0"/>
              </a:gs>
            </a:gsLst>
            <a:lin ang="0" scaled="1"/>
          </a:gradFill>
          <a:ln>
            <a:solidFill>
              <a:srgbClr val="A9A9A9"/>
            </a:solidFill>
            <a:round/>
          </a:ln>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90000" tIns="45000" rIns="90000" bIns="45000" anchor="ctr">
            <a:noAutofit/>
          </a:bodyPr>
          <a:lstStyle/>
          <a:p>
            <a:pPr algn="ctr">
              <a:lnSpc>
                <a:spcPct val="100000"/>
              </a:lnSpc>
              <a:defRPr/>
            </a:pPr>
            <a:r>
              <a:rPr lang="ru-RU" sz="1300" b="1" u="none" strike="noStrike">
                <a:solidFill>
                  <a:srgbClr val="000000"/>
                </a:solidFill>
                <a:latin typeface="Times New Roman"/>
              </a:rPr>
              <a:t>452</a:t>
            </a:r>
            <a:endParaRPr lang="ru-RU" sz="1300" b="0" u="none" strike="noStrike">
              <a:solidFill>
                <a:srgbClr val="000000"/>
              </a:solidFill>
              <a:latin typeface="Arial"/>
            </a:endParaRPr>
          </a:p>
        </p:txBody>
      </p:sp>
      <p:sp>
        <p:nvSpPr>
          <p:cNvPr id="543005509" name="Полилиния 71"/>
          <p:cNvSpPr/>
          <p:nvPr/>
        </p:nvSpPr>
        <p:spPr bwMode="auto">
          <a:xfrm>
            <a:off x="5282279" y="2471185"/>
            <a:ext cx="715320" cy="393905"/>
          </a:xfrm>
          <a:custGeom>
            <a:avLst/>
            <a:gdLst>
              <a:gd name="textAreaLeft" fmla="*/ 0 w 715320"/>
              <a:gd name="textAreaRight" fmla="*/ 716040 w 715320"/>
              <a:gd name="textAreaTop" fmla="*/ 0 h 383760"/>
              <a:gd name="textAreaBottom" fmla="*/ 384480 h 383760"/>
            </a:gdLst>
            <a:ahLst/>
            <a:cxnLst/>
            <a:rect l="textAreaLeft" t="textAreaTop" r="textAreaRight" b="textAreaBottom"/>
            <a:pathLst>
              <a:path w="481076" h="467646" extrusionOk="0">
                <a:moveTo>
                  <a:pt x="0" y="46765"/>
                </a:moveTo>
                <a:cubicBezTo>
                  <a:pt x="0" y="20937"/>
                  <a:pt x="20937" y="0"/>
                  <a:pt x="46765" y="0"/>
                </a:cubicBezTo>
                <a:lnTo>
                  <a:pt x="434311" y="0"/>
                </a:lnTo>
                <a:cubicBezTo>
                  <a:pt x="460139" y="0"/>
                  <a:pt x="481076" y="20937"/>
                  <a:pt x="481076" y="46765"/>
                </a:cubicBezTo>
                <a:lnTo>
                  <a:pt x="481076" y="420881"/>
                </a:lnTo>
                <a:cubicBezTo>
                  <a:pt x="481076" y="446709"/>
                  <a:pt x="460139" y="467646"/>
                  <a:pt x="434311" y="467646"/>
                </a:cubicBezTo>
                <a:lnTo>
                  <a:pt x="46765" y="467646"/>
                </a:lnTo>
                <a:cubicBezTo>
                  <a:pt x="20937" y="467646"/>
                  <a:pt x="0" y="446709"/>
                  <a:pt x="0" y="420881"/>
                </a:cubicBezTo>
                <a:lnTo>
                  <a:pt x="0" y="46765"/>
                </a:lnTo>
                <a:close/>
              </a:path>
            </a:pathLst>
          </a:custGeom>
          <a:gradFill rotWithShape="0">
            <a:gsLst>
              <a:gs pos="0">
                <a:srgbClr val="BEF397"/>
              </a:gs>
              <a:gs pos="50000">
                <a:srgbClr val="D5F6C0"/>
              </a:gs>
              <a:gs pos="100000">
                <a:srgbClr val="EAFAE0"/>
              </a:gs>
            </a:gsLst>
            <a:lin ang="0" scaled="1"/>
          </a:gradFill>
          <a:ln>
            <a:solidFill>
              <a:srgbClr val="A9A9A9"/>
            </a:solidFill>
            <a:round/>
          </a:ln>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90000" tIns="45000" rIns="90000" bIns="45000" anchor="ctr">
            <a:noAutofit/>
          </a:bodyPr>
          <a:lstStyle/>
          <a:p>
            <a:pPr algn="ctr">
              <a:lnSpc>
                <a:spcPct val="100000"/>
              </a:lnSpc>
              <a:defRPr/>
            </a:pPr>
            <a:r>
              <a:rPr lang="ru-RU" sz="1300" b="1" u="none" strike="noStrike">
                <a:solidFill>
                  <a:srgbClr val="000000"/>
                </a:solidFill>
                <a:latin typeface="Times New Roman"/>
              </a:rPr>
              <a:t>818</a:t>
            </a:r>
            <a:endParaRPr lang="ru-RU" sz="1300" b="0" u="none" strike="noStrike">
              <a:solidFill>
                <a:srgbClr val="000000"/>
              </a:solidFill>
              <a:latin typeface="Arial"/>
            </a:endParaRPr>
          </a:p>
        </p:txBody>
      </p:sp>
      <p:sp>
        <p:nvSpPr>
          <p:cNvPr id="2004163043" name="Полилиния 72"/>
          <p:cNvSpPr/>
          <p:nvPr/>
        </p:nvSpPr>
        <p:spPr bwMode="auto">
          <a:xfrm>
            <a:off x="5282279" y="3021120"/>
            <a:ext cx="715320" cy="407878"/>
          </a:xfrm>
          <a:custGeom>
            <a:avLst/>
            <a:gdLst>
              <a:gd name="textAreaLeft" fmla="*/ 0 w 715320"/>
              <a:gd name="textAreaRight" fmla="*/ 716040 w 715320"/>
              <a:gd name="textAreaTop" fmla="*/ 0 h 359280"/>
              <a:gd name="textAreaBottom" fmla="*/ 360000 h 359280"/>
            </a:gdLst>
            <a:ahLst/>
            <a:cxnLst/>
            <a:rect l="textAreaLeft" t="textAreaTop" r="textAreaRight" b="textAreaBottom"/>
            <a:pathLst>
              <a:path w="473035" h="479881" extrusionOk="0">
                <a:moveTo>
                  <a:pt x="0" y="47304"/>
                </a:moveTo>
                <a:cubicBezTo>
                  <a:pt x="0" y="21179"/>
                  <a:pt x="21179" y="0"/>
                  <a:pt x="47304" y="0"/>
                </a:cubicBezTo>
                <a:lnTo>
                  <a:pt x="425732" y="0"/>
                </a:lnTo>
                <a:cubicBezTo>
                  <a:pt x="451857" y="0"/>
                  <a:pt x="473036" y="21179"/>
                  <a:pt x="473036" y="47304"/>
                </a:cubicBezTo>
                <a:cubicBezTo>
                  <a:pt x="473036" y="175729"/>
                  <a:pt x="473035" y="304153"/>
                  <a:pt x="473035" y="432578"/>
                </a:cubicBezTo>
                <a:cubicBezTo>
                  <a:pt x="473035" y="458703"/>
                  <a:pt x="451856" y="479882"/>
                  <a:pt x="425731" y="479882"/>
                </a:cubicBezTo>
                <a:lnTo>
                  <a:pt x="47304" y="479881"/>
                </a:lnTo>
                <a:cubicBezTo>
                  <a:pt x="21179" y="479881"/>
                  <a:pt x="0" y="458702"/>
                  <a:pt x="0" y="432577"/>
                </a:cubicBezTo>
                <a:lnTo>
                  <a:pt x="0" y="47304"/>
                </a:lnTo>
                <a:close/>
              </a:path>
            </a:pathLst>
          </a:custGeom>
          <a:gradFill rotWithShape="0">
            <a:gsLst>
              <a:gs pos="0">
                <a:srgbClr val="BEF397"/>
              </a:gs>
              <a:gs pos="50000">
                <a:srgbClr val="D5F6C0"/>
              </a:gs>
              <a:gs pos="100000">
                <a:srgbClr val="EAFAE0"/>
              </a:gs>
            </a:gsLst>
            <a:lin ang="0" scaled="1"/>
          </a:gradFill>
          <a:ln>
            <a:solidFill>
              <a:srgbClr val="A9A9A9"/>
            </a:solidFill>
            <a:round/>
          </a:ln>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90000" tIns="45000" rIns="90000" bIns="45000" anchor="ctr">
            <a:noAutofit/>
          </a:bodyPr>
          <a:lstStyle/>
          <a:p>
            <a:pPr algn="ctr">
              <a:lnSpc>
                <a:spcPct val="100000"/>
              </a:lnSpc>
              <a:defRPr/>
            </a:pPr>
            <a:r>
              <a:rPr lang="ru-RU" sz="1300" b="1" u="none" strike="noStrike">
                <a:solidFill>
                  <a:srgbClr val="000000"/>
                </a:solidFill>
                <a:latin typeface="Times New Roman"/>
              </a:rPr>
              <a:t>28,62</a:t>
            </a:r>
            <a:endParaRPr lang="ru-RU" sz="1300" b="0" u="none" strike="noStrike">
              <a:solidFill>
                <a:srgbClr val="000000"/>
              </a:solidFill>
              <a:latin typeface="Arial"/>
            </a:endParaRPr>
          </a:p>
        </p:txBody>
      </p:sp>
      <p:sp>
        <p:nvSpPr>
          <p:cNvPr id="1030386776" name="Полилиния 73"/>
          <p:cNvSpPr/>
          <p:nvPr/>
        </p:nvSpPr>
        <p:spPr bwMode="auto">
          <a:xfrm>
            <a:off x="5282279" y="4131521"/>
            <a:ext cx="715320" cy="575460"/>
          </a:xfrm>
          <a:custGeom>
            <a:avLst/>
            <a:gdLst>
              <a:gd name="textAreaLeft" fmla="*/ 0 w 715320"/>
              <a:gd name="textAreaRight" fmla="*/ 716040 w 715320"/>
              <a:gd name="textAreaTop" fmla="*/ 0 h 397080"/>
              <a:gd name="textAreaBottom" fmla="*/ 397800 h 397080"/>
            </a:gdLst>
            <a:ahLst/>
            <a:cxnLst/>
            <a:rect l="textAreaLeft" t="textAreaTop" r="textAreaRight" b="textAreaBottom"/>
            <a:pathLst>
              <a:path w="444361" h="443984" extrusionOk="0">
                <a:moveTo>
                  <a:pt x="0" y="44398"/>
                </a:moveTo>
                <a:cubicBezTo>
                  <a:pt x="0" y="19878"/>
                  <a:pt x="19878" y="0"/>
                  <a:pt x="44398" y="0"/>
                </a:cubicBezTo>
                <a:lnTo>
                  <a:pt x="399963" y="0"/>
                </a:lnTo>
                <a:cubicBezTo>
                  <a:pt x="424483" y="0"/>
                  <a:pt x="444361" y="19878"/>
                  <a:pt x="444361" y="44398"/>
                </a:cubicBezTo>
                <a:lnTo>
                  <a:pt x="444361" y="399586"/>
                </a:lnTo>
                <a:cubicBezTo>
                  <a:pt x="444361" y="424106"/>
                  <a:pt x="424483" y="443984"/>
                  <a:pt x="399963" y="443984"/>
                </a:cubicBezTo>
                <a:lnTo>
                  <a:pt x="44398" y="443984"/>
                </a:lnTo>
                <a:cubicBezTo>
                  <a:pt x="19878" y="443984"/>
                  <a:pt x="0" y="424106"/>
                  <a:pt x="0" y="399586"/>
                </a:cubicBezTo>
                <a:lnTo>
                  <a:pt x="0" y="44398"/>
                </a:lnTo>
                <a:close/>
              </a:path>
            </a:pathLst>
          </a:custGeom>
          <a:gradFill rotWithShape="0">
            <a:gsLst>
              <a:gs pos="0">
                <a:srgbClr val="BEF397"/>
              </a:gs>
              <a:gs pos="50000">
                <a:srgbClr val="D5F6C0"/>
              </a:gs>
              <a:gs pos="100000">
                <a:srgbClr val="EAFAE0"/>
              </a:gs>
            </a:gsLst>
            <a:lin ang="0" scaled="1"/>
          </a:gradFill>
          <a:ln>
            <a:solidFill>
              <a:srgbClr val="A9A9A9"/>
            </a:solidFill>
            <a:round/>
          </a:ln>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90000" tIns="45000" rIns="90000" bIns="45000" anchor="ctr">
            <a:noAutofit/>
          </a:bodyPr>
          <a:lstStyle/>
          <a:p>
            <a:pPr algn="ctr">
              <a:lnSpc>
                <a:spcPct val="100000"/>
              </a:lnSpc>
              <a:defRPr/>
            </a:pPr>
            <a:r>
              <a:rPr lang="ru-RU" sz="1200" b="1" u="none" strike="noStrike">
                <a:solidFill>
                  <a:srgbClr val="000000"/>
                </a:solidFill>
                <a:latin typeface="Times New Roman"/>
              </a:rPr>
              <a:t>1,06</a:t>
            </a:r>
            <a:endParaRPr lang="ru-RU" sz="1200" b="0" u="none" strike="noStrike">
              <a:solidFill>
                <a:srgbClr val="000000"/>
              </a:solidFill>
              <a:latin typeface="Arial"/>
            </a:endParaRPr>
          </a:p>
        </p:txBody>
      </p:sp>
      <p:sp>
        <p:nvSpPr>
          <p:cNvPr id="662009630" name="Полилиния 75"/>
          <p:cNvSpPr/>
          <p:nvPr/>
        </p:nvSpPr>
        <p:spPr bwMode="auto">
          <a:xfrm>
            <a:off x="5282279" y="5919840"/>
            <a:ext cx="715320" cy="610920"/>
          </a:xfrm>
          <a:custGeom>
            <a:avLst/>
            <a:gdLst>
              <a:gd name="textAreaLeft" fmla="*/ 0 w 715320"/>
              <a:gd name="textAreaRight" fmla="*/ 716040 w 715320"/>
              <a:gd name="textAreaTop" fmla="*/ 0 h 610920"/>
              <a:gd name="textAreaBottom" fmla="*/ 611640 h 610920"/>
            </a:gdLst>
            <a:ahLst/>
            <a:cxnLst/>
            <a:rect l="textAreaLeft" t="textAreaTop" r="textAreaRight" b="textAreaBottom"/>
            <a:pathLst>
              <a:path w="444361" h="301899" extrusionOk="0">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rotWithShape="0">
            <a:gsLst>
              <a:gs pos="0">
                <a:srgbClr val="BEF397"/>
              </a:gs>
              <a:gs pos="50000">
                <a:srgbClr val="D5F6C0"/>
              </a:gs>
              <a:gs pos="100000">
                <a:srgbClr val="EAFAE0"/>
              </a:gs>
            </a:gsLst>
            <a:lin ang="0" scaled="1"/>
          </a:gradFill>
          <a:ln>
            <a:solidFill>
              <a:srgbClr val="A9A9A9"/>
            </a:solidFill>
            <a:round/>
          </a:ln>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90000" tIns="45000" rIns="90000" bIns="45000" anchor="ctr">
            <a:noAutofit/>
          </a:bodyPr>
          <a:lstStyle/>
          <a:p>
            <a:pPr algn="ctr">
              <a:lnSpc>
                <a:spcPct val="100000"/>
              </a:lnSpc>
              <a:defRPr/>
            </a:pPr>
            <a:r>
              <a:rPr lang="ru-RU" sz="1300" b="1" u="none" strike="noStrike">
                <a:solidFill>
                  <a:srgbClr val="000000"/>
                </a:solidFill>
                <a:latin typeface="Times New Roman"/>
              </a:rPr>
              <a:t>12,61</a:t>
            </a:r>
            <a:endParaRPr lang="ru-RU" sz="1300" b="0" u="none" strike="noStrike">
              <a:solidFill>
                <a:srgbClr val="000000"/>
              </a:solidFill>
              <a:latin typeface="Arial"/>
            </a:endParaRPr>
          </a:p>
        </p:txBody>
      </p:sp>
      <p:sp>
        <p:nvSpPr>
          <p:cNvPr id="1762176107" name="Полилиния 78"/>
          <p:cNvSpPr/>
          <p:nvPr/>
        </p:nvSpPr>
        <p:spPr bwMode="auto">
          <a:xfrm>
            <a:off x="6074459" y="5919840"/>
            <a:ext cx="646920" cy="610920"/>
          </a:xfrm>
          <a:custGeom>
            <a:avLst/>
            <a:gdLst>
              <a:gd name="textAreaLeft" fmla="*/ 0 w 646920"/>
              <a:gd name="textAreaRight" fmla="*/ 647640 w 646920"/>
              <a:gd name="textAreaTop" fmla="*/ 0 h 610920"/>
              <a:gd name="textAreaBottom" fmla="*/ 611640 h 610920"/>
            </a:gdLst>
            <a:ahLst/>
            <a:cxnLst/>
            <a:rect l="textAreaLeft" t="textAreaTop" r="textAreaRight" b="textAreaBottom"/>
            <a:pathLst>
              <a:path w="444361" h="301899" extrusionOk="0">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rotWithShape="0">
            <a:gsLst>
              <a:gs pos="0">
                <a:srgbClr val="BBF8E6"/>
              </a:gs>
              <a:gs pos="50000">
                <a:srgbClr val="D4FAEE"/>
              </a:gs>
              <a:gs pos="100000">
                <a:srgbClr val="E9FCF6"/>
              </a:gs>
            </a:gsLst>
            <a:lin ang="0" scaled="1"/>
          </a:gradFill>
          <a:ln>
            <a:solidFill>
              <a:srgbClr val="A9A9A9"/>
            </a:solidFill>
            <a:round/>
          </a:ln>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50760" tIns="50760" rIns="50760" bIns="50760" numCol="1" spcCol="1440" anchor="ctr">
            <a:noAutofit/>
          </a:bodyPr>
          <a:lstStyle/>
          <a:p>
            <a:pPr algn="ctr" defTabSz="488880">
              <a:lnSpc>
                <a:spcPct val="90000"/>
              </a:lnSpc>
              <a:spcAft>
                <a:spcPts val="455"/>
              </a:spcAft>
              <a:defRPr/>
            </a:pPr>
            <a:r>
              <a:rPr lang="ru-RU" sz="1300" b="1" i="0" u="none" strike="noStrike" cap="none" spc="0">
                <a:solidFill>
                  <a:schemeClr val="dk1"/>
                </a:solidFill>
                <a:latin typeface="Times New Roman"/>
                <a:ea typeface="Times New Roman"/>
                <a:cs typeface="Times New Roman"/>
              </a:rPr>
              <a:t>20,14</a:t>
            </a:r>
            <a:endParaRPr lang="ru-RU" sz="1300" b="0" u="none" strike="noStrike">
              <a:solidFill>
                <a:srgbClr val="000000"/>
              </a:solidFill>
              <a:latin typeface="Arial"/>
            </a:endParaRPr>
          </a:p>
        </p:txBody>
      </p:sp>
      <p:sp>
        <p:nvSpPr>
          <p:cNvPr id="498903829" name="Полилиния 80"/>
          <p:cNvSpPr/>
          <p:nvPr/>
        </p:nvSpPr>
        <p:spPr bwMode="auto">
          <a:xfrm>
            <a:off x="6084000" y="1824116"/>
            <a:ext cx="646920" cy="509040"/>
          </a:xfrm>
          <a:custGeom>
            <a:avLst/>
            <a:gdLst>
              <a:gd name="textAreaLeft" fmla="*/ 0 w 646920"/>
              <a:gd name="textAreaRight" fmla="*/ 647640 w 646920"/>
              <a:gd name="textAreaTop" fmla="*/ 0 h 509040"/>
              <a:gd name="textAreaBottom" fmla="*/ 509760 h 509040"/>
            </a:gdLst>
            <a:ahLst/>
            <a:cxnLst/>
            <a:rect l="textAreaLeft" t="textAreaTop" r="textAreaRight" b="textAreaBottom"/>
            <a:pathLst>
              <a:path w="501594" h="917152" extrusionOk="0">
                <a:moveTo>
                  <a:pt x="0" y="50159"/>
                </a:moveTo>
                <a:cubicBezTo>
                  <a:pt x="0" y="22457"/>
                  <a:pt x="22457" y="0"/>
                  <a:pt x="50159" y="0"/>
                </a:cubicBezTo>
                <a:lnTo>
                  <a:pt x="451435" y="0"/>
                </a:lnTo>
                <a:cubicBezTo>
                  <a:pt x="479137" y="0"/>
                  <a:pt x="501594" y="22457"/>
                  <a:pt x="501594" y="50159"/>
                </a:cubicBezTo>
                <a:lnTo>
                  <a:pt x="501594" y="866993"/>
                </a:lnTo>
                <a:cubicBezTo>
                  <a:pt x="501594" y="894695"/>
                  <a:pt x="479137" y="917152"/>
                  <a:pt x="451435" y="917152"/>
                </a:cubicBezTo>
                <a:lnTo>
                  <a:pt x="50159" y="917152"/>
                </a:lnTo>
                <a:cubicBezTo>
                  <a:pt x="22457" y="917152"/>
                  <a:pt x="0" y="894695"/>
                  <a:pt x="0" y="866993"/>
                </a:cubicBezTo>
                <a:lnTo>
                  <a:pt x="0" y="50159"/>
                </a:lnTo>
                <a:close/>
              </a:path>
            </a:pathLst>
          </a:custGeom>
          <a:gradFill rotWithShape="0">
            <a:gsLst>
              <a:gs pos="0">
                <a:srgbClr val="BBF8E6"/>
              </a:gs>
              <a:gs pos="50000">
                <a:srgbClr val="D4FAEE"/>
              </a:gs>
              <a:gs pos="100000">
                <a:srgbClr val="E9FCF6"/>
              </a:gs>
            </a:gsLst>
            <a:lin ang="0" scaled="1"/>
          </a:gradFill>
          <a:ln>
            <a:solidFill>
              <a:srgbClr val="A9A9A9"/>
            </a:solidFill>
            <a:round/>
          </a:ln>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68040" tIns="68040" rIns="68040" bIns="68040" numCol="1" spcCol="1440" anchor="ctr">
            <a:noAutofit/>
          </a:bodyPr>
          <a:lstStyle/>
          <a:p>
            <a:pPr algn="ctr" defTabSz="622440">
              <a:lnSpc>
                <a:spcPct val="90000"/>
              </a:lnSpc>
              <a:spcAft>
                <a:spcPts val="489"/>
              </a:spcAft>
              <a:defRPr/>
            </a:pPr>
            <a:r>
              <a:rPr lang="ru-RU" sz="1400" b="1" u="none" strike="noStrike">
                <a:solidFill>
                  <a:schemeClr val="dk1"/>
                </a:solidFill>
                <a:latin typeface="Times New Roman"/>
              </a:rPr>
              <a:t>2025 факт</a:t>
            </a:r>
            <a:endParaRPr lang="ru-RU" sz="1400" b="0" u="none" strike="noStrike">
              <a:solidFill>
                <a:srgbClr val="000000"/>
              </a:solidFill>
              <a:latin typeface="Arial"/>
            </a:endParaRPr>
          </a:p>
        </p:txBody>
      </p:sp>
      <p:sp>
        <p:nvSpPr>
          <p:cNvPr id="1818467659" name="Полилиния 81"/>
          <p:cNvSpPr/>
          <p:nvPr/>
        </p:nvSpPr>
        <p:spPr bwMode="auto">
          <a:xfrm>
            <a:off x="6074459" y="2471185"/>
            <a:ext cx="646920" cy="393905"/>
          </a:xfrm>
          <a:custGeom>
            <a:avLst/>
            <a:gdLst>
              <a:gd name="textAreaLeft" fmla="*/ 0 w 646920"/>
              <a:gd name="textAreaRight" fmla="*/ 647640 w 646920"/>
              <a:gd name="textAreaTop" fmla="*/ 0 h 383760"/>
              <a:gd name="textAreaBottom" fmla="*/ 384480 h 383760"/>
            </a:gdLst>
            <a:ahLst/>
            <a:cxnLst/>
            <a:rect l="textAreaLeft" t="textAreaTop" r="textAreaRight" b="textAreaBottom"/>
            <a:pathLst>
              <a:path w="499638" h="429080" extrusionOk="0">
                <a:moveTo>
                  <a:pt x="0" y="42908"/>
                </a:moveTo>
                <a:cubicBezTo>
                  <a:pt x="0" y="19211"/>
                  <a:pt x="19211" y="0"/>
                  <a:pt x="42908" y="0"/>
                </a:cubicBezTo>
                <a:lnTo>
                  <a:pt x="456730" y="0"/>
                </a:lnTo>
                <a:cubicBezTo>
                  <a:pt x="480427" y="0"/>
                  <a:pt x="499638" y="19211"/>
                  <a:pt x="499638" y="42908"/>
                </a:cubicBezTo>
                <a:lnTo>
                  <a:pt x="499638" y="386172"/>
                </a:lnTo>
                <a:cubicBezTo>
                  <a:pt x="499638" y="409869"/>
                  <a:pt x="480427" y="429080"/>
                  <a:pt x="456730" y="429080"/>
                </a:cubicBezTo>
                <a:lnTo>
                  <a:pt x="42908" y="429080"/>
                </a:lnTo>
                <a:cubicBezTo>
                  <a:pt x="19211" y="429080"/>
                  <a:pt x="0" y="409869"/>
                  <a:pt x="0" y="386172"/>
                </a:cubicBezTo>
                <a:lnTo>
                  <a:pt x="0" y="42908"/>
                </a:lnTo>
                <a:close/>
              </a:path>
            </a:pathLst>
          </a:custGeom>
          <a:gradFill rotWithShape="0">
            <a:gsLst>
              <a:gs pos="0">
                <a:srgbClr val="BBF8E6"/>
              </a:gs>
              <a:gs pos="50000">
                <a:srgbClr val="D4FAEE"/>
              </a:gs>
              <a:gs pos="100000">
                <a:srgbClr val="E9FCF6"/>
              </a:gs>
            </a:gsLst>
            <a:lin ang="0" scaled="1"/>
          </a:gradFill>
          <a:ln>
            <a:solidFill>
              <a:srgbClr val="A9A9A9"/>
            </a:solidFill>
            <a:round/>
          </a:ln>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54360" tIns="54360" rIns="54360" bIns="54360" numCol="1" spcCol="1440" anchor="ctr">
            <a:noAutofit/>
          </a:bodyPr>
          <a:lstStyle/>
          <a:p>
            <a:pPr algn="ctr" defTabSz="488880">
              <a:lnSpc>
                <a:spcPct val="90000"/>
              </a:lnSpc>
              <a:spcAft>
                <a:spcPts val="455"/>
              </a:spcAft>
              <a:defRPr/>
            </a:pPr>
            <a:r>
              <a:rPr lang="ru-RU" sz="1300" b="1" u="none" strike="noStrike">
                <a:solidFill>
                  <a:schemeClr val="dk1"/>
                </a:solidFill>
                <a:latin typeface="Times New Roman"/>
              </a:rPr>
              <a:t>821</a:t>
            </a:r>
            <a:endParaRPr lang="ru-RU" sz="1300" b="0" u="none" strike="noStrike">
              <a:solidFill>
                <a:srgbClr val="000000"/>
              </a:solidFill>
              <a:latin typeface="Arial"/>
            </a:endParaRPr>
          </a:p>
        </p:txBody>
      </p:sp>
      <p:sp>
        <p:nvSpPr>
          <p:cNvPr id="305158265" name="Полилиния 82"/>
          <p:cNvSpPr/>
          <p:nvPr/>
        </p:nvSpPr>
        <p:spPr bwMode="auto">
          <a:xfrm>
            <a:off x="6074459" y="3021120"/>
            <a:ext cx="646920" cy="407878"/>
          </a:xfrm>
          <a:custGeom>
            <a:avLst/>
            <a:gdLst>
              <a:gd name="textAreaLeft" fmla="*/ 0 w 646920"/>
              <a:gd name="textAreaRight" fmla="*/ 647640 w 646920"/>
              <a:gd name="textAreaTop" fmla="*/ 0 h 359280"/>
              <a:gd name="textAreaBottom" fmla="*/ 360000 h 359280"/>
            </a:gdLst>
            <a:ahLst/>
            <a:cxnLst/>
            <a:rect l="textAreaLeft" t="textAreaTop" r="textAreaRight" b="textAreaBottom"/>
            <a:pathLst>
              <a:path w="473035" h="500150" extrusionOk="0">
                <a:moveTo>
                  <a:pt x="0" y="47304"/>
                </a:moveTo>
                <a:cubicBezTo>
                  <a:pt x="0" y="21179"/>
                  <a:pt x="21179" y="0"/>
                  <a:pt x="47304" y="0"/>
                </a:cubicBezTo>
                <a:lnTo>
                  <a:pt x="425732" y="0"/>
                </a:lnTo>
                <a:cubicBezTo>
                  <a:pt x="451857" y="0"/>
                  <a:pt x="473036" y="21179"/>
                  <a:pt x="473036" y="47304"/>
                </a:cubicBezTo>
                <a:cubicBezTo>
                  <a:pt x="473036" y="182485"/>
                  <a:pt x="473035" y="317666"/>
                  <a:pt x="473035" y="452847"/>
                </a:cubicBezTo>
                <a:cubicBezTo>
                  <a:pt x="473035" y="478972"/>
                  <a:pt x="451856" y="500151"/>
                  <a:pt x="425731" y="500151"/>
                </a:cubicBezTo>
                <a:lnTo>
                  <a:pt x="47304" y="500150"/>
                </a:lnTo>
                <a:cubicBezTo>
                  <a:pt x="21179" y="500150"/>
                  <a:pt x="0" y="478971"/>
                  <a:pt x="0" y="452846"/>
                </a:cubicBezTo>
                <a:lnTo>
                  <a:pt x="0" y="47304"/>
                </a:lnTo>
                <a:close/>
              </a:path>
            </a:pathLst>
          </a:custGeom>
          <a:gradFill rotWithShape="0">
            <a:gsLst>
              <a:gs pos="0">
                <a:srgbClr val="BBF8E6"/>
              </a:gs>
              <a:gs pos="50000">
                <a:srgbClr val="D4FAEE"/>
              </a:gs>
              <a:gs pos="100000">
                <a:srgbClr val="E9FCF6"/>
              </a:gs>
            </a:gsLst>
            <a:lin ang="0" scaled="1"/>
          </a:gradFill>
          <a:ln>
            <a:solidFill>
              <a:srgbClr val="A9A9A9"/>
            </a:solidFill>
            <a:round/>
          </a:ln>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55800" tIns="55800" rIns="55800" bIns="55800" numCol="1" spcCol="1440" anchor="ctr">
            <a:noAutofit/>
          </a:bodyPr>
          <a:lstStyle/>
          <a:p>
            <a:pPr algn="ctr" defTabSz="488880">
              <a:lnSpc>
                <a:spcPct val="90000"/>
              </a:lnSpc>
              <a:spcAft>
                <a:spcPts val="455"/>
              </a:spcAft>
              <a:defRPr/>
            </a:pPr>
            <a:r>
              <a:rPr lang="ru-RU" sz="1300" b="1" u="none" strike="noStrike">
                <a:solidFill>
                  <a:schemeClr val="dk1"/>
                </a:solidFill>
                <a:latin typeface="Times New Roman"/>
              </a:rPr>
              <a:t>31,51</a:t>
            </a:r>
            <a:endParaRPr lang="ru-RU" sz="1300" b="0" u="none" strike="noStrike">
              <a:solidFill>
                <a:srgbClr val="000000"/>
              </a:solidFill>
              <a:latin typeface="Arial"/>
            </a:endParaRPr>
          </a:p>
        </p:txBody>
      </p:sp>
      <p:sp>
        <p:nvSpPr>
          <p:cNvPr id="1335650324" name="Полилиния 83"/>
          <p:cNvSpPr/>
          <p:nvPr/>
        </p:nvSpPr>
        <p:spPr bwMode="auto">
          <a:xfrm>
            <a:off x="6074459" y="4131521"/>
            <a:ext cx="646920" cy="575460"/>
          </a:xfrm>
          <a:custGeom>
            <a:avLst/>
            <a:gdLst>
              <a:gd name="textAreaLeft" fmla="*/ 0 w 646920"/>
              <a:gd name="textAreaRight" fmla="*/ 647640 w 646920"/>
              <a:gd name="textAreaTop" fmla="*/ 0 h 397080"/>
              <a:gd name="textAreaBottom" fmla="*/ 397800 h 397080"/>
            </a:gdLst>
            <a:ahLst/>
            <a:cxnLst/>
            <a:rect l="textAreaLeft" t="textAreaTop" r="textAreaRight" b="textAreaBottom"/>
            <a:pathLst>
              <a:path w="444361" h="301899" extrusionOk="0">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rotWithShape="0">
            <a:gsLst>
              <a:gs pos="0">
                <a:srgbClr val="BBF8E6"/>
              </a:gs>
              <a:gs pos="50000">
                <a:srgbClr val="D4FAEE"/>
              </a:gs>
              <a:gs pos="100000">
                <a:srgbClr val="E9FCF6"/>
              </a:gs>
            </a:gsLst>
            <a:lin ang="0" scaled="1"/>
          </a:gradFill>
          <a:ln>
            <a:solidFill>
              <a:srgbClr val="A9A9A9"/>
            </a:solidFill>
            <a:round/>
          </a:ln>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50760" tIns="50760" rIns="50760" bIns="50760" numCol="1" spcCol="1440" anchor="ctr">
            <a:noAutofit/>
          </a:bodyPr>
          <a:lstStyle/>
          <a:p>
            <a:pPr algn="ctr" defTabSz="488880">
              <a:lnSpc>
                <a:spcPct val="90000"/>
              </a:lnSpc>
              <a:spcAft>
                <a:spcPts val="419"/>
              </a:spcAft>
              <a:defRPr/>
            </a:pPr>
            <a:r>
              <a:rPr lang="ru-RU" sz="1200" b="1" i="0" u="none" strike="noStrike" cap="none" spc="0">
                <a:solidFill>
                  <a:schemeClr val="dk1"/>
                </a:solidFill>
                <a:latin typeface="Times New Roman"/>
                <a:ea typeface="Times New Roman"/>
                <a:cs typeface="Times New Roman"/>
              </a:rPr>
              <a:t>1,08</a:t>
            </a:r>
            <a:endParaRPr lang="ru-RU" sz="1200" b="0" u="none" strike="noStrike">
              <a:solidFill>
                <a:srgbClr val="000000"/>
              </a:solidFill>
              <a:latin typeface="Arial"/>
            </a:endParaRPr>
          </a:p>
        </p:txBody>
      </p:sp>
      <p:sp>
        <p:nvSpPr>
          <p:cNvPr id="1729487803" name="Полилиния 85"/>
          <p:cNvSpPr/>
          <p:nvPr/>
        </p:nvSpPr>
        <p:spPr bwMode="auto">
          <a:xfrm>
            <a:off x="6074459" y="4869160"/>
            <a:ext cx="646920" cy="902755"/>
          </a:xfrm>
          <a:custGeom>
            <a:avLst/>
            <a:gdLst>
              <a:gd name="textAreaLeft" fmla="*/ 0 w 646920"/>
              <a:gd name="textAreaRight" fmla="*/ 647640 w 646920"/>
              <a:gd name="textAreaTop" fmla="*/ 0 h 564840"/>
              <a:gd name="textAreaBottom" fmla="*/ 565560 h 564840"/>
            </a:gdLst>
            <a:ahLst/>
            <a:cxnLst/>
            <a:rect l="textAreaLeft" t="textAreaTop" r="textAreaRight" b="textAreaBottom"/>
            <a:pathLst>
              <a:path w="444361" h="301899" extrusionOk="0">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rotWithShape="0">
            <a:gsLst>
              <a:gs pos="0">
                <a:srgbClr val="BBF8E6"/>
              </a:gs>
              <a:gs pos="50000">
                <a:srgbClr val="D4FAEE"/>
              </a:gs>
              <a:gs pos="100000">
                <a:srgbClr val="E9FCF6"/>
              </a:gs>
            </a:gsLst>
            <a:lin ang="0" scaled="1"/>
          </a:gradFill>
          <a:ln>
            <a:solidFill>
              <a:srgbClr val="A9A9A9"/>
            </a:solidFill>
            <a:round/>
          </a:ln>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50760" tIns="50760" rIns="50760" bIns="50760" numCol="1" spcCol="1440" anchor="ctr">
            <a:noAutofit/>
          </a:bodyPr>
          <a:lstStyle/>
          <a:p>
            <a:pPr algn="ctr" defTabSz="488880">
              <a:lnSpc>
                <a:spcPct val="90000"/>
              </a:lnSpc>
              <a:spcAft>
                <a:spcPts val="455"/>
              </a:spcAft>
              <a:defRPr/>
            </a:pPr>
            <a:r>
              <a:rPr lang="ru-RU" sz="1300" b="1" u="none" strike="noStrike">
                <a:solidFill>
                  <a:schemeClr val="dk1"/>
                </a:solidFill>
                <a:latin typeface="Times New Roman"/>
              </a:rPr>
              <a:t>456</a:t>
            </a:r>
            <a:endParaRPr lang="ru-RU" sz="1300" b="0" u="none" strike="noStrike">
              <a:solidFill>
                <a:srgbClr val="000000"/>
              </a:solidFill>
              <a:latin typeface="Arial"/>
            </a:endParaRPr>
          </a:p>
        </p:txBody>
      </p:sp>
      <p:sp>
        <p:nvSpPr>
          <p:cNvPr id="292558281" name="Полилиния 88"/>
          <p:cNvSpPr/>
          <p:nvPr/>
        </p:nvSpPr>
        <p:spPr bwMode="auto">
          <a:xfrm>
            <a:off x="7597080" y="1820696"/>
            <a:ext cx="647280" cy="515880"/>
          </a:xfrm>
          <a:custGeom>
            <a:avLst/>
            <a:gdLst>
              <a:gd name="textAreaLeft" fmla="*/ 0 w 647280"/>
              <a:gd name="textAreaRight" fmla="*/ 648000 w 647280"/>
              <a:gd name="textAreaTop" fmla="*/ 0 h 515880"/>
              <a:gd name="textAreaBottom" fmla="*/ 516600 h 515880"/>
            </a:gdLst>
            <a:ahLst/>
            <a:cxnLst/>
            <a:rect l="textAreaLeft" t="textAreaTop" r="textAreaRight" b="textAreaBottom"/>
            <a:pathLst>
              <a:path w="501594" h="917152" extrusionOk="0">
                <a:moveTo>
                  <a:pt x="0" y="50159"/>
                </a:moveTo>
                <a:cubicBezTo>
                  <a:pt x="0" y="22457"/>
                  <a:pt x="22457" y="0"/>
                  <a:pt x="50159" y="0"/>
                </a:cubicBezTo>
                <a:lnTo>
                  <a:pt x="451435" y="0"/>
                </a:lnTo>
                <a:cubicBezTo>
                  <a:pt x="479137" y="0"/>
                  <a:pt x="501594" y="22457"/>
                  <a:pt x="501594" y="50159"/>
                </a:cubicBezTo>
                <a:lnTo>
                  <a:pt x="501594" y="866993"/>
                </a:lnTo>
                <a:cubicBezTo>
                  <a:pt x="501594" y="894695"/>
                  <a:pt x="479137" y="917152"/>
                  <a:pt x="451435" y="917152"/>
                </a:cubicBezTo>
                <a:lnTo>
                  <a:pt x="50159" y="917152"/>
                </a:lnTo>
                <a:cubicBezTo>
                  <a:pt x="22457" y="917152"/>
                  <a:pt x="0" y="894695"/>
                  <a:pt x="0" y="866993"/>
                </a:cubicBezTo>
                <a:lnTo>
                  <a:pt x="0" y="50159"/>
                </a:lnTo>
                <a:close/>
              </a:path>
            </a:pathLst>
          </a:custGeom>
          <a:gradFill rotWithShape="0">
            <a:gsLst>
              <a:gs pos="0">
                <a:srgbClr val="B8E9FF"/>
              </a:gs>
              <a:gs pos="50000">
                <a:srgbClr val="D3F1FF"/>
              </a:gs>
              <a:gs pos="100000">
                <a:srgbClr val="E9F7FF"/>
              </a:gs>
            </a:gsLst>
            <a:lin ang="0" scaled="1"/>
          </a:gradFill>
          <a:ln>
            <a:solidFill>
              <a:srgbClr val="A9A9A9"/>
            </a:solidFill>
            <a:round/>
          </a:ln>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68040" tIns="68040" rIns="68040" bIns="68040" numCol="1" spcCol="1440" anchor="ctr">
            <a:noAutofit/>
          </a:bodyPr>
          <a:lstStyle/>
          <a:p>
            <a:pPr algn="ctr" defTabSz="622440">
              <a:lnSpc>
                <a:spcPct val="90000"/>
              </a:lnSpc>
              <a:spcAft>
                <a:spcPts val="489"/>
              </a:spcAft>
              <a:defRPr/>
            </a:pPr>
            <a:r>
              <a:rPr lang="ru-RU" sz="1400" b="1" u="none" strike="noStrike">
                <a:solidFill>
                  <a:schemeClr val="dk1"/>
                </a:solidFill>
                <a:latin typeface="Times New Roman"/>
              </a:rPr>
              <a:t>2027</a:t>
            </a:r>
            <a:endParaRPr lang="ru-RU" sz="1400" b="0" u="none" strike="noStrike">
              <a:solidFill>
                <a:srgbClr val="000000"/>
              </a:solidFill>
              <a:latin typeface="Arial"/>
            </a:endParaRPr>
          </a:p>
        </p:txBody>
      </p:sp>
      <p:sp>
        <p:nvSpPr>
          <p:cNvPr id="1004209746" name="Полилиния 89"/>
          <p:cNvSpPr/>
          <p:nvPr/>
        </p:nvSpPr>
        <p:spPr bwMode="auto">
          <a:xfrm>
            <a:off x="7589700" y="2471185"/>
            <a:ext cx="647280" cy="393905"/>
          </a:xfrm>
          <a:custGeom>
            <a:avLst/>
            <a:gdLst>
              <a:gd name="textAreaLeft" fmla="*/ 0 w 647280"/>
              <a:gd name="textAreaRight" fmla="*/ 648000 w 647280"/>
              <a:gd name="textAreaTop" fmla="*/ 0 h 383040"/>
              <a:gd name="textAreaBottom" fmla="*/ 383760 h 383040"/>
            </a:gdLst>
            <a:ahLst/>
            <a:cxnLst/>
            <a:rect l="textAreaLeft" t="textAreaTop" r="textAreaRight" b="textAreaBottom"/>
            <a:pathLst>
              <a:path w="444361" h="301899" extrusionOk="0">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rotWithShape="0">
            <a:gsLst>
              <a:gs pos="0">
                <a:srgbClr val="B8E9FF"/>
              </a:gs>
              <a:gs pos="50000">
                <a:srgbClr val="D3F1FF"/>
              </a:gs>
              <a:gs pos="100000">
                <a:srgbClr val="E9F7FF"/>
              </a:gs>
            </a:gsLst>
            <a:lin ang="0" scaled="1"/>
          </a:gradFill>
          <a:ln>
            <a:solidFill>
              <a:srgbClr val="A9A9A9"/>
            </a:solidFill>
            <a:round/>
          </a:ln>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50760" tIns="50760" rIns="50760" bIns="50760" numCol="1" spcCol="1440" anchor="ctr">
            <a:noAutofit/>
          </a:bodyPr>
          <a:lstStyle/>
          <a:p>
            <a:pPr algn="ctr" defTabSz="488880">
              <a:lnSpc>
                <a:spcPct val="90000"/>
              </a:lnSpc>
              <a:spcAft>
                <a:spcPts val="455"/>
              </a:spcAft>
              <a:defRPr/>
            </a:pPr>
            <a:r>
              <a:rPr lang="ru-RU" sz="1300" b="1" u="none" strike="noStrike">
                <a:solidFill>
                  <a:schemeClr val="dk1"/>
                </a:solidFill>
                <a:latin typeface="Times New Roman"/>
              </a:rPr>
              <a:t>893</a:t>
            </a:r>
            <a:endParaRPr lang="ru-RU" sz="1300" b="0" u="none" strike="noStrike">
              <a:solidFill>
                <a:srgbClr val="000000"/>
              </a:solidFill>
              <a:latin typeface="Arial"/>
            </a:endParaRPr>
          </a:p>
        </p:txBody>
      </p:sp>
      <p:sp>
        <p:nvSpPr>
          <p:cNvPr id="1468235702" name="Полилиния 93"/>
          <p:cNvSpPr/>
          <p:nvPr/>
        </p:nvSpPr>
        <p:spPr bwMode="auto">
          <a:xfrm>
            <a:off x="7592040" y="3021120"/>
            <a:ext cx="642600" cy="407878"/>
          </a:xfrm>
          <a:custGeom>
            <a:avLst/>
            <a:gdLst>
              <a:gd name="textAreaLeft" fmla="*/ 0 w 642600"/>
              <a:gd name="textAreaRight" fmla="*/ 643320 w 642600"/>
              <a:gd name="textAreaTop" fmla="*/ 0 h 359280"/>
              <a:gd name="textAreaBottom" fmla="*/ 360000 h 359280"/>
            </a:gdLst>
            <a:ahLst/>
            <a:cxnLst/>
            <a:rect l="textAreaLeft" t="textAreaTop" r="textAreaRight" b="textAreaBottom"/>
            <a:pathLst>
              <a:path w="444361" h="301899" extrusionOk="0">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rotWithShape="0">
            <a:gsLst>
              <a:gs pos="0">
                <a:srgbClr val="B8E9FF"/>
              </a:gs>
              <a:gs pos="50000">
                <a:srgbClr val="D3F1FF"/>
              </a:gs>
              <a:gs pos="100000">
                <a:srgbClr val="E9F7FF"/>
              </a:gs>
            </a:gsLst>
            <a:lin ang="0" scaled="1"/>
          </a:gradFill>
          <a:ln>
            <a:solidFill>
              <a:srgbClr val="A9A9A9"/>
            </a:solidFill>
            <a:round/>
          </a:ln>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50760" tIns="50760" rIns="50760" bIns="50760" numCol="1" spcCol="1440" anchor="ctr">
            <a:noAutofit/>
          </a:bodyPr>
          <a:lstStyle/>
          <a:p>
            <a:pPr algn="ctr" defTabSz="488880">
              <a:lnSpc>
                <a:spcPct val="90000"/>
              </a:lnSpc>
              <a:spcAft>
                <a:spcPts val="455"/>
              </a:spcAft>
              <a:defRPr/>
            </a:pPr>
            <a:r>
              <a:rPr lang="ru-RU" sz="1300" b="1" u="none" strike="noStrike">
                <a:solidFill>
                  <a:schemeClr val="dk1"/>
                </a:solidFill>
                <a:latin typeface="Times New Roman"/>
              </a:rPr>
              <a:t>36,15</a:t>
            </a:r>
            <a:endParaRPr lang="ru-RU" sz="1300" b="0" u="none" strike="noStrike">
              <a:solidFill>
                <a:srgbClr val="000000"/>
              </a:solidFill>
              <a:latin typeface="Arial"/>
            </a:endParaRPr>
          </a:p>
        </p:txBody>
      </p:sp>
      <p:sp>
        <p:nvSpPr>
          <p:cNvPr id="451678365" name="Полилиния 95"/>
          <p:cNvSpPr/>
          <p:nvPr/>
        </p:nvSpPr>
        <p:spPr bwMode="auto">
          <a:xfrm>
            <a:off x="7592040" y="4131521"/>
            <a:ext cx="642600" cy="575460"/>
          </a:xfrm>
          <a:custGeom>
            <a:avLst/>
            <a:gdLst>
              <a:gd name="textAreaLeft" fmla="*/ 0 w 642600"/>
              <a:gd name="textAreaRight" fmla="*/ 643320 w 642600"/>
              <a:gd name="textAreaTop" fmla="*/ 0 h 364320"/>
              <a:gd name="textAreaBottom" fmla="*/ 365040 h 364320"/>
            </a:gdLst>
            <a:ahLst/>
            <a:cxnLst/>
            <a:rect l="textAreaLeft" t="textAreaTop" r="textAreaRight" b="textAreaBottom"/>
            <a:pathLst>
              <a:path w="444361" h="301899" extrusionOk="0">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rotWithShape="0">
            <a:gsLst>
              <a:gs pos="0">
                <a:srgbClr val="B8E9FF"/>
              </a:gs>
              <a:gs pos="50000">
                <a:srgbClr val="D3F1FF"/>
              </a:gs>
              <a:gs pos="100000">
                <a:srgbClr val="E9F7FF"/>
              </a:gs>
            </a:gsLst>
            <a:lin ang="0" scaled="1"/>
          </a:gradFill>
          <a:ln>
            <a:solidFill>
              <a:srgbClr val="A9A9A9"/>
            </a:solidFill>
            <a:round/>
          </a:ln>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50760" tIns="50760" rIns="50760" bIns="50760" numCol="1" spcCol="1440" anchor="ctr">
            <a:noAutofit/>
          </a:bodyPr>
          <a:lstStyle/>
          <a:p>
            <a:pPr algn="ctr" defTabSz="488880">
              <a:lnSpc>
                <a:spcPct val="90000"/>
              </a:lnSpc>
              <a:spcAft>
                <a:spcPts val="419"/>
              </a:spcAft>
              <a:defRPr/>
            </a:pPr>
            <a:r>
              <a:rPr lang="ru-RU" sz="1200" b="1" i="0" u="none" strike="noStrike" cap="none" spc="0">
                <a:solidFill>
                  <a:schemeClr val="dk1"/>
                </a:solidFill>
                <a:latin typeface="Times New Roman"/>
                <a:ea typeface="Times New Roman"/>
                <a:cs typeface="Times New Roman"/>
              </a:rPr>
              <a:t>1,44</a:t>
            </a:r>
            <a:endParaRPr lang="ru-RU" sz="1200" b="0" u="none" strike="noStrike">
              <a:solidFill>
                <a:srgbClr val="000000"/>
              </a:solidFill>
              <a:latin typeface="Arial"/>
            </a:endParaRPr>
          </a:p>
        </p:txBody>
      </p:sp>
      <p:sp>
        <p:nvSpPr>
          <p:cNvPr id="53984465" name="Полилиния 96"/>
          <p:cNvSpPr/>
          <p:nvPr/>
        </p:nvSpPr>
        <p:spPr bwMode="auto">
          <a:xfrm>
            <a:off x="7589700" y="4869160"/>
            <a:ext cx="647280" cy="903475"/>
          </a:xfrm>
          <a:custGeom>
            <a:avLst/>
            <a:gdLst>
              <a:gd name="textAreaLeft" fmla="*/ 0 w 647280"/>
              <a:gd name="textAreaRight" fmla="*/ 648000 w 647280"/>
              <a:gd name="textAreaTop" fmla="*/ 0 h 565920"/>
              <a:gd name="textAreaBottom" fmla="*/ 566640 h 565920"/>
            </a:gdLst>
            <a:ahLst/>
            <a:cxnLst/>
            <a:rect l="textAreaLeft" t="textAreaTop" r="textAreaRight" b="textAreaBottom"/>
            <a:pathLst>
              <a:path w="444361" h="301899" extrusionOk="0">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rotWithShape="0">
            <a:gsLst>
              <a:gs pos="0">
                <a:srgbClr val="B8E9FF"/>
              </a:gs>
              <a:gs pos="50000">
                <a:srgbClr val="D3F1FF"/>
              </a:gs>
              <a:gs pos="100000">
                <a:srgbClr val="E9F7FF"/>
              </a:gs>
            </a:gsLst>
            <a:lin ang="0" scaled="1"/>
          </a:gradFill>
          <a:ln>
            <a:solidFill>
              <a:srgbClr val="A9A9A9"/>
            </a:solidFill>
            <a:round/>
          </a:ln>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50760" tIns="50760" rIns="50760" bIns="50760" numCol="1" spcCol="1440" anchor="ctr">
            <a:noAutofit/>
          </a:bodyPr>
          <a:lstStyle/>
          <a:p>
            <a:pPr algn="ctr" defTabSz="488880">
              <a:lnSpc>
                <a:spcPct val="90000"/>
              </a:lnSpc>
              <a:spcAft>
                <a:spcPts val="455"/>
              </a:spcAft>
              <a:defRPr/>
            </a:pPr>
            <a:r>
              <a:rPr lang="ru-RU" sz="1300" b="1" u="none" strike="noStrike">
                <a:solidFill>
                  <a:schemeClr val="dk1"/>
                </a:solidFill>
                <a:latin typeface="Times New Roman"/>
              </a:rPr>
              <a:t>405</a:t>
            </a:r>
            <a:endParaRPr lang="ru-RU" sz="1300" b="0" u="none" strike="noStrike">
              <a:solidFill>
                <a:srgbClr val="000000"/>
              </a:solidFill>
              <a:latin typeface="Arial"/>
            </a:endParaRPr>
          </a:p>
        </p:txBody>
      </p:sp>
      <p:sp>
        <p:nvSpPr>
          <p:cNvPr id="564646608" name="Полилиния 91"/>
          <p:cNvSpPr/>
          <p:nvPr/>
        </p:nvSpPr>
        <p:spPr bwMode="auto">
          <a:xfrm>
            <a:off x="7592040" y="5920920"/>
            <a:ext cx="642600" cy="609840"/>
          </a:xfrm>
          <a:custGeom>
            <a:avLst/>
            <a:gdLst>
              <a:gd name="textAreaLeft" fmla="*/ 0 w 642600"/>
              <a:gd name="textAreaRight" fmla="*/ 643320 w 642600"/>
              <a:gd name="textAreaTop" fmla="*/ 0 h 609840"/>
              <a:gd name="textAreaBottom" fmla="*/ 610560 h 609840"/>
            </a:gdLst>
            <a:ahLst/>
            <a:cxnLst/>
            <a:rect l="textAreaLeft" t="textAreaTop" r="textAreaRight" b="textAreaBottom"/>
            <a:pathLst>
              <a:path w="444361" h="301899" extrusionOk="0">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rotWithShape="0">
            <a:gsLst>
              <a:gs pos="0">
                <a:srgbClr val="B8E9FF"/>
              </a:gs>
              <a:gs pos="50000">
                <a:srgbClr val="D3F1FF"/>
              </a:gs>
              <a:gs pos="100000">
                <a:srgbClr val="E9F7FF"/>
              </a:gs>
            </a:gsLst>
            <a:lin ang="0" scaled="1"/>
          </a:gradFill>
          <a:ln>
            <a:solidFill>
              <a:srgbClr val="A9A9A9"/>
            </a:solidFill>
            <a:round/>
          </a:ln>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50760" tIns="50760" rIns="50760" bIns="50760" numCol="1" spcCol="1440" anchor="ctr">
            <a:noAutofit/>
          </a:bodyPr>
          <a:lstStyle/>
          <a:p>
            <a:pPr algn="ctr" defTabSz="488880">
              <a:lnSpc>
                <a:spcPct val="90000"/>
              </a:lnSpc>
              <a:spcAft>
                <a:spcPts val="455"/>
              </a:spcAft>
              <a:defRPr/>
            </a:pPr>
            <a:r>
              <a:rPr lang="ru-RU" sz="1300" b="1" i="0" u="none" strike="noStrike" cap="none" spc="0">
                <a:solidFill>
                  <a:schemeClr val="dk1"/>
                </a:solidFill>
                <a:latin typeface="Times New Roman"/>
                <a:ea typeface="Times New Roman"/>
                <a:cs typeface="Times New Roman"/>
              </a:rPr>
              <a:t>20,2</a:t>
            </a:r>
            <a:endParaRPr lang="ru-RU" sz="1300" b="0" u="none" strike="noStrike">
              <a:solidFill>
                <a:srgbClr val="000000"/>
              </a:solidFill>
              <a:latin typeface="Arial"/>
            </a:endParaRPr>
          </a:p>
        </p:txBody>
      </p:sp>
      <p:sp>
        <p:nvSpPr>
          <p:cNvPr id="1260070585" name="Полилиния 98"/>
          <p:cNvSpPr/>
          <p:nvPr/>
        </p:nvSpPr>
        <p:spPr bwMode="auto">
          <a:xfrm>
            <a:off x="6804248" y="4869160"/>
            <a:ext cx="673200" cy="906714"/>
          </a:xfrm>
          <a:custGeom>
            <a:avLst/>
            <a:gdLst>
              <a:gd name="textAreaLeft" fmla="*/ 0 w 673200"/>
              <a:gd name="textAreaRight" fmla="*/ 673920 w 673200"/>
              <a:gd name="textAreaTop" fmla="*/ 0 h 572400"/>
              <a:gd name="textAreaBottom" fmla="*/ 573120 h 572400"/>
            </a:gdLst>
            <a:ahLst/>
            <a:cxnLst/>
            <a:rect l="textAreaLeft" t="textAreaTop" r="textAreaRight" b="textAreaBottom"/>
            <a:pathLst>
              <a:path w="444361" h="301899" extrusionOk="0">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rotWithShape="0">
            <a:gsLst>
              <a:gs pos="0">
                <a:srgbClr val="B8E9FF"/>
              </a:gs>
              <a:gs pos="50000">
                <a:srgbClr val="D3F1FF"/>
              </a:gs>
              <a:gs pos="100000">
                <a:srgbClr val="E9F7FF"/>
              </a:gs>
            </a:gsLst>
            <a:lin ang="0" scaled="1"/>
          </a:gradFill>
          <a:ln>
            <a:solidFill>
              <a:srgbClr val="A9A9A9"/>
            </a:solidFill>
            <a:round/>
          </a:ln>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50760" tIns="50760" rIns="50760" bIns="50760" numCol="1" spcCol="1440" anchor="ctr">
            <a:noAutofit/>
          </a:bodyPr>
          <a:lstStyle/>
          <a:p>
            <a:pPr algn="ctr" defTabSz="488880">
              <a:lnSpc>
                <a:spcPct val="90000"/>
              </a:lnSpc>
              <a:spcAft>
                <a:spcPts val="455"/>
              </a:spcAft>
              <a:defRPr/>
            </a:pPr>
            <a:r>
              <a:rPr lang="ru-RU" sz="1300" b="1" u="none" strike="noStrike">
                <a:solidFill>
                  <a:schemeClr val="dk1"/>
                </a:solidFill>
                <a:latin typeface="Times New Roman"/>
              </a:rPr>
              <a:t>457</a:t>
            </a:r>
            <a:endParaRPr lang="ru-RU" sz="1300" b="0" u="none" strike="noStrike">
              <a:solidFill>
                <a:srgbClr val="000000"/>
              </a:solidFill>
              <a:latin typeface="Arial"/>
            </a:endParaRPr>
          </a:p>
        </p:txBody>
      </p:sp>
      <p:sp>
        <p:nvSpPr>
          <p:cNvPr id="144432104" name="Полилиния 130"/>
          <p:cNvSpPr/>
          <p:nvPr/>
        </p:nvSpPr>
        <p:spPr bwMode="auto">
          <a:xfrm>
            <a:off x="6853680" y="1824116"/>
            <a:ext cx="669960" cy="509040"/>
          </a:xfrm>
          <a:custGeom>
            <a:avLst/>
            <a:gdLst>
              <a:gd name="textAreaLeft" fmla="*/ 0 w 669960"/>
              <a:gd name="textAreaRight" fmla="*/ 670680 w 669960"/>
              <a:gd name="textAreaTop" fmla="*/ 0 h 509040"/>
              <a:gd name="textAreaBottom" fmla="*/ 509760 h 509040"/>
            </a:gdLst>
            <a:ahLst/>
            <a:cxnLst/>
            <a:rect l="textAreaLeft" t="textAreaTop" r="textAreaRight" b="textAreaBottom"/>
            <a:pathLst>
              <a:path w="501594" h="917152" extrusionOk="0">
                <a:moveTo>
                  <a:pt x="0" y="50159"/>
                </a:moveTo>
                <a:cubicBezTo>
                  <a:pt x="0" y="22457"/>
                  <a:pt x="22457" y="0"/>
                  <a:pt x="50159" y="0"/>
                </a:cubicBezTo>
                <a:lnTo>
                  <a:pt x="451435" y="0"/>
                </a:lnTo>
                <a:cubicBezTo>
                  <a:pt x="479137" y="0"/>
                  <a:pt x="501594" y="22457"/>
                  <a:pt x="501594" y="50159"/>
                </a:cubicBezTo>
                <a:lnTo>
                  <a:pt x="501594" y="866993"/>
                </a:lnTo>
                <a:cubicBezTo>
                  <a:pt x="501594" y="894695"/>
                  <a:pt x="479137" y="917152"/>
                  <a:pt x="451435" y="917152"/>
                </a:cubicBezTo>
                <a:lnTo>
                  <a:pt x="50159" y="917152"/>
                </a:lnTo>
                <a:cubicBezTo>
                  <a:pt x="22457" y="917152"/>
                  <a:pt x="0" y="894695"/>
                  <a:pt x="0" y="866993"/>
                </a:cubicBezTo>
                <a:lnTo>
                  <a:pt x="0" y="50159"/>
                </a:lnTo>
                <a:close/>
              </a:path>
            </a:pathLst>
          </a:custGeom>
          <a:gradFill rotWithShape="0">
            <a:gsLst>
              <a:gs pos="0">
                <a:srgbClr val="B8E9FF"/>
              </a:gs>
              <a:gs pos="50000">
                <a:srgbClr val="D3F1FF"/>
              </a:gs>
              <a:gs pos="100000">
                <a:srgbClr val="E9F7FF"/>
              </a:gs>
            </a:gsLst>
            <a:lin ang="0" scaled="1"/>
          </a:gradFill>
          <a:ln>
            <a:solidFill>
              <a:srgbClr val="A9A9A9"/>
            </a:solidFill>
            <a:round/>
          </a:ln>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68040" tIns="68040" rIns="68040" bIns="68040" numCol="1" spcCol="1440" anchor="ctr">
            <a:noAutofit/>
          </a:bodyPr>
          <a:lstStyle/>
          <a:p>
            <a:pPr algn="ctr" defTabSz="622440">
              <a:lnSpc>
                <a:spcPct val="90000"/>
              </a:lnSpc>
              <a:spcAft>
                <a:spcPts val="489"/>
              </a:spcAft>
              <a:defRPr/>
            </a:pPr>
            <a:r>
              <a:rPr lang="ru-RU" sz="1400" b="1" u="none" strike="noStrike">
                <a:solidFill>
                  <a:schemeClr val="dk1"/>
                </a:solidFill>
                <a:latin typeface="Times New Roman"/>
              </a:rPr>
              <a:t>2026</a:t>
            </a:r>
            <a:endParaRPr lang="ru-RU" sz="1400" b="0" u="none" strike="noStrike">
              <a:solidFill>
                <a:srgbClr val="000000"/>
              </a:solidFill>
              <a:latin typeface="Arial"/>
            </a:endParaRPr>
          </a:p>
        </p:txBody>
      </p:sp>
      <p:sp>
        <p:nvSpPr>
          <p:cNvPr id="1891190664" name="Полилиния 131"/>
          <p:cNvSpPr/>
          <p:nvPr/>
        </p:nvSpPr>
        <p:spPr bwMode="auto">
          <a:xfrm>
            <a:off x="6804248" y="2471185"/>
            <a:ext cx="673200" cy="393905"/>
          </a:xfrm>
          <a:custGeom>
            <a:avLst/>
            <a:gdLst>
              <a:gd name="textAreaLeft" fmla="*/ 0 w 673200"/>
              <a:gd name="textAreaRight" fmla="*/ 673920 w 673200"/>
              <a:gd name="textAreaTop" fmla="*/ 0 h 383760"/>
              <a:gd name="textAreaBottom" fmla="*/ 384480 h 383760"/>
            </a:gdLst>
            <a:ahLst/>
            <a:cxnLst/>
            <a:rect l="textAreaLeft" t="textAreaTop" r="textAreaRight" b="textAreaBottom"/>
            <a:pathLst>
              <a:path w="499638" h="429089" extrusionOk="0">
                <a:moveTo>
                  <a:pt x="0" y="42909"/>
                </a:moveTo>
                <a:cubicBezTo>
                  <a:pt x="0" y="19211"/>
                  <a:pt x="19211" y="0"/>
                  <a:pt x="42909" y="0"/>
                </a:cubicBezTo>
                <a:lnTo>
                  <a:pt x="456729" y="0"/>
                </a:lnTo>
                <a:cubicBezTo>
                  <a:pt x="480427" y="0"/>
                  <a:pt x="499638" y="19211"/>
                  <a:pt x="499638" y="42909"/>
                </a:cubicBezTo>
                <a:lnTo>
                  <a:pt x="499638" y="386180"/>
                </a:lnTo>
                <a:cubicBezTo>
                  <a:pt x="499638" y="409878"/>
                  <a:pt x="480427" y="429089"/>
                  <a:pt x="456729" y="429089"/>
                </a:cubicBezTo>
                <a:lnTo>
                  <a:pt x="42909" y="429089"/>
                </a:lnTo>
                <a:cubicBezTo>
                  <a:pt x="19211" y="429089"/>
                  <a:pt x="0" y="409878"/>
                  <a:pt x="0" y="386180"/>
                </a:cubicBezTo>
                <a:lnTo>
                  <a:pt x="0" y="42909"/>
                </a:lnTo>
                <a:close/>
              </a:path>
            </a:pathLst>
          </a:custGeom>
          <a:gradFill rotWithShape="0">
            <a:gsLst>
              <a:gs pos="0">
                <a:srgbClr val="B8E9FF"/>
              </a:gs>
              <a:gs pos="50000">
                <a:srgbClr val="D3F1FF"/>
              </a:gs>
              <a:gs pos="100000">
                <a:srgbClr val="E9F7FF"/>
              </a:gs>
            </a:gsLst>
            <a:lin ang="0" scaled="1"/>
          </a:gradFill>
          <a:ln>
            <a:solidFill>
              <a:srgbClr val="A9A9A9"/>
            </a:solidFill>
            <a:round/>
          </a:ln>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54360" tIns="54360" rIns="54360" bIns="54360" numCol="1" spcCol="1440" anchor="ctr">
            <a:noAutofit/>
          </a:bodyPr>
          <a:lstStyle/>
          <a:p>
            <a:pPr algn="ctr" defTabSz="488880">
              <a:lnSpc>
                <a:spcPct val="90000"/>
              </a:lnSpc>
              <a:spcAft>
                <a:spcPts val="455"/>
              </a:spcAft>
              <a:defRPr/>
            </a:pPr>
            <a:r>
              <a:rPr lang="ru-RU" sz="1300" b="1" u="none" strike="noStrike">
                <a:solidFill>
                  <a:schemeClr val="dk1"/>
                </a:solidFill>
                <a:latin typeface="Times New Roman"/>
              </a:rPr>
              <a:t>855</a:t>
            </a:r>
            <a:endParaRPr lang="ru-RU" sz="1300" b="0" u="none" strike="noStrike">
              <a:solidFill>
                <a:srgbClr val="000000"/>
              </a:solidFill>
              <a:latin typeface="Arial"/>
            </a:endParaRPr>
          </a:p>
        </p:txBody>
      </p:sp>
      <p:sp>
        <p:nvSpPr>
          <p:cNvPr id="864166510" name="Полилиния 142"/>
          <p:cNvSpPr/>
          <p:nvPr/>
        </p:nvSpPr>
        <p:spPr bwMode="auto">
          <a:xfrm>
            <a:off x="6805868" y="3021120"/>
            <a:ext cx="669960" cy="407878"/>
          </a:xfrm>
          <a:custGeom>
            <a:avLst/>
            <a:gdLst>
              <a:gd name="textAreaLeft" fmla="*/ 0 w 669960"/>
              <a:gd name="textAreaRight" fmla="*/ 670680 w 669960"/>
              <a:gd name="textAreaTop" fmla="*/ 0 h 359280"/>
              <a:gd name="textAreaBottom" fmla="*/ 360000 h 359280"/>
            </a:gdLst>
            <a:ahLst/>
            <a:cxnLst/>
            <a:rect l="textAreaLeft" t="textAreaTop" r="textAreaRight" b="textAreaBottom"/>
            <a:pathLst>
              <a:path w="488058" h="547530" extrusionOk="0">
                <a:moveTo>
                  <a:pt x="0" y="48806"/>
                </a:moveTo>
                <a:cubicBezTo>
                  <a:pt x="0" y="21851"/>
                  <a:pt x="21851" y="0"/>
                  <a:pt x="48806" y="0"/>
                </a:cubicBezTo>
                <a:lnTo>
                  <a:pt x="439252" y="0"/>
                </a:lnTo>
                <a:cubicBezTo>
                  <a:pt x="466207" y="0"/>
                  <a:pt x="488058" y="21851"/>
                  <a:pt x="488058" y="48806"/>
                </a:cubicBezTo>
                <a:lnTo>
                  <a:pt x="488058" y="498724"/>
                </a:lnTo>
                <a:cubicBezTo>
                  <a:pt x="488058" y="525679"/>
                  <a:pt x="466207" y="547530"/>
                  <a:pt x="439252" y="547530"/>
                </a:cubicBezTo>
                <a:lnTo>
                  <a:pt x="48806" y="547530"/>
                </a:lnTo>
                <a:cubicBezTo>
                  <a:pt x="21851" y="547530"/>
                  <a:pt x="0" y="525679"/>
                  <a:pt x="0" y="498724"/>
                </a:cubicBezTo>
                <a:lnTo>
                  <a:pt x="0" y="48806"/>
                </a:lnTo>
                <a:close/>
              </a:path>
            </a:pathLst>
          </a:custGeom>
          <a:gradFill rotWithShape="0">
            <a:gsLst>
              <a:gs pos="0">
                <a:srgbClr val="B8E9FF"/>
              </a:gs>
              <a:gs pos="50000">
                <a:srgbClr val="D3F1FF"/>
              </a:gs>
              <a:gs pos="100000">
                <a:srgbClr val="E9F7FF"/>
              </a:gs>
            </a:gsLst>
            <a:lin ang="0" scaled="1"/>
          </a:gradFill>
          <a:ln>
            <a:solidFill>
              <a:srgbClr val="A9A9A9"/>
            </a:solidFill>
            <a:round/>
          </a:ln>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56160" tIns="56160" rIns="56160" bIns="56160" numCol="1" spcCol="1440" anchor="ctr">
            <a:noAutofit/>
          </a:bodyPr>
          <a:lstStyle/>
          <a:p>
            <a:pPr algn="ctr" defTabSz="488880">
              <a:lnSpc>
                <a:spcPct val="90000"/>
              </a:lnSpc>
              <a:spcAft>
                <a:spcPts val="455"/>
              </a:spcAft>
              <a:defRPr/>
            </a:pPr>
            <a:r>
              <a:rPr lang="ru-RU" sz="1300" b="1" u="none" strike="noStrike">
                <a:solidFill>
                  <a:schemeClr val="dk1"/>
                </a:solidFill>
                <a:latin typeface="Times New Roman"/>
              </a:rPr>
              <a:t>30,57</a:t>
            </a:r>
            <a:endParaRPr lang="ru-RU" sz="1300" b="0" u="none" strike="noStrike">
              <a:solidFill>
                <a:srgbClr val="000000"/>
              </a:solidFill>
              <a:latin typeface="Arial"/>
            </a:endParaRPr>
          </a:p>
        </p:txBody>
      </p:sp>
      <p:sp>
        <p:nvSpPr>
          <p:cNvPr id="329584489" name="Полилиния 143"/>
          <p:cNvSpPr/>
          <p:nvPr/>
        </p:nvSpPr>
        <p:spPr bwMode="auto">
          <a:xfrm>
            <a:off x="6804248" y="4131521"/>
            <a:ext cx="673200" cy="575460"/>
          </a:xfrm>
          <a:custGeom>
            <a:avLst/>
            <a:gdLst>
              <a:gd name="textAreaLeft" fmla="*/ 0 w 673200"/>
              <a:gd name="textAreaRight" fmla="*/ 673920 w 673200"/>
              <a:gd name="textAreaTop" fmla="*/ 0 h 389520"/>
              <a:gd name="textAreaBottom" fmla="*/ 390240 h 389520"/>
            </a:gdLst>
            <a:ahLst/>
            <a:cxnLst/>
            <a:rect l="textAreaLeft" t="textAreaTop" r="textAreaRight" b="textAreaBottom"/>
            <a:pathLst>
              <a:path w="473035" h="378068" extrusionOk="0">
                <a:moveTo>
                  <a:pt x="0" y="37807"/>
                </a:moveTo>
                <a:cubicBezTo>
                  <a:pt x="0" y="16927"/>
                  <a:pt x="16927" y="0"/>
                  <a:pt x="37807" y="0"/>
                </a:cubicBezTo>
                <a:lnTo>
                  <a:pt x="435228" y="0"/>
                </a:lnTo>
                <a:cubicBezTo>
                  <a:pt x="456108" y="0"/>
                  <a:pt x="473035" y="16927"/>
                  <a:pt x="473035" y="37807"/>
                </a:cubicBezTo>
                <a:lnTo>
                  <a:pt x="473035" y="340261"/>
                </a:lnTo>
                <a:cubicBezTo>
                  <a:pt x="473035" y="361141"/>
                  <a:pt x="456108" y="378068"/>
                  <a:pt x="435228" y="378068"/>
                </a:cubicBezTo>
                <a:lnTo>
                  <a:pt x="37807" y="378068"/>
                </a:lnTo>
                <a:cubicBezTo>
                  <a:pt x="16927" y="378068"/>
                  <a:pt x="0" y="361141"/>
                  <a:pt x="0" y="340261"/>
                </a:cubicBezTo>
                <a:lnTo>
                  <a:pt x="0" y="37807"/>
                </a:lnTo>
                <a:close/>
              </a:path>
            </a:pathLst>
          </a:custGeom>
          <a:gradFill rotWithShape="0">
            <a:gsLst>
              <a:gs pos="0">
                <a:srgbClr val="B8E9FF"/>
              </a:gs>
              <a:gs pos="50000">
                <a:srgbClr val="D3F1FF"/>
              </a:gs>
              <a:gs pos="100000">
                <a:srgbClr val="E9F7FF"/>
              </a:gs>
            </a:gsLst>
            <a:lin ang="0" scaled="1"/>
          </a:gradFill>
          <a:ln>
            <a:solidFill>
              <a:srgbClr val="A9A9A9"/>
            </a:solidFill>
            <a:round/>
          </a:ln>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52920" tIns="52920" rIns="52920" bIns="52920" numCol="1" spcCol="1440" anchor="ctr">
            <a:noAutofit/>
          </a:bodyPr>
          <a:lstStyle/>
          <a:p>
            <a:pPr algn="ctr" defTabSz="488880">
              <a:lnSpc>
                <a:spcPct val="90000"/>
              </a:lnSpc>
              <a:spcAft>
                <a:spcPts val="419"/>
              </a:spcAft>
              <a:defRPr/>
            </a:pPr>
            <a:r>
              <a:rPr lang="ru-RU" sz="1200" b="1" i="0" u="none" strike="noStrike" cap="none" spc="0">
                <a:solidFill>
                  <a:schemeClr val="dk1"/>
                </a:solidFill>
                <a:latin typeface="Times New Roman"/>
                <a:ea typeface="Times New Roman"/>
                <a:cs typeface="Times New Roman"/>
              </a:rPr>
              <a:t>1,2</a:t>
            </a:r>
            <a:endParaRPr lang="ru-RU" sz="1200" b="0" u="none" strike="noStrike">
              <a:solidFill>
                <a:srgbClr val="000000"/>
              </a:solidFill>
              <a:latin typeface="Arial"/>
            </a:endParaRPr>
          </a:p>
        </p:txBody>
      </p:sp>
      <p:sp>
        <p:nvSpPr>
          <p:cNvPr id="1634969903" name="Полилиния 145"/>
          <p:cNvSpPr/>
          <p:nvPr/>
        </p:nvSpPr>
        <p:spPr bwMode="auto">
          <a:xfrm>
            <a:off x="6804248" y="5919840"/>
            <a:ext cx="673200" cy="610920"/>
          </a:xfrm>
          <a:custGeom>
            <a:avLst/>
            <a:gdLst>
              <a:gd name="textAreaLeft" fmla="*/ 0 w 673200"/>
              <a:gd name="textAreaRight" fmla="*/ 673920 w 673200"/>
              <a:gd name="textAreaTop" fmla="*/ 0 h 610920"/>
              <a:gd name="textAreaBottom" fmla="*/ 611640 h 610920"/>
            </a:gdLst>
            <a:ahLst/>
            <a:cxnLst/>
            <a:rect l="textAreaLeft" t="textAreaTop" r="textAreaRight" b="textAreaBottom"/>
            <a:pathLst>
              <a:path w="444361" h="301899" extrusionOk="0">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rotWithShape="0">
            <a:gsLst>
              <a:gs pos="0">
                <a:srgbClr val="B8E9FF"/>
              </a:gs>
              <a:gs pos="50000">
                <a:srgbClr val="D3F1FF"/>
              </a:gs>
              <a:gs pos="100000">
                <a:srgbClr val="E9F7FF"/>
              </a:gs>
            </a:gsLst>
            <a:lin ang="0" scaled="1"/>
          </a:gradFill>
          <a:ln>
            <a:solidFill>
              <a:srgbClr val="A9A9A9"/>
            </a:solidFill>
            <a:round/>
          </a:ln>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50760" tIns="50760" rIns="50760" bIns="50760" numCol="1" spcCol="1440" anchor="ctr">
            <a:noAutofit/>
          </a:bodyPr>
          <a:lstStyle/>
          <a:p>
            <a:pPr algn="ctr" defTabSz="488880">
              <a:lnSpc>
                <a:spcPct val="90000"/>
              </a:lnSpc>
              <a:spcAft>
                <a:spcPts val="455"/>
              </a:spcAft>
              <a:defRPr/>
            </a:pPr>
            <a:r>
              <a:rPr lang="ru-RU" sz="1300" b="1" i="0" u="none" strike="noStrike" cap="none" spc="0">
                <a:solidFill>
                  <a:schemeClr val="dk1"/>
                </a:solidFill>
                <a:latin typeface="Times New Roman"/>
                <a:ea typeface="Times New Roman"/>
                <a:cs typeface="Times New Roman"/>
              </a:rPr>
              <a:t>17,93</a:t>
            </a:r>
            <a:endParaRPr lang="ru-RU" sz="1300" b="0" u="none" strike="noStrike">
              <a:solidFill>
                <a:srgbClr val="000000"/>
              </a:solidFill>
              <a:latin typeface="Arial"/>
            </a:endParaRPr>
          </a:p>
        </p:txBody>
      </p:sp>
      <p:sp>
        <p:nvSpPr>
          <p:cNvPr id="824055639" name="Полилиния 148"/>
          <p:cNvSpPr/>
          <p:nvPr/>
        </p:nvSpPr>
        <p:spPr bwMode="auto">
          <a:xfrm>
            <a:off x="8354160" y="1817636"/>
            <a:ext cx="690840" cy="509040"/>
          </a:xfrm>
          <a:custGeom>
            <a:avLst/>
            <a:gdLst>
              <a:gd name="textAreaLeft" fmla="*/ 0 w 690840"/>
              <a:gd name="textAreaRight" fmla="*/ 691560 w 690840"/>
              <a:gd name="textAreaTop" fmla="*/ 0 h 509040"/>
              <a:gd name="textAreaBottom" fmla="*/ 509760 h 509040"/>
            </a:gdLst>
            <a:ahLst/>
            <a:cxnLst/>
            <a:rect l="textAreaLeft" t="textAreaTop" r="textAreaRight" b="textAreaBottom"/>
            <a:pathLst>
              <a:path w="501594" h="917152" extrusionOk="0">
                <a:moveTo>
                  <a:pt x="0" y="50159"/>
                </a:moveTo>
                <a:cubicBezTo>
                  <a:pt x="0" y="22457"/>
                  <a:pt x="22457" y="0"/>
                  <a:pt x="50159" y="0"/>
                </a:cubicBezTo>
                <a:lnTo>
                  <a:pt x="451435" y="0"/>
                </a:lnTo>
                <a:cubicBezTo>
                  <a:pt x="479137" y="0"/>
                  <a:pt x="501594" y="22457"/>
                  <a:pt x="501594" y="50159"/>
                </a:cubicBezTo>
                <a:lnTo>
                  <a:pt x="501594" y="866993"/>
                </a:lnTo>
                <a:cubicBezTo>
                  <a:pt x="501594" y="894695"/>
                  <a:pt x="479137" y="917152"/>
                  <a:pt x="451435" y="917152"/>
                </a:cubicBezTo>
                <a:lnTo>
                  <a:pt x="50159" y="917152"/>
                </a:lnTo>
                <a:cubicBezTo>
                  <a:pt x="22457" y="917152"/>
                  <a:pt x="0" y="894695"/>
                  <a:pt x="0" y="866993"/>
                </a:cubicBezTo>
                <a:lnTo>
                  <a:pt x="0" y="50159"/>
                </a:lnTo>
                <a:close/>
              </a:path>
            </a:pathLst>
          </a:custGeom>
          <a:gradFill rotWithShape="0">
            <a:gsLst>
              <a:gs pos="0">
                <a:srgbClr val="B8E9FF"/>
              </a:gs>
              <a:gs pos="50000">
                <a:srgbClr val="D3F1FF"/>
              </a:gs>
              <a:gs pos="100000">
                <a:srgbClr val="E9F7FF"/>
              </a:gs>
            </a:gsLst>
            <a:lin ang="0" scaled="1"/>
          </a:gradFill>
          <a:ln>
            <a:solidFill>
              <a:srgbClr val="A9A9A9"/>
            </a:solidFill>
            <a:round/>
          </a:ln>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68040" tIns="68040" rIns="68040" bIns="68040" numCol="1" spcCol="1440" anchor="ctr">
            <a:noAutofit/>
          </a:bodyPr>
          <a:lstStyle/>
          <a:p>
            <a:pPr algn="ctr" defTabSz="622440">
              <a:lnSpc>
                <a:spcPct val="90000"/>
              </a:lnSpc>
              <a:spcAft>
                <a:spcPts val="489"/>
              </a:spcAft>
              <a:defRPr/>
            </a:pPr>
            <a:r>
              <a:rPr lang="ru-RU" sz="1400" b="1" u="none" strike="noStrike">
                <a:solidFill>
                  <a:schemeClr val="dk1"/>
                </a:solidFill>
                <a:latin typeface="Times New Roman"/>
              </a:rPr>
              <a:t>2028</a:t>
            </a:r>
            <a:endParaRPr lang="ru-RU" sz="1400" b="0" u="none" strike="noStrike">
              <a:solidFill>
                <a:srgbClr val="000000"/>
              </a:solidFill>
              <a:latin typeface="Arial"/>
            </a:endParaRPr>
          </a:p>
        </p:txBody>
      </p:sp>
      <p:sp>
        <p:nvSpPr>
          <p:cNvPr id="243202781" name="Полилиния 149"/>
          <p:cNvSpPr/>
          <p:nvPr/>
        </p:nvSpPr>
        <p:spPr bwMode="auto">
          <a:xfrm>
            <a:off x="8346778" y="2471185"/>
            <a:ext cx="690840" cy="393905"/>
          </a:xfrm>
          <a:custGeom>
            <a:avLst/>
            <a:gdLst>
              <a:gd name="textAreaLeft" fmla="*/ 0 w 690840"/>
              <a:gd name="textAreaRight" fmla="*/ 691560 w 690840"/>
              <a:gd name="textAreaTop" fmla="*/ 0 h 383760"/>
              <a:gd name="textAreaBottom" fmla="*/ 384480 h 383760"/>
            </a:gdLst>
            <a:ahLst/>
            <a:cxnLst/>
            <a:rect l="textAreaLeft" t="textAreaTop" r="textAreaRight" b="textAreaBottom"/>
            <a:pathLst>
              <a:path w="444361" h="301899" extrusionOk="0">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rotWithShape="0">
            <a:gsLst>
              <a:gs pos="0">
                <a:srgbClr val="B8E9FF"/>
              </a:gs>
              <a:gs pos="50000">
                <a:srgbClr val="D3F1FF"/>
              </a:gs>
              <a:gs pos="100000">
                <a:srgbClr val="E9F7FF"/>
              </a:gs>
            </a:gsLst>
            <a:lin ang="0" scaled="1"/>
          </a:gradFill>
          <a:ln>
            <a:solidFill>
              <a:srgbClr val="A9A9A9"/>
            </a:solidFill>
            <a:round/>
          </a:ln>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50760" tIns="50760" rIns="50760" bIns="50760" numCol="1" spcCol="1440" anchor="ctr">
            <a:noAutofit/>
          </a:bodyPr>
          <a:lstStyle/>
          <a:p>
            <a:pPr algn="ctr" defTabSz="488880">
              <a:lnSpc>
                <a:spcPct val="90000"/>
              </a:lnSpc>
              <a:spcAft>
                <a:spcPts val="455"/>
              </a:spcAft>
              <a:defRPr/>
            </a:pPr>
            <a:r>
              <a:rPr lang="ru-RU" sz="1300" b="1" u="none" strike="noStrike">
                <a:solidFill>
                  <a:schemeClr val="dk1"/>
                </a:solidFill>
                <a:latin typeface="Times New Roman"/>
              </a:rPr>
              <a:t>931</a:t>
            </a:r>
            <a:endParaRPr lang="ru-RU" sz="1300" b="0" u="none" strike="noStrike">
              <a:solidFill>
                <a:srgbClr val="000000"/>
              </a:solidFill>
              <a:latin typeface="Arial"/>
            </a:endParaRPr>
          </a:p>
        </p:txBody>
      </p:sp>
      <p:sp>
        <p:nvSpPr>
          <p:cNvPr id="807335008" name="Полилиния 153"/>
          <p:cNvSpPr/>
          <p:nvPr/>
        </p:nvSpPr>
        <p:spPr bwMode="auto">
          <a:xfrm>
            <a:off x="8349119" y="3021120"/>
            <a:ext cx="686158" cy="407878"/>
          </a:xfrm>
          <a:custGeom>
            <a:avLst/>
            <a:gdLst>
              <a:gd name="textAreaLeft" fmla="*/ 0 w 686160"/>
              <a:gd name="textAreaRight" fmla="*/ 686880 w 686160"/>
              <a:gd name="textAreaTop" fmla="*/ 0 h 359280"/>
              <a:gd name="textAreaBottom" fmla="*/ 360000 h 359280"/>
            </a:gdLst>
            <a:ahLst/>
            <a:cxnLst/>
            <a:rect l="textAreaLeft" t="textAreaTop" r="textAreaRight" b="textAreaBottom"/>
            <a:pathLst>
              <a:path w="444361" h="301899" extrusionOk="0">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rotWithShape="0">
            <a:gsLst>
              <a:gs pos="0">
                <a:srgbClr val="B8E9FF"/>
              </a:gs>
              <a:gs pos="50000">
                <a:srgbClr val="D3F1FF"/>
              </a:gs>
              <a:gs pos="100000">
                <a:srgbClr val="E9F7FF"/>
              </a:gs>
            </a:gsLst>
            <a:lin ang="0" scaled="1"/>
          </a:gradFill>
          <a:ln>
            <a:solidFill>
              <a:srgbClr val="A9A9A9"/>
            </a:solidFill>
            <a:round/>
          </a:ln>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50760" tIns="50760" rIns="50760" bIns="50760" numCol="1" spcCol="1440" anchor="ctr">
            <a:noAutofit/>
          </a:bodyPr>
          <a:lstStyle/>
          <a:p>
            <a:pPr algn="ctr" defTabSz="488880">
              <a:lnSpc>
                <a:spcPct val="90000"/>
              </a:lnSpc>
              <a:spcAft>
                <a:spcPts val="455"/>
              </a:spcAft>
              <a:defRPr/>
            </a:pPr>
            <a:r>
              <a:rPr lang="ru-RU" sz="1300" b="1" u="none" strike="noStrike">
                <a:solidFill>
                  <a:schemeClr val="dk1"/>
                </a:solidFill>
                <a:latin typeface="Times New Roman"/>
              </a:rPr>
              <a:t>41,29</a:t>
            </a:r>
            <a:endParaRPr lang="ru-RU" sz="1300" b="0" u="none" strike="noStrike">
              <a:solidFill>
                <a:srgbClr val="000000"/>
              </a:solidFill>
              <a:latin typeface="Arial"/>
            </a:endParaRPr>
          </a:p>
        </p:txBody>
      </p:sp>
      <p:sp>
        <p:nvSpPr>
          <p:cNvPr id="1152879306" name="Полилиния 155"/>
          <p:cNvSpPr/>
          <p:nvPr/>
        </p:nvSpPr>
        <p:spPr bwMode="auto">
          <a:xfrm>
            <a:off x="8349119" y="4131521"/>
            <a:ext cx="686158" cy="575460"/>
          </a:xfrm>
          <a:custGeom>
            <a:avLst/>
            <a:gdLst>
              <a:gd name="textAreaLeft" fmla="*/ 0 w 686160"/>
              <a:gd name="textAreaRight" fmla="*/ 686880 w 686160"/>
              <a:gd name="textAreaTop" fmla="*/ 0 h 371880"/>
              <a:gd name="textAreaBottom" fmla="*/ 372600 h 371880"/>
            </a:gdLst>
            <a:ahLst/>
            <a:cxnLst/>
            <a:rect l="textAreaLeft" t="textAreaTop" r="textAreaRight" b="textAreaBottom"/>
            <a:pathLst>
              <a:path w="444361" h="301899" extrusionOk="0">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rotWithShape="0">
            <a:gsLst>
              <a:gs pos="0">
                <a:srgbClr val="B8E9FF"/>
              </a:gs>
              <a:gs pos="50000">
                <a:srgbClr val="D3F1FF"/>
              </a:gs>
              <a:gs pos="100000">
                <a:srgbClr val="E9F7FF"/>
              </a:gs>
            </a:gsLst>
            <a:lin ang="0" scaled="1"/>
          </a:gradFill>
          <a:ln>
            <a:solidFill>
              <a:srgbClr val="A9A9A9"/>
            </a:solidFill>
            <a:round/>
          </a:ln>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50760" tIns="50760" rIns="50760" bIns="50760" numCol="1" spcCol="1440" anchor="ctr">
            <a:noAutofit/>
          </a:bodyPr>
          <a:lstStyle/>
          <a:p>
            <a:pPr algn="ctr" defTabSz="488880">
              <a:lnSpc>
                <a:spcPct val="90000"/>
              </a:lnSpc>
              <a:spcAft>
                <a:spcPts val="419"/>
              </a:spcAft>
              <a:defRPr/>
            </a:pPr>
            <a:r>
              <a:rPr lang="ru-RU" sz="1200" b="1" u="none" strike="noStrike">
                <a:solidFill>
                  <a:schemeClr val="dk1"/>
                </a:solidFill>
                <a:latin typeface="Times New Roman"/>
              </a:rPr>
              <a:t>1,68</a:t>
            </a:r>
            <a:endParaRPr lang="ru-RU" sz="1200" b="0" u="none" strike="noStrike">
              <a:solidFill>
                <a:srgbClr val="000000"/>
              </a:solidFill>
              <a:latin typeface="Arial"/>
            </a:endParaRPr>
          </a:p>
        </p:txBody>
      </p:sp>
      <p:sp>
        <p:nvSpPr>
          <p:cNvPr id="891608242" name="Полилиния 156"/>
          <p:cNvSpPr/>
          <p:nvPr/>
        </p:nvSpPr>
        <p:spPr bwMode="auto">
          <a:xfrm>
            <a:off x="8346778" y="4869160"/>
            <a:ext cx="690840" cy="906714"/>
          </a:xfrm>
          <a:custGeom>
            <a:avLst/>
            <a:gdLst>
              <a:gd name="textAreaLeft" fmla="*/ 0 w 690840"/>
              <a:gd name="textAreaRight" fmla="*/ 691560 w 690840"/>
              <a:gd name="textAreaTop" fmla="*/ 0 h 572400"/>
              <a:gd name="textAreaBottom" fmla="*/ 573120 h 572400"/>
            </a:gdLst>
            <a:ahLst/>
            <a:cxnLst/>
            <a:rect l="textAreaLeft" t="textAreaTop" r="textAreaRight" b="textAreaBottom"/>
            <a:pathLst>
              <a:path w="444361" h="301899" extrusionOk="0">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rotWithShape="0">
            <a:gsLst>
              <a:gs pos="0">
                <a:srgbClr val="B8E9FF"/>
              </a:gs>
              <a:gs pos="50000">
                <a:srgbClr val="D3F1FF"/>
              </a:gs>
              <a:gs pos="100000">
                <a:srgbClr val="E9F7FF"/>
              </a:gs>
            </a:gsLst>
            <a:lin ang="0" scaled="1"/>
          </a:gradFill>
          <a:ln>
            <a:solidFill>
              <a:srgbClr val="A9A9A9"/>
            </a:solidFill>
            <a:round/>
          </a:ln>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50760" tIns="50760" rIns="50760" bIns="50760" numCol="1" spcCol="1440" anchor="ctr">
            <a:noAutofit/>
          </a:bodyPr>
          <a:lstStyle/>
          <a:p>
            <a:pPr algn="ctr" defTabSz="488880">
              <a:lnSpc>
                <a:spcPct val="90000"/>
              </a:lnSpc>
              <a:spcAft>
                <a:spcPts val="455"/>
              </a:spcAft>
              <a:defRPr/>
            </a:pPr>
            <a:r>
              <a:rPr lang="ru-RU" sz="1300" b="1" u="none" strike="noStrike">
                <a:solidFill>
                  <a:schemeClr val="dk1"/>
                </a:solidFill>
                <a:latin typeface="Times New Roman"/>
              </a:rPr>
              <a:t>405</a:t>
            </a:r>
            <a:endParaRPr lang="ru-RU" sz="1300" b="0" u="none" strike="noStrike">
              <a:solidFill>
                <a:srgbClr val="000000"/>
              </a:solidFill>
              <a:latin typeface="Arial"/>
            </a:endParaRPr>
          </a:p>
        </p:txBody>
      </p:sp>
      <p:sp>
        <p:nvSpPr>
          <p:cNvPr id="1766691663" name="Полилиния 151"/>
          <p:cNvSpPr/>
          <p:nvPr/>
        </p:nvSpPr>
        <p:spPr bwMode="auto">
          <a:xfrm>
            <a:off x="8349119" y="5919840"/>
            <a:ext cx="686159" cy="610920"/>
          </a:xfrm>
          <a:custGeom>
            <a:avLst/>
            <a:gdLst>
              <a:gd name="textAreaLeft" fmla="*/ 0 w 686160"/>
              <a:gd name="textAreaRight" fmla="*/ 686880 w 686160"/>
              <a:gd name="textAreaTop" fmla="*/ 0 h 610920"/>
              <a:gd name="textAreaBottom" fmla="*/ 611640 h 610920"/>
            </a:gdLst>
            <a:ahLst/>
            <a:cxnLst/>
            <a:rect l="textAreaLeft" t="textAreaTop" r="textAreaRight" b="textAreaBottom"/>
            <a:pathLst>
              <a:path w="444361" h="301899" extrusionOk="0">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rotWithShape="0">
            <a:gsLst>
              <a:gs pos="0">
                <a:srgbClr val="B8E9FF"/>
              </a:gs>
              <a:gs pos="50000">
                <a:srgbClr val="D3F1FF"/>
              </a:gs>
              <a:gs pos="100000">
                <a:srgbClr val="E9F7FF"/>
              </a:gs>
            </a:gsLst>
            <a:lin ang="0" scaled="1"/>
          </a:gradFill>
          <a:ln>
            <a:solidFill>
              <a:srgbClr val="A9A9A9"/>
            </a:solidFill>
            <a:round/>
          </a:ln>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50760" tIns="50760" rIns="50760" bIns="50760" numCol="1" spcCol="1440" anchor="ctr">
            <a:noAutofit/>
          </a:bodyPr>
          <a:lstStyle/>
          <a:p>
            <a:pPr algn="ctr" defTabSz="488880">
              <a:lnSpc>
                <a:spcPct val="90000"/>
              </a:lnSpc>
              <a:spcAft>
                <a:spcPts val="455"/>
              </a:spcAft>
              <a:defRPr/>
            </a:pPr>
            <a:r>
              <a:rPr lang="ru-RU" sz="1300" b="1" u="none" strike="noStrike">
                <a:solidFill>
                  <a:schemeClr val="dk1"/>
                </a:solidFill>
                <a:latin typeface="Times New Roman"/>
              </a:rPr>
              <a:t>25,06</a:t>
            </a:r>
            <a:endParaRPr lang="ru-RU" sz="1300" b="0" u="none" strike="noStrike">
              <a:solidFill>
                <a:srgbClr val="000000"/>
              </a:solidFill>
              <a:latin typeface="Arial"/>
            </a:endParaRPr>
          </a:p>
        </p:txBody>
      </p:sp>
      <p:pic>
        <p:nvPicPr>
          <p:cNvPr id="147182353" name="Рисунок 147182352"/>
          <p:cNvPicPr>
            <a:picLocks noChangeAspect="1"/>
          </p:cNvPicPr>
          <p:nvPr/>
        </p:nvPicPr>
        <p:blipFill>
          <a:blip r:embed="rId2"/>
          <a:stretch/>
        </p:blipFill>
        <p:spPr bwMode="auto">
          <a:xfrm>
            <a:off x="2472027" y="774497"/>
            <a:ext cx="2722711" cy="1552177"/>
          </a:xfrm>
          <a:prstGeom prst="rect">
            <a:avLst/>
          </a:prstGeom>
        </p:spPr>
      </p:pic>
      <p:sp>
        <p:nvSpPr>
          <p:cNvPr id="419897349" name="Скругленный прямоугольник 34"/>
          <p:cNvSpPr/>
          <p:nvPr/>
        </p:nvSpPr>
        <p:spPr bwMode="auto">
          <a:xfrm>
            <a:off x="149758" y="3581399"/>
            <a:ext cx="4938840" cy="407878"/>
          </a:xfrm>
          <a:prstGeom prst="roundRect">
            <a:avLst>
              <a:gd name="adj" fmla="val 16667"/>
            </a:avLst>
          </a:prstGeom>
          <a:gradFill rotWithShape="0">
            <a:gsLst>
              <a:gs pos="28000">
                <a:srgbClr val="B4E0FA"/>
              </a:gs>
              <a:gs pos="100000">
                <a:srgbClr val="77C6F0"/>
              </a:gs>
            </a:gsLst>
            <a:lin ang="5400000" scaled="1"/>
          </a:gradFill>
          <a:ln>
            <a:solidFill>
              <a:srgbClr val="5ECCF3"/>
            </a:solidFill>
            <a:round/>
          </a:ln>
          <a:effectLst>
            <a:outerShdw blurRad="63360" dist="50760" dir="5400000" sx="98000" sy="98000" rotWithShape="0">
              <a:srgbClr val="000000">
                <a:alpha val="20000"/>
              </a:srgbClr>
            </a:outerShdw>
          </a:effectLst>
        </p:spPr>
        <p:style>
          <a:lnRef idx="1">
            <a:schemeClr val="accent2"/>
          </a:lnRef>
          <a:fillRef idx="2">
            <a:schemeClr val="accent2"/>
          </a:fillRef>
          <a:effectRef idx="1">
            <a:schemeClr val="accent2"/>
          </a:effectRef>
          <a:fontRef idx="minor"/>
        </p:style>
        <p:txBody>
          <a:bodyPr lIns="90000" tIns="45000" rIns="90000" bIns="45000" anchor="ctr">
            <a:noAutofit/>
          </a:bodyPr>
          <a:lstStyle/>
          <a:p>
            <a:pPr>
              <a:lnSpc>
                <a:spcPct val="100000"/>
              </a:lnSpc>
              <a:defRPr/>
            </a:pPr>
            <a:r>
              <a:rPr lang="ru-RU" sz="1200" b="0" u="none" strike="noStrike">
                <a:solidFill>
                  <a:schemeClr val="dk1"/>
                </a:solidFill>
                <a:latin typeface="Times New Roman"/>
              </a:rPr>
              <a:t>Количество молодых семей, улучшивших жилищные условия, семей</a:t>
            </a:r>
            <a:endParaRPr lang="ru-RU" sz="1200" b="0" u="none" strike="noStrike">
              <a:solidFill>
                <a:srgbClr val="000000"/>
              </a:solidFill>
              <a:latin typeface="Arial"/>
            </a:endParaRPr>
          </a:p>
        </p:txBody>
      </p:sp>
      <p:sp>
        <p:nvSpPr>
          <p:cNvPr id="322860799" name="Полилиния 72"/>
          <p:cNvSpPr/>
          <p:nvPr/>
        </p:nvSpPr>
        <p:spPr bwMode="auto">
          <a:xfrm>
            <a:off x="5282279" y="3581399"/>
            <a:ext cx="715320" cy="407878"/>
          </a:xfrm>
          <a:custGeom>
            <a:avLst/>
            <a:gdLst>
              <a:gd name="textAreaLeft" fmla="*/ 0 w 715320"/>
              <a:gd name="textAreaRight" fmla="*/ 716040 w 715320"/>
              <a:gd name="textAreaTop" fmla="*/ 0 h 359280"/>
              <a:gd name="textAreaBottom" fmla="*/ 360000 h 359280"/>
            </a:gdLst>
            <a:ahLst/>
            <a:cxnLst/>
            <a:rect l="textAreaLeft" t="textAreaTop" r="textAreaRight" b="textAreaBottom"/>
            <a:pathLst>
              <a:path w="473035" h="479881" extrusionOk="0">
                <a:moveTo>
                  <a:pt x="0" y="47304"/>
                </a:moveTo>
                <a:cubicBezTo>
                  <a:pt x="0" y="21179"/>
                  <a:pt x="21179" y="0"/>
                  <a:pt x="47304" y="0"/>
                </a:cubicBezTo>
                <a:lnTo>
                  <a:pt x="425732" y="0"/>
                </a:lnTo>
                <a:cubicBezTo>
                  <a:pt x="451857" y="0"/>
                  <a:pt x="473036" y="21179"/>
                  <a:pt x="473036" y="47304"/>
                </a:cubicBezTo>
                <a:cubicBezTo>
                  <a:pt x="473036" y="175729"/>
                  <a:pt x="473035" y="304153"/>
                  <a:pt x="473035" y="432578"/>
                </a:cubicBezTo>
                <a:cubicBezTo>
                  <a:pt x="473035" y="458703"/>
                  <a:pt x="451856" y="479882"/>
                  <a:pt x="425731" y="479882"/>
                </a:cubicBezTo>
                <a:lnTo>
                  <a:pt x="47304" y="479881"/>
                </a:lnTo>
                <a:cubicBezTo>
                  <a:pt x="21179" y="479881"/>
                  <a:pt x="0" y="458702"/>
                  <a:pt x="0" y="432577"/>
                </a:cubicBezTo>
                <a:lnTo>
                  <a:pt x="0" y="47304"/>
                </a:lnTo>
                <a:close/>
              </a:path>
            </a:pathLst>
          </a:custGeom>
          <a:gradFill rotWithShape="0">
            <a:gsLst>
              <a:gs pos="0">
                <a:srgbClr val="BEF397"/>
              </a:gs>
              <a:gs pos="50000">
                <a:srgbClr val="D5F6C0"/>
              </a:gs>
              <a:gs pos="100000">
                <a:srgbClr val="EAFAE0"/>
              </a:gs>
            </a:gsLst>
            <a:lin ang="0" scaled="1"/>
          </a:gradFill>
          <a:ln>
            <a:solidFill>
              <a:srgbClr val="A9A9A9"/>
            </a:solidFill>
            <a:round/>
          </a:ln>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90000" tIns="45000" rIns="90000" bIns="45000" anchor="ctr">
            <a:noAutofit/>
          </a:bodyPr>
          <a:lstStyle/>
          <a:p>
            <a:pPr algn="ctr">
              <a:lnSpc>
                <a:spcPct val="100000"/>
              </a:lnSpc>
              <a:defRPr/>
            </a:pPr>
            <a:r>
              <a:rPr lang="ru-RU" sz="1300" b="1" u="none" strike="noStrike">
                <a:solidFill>
                  <a:srgbClr val="000000"/>
                </a:solidFill>
                <a:latin typeface="Times New Roman"/>
              </a:rPr>
              <a:t>313</a:t>
            </a:r>
            <a:endParaRPr lang="ru-RU" sz="1300" b="0" u="none" strike="noStrike">
              <a:solidFill>
                <a:srgbClr val="000000"/>
              </a:solidFill>
              <a:latin typeface="Arial"/>
            </a:endParaRPr>
          </a:p>
        </p:txBody>
      </p:sp>
      <p:sp>
        <p:nvSpPr>
          <p:cNvPr id="408004129" name="Полилиния 82"/>
          <p:cNvSpPr/>
          <p:nvPr/>
        </p:nvSpPr>
        <p:spPr bwMode="auto">
          <a:xfrm>
            <a:off x="6074459" y="3581399"/>
            <a:ext cx="646920" cy="407878"/>
          </a:xfrm>
          <a:custGeom>
            <a:avLst/>
            <a:gdLst>
              <a:gd name="textAreaLeft" fmla="*/ 0 w 646920"/>
              <a:gd name="textAreaRight" fmla="*/ 647640 w 646920"/>
              <a:gd name="textAreaTop" fmla="*/ 0 h 359280"/>
              <a:gd name="textAreaBottom" fmla="*/ 360000 h 359280"/>
            </a:gdLst>
            <a:ahLst/>
            <a:cxnLst/>
            <a:rect l="textAreaLeft" t="textAreaTop" r="textAreaRight" b="textAreaBottom"/>
            <a:pathLst>
              <a:path w="473035" h="500150" extrusionOk="0">
                <a:moveTo>
                  <a:pt x="0" y="47304"/>
                </a:moveTo>
                <a:cubicBezTo>
                  <a:pt x="0" y="21179"/>
                  <a:pt x="21179" y="0"/>
                  <a:pt x="47304" y="0"/>
                </a:cubicBezTo>
                <a:lnTo>
                  <a:pt x="425732" y="0"/>
                </a:lnTo>
                <a:cubicBezTo>
                  <a:pt x="451857" y="0"/>
                  <a:pt x="473036" y="21179"/>
                  <a:pt x="473036" y="47304"/>
                </a:cubicBezTo>
                <a:cubicBezTo>
                  <a:pt x="473036" y="182485"/>
                  <a:pt x="473035" y="317666"/>
                  <a:pt x="473035" y="452847"/>
                </a:cubicBezTo>
                <a:cubicBezTo>
                  <a:pt x="473035" y="478972"/>
                  <a:pt x="451856" y="500151"/>
                  <a:pt x="425731" y="500151"/>
                </a:cubicBezTo>
                <a:lnTo>
                  <a:pt x="47304" y="500150"/>
                </a:lnTo>
                <a:cubicBezTo>
                  <a:pt x="21179" y="500150"/>
                  <a:pt x="0" y="478971"/>
                  <a:pt x="0" y="452846"/>
                </a:cubicBezTo>
                <a:lnTo>
                  <a:pt x="0" y="47304"/>
                </a:lnTo>
                <a:close/>
              </a:path>
            </a:pathLst>
          </a:custGeom>
          <a:gradFill rotWithShape="0">
            <a:gsLst>
              <a:gs pos="0">
                <a:srgbClr val="BBF8E6"/>
              </a:gs>
              <a:gs pos="50000">
                <a:srgbClr val="D4FAEE"/>
              </a:gs>
              <a:gs pos="100000">
                <a:srgbClr val="E9FCF6"/>
              </a:gs>
            </a:gsLst>
            <a:lin ang="0" scaled="1"/>
          </a:gradFill>
          <a:ln>
            <a:solidFill>
              <a:srgbClr val="A9A9A9"/>
            </a:solidFill>
            <a:round/>
          </a:ln>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55800" tIns="55800" rIns="55800" bIns="55800" numCol="1" spcCol="1440" anchor="ctr">
            <a:noAutofit/>
          </a:bodyPr>
          <a:lstStyle/>
          <a:p>
            <a:pPr algn="ctr" defTabSz="488880">
              <a:lnSpc>
                <a:spcPct val="90000"/>
              </a:lnSpc>
              <a:spcAft>
                <a:spcPts val="455"/>
              </a:spcAft>
              <a:defRPr/>
            </a:pPr>
            <a:r>
              <a:rPr lang="ru-RU" sz="1300" b="1" u="none" strike="noStrike">
                <a:solidFill>
                  <a:schemeClr val="dk1"/>
                </a:solidFill>
                <a:latin typeface="Times New Roman"/>
              </a:rPr>
              <a:t>362</a:t>
            </a:r>
            <a:endParaRPr lang="ru-RU" sz="1300" b="0" u="none" strike="noStrike">
              <a:solidFill>
                <a:srgbClr val="000000"/>
              </a:solidFill>
              <a:latin typeface="Arial"/>
            </a:endParaRPr>
          </a:p>
        </p:txBody>
      </p:sp>
      <p:sp>
        <p:nvSpPr>
          <p:cNvPr id="396998756" name="Полилиния 93"/>
          <p:cNvSpPr/>
          <p:nvPr/>
        </p:nvSpPr>
        <p:spPr bwMode="auto">
          <a:xfrm>
            <a:off x="7592040" y="3581399"/>
            <a:ext cx="642600" cy="407878"/>
          </a:xfrm>
          <a:custGeom>
            <a:avLst/>
            <a:gdLst>
              <a:gd name="textAreaLeft" fmla="*/ 0 w 642600"/>
              <a:gd name="textAreaRight" fmla="*/ 643320 w 642600"/>
              <a:gd name="textAreaTop" fmla="*/ 0 h 359280"/>
              <a:gd name="textAreaBottom" fmla="*/ 360000 h 359280"/>
            </a:gdLst>
            <a:ahLst/>
            <a:cxnLst/>
            <a:rect l="textAreaLeft" t="textAreaTop" r="textAreaRight" b="textAreaBottom"/>
            <a:pathLst>
              <a:path w="444361" h="301899" extrusionOk="0">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rotWithShape="0">
            <a:gsLst>
              <a:gs pos="0">
                <a:srgbClr val="B8E9FF"/>
              </a:gs>
              <a:gs pos="50000">
                <a:srgbClr val="D3F1FF"/>
              </a:gs>
              <a:gs pos="100000">
                <a:srgbClr val="E9F7FF"/>
              </a:gs>
            </a:gsLst>
            <a:lin ang="0" scaled="1"/>
          </a:gradFill>
          <a:ln>
            <a:solidFill>
              <a:srgbClr val="A9A9A9"/>
            </a:solidFill>
            <a:round/>
          </a:ln>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50760" tIns="50760" rIns="50760" bIns="50760" numCol="1" spcCol="1440" anchor="ctr">
            <a:noAutofit/>
          </a:bodyPr>
          <a:lstStyle/>
          <a:p>
            <a:pPr algn="ctr" defTabSz="488880">
              <a:lnSpc>
                <a:spcPct val="90000"/>
              </a:lnSpc>
              <a:spcAft>
                <a:spcPts val="455"/>
              </a:spcAft>
              <a:defRPr/>
            </a:pPr>
            <a:r>
              <a:rPr lang="ru-RU" sz="1300" b="1" u="none" strike="noStrike">
                <a:solidFill>
                  <a:schemeClr val="dk1"/>
                </a:solidFill>
                <a:latin typeface="Times New Roman"/>
              </a:rPr>
              <a:t>292</a:t>
            </a:r>
            <a:endParaRPr lang="ru-RU" sz="1300" b="0" u="none" strike="noStrike">
              <a:solidFill>
                <a:srgbClr val="000000"/>
              </a:solidFill>
              <a:latin typeface="Arial"/>
            </a:endParaRPr>
          </a:p>
        </p:txBody>
      </p:sp>
      <p:sp>
        <p:nvSpPr>
          <p:cNvPr id="1483567834" name="Полилиния 142"/>
          <p:cNvSpPr/>
          <p:nvPr/>
        </p:nvSpPr>
        <p:spPr bwMode="auto">
          <a:xfrm>
            <a:off x="6805868" y="3581399"/>
            <a:ext cx="669960" cy="407878"/>
          </a:xfrm>
          <a:custGeom>
            <a:avLst/>
            <a:gdLst>
              <a:gd name="textAreaLeft" fmla="*/ 0 w 669960"/>
              <a:gd name="textAreaRight" fmla="*/ 670680 w 669960"/>
              <a:gd name="textAreaTop" fmla="*/ 0 h 359280"/>
              <a:gd name="textAreaBottom" fmla="*/ 360000 h 359280"/>
            </a:gdLst>
            <a:ahLst/>
            <a:cxnLst/>
            <a:rect l="textAreaLeft" t="textAreaTop" r="textAreaRight" b="textAreaBottom"/>
            <a:pathLst>
              <a:path w="488058" h="547530" extrusionOk="0">
                <a:moveTo>
                  <a:pt x="0" y="48806"/>
                </a:moveTo>
                <a:cubicBezTo>
                  <a:pt x="0" y="21851"/>
                  <a:pt x="21851" y="0"/>
                  <a:pt x="48806" y="0"/>
                </a:cubicBezTo>
                <a:lnTo>
                  <a:pt x="439252" y="0"/>
                </a:lnTo>
                <a:cubicBezTo>
                  <a:pt x="466207" y="0"/>
                  <a:pt x="488058" y="21851"/>
                  <a:pt x="488058" y="48806"/>
                </a:cubicBezTo>
                <a:lnTo>
                  <a:pt x="488058" y="498724"/>
                </a:lnTo>
                <a:cubicBezTo>
                  <a:pt x="488058" y="525679"/>
                  <a:pt x="466207" y="547530"/>
                  <a:pt x="439252" y="547530"/>
                </a:cubicBezTo>
                <a:lnTo>
                  <a:pt x="48806" y="547530"/>
                </a:lnTo>
                <a:cubicBezTo>
                  <a:pt x="21851" y="547530"/>
                  <a:pt x="0" y="525679"/>
                  <a:pt x="0" y="498724"/>
                </a:cubicBezTo>
                <a:lnTo>
                  <a:pt x="0" y="48806"/>
                </a:lnTo>
                <a:close/>
              </a:path>
            </a:pathLst>
          </a:custGeom>
          <a:gradFill rotWithShape="0">
            <a:gsLst>
              <a:gs pos="0">
                <a:srgbClr val="B8E9FF"/>
              </a:gs>
              <a:gs pos="50000">
                <a:srgbClr val="D3F1FF"/>
              </a:gs>
              <a:gs pos="100000">
                <a:srgbClr val="E9F7FF"/>
              </a:gs>
            </a:gsLst>
            <a:lin ang="0" scaled="1"/>
          </a:gradFill>
          <a:ln>
            <a:solidFill>
              <a:srgbClr val="A9A9A9"/>
            </a:solidFill>
            <a:round/>
          </a:ln>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56160" tIns="56160" rIns="56160" bIns="56160" numCol="1" spcCol="1440" anchor="ctr">
            <a:noAutofit/>
          </a:bodyPr>
          <a:lstStyle/>
          <a:p>
            <a:pPr algn="ctr" defTabSz="488880">
              <a:lnSpc>
                <a:spcPct val="90000"/>
              </a:lnSpc>
              <a:spcAft>
                <a:spcPts val="455"/>
              </a:spcAft>
              <a:defRPr/>
            </a:pPr>
            <a:r>
              <a:rPr lang="ru-RU" sz="1300" b="1" u="none" strike="noStrike">
                <a:solidFill>
                  <a:schemeClr val="dk1"/>
                </a:solidFill>
                <a:latin typeface="Times New Roman"/>
              </a:rPr>
              <a:t>292</a:t>
            </a:r>
            <a:endParaRPr lang="ru-RU" sz="1300" b="0" u="none" strike="noStrike">
              <a:solidFill>
                <a:srgbClr val="000000"/>
              </a:solidFill>
              <a:latin typeface="Arial"/>
            </a:endParaRPr>
          </a:p>
        </p:txBody>
      </p:sp>
      <p:sp>
        <p:nvSpPr>
          <p:cNvPr id="1021935730" name="Полилиния 153"/>
          <p:cNvSpPr/>
          <p:nvPr/>
        </p:nvSpPr>
        <p:spPr bwMode="auto">
          <a:xfrm>
            <a:off x="8349119" y="3581399"/>
            <a:ext cx="686158" cy="407878"/>
          </a:xfrm>
          <a:custGeom>
            <a:avLst/>
            <a:gdLst>
              <a:gd name="textAreaLeft" fmla="*/ 0 w 686160"/>
              <a:gd name="textAreaRight" fmla="*/ 686880 w 686160"/>
              <a:gd name="textAreaTop" fmla="*/ 0 h 359280"/>
              <a:gd name="textAreaBottom" fmla="*/ 360000 h 359280"/>
            </a:gdLst>
            <a:ahLst/>
            <a:cxnLst/>
            <a:rect l="textAreaLeft" t="textAreaTop" r="textAreaRight" b="textAreaBottom"/>
            <a:pathLst>
              <a:path w="444361" h="301899" extrusionOk="0">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rotWithShape="0">
            <a:gsLst>
              <a:gs pos="0">
                <a:srgbClr val="B8E9FF"/>
              </a:gs>
              <a:gs pos="50000">
                <a:srgbClr val="D3F1FF"/>
              </a:gs>
              <a:gs pos="100000">
                <a:srgbClr val="E9F7FF"/>
              </a:gs>
            </a:gsLst>
            <a:lin ang="0" scaled="1"/>
          </a:gradFill>
          <a:ln>
            <a:solidFill>
              <a:srgbClr val="A9A9A9"/>
            </a:solidFill>
            <a:round/>
          </a:ln>
        </p:spPr>
        <p:style>
          <a:lnRef idx="2">
            <a:schemeClr val="lt1">
              <a:hueOff val="0"/>
              <a:satOff val="0"/>
              <a:lumOff val="0"/>
              <a:alphaOff val="0"/>
            </a:schemeClr>
          </a:lnRef>
          <a:fillRef idx="0">
            <a:srgbClr val="000000"/>
          </a:fillRef>
          <a:effectRef idx="0">
            <a:schemeClr val="accent1">
              <a:hueOff val="0"/>
              <a:satOff val="0"/>
              <a:lumOff val="0"/>
              <a:alphaOff val="0"/>
            </a:schemeClr>
          </a:effectRef>
          <a:fontRef idx="minor"/>
        </p:style>
        <p:txBody>
          <a:bodyPr lIns="50760" tIns="50760" rIns="50760" bIns="50760" numCol="1" spcCol="1440" anchor="ctr">
            <a:noAutofit/>
          </a:bodyPr>
          <a:lstStyle/>
          <a:p>
            <a:pPr algn="ctr" defTabSz="488880">
              <a:lnSpc>
                <a:spcPct val="90000"/>
              </a:lnSpc>
              <a:spcAft>
                <a:spcPts val="455"/>
              </a:spcAft>
              <a:defRPr/>
            </a:pPr>
            <a:r>
              <a:rPr lang="ru-RU" sz="1300" b="1" u="none" strike="noStrike">
                <a:solidFill>
                  <a:schemeClr val="dk1"/>
                </a:solidFill>
                <a:latin typeface="Times New Roman"/>
              </a:rPr>
              <a:t>292</a:t>
            </a:r>
            <a:endParaRPr lang="ru-RU" sz="1300" b="0" u="none" strike="noStrike">
              <a:solidFill>
                <a:srgbClr val="000000"/>
              </a:solidFill>
              <a:latin typeface="Arial"/>
            </a:endParaRPr>
          </a:p>
        </p:txBody>
      </p:sp>
    </p:spTree>
    <p:extLst>
      <p:ext uri="{BB962C8B-B14F-4D97-AF65-F5344CB8AC3E}">
        <p14:creationId xmlns:p14="http://schemas.microsoft.com/office/powerpoint/2010/main" val="2538279549"/>
      </p:ext>
    </p:extLst>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sld>
</file>

<file path=ppt/slides/slide8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8" name="Прямоугольник 7"/>
          <p:cNvSpPr/>
          <p:nvPr/>
        </p:nvSpPr>
        <p:spPr bwMode="auto">
          <a:xfrm>
            <a:off x="4516" y="4293096"/>
            <a:ext cx="1944216" cy="3610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ru-RU">
              <a:solidFill>
                <a:schemeClr val="tx1"/>
              </a:solidFill>
              <a:latin typeface="Times New Roman"/>
              <a:cs typeface="Times New Roman"/>
            </a:endParaRPr>
          </a:p>
        </p:txBody>
      </p:sp>
      <p:sp>
        <p:nvSpPr>
          <p:cNvPr id="9" name="Прямоугольник 8"/>
          <p:cNvSpPr/>
          <p:nvPr/>
        </p:nvSpPr>
        <p:spPr bwMode="auto">
          <a:xfrm>
            <a:off x="30791" y="4662186"/>
            <a:ext cx="151216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endParaRPr lang="ru-RU">
              <a:solidFill>
                <a:schemeClr val="tx1"/>
              </a:solidFill>
              <a:latin typeface="Times New Roman"/>
              <a:cs typeface="Times New Roman"/>
            </a:endParaRPr>
          </a:p>
        </p:txBody>
      </p:sp>
      <p:sp>
        <p:nvSpPr>
          <p:cNvPr id="5" name="Скругленный прямоугольник 4"/>
          <p:cNvSpPr/>
          <p:nvPr/>
        </p:nvSpPr>
        <p:spPr bwMode="auto">
          <a:xfrm>
            <a:off x="107503" y="672265"/>
            <a:ext cx="5904657" cy="2036656"/>
          </a:xfrm>
          <a:prstGeom prst="roundRect">
            <a:avLst>
              <a:gd name="adj" fmla="val 16667"/>
            </a:avLst>
          </a:prstGeom>
          <a:ln/>
        </p:spPr>
        <p:style>
          <a:lnRef idx="1">
            <a:schemeClr val="accent2"/>
          </a:lnRef>
          <a:fillRef idx="2">
            <a:schemeClr val="accent2"/>
          </a:fillRef>
          <a:effectRef idx="1">
            <a:schemeClr val="accent2"/>
          </a:effectRef>
          <a:fontRef idx="minor">
            <a:schemeClr val="dk1"/>
          </a:fontRef>
        </p:style>
        <p:txBody>
          <a:bodyPr rtlCol="0" anchor="ctr"/>
          <a:lstStyle/>
          <a:p>
            <a:pPr>
              <a:defRPr/>
            </a:pPr>
            <a:r>
              <a:rPr lang="ru-RU" sz="1400" b="1" i="1">
                <a:solidFill>
                  <a:schemeClr val="tx1"/>
                </a:solidFill>
                <a:latin typeface="Times New Roman"/>
                <a:cs typeface="Times New Roman"/>
              </a:rPr>
              <a:t>Цели программы:</a:t>
            </a:r>
            <a:endParaRPr/>
          </a:p>
          <a:p>
            <a:pPr marL="285750" indent="-285750" algn="just">
              <a:buFont typeface="Wingdings"/>
              <a:buChar char="v"/>
              <a:defRPr/>
            </a:pPr>
            <a:r>
              <a:rPr lang="ru-RU" sz="1300">
                <a:solidFill>
                  <a:schemeClr val="tx1"/>
                </a:solidFill>
                <a:latin typeface="Times New Roman"/>
                <a:cs typeface="Times New Roman"/>
              </a:rPr>
              <a:t>обеспечение населения Чувашской Республики питьевой водой, соответствующей требованиям безопасности и безвредности, установленным санитарно-эпидемиологическими правилами, в объеме, достаточном для жизнедеятельности;</a:t>
            </a:r>
          </a:p>
          <a:p>
            <a:pPr marL="285750" indent="-285750" algn="just">
              <a:buFont typeface="Wingdings"/>
              <a:buChar char="v"/>
              <a:defRPr/>
            </a:pPr>
            <a:r>
              <a:rPr lang="ru-RU" sz="1300">
                <a:solidFill>
                  <a:schemeClr val="tx1"/>
                </a:solidFill>
                <a:latin typeface="Times New Roman"/>
                <a:cs typeface="Times New Roman"/>
              </a:rPr>
              <a:t>создание условий для приведения коммунальной инфраструктуры в соответствие со стандартами качества, обеспечивающими комфортные и безопасные условия проживания населения;</a:t>
            </a:r>
            <a:endParaRPr/>
          </a:p>
          <a:p>
            <a:pPr marL="285750" indent="-285750" algn="just">
              <a:buFont typeface="Wingdings"/>
              <a:buChar char="v"/>
              <a:defRPr/>
            </a:pPr>
            <a:r>
              <a:rPr lang="ru-RU" sz="1300">
                <a:solidFill>
                  <a:schemeClr val="tx1"/>
                </a:solidFill>
                <a:latin typeface="Times New Roman"/>
                <a:cs typeface="Times New Roman"/>
              </a:rPr>
              <a:t>повышение надежности функционирования газотранспортной системы населенных пунктов Чувашской Республики.</a:t>
            </a:r>
            <a:endParaRPr/>
          </a:p>
        </p:txBody>
      </p:sp>
      <p:graphicFrame>
        <p:nvGraphicFramePr>
          <p:cNvPr id="12" name="Диаграмма 11"/>
          <p:cNvGraphicFramePr>
            <a:graphicFrameLocks/>
          </p:cNvGraphicFramePr>
          <p:nvPr/>
        </p:nvGraphicFramePr>
        <p:xfrm>
          <a:off x="147780" y="3356992"/>
          <a:ext cx="45719" cy="3384376"/>
        </p:xfrm>
        <a:graphic>
          <a:graphicData uri="http://schemas.openxmlformats.org/drawingml/2006/chart">
            <c:chart xmlns:c="http://schemas.openxmlformats.org/drawingml/2006/chart" xmlns:r="http://schemas.openxmlformats.org/officeDocument/2006/relationships" r:id="rId2"/>
          </a:graphicData>
        </a:graphic>
      </p:graphicFrame>
      <p:sp>
        <p:nvSpPr>
          <p:cNvPr id="56" name="TextBox 55"/>
          <p:cNvSpPr txBox="1"/>
          <p:nvPr/>
        </p:nvSpPr>
        <p:spPr bwMode="auto">
          <a:xfrm>
            <a:off x="184958" y="2880556"/>
            <a:ext cx="3949543" cy="307777"/>
          </a:xfrm>
          <a:prstGeom prst="rect">
            <a:avLst/>
          </a:prstGeom>
          <a:noFill/>
        </p:spPr>
        <p:txBody>
          <a:bodyPr wrap="none" rtlCol="0">
            <a:spAutoFit/>
          </a:bodyPr>
          <a:lstStyle/>
          <a:p>
            <a:pPr>
              <a:defRPr/>
            </a:pPr>
            <a:r>
              <a:rPr lang="ru-RU" sz="1400" b="1">
                <a:latin typeface="Times New Roman"/>
                <a:cs typeface="Times New Roman"/>
              </a:rPr>
              <a:t>Расходы республиканского бюджета, млн. руб.</a:t>
            </a:r>
          </a:p>
        </p:txBody>
      </p:sp>
      <p:graphicFrame>
        <p:nvGraphicFramePr>
          <p:cNvPr id="57" name="Диаграмма 56"/>
          <p:cNvGraphicFramePr>
            <a:graphicFrameLocks/>
          </p:cNvGraphicFramePr>
          <p:nvPr>
            <p:extLst>
              <p:ext uri="{D42A27DB-BD31-4B8C-83A1-F6EECF244321}">
                <p14:modId xmlns:p14="http://schemas.microsoft.com/office/powerpoint/2010/main" val="3711001575"/>
              </p:ext>
            </p:extLst>
          </p:nvPr>
        </p:nvGraphicFramePr>
        <p:xfrm>
          <a:off x="75058" y="2999953"/>
          <a:ext cx="3991420" cy="3478049"/>
        </p:xfrm>
        <a:graphic>
          <a:graphicData uri="http://schemas.openxmlformats.org/drawingml/2006/chart">
            <c:chart xmlns:c="http://schemas.openxmlformats.org/drawingml/2006/chart" xmlns:r="http://schemas.openxmlformats.org/officeDocument/2006/relationships" r:id="rId3"/>
          </a:graphicData>
        </a:graphic>
      </p:graphicFrame>
      <p:sp>
        <p:nvSpPr>
          <p:cNvPr id="3" name="Номер слайда 2"/>
          <p:cNvSpPr>
            <a:spLocks noGrp="1"/>
          </p:cNvSpPr>
          <p:nvPr>
            <p:ph type="sldNum" sz="quarter" idx="12"/>
          </p:nvPr>
        </p:nvSpPr>
        <p:spPr bwMode="auto"/>
        <p:txBody>
          <a:bodyPr/>
          <a:lstStyle/>
          <a:p>
            <a:pPr>
              <a:defRPr/>
            </a:pPr>
            <a:r>
              <a:rPr lang="ru-RU" dirty="0" smtClean="0"/>
              <a:t>84</a:t>
            </a:r>
            <a:endParaRPr lang="ru-RU" dirty="0"/>
          </a:p>
        </p:txBody>
      </p:sp>
      <p:sp>
        <p:nvSpPr>
          <p:cNvPr id="59" name="Заголовок 1"/>
          <p:cNvSpPr txBox="1"/>
          <p:nvPr/>
        </p:nvSpPr>
        <p:spPr bwMode="auto">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a:spcBef>
                <a:spcPts val="0"/>
              </a:spcBef>
              <a:buClr>
                <a:schemeClr val="accent6">
                  <a:lumMod val="75000"/>
                </a:schemeClr>
              </a:buClr>
              <a:buSzPct val="128000"/>
              <a:buFont typeface="Georgia"/>
              <a:buChar char="*"/>
              <a:defRPr sz="4600" b="1" i="0">
                <a:gradFill>
                  <a:gsLst>
                    <a:gs pos="0">
                      <a:schemeClr val="tx1"/>
                    </a:gs>
                    <a:gs pos="40000">
                      <a:schemeClr val="tx1">
                        <a:lumMod val="75000"/>
                        <a:lumOff val="25000"/>
                      </a:schemeClr>
                    </a:gs>
                    <a:gs pos="100000">
                      <a:schemeClr val="tx2">
                        <a:alpha val="65000"/>
                      </a:schemeClr>
                    </a:gs>
                  </a:gsLst>
                  <a:lin ang="5400000" scaled="0"/>
                </a:gradFill>
                <a:latin typeface="+mj-lt"/>
                <a:ea typeface="+mj-ea"/>
                <a:cs typeface="+mj-c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marL="0" indent="0" algn="l">
              <a:spcAft>
                <a:spcPts val="0"/>
              </a:spcAft>
              <a:buNone/>
              <a:defRPr/>
            </a:pPr>
            <a:r>
              <a:rPr lang="ru-RU" sz="1700">
                <a:solidFill>
                  <a:schemeClr val="tx1"/>
                </a:solidFill>
                <a:latin typeface="Times New Roman"/>
                <a:cs typeface="Times New Roman"/>
              </a:rPr>
              <a:t>Государственная программа Чувашской Республики </a:t>
            </a:r>
          </a:p>
          <a:p>
            <a:pPr marL="0" indent="0" algn="l">
              <a:spcAft>
                <a:spcPts val="0"/>
              </a:spcAft>
              <a:buNone/>
              <a:defRPr/>
            </a:pPr>
            <a:r>
              <a:rPr lang="ru-RU" sz="1700">
                <a:solidFill>
                  <a:schemeClr val="tx1"/>
                </a:solidFill>
                <a:latin typeface="Times New Roman"/>
                <a:cs typeface="Times New Roman"/>
              </a:rPr>
              <a:t>«Модернизация и развитие сферы жилищно-коммунального хозяйства»</a:t>
            </a:r>
          </a:p>
        </p:txBody>
      </p:sp>
      <p:cxnSp>
        <p:nvCxnSpPr>
          <p:cNvPr id="60" name="Прямая соединительная линия 59"/>
          <p:cNvCxnSpPr>
            <a:cxnSpLocks/>
          </p:cNvCxnSpPr>
          <p:nvPr/>
        </p:nvCxnSpPr>
        <p:spPr bwMode="auto">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61" name="TextBox 60"/>
          <p:cNvSpPr txBox="1"/>
          <p:nvPr/>
        </p:nvSpPr>
        <p:spPr bwMode="auto">
          <a:xfrm>
            <a:off x="7873228" y="69850"/>
            <a:ext cx="1223412" cy="492443"/>
          </a:xfrm>
          <a:prstGeom prst="rect">
            <a:avLst/>
          </a:prstGeom>
          <a:noFill/>
        </p:spPr>
        <p:txBody>
          <a:bodyPr wrap="none" rtlCol="0">
            <a:spAutoFit/>
          </a:bodyPr>
          <a:lstStyle/>
          <a:p>
            <a:pPr algn="ctr">
              <a:defRPr/>
            </a:pPr>
            <a:r>
              <a:rPr lang="ru-RU" sz="1300" b="1" i="1">
                <a:solidFill>
                  <a:schemeClr val="accent1"/>
                </a:solidFill>
                <a:latin typeface="+mn-lt"/>
              </a:rPr>
              <a:t>Бюджет</a:t>
            </a:r>
            <a:endParaRPr/>
          </a:p>
          <a:p>
            <a:pPr algn="ctr">
              <a:defRPr/>
            </a:pPr>
            <a:r>
              <a:rPr lang="ru-RU" sz="1300" b="1" i="1">
                <a:solidFill>
                  <a:schemeClr val="accent1"/>
                </a:solidFill>
                <a:latin typeface="+mn-lt"/>
              </a:rPr>
              <a:t>для граждан</a:t>
            </a:r>
          </a:p>
        </p:txBody>
      </p:sp>
      <p:sp>
        <p:nvSpPr>
          <p:cNvPr id="25" name="Полилиния 24"/>
          <p:cNvSpPr/>
          <p:nvPr/>
        </p:nvSpPr>
        <p:spPr bwMode="auto">
          <a:xfrm>
            <a:off x="4193401" y="2870526"/>
            <a:ext cx="4821991" cy="513746"/>
          </a:xfrm>
          <a:custGeom>
            <a:avLst/>
            <a:gdLst>
              <a:gd name="connsiteX0" fmla="*/ 0 w 3933156"/>
              <a:gd name="connsiteY0" fmla="*/ 47719 h 477185"/>
              <a:gd name="connsiteX1" fmla="*/ 47719 w 3933156"/>
              <a:gd name="connsiteY1" fmla="*/ 0 h 477185"/>
              <a:gd name="connsiteX2" fmla="*/ 3885438 w 3933156"/>
              <a:gd name="connsiteY2" fmla="*/ 0 h 477185"/>
              <a:gd name="connsiteX3" fmla="*/ 3933157 w 3933156"/>
              <a:gd name="connsiteY3" fmla="*/ 47719 h 477185"/>
              <a:gd name="connsiteX4" fmla="*/ 3933156 w 3933156"/>
              <a:gd name="connsiteY4" fmla="*/ 429467 h 477185"/>
              <a:gd name="connsiteX5" fmla="*/ 3885437 w 3933156"/>
              <a:gd name="connsiteY5" fmla="*/ 477186 h 477185"/>
              <a:gd name="connsiteX6" fmla="*/ 47719 w 3933156"/>
              <a:gd name="connsiteY6" fmla="*/ 477185 h 477185"/>
              <a:gd name="connsiteX7" fmla="*/ 0 w 3933156"/>
              <a:gd name="connsiteY7" fmla="*/ 429466 h 477185"/>
              <a:gd name="connsiteX8" fmla="*/ 0 w 3933156"/>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33156" h="477185" extrusionOk="0">
                <a:moveTo>
                  <a:pt x="0" y="47719"/>
                </a:moveTo>
                <a:cubicBezTo>
                  <a:pt x="0" y="21365"/>
                  <a:pt x="21365" y="0"/>
                  <a:pt x="47719" y="0"/>
                </a:cubicBezTo>
                <a:lnTo>
                  <a:pt x="3885438" y="0"/>
                </a:lnTo>
                <a:cubicBezTo>
                  <a:pt x="3911792" y="0"/>
                  <a:pt x="3933157" y="21365"/>
                  <a:pt x="3933157" y="47719"/>
                </a:cubicBezTo>
                <a:cubicBezTo>
                  <a:pt x="3933157" y="174968"/>
                  <a:pt x="3933156" y="302218"/>
                  <a:pt x="3933156" y="429467"/>
                </a:cubicBezTo>
                <a:cubicBezTo>
                  <a:pt x="3933156" y="455821"/>
                  <a:pt x="3911791" y="477186"/>
                  <a:pt x="3885437" y="477186"/>
                </a:cubicBezTo>
                <a:lnTo>
                  <a:pt x="47719" y="477185"/>
                </a:lnTo>
                <a:cubicBezTo>
                  <a:pt x="21365" y="477185"/>
                  <a:pt x="0" y="455820"/>
                  <a:pt x="0" y="429466"/>
                </a:cubicBezTo>
                <a:lnTo>
                  <a:pt x="0" y="47719"/>
                </a:lnTo>
                <a:close/>
              </a:path>
            </a:pathLst>
          </a:custGeom>
          <a:gradFill>
            <a:gsLst>
              <a:gs pos="0">
                <a:srgbClr val="3399FF">
                  <a:tint val="66000"/>
                  <a:satMod val="160000"/>
                </a:srgbClr>
              </a:gs>
              <a:gs pos="50000">
                <a:srgbClr val="3399FF">
                  <a:tint val="44500"/>
                  <a:satMod val="160000"/>
                </a:srgbClr>
              </a:gs>
              <a:gs pos="100000">
                <a:srgbClr val="3399FF">
                  <a:tint val="23500"/>
                  <a:satMod val="160000"/>
                </a:srgbClr>
              </a:gs>
            </a:gsLst>
            <a:lin ang="8100000" scaled="1"/>
          </a:gradFill>
          <a:ln>
            <a:noFill/>
          </a:ln>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49">
              <a:spcBef>
                <a:spcPts val="0"/>
              </a:spcBef>
              <a:spcAft>
                <a:spcPts val="0"/>
              </a:spcAft>
              <a:defRPr/>
            </a:pPr>
            <a:r>
              <a:rPr lang="ru-RU" sz="1500" b="1" i="1">
                <a:solidFill>
                  <a:schemeClr val="tx1"/>
                </a:solidFill>
                <a:latin typeface="Times New Roman"/>
                <a:cs typeface="Times New Roman"/>
              </a:rPr>
              <a:t>Расходы в разрезе структурных элементов</a:t>
            </a:r>
            <a:endParaRPr/>
          </a:p>
          <a:p>
            <a:pPr lvl="0" algn="ctr" defTabSz="577849">
              <a:spcBef>
                <a:spcPts val="0"/>
              </a:spcBef>
              <a:spcAft>
                <a:spcPts val="0"/>
              </a:spcAft>
              <a:defRPr/>
            </a:pPr>
            <a:r>
              <a:rPr lang="ru-RU" sz="1500" b="1" i="1">
                <a:solidFill>
                  <a:schemeClr val="tx1"/>
                </a:solidFill>
                <a:latin typeface="Times New Roman"/>
                <a:cs typeface="Times New Roman"/>
              </a:rPr>
              <a:t> в 2025 году, млн. руб.</a:t>
            </a:r>
            <a:endParaRPr/>
          </a:p>
        </p:txBody>
      </p:sp>
      <p:sp>
        <p:nvSpPr>
          <p:cNvPr id="26" name="Полилиния 25"/>
          <p:cNvSpPr/>
          <p:nvPr/>
        </p:nvSpPr>
        <p:spPr bwMode="auto">
          <a:xfrm>
            <a:off x="4170870" y="4375056"/>
            <a:ext cx="3236933" cy="57426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extrusionOk="0">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a:gsLst>
              <a:gs pos="0">
                <a:srgbClr val="3399FF">
                  <a:tint val="66000"/>
                  <a:satMod val="160000"/>
                </a:srgbClr>
              </a:gs>
              <a:gs pos="50000">
                <a:srgbClr val="3399FF">
                  <a:tint val="44500"/>
                  <a:satMod val="160000"/>
                </a:srgbClr>
              </a:gs>
              <a:gs pos="100000">
                <a:srgbClr val="3399FF">
                  <a:tint val="23500"/>
                  <a:satMod val="160000"/>
                </a:srgbClr>
              </a:gs>
            </a:gsLst>
            <a:lin ang="8100000" scaled="1"/>
          </a:gradFill>
          <a:ln>
            <a:noFill/>
          </a:ln>
          <a:effectLst>
            <a:outerShdw blurRad="50800" dist="38100" dir="5400000" algn="t" rotWithShape="0">
              <a:prstClr val="black">
                <a:alpha val="40000"/>
              </a:prstClr>
            </a:outerShdw>
          </a:effectLst>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49">
              <a:lnSpc>
                <a:spcPct val="90000"/>
              </a:lnSpc>
              <a:spcAft>
                <a:spcPts val="0"/>
              </a:spcAft>
              <a:defRPr/>
            </a:pPr>
            <a:r>
              <a:rPr lang="ru-RU" sz="1200">
                <a:solidFill>
                  <a:schemeClr val="tx1"/>
                </a:solidFill>
                <a:latin typeface="Times New Roman"/>
                <a:cs typeface="Times New Roman"/>
              </a:rPr>
              <a:t>Ведомственный проект «Водоснабжение, водоотведение и очистка сточных вод»</a:t>
            </a:r>
            <a:endParaRPr/>
          </a:p>
        </p:txBody>
      </p:sp>
      <p:sp>
        <p:nvSpPr>
          <p:cNvPr id="70" name="Скругленный прямоугольник 69"/>
          <p:cNvSpPr/>
          <p:nvPr/>
        </p:nvSpPr>
        <p:spPr bwMode="auto">
          <a:xfrm>
            <a:off x="4201665" y="3432185"/>
            <a:ext cx="3236934" cy="310262"/>
          </a:xfrm>
          <a:prstGeom prst="roundRect">
            <a:avLst>
              <a:gd name="adj" fmla="val 10000"/>
            </a:avLst>
          </a:pr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anchor="ctr"/>
          <a:lstStyle/>
          <a:p>
            <a:pPr algn="ctr">
              <a:defRPr/>
            </a:pPr>
            <a:r>
              <a:rPr lang="ru-RU" sz="1500" b="1">
                <a:solidFill>
                  <a:schemeClr val="tx1"/>
                </a:solidFill>
                <a:latin typeface="Times New Roman"/>
                <a:cs typeface="Times New Roman"/>
              </a:rPr>
              <a:t>Наименование</a:t>
            </a:r>
          </a:p>
        </p:txBody>
      </p:sp>
      <p:sp>
        <p:nvSpPr>
          <p:cNvPr id="73" name="Полилиния 72"/>
          <p:cNvSpPr/>
          <p:nvPr/>
        </p:nvSpPr>
        <p:spPr bwMode="auto">
          <a:xfrm>
            <a:off x="7513173" y="4375055"/>
            <a:ext cx="684000" cy="57426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extrusionOk="0">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a:gsLst>
              <a:gs pos="0">
                <a:srgbClr val="3399FF">
                  <a:tint val="66000"/>
                  <a:satMod val="160000"/>
                </a:srgbClr>
              </a:gs>
              <a:gs pos="50000">
                <a:srgbClr val="3399FF">
                  <a:tint val="44500"/>
                  <a:satMod val="160000"/>
                </a:srgbClr>
              </a:gs>
              <a:gs pos="100000">
                <a:srgbClr val="3399FF">
                  <a:tint val="23500"/>
                  <a:satMod val="160000"/>
                </a:srgbClr>
              </a:gs>
            </a:gsLst>
            <a:lin ang="8100000" scaled="1"/>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3506" tIns="63506" rIns="63506" bIns="63506" numCol="1" spcCol="1270" anchor="ctr" anchorCtr="0">
            <a:noAutofit/>
          </a:bodyPr>
          <a:lstStyle/>
          <a:p>
            <a:pPr lvl="0" algn="ctr" defTabSz="577849">
              <a:lnSpc>
                <a:spcPct val="90000"/>
              </a:lnSpc>
              <a:spcAft>
                <a:spcPts val="0"/>
              </a:spcAft>
              <a:defRPr/>
            </a:pPr>
            <a:r>
              <a:rPr lang="ru-RU" sz="1400">
                <a:solidFill>
                  <a:schemeClr val="tx1"/>
                </a:solidFill>
                <a:latin typeface="Times New Roman"/>
                <a:cs typeface="Times New Roman"/>
              </a:rPr>
              <a:t>2 355,0</a:t>
            </a:r>
          </a:p>
        </p:txBody>
      </p:sp>
      <p:sp>
        <p:nvSpPr>
          <p:cNvPr id="74" name="Полилиния 73"/>
          <p:cNvSpPr/>
          <p:nvPr/>
        </p:nvSpPr>
        <p:spPr bwMode="auto">
          <a:xfrm>
            <a:off x="7513173" y="5695133"/>
            <a:ext cx="684000" cy="526801"/>
          </a:xfrm>
          <a:custGeom>
            <a:avLst/>
            <a:gdLst>
              <a:gd name="connsiteX0" fmla="*/ 0 w 720352"/>
              <a:gd name="connsiteY0" fmla="*/ 47719 h 477185"/>
              <a:gd name="connsiteX1" fmla="*/ 47719 w 720352"/>
              <a:gd name="connsiteY1" fmla="*/ 0 h 477185"/>
              <a:gd name="connsiteX2" fmla="*/ 672634 w 720352"/>
              <a:gd name="connsiteY2" fmla="*/ 0 h 477185"/>
              <a:gd name="connsiteX3" fmla="*/ 720353 w 720352"/>
              <a:gd name="connsiteY3" fmla="*/ 47719 h 477185"/>
              <a:gd name="connsiteX4" fmla="*/ 720352 w 720352"/>
              <a:gd name="connsiteY4" fmla="*/ 429467 h 477185"/>
              <a:gd name="connsiteX5" fmla="*/ 672633 w 720352"/>
              <a:gd name="connsiteY5" fmla="*/ 477186 h 477185"/>
              <a:gd name="connsiteX6" fmla="*/ 47719 w 720352"/>
              <a:gd name="connsiteY6" fmla="*/ 477185 h 477185"/>
              <a:gd name="connsiteX7" fmla="*/ 0 w 720352"/>
              <a:gd name="connsiteY7" fmla="*/ 429466 h 477185"/>
              <a:gd name="connsiteX8" fmla="*/ 0 w 720352"/>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52" h="477185" extrusionOk="0">
                <a:moveTo>
                  <a:pt x="0" y="47719"/>
                </a:moveTo>
                <a:cubicBezTo>
                  <a:pt x="0" y="21365"/>
                  <a:pt x="21365" y="0"/>
                  <a:pt x="47719" y="0"/>
                </a:cubicBezTo>
                <a:lnTo>
                  <a:pt x="672634" y="0"/>
                </a:lnTo>
                <a:cubicBezTo>
                  <a:pt x="698988" y="0"/>
                  <a:pt x="720353" y="21365"/>
                  <a:pt x="720353" y="47719"/>
                </a:cubicBezTo>
                <a:cubicBezTo>
                  <a:pt x="720353" y="174968"/>
                  <a:pt x="720352" y="302218"/>
                  <a:pt x="720352" y="429467"/>
                </a:cubicBezTo>
                <a:cubicBezTo>
                  <a:pt x="720352" y="455821"/>
                  <a:pt x="698987" y="477186"/>
                  <a:pt x="672633" y="477186"/>
                </a:cubicBezTo>
                <a:lnTo>
                  <a:pt x="47719" y="477185"/>
                </a:lnTo>
                <a:cubicBezTo>
                  <a:pt x="21365" y="477185"/>
                  <a:pt x="0" y="455820"/>
                  <a:pt x="0" y="429466"/>
                </a:cubicBezTo>
                <a:lnTo>
                  <a:pt x="0" y="47719"/>
                </a:lnTo>
                <a:close/>
              </a:path>
            </a:pathLst>
          </a:custGeom>
          <a:gradFill>
            <a:gsLst>
              <a:gs pos="0">
                <a:srgbClr val="3399FF">
                  <a:tint val="66000"/>
                  <a:satMod val="160000"/>
                </a:srgbClr>
              </a:gs>
              <a:gs pos="50000">
                <a:srgbClr val="3399FF">
                  <a:tint val="44500"/>
                  <a:satMod val="160000"/>
                </a:srgbClr>
              </a:gs>
              <a:gs pos="100000">
                <a:srgbClr val="3399FF">
                  <a:tint val="23500"/>
                  <a:satMod val="160000"/>
                </a:srgbClr>
              </a:gs>
            </a:gsLst>
            <a:lin ang="8100000" scaled="1"/>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3506" tIns="63506" rIns="63506" bIns="63506" numCol="1" spcCol="1270" anchor="ctr" anchorCtr="0">
            <a:noAutofit/>
          </a:bodyPr>
          <a:lstStyle/>
          <a:p>
            <a:pPr lvl="0" algn="ctr" defTabSz="577849">
              <a:lnSpc>
                <a:spcPct val="90000"/>
              </a:lnSpc>
              <a:spcBef>
                <a:spcPts val="0"/>
              </a:spcBef>
              <a:spcAft>
                <a:spcPts val="0"/>
              </a:spcAft>
              <a:defRPr/>
            </a:pPr>
            <a:r>
              <a:rPr lang="ru-RU" sz="1400">
                <a:solidFill>
                  <a:schemeClr val="tx1"/>
                </a:solidFill>
                <a:latin typeface="Times New Roman"/>
                <a:cs typeface="Times New Roman"/>
              </a:rPr>
              <a:t>504,3</a:t>
            </a:r>
          </a:p>
        </p:txBody>
      </p:sp>
      <p:sp>
        <p:nvSpPr>
          <p:cNvPr id="83" name="Скругленный прямоугольник 82"/>
          <p:cNvSpPr/>
          <p:nvPr/>
        </p:nvSpPr>
        <p:spPr bwMode="auto">
          <a:xfrm>
            <a:off x="7550112" y="3432185"/>
            <a:ext cx="684000" cy="288000"/>
          </a:xfrm>
          <a:prstGeom prst="roundRect">
            <a:avLst>
              <a:gd name="adj" fmla="val 10000"/>
            </a:avLst>
          </a:pr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anchor="ctr"/>
          <a:lstStyle/>
          <a:p>
            <a:pPr algn="ctr">
              <a:defRPr/>
            </a:pPr>
            <a:r>
              <a:rPr lang="ru-RU" sz="1500" b="1">
                <a:solidFill>
                  <a:schemeClr val="tx1"/>
                </a:solidFill>
                <a:latin typeface="Times New Roman"/>
                <a:cs typeface="Times New Roman"/>
              </a:rPr>
              <a:t>План</a:t>
            </a:r>
          </a:p>
        </p:txBody>
      </p:sp>
      <p:sp>
        <p:nvSpPr>
          <p:cNvPr id="42" name="Полилиния 41"/>
          <p:cNvSpPr/>
          <p:nvPr/>
        </p:nvSpPr>
        <p:spPr bwMode="auto">
          <a:xfrm>
            <a:off x="4167779" y="5665217"/>
            <a:ext cx="3236913" cy="56123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extrusionOk="0">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a:gsLst>
              <a:gs pos="0">
                <a:srgbClr val="3399FF">
                  <a:tint val="66000"/>
                  <a:satMod val="160000"/>
                </a:srgbClr>
              </a:gs>
              <a:gs pos="50000">
                <a:srgbClr val="3399FF">
                  <a:tint val="44500"/>
                  <a:satMod val="160000"/>
                </a:srgbClr>
              </a:gs>
              <a:gs pos="100000">
                <a:srgbClr val="3399FF">
                  <a:tint val="23500"/>
                  <a:satMod val="160000"/>
                </a:srgbClr>
              </a:gs>
            </a:gsLst>
            <a:lin ang="8100000" scaled="1"/>
          </a:gradFill>
          <a:ln>
            <a:noFill/>
          </a:ln>
          <a:effectLst>
            <a:outerShdw blurRad="50800" dist="38100" dir="5400000" algn="t" rotWithShape="0">
              <a:prstClr val="black">
                <a:alpha val="40000"/>
              </a:prstClr>
            </a:outerShdw>
          </a:effectLst>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49">
              <a:lnSpc>
                <a:spcPct val="90000"/>
              </a:lnSpc>
              <a:spcAft>
                <a:spcPts val="0"/>
              </a:spcAft>
              <a:defRPr/>
            </a:pPr>
            <a:r>
              <a:rPr lang="ru-RU" sz="1200">
                <a:solidFill>
                  <a:schemeClr val="tx1"/>
                </a:solidFill>
                <a:latin typeface="Times New Roman"/>
                <a:cs typeface="Times New Roman"/>
              </a:rPr>
              <a:t>Комплекс процессных мероприятий «Улучшение условий проживания граждан в многоквартирных домах»</a:t>
            </a:r>
            <a:endParaRPr/>
          </a:p>
        </p:txBody>
      </p:sp>
      <p:pic>
        <p:nvPicPr>
          <p:cNvPr id="4" name="Picture 2" descr="T:\Госдолг\Катя\05.12.14_batarei_-_2.jpg"/>
          <p:cNvPicPr>
            <a:picLocks noChangeAspect="1" noChangeArrowheads="1"/>
          </p:cNvPicPr>
          <p:nvPr/>
        </p:nvPicPr>
        <p:blipFill>
          <a:blip r:embed="rId4"/>
          <a:stretch/>
        </p:blipFill>
        <p:spPr bwMode="auto">
          <a:xfrm>
            <a:off x="6168764" y="707206"/>
            <a:ext cx="2918948" cy="2001715"/>
          </a:xfrm>
          <a:prstGeom prst="rect">
            <a:avLst/>
          </a:prstGeom>
          <a:ln>
            <a:noFill/>
          </a:ln>
          <a:effectLst>
            <a:softEdge rad="112500"/>
          </a:effectLst>
        </p:spPr>
      </p:pic>
      <p:sp>
        <p:nvSpPr>
          <p:cNvPr id="39" name="Полилиния 38"/>
          <p:cNvSpPr/>
          <p:nvPr/>
        </p:nvSpPr>
        <p:spPr bwMode="auto">
          <a:xfrm>
            <a:off x="4167780" y="5085184"/>
            <a:ext cx="3246212" cy="504056"/>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extrusionOk="0">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a:gsLst>
              <a:gs pos="0">
                <a:srgbClr val="3399FF">
                  <a:tint val="66000"/>
                  <a:satMod val="160000"/>
                </a:srgbClr>
              </a:gs>
              <a:gs pos="50000">
                <a:srgbClr val="3399FF">
                  <a:tint val="44500"/>
                  <a:satMod val="160000"/>
                </a:srgbClr>
              </a:gs>
              <a:gs pos="100000">
                <a:srgbClr val="3399FF">
                  <a:tint val="23500"/>
                  <a:satMod val="160000"/>
                </a:srgbClr>
              </a:gs>
            </a:gsLst>
            <a:lin ang="8100000" scaled="1"/>
          </a:gradFill>
          <a:ln>
            <a:noFill/>
          </a:ln>
          <a:effectLst>
            <a:outerShdw blurRad="50800" dist="38100" dir="5400000" algn="t" rotWithShape="0">
              <a:prstClr val="black">
                <a:alpha val="40000"/>
              </a:prstClr>
            </a:outerShdw>
          </a:effectLst>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49">
              <a:lnSpc>
                <a:spcPct val="90000"/>
              </a:lnSpc>
              <a:spcAft>
                <a:spcPts val="0"/>
              </a:spcAft>
              <a:defRPr/>
            </a:pPr>
            <a:r>
              <a:rPr lang="ru-RU" sz="1200">
                <a:solidFill>
                  <a:schemeClr val="tx1"/>
                </a:solidFill>
                <a:latin typeface="Times New Roman"/>
                <a:cs typeface="Times New Roman"/>
              </a:rPr>
              <a:t>Ведомственный проект «Обеспечение </a:t>
            </a:r>
          </a:p>
          <a:p>
            <a:pPr algn="ctr" defTabSz="577849">
              <a:lnSpc>
                <a:spcPct val="90000"/>
              </a:lnSpc>
              <a:spcAft>
                <a:spcPts val="0"/>
              </a:spcAft>
              <a:defRPr/>
            </a:pPr>
            <a:r>
              <a:rPr lang="ru-RU" sz="1200">
                <a:solidFill>
                  <a:schemeClr val="tx1"/>
                </a:solidFill>
                <a:latin typeface="Times New Roman"/>
                <a:cs typeface="Times New Roman"/>
              </a:rPr>
              <a:t>качества жилищно-коммунальных услуг»</a:t>
            </a:r>
            <a:endParaRPr/>
          </a:p>
        </p:txBody>
      </p:sp>
      <p:sp>
        <p:nvSpPr>
          <p:cNvPr id="49" name="Полилиния 48"/>
          <p:cNvSpPr/>
          <p:nvPr/>
        </p:nvSpPr>
        <p:spPr bwMode="auto">
          <a:xfrm>
            <a:off x="7519317" y="5085183"/>
            <a:ext cx="684000" cy="504056"/>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extrusionOk="0">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a:gsLst>
              <a:gs pos="0">
                <a:srgbClr val="3399FF">
                  <a:tint val="66000"/>
                  <a:satMod val="160000"/>
                </a:srgbClr>
              </a:gs>
              <a:gs pos="50000">
                <a:srgbClr val="3399FF">
                  <a:tint val="44500"/>
                  <a:satMod val="160000"/>
                </a:srgbClr>
              </a:gs>
              <a:gs pos="100000">
                <a:srgbClr val="3399FF">
                  <a:tint val="23500"/>
                  <a:satMod val="160000"/>
                </a:srgbClr>
              </a:gs>
            </a:gsLst>
            <a:lin ang="8100000" scaled="1"/>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3506" tIns="63506" rIns="63506" bIns="63506" numCol="1" spcCol="1270" anchor="ctr" anchorCtr="0">
            <a:noAutofit/>
          </a:bodyPr>
          <a:lstStyle/>
          <a:p>
            <a:pPr lvl="0" algn="ctr" defTabSz="577849">
              <a:lnSpc>
                <a:spcPct val="90000"/>
              </a:lnSpc>
              <a:spcBef>
                <a:spcPts val="0"/>
              </a:spcBef>
              <a:spcAft>
                <a:spcPts val="0"/>
              </a:spcAft>
              <a:defRPr/>
            </a:pPr>
            <a:r>
              <a:rPr lang="ru-RU" sz="1400">
                <a:solidFill>
                  <a:schemeClr val="tx1"/>
                </a:solidFill>
                <a:latin typeface="Times New Roman"/>
                <a:cs typeface="Times New Roman"/>
              </a:rPr>
              <a:t>879,2</a:t>
            </a:r>
          </a:p>
        </p:txBody>
      </p:sp>
      <p:sp>
        <p:nvSpPr>
          <p:cNvPr id="51" name="Полилиния 50"/>
          <p:cNvSpPr/>
          <p:nvPr/>
        </p:nvSpPr>
        <p:spPr bwMode="auto">
          <a:xfrm>
            <a:off x="4170870" y="3830798"/>
            <a:ext cx="3246212" cy="462298"/>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extrusionOk="0">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a:gsLst>
              <a:gs pos="0">
                <a:srgbClr val="3399FF">
                  <a:tint val="66000"/>
                  <a:satMod val="160000"/>
                </a:srgbClr>
              </a:gs>
              <a:gs pos="50000">
                <a:srgbClr val="3399FF">
                  <a:tint val="44500"/>
                  <a:satMod val="160000"/>
                </a:srgbClr>
              </a:gs>
              <a:gs pos="100000">
                <a:srgbClr val="3399FF">
                  <a:tint val="23500"/>
                  <a:satMod val="160000"/>
                </a:srgbClr>
              </a:gs>
            </a:gsLst>
            <a:lin ang="8100000" scaled="1"/>
          </a:gradFill>
          <a:ln>
            <a:noFill/>
          </a:ln>
          <a:effectLst>
            <a:outerShdw blurRad="50800" dist="38100" dir="5400000" algn="t" rotWithShape="0">
              <a:prstClr val="black">
                <a:alpha val="40000"/>
              </a:prstClr>
            </a:outerShdw>
          </a:effectLst>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49">
              <a:lnSpc>
                <a:spcPct val="90000"/>
              </a:lnSpc>
              <a:spcAft>
                <a:spcPts val="0"/>
              </a:spcAft>
              <a:defRPr/>
            </a:pPr>
            <a:r>
              <a:rPr lang="ru-RU" sz="1200">
                <a:solidFill>
                  <a:schemeClr val="tx1"/>
                </a:solidFill>
                <a:latin typeface="Times New Roman"/>
                <a:cs typeface="Times New Roman"/>
              </a:rPr>
              <a:t>Региональный проект «Модернизация коммунальной инфраструктуры»</a:t>
            </a:r>
          </a:p>
        </p:txBody>
      </p:sp>
      <p:sp>
        <p:nvSpPr>
          <p:cNvPr id="54" name="Полилиния 53"/>
          <p:cNvSpPr/>
          <p:nvPr/>
        </p:nvSpPr>
        <p:spPr bwMode="auto">
          <a:xfrm>
            <a:off x="7531228" y="3828693"/>
            <a:ext cx="684000" cy="464403"/>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extrusionOk="0">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a:gsLst>
              <a:gs pos="0">
                <a:srgbClr val="3399FF">
                  <a:tint val="66000"/>
                  <a:satMod val="160000"/>
                </a:srgbClr>
              </a:gs>
              <a:gs pos="50000">
                <a:srgbClr val="3399FF">
                  <a:tint val="44500"/>
                  <a:satMod val="160000"/>
                </a:srgbClr>
              </a:gs>
              <a:gs pos="100000">
                <a:srgbClr val="3399FF">
                  <a:tint val="23500"/>
                  <a:satMod val="160000"/>
                </a:srgbClr>
              </a:gs>
            </a:gsLst>
            <a:lin ang="8100000" scaled="1"/>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3506" tIns="63506" rIns="63506" bIns="63506" numCol="1" spcCol="1270" anchor="ctr" anchorCtr="0">
            <a:noAutofit/>
          </a:bodyPr>
          <a:lstStyle/>
          <a:p>
            <a:pPr lvl="0" algn="ctr" defTabSz="577849">
              <a:lnSpc>
                <a:spcPct val="90000"/>
              </a:lnSpc>
              <a:spcBef>
                <a:spcPts val="0"/>
              </a:spcBef>
              <a:spcAft>
                <a:spcPts val="0"/>
              </a:spcAft>
              <a:defRPr/>
            </a:pPr>
            <a:r>
              <a:rPr lang="ru-RU" sz="1400" dirty="0" smtClean="0">
                <a:solidFill>
                  <a:schemeClr val="tx1"/>
                </a:solidFill>
                <a:latin typeface="Times New Roman"/>
                <a:cs typeface="Times New Roman"/>
              </a:rPr>
              <a:t>1 004,9</a:t>
            </a:r>
            <a:endParaRPr lang="ru-RU" sz="1400" dirty="0">
              <a:solidFill>
                <a:schemeClr val="tx1"/>
              </a:solidFill>
              <a:latin typeface="Times New Roman"/>
              <a:cs typeface="Times New Roman"/>
            </a:endParaRPr>
          </a:p>
        </p:txBody>
      </p:sp>
      <p:sp>
        <p:nvSpPr>
          <p:cNvPr id="37" name="Скругленный прямоугольник 36"/>
          <p:cNvSpPr/>
          <p:nvPr/>
        </p:nvSpPr>
        <p:spPr bwMode="auto">
          <a:xfrm>
            <a:off x="8331392" y="3432185"/>
            <a:ext cx="684000" cy="310262"/>
          </a:xfrm>
          <a:prstGeom prst="roundRect">
            <a:avLst>
              <a:gd name="adj" fmla="val 10000"/>
            </a:avLst>
          </a:prstGeom>
          <a:gradFill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gradFill>
          <a:ln>
            <a:noFill/>
          </a:ln>
        </p:spPr>
        <p:style>
          <a:lnRef idx="2">
            <a:srgbClr val="000000"/>
          </a:lnRef>
          <a:fillRef idx="1">
            <a:srgbClr val="000000"/>
          </a:fillRef>
          <a:effectRef idx="0">
            <a:schemeClr val="accent1">
              <a:hueOff val="0"/>
              <a:satOff val="0"/>
              <a:lumOff val="0"/>
              <a:alphaOff val="0"/>
            </a:schemeClr>
          </a:effectRef>
          <a:fontRef idx="minor">
            <a:schemeClr val="lt1"/>
          </a:fontRef>
        </p:style>
        <p:txBody>
          <a:bodyPr anchor="ctr"/>
          <a:lstStyle/>
          <a:p>
            <a:pPr algn="ctr">
              <a:defRPr/>
            </a:pPr>
            <a:r>
              <a:rPr lang="ru-RU" sz="1500" b="1">
                <a:solidFill>
                  <a:schemeClr val="tx1"/>
                </a:solidFill>
                <a:latin typeface="Times New Roman"/>
                <a:cs typeface="Times New Roman"/>
              </a:rPr>
              <a:t>Факт</a:t>
            </a:r>
          </a:p>
        </p:txBody>
      </p:sp>
      <p:sp>
        <p:nvSpPr>
          <p:cNvPr id="38" name="Полилиния 37"/>
          <p:cNvSpPr/>
          <p:nvPr/>
        </p:nvSpPr>
        <p:spPr bwMode="auto">
          <a:xfrm>
            <a:off x="8300597" y="4375055"/>
            <a:ext cx="684000" cy="57426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extrusionOk="0">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a:gsLst>
              <a:gs pos="0">
                <a:srgbClr val="3399FF">
                  <a:tint val="66000"/>
                  <a:satMod val="160000"/>
                </a:srgbClr>
              </a:gs>
              <a:gs pos="50000">
                <a:srgbClr val="3399FF">
                  <a:tint val="44500"/>
                  <a:satMod val="160000"/>
                </a:srgbClr>
              </a:gs>
              <a:gs pos="100000">
                <a:srgbClr val="3399FF">
                  <a:tint val="23500"/>
                  <a:satMod val="160000"/>
                </a:srgbClr>
              </a:gs>
            </a:gsLst>
            <a:lin ang="8100000" scaled="1"/>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3506" tIns="63506" rIns="63506" bIns="63506" numCol="1" spcCol="1270" anchor="ctr" anchorCtr="0">
            <a:noAutofit/>
          </a:bodyPr>
          <a:lstStyle/>
          <a:p>
            <a:pPr lvl="0" algn="ctr" defTabSz="577849">
              <a:lnSpc>
                <a:spcPct val="90000"/>
              </a:lnSpc>
              <a:spcAft>
                <a:spcPts val="0"/>
              </a:spcAft>
              <a:defRPr/>
            </a:pPr>
            <a:r>
              <a:rPr lang="ru-RU" sz="1400">
                <a:solidFill>
                  <a:schemeClr val="tx1"/>
                </a:solidFill>
                <a:latin typeface="Times New Roman"/>
                <a:cs typeface="Times New Roman"/>
              </a:rPr>
              <a:t>1 303,4</a:t>
            </a:r>
          </a:p>
        </p:txBody>
      </p:sp>
      <p:sp>
        <p:nvSpPr>
          <p:cNvPr id="40" name="Полилиния 39"/>
          <p:cNvSpPr/>
          <p:nvPr/>
        </p:nvSpPr>
        <p:spPr bwMode="auto">
          <a:xfrm>
            <a:off x="8300597" y="5695133"/>
            <a:ext cx="684000" cy="526801"/>
          </a:xfrm>
          <a:custGeom>
            <a:avLst/>
            <a:gdLst>
              <a:gd name="connsiteX0" fmla="*/ 0 w 720352"/>
              <a:gd name="connsiteY0" fmla="*/ 47719 h 477185"/>
              <a:gd name="connsiteX1" fmla="*/ 47719 w 720352"/>
              <a:gd name="connsiteY1" fmla="*/ 0 h 477185"/>
              <a:gd name="connsiteX2" fmla="*/ 672634 w 720352"/>
              <a:gd name="connsiteY2" fmla="*/ 0 h 477185"/>
              <a:gd name="connsiteX3" fmla="*/ 720353 w 720352"/>
              <a:gd name="connsiteY3" fmla="*/ 47719 h 477185"/>
              <a:gd name="connsiteX4" fmla="*/ 720352 w 720352"/>
              <a:gd name="connsiteY4" fmla="*/ 429467 h 477185"/>
              <a:gd name="connsiteX5" fmla="*/ 672633 w 720352"/>
              <a:gd name="connsiteY5" fmla="*/ 477186 h 477185"/>
              <a:gd name="connsiteX6" fmla="*/ 47719 w 720352"/>
              <a:gd name="connsiteY6" fmla="*/ 477185 h 477185"/>
              <a:gd name="connsiteX7" fmla="*/ 0 w 720352"/>
              <a:gd name="connsiteY7" fmla="*/ 429466 h 477185"/>
              <a:gd name="connsiteX8" fmla="*/ 0 w 720352"/>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52" h="477185" extrusionOk="0">
                <a:moveTo>
                  <a:pt x="0" y="47719"/>
                </a:moveTo>
                <a:cubicBezTo>
                  <a:pt x="0" y="21365"/>
                  <a:pt x="21365" y="0"/>
                  <a:pt x="47719" y="0"/>
                </a:cubicBezTo>
                <a:lnTo>
                  <a:pt x="672634" y="0"/>
                </a:lnTo>
                <a:cubicBezTo>
                  <a:pt x="698988" y="0"/>
                  <a:pt x="720353" y="21365"/>
                  <a:pt x="720353" y="47719"/>
                </a:cubicBezTo>
                <a:cubicBezTo>
                  <a:pt x="720353" y="174968"/>
                  <a:pt x="720352" y="302218"/>
                  <a:pt x="720352" y="429467"/>
                </a:cubicBezTo>
                <a:cubicBezTo>
                  <a:pt x="720352" y="455821"/>
                  <a:pt x="698987" y="477186"/>
                  <a:pt x="672633" y="477186"/>
                </a:cubicBezTo>
                <a:lnTo>
                  <a:pt x="47719" y="477185"/>
                </a:lnTo>
                <a:cubicBezTo>
                  <a:pt x="21365" y="477185"/>
                  <a:pt x="0" y="455820"/>
                  <a:pt x="0" y="429466"/>
                </a:cubicBezTo>
                <a:lnTo>
                  <a:pt x="0" y="47719"/>
                </a:lnTo>
                <a:close/>
              </a:path>
            </a:pathLst>
          </a:custGeom>
          <a:gradFill>
            <a:gsLst>
              <a:gs pos="0">
                <a:srgbClr val="3399FF">
                  <a:tint val="66000"/>
                  <a:satMod val="160000"/>
                </a:srgbClr>
              </a:gs>
              <a:gs pos="50000">
                <a:srgbClr val="3399FF">
                  <a:tint val="44500"/>
                  <a:satMod val="160000"/>
                </a:srgbClr>
              </a:gs>
              <a:gs pos="100000">
                <a:srgbClr val="3399FF">
                  <a:tint val="23500"/>
                  <a:satMod val="160000"/>
                </a:srgbClr>
              </a:gs>
            </a:gsLst>
            <a:lin ang="8100000" scaled="1"/>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3506" tIns="63506" rIns="63506" bIns="63506" numCol="1" spcCol="1270" anchor="ctr" anchorCtr="0">
            <a:noAutofit/>
          </a:bodyPr>
          <a:lstStyle/>
          <a:p>
            <a:pPr lvl="0" algn="ctr" defTabSz="577849">
              <a:lnSpc>
                <a:spcPct val="90000"/>
              </a:lnSpc>
              <a:spcBef>
                <a:spcPts val="0"/>
              </a:spcBef>
              <a:spcAft>
                <a:spcPts val="0"/>
              </a:spcAft>
              <a:defRPr/>
            </a:pPr>
            <a:r>
              <a:rPr lang="ru-RU" sz="1400">
                <a:solidFill>
                  <a:schemeClr val="tx1"/>
                </a:solidFill>
                <a:latin typeface="Times New Roman"/>
                <a:cs typeface="Times New Roman"/>
              </a:rPr>
              <a:t>496,4</a:t>
            </a:r>
          </a:p>
        </p:txBody>
      </p:sp>
      <p:sp>
        <p:nvSpPr>
          <p:cNvPr id="43" name="Полилиния 42"/>
          <p:cNvSpPr/>
          <p:nvPr/>
        </p:nvSpPr>
        <p:spPr bwMode="auto">
          <a:xfrm>
            <a:off x="8300597" y="5085183"/>
            <a:ext cx="684000" cy="504056"/>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extrusionOk="0">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a:gsLst>
              <a:gs pos="0">
                <a:srgbClr val="3399FF">
                  <a:tint val="66000"/>
                  <a:satMod val="160000"/>
                </a:srgbClr>
              </a:gs>
              <a:gs pos="50000">
                <a:srgbClr val="3399FF">
                  <a:tint val="44500"/>
                  <a:satMod val="160000"/>
                </a:srgbClr>
              </a:gs>
              <a:gs pos="100000">
                <a:srgbClr val="3399FF">
                  <a:tint val="23500"/>
                  <a:satMod val="160000"/>
                </a:srgbClr>
              </a:gs>
            </a:gsLst>
            <a:lin ang="8100000" scaled="1"/>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3506" tIns="63506" rIns="63506" bIns="63506" numCol="1" spcCol="1270" anchor="ctr" anchorCtr="0">
            <a:noAutofit/>
          </a:bodyPr>
          <a:lstStyle/>
          <a:p>
            <a:pPr lvl="0" algn="ctr" defTabSz="577849">
              <a:lnSpc>
                <a:spcPct val="90000"/>
              </a:lnSpc>
              <a:spcBef>
                <a:spcPts val="0"/>
              </a:spcBef>
              <a:spcAft>
                <a:spcPts val="0"/>
              </a:spcAft>
              <a:defRPr/>
            </a:pPr>
            <a:r>
              <a:rPr lang="ru-RU" sz="1400">
                <a:solidFill>
                  <a:schemeClr val="tx1"/>
                </a:solidFill>
                <a:latin typeface="Times New Roman"/>
                <a:cs typeface="Times New Roman"/>
              </a:rPr>
              <a:t>843,2</a:t>
            </a:r>
          </a:p>
        </p:txBody>
      </p:sp>
      <p:sp>
        <p:nvSpPr>
          <p:cNvPr id="44" name="Полилиния 43"/>
          <p:cNvSpPr/>
          <p:nvPr/>
        </p:nvSpPr>
        <p:spPr bwMode="auto">
          <a:xfrm>
            <a:off x="8300597" y="3837063"/>
            <a:ext cx="684000" cy="456033"/>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extrusionOk="0">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a:gsLst>
              <a:gs pos="0">
                <a:srgbClr val="3399FF">
                  <a:tint val="66000"/>
                  <a:satMod val="160000"/>
                </a:srgbClr>
              </a:gs>
              <a:gs pos="50000">
                <a:srgbClr val="3399FF">
                  <a:tint val="44500"/>
                  <a:satMod val="160000"/>
                </a:srgbClr>
              </a:gs>
              <a:gs pos="100000">
                <a:srgbClr val="3399FF">
                  <a:tint val="23500"/>
                  <a:satMod val="160000"/>
                </a:srgbClr>
              </a:gs>
            </a:gsLst>
            <a:lin ang="8100000" scaled="1"/>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3506" tIns="63506" rIns="63506" bIns="63506" numCol="1" spcCol="1270" anchor="ctr" anchorCtr="0">
            <a:noAutofit/>
          </a:bodyPr>
          <a:lstStyle/>
          <a:p>
            <a:pPr lvl="0" algn="ctr" defTabSz="577849">
              <a:lnSpc>
                <a:spcPct val="90000"/>
              </a:lnSpc>
              <a:spcAft>
                <a:spcPts val="0"/>
              </a:spcAft>
              <a:defRPr/>
            </a:pPr>
            <a:r>
              <a:rPr lang="ru-RU" sz="1400">
                <a:solidFill>
                  <a:schemeClr val="tx1"/>
                </a:solidFill>
                <a:latin typeface="Times New Roman"/>
                <a:cs typeface="Times New Roman"/>
              </a:rPr>
              <a:t>604,5</a:t>
            </a:r>
          </a:p>
        </p:txBody>
      </p:sp>
    </p:spTree>
    <p:extLst>
      <p:ext uri="{BB962C8B-B14F-4D97-AF65-F5344CB8AC3E}">
        <p14:creationId xmlns:p14="http://schemas.microsoft.com/office/powerpoint/2010/main" val="999653728"/>
      </p:ext>
    </p:extLst>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Полилиния 6"/>
          <p:cNvSpPr/>
          <p:nvPr/>
        </p:nvSpPr>
        <p:spPr bwMode="auto">
          <a:xfrm>
            <a:off x="5035409" y="1228012"/>
            <a:ext cx="3960440" cy="836382"/>
          </a:xfrm>
          <a:custGeom>
            <a:avLst/>
            <a:gdLst>
              <a:gd name="connsiteX0" fmla="*/ 0 w 3902419"/>
              <a:gd name="connsiteY0" fmla="*/ 91715 h 917152"/>
              <a:gd name="connsiteX1" fmla="*/ 91715 w 3902419"/>
              <a:gd name="connsiteY1" fmla="*/ 0 h 917152"/>
              <a:gd name="connsiteX2" fmla="*/ 3810704 w 3902419"/>
              <a:gd name="connsiteY2" fmla="*/ 0 h 917152"/>
              <a:gd name="connsiteX3" fmla="*/ 3902419 w 3902419"/>
              <a:gd name="connsiteY3" fmla="*/ 91715 h 917152"/>
              <a:gd name="connsiteX4" fmla="*/ 3902419 w 3902419"/>
              <a:gd name="connsiteY4" fmla="*/ 825437 h 917152"/>
              <a:gd name="connsiteX5" fmla="*/ 3810704 w 3902419"/>
              <a:gd name="connsiteY5" fmla="*/ 917152 h 917152"/>
              <a:gd name="connsiteX6" fmla="*/ 91715 w 3902419"/>
              <a:gd name="connsiteY6" fmla="*/ 917152 h 917152"/>
              <a:gd name="connsiteX7" fmla="*/ 0 w 3902419"/>
              <a:gd name="connsiteY7" fmla="*/ 825437 h 917152"/>
              <a:gd name="connsiteX8" fmla="*/ 0 w 3902419"/>
              <a:gd name="connsiteY8" fmla="*/ 91715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2419" h="917152" extrusionOk="0">
                <a:moveTo>
                  <a:pt x="0" y="91715"/>
                </a:moveTo>
                <a:cubicBezTo>
                  <a:pt x="0" y="41062"/>
                  <a:pt x="41062" y="0"/>
                  <a:pt x="91715" y="0"/>
                </a:cubicBezTo>
                <a:lnTo>
                  <a:pt x="3810704" y="0"/>
                </a:lnTo>
                <a:cubicBezTo>
                  <a:pt x="3861357" y="0"/>
                  <a:pt x="3902419" y="41062"/>
                  <a:pt x="3902419" y="91715"/>
                </a:cubicBezTo>
                <a:lnTo>
                  <a:pt x="3902419" y="825437"/>
                </a:lnTo>
                <a:cubicBezTo>
                  <a:pt x="3902419" y="876090"/>
                  <a:pt x="3861357" y="917152"/>
                  <a:pt x="3810704" y="917152"/>
                </a:cubicBezTo>
                <a:lnTo>
                  <a:pt x="91715" y="917152"/>
                </a:lnTo>
                <a:cubicBezTo>
                  <a:pt x="41062" y="917152"/>
                  <a:pt x="0" y="876090"/>
                  <a:pt x="0" y="825437"/>
                </a:cubicBezTo>
                <a:lnTo>
                  <a:pt x="0" y="91715"/>
                </a:lnTo>
                <a:close/>
              </a:path>
            </a:pathLst>
          </a:custGeom>
        </p:spPr>
        <p:style>
          <a:lnRef idx="3">
            <a:schemeClr val="lt1"/>
          </a:lnRef>
          <a:fillRef idx="1">
            <a:schemeClr val="accent2"/>
          </a:fillRef>
          <a:effectRef idx="1">
            <a:schemeClr val="accent2"/>
          </a:effectRef>
          <a:fontRef idx="minor">
            <a:schemeClr val="lt1"/>
          </a:fontRef>
        </p:style>
        <p:txBody>
          <a:bodyPr spcFirstLastPara="0" vert="horz" wrap="square" lIns="80202" tIns="80202" rIns="80202" bIns="80202" numCol="1" spcCol="1270" anchor="ctr" anchorCtr="0">
            <a:noAutofit/>
          </a:bodyPr>
          <a:lstStyle/>
          <a:p>
            <a:pPr lvl="0" algn="ctr" defTabSz="622300">
              <a:lnSpc>
                <a:spcPct val="90000"/>
              </a:lnSpc>
              <a:spcBef>
                <a:spcPts val="0"/>
              </a:spcBef>
              <a:spcAft>
                <a:spcPts val="0"/>
              </a:spcAft>
              <a:defRPr/>
            </a:pPr>
            <a:r>
              <a:rPr lang="ru-RU" sz="1400" b="1">
                <a:solidFill>
                  <a:schemeClr val="accent1">
                    <a:lumMod val="50000"/>
                  </a:schemeClr>
                </a:solidFill>
                <a:latin typeface="Times New Roman"/>
                <a:cs typeface="Times New Roman"/>
              </a:rPr>
              <a:t>Достижение значений показателей (индикаторов) </a:t>
            </a:r>
          </a:p>
        </p:txBody>
      </p:sp>
      <p:sp>
        <p:nvSpPr>
          <p:cNvPr id="5" name="Скругленный прямоугольник 4"/>
          <p:cNvSpPr/>
          <p:nvPr/>
        </p:nvSpPr>
        <p:spPr bwMode="auto">
          <a:xfrm>
            <a:off x="143417" y="4174383"/>
            <a:ext cx="4794976" cy="401137"/>
          </a:xfrm>
          <a:prstGeom prst="roundRect">
            <a:avLst>
              <a:gd name="adj" fmla="val 16667"/>
            </a:avLst>
          </a:prstGeom>
          <a:ln/>
        </p:spPr>
        <p:style>
          <a:lnRef idx="1">
            <a:schemeClr val="accent2"/>
          </a:lnRef>
          <a:fillRef idx="2">
            <a:schemeClr val="accent2"/>
          </a:fillRef>
          <a:effectRef idx="1">
            <a:schemeClr val="accent2"/>
          </a:effectRef>
          <a:fontRef idx="minor">
            <a:schemeClr val="dk1"/>
          </a:fontRef>
        </p:style>
        <p:txBody>
          <a:bodyPr rtlCol="0" anchor="ctr"/>
          <a:lstStyle/>
          <a:p>
            <a:pPr>
              <a:defRPr/>
            </a:pPr>
            <a:r>
              <a:rPr lang="ru-RU" sz="1200">
                <a:solidFill>
                  <a:schemeClr val="tx1"/>
                </a:solidFill>
                <a:latin typeface="Times New Roman"/>
                <a:cs typeface="Times New Roman"/>
              </a:rPr>
              <a:t>Количество замененных лифтов с истекшим сроком эксплуатации, единиц</a:t>
            </a:r>
          </a:p>
        </p:txBody>
      </p:sp>
      <p:sp>
        <p:nvSpPr>
          <p:cNvPr id="37" name="Скругленный прямоугольник 36"/>
          <p:cNvSpPr/>
          <p:nvPr/>
        </p:nvSpPr>
        <p:spPr bwMode="auto">
          <a:xfrm>
            <a:off x="143417" y="3006107"/>
            <a:ext cx="4794978" cy="564368"/>
          </a:xfrm>
          <a:prstGeom prst="roundRect">
            <a:avLst>
              <a:gd name="adj" fmla="val 16667"/>
            </a:avLst>
          </a:prstGeom>
          <a:ln/>
        </p:spPr>
        <p:style>
          <a:lnRef idx="1">
            <a:schemeClr val="accent2"/>
          </a:lnRef>
          <a:fillRef idx="2">
            <a:schemeClr val="accent2"/>
          </a:fillRef>
          <a:effectRef idx="1">
            <a:schemeClr val="accent2"/>
          </a:effectRef>
          <a:fontRef idx="minor">
            <a:schemeClr val="dk1"/>
          </a:fontRef>
        </p:style>
        <p:txBody>
          <a:bodyPr rtlCol="0" anchor="ctr"/>
          <a:lstStyle/>
          <a:p>
            <a:pPr>
              <a:defRPr/>
            </a:pPr>
            <a:r>
              <a:rPr lang="ru-RU" sz="1200">
                <a:solidFill>
                  <a:schemeClr val="tx1"/>
                </a:solidFill>
                <a:latin typeface="Times New Roman"/>
                <a:cs typeface="Times New Roman"/>
              </a:rPr>
              <a:t>Доля уличной водопроводной сети, нуждающейся в замене, в общем протяжении водопроводной сети, процентов</a:t>
            </a:r>
          </a:p>
        </p:txBody>
      </p:sp>
      <p:sp>
        <p:nvSpPr>
          <p:cNvPr id="11" name="Скругленный прямоугольник 10"/>
          <p:cNvSpPr/>
          <p:nvPr/>
        </p:nvSpPr>
        <p:spPr bwMode="auto">
          <a:xfrm>
            <a:off x="128529" y="1914366"/>
            <a:ext cx="2139215" cy="650538"/>
          </a:xfrm>
          <a:prstGeom prst="roundRect">
            <a:avLst>
              <a:gd name="adj" fmla="val 16667"/>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defRPr/>
            </a:pPr>
            <a:r>
              <a:rPr lang="ru-RU" sz="1400" b="1">
                <a:solidFill>
                  <a:schemeClr val="accent1">
                    <a:lumMod val="50000"/>
                  </a:schemeClr>
                </a:solidFill>
                <a:latin typeface="Times New Roman"/>
                <a:cs typeface="Times New Roman"/>
              </a:rPr>
              <a:t>Основные индикаторы</a:t>
            </a:r>
          </a:p>
        </p:txBody>
      </p:sp>
      <p:sp>
        <p:nvSpPr>
          <p:cNvPr id="2" name="Номер слайда 1"/>
          <p:cNvSpPr>
            <a:spLocks noGrp="1"/>
          </p:cNvSpPr>
          <p:nvPr>
            <p:ph type="sldNum" sz="quarter" idx="12"/>
          </p:nvPr>
        </p:nvSpPr>
        <p:spPr bwMode="auto"/>
        <p:txBody>
          <a:bodyPr/>
          <a:lstStyle/>
          <a:p>
            <a:pPr>
              <a:defRPr/>
            </a:pPr>
            <a:r>
              <a:rPr lang="ru-RU" dirty="0" smtClean="0"/>
              <a:t>85</a:t>
            </a:r>
            <a:endParaRPr lang="ru-RU" dirty="0"/>
          </a:p>
        </p:txBody>
      </p:sp>
      <p:sp>
        <p:nvSpPr>
          <p:cNvPr id="40" name="Заголовок 1"/>
          <p:cNvSpPr txBox="1"/>
          <p:nvPr/>
        </p:nvSpPr>
        <p:spPr bwMode="auto">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a:spcBef>
                <a:spcPts val="0"/>
              </a:spcBef>
              <a:buClr>
                <a:schemeClr val="accent6">
                  <a:lumMod val="75000"/>
                </a:schemeClr>
              </a:buClr>
              <a:buSzPct val="128000"/>
              <a:buFont typeface="Georgia"/>
              <a:buChar char="*"/>
              <a:defRPr sz="4600" b="1" i="0">
                <a:gradFill>
                  <a:gsLst>
                    <a:gs pos="0">
                      <a:schemeClr val="tx1"/>
                    </a:gs>
                    <a:gs pos="40000">
                      <a:schemeClr val="tx1">
                        <a:lumMod val="75000"/>
                        <a:lumOff val="25000"/>
                      </a:schemeClr>
                    </a:gs>
                    <a:gs pos="100000">
                      <a:schemeClr val="tx2">
                        <a:alpha val="65000"/>
                      </a:schemeClr>
                    </a:gs>
                  </a:gsLst>
                  <a:lin ang="5400000" scaled="0"/>
                </a:gradFill>
                <a:latin typeface="+mj-lt"/>
                <a:ea typeface="+mj-ea"/>
                <a:cs typeface="+mj-c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marL="0" indent="0" algn="l">
              <a:spcAft>
                <a:spcPts val="0"/>
              </a:spcAft>
              <a:buNone/>
              <a:defRPr/>
            </a:pPr>
            <a:r>
              <a:rPr lang="ru-RU" sz="1700">
                <a:solidFill>
                  <a:schemeClr val="tx1"/>
                </a:solidFill>
                <a:latin typeface="Times New Roman"/>
                <a:cs typeface="Times New Roman"/>
              </a:rPr>
              <a:t>Государственная программа Чувашской Республики </a:t>
            </a:r>
          </a:p>
          <a:p>
            <a:pPr marL="0" indent="0" algn="l">
              <a:spcAft>
                <a:spcPts val="0"/>
              </a:spcAft>
              <a:buNone/>
              <a:defRPr/>
            </a:pPr>
            <a:r>
              <a:rPr lang="ru-RU" sz="1700">
                <a:solidFill>
                  <a:schemeClr val="tx1"/>
                </a:solidFill>
                <a:latin typeface="Times New Roman"/>
                <a:cs typeface="Times New Roman"/>
              </a:rPr>
              <a:t>«Модернизация и развитие сферы жилищно-коммунального хозяйства»</a:t>
            </a:r>
            <a:endParaRPr/>
          </a:p>
          <a:p>
            <a:pPr marL="0" indent="0" algn="l">
              <a:spcAft>
                <a:spcPts val="0"/>
              </a:spcAft>
              <a:buNone/>
              <a:defRPr/>
            </a:pPr>
            <a:endParaRPr lang="ru-RU" sz="1700">
              <a:solidFill>
                <a:schemeClr val="tx1"/>
              </a:solidFill>
              <a:latin typeface="Times New Roman"/>
              <a:cs typeface="Times New Roman"/>
            </a:endParaRPr>
          </a:p>
        </p:txBody>
      </p:sp>
      <p:cxnSp>
        <p:nvCxnSpPr>
          <p:cNvPr id="41" name="Прямая соединительная линия 40"/>
          <p:cNvCxnSpPr>
            <a:cxnSpLocks/>
          </p:cNvCxnSpPr>
          <p:nvPr/>
        </p:nvCxnSpPr>
        <p:spPr bwMode="auto">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bwMode="auto">
          <a:xfrm>
            <a:off x="7873228" y="69850"/>
            <a:ext cx="1223412" cy="492443"/>
          </a:xfrm>
          <a:prstGeom prst="rect">
            <a:avLst/>
          </a:prstGeom>
          <a:noFill/>
        </p:spPr>
        <p:txBody>
          <a:bodyPr wrap="none" rtlCol="0">
            <a:spAutoFit/>
          </a:bodyPr>
          <a:lstStyle/>
          <a:p>
            <a:pPr algn="ctr">
              <a:defRPr/>
            </a:pPr>
            <a:r>
              <a:rPr lang="ru-RU" sz="1300" b="1" i="1">
                <a:solidFill>
                  <a:schemeClr val="accent1"/>
                </a:solidFill>
                <a:latin typeface="+mn-lt"/>
              </a:rPr>
              <a:t>Бюджет</a:t>
            </a:r>
            <a:endParaRPr/>
          </a:p>
          <a:p>
            <a:pPr algn="ctr">
              <a:defRPr/>
            </a:pPr>
            <a:r>
              <a:rPr lang="ru-RU" sz="1300" b="1" i="1">
                <a:solidFill>
                  <a:schemeClr val="accent1"/>
                </a:solidFill>
                <a:latin typeface="+mn-lt"/>
              </a:rPr>
              <a:t>для граждан</a:t>
            </a:r>
          </a:p>
        </p:txBody>
      </p:sp>
      <p:sp>
        <p:nvSpPr>
          <p:cNvPr id="61" name="Скругленный прямоугольник 60"/>
          <p:cNvSpPr/>
          <p:nvPr/>
        </p:nvSpPr>
        <p:spPr bwMode="auto">
          <a:xfrm>
            <a:off x="128529" y="5324271"/>
            <a:ext cx="4794976" cy="467484"/>
          </a:xfrm>
          <a:prstGeom prst="roundRect">
            <a:avLst>
              <a:gd name="adj" fmla="val 16667"/>
            </a:avLst>
          </a:prstGeom>
          <a:ln/>
        </p:spPr>
        <p:style>
          <a:lnRef idx="1">
            <a:schemeClr val="accent2"/>
          </a:lnRef>
          <a:fillRef idx="2">
            <a:schemeClr val="accent2"/>
          </a:fillRef>
          <a:effectRef idx="1">
            <a:schemeClr val="accent2"/>
          </a:effectRef>
          <a:fontRef idx="minor">
            <a:schemeClr val="dk1"/>
          </a:fontRef>
        </p:style>
        <p:txBody>
          <a:bodyPr rtlCol="0" anchor="ctr"/>
          <a:lstStyle/>
          <a:p>
            <a:pPr>
              <a:defRPr/>
            </a:pPr>
            <a:r>
              <a:rPr lang="ru-RU" sz="1200">
                <a:solidFill>
                  <a:schemeClr val="tx1"/>
                </a:solidFill>
                <a:latin typeface="Times New Roman"/>
                <a:cs typeface="Times New Roman"/>
              </a:rPr>
              <a:t>Догазификация  домовладений (до границ земельного участка домовладений), убывающий, единиц</a:t>
            </a:r>
          </a:p>
        </p:txBody>
      </p:sp>
      <p:sp>
        <p:nvSpPr>
          <p:cNvPr id="90" name="Скругленный прямоугольник 89"/>
          <p:cNvSpPr/>
          <p:nvPr/>
        </p:nvSpPr>
        <p:spPr bwMode="auto">
          <a:xfrm>
            <a:off x="131891" y="4723441"/>
            <a:ext cx="4794976" cy="430232"/>
          </a:xfrm>
          <a:prstGeom prst="roundRect">
            <a:avLst>
              <a:gd name="adj" fmla="val 16667"/>
            </a:avLst>
          </a:prstGeom>
          <a:ln/>
        </p:spPr>
        <p:style>
          <a:lnRef idx="1">
            <a:schemeClr val="accent2"/>
          </a:lnRef>
          <a:fillRef idx="2">
            <a:schemeClr val="accent2"/>
          </a:fillRef>
          <a:effectRef idx="1">
            <a:schemeClr val="accent2"/>
          </a:effectRef>
          <a:fontRef idx="minor">
            <a:schemeClr val="dk1"/>
          </a:fontRef>
        </p:style>
        <p:txBody>
          <a:bodyPr rtlCol="0" anchor="ctr"/>
          <a:lstStyle/>
          <a:p>
            <a:pPr>
              <a:defRPr/>
            </a:pPr>
            <a:r>
              <a:rPr lang="ru-RU" sz="1200">
                <a:solidFill>
                  <a:schemeClr val="tx1"/>
                </a:solidFill>
                <a:latin typeface="Times New Roman"/>
                <a:cs typeface="Times New Roman"/>
              </a:rPr>
              <a:t>Количество многоквартирных домов, в которых проведен капитальный ремонт, единиц</a:t>
            </a:r>
          </a:p>
        </p:txBody>
      </p:sp>
      <p:sp>
        <p:nvSpPr>
          <p:cNvPr id="36" name="Скругленный прямоугольник 35"/>
          <p:cNvSpPr/>
          <p:nvPr/>
        </p:nvSpPr>
        <p:spPr bwMode="auto">
          <a:xfrm>
            <a:off x="143417" y="3673616"/>
            <a:ext cx="4800150" cy="388037"/>
          </a:xfrm>
          <a:prstGeom prst="roundRect">
            <a:avLst>
              <a:gd name="adj" fmla="val 16667"/>
            </a:avLst>
          </a:prstGeom>
          <a:ln/>
        </p:spPr>
        <p:style>
          <a:lnRef idx="1">
            <a:schemeClr val="accent2"/>
          </a:lnRef>
          <a:fillRef idx="2">
            <a:schemeClr val="accent2"/>
          </a:fillRef>
          <a:effectRef idx="1">
            <a:schemeClr val="accent2"/>
          </a:effectRef>
          <a:fontRef idx="minor">
            <a:schemeClr val="dk1"/>
          </a:fontRef>
        </p:style>
        <p:txBody>
          <a:bodyPr rtlCol="0" anchor="ctr"/>
          <a:lstStyle/>
          <a:p>
            <a:pPr>
              <a:defRPr/>
            </a:pPr>
            <a:r>
              <a:rPr lang="ru-RU" sz="1200">
                <a:solidFill>
                  <a:schemeClr val="tx1"/>
                </a:solidFill>
                <a:latin typeface="Times New Roman"/>
                <a:cs typeface="Times New Roman"/>
              </a:rPr>
              <a:t>Доля заемных средств в общем объеме капитальных вложений в системы теплоснабжения, процентов</a:t>
            </a:r>
          </a:p>
        </p:txBody>
      </p:sp>
      <p:sp>
        <p:nvSpPr>
          <p:cNvPr id="38" name="Полилиния 37"/>
          <p:cNvSpPr/>
          <p:nvPr/>
        </p:nvSpPr>
        <p:spPr bwMode="auto">
          <a:xfrm>
            <a:off x="5929148" y="2185559"/>
            <a:ext cx="761934" cy="498807"/>
          </a:xfrm>
          <a:custGeom>
            <a:avLst/>
            <a:gdLst>
              <a:gd name="connsiteX0" fmla="*/ 0 w 501594"/>
              <a:gd name="connsiteY0" fmla="*/ 50159 h 917152"/>
              <a:gd name="connsiteX1" fmla="*/ 50159 w 501594"/>
              <a:gd name="connsiteY1" fmla="*/ 0 h 917152"/>
              <a:gd name="connsiteX2" fmla="*/ 451435 w 501594"/>
              <a:gd name="connsiteY2" fmla="*/ 0 h 917152"/>
              <a:gd name="connsiteX3" fmla="*/ 501594 w 501594"/>
              <a:gd name="connsiteY3" fmla="*/ 50159 h 917152"/>
              <a:gd name="connsiteX4" fmla="*/ 501594 w 501594"/>
              <a:gd name="connsiteY4" fmla="*/ 866993 h 917152"/>
              <a:gd name="connsiteX5" fmla="*/ 451435 w 501594"/>
              <a:gd name="connsiteY5" fmla="*/ 917152 h 917152"/>
              <a:gd name="connsiteX6" fmla="*/ 50159 w 501594"/>
              <a:gd name="connsiteY6" fmla="*/ 917152 h 917152"/>
              <a:gd name="connsiteX7" fmla="*/ 0 w 501594"/>
              <a:gd name="connsiteY7" fmla="*/ 866993 h 917152"/>
              <a:gd name="connsiteX8" fmla="*/ 0 w 501594"/>
              <a:gd name="connsiteY8" fmla="*/ 50159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1594" h="917152" extrusionOk="0">
                <a:moveTo>
                  <a:pt x="0" y="50159"/>
                </a:moveTo>
                <a:cubicBezTo>
                  <a:pt x="0" y="22457"/>
                  <a:pt x="22457" y="0"/>
                  <a:pt x="50159" y="0"/>
                </a:cubicBezTo>
                <a:lnTo>
                  <a:pt x="451435" y="0"/>
                </a:lnTo>
                <a:cubicBezTo>
                  <a:pt x="479137" y="0"/>
                  <a:pt x="501594" y="22457"/>
                  <a:pt x="501594" y="50159"/>
                </a:cubicBezTo>
                <a:lnTo>
                  <a:pt x="501594" y="866993"/>
                </a:lnTo>
                <a:cubicBezTo>
                  <a:pt x="501594" y="894695"/>
                  <a:pt x="479137" y="917152"/>
                  <a:pt x="451435" y="917152"/>
                </a:cubicBezTo>
                <a:lnTo>
                  <a:pt x="50159" y="917152"/>
                </a:lnTo>
                <a:cubicBezTo>
                  <a:pt x="22457" y="917152"/>
                  <a:pt x="0" y="894695"/>
                  <a:pt x="0" y="866993"/>
                </a:cubicBezTo>
                <a:lnTo>
                  <a:pt x="0" y="50159"/>
                </a:lnTo>
                <a:close/>
              </a:path>
            </a:pathLst>
          </a:custGeom>
          <a:gradFill>
            <a:gsLst>
              <a:gs pos="0">
                <a:srgbClr val="BBF8E6"/>
              </a:gs>
              <a:gs pos="50000">
                <a:srgbClr val="D4FAEE"/>
              </a:gs>
              <a:gs pos="100000">
                <a:srgbClr val="E9FCF6"/>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8031" tIns="68031" rIns="68031" bIns="68031" numCol="1" spcCol="1270" anchor="ctr" anchorCtr="0">
            <a:noAutofit/>
          </a:bodyPr>
          <a:lstStyle/>
          <a:p>
            <a:pPr lvl="0" algn="ctr" defTabSz="622300">
              <a:lnSpc>
                <a:spcPct val="90000"/>
              </a:lnSpc>
              <a:defRPr/>
            </a:pPr>
            <a:r>
              <a:rPr lang="ru-RU" sz="1300" b="1">
                <a:solidFill>
                  <a:prstClr val="black"/>
                </a:solidFill>
                <a:latin typeface="Times New Roman"/>
                <a:cs typeface="Times New Roman"/>
              </a:rPr>
              <a:t>2025</a:t>
            </a:r>
          </a:p>
          <a:p>
            <a:pPr lvl="0" algn="ctr" defTabSz="622300">
              <a:lnSpc>
                <a:spcPct val="90000"/>
              </a:lnSpc>
              <a:defRPr/>
            </a:pPr>
            <a:r>
              <a:rPr lang="ru-RU" sz="1300" b="1">
                <a:solidFill>
                  <a:prstClr val="black"/>
                </a:solidFill>
                <a:latin typeface="Times New Roman"/>
                <a:cs typeface="Times New Roman"/>
              </a:rPr>
              <a:t>факт</a:t>
            </a:r>
            <a:endParaRPr/>
          </a:p>
        </p:txBody>
      </p:sp>
      <p:sp>
        <p:nvSpPr>
          <p:cNvPr id="39" name="Полилиния 38"/>
          <p:cNvSpPr/>
          <p:nvPr/>
        </p:nvSpPr>
        <p:spPr bwMode="auto">
          <a:xfrm>
            <a:off x="5955937" y="4177909"/>
            <a:ext cx="761933" cy="425550"/>
          </a:xfrm>
          <a:custGeom>
            <a:avLst/>
            <a:gdLst>
              <a:gd name="connsiteX0" fmla="*/ 0 w 499638"/>
              <a:gd name="connsiteY0" fmla="*/ 42908 h 429080"/>
              <a:gd name="connsiteX1" fmla="*/ 42908 w 499638"/>
              <a:gd name="connsiteY1" fmla="*/ 0 h 429080"/>
              <a:gd name="connsiteX2" fmla="*/ 456730 w 499638"/>
              <a:gd name="connsiteY2" fmla="*/ 0 h 429080"/>
              <a:gd name="connsiteX3" fmla="*/ 499638 w 499638"/>
              <a:gd name="connsiteY3" fmla="*/ 42908 h 429080"/>
              <a:gd name="connsiteX4" fmla="*/ 499638 w 499638"/>
              <a:gd name="connsiteY4" fmla="*/ 386172 h 429080"/>
              <a:gd name="connsiteX5" fmla="*/ 456730 w 499638"/>
              <a:gd name="connsiteY5" fmla="*/ 429080 h 429080"/>
              <a:gd name="connsiteX6" fmla="*/ 42908 w 499638"/>
              <a:gd name="connsiteY6" fmla="*/ 429080 h 429080"/>
              <a:gd name="connsiteX7" fmla="*/ 0 w 499638"/>
              <a:gd name="connsiteY7" fmla="*/ 386172 h 429080"/>
              <a:gd name="connsiteX8" fmla="*/ 0 w 499638"/>
              <a:gd name="connsiteY8" fmla="*/ 42908 h 429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9638" h="429080" extrusionOk="0">
                <a:moveTo>
                  <a:pt x="0" y="42908"/>
                </a:moveTo>
                <a:cubicBezTo>
                  <a:pt x="0" y="19211"/>
                  <a:pt x="19211" y="0"/>
                  <a:pt x="42908" y="0"/>
                </a:cubicBezTo>
                <a:lnTo>
                  <a:pt x="456730" y="0"/>
                </a:lnTo>
                <a:cubicBezTo>
                  <a:pt x="480427" y="0"/>
                  <a:pt x="499638" y="19211"/>
                  <a:pt x="499638" y="42908"/>
                </a:cubicBezTo>
                <a:lnTo>
                  <a:pt x="499638" y="386172"/>
                </a:lnTo>
                <a:cubicBezTo>
                  <a:pt x="499638" y="409869"/>
                  <a:pt x="480427" y="429080"/>
                  <a:pt x="456730" y="429080"/>
                </a:cubicBezTo>
                <a:lnTo>
                  <a:pt x="42908" y="429080"/>
                </a:lnTo>
                <a:cubicBezTo>
                  <a:pt x="19211" y="429080"/>
                  <a:pt x="0" y="409869"/>
                  <a:pt x="0" y="386172"/>
                </a:cubicBezTo>
                <a:lnTo>
                  <a:pt x="0" y="42908"/>
                </a:lnTo>
                <a:close/>
              </a:path>
            </a:pathLst>
          </a:custGeom>
          <a:gradFill>
            <a:gsLst>
              <a:gs pos="0">
                <a:srgbClr val="BBF8E6"/>
              </a:gs>
              <a:gs pos="50000">
                <a:srgbClr val="D4FAEE"/>
              </a:gs>
              <a:gs pos="100000">
                <a:srgbClr val="E9FCF6"/>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4477" tIns="54477" rIns="54477" bIns="54477" numCol="1" spcCol="1270" anchor="ctr" anchorCtr="0">
            <a:noAutofit/>
          </a:bodyPr>
          <a:lstStyle/>
          <a:p>
            <a:pPr lvl="0" algn="ctr" defTabSz="488950">
              <a:lnSpc>
                <a:spcPct val="90000"/>
              </a:lnSpc>
              <a:spcBef>
                <a:spcPts val="0"/>
              </a:spcBef>
              <a:spcAft>
                <a:spcPts val="0"/>
              </a:spcAft>
              <a:defRPr/>
            </a:pPr>
            <a:r>
              <a:rPr lang="ru-RU" sz="1300" b="1">
                <a:solidFill>
                  <a:schemeClr val="tx1"/>
                </a:solidFill>
                <a:latin typeface="Times New Roman"/>
                <a:cs typeface="Times New Roman"/>
              </a:rPr>
              <a:t>-</a:t>
            </a:r>
            <a:endParaRPr/>
          </a:p>
        </p:txBody>
      </p:sp>
      <p:sp>
        <p:nvSpPr>
          <p:cNvPr id="43" name="Полилиния 42"/>
          <p:cNvSpPr/>
          <p:nvPr/>
        </p:nvSpPr>
        <p:spPr bwMode="auto">
          <a:xfrm>
            <a:off x="5966182" y="2996952"/>
            <a:ext cx="736426" cy="56437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extrusionOk="0">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a:gsLst>
              <a:gs pos="0">
                <a:srgbClr val="BBF8E6"/>
              </a:gs>
              <a:gs pos="50000">
                <a:srgbClr val="D4FAEE"/>
              </a:gs>
              <a:gs pos="100000">
                <a:srgbClr val="E9FCF6"/>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ts val="0"/>
              </a:spcBef>
              <a:spcAft>
                <a:spcPts val="0"/>
              </a:spcAft>
              <a:defRPr/>
            </a:pPr>
            <a:r>
              <a:rPr lang="ru-RU" sz="1300" b="1">
                <a:solidFill>
                  <a:schemeClr val="tx1"/>
                </a:solidFill>
                <a:latin typeface="Times New Roman"/>
                <a:cs typeface="Times New Roman"/>
              </a:rPr>
              <a:t>30,1</a:t>
            </a:r>
          </a:p>
        </p:txBody>
      </p:sp>
      <p:sp>
        <p:nvSpPr>
          <p:cNvPr id="63" name="Полилиния 62"/>
          <p:cNvSpPr/>
          <p:nvPr/>
        </p:nvSpPr>
        <p:spPr bwMode="auto">
          <a:xfrm>
            <a:off x="5929148" y="5354145"/>
            <a:ext cx="761933" cy="467483"/>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extrusionOk="0">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a:gsLst>
              <a:gs pos="0">
                <a:srgbClr val="BBF8E6"/>
              </a:gs>
              <a:gs pos="50000">
                <a:srgbClr val="D4FAEE"/>
              </a:gs>
              <a:gs pos="100000">
                <a:srgbClr val="E9FCF6"/>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Aft>
                <a:spcPts val="0"/>
              </a:spcAft>
              <a:defRPr/>
            </a:pPr>
            <a:r>
              <a:rPr lang="ru-RU" sz="1300" b="1" dirty="0" smtClean="0">
                <a:solidFill>
                  <a:schemeClr val="tx1"/>
                </a:solidFill>
                <a:latin typeface="Times New Roman"/>
                <a:cs typeface="Times New Roman"/>
              </a:rPr>
              <a:t>1 639</a:t>
            </a:r>
            <a:endParaRPr lang="ru-RU" sz="1300" b="1" dirty="0">
              <a:solidFill>
                <a:schemeClr val="tx1"/>
              </a:solidFill>
              <a:latin typeface="Times New Roman"/>
              <a:cs typeface="Times New Roman"/>
            </a:endParaRPr>
          </a:p>
        </p:txBody>
      </p:sp>
      <p:sp>
        <p:nvSpPr>
          <p:cNvPr id="91" name="Полилиния 90"/>
          <p:cNvSpPr/>
          <p:nvPr/>
        </p:nvSpPr>
        <p:spPr bwMode="auto">
          <a:xfrm>
            <a:off x="5936048" y="4726858"/>
            <a:ext cx="760566" cy="43023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extrusionOk="0">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a:gsLst>
              <a:gs pos="0">
                <a:srgbClr val="BBF8E6"/>
              </a:gs>
              <a:gs pos="50000">
                <a:srgbClr val="D4FAEE"/>
              </a:gs>
              <a:gs pos="100000">
                <a:srgbClr val="E9FCF6"/>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ts val="0"/>
              </a:spcBef>
              <a:spcAft>
                <a:spcPts val="0"/>
              </a:spcAft>
              <a:defRPr/>
            </a:pPr>
            <a:r>
              <a:rPr lang="ru-RU" sz="1300" b="1">
                <a:solidFill>
                  <a:schemeClr val="tx1"/>
                </a:solidFill>
                <a:latin typeface="Times New Roman"/>
                <a:cs typeface="Times New Roman"/>
              </a:rPr>
              <a:t>132</a:t>
            </a:r>
          </a:p>
        </p:txBody>
      </p:sp>
      <p:sp>
        <p:nvSpPr>
          <p:cNvPr id="53" name="Полилиния 52"/>
          <p:cNvSpPr/>
          <p:nvPr/>
        </p:nvSpPr>
        <p:spPr bwMode="auto">
          <a:xfrm>
            <a:off x="5940673" y="3668422"/>
            <a:ext cx="761934" cy="384988"/>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extrusionOk="0">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a:gsLst>
              <a:gs pos="0">
                <a:srgbClr val="BBF8E6"/>
              </a:gs>
              <a:gs pos="50000">
                <a:srgbClr val="D4FAEE"/>
              </a:gs>
              <a:gs pos="100000">
                <a:srgbClr val="E9FCF6"/>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ts val="0"/>
              </a:spcBef>
              <a:spcAft>
                <a:spcPts val="0"/>
              </a:spcAft>
              <a:defRPr/>
            </a:pPr>
            <a:r>
              <a:rPr lang="ru-RU" sz="1300" b="1">
                <a:solidFill>
                  <a:schemeClr val="tx1"/>
                </a:solidFill>
                <a:latin typeface="Times New Roman"/>
                <a:cs typeface="Times New Roman"/>
              </a:rPr>
              <a:t>33</a:t>
            </a:r>
          </a:p>
        </p:txBody>
      </p:sp>
      <p:sp>
        <p:nvSpPr>
          <p:cNvPr id="45" name="Полилиния 44"/>
          <p:cNvSpPr/>
          <p:nvPr/>
        </p:nvSpPr>
        <p:spPr bwMode="auto">
          <a:xfrm>
            <a:off x="6758792" y="2185560"/>
            <a:ext cx="694795" cy="505858"/>
          </a:xfrm>
          <a:custGeom>
            <a:avLst/>
            <a:gdLst>
              <a:gd name="connsiteX0" fmla="*/ 0 w 501594"/>
              <a:gd name="connsiteY0" fmla="*/ 50159 h 917152"/>
              <a:gd name="connsiteX1" fmla="*/ 50159 w 501594"/>
              <a:gd name="connsiteY1" fmla="*/ 0 h 917152"/>
              <a:gd name="connsiteX2" fmla="*/ 451435 w 501594"/>
              <a:gd name="connsiteY2" fmla="*/ 0 h 917152"/>
              <a:gd name="connsiteX3" fmla="*/ 501594 w 501594"/>
              <a:gd name="connsiteY3" fmla="*/ 50159 h 917152"/>
              <a:gd name="connsiteX4" fmla="*/ 501594 w 501594"/>
              <a:gd name="connsiteY4" fmla="*/ 866993 h 917152"/>
              <a:gd name="connsiteX5" fmla="*/ 451435 w 501594"/>
              <a:gd name="connsiteY5" fmla="*/ 917152 h 917152"/>
              <a:gd name="connsiteX6" fmla="*/ 50159 w 501594"/>
              <a:gd name="connsiteY6" fmla="*/ 917152 h 917152"/>
              <a:gd name="connsiteX7" fmla="*/ 0 w 501594"/>
              <a:gd name="connsiteY7" fmla="*/ 866993 h 917152"/>
              <a:gd name="connsiteX8" fmla="*/ 0 w 501594"/>
              <a:gd name="connsiteY8" fmla="*/ 50159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1594" h="917152" extrusionOk="0">
                <a:moveTo>
                  <a:pt x="0" y="50159"/>
                </a:moveTo>
                <a:cubicBezTo>
                  <a:pt x="0" y="22457"/>
                  <a:pt x="22457" y="0"/>
                  <a:pt x="50159" y="0"/>
                </a:cubicBezTo>
                <a:lnTo>
                  <a:pt x="451435" y="0"/>
                </a:lnTo>
                <a:cubicBezTo>
                  <a:pt x="479137" y="0"/>
                  <a:pt x="501594" y="22457"/>
                  <a:pt x="501594" y="50159"/>
                </a:cubicBezTo>
                <a:lnTo>
                  <a:pt x="501594" y="866993"/>
                </a:lnTo>
                <a:cubicBezTo>
                  <a:pt x="501594" y="894695"/>
                  <a:pt x="479137" y="917152"/>
                  <a:pt x="451435" y="917152"/>
                </a:cubicBezTo>
                <a:lnTo>
                  <a:pt x="50159" y="917152"/>
                </a:lnTo>
                <a:cubicBezTo>
                  <a:pt x="22457" y="917152"/>
                  <a:pt x="0" y="894695"/>
                  <a:pt x="0" y="866993"/>
                </a:cubicBezTo>
                <a:lnTo>
                  <a:pt x="0" y="50159"/>
                </a:lnTo>
                <a:close/>
              </a:path>
            </a:pathLst>
          </a:custGeom>
          <a:gradFill>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8031" tIns="68031" rIns="68031" bIns="68031" numCol="1" spcCol="1270" anchor="ctr" anchorCtr="0">
            <a:noAutofit/>
          </a:bodyPr>
          <a:lstStyle/>
          <a:p>
            <a:pPr lvl="0" algn="ctr" defTabSz="622300">
              <a:lnSpc>
                <a:spcPct val="90000"/>
              </a:lnSpc>
              <a:spcBef>
                <a:spcPts val="0"/>
              </a:spcBef>
              <a:spcAft>
                <a:spcPts val="0"/>
              </a:spcAft>
              <a:defRPr/>
            </a:pPr>
            <a:r>
              <a:rPr lang="ru-RU" sz="1400" b="1">
                <a:solidFill>
                  <a:schemeClr val="tx1"/>
                </a:solidFill>
                <a:latin typeface="Times New Roman"/>
                <a:cs typeface="Times New Roman"/>
              </a:rPr>
              <a:t>202</a:t>
            </a:r>
            <a:r>
              <a:rPr lang="en-US" sz="1400" b="1">
                <a:solidFill>
                  <a:schemeClr val="tx1"/>
                </a:solidFill>
                <a:latin typeface="Times New Roman"/>
                <a:cs typeface="Times New Roman"/>
              </a:rPr>
              <a:t>6</a:t>
            </a:r>
            <a:endParaRPr lang="ru-RU" sz="1400" b="1">
              <a:solidFill>
                <a:schemeClr val="tx1"/>
              </a:solidFill>
              <a:latin typeface="Times New Roman"/>
              <a:cs typeface="Times New Roman"/>
            </a:endParaRPr>
          </a:p>
        </p:txBody>
      </p:sp>
      <p:sp>
        <p:nvSpPr>
          <p:cNvPr id="46" name="Полилиния 45"/>
          <p:cNvSpPr/>
          <p:nvPr/>
        </p:nvSpPr>
        <p:spPr bwMode="auto">
          <a:xfrm>
            <a:off x="6785580" y="4177096"/>
            <a:ext cx="694795" cy="427177"/>
          </a:xfrm>
          <a:custGeom>
            <a:avLst/>
            <a:gdLst>
              <a:gd name="connsiteX0" fmla="*/ 0 w 499638"/>
              <a:gd name="connsiteY0" fmla="*/ 42909 h 429089"/>
              <a:gd name="connsiteX1" fmla="*/ 42909 w 499638"/>
              <a:gd name="connsiteY1" fmla="*/ 0 h 429089"/>
              <a:gd name="connsiteX2" fmla="*/ 456729 w 499638"/>
              <a:gd name="connsiteY2" fmla="*/ 0 h 429089"/>
              <a:gd name="connsiteX3" fmla="*/ 499638 w 499638"/>
              <a:gd name="connsiteY3" fmla="*/ 42909 h 429089"/>
              <a:gd name="connsiteX4" fmla="*/ 499638 w 499638"/>
              <a:gd name="connsiteY4" fmla="*/ 386180 h 429089"/>
              <a:gd name="connsiteX5" fmla="*/ 456729 w 499638"/>
              <a:gd name="connsiteY5" fmla="*/ 429089 h 429089"/>
              <a:gd name="connsiteX6" fmla="*/ 42909 w 499638"/>
              <a:gd name="connsiteY6" fmla="*/ 429089 h 429089"/>
              <a:gd name="connsiteX7" fmla="*/ 0 w 499638"/>
              <a:gd name="connsiteY7" fmla="*/ 386180 h 429089"/>
              <a:gd name="connsiteX8" fmla="*/ 0 w 499638"/>
              <a:gd name="connsiteY8" fmla="*/ 42909 h 429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9638" h="429089" extrusionOk="0">
                <a:moveTo>
                  <a:pt x="0" y="42909"/>
                </a:moveTo>
                <a:cubicBezTo>
                  <a:pt x="0" y="19211"/>
                  <a:pt x="19211" y="0"/>
                  <a:pt x="42909" y="0"/>
                </a:cubicBezTo>
                <a:lnTo>
                  <a:pt x="456729" y="0"/>
                </a:lnTo>
                <a:cubicBezTo>
                  <a:pt x="480427" y="0"/>
                  <a:pt x="499638" y="19211"/>
                  <a:pt x="499638" y="42909"/>
                </a:cubicBezTo>
                <a:lnTo>
                  <a:pt x="499638" y="386180"/>
                </a:lnTo>
                <a:cubicBezTo>
                  <a:pt x="499638" y="409878"/>
                  <a:pt x="480427" y="429089"/>
                  <a:pt x="456729" y="429089"/>
                </a:cubicBezTo>
                <a:lnTo>
                  <a:pt x="42909" y="429089"/>
                </a:lnTo>
                <a:cubicBezTo>
                  <a:pt x="19211" y="429089"/>
                  <a:pt x="0" y="409878"/>
                  <a:pt x="0" y="386180"/>
                </a:cubicBezTo>
                <a:lnTo>
                  <a:pt x="0" y="42909"/>
                </a:lnTo>
                <a:close/>
              </a:path>
            </a:pathLst>
          </a:custGeom>
          <a:gradFill>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4478" tIns="54478" rIns="54478" bIns="54478" numCol="1" spcCol="1270" anchor="ctr" anchorCtr="0">
            <a:noAutofit/>
          </a:bodyPr>
          <a:lstStyle/>
          <a:p>
            <a:pPr lvl="0" algn="ctr" defTabSz="488950">
              <a:lnSpc>
                <a:spcPct val="90000"/>
              </a:lnSpc>
              <a:spcBef>
                <a:spcPts val="0"/>
              </a:spcBef>
              <a:spcAft>
                <a:spcPts val="0"/>
              </a:spcAft>
              <a:defRPr/>
            </a:pPr>
            <a:r>
              <a:rPr lang="ru-RU" sz="1300" b="1">
                <a:solidFill>
                  <a:schemeClr val="tx1"/>
                </a:solidFill>
                <a:latin typeface="Times New Roman"/>
                <a:cs typeface="Times New Roman"/>
              </a:rPr>
              <a:t>-</a:t>
            </a:r>
          </a:p>
        </p:txBody>
      </p:sp>
      <p:sp>
        <p:nvSpPr>
          <p:cNvPr id="50" name="Полилиния 49"/>
          <p:cNvSpPr/>
          <p:nvPr/>
        </p:nvSpPr>
        <p:spPr bwMode="auto">
          <a:xfrm>
            <a:off x="6770320" y="2996953"/>
            <a:ext cx="694795" cy="564369"/>
          </a:xfrm>
          <a:custGeom>
            <a:avLst/>
            <a:gdLst>
              <a:gd name="connsiteX0" fmla="*/ 0 w 473035"/>
              <a:gd name="connsiteY0" fmla="*/ 37807 h 378068"/>
              <a:gd name="connsiteX1" fmla="*/ 37807 w 473035"/>
              <a:gd name="connsiteY1" fmla="*/ 0 h 378068"/>
              <a:gd name="connsiteX2" fmla="*/ 435228 w 473035"/>
              <a:gd name="connsiteY2" fmla="*/ 0 h 378068"/>
              <a:gd name="connsiteX3" fmla="*/ 473035 w 473035"/>
              <a:gd name="connsiteY3" fmla="*/ 37807 h 378068"/>
              <a:gd name="connsiteX4" fmla="*/ 473035 w 473035"/>
              <a:gd name="connsiteY4" fmla="*/ 340261 h 378068"/>
              <a:gd name="connsiteX5" fmla="*/ 435228 w 473035"/>
              <a:gd name="connsiteY5" fmla="*/ 378068 h 378068"/>
              <a:gd name="connsiteX6" fmla="*/ 37807 w 473035"/>
              <a:gd name="connsiteY6" fmla="*/ 378068 h 378068"/>
              <a:gd name="connsiteX7" fmla="*/ 0 w 473035"/>
              <a:gd name="connsiteY7" fmla="*/ 340261 h 378068"/>
              <a:gd name="connsiteX8" fmla="*/ 0 w 473035"/>
              <a:gd name="connsiteY8" fmla="*/ 37807 h 378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3035" h="378068" extrusionOk="0">
                <a:moveTo>
                  <a:pt x="0" y="37807"/>
                </a:moveTo>
                <a:cubicBezTo>
                  <a:pt x="0" y="16927"/>
                  <a:pt x="16927" y="0"/>
                  <a:pt x="37807" y="0"/>
                </a:cubicBezTo>
                <a:lnTo>
                  <a:pt x="435228" y="0"/>
                </a:lnTo>
                <a:cubicBezTo>
                  <a:pt x="456108" y="0"/>
                  <a:pt x="473035" y="16927"/>
                  <a:pt x="473035" y="37807"/>
                </a:cubicBezTo>
                <a:lnTo>
                  <a:pt x="473035" y="340261"/>
                </a:lnTo>
                <a:cubicBezTo>
                  <a:pt x="473035" y="361141"/>
                  <a:pt x="456108" y="378068"/>
                  <a:pt x="435228" y="378068"/>
                </a:cubicBezTo>
                <a:lnTo>
                  <a:pt x="37807" y="378068"/>
                </a:lnTo>
                <a:cubicBezTo>
                  <a:pt x="16927" y="378068"/>
                  <a:pt x="0" y="361141"/>
                  <a:pt x="0" y="340261"/>
                </a:cubicBezTo>
                <a:lnTo>
                  <a:pt x="0" y="37807"/>
                </a:lnTo>
                <a:close/>
              </a:path>
            </a:pathLst>
          </a:custGeom>
          <a:gradFill>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2982" tIns="52982" rIns="52982" bIns="52982" numCol="1" spcCol="1270" anchor="ctr" anchorCtr="0">
            <a:noAutofit/>
          </a:bodyPr>
          <a:lstStyle/>
          <a:p>
            <a:pPr lvl="0" algn="ctr" defTabSz="488950">
              <a:lnSpc>
                <a:spcPct val="90000"/>
              </a:lnSpc>
              <a:spcAft>
                <a:spcPts val="0"/>
              </a:spcAft>
              <a:defRPr/>
            </a:pPr>
            <a:r>
              <a:rPr lang="ru-RU" sz="1300" b="1">
                <a:solidFill>
                  <a:schemeClr val="tx1"/>
                </a:solidFill>
                <a:latin typeface="Times New Roman"/>
                <a:cs typeface="Times New Roman"/>
              </a:rPr>
              <a:t>30,1</a:t>
            </a:r>
          </a:p>
        </p:txBody>
      </p:sp>
      <p:sp>
        <p:nvSpPr>
          <p:cNvPr id="64" name="Полилиния 63"/>
          <p:cNvSpPr/>
          <p:nvPr/>
        </p:nvSpPr>
        <p:spPr bwMode="auto">
          <a:xfrm>
            <a:off x="6758794" y="5354144"/>
            <a:ext cx="697424" cy="467483"/>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extrusionOk="0">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ts val="0"/>
              </a:spcBef>
              <a:spcAft>
                <a:spcPts val="0"/>
              </a:spcAft>
              <a:defRPr/>
            </a:pPr>
            <a:r>
              <a:rPr lang="ru-RU" sz="1300" b="1" dirty="0" smtClean="0">
                <a:solidFill>
                  <a:schemeClr val="tx1"/>
                </a:solidFill>
                <a:latin typeface="Times New Roman"/>
                <a:cs typeface="Times New Roman"/>
              </a:rPr>
              <a:t>1 189</a:t>
            </a:r>
            <a:endParaRPr lang="ru-RU" sz="1300" b="1" dirty="0">
              <a:solidFill>
                <a:schemeClr val="tx1"/>
              </a:solidFill>
              <a:latin typeface="Times New Roman"/>
              <a:cs typeface="Times New Roman"/>
            </a:endParaRPr>
          </a:p>
        </p:txBody>
      </p:sp>
      <p:sp>
        <p:nvSpPr>
          <p:cNvPr id="93" name="Полилиния 92"/>
          <p:cNvSpPr/>
          <p:nvPr/>
        </p:nvSpPr>
        <p:spPr bwMode="auto">
          <a:xfrm>
            <a:off x="6764324" y="4725150"/>
            <a:ext cx="697427" cy="433647"/>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extrusionOk="0">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ts val="0"/>
              </a:spcBef>
              <a:spcAft>
                <a:spcPts val="0"/>
              </a:spcAft>
              <a:defRPr/>
            </a:pPr>
            <a:r>
              <a:rPr lang="ru-RU" sz="1300" b="1">
                <a:solidFill>
                  <a:schemeClr val="tx1"/>
                </a:solidFill>
                <a:latin typeface="Times New Roman"/>
                <a:cs typeface="Times New Roman"/>
              </a:rPr>
              <a:t>200</a:t>
            </a:r>
          </a:p>
        </p:txBody>
      </p:sp>
      <p:sp>
        <p:nvSpPr>
          <p:cNvPr id="54" name="Полилиния 53"/>
          <p:cNvSpPr/>
          <p:nvPr/>
        </p:nvSpPr>
        <p:spPr bwMode="auto">
          <a:xfrm>
            <a:off x="6778282" y="3668422"/>
            <a:ext cx="694794" cy="384988"/>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extrusionOk="0">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Aft>
                <a:spcPts val="0"/>
              </a:spcAft>
              <a:defRPr/>
            </a:pPr>
            <a:r>
              <a:rPr lang="ru-RU" sz="1300" b="1">
                <a:solidFill>
                  <a:schemeClr val="tx1"/>
                </a:solidFill>
                <a:latin typeface="Times New Roman"/>
                <a:cs typeface="Times New Roman"/>
              </a:rPr>
              <a:t>37</a:t>
            </a:r>
          </a:p>
        </p:txBody>
      </p:sp>
      <p:sp>
        <p:nvSpPr>
          <p:cNvPr id="47" name="Полилиния 46"/>
          <p:cNvSpPr/>
          <p:nvPr/>
        </p:nvSpPr>
        <p:spPr bwMode="auto">
          <a:xfrm>
            <a:off x="7527980" y="2185560"/>
            <a:ext cx="690495" cy="487510"/>
          </a:xfrm>
          <a:custGeom>
            <a:avLst/>
            <a:gdLst>
              <a:gd name="connsiteX0" fmla="*/ 0 w 501594"/>
              <a:gd name="connsiteY0" fmla="*/ 50159 h 917152"/>
              <a:gd name="connsiteX1" fmla="*/ 50159 w 501594"/>
              <a:gd name="connsiteY1" fmla="*/ 0 h 917152"/>
              <a:gd name="connsiteX2" fmla="*/ 451435 w 501594"/>
              <a:gd name="connsiteY2" fmla="*/ 0 h 917152"/>
              <a:gd name="connsiteX3" fmla="*/ 501594 w 501594"/>
              <a:gd name="connsiteY3" fmla="*/ 50159 h 917152"/>
              <a:gd name="connsiteX4" fmla="*/ 501594 w 501594"/>
              <a:gd name="connsiteY4" fmla="*/ 866993 h 917152"/>
              <a:gd name="connsiteX5" fmla="*/ 451435 w 501594"/>
              <a:gd name="connsiteY5" fmla="*/ 917152 h 917152"/>
              <a:gd name="connsiteX6" fmla="*/ 50159 w 501594"/>
              <a:gd name="connsiteY6" fmla="*/ 917152 h 917152"/>
              <a:gd name="connsiteX7" fmla="*/ 0 w 501594"/>
              <a:gd name="connsiteY7" fmla="*/ 866993 h 917152"/>
              <a:gd name="connsiteX8" fmla="*/ 0 w 501594"/>
              <a:gd name="connsiteY8" fmla="*/ 50159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1594" h="917152" extrusionOk="0">
                <a:moveTo>
                  <a:pt x="0" y="50159"/>
                </a:moveTo>
                <a:cubicBezTo>
                  <a:pt x="0" y="22457"/>
                  <a:pt x="22457" y="0"/>
                  <a:pt x="50159" y="0"/>
                </a:cubicBezTo>
                <a:lnTo>
                  <a:pt x="451435" y="0"/>
                </a:lnTo>
                <a:cubicBezTo>
                  <a:pt x="479137" y="0"/>
                  <a:pt x="501594" y="22457"/>
                  <a:pt x="501594" y="50159"/>
                </a:cubicBezTo>
                <a:lnTo>
                  <a:pt x="501594" y="866993"/>
                </a:lnTo>
                <a:cubicBezTo>
                  <a:pt x="501594" y="894695"/>
                  <a:pt x="479137" y="917152"/>
                  <a:pt x="451435" y="917152"/>
                </a:cubicBezTo>
                <a:lnTo>
                  <a:pt x="50159" y="917152"/>
                </a:lnTo>
                <a:cubicBezTo>
                  <a:pt x="22457" y="917152"/>
                  <a:pt x="0" y="894695"/>
                  <a:pt x="0" y="866993"/>
                </a:cubicBezTo>
                <a:lnTo>
                  <a:pt x="0" y="50159"/>
                </a:lnTo>
                <a:close/>
              </a:path>
            </a:pathLst>
          </a:custGeom>
          <a:gradFill>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8031" tIns="68031" rIns="68031" bIns="68031" numCol="1" spcCol="1270" anchor="ctr" anchorCtr="0">
            <a:noAutofit/>
          </a:bodyPr>
          <a:lstStyle/>
          <a:p>
            <a:pPr lvl="0" algn="ctr" defTabSz="622300">
              <a:lnSpc>
                <a:spcPct val="90000"/>
              </a:lnSpc>
              <a:spcBef>
                <a:spcPts val="0"/>
              </a:spcBef>
              <a:spcAft>
                <a:spcPts val="0"/>
              </a:spcAft>
              <a:defRPr/>
            </a:pPr>
            <a:r>
              <a:rPr lang="ru-RU" sz="1400" b="1">
                <a:solidFill>
                  <a:schemeClr val="tx1"/>
                </a:solidFill>
                <a:latin typeface="Times New Roman"/>
                <a:cs typeface="Times New Roman"/>
              </a:rPr>
              <a:t>2027</a:t>
            </a:r>
          </a:p>
        </p:txBody>
      </p:sp>
      <p:sp>
        <p:nvSpPr>
          <p:cNvPr id="52" name="Полилиния 51"/>
          <p:cNvSpPr/>
          <p:nvPr/>
        </p:nvSpPr>
        <p:spPr bwMode="auto">
          <a:xfrm>
            <a:off x="7554769" y="4183558"/>
            <a:ext cx="690496" cy="414252"/>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extrusionOk="0">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ts val="0"/>
              </a:spcBef>
              <a:spcAft>
                <a:spcPts val="0"/>
              </a:spcAft>
              <a:defRPr/>
            </a:pPr>
            <a:r>
              <a:rPr lang="ru-RU" sz="1300" b="1">
                <a:solidFill>
                  <a:schemeClr val="tx1"/>
                </a:solidFill>
                <a:latin typeface="Times New Roman"/>
                <a:cs typeface="Times New Roman"/>
              </a:rPr>
              <a:t>-</a:t>
            </a:r>
          </a:p>
        </p:txBody>
      </p:sp>
      <p:sp>
        <p:nvSpPr>
          <p:cNvPr id="56" name="Полилиния 55"/>
          <p:cNvSpPr/>
          <p:nvPr/>
        </p:nvSpPr>
        <p:spPr bwMode="auto">
          <a:xfrm>
            <a:off x="7539509" y="2996953"/>
            <a:ext cx="690496" cy="564368"/>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extrusionOk="0">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Aft>
                <a:spcPts val="0"/>
              </a:spcAft>
              <a:defRPr/>
            </a:pPr>
            <a:r>
              <a:rPr lang="ru-RU" sz="1300" b="1">
                <a:solidFill>
                  <a:schemeClr val="tx1"/>
                </a:solidFill>
                <a:latin typeface="Times New Roman"/>
                <a:cs typeface="Times New Roman"/>
              </a:rPr>
              <a:t>30,1</a:t>
            </a:r>
          </a:p>
        </p:txBody>
      </p:sp>
      <p:sp>
        <p:nvSpPr>
          <p:cNvPr id="67" name="Полилиния 66"/>
          <p:cNvSpPr/>
          <p:nvPr/>
        </p:nvSpPr>
        <p:spPr bwMode="auto">
          <a:xfrm>
            <a:off x="7522448" y="5354145"/>
            <a:ext cx="690496" cy="467483"/>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extrusionOk="0">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ts val="0"/>
              </a:spcBef>
              <a:spcAft>
                <a:spcPts val="0"/>
              </a:spcAft>
              <a:defRPr/>
            </a:pPr>
            <a:r>
              <a:rPr lang="ru-RU" sz="1300" b="1" dirty="0" smtClean="0">
                <a:solidFill>
                  <a:schemeClr val="tx1"/>
                </a:solidFill>
                <a:latin typeface="Times New Roman"/>
                <a:cs typeface="Times New Roman"/>
              </a:rPr>
              <a:t>1 424</a:t>
            </a:r>
            <a:endParaRPr lang="ru-RU" sz="1300" b="1" dirty="0">
              <a:solidFill>
                <a:schemeClr val="tx1"/>
              </a:solidFill>
              <a:latin typeface="Times New Roman"/>
              <a:cs typeface="Times New Roman"/>
            </a:endParaRPr>
          </a:p>
        </p:txBody>
      </p:sp>
      <p:sp>
        <p:nvSpPr>
          <p:cNvPr id="94" name="Полилиния 93"/>
          <p:cNvSpPr/>
          <p:nvPr/>
        </p:nvSpPr>
        <p:spPr bwMode="auto">
          <a:xfrm>
            <a:off x="7527980" y="4726858"/>
            <a:ext cx="696028" cy="43023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extrusionOk="0">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ts val="0"/>
              </a:spcBef>
              <a:spcAft>
                <a:spcPts val="0"/>
              </a:spcAft>
              <a:defRPr/>
            </a:pPr>
            <a:r>
              <a:rPr lang="ru-RU" sz="1300" b="1" dirty="0" smtClean="0">
                <a:solidFill>
                  <a:schemeClr val="tx1"/>
                </a:solidFill>
                <a:latin typeface="Times New Roman"/>
                <a:cs typeface="Times New Roman"/>
              </a:rPr>
              <a:t>1 000</a:t>
            </a:r>
            <a:endParaRPr lang="ru-RU" sz="1300" b="1" dirty="0">
              <a:solidFill>
                <a:schemeClr val="tx1"/>
              </a:solidFill>
              <a:latin typeface="Times New Roman"/>
              <a:cs typeface="Times New Roman"/>
            </a:endParaRPr>
          </a:p>
        </p:txBody>
      </p:sp>
      <p:sp>
        <p:nvSpPr>
          <p:cNvPr id="57" name="Полилиния 56"/>
          <p:cNvSpPr/>
          <p:nvPr/>
        </p:nvSpPr>
        <p:spPr bwMode="auto">
          <a:xfrm>
            <a:off x="7558417" y="3668422"/>
            <a:ext cx="690496" cy="384989"/>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extrusionOk="0">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Aft>
                <a:spcPts val="0"/>
              </a:spcAft>
              <a:defRPr/>
            </a:pPr>
            <a:r>
              <a:rPr lang="ru-RU" sz="1300" b="1">
                <a:solidFill>
                  <a:schemeClr val="tx1"/>
                </a:solidFill>
                <a:latin typeface="Times New Roman"/>
                <a:cs typeface="Times New Roman"/>
              </a:rPr>
              <a:t>37</a:t>
            </a:r>
          </a:p>
        </p:txBody>
      </p:sp>
      <p:pic>
        <p:nvPicPr>
          <p:cNvPr id="2050" name="Picture 2" descr="T:\Госдолг\Катя\artkl_14-1.jpg"/>
          <p:cNvPicPr>
            <a:picLocks noChangeAspect="1" noChangeArrowheads="1"/>
          </p:cNvPicPr>
          <p:nvPr/>
        </p:nvPicPr>
        <p:blipFill>
          <a:blip r:embed="rId2"/>
          <a:srcRect r="12948"/>
          <a:stretch/>
        </p:blipFill>
        <p:spPr bwMode="auto">
          <a:xfrm>
            <a:off x="2267744" y="620688"/>
            <a:ext cx="2664297" cy="2063677"/>
          </a:xfrm>
          <a:prstGeom prst="rect">
            <a:avLst/>
          </a:prstGeom>
          <a:ln>
            <a:noFill/>
          </a:ln>
          <a:effectLst>
            <a:softEdge rad="112500"/>
          </a:effectLst>
        </p:spPr>
      </p:pic>
      <p:sp>
        <p:nvSpPr>
          <p:cNvPr id="59" name="Полилиния 58"/>
          <p:cNvSpPr/>
          <p:nvPr/>
        </p:nvSpPr>
        <p:spPr bwMode="auto">
          <a:xfrm>
            <a:off x="5094229" y="2185559"/>
            <a:ext cx="782213" cy="498807"/>
          </a:xfrm>
          <a:custGeom>
            <a:avLst/>
            <a:gdLst>
              <a:gd name="connsiteX0" fmla="*/ 0 w 501594"/>
              <a:gd name="connsiteY0" fmla="*/ 50159 h 917152"/>
              <a:gd name="connsiteX1" fmla="*/ 50159 w 501594"/>
              <a:gd name="connsiteY1" fmla="*/ 0 h 917152"/>
              <a:gd name="connsiteX2" fmla="*/ 451435 w 501594"/>
              <a:gd name="connsiteY2" fmla="*/ 0 h 917152"/>
              <a:gd name="connsiteX3" fmla="*/ 501594 w 501594"/>
              <a:gd name="connsiteY3" fmla="*/ 50159 h 917152"/>
              <a:gd name="connsiteX4" fmla="*/ 501594 w 501594"/>
              <a:gd name="connsiteY4" fmla="*/ 866993 h 917152"/>
              <a:gd name="connsiteX5" fmla="*/ 451435 w 501594"/>
              <a:gd name="connsiteY5" fmla="*/ 917152 h 917152"/>
              <a:gd name="connsiteX6" fmla="*/ 50159 w 501594"/>
              <a:gd name="connsiteY6" fmla="*/ 917152 h 917152"/>
              <a:gd name="connsiteX7" fmla="*/ 0 w 501594"/>
              <a:gd name="connsiteY7" fmla="*/ 866993 h 917152"/>
              <a:gd name="connsiteX8" fmla="*/ 0 w 501594"/>
              <a:gd name="connsiteY8" fmla="*/ 50159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1594" h="917152" extrusionOk="0">
                <a:moveTo>
                  <a:pt x="0" y="50159"/>
                </a:moveTo>
                <a:cubicBezTo>
                  <a:pt x="0" y="22457"/>
                  <a:pt x="22457" y="0"/>
                  <a:pt x="50159" y="0"/>
                </a:cubicBezTo>
                <a:lnTo>
                  <a:pt x="451435" y="0"/>
                </a:lnTo>
                <a:cubicBezTo>
                  <a:pt x="479137" y="0"/>
                  <a:pt x="501594" y="22457"/>
                  <a:pt x="501594" y="50159"/>
                </a:cubicBezTo>
                <a:lnTo>
                  <a:pt x="501594" y="866993"/>
                </a:lnTo>
                <a:cubicBezTo>
                  <a:pt x="501594" y="894695"/>
                  <a:pt x="479137" y="917152"/>
                  <a:pt x="451435" y="917152"/>
                </a:cubicBezTo>
                <a:lnTo>
                  <a:pt x="50159" y="917152"/>
                </a:lnTo>
                <a:cubicBezTo>
                  <a:pt x="22457" y="917152"/>
                  <a:pt x="0" y="894695"/>
                  <a:pt x="0" y="866993"/>
                </a:cubicBezTo>
                <a:lnTo>
                  <a:pt x="0" y="50159"/>
                </a:lnTo>
                <a:close/>
              </a:path>
            </a:pathLst>
          </a:custGeom>
          <a:gradFill>
            <a:gsLst>
              <a:gs pos="0">
                <a:srgbClr val="BEF397"/>
              </a:gs>
              <a:gs pos="50000">
                <a:srgbClr val="D5F6C0"/>
              </a:gs>
              <a:gs pos="100000">
                <a:srgbClr val="EAFAE0"/>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anchor="ctr"/>
          <a:lstStyle/>
          <a:p>
            <a:pPr algn="ctr" defTabSz="622300">
              <a:lnSpc>
                <a:spcPct val="90000"/>
              </a:lnSpc>
              <a:defRPr/>
            </a:pPr>
            <a:r>
              <a:rPr lang="ru-RU" sz="1300" b="1">
                <a:solidFill>
                  <a:prstClr val="black"/>
                </a:solidFill>
                <a:latin typeface="Times New Roman"/>
                <a:cs typeface="Times New Roman"/>
              </a:rPr>
              <a:t>202</a:t>
            </a:r>
            <a:r>
              <a:rPr lang="en-US" sz="1300" b="1">
                <a:solidFill>
                  <a:prstClr val="black"/>
                </a:solidFill>
                <a:latin typeface="Times New Roman"/>
                <a:cs typeface="Times New Roman"/>
              </a:rPr>
              <a:t>5</a:t>
            </a:r>
            <a:r>
              <a:rPr lang="ru-RU" sz="1300" b="1">
                <a:solidFill>
                  <a:prstClr val="black"/>
                </a:solidFill>
                <a:latin typeface="Times New Roman"/>
                <a:cs typeface="Times New Roman"/>
              </a:rPr>
              <a:t> план</a:t>
            </a:r>
            <a:endParaRPr/>
          </a:p>
        </p:txBody>
      </p:sp>
      <p:sp>
        <p:nvSpPr>
          <p:cNvPr id="60" name="Полилиния 59"/>
          <p:cNvSpPr/>
          <p:nvPr/>
        </p:nvSpPr>
        <p:spPr bwMode="auto">
          <a:xfrm>
            <a:off x="5121018" y="4177909"/>
            <a:ext cx="782212" cy="425551"/>
          </a:xfrm>
          <a:custGeom>
            <a:avLst/>
            <a:gdLst>
              <a:gd name="connsiteX0" fmla="*/ 0 w 499638"/>
              <a:gd name="connsiteY0" fmla="*/ 42908 h 429080"/>
              <a:gd name="connsiteX1" fmla="*/ 42908 w 499638"/>
              <a:gd name="connsiteY1" fmla="*/ 0 h 429080"/>
              <a:gd name="connsiteX2" fmla="*/ 456730 w 499638"/>
              <a:gd name="connsiteY2" fmla="*/ 0 h 429080"/>
              <a:gd name="connsiteX3" fmla="*/ 499638 w 499638"/>
              <a:gd name="connsiteY3" fmla="*/ 42908 h 429080"/>
              <a:gd name="connsiteX4" fmla="*/ 499638 w 499638"/>
              <a:gd name="connsiteY4" fmla="*/ 386172 h 429080"/>
              <a:gd name="connsiteX5" fmla="*/ 456730 w 499638"/>
              <a:gd name="connsiteY5" fmla="*/ 429080 h 429080"/>
              <a:gd name="connsiteX6" fmla="*/ 42908 w 499638"/>
              <a:gd name="connsiteY6" fmla="*/ 429080 h 429080"/>
              <a:gd name="connsiteX7" fmla="*/ 0 w 499638"/>
              <a:gd name="connsiteY7" fmla="*/ 386172 h 429080"/>
              <a:gd name="connsiteX8" fmla="*/ 0 w 499638"/>
              <a:gd name="connsiteY8" fmla="*/ 42908 h 429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9638" h="429080" extrusionOk="0">
                <a:moveTo>
                  <a:pt x="0" y="42908"/>
                </a:moveTo>
                <a:cubicBezTo>
                  <a:pt x="0" y="19211"/>
                  <a:pt x="19211" y="0"/>
                  <a:pt x="42908" y="0"/>
                </a:cubicBezTo>
                <a:lnTo>
                  <a:pt x="456730" y="0"/>
                </a:lnTo>
                <a:cubicBezTo>
                  <a:pt x="480427" y="0"/>
                  <a:pt x="499638" y="19211"/>
                  <a:pt x="499638" y="42908"/>
                </a:cubicBezTo>
                <a:lnTo>
                  <a:pt x="499638" y="386172"/>
                </a:lnTo>
                <a:cubicBezTo>
                  <a:pt x="499638" y="409869"/>
                  <a:pt x="480427" y="429080"/>
                  <a:pt x="456730" y="429080"/>
                </a:cubicBezTo>
                <a:lnTo>
                  <a:pt x="42908" y="429080"/>
                </a:lnTo>
                <a:cubicBezTo>
                  <a:pt x="19211" y="429080"/>
                  <a:pt x="0" y="409869"/>
                  <a:pt x="0" y="386172"/>
                </a:cubicBezTo>
                <a:lnTo>
                  <a:pt x="0" y="42908"/>
                </a:lnTo>
                <a:close/>
              </a:path>
            </a:pathLst>
          </a:custGeom>
          <a:gradFill>
            <a:gsLst>
              <a:gs pos="0">
                <a:srgbClr val="BEF397"/>
              </a:gs>
              <a:gs pos="50000">
                <a:srgbClr val="D5F6C0"/>
              </a:gs>
              <a:gs pos="100000">
                <a:srgbClr val="EAFAE0"/>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anchor="ctr"/>
          <a:lstStyle/>
          <a:p>
            <a:pPr algn="ctr">
              <a:defRPr/>
            </a:pPr>
            <a:r>
              <a:rPr lang="ru-RU" sz="1300" b="1">
                <a:solidFill>
                  <a:prstClr val="black"/>
                </a:solidFill>
                <a:latin typeface="Times New Roman"/>
                <a:cs typeface="Times New Roman"/>
              </a:rPr>
              <a:t>-</a:t>
            </a:r>
          </a:p>
        </p:txBody>
      </p:sp>
      <p:sp>
        <p:nvSpPr>
          <p:cNvPr id="65" name="Полилиния 64"/>
          <p:cNvSpPr/>
          <p:nvPr/>
        </p:nvSpPr>
        <p:spPr bwMode="auto">
          <a:xfrm>
            <a:off x="5105758" y="2996952"/>
            <a:ext cx="782212" cy="56437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extrusionOk="0">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a:gsLst>
              <a:gs pos="0">
                <a:srgbClr val="BEF397"/>
              </a:gs>
              <a:gs pos="50000">
                <a:srgbClr val="D5F6C0"/>
              </a:gs>
              <a:gs pos="100000">
                <a:srgbClr val="EAFAE0"/>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anchor="ctr"/>
          <a:lstStyle/>
          <a:p>
            <a:pPr algn="ctr">
              <a:defRPr/>
            </a:pPr>
            <a:r>
              <a:rPr lang="ru-RU" sz="1300" b="1">
                <a:solidFill>
                  <a:prstClr val="black"/>
                </a:solidFill>
                <a:latin typeface="Times New Roman"/>
                <a:cs typeface="Times New Roman"/>
              </a:rPr>
              <a:t>30,1</a:t>
            </a:r>
          </a:p>
        </p:txBody>
      </p:sp>
      <p:sp>
        <p:nvSpPr>
          <p:cNvPr id="68" name="Полилиния 67"/>
          <p:cNvSpPr/>
          <p:nvPr/>
        </p:nvSpPr>
        <p:spPr bwMode="auto">
          <a:xfrm>
            <a:off x="5094230" y="5354144"/>
            <a:ext cx="782212" cy="467484"/>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extrusionOk="0">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a:gsLst>
              <a:gs pos="0">
                <a:srgbClr val="BEF397"/>
              </a:gs>
              <a:gs pos="50000">
                <a:srgbClr val="D5F6C0"/>
              </a:gs>
              <a:gs pos="100000">
                <a:srgbClr val="EAFAE0"/>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anchor="ctr"/>
          <a:lstStyle/>
          <a:p>
            <a:pPr algn="ctr">
              <a:defRPr/>
            </a:pPr>
            <a:r>
              <a:rPr lang="ru-RU" sz="1300" b="1">
                <a:solidFill>
                  <a:prstClr val="black"/>
                </a:solidFill>
                <a:latin typeface="Times New Roman"/>
                <a:cs typeface="Times New Roman"/>
              </a:rPr>
              <a:t>754</a:t>
            </a:r>
            <a:endParaRPr/>
          </a:p>
        </p:txBody>
      </p:sp>
      <p:sp>
        <p:nvSpPr>
          <p:cNvPr id="69" name="Полилиния 68"/>
          <p:cNvSpPr/>
          <p:nvPr/>
        </p:nvSpPr>
        <p:spPr bwMode="auto">
          <a:xfrm>
            <a:off x="5099762" y="4726857"/>
            <a:ext cx="782212" cy="430232"/>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extrusionOk="0">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a:gsLst>
              <a:gs pos="0">
                <a:srgbClr val="BEF397"/>
              </a:gs>
              <a:gs pos="50000">
                <a:srgbClr val="D5F6C0"/>
              </a:gs>
              <a:gs pos="100000">
                <a:srgbClr val="EAFAE0"/>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anchor="ctr"/>
          <a:lstStyle/>
          <a:p>
            <a:pPr algn="ctr">
              <a:defRPr/>
            </a:pPr>
            <a:r>
              <a:rPr lang="ru-RU" sz="1300" b="1">
                <a:solidFill>
                  <a:prstClr val="black"/>
                </a:solidFill>
                <a:latin typeface="Times New Roman"/>
                <a:cs typeface="Times New Roman"/>
              </a:rPr>
              <a:t>200</a:t>
            </a:r>
          </a:p>
        </p:txBody>
      </p:sp>
      <p:sp>
        <p:nvSpPr>
          <p:cNvPr id="70" name="Полилиния 69"/>
          <p:cNvSpPr/>
          <p:nvPr/>
        </p:nvSpPr>
        <p:spPr bwMode="auto">
          <a:xfrm>
            <a:off x="5114883" y="3668422"/>
            <a:ext cx="782212" cy="384988"/>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extrusionOk="0">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a:gsLst>
              <a:gs pos="0">
                <a:srgbClr val="BEF397"/>
              </a:gs>
              <a:gs pos="50000">
                <a:srgbClr val="D5F6C0"/>
              </a:gs>
              <a:gs pos="100000">
                <a:srgbClr val="EAFAE0"/>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anchor="ctr"/>
          <a:lstStyle/>
          <a:p>
            <a:pPr algn="ctr">
              <a:defRPr/>
            </a:pPr>
            <a:r>
              <a:rPr lang="ru-RU" sz="1300" b="1">
                <a:solidFill>
                  <a:prstClr val="black"/>
                </a:solidFill>
                <a:latin typeface="Times New Roman"/>
                <a:cs typeface="Times New Roman"/>
              </a:rPr>
              <a:t>33</a:t>
            </a:r>
          </a:p>
        </p:txBody>
      </p:sp>
      <p:sp>
        <p:nvSpPr>
          <p:cNvPr id="58" name="Полилиния 57"/>
          <p:cNvSpPr/>
          <p:nvPr/>
        </p:nvSpPr>
        <p:spPr bwMode="auto">
          <a:xfrm>
            <a:off x="8316604" y="2185559"/>
            <a:ext cx="690495" cy="487510"/>
          </a:xfrm>
          <a:custGeom>
            <a:avLst/>
            <a:gdLst>
              <a:gd name="connsiteX0" fmla="*/ 0 w 501594"/>
              <a:gd name="connsiteY0" fmla="*/ 50159 h 917152"/>
              <a:gd name="connsiteX1" fmla="*/ 50159 w 501594"/>
              <a:gd name="connsiteY1" fmla="*/ 0 h 917152"/>
              <a:gd name="connsiteX2" fmla="*/ 451435 w 501594"/>
              <a:gd name="connsiteY2" fmla="*/ 0 h 917152"/>
              <a:gd name="connsiteX3" fmla="*/ 501594 w 501594"/>
              <a:gd name="connsiteY3" fmla="*/ 50159 h 917152"/>
              <a:gd name="connsiteX4" fmla="*/ 501594 w 501594"/>
              <a:gd name="connsiteY4" fmla="*/ 866993 h 917152"/>
              <a:gd name="connsiteX5" fmla="*/ 451435 w 501594"/>
              <a:gd name="connsiteY5" fmla="*/ 917152 h 917152"/>
              <a:gd name="connsiteX6" fmla="*/ 50159 w 501594"/>
              <a:gd name="connsiteY6" fmla="*/ 917152 h 917152"/>
              <a:gd name="connsiteX7" fmla="*/ 0 w 501594"/>
              <a:gd name="connsiteY7" fmla="*/ 866993 h 917152"/>
              <a:gd name="connsiteX8" fmla="*/ 0 w 501594"/>
              <a:gd name="connsiteY8" fmla="*/ 50159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1594" h="917152" extrusionOk="0">
                <a:moveTo>
                  <a:pt x="0" y="50159"/>
                </a:moveTo>
                <a:cubicBezTo>
                  <a:pt x="0" y="22457"/>
                  <a:pt x="22457" y="0"/>
                  <a:pt x="50159" y="0"/>
                </a:cubicBezTo>
                <a:lnTo>
                  <a:pt x="451435" y="0"/>
                </a:lnTo>
                <a:cubicBezTo>
                  <a:pt x="479137" y="0"/>
                  <a:pt x="501594" y="22457"/>
                  <a:pt x="501594" y="50159"/>
                </a:cubicBezTo>
                <a:lnTo>
                  <a:pt x="501594" y="866993"/>
                </a:lnTo>
                <a:cubicBezTo>
                  <a:pt x="501594" y="894695"/>
                  <a:pt x="479137" y="917152"/>
                  <a:pt x="451435" y="917152"/>
                </a:cubicBezTo>
                <a:lnTo>
                  <a:pt x="50159" y="917152"/>
                </a:lnTo>
                <a:cubicBezTo>
                  <a:pt x="22457" y="917152"/>
                  <a:pt x="0" y="894695"/>
                  <a:pt x="0" y="866993"/>
                </a:cubicBezTo>
                <a:lnTo>
                  <a:pt x="0" y="50159"/>
                </a:lnTo>
                <a:close/>
              </a:path>
            </a:pathLst>
          </a:custGeom>
          <a:gradFill>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68031" tIns="68031" rIns="68031" bIns="68031" numCol="1" spcCol="1270" anchor="ctr" anchorCtr="0">
            <a:noAutofit/>
          </a:bodyPr>
          <a:lstStyle/>
          <a:p>
            <a:pPr lvl="0" algn="ctr" defTabSz="622300">
              <a:lnSpc>
                <a:spcPct val="90000"/>
              </a:lnSpc>
              <a:spcBef>
                <a:spcPts val="0"/>
              </a:spcBef>
              <a:spcAft>
                <a:spcPts val="0"/>
              </a:spcAft>
              <a:defRPr/>
            </a:pPr>
            <a:r>
              <a:rPr lang="ru-RU" sz="1400" b="1">
                <a:solidFill>
                  <a:schemeClr val="tx1"/>
                </a:solidFill>
                <a:latin typeface="Times New Roman"/>
                <a:cs typeface="Times New Roman"/>
              </a:rPr>
              <a:t>202</a:t>
            </a:r>
            <a:r>
              <a:rPr lang="en-US" sz="1400" b="1">
                <a:solidFill>
                  <a:schemeClr val="tx1"/>
                </a:solidFill>
                <a:latin typeface="Times New Roman"/>
                <a:cs typeface="Times New Roman"/>
              </a:rPr>
              <a:t>8</a:t>
            </a:r>
            <a:endParaRPr lang="ru-RU" sz="1400" b="1">
              <a:solidFill>
                <a:schemeClr val="tx1"/>
              </a:solidFill>
              <a:latin typeface="Times New Roman"/>
              <a:cs typeface="Times New Roman"/>
            </a:endParaRPr>
          </a:p>
        </p:txBody>
      </p:sp>
      <p:sp>
        <p:nvSpPr>
          <p:cNvPr id="72" name="Полилиния 71"/>
          <p:cNvSpPr/>
          <p:nvPr/>
        </p:nvSpPr>
        <p:spPr bwMode="auto">
          <a:xfrm>
            <a:off x="8316603" y="4183558"/>
            <a:ext cx="690496" cy="414252"/>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extrusionOk="0">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ts val="0"/>
              </a:spcBef>
              <a:spcAft>
                <a:spcPts val="0"/>
              </a:spcAft>
              <a:defRPr/>
            </a:pPr>
            <a:r>
              <a:rPr lang="ru-RU" sz="1300" b="1">
                <a:solidFill>
                  <a:schemeClr val="tx1"/>
                </a:solidFill>
                <a:latin typeface="Times New Roman"/>
                <a:cs typeface="Times New Roman"/>
              </a:rPr>
              <a:t>-</a:t>
            </a:r>
          </a:p>
        </p:txBody>
      </p:sp>
      <p:sp>
        <p:nvSpPr>
          <p:cNvPr id="74" name="Полилиния 73"/>
          <p:cNvSpPr/>
          <p:nvPr/>
        </p:nvSpPr>
        <p:spPr bwMode="auto">
          <a:xfrm>
            <a:off x="8316603" y="2996953"/>
            <a:ext cx="690496" cy="564368"/>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extrusionOk="0">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Aft>
                <a:spcPts val="0"/>
              </a:spcAft>
              <a:defRPr/>
            </a:pPr>
            <a:r>
              <a:rPr lang="ru-RU" sz="1300" b="1">
                <a:solidFill>
                  <a:schemeClr val="tx1"/>
                </a:solidFill>
                <a:latin typeface="Times New Roman"/>
                <a:cs typeface="Times New Roman"/>
              </a:rPr>
              <a:t>30,1</a:t>
            </a:r>
          </a:p>
        </p:txBody>
      </p:sp>
      <p:sp>
        <p:nvSpPr>
          <p:cNvPr id="75" name="Полилиния 74"/>
          <p:cNvSpPr/>
          <p:nvPr/>
        </p:nvSpPr>
        <p:spPr bwMode="auto">
          <a:xfrm>
            <a:off x="8316603" y="5354145"/>
            <a:ext cx="690496" cy="467483"/>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extrusionOk="0">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ts val="0"/>
              </a:spcBef>
              <a:spcAft>
                <a:spcPts val="0"/>
              </a:spcAft>
              <a:defRPr/>
            </a:pPr>
            <a:r>
              <a:rPr lang="ru-RU" sz="1300" b="1" dirty="0" smtClean="0">
                <a:solidFill>
                  <a:schemeClr val="tx1"/>
                </a:solidFill>
                <a:latin typeface="Times New Roman"/>
                <a:cs typeface="Times New Roman"/>
              </a:rPr>
              <a:t>1 345</a:t>
            </a:r>
            <a:endParaRPr lang="ru-RU" sz="1300" b="1" dirty="0">
              <a:solidFill>
                <a:schemeClr val="tx1"/>
              </a:solidFill>
              <a:latin typeface="Times New Roman"/>
              <a:cs typeface="Times New Roman"/>
            </a:endParaRPr>
          </a:p>
        </p:txBody>
      </p:sp>
      <p:sp>
        <p:nvSpPr>
          <p:cNvPr id="76" name="Полилиния 75"/>
          <p:cNvSpPr/>
          <p:nvPr/>
        </p:nvSpPr>
        <p:spPr bwMode="auto">
          <a:xfrm>
            <a:off x="8313837" y="4726858"/>
            <a:ext cx="696028" cy="43023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extrusionOk="0">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ts val="0"/>
              </a:spcBef>
              <a:spcAft>
                <a:spcPts val="0"/>
              </a:spcAft>
              <a:defRPr/>
            </a:pPr>
            <a:r>
              <a:rPr lang="en-US" sz="1300" b="1">
                <a:solidFill>
                  <a:schemeClr val="tx1"/>
                </a:solidFill>
                <a:latin typeface="Times New Roman"/>
                <a:cs typeface="Times New Roman"/>
              </a:rPr>
              <a:t>1</a:t>
            </a:r>
            <a:r>
              <a:rPr lang="ru-RU" sz="1300" b="1">
                <a:solidFill>
                  <a:schemeClr val="tx1"/>
                </a:solidFill>
                <a:latin typeface="Times New Roman"/>
                <a:cs typeface="Times New Roman"/>
              </a:rPr>
              <a:t> 00</a:t>
            </a:r>
            <a:r>
              <a:rPr lang="en-US" sz="1300" b="1">
                <a:solidFill>
                  <a:schemeClr val="tx1"/>
                </a:solidFill>
                <a:latin typeface="Times New Roman"/>
                <a:cs typeface="Times New Roman"/>
              </a:rPr>
              <a:t>0</a:t>
            </a:r>
            <a:endParaRPr lang="ru-RU" sz="1300" b="1">
              <a:solidFill>
                <a:schemeClr val="tx1"/>
              </a:solidFill>
              <a:latin typeface="Times New Roman"/>
              <a:cs typeface="Times New Roman"/>
            </a:endParaRPr>
          </a:p>
        </p:txBody>
      </p:sp>
      <p:sp>
        <p:nvSpPr>
          <p:cNvPr id="77" name="Полилиния 76"/>
          <p:cNvSpPr/>
          <p:nvPr/>
        </p:nvSpPr>
        <p:spPr bwMode="auto">
          <a:xfrm>
            <a:off x="8316603" y="3668422"/>
            <a:ext cx="690496" cy="384989"/>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extrusionOk="0">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a:gsLst>
              <a:gs pos="0">
                <a:srgbClr val="81DEFF">
                  <a:tint val="66000"/>
                  <a:satMod val="160000"/>
                </a:srgbClr>
              </a:gs>
              <a:gs pos="50000">
                <a:srgbClr val="81DEFF">
                  <a:tint val="44500"/>
                  <a:satMod val="160000"/>
                </a:srgbClr>
              </a:gs>
              <a:gs pos="100000">
                <a:srgbClr val="81DEFF">
                  <a:tint val="23500"/>
                  <a:satMod val="160000"/>
                </a:srgbClr>
              </a:gs>
            </a:gsLst>
            <a:lin ang="0" scaled="1"/>
          </a:gradFill>
        </p:spPr>
        <p:style>
          <a:lnRef idx="2">
            <a:schemeClr val="lt1">
              <a:hueOff val="0"/>
              <a:satOff val="0"/>
              <a:lumOff val="0"/>
              <a:alphaOff val="0"/>
            </a:schemeClr>
          </a:lnRef>
          <a:fillRef idx="1">
            <a:srgbClr val="00000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Aft>
                <a:spcPts val="0"/>
              </a:spcAft>
              <a:defRPr/>
            </a:pPr>
            <a:r>
              <a:rPr lang="ru-RU" sz="1300" b="1">
                <a:solidFill>
                  <a:schemeClr val="tx1"/>
                </a:solidFill>
                <a:latin typeface="Times New Roman"/>
                <a:cs typeface="Times New Roman"/>
              </a:rPr>
              <a:t>37</a:t>
            </a:r>
          </a:p>
        </p:txBody>
      </p:sp>
    </p:spTree>
    <p:extLst>
      <p:ext uri="{BB962C8B-B14F-4D97-AF65-F5344CB8AC3E}">
        <p14:creationId xmlns:p14="http://schemas.microsoft.com/office/powerpoint/2010/main" val="1328752873"/>
      </p:ext>
    </p:extLst>
  </p:cSld>
  <p:clrMapOvr>
    <a:masterClrMapping/>
  </p:clrMapOvr>
  <mc:AlternateContent xmlns:mc="http://schemas.openxmlformats.org/markup-compatibility/2006" xmlns:p14="http://schemas.microsoft.com/office/powerpoint/2010/main">
    <mc:Choice Requires="p14">
      <p:transition spd="slow" p14:dur="2000"/>
    </mc:Choice>
    <mc:Fallback xmlns:w="http://schemas.openxmlformats.org/wordprocessingml/2006/main" xmlns:m="http://schemas.openxmlformats.org/officeDocument/2006/math" xmlns="">
      <p:transition advClick="1"/>
    </mc:Fallback>
  </mc:AlternateContent>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Номер слайда 6"/>
          <p:cNvSpPr>
            <a:spLocks noGrp="1"/>
          </p:cNvSpPr>
          <p:nvPr>
            <p:ph type="sldNum" sz="quarter" idx="12"/>
          </p:nvPr>
        </p:nvSpPr>
        <p:spPr/>
        <p:txBody>
          <a:bodyPr/>
          <a:lstStyle/>
          <a:p>
            <a:pPr>
              <a:defRPr/>
            </a:pPr>
            <a:fld id="{667CCBFA-BFB9-4E9F-B6F6-694D72409F22}" type="slidenum">
              <a:rPr lang="ru-RU" smtClean="0"/>
              <a:pPr>
                <a:defRPr/>
              </a:pPr>
              <a:t>86</a:t>
            </a:fld>
            <a:endParaRPr lang="ru-RU" dirty="0"/>
          </a:p>
        </p:txBody>
      </p:sp>
      <p:sp>
        <p:nvSpPr>
          <p:cNvPr id="32" name="Скругленный прямоугольник 31"/>
          <p:cNvSpPr/>
          <p:nvPr/>
        </p:nvSpPr>
        <p:spPr>
          <a:xfrm>
            <a:off x="91845" y="692696"/>
            <a:ext cx="5904656" cy="588824"/>
          </a:xfrm>
          <a:prstGeom prst="roundRect">
            <a:avLst/>
          </a:prstGeom>
          <a:ln/>
        </p:spPr>
        <p:style>
          <a:lnRef idx="1">
            <a:schemeClr val="accent3"/>
          </a:lnRef>
          <a:fillRef idx="2">
            <a:schemeClr val="accent3"/>
          </a:fillRef>
          <a:effectRef idx="1">
            <a:schemeClr val="accent3"/>
          </a:effectRef>
          <a:fontRef idx="minor">
            <a:schemeClr val="dk1"/>
          </a:fontRef>
        </p:style>
        <p:txBody>
          <a:bodyPr anchor="ctr"/>
          <a:lstStyle/>
          <a:p>
            <a:pPr algn="ctr" fontAlgn="t"/>
            <a:r>
              <a:rPr lang="ru-RU" sz="1400" b="1" dirty="0" smtClean="0">
                <a:solidFill>
                  <a:prstClr val="black"/>
                </a:solidFill>
                <a:latin typeface="Times New Roman" panose="02020603050405020304" pitchFamily="18" charset="0"/>
                <a:cs typeface="Times New Roman" panose="02020603050405020304" pitchFamily="18" charset="0"/>
              </a:rPr>
              <a:t>Рейтинг субъектов </a:t>
            </a:r>
            <a:r>
              <a:rPr lang="ru-RU" sz="1400" b="1" dirty="0">
                <a:solidFill>
                  <a:prstClr val="black"/>
                </a:solidFill>
                <a:latin typeface="Times New Roman" panose="02020603050405020304" pitchFamily="18" charset="0"/>
                <a:cs typeface="Times New Roman" panose="02020603050405020304" pitchFamily="18" charset="0"/>
              </a:rPr>
              <a:t>Российской Федерации </a:t>
            </a:r>
            <a:r>
              <a:rPr lang="ru-RU" sz="1400" b="1" dirty="0" smtClean="0">
                <a:solidFill>
                  <a:prstClr val="black"/>
                </a:solidFill>
                <a:latin typeface="Times New Roman" panose="02020603050405020304" pitchFamily="18" charset="0"/>
                <a:cs typeface="Times New Roman" panose="02020603050405020304" pitchFamily="18" charset="0"/>
              </a:rPr>
              <a:t>по</a:t>
            </a:r>
          </a:p>
          <a:p>
            <a:pPr algn="ctr" fontAlgn="t"/>
            <a:r>
              <a:rPr lang="ru-RU" sz="1400" b="1" i="1" dirty="0" smtClean="0">
                <a:solidFill>
                  <a:prstClr val="black"/>
                </a:solidFill>
                <a:latin typeface="Times New Roman" panose="02020603050405020304" pitchFamily="18" charset="0"/>
                <a:cs typeface="Times New Roman" panose="02020603050405020304" pitchFamily="18" charset="0"/>
              </a:rPr>
              <a:t>уровню </a:t>
            </a:r>
            <a:r>
              <a:rPr lang="ru-RU" sz="1400" b="1" i="1" dirty="0">
                <a:solidFill>
                  <a:prstClr val="black"/>
                </a:solidFill>
                <a:latin typeface="Times New Roman" panose="02020603050405020304" pitchFamily="18" charset="0"/>
                <a:cs typeface="Times New Roman" panose="02020603050405020304" pitchFamily="18" charset="0"/>
              </a:rPr>
              <a:t>открытости бюджетных </a:t>
            </a:r>
            <a:r>
              <a:rPr lang="ru-RU" sz="1400" b="1" i="1" dirty="0" smtClean="0">
                <a:solidFill>
                  <a:prstClr val="black"/>
                </a:solidFill>
                <a:latin typeface="Times New Roman" panose="02020603050405020304" pitchFamily="18" charset="0"/>
                <a:cs typeface="Times New Roman" panose="02020603050405020304" pitchFamily="18" charset="0"/>
              </a:rPr>
              <a:t>данных</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 name="TextBox 2"/>
          <p:cNvSpPr txBox="1"/>
          <p:nvPr/>
        </p:nvSpPr>
        <p:spPr>
          <a:xfrm>
            <a:off x="6342940" y="5257616"/>
            <a:ext cx="2693556" cy="1123712"/>
          </a:xfrm>
          <a:prstGeom prst="wedgeRoundRectCallout">
            <a:avLst>
              <a:gd name="adj1" fmla="val -71900"/>
              <a:gd name="adj2" fmla="val -8331"/>
              <a:gd name="adj3" fmla="val 16667"/>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200" dirty="0">
                <a:solidFill>
                  <a:prstClr val="black"/>
                </a:solidFill>
                <a:latin typeface="Times New Roman" panose="02020603050405020304" pitchFamily="18" charset="0"/>
                <a:cs typeface="Times New Roman" panose="02020603050405020304" pitchFamily="18" charset="0"/>
              </a:rPr>
              <a:t>По оценке Минфина России качество управления региональными финансами в </a:t>
            </a:r>
            <a:r>
              <a:rPr lang="ru-RU" sz="1200" dirty="0" smtClean="0">
                <a:solidFill>
                  <a:prstClr val="black"/>
                </a:solidFill>
                <a:latin typeface="Times New Roman" panose="02020603050405020304" pitchFamily="18" charset="0"/>
                <a:cs typeface="Times New Roman" panose="02020603050405020304" pitchFamily="18" charset="0"/>
              </a:rPr>
              <a:t>Чувашской Республике находится </a:t>
            </a:r>
            <a:r>
              <a:rPr lang="ru-RU" sz="1200" dirty="0">
                <a:solidFill>
                  <a:prstClr val="black"/>
                </a:solidFill>
                <a:latin typeface="Times New Roman" panose="02020603050405020304" pitchFamily="18" charset="0"/>
                <a:cs typeface="Times New Roman" panose="02020603050405020304" pitchFamily="18" charset="0"/>
              </a:rPr>
              <a:t>на </a:t>
            </a:r>
            <a:r>
              <a:rPr lang="ru-RU" sz="1200" dirty="0" smtClean="0">
                <a:solidFill>
                  <a:prstClr val="black"/>
                </a:solidFill>
                <a:latin typeface="Times New Roman" panose="02020603050405020304" pitchFamily="18" charset="0"/>
                <a:cs typeface="Times New Roman" panose="02020603050405020304" pitchFamily="18" charset="0"/>
              </a:rPr>
              <a:t>надлежащем уровне</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12" name="Скругленный прямоугольник 11"/>
          <p:cNvSpPr/>
          <p:nvPr/>
        </p:nvSpPr>
        <p:spPr>
          <a:xfrm>
            <a:off x="408239" y="3710049"/>
            <a:ext cx="4739825" cy="511039"/>
          </a:xfrm>
          <a:prstGeom prst="roundRect">
            <a:avLst/>
          </a:prstGeom>
          <a:ln/>
        </p:spPr>
        <p:style>
          <a:lnRef idx="1">
            <a:schemeClr val="accent3"/>
          </a:lnRef>
          <a:fillRef idx="2">
            <a:schemeClr val="accent3"/>
          </a:fillRef>
          <a:effectRef idx="1">
            <a:schemeClr val="accent3"/>
          </a:effectRef>
          <a:fontRef idx="minor">
            <a:schemeClr val="dk1"/>
          </a:fontRef>
        </p:style>
        <p:txBody>
          <a:bodyPr anchor="ctr"/>
          <a:lstStyle/>
          <a:p>
            <a:pPr algn="ctr" fontAlgn="t"/>
            <a:r>
              <a:rPr lang="ru-RU" sz="1400" b="1" dirty="0" smtClean="0">
                <a:solidFill>
                  <a:prstClr val="black"/>
                </a:solidFill>
                <a:latin typeface="Times New Roman" panose="02020603050405020304" pitchFamily="18" charset="0"/>
                <a:cs typeface="Times New Roman" panose="02020603050405020304" pitchFamily="18" charset="0"/>
              </a:rPr>
              <a:t>Рейтинг субъектов </a:t>
            </a:r>
            <a:r>
              <a:rPr lang="ru-RU" sz="1400" b="1" dirty="0">
                <a:solidFill>
                  <a:prstClr val="black"/>
                </a:solidFill>
                <a:latin typeface="Times New Roman" panose="02020603050405020304" pitchFamily="18" charset="0"/>
                <a:cs typeface="Times New Roman" panose="02020603050405020304" pitchFamily="18" charset="0"/>
              </a:rPr>
              <a:t>Российской Федерации </a:t>
            </a:r>
            <a:r>
              <a:rPr lang="ru-RU" sz="1400" b="1" dirty="0" smtClean="0">
                <a:solidFill>
                  <a:prstClr val="black"/>
                </a:solidFill>
                <a:latin typeface="Times New Roman" panose="02020603050405020304" pitchFamily="18" charset="0"/>
                <a:cs typeface="Times New Roman" panose="02020603050405020304" pitchFamily="18" charset="0"/>
              </a:rPr>
              <a:t>по</a:t>
            </a:r>
          </a:p>
          <a:p>
            <a:pPr algn="ctr" fontAlgn="t"/>
            <a:r>
              <a:rPr lang="ru-RU" sz="1400" b="1" i="1" dirty="0" smtClean="0">
                <a:solidFill>
                  <a:prstClr val="black"/>
                </a:solidFill>
                <a:latin typeface="Times New Roman" panose="02020603050405020304" pitchFamily="18" charset="0"/>
                <a:cs typeface="Times New Roman" panose="02020603050405020304" pitchFamily="18" charset="0"/>
              </a:rPr>
              <a:t>качеству управления региональными финансами</a:t>
            </a:r>
            <a:endParaRPr lang="ru-RU" sz="1400" b="1" dirty="0">
              <a:solidFill>
                <a:prstClr val="black"/>
              </a:solidFill>
              <a:latin typeface="Times New Roman" panose="02020603050405020304" pitchFamily="18" charset="0"/>
              <a:cs typeface="Times New Roman" panose="02020603050405020304" pitchFamily="18" charset="0"/>
            </a:endParaRPr>
          </a:p>
        </p:txBody>
      </p:sp>
      <p:graphicFrame>
        <p:nvGraphicFramePr>
          <p:cNvPr id="6" name="Таблица 5"/>
          <p:cNvGraphicFramePr>
            <a:graphicFrameLocks noGrp="1"/>
          </p:cNvGraphicFramePr>
          <p:nvPr>
            <p:extLst>
              <p:ext uri="{D42A27DB-BD31-4B8C-83A1-F6EECF244321}">
                <p14:modId xmlns:p14="http://schemas.microsoft.com/office/powerpoint/2010/main" val="1740390948"/>
              </p:ext>
            </p:extLst>
          </p:nvPr>
        </p:nvGraphicFramePr>
        <p:xfrm>
          <a:off x="107505" y="4324086"/>
          <a:ext cx="5616623" cy="2333205"/>
        </p:xfrm>
        <a:graphic>
          <a:graphicData uri="http://schemas.openxmlformats.org/drawingml/2006/table">
            <a:tbl>
              <a:tblPr firstRow="1" bandRow="1">
                <a:tableStyleId>{5C22544A-7EE6-4342-B048-85BDC9FD1C3A}</a:tableStyleId>
              </a:tblPr>
              <a:tblGrid>
                <a:gridCol w="1928217"/>
                <a:gridCol w="928401"/>
                <a:gridCol w="928401"/>
                <a:gridCol w="915802"/>
                <a:gridCol w="915802"/>
              </a:tblGrid>
              <a:tr h="329998">
                <a:tc>
                  <a:txBody>
                    <a:bodyPr/>
                    <a:lstStyle/>
                    <a:p>
                      <a:endParaRPr lang="ru-RU" sz="1600" b="0" dirty="0">
                        <a:solidFill>
                          <a:sysClr val="windowText" lastClr="000000"/>
                        </a:solidFill>
                      </a:endParaRPr>
                    </a:p>
                  </a:txBody>
                  <a:tcPr>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5400000" scaled="1"/>
                      <a:tileRect/>
                    </a:gradFill>
                  </a:tcPr>
                </a:tc>
                <a:tc>
                  <a:txBody>
                    <a:bodyPr/>
                    <a:lstStyle/>
                    <a:p>
                      <a:pPr algn="ctr"/>
                      <a:r>
                        <a:rPr lang="ru-RU" sz="1300" b="1" dirty="0" smtClean="0">
                          <a:solidFill>
                            <a:sysClr val="windowText" lastClr="000000"/>
                          </a:solidFill>
                          <a:latin typeface="Times New Roman" panose="02020603050405020304" pitchFamily="18" charset="0"/>
                          <a:cs typeface="Times New Roman" panose="02020603050405020304" pitchFamily="18" charset="0"/>
                        </a:rPr>
                        <a:t>202</a:t>
                      </a:r>
                      <a:r>
                        <a:rPr lang="en-US" sz="1300" b="1" dirty="0" smtClean="0">
                          <a:solidFill>
                            <a:sysClr val="windowText" lastClr="000000"/>
                          </a:solidFill>
                          <a:latin typeface="Times New Roman" panose="02020603050405020304" pitchFamily="18" charset="0"/>
                          <a:cs typeface="Times New Roman" panose="02020603050405020304" pitchFamily="18" charset="0"/>
                        </a:rPr>
                        <a:t>1</a:t>
                      </a:r>
                      <a:r>
                        <a:rPr lang="ru-RU" sz="1300" b="1" dirty="0" smtClean="0">
                          <a:solidFill>
                            <a:sysClr val="windowText" lastClr="000000"/>
                          </a:solidFill>
                          <a:latin typeface="Times New Roman" panose="02020603050405020304" pitchFamily="18" charset="0"/>
                          <a:cs typeface="Times New Roman" panose="02020603050405020304" pitchFamily="18" charset="0"/>
                        </a:rPr>
                        <a:t>г.</a:t>
                      </a:r>
                      <a:endParaRPr lang="ru-RU" sz="1300" b="1" dirty="0">
                        <a:solidFill>
                          <a:sysClr val="windowText" lastClr="000000"/>
                        </a:solidFill>
                        <a:latin typeface="Times New Roman" panose="02020603050405020304" pitchFamily="18" charset="0"/>
                        <a:cs typeface="Times New Roman" panose="02020603050405020304" pitchFamily="18" charset="0"/>
                      </a:endParaRPr>
                    </a:p>
                  </a:txBody>
                  <a:tcPr>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5400000" scaled="1"/>
                      <a:tileRect/>
                    </a:gradFill>
                  </a:tcPr>
                </a:tc>
                <a:tc>
                  <a:txBody>
                    <a:bodyPr/>
                    <a:lstStyle/>
                    <a:p>
                      <a:pPr algn="ctr"/>
                      <a:r>
                        <a:rPr lang="ru-RU" sz="1300" b="1" dirty="0" smtClean="0">
                          <a:solidFill>
                            <a:sysClr val="windowText" lastClr="000000"/>
                          </a:solidFill>
                          <a:latin typeface="Times New Roman" panose="02020603050405020304" pitchFamily="18" charset="0"/>
                          <a:cs typeface="Times New Roman" panose="02020603050405020304" pitchFamily="18" charset="0"/>
                        </a:rPr>
                        <a:t>202</a:t>
                      </a:r>
                      <a:r>
                        <a:rPr lang="en-US" sz="1300" b="1" dirty="0" smtClean="0">
                          <a:solidFill>
                            <a:sysClr val="windowText" lastClr="000000"/>
                          </a:solidFill>
                          <a:latin typeface="Times New Roman" panose="02020603050405020304" pitchFamily="18" charset="0"/>
                          <a:cs typeface="Times New Roman" panose="02020603050405020304" pitchFamily="18" charset="0"/>
                        </a:rPr>
                        <a:t>2</a:t>
                      </a:r>
                      <a:r>
                        <a:rPr lang="ru-RU" sz="1300" b="1" dirty="0" smtClean="0">
                          <a:solidFill>
                            <a:sysClr val="windowText" lastClr="000000"/>
                          </a:solidFill>
                          <a:latin typeface="Times New Roman" panose="02020603050405020304" pitchFamily="18" charset="0"/>
                          <a:cs typeface="Times New Roman" panose="02020603050405020304" pitchFamily="18" charset="0"/>
                        </a:rPr>
                        <a:t>г.</a:t>
                      </a:r>
                      <a:endParaRPr lang="ru-RU" sz="1300" b="1" dirty="0">
                        <a:solidFill>
                          <a:sysClr val="windowText" lastClr="000000"/>
                        </a:solidFill>
                        <a:latin typeface="Times New Roman" panose="02020603050405020304" pitchFamily="18" charset="0"/>
                        <a:cs typeface="Times New Roman" panose="02020603050405020304" pitchFamily="18" charset="0"/>
                      </a:endParaRPr>
                    </a:p>
                  </a:txBody>
                  <a:tcPr>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5400000" scaled="1"/>
                      <a:tileRect/>
                    </a:gradFill>
                  </a:tcPr>
                </a:tc>
                <a:tc>
                  <a:txBody>
                    <a:bodyPr/>
                    <a:lstStyle/>
                    <a:p>
                      <a:pPr algn="ctr"/>
                      <a:r>
                        <a:rPr lang="ru-RU" sz="1300" b="1" dirty="0" smtClean="0">
                          <a:solidFill>
                            <a:sysClr val="windowText" lastClr="000000"/>
                          </a:solidFill>
                          <a:latin typeface="Times New Roman" panose="02020603050405020304" pitchFamily="18" charset="0"/>
                          <a:cs typeface="Times New Roman" panose="02020603050405020304" pitchFamily="18" charset="0"/>
                        </a:rPr>
                        <a:t>202</a:t>
                      </a:r>
                      <a:r>
                        <a:rPr lang="en-US" sz="1300" b="1" dirty="0" smtClean="0">
                          <a:solidFill>
                            <a:sysClr val="windowText" lastClr="000000"/>
                          </a:solidFill>
                          <a:latin typeface="Times New Roman" panose="02020603050405020304" pitchFamily="18" charset="0"/>
                          <a:cs typeface="Times New Roman" panose="02020603050405020304" pitchFamily="18" charset="0"/>
                        </a:rPr>
                        <a:t>3</a:t>
                      </a:r>
                      <a:r>
                        <a:rPr lang="ru-RU" sz="1300" b="1" dirty="0" smtClean="0">
                          <a:solidFill>
                            <a:sysClr val="windowText" lastClr="000000"/>
                          </a:solidFill>
                          <a:latin typeface="Times New Roman" panose="02020603050405020304" pitchFamily="18" charset="0"/>
                          <a:cs typeface="Times New Roman" panose="02020603050405020304" pitchFamily="18" charset="0"/>
                        </a:rPr>
                        <a:t>г.</a:t>
                      </a:r>
                      <a:endParaRPr lang="ru-RU" sz="1300" b="1" dirty="0">
                        <a:solidFill>
                          <a:sysClr val="windowText" lastClr="000000"/>
                        </a:solidFill>
                        <a:latin typeface="Times New Roman" panose="02020603050405020304" pitchFamily="18" charset="0"/>
                        <a:cs typeface="Times New Roman" panose="02020603050405020304" pitchFamily="18" charset="0"/>
                      </a:endParaRPr>
                    </a:p>
                  </a:txBody>
                  <a:tcPr>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5400000" scaled="1"/>
                      <a:tileRect/>
                    </a:gradFill>
                  </a:tcPr>
                </a:tc>
                <a:tc>
                  <a:txBody>
                    <a:bodyPr/>
                    <a:lstStyle/>
                    <a:p>
                      <a:pPr algn="ctr"/>
                      <a:r>
                        <a:rPr lang="ru-RU" sz="1300" b="1" dirty="0" smtClean="0">
                          <a:solidFill>
                            <a:sysClr val="windowText" lastClr="000000"/>
                          </a:solidFill>
                          <a:latin typeface="Times New Roman" panose="02020603050405020304" pitchFamily="18" charset="0"/>
                          <a:cs typeface="Times New Roman" panose="02020603050405020304" pitchFamily="18" charset="0"/>
                        </a:rPr>
                        <a:t>202</a:t>
                      </a:r>
                      <a:r>
                        <a:rPr lang="en-US" sz="1300" b="1" dirty="0" smtClean="0">
                          <a:solidFill>
                            <a:sysClr val="windowText" lastClr="000000"/>
                          </a:solidFill>
                          <a:latin typeface="Times New Roman" panose="02020603050405020304" pitchFamily="18" charset="0"/>
                          <a:cs typeface="Times New Roman" panose="02020603050405020304" pitchFamily="18" charset="0"/>
                        </a:rPr>
                        <a:t>4</a:t>
                      </a:r>
                      <a:r>
                        <a:rPr lang="ru-RU" sz="1300" b="1" dirty="0" smtClean="0">
                          <a:solidFill>
                            <a:sysClr val="windowText" lastClr="000000"/>
                          </a:solidFill>
                          <a:latin typeface="Times New Roman" panose="02020603050405020304" pitchFamily="18" charset="0"/>
                          <a:cs typeface="Times New Roman" panose="02020603050405020304" pitchFamily="18" charset="0"/>
                        </a:rPr>
                        <a:t>г.</a:t>
                      </a:r>
                      <a:endParaRPr lang="ru-RU" sz="1300" b="1" dirty="0">
                        <a:solidFill>
                          <a:sysClr val="windowText" lastClr="000000"/>
                        </a:solidFill>
                        <a:latin typeface="Times New Roman" panose="02020603050405020304" pitchFamily="18" charset="0"/>
                        <a:cs typeface="Times New Roman" panose="02020603050405020304" pitchFamily="18" charset="0"/>
                      </a:endParaRPr>
                    </a:p>
                  </a:txBody>
                  <a:tcPr>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5400000" scaled="1"/>
                      <a:tileRect/>
                    </a:gradFill>
                  </a:tcPr>
                </a:tc>
              </a:tr>
              <a:tr h="636003">
                <a:tc>
                  <a:txBody>
                    <a:bodyPr/>
                    <a:lstStyle/>
                    <a:p>
                      <a:r>
                        <a:rPr lang="ru-RU" sz="1100" b="0" dirty="0" smtClean="0">
                          <a:solidFill>
                            <a:sysClr val="windowText" lastClr="000000"/>
                          </a:solidFill>
                          <a:latin typeface="Times New Roman" panose="02020603050405020304" pitchFamily="18" charset="0"/>
                          <a:cs typeface="Times New Roman" panose="02020603050405020304" pitchFamily="18" charset="0"/>
                        </a:rPr>
                        <a:t>Регионы с </a:t>
                      </a:r>
                      <a:r>
                        <a:rPr lang="ru-RU" sz="1100" b="1" dirty="0" smtClean="0">
                          <a:solidFill>
                            <a:sysClr val="windowText" lastClr="000000"/>
                          </a:solidFill>
                          <a:latin typeface="Times New Roman" panose="02020603050405020304" pitchFamily="18" charset="0"/>
                          <a:cs typeface="Times New Roman" panose="02020603050405020304" pitchFamily="18" charset="0"/>
                        </a:rPr>
                        <a:t>высоким </a:t>
                      </a:r>
                      <a:r>
                        <a:rPr lang="ru-RU" sz="1100" b="0" dirty="0" smtClean="0">
                          <a:solidFill>
                            <a:sysClr val="windowText" lastClr="000000"/>
                          </a:solidFill>
                          <a:latin typeface="Times New Roman" panose="02020603050405020304" pitchFamily="18" charset="0"/>
                          <a:cs typeface="Times New Roman" panose="02020603050405020304" pitchFamily="18" charset="0"/>
                        </a:rPr>
                        <a:t>качеством управления региональными финансами</a:t>
                      </a:r>
                      <a:endParaRPr lang="ru-RU" sz="1100" b="0" dirty="0">
                        <a:solidFill>
                          <a:sysClr val="windowText" lastClr="000000"/>
                        </a:solidFill>
                        <a:latin typeface="Times New Roman" panose="02020603050405020304" pitchFamily="18" charset="0"/>
                        <a:cs typeface="Times New Roman" panose="02020603050405020304" pitchFamily="18" charset="0"/>
                      </a:endParaRPr>
                    </a:p>
                  </a:txBody>
                  <a:tcPr>
                    <a:gradFill flip="none" rotWithShape="1">
                      <a:gsLst>
                        <a:gs pos="0">
                          <a:srgbClr val="1DD526">
                            <a:tint val="66000"/>
                            <a:satMod val="160000"/>
                          </a:srgbClr>
                        </a:gs>
                        <a:gs pos="50000">
                          <a:srgbClr val="1DD526">
                            <a:tint val="44500"/>
                            <a:satMod val="160000"/>
                          </a:srgbClr>
                        </a:gs>
                        <a:gs pos="100000">
                          <a:srgbClr val="1DD526">
                            <a:tint val="23500"/>
                            <a:satMod val="160000"/>
                          </a:srgbClr>
                        </a:gs>
                      </a:gsLst>
                      <a:lin ang="5400000" scaled="1"/>
                      <a:tileRect/>
                    </a:gradFill>
                  </a:tcPr>
                </a:tc>
                <a:tc>
                  <a:txBody>
                    <a:bodyPr/>
                    <a:lstStyle/>
                    <a:p>
                      <a:pPr algn="ctr"/>
                      <a:r>
                        <a:rPr lang="ru-RU" sz="1300" b="0" dirty="0" smtClean="0">
                          <a:solidFill>
                            <a:sysClr val="windowText" lastClr="000000"/>
                          </a:solidFill>
                          <a:latin typeface="Times New Roman" panose="02020603050405020304" pitchFamily="18" charset="0"/>
                          <a:cs typeface="Times New Roman" panose="02020603050405020304" pitchFamily="18" charset="0"/>
                        </a:rPr>
                        <a:t>25</a:t>
                      </a:r>
                    </a:p>
                    <a:p>
                      <a:pPr marL="0" marR="0" indent="0" algn="ctr" defTabSz="914400" rtl="0" eaLnBrk="1" fontAlgn="auto" latinLnBrk="0" hangingPunct="1">
                        <a:lnSpc>
                          <a:spcPct val="100000"/>
                        </a:lnSpc>
                        <a:spcBef>
                          <a:spcPts val="0"/>
                        </a:spcBef>
                        <a:spcAft>
                          <a:spcPts val="0"/>
                        </a:spcAft>
                        <a:buClrTx/>
                        <a:buSzTx/>
                        <a:buFontTx/>
                        <a:buNone/>
                        <a:tabLst/>
                        <a:defRPr/>
                      </a:pPr>
                      <a:r>
                        <a:rPr lang="ru-RU" sz="1100" b="0" i="1" dirty="0" smtClean="0">
                          <a:solidFill>
                            <a:sysClr val="windowText" lastClr="000000"/>
                          </a:solidFill>
                          <a:latin typeface="Times New Roman" panose="02020603050405020304" pitchFamily="18" charset="0"/>
                          <a:cs typeface="Times New Roman" panose="02020603050405020304" pitchFamily="18" charset="0"/>
                        </a:rPr>
                        <a:t>Чувашская</a:t>
                      </a:r>
                      <a:r>
                        <a:rPr lang="ru-RU" sz="1100" b="0" i="1" baseline="0" dirty="0" smtClean="0">
                          <a:solidFill>
                            <a:sysClr val="windowText" lastClr="000000"/>
                          </a:solidFill>
                          <a:latin typeface="Times New Roman" panose="02020603050405020304" pitchFamily="18" charset="0"/>
                          <a:cs typeface="Times New Roman" panose="02020603050405020304" pitchFamily="18" charset="0"/>
                        </a:rPr>
                        <a:t> Республика</a:t>
                      </a:r>
                      <a:endParaRPr lang="ru-RU" sz="1100" b="0" i="1" dirty="0" smtClean="0">
                        <a:solidFill>
                          <a:sysClr val="windowText" lastClr="000000"/>
                        </a:solidFill>
                        <a:latin typeface="Times New Roman" panose="02020603050405020304" pitchFamily="18" charset="0"/>
                        <a:cs typeface="Times New Roman" panose="02020603050405020304" pitchFamily="18" charset="0"/>
                      </a:endParaRPr>
                    </a:p>
                  </a:txBody>
                  <a:tcPr anchor="ctr">
                    <a:gradFill flip="none" rotWithShape="1">
                      <a:gsLst>
                        <a:gs pos="0">
                          <a:srgbClr val="1DD526">
                            <a:tint val="66000"/>
                            <a:satMod val="160000"/>
                          </a:srgbClr>
                        </a:gs>
                        <a:gs pos="50000">
                          <a:srgbClr val="1DD526">
                            <a:tint val="44500"/>
                            <a:satMod val="160000"/>
                          </a:srgbClr>
                        </a:gs>
                        <a:gs pos="100000">
                          <a:srgbClr val="1DD526">
                            <a:tint val="23500"/>
                            <a:satMod val="160000"/>
                          </a:srgbClr>
                        </a:gs>
                      </a:gsLst>
                      <a:lin ang="5400000" scaled="1"/>
                      <a:tileRect/>
                    </a:gradFill>
                  </a:tcPr>
                </a:tc>
                <a:tc>
                  <a:txBody>
                    <a:bodyPr/>
                    <a:lstStyle/>
                    <a:p>
                      <a:pPr algn="ctr"/>
                      <a:r>
                        <a:rPr lang="ru-RU" sz="1300" b="0" dirty="0" smtClean="0">
                          <a:solidFill>
                            <a:sysClr val="windowText" lastClr="000000"/>
                          </a:solidFill>
                          <a:latin typeface="Times New Roman" panose="02020603050405020304" pitchFamily="18" charset="0"/>
                          <a:cs typeface="Times New Roman" panose="02020603050405020304" pitchFamily="18" charset="0"/>
                        </a:rPr>
                        <a:t>25</a:t>
                      </a:r>
                    </a:p>
                    <a:p>
                      <a:pPr marL="0" marR="0" indent="0" algn="ctr" defTabSz="914400" rtl="0" eaLnBrk="1" fontAlgn="auto" latinLnBrk="0" hangingPunct="1">
                        <a:lnSpc>
                          <a:spcPct val="100000"/>
                        </a:lnSpc>
                        <a:spcBef>
                          <a:spcPts val="0"/>
                        </a:spcBef>
                        <a:spcAft>
                          <a:spcPts val="0"/>
                        </a:spcAft>
                        <a:buClrTx/>
                        <a:buSzTx/>
                        <a:buFontTx/>
                        <a:buNone/>
                        <a:tabLst/>
                        <a:defRPr/>
                      </a:pPr>
                      <a:r>
                        <a:rPr lang="ru-RU" sz="1100" b="0" i="1" dirty="0" smtClean="0">
                          <a:solidFill>
                            <a:sysClr val="windowText" lastClr="000000"/>
                          </a:solidFill>
                          <a:latin typeface="Times New Roman" panose="02020603050405020304" pitchFamily="18" charset="0"/>
                          <a:cs typeface="Times New Roman" panose="02020603050405020304" pitchFamily="18" charset="0"/>
                        </a:rPr>
                        <a:t>Чувашская</a:t>
                      </a:r>
                      <a:r>
                        <a:rPr lang="ru-RU" sz="1100" b="0" i="1" baseline="0" dirty="0" smtClean="0">
                          <a:solidFill>
                            <a:sysClr val="windowText" lastClr="000000"/>
                          </a:solidFill>
                          <a:latin typeface="Times New Roman" panose="02020603050405020304" pitchFamily="18" charset="0"/>
                          <a:cs typeface="Times New Roman" panose="02020603050405020304" pitchFamily="18" charset="0"/>
                        </a:rPr>
                        <a:t> Республика</a:t>
                      </a:r>
                      <a:endParaRPr lang="ru-RU" sz="1100" b="0" i="1" dirty="0" smtClean="0">
                        <a:solidFill>
                          <a:sysClr val="windowText" lastClr="000000"/>
                        </a:solidFill>
                        <a:latin typeface="Times New Roman" panose="02020603050405020304" pitchFamily="18" charset="0"/>
                        <a:cs typeface="Times New Roman" panose="02020603050405020304" pitchFamily="18" charset="0"/>
                      </a:endParaRPr>
                    </a:p>
                  </a:txBody>
                  <a:tcPr anchor="ctr">
                    <a:gradFill flip="none" rotWithShape="1">
                      <a:gsLst>
                        <a:gs pos="0">
                          <a:srgbClr val="1DD526">
                            <a:tint val="66000"/>
                            <a:satMod val="160000"/>
                          </a:srgbClr>
                        </a:gs>
                        <a:gs pos="50000">
                          <a:srgbClr val="1DD526">
                            <a:tint val="44500"/>
                            <a:satMod val="160000"/>
                          </a:srgbClr>
                        </a:gs>
                        <a:gs pos="100000">
                          <a:srgbClr val="1DD526">
                            <a:tint val="23500"/>
                            <a:satMod val="160000"/>
                          </a:srgbClr>
                        </a:gs>
                      </a:gsLst>
                      <a:lin ang="5400000" scaled="1"/>
                      <a:tileRect/>
                    </a:gradFill>
                  </a:tcPr>
                </a:tc>
                <a:tc>
                  <a:txBody>
                    <a:bodyPr/>
                    <a:lstStyle/>
                    <a:p>
                      <a:pPr algn="ctr"/>
                      <a:r>
                        <a:rPr lang="ru-RU" sz="1300" b="0" dirty="0" smtClean="0">
                          <a:solidFill>
                            <a:sysClr val="windowText" lastClr="000000"/>
                          </a:solidFill>
                          <a:latin typeface="Times New Roman" panose="02020603050405020304" pitchFamily="18" charset="0"/>
                          <a:cs typeface="Times New Roman" panose="02020603050405020304" pitchFamily="18" charset="0"/>
                        </a:rPr>
                        <a:t>2</a:t>
                      </a:r>
                      <a:r>
                        <a:rPr lang="en-US" sz="1300" b="0" dirty="0" smtClean="0">
                          <a:solidFill>
                            <a:sysClr val="windowText" lastClr="000000"/>
                          </a:solidFill>
                          <a:latin typeface="Times New Roman" panose="02020603050405020304" pitchFamily="18" charset="0"/>
                          <a:cs typeface="Times New Roman" panose="02020603050405020304" pitchFamily="18" charset="0"/>
                        </a:rPr>
                        <a:t>1</a:t>
                      </a:r>
                      <a:endParaRPr lang="ru-RU" sz="1300" b="0" dirty="0" smtClean="0">
                        <a:solidFill>
                          <a:sysClr val="windowText" lastClr="000000"/>
                        </a:solidFill>
                        <a:latin typeface="Times New Roman" panose="02020603050405020304" pitchFamily="18" charset="0"/>
                        <a:cs typeface="Times New Roman" panose="02020603050405020304" pitchFamily="18" charset="0"/>
                      </a:endParaRPr>
                    </a:p>
                  </a:txBody>
                  <a:tcPr anchor="ctr">
                    <a:gradFill flip="none" rotWithShape="1">
                      <a:gsLst>
                        <a:gs pos="0">
                          <a:srgbClr val="1DD526">
                            <a:tint val="66000"/>
                            <a:satMod val="160000"/>
                          </a:srgbClr>
                        </a:gs>
                        <a:gs pos="50000">
                          <a:srgbClr val="1DD526">
                            <a:tint val="44500"/>
                            <a:satMod val="160000"/>
                          </a:srgbClr>
                        </a:gs>
                        <a:gs pos="100000">
                          <a:srgbClr val="1DD526">
                            <a:tint val="23500"/>
                            <a:satMod val="160000"/>
                          </a:srgbClr>
                        </a:gs>
                      </a:gsLst>
                      <a:lin ang="5400000" scaled="1"/>
                      <a:tileRect/>
                    </a:gradFill>
                  </a:tcPr>
                </a:tc>
                <a:tc>
                  <a:txBody>
                    <a:bodyPr/>
                    <a:lstStyle/>
                    <a:p>
                      <a:pPr algn="ctr"/>
                      <a:r>
                        <a:rPr lang="en-US" sz="1300" b="0" dirty="0" smtClean="0">
                          <a:solidFill>
                            <a:sysClr val="windowText" lastClr="000000"/>
                          </a:solidFill>
                          <a:latin typeface="Times New Roman" panose="02020603050405020304" pitchFamily="18" charset="0"/>
                          <a:cs typeface="Times New Roman" panose="02020603050405020304" pitchFamily="18" charset="0"/>
                        </a:rPr>
                        <a:t>22</a:t>
                      </a:r>
                      <a:endParaRPr lang="ru-RU" sz="1300" b="0" dirty="0" smtClean="0">
                        <a:solidFill>
                          <a:sysClr val="windowText" lastClr="000000"/>
                        </a:solidFill>
                        <a:latin typeface="Times New Roman" panose="02020603050405020304" pitchFamily="18" charset="0"/>
                        <a:cs typeface="Times New Roman" panose="02020603050405020304" pitchFamily="18" charset="0"/>
                      </a:endParaRPr>
                    </a:p>
                  </a:txBody>
                  <a:tcPr anchor="ctr">
                    <a:gradFill flip="none" rotWithShape="1">
                      <a:gsLst>
                        <a:gs pos="0">
                          <a:srgbClr val="1DD526">
                            <a:tint val="66000"/>
                            <a:satMod val="160000"/>
                          </a:srgbClr>
                        </a:gs>
                        <a:gs pos="50000">
                          <a:srgbClr val="1DD526">
                            <a:tint val="44500"/>
                            <a:satMod val="160000"/>
                          </a:srgbClr>
                        </a:gs>
                        <a:gs pos="100000">
                          <a:srgbClr val="1DD526">
                            <a:tint val="23500"/>
                            <a:satMod val="160000"/>
                          </a:srgbClr>
                        </a:gs>
                      </a:gsLst>
                      <a:lin ang="5400000" scaled="1"/>
                      <a:tileRect/>
                    </a:gradFill>
                  </a:tcPr>
                </a:tc>
              </a:tr>
              <a:tr h="725919">
                <a:tc>
                  <a:txBody>
                    <a:bodyPr/>
                    <a:lstStyle/>
                    <a:p>
                      <a:r>
                        <a:rPr lang="ru-RU" sz="1100" dirty="0" smtClean="0">
                          <a:latin typeface="Times New Roman" panose="02020603050405020304" pitchFamily="18" charset="0"/>
                          <a:cs typeface="Times New Roman" panose="02020603050405020304" pitchFamily="18" charset="0"/>
                        </a:rPr>
                        <a:t>Регионы с </a:t>
                      </a:r>
                      <a:r>
                        <a:rPr lang="ru-RU" sz="1100" b="1" dirty="0" smtClean="0">
                          <a:latin typeface="Times New Roman" panose="02020603050405020304" pitchFamily="18" charset="0"/>
                          <a:cs typeface="Times New Roman" panose="02020603050405020304" pitchFamily="18" charset="0"/>
                        </a:rPr>
                        <a:t>надлежащим</a:t>
                      </a:r>
                      <a:r>
                        <a:rPr lang="ru-RU" sz="1100" dirty="0" smtClean="0">
                          <a:latin typeface="Times New Roman" panose="02020603050405020304" pitchFamily="18" charset="0"/>
                          <a:cs typeface="Times New Roman" panose="02020603050405020304" pitchFamily="18" charset="0"/>
                        </a:rPr>
                        <a:t> качеством управления региональными финансами</a:t>
                      </a:r>
                    </a:p>
                  </a:txBody>
                  <a:tcPr anchor="ctr">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5400000" scaled="1"/>
                      <a:tileRect/>
                    </a:gradFill>
                  </a:tcPr>
                </a:tc>
                <a:tc>
                  <a:txBody>
                    <a:bodyPr/>
                    <a:lstStyle/>
                    <a:p>
                      <a:pPr algn="ctr"/>
                      <a:r>
                        <a:rPr lang="ru-RU" sz="1300" dirty="0" smtClean="0">
                          <a:latin typeface="Times New Roman" panose="02020603050405020304" pitchFamily="18" charset="0"/>
                          <a:cs typeface="Times New Roman" panose="02020603050405020304" pitchFamily="18" charset="0"/>
                        </a:rPr>
                        <a:t>40</a:t>
                      </a:r>
                    </a:p>
                  </a:txBody>
                  <a:tcPr anchor="ctr">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5400000" scaled="1"/>
                      <a:tileRect/>
                    </a:gradFill>
                  </a:tcPr>
                </a:tc>
                <a:tc>
                  <a:txBody>
                    <a:bodyPr/>
                    <a:lstStyle/>
                    <a:p>
                      <a:pPr algn="ctr"/>
                      <a:r>
                        <a:rPr lang="ru-RU" sz="1300" dirty="0" smtClean="0">
                          <a:latin typeface="Times New Roman" panose="02020603050405020304" pitchFamily="18" charset="0"/>
                          <a:cs typeface="Times New Roman" panose="02020603050405020304" pitchFamily="18" charset="0"/>
                        </a:rPr>
                        <a:t>43</a:t>
                      </a:r>
                    </a:p>
                  </a:txBody>
                  <a:tcPr anchor="ctr">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5400000" scaled="1"/>
                      <a:tileRect/>
                    </a:gradFill>
                  </a:tcPr>
                </a:tc>
                <a:tc>
                  <a:txBody>
                    <a:bodyPr/>
                    <a:lstStyle/>
                    <a:p>
                      <a:pPr algn="ctr"/>
                      <a:r>
                        <a:rPr lang="ru-RU" sz="1300" dirty="0" smtClean="0">
                          <a:latin typeface="Times New Roman" panose="02020603050405020304" pitchFamily="18" charset="0"/>
                          <a:cs typeface="Times New Roman" panose="02020603050405020304" pitchFamily="18" charset="0"/>
                        </a:rPr>
                        <a:t>4</a:t>
                      </a:r>
                      <a:r>
                        <a:rPr lang="en-US" sz="1300" dirty="0" smtClean="0">
                          <a:latin typeface="Times New Roman" panose="02020603050405020304" pitchFamily="18" charset="0"/>
                          <a:cs typeface="Times New Roman" panose="02020603050405020304" pitchFamily="18" charset="0"/>
                        </a:rPr>
                        <a:t>7</a:t>
                      </a:r>
                      <a:endParaRPr lang="ru-RU" sz="1300" dirty="0" smtClean="0">
                        <a:latin typeface="Times New Roman" panose="02020603050405020304" pitchFamily="18" charset="0"/>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100" b="0" i="1" u="none" strike="noStrike" kern="1200" cap="none" spc="0" normalizeH="0" baseline="0" noProof="0" dirty="0" smtClean="0">
                          <a:ln>
                            <a:noFill/>
                          </a:ln>
                          <a:solidFill>
                            <a:prstClr val="black"/>
                          </a:solidFill>
                          <a:effectLst/>
                          <a:uLnTx/>
                          <a:uFillTx/>
                          <a:latin typeface="Times New Roman" panose="02020603050405020304" pitchFamily="18" charset="0"/>
                          <a:ea typeface="+mn-ea"/>
                          <a:cs typeface="Times New Roman" panose="02020603050405020304" pitchFamily="18" charset="0"/>
                        </a:rPr>
                        <a:t>Чувашская Республика</a:t>
                      </a:r>
                    </a:p>
                  </a:txBody>
                  <a:tcPr anchor="ctr">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5400000" scaled="1"/>
                      <a:tileRect/>
                    </a:gradFill>
                  </a:tcPr>
                </a:tc>
                <a:tc>
                  <a:txBody>
                    <a:bodyPr/>
                    <a:lstStyle/>
                    <a:p>
                      <a:pPr algn="ctr"/>
                      <a:r>
                        <a:rPr lang="ru-RU" sz="1300" dirty="0" smtClean="0">
                          <a:latin typeface="Times New Roman" panose="02020603050405020304" pitchFamily="18" charset="0"/>
                          <a:cs typeface="Times New Roman" panose="02020603050405020304" pitchFamily="18" charset="0"/>
                        </a:rPr>
                        <a:t>4</a:t>
                      </a:r>
                      <a:r>
                        <a:rPr lang="en-US" sz="1300" dirty="0" smtClean="0">
                          <a:latin typeface="Times New Roman" panose="02020603050405020304" pitchFamily="18" charset="0"/>
                          <a:cs typeface="Times New Roman" panose="02020603050405020304" pitchFamily="18" charset="0"/>
                        </a:rPr>
                        <a:t>4</a:t>
                      </a:r>
                      <a:endParaRPr lang="ru-RU" sz="1300" dirty="0" smtClean="0">
                        <a:latin typeface="Times New Roman" panose="02020603050405020304" pitchFamily="18" charset="0"/>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100" b="0" i="1" u="none" strike="noStrike" kern="1200" cap="none" spc="0" normalizeH="0" baseline="0" noProof="0" dirty="0" smtClean="0">
                          <a:ln>
                            <a:noFill/>
                          </a:ln>
                          <a:solidFill>
                            <a:prstClr val="black"/>
                          </a:solidFill>
                          <a:effectLst/>
                          <a:uLnTx/>
                          <a:uFillTx/>
                          <a:latin typeface="Times New Roman" panose="02020603050405020304" pitchFamily="18" charset="0"/>
                          <a:ea typeface="+mn-ea"/>
                          <a:cs typeface="Times New Roman" panose="02020603050405020304" pitchFamily="18" charset="0"/>
                        </a:rPr>
                        <a:t>Чувашская Республика</a:t>
                      </a:r>
                    </a:p>
                  </a:txBody>
                  <a:tcPr anchor="ctr">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5400000" scaled="1"/>
                      <a:tileRect/>
                    </a:gradFill>
                  </a:tcPr>
                </a:tc>
              </a:tr>
              <a:tr h="636003">
                <a:tc>
                  <a:txBody>
                    <a:bodyPr/>
                    <a:lstStyle/>
                    <a:p>
                      <a:r>
                        <a:rPr lang="ru-RU" sz="1100" dirty="0" smtClean="0">
                          <a:latin typeface="Times New Roman" panose="02020603050405020304" pitchFamily="18" charset="0"/>
                          <a:cs typeface="Times New Roman" panose="02020603050405020304" pitchFamily="18" charset="0"/>
                        </a:rPr>
                        <a:t>Регионы с </a:t>
                      </a:r>
                      <a:r>
                        <a:rPr lang="ru-RU" sz="1100" b="1" dirty="0" smtClean="0">
                          <a:latin typeface="Times New Roman" panose="02020603050405020304" pitchFamily="18" charset="0"/>
                          <a:cs typeface="Times New Roman" panose="02020603050405020304" pitchFamily="18" charset="0"/>
                        </a:rPr>
                        <a:t>низким</a:t>
                      </a:r>
                      <a:r>
                        <a:rPr lang="ru-RU" sz="1100" dirty="0" smtClean="0">
                          <a:latin typeface="Times New Roman" panose="02020603050405020304" pitchFamily="18" charset="0"/>
                          <a:cs typeface="Times New Roman" panose="02020603050405020304" pitchFamily="18" charset="0"/>
                        </a:rPr>
                        <a:t> качеством управления региональными финансами</a:t>
                      </a:r>
                    </a:p>
                  </a:txBody>
                  <a:tcPr>
                    <a:gradFill flip="none" rotWithShape="1">
                      <a:gsLst>
                        <a:gs pos="0">
                          <a:srgbClr val="FF0066">
                            <a:tint val="66000"/>
                            <a:satMod val="160000"/>
                          </a:srgbClr>
                        </a:gs>
                        <a:gs pos="50000">
                          <a:srgbClr val="FF0066">
                            <a:tint val="44500"/>
                            <a:satMod val="160000"/>
                          </a:srgbClr>
                        </a:gs>
                        <a:gs pos="100000">
                          <a:srgbClr val="FF0066">
                            <a:tint val="23500"/>
                            <a:satMod val="160000"/>
                          </a:srgbClr>
                        </a:gs>
                      </a:gsLst>
                      <a:lin ang="5400000" scaled="1"/>
                      <a:tileRect/>
                    </a:gradFill>
                  </a:tcPr>
                </a:tc>
                <a:tc>
                  <a:txBody>
                    <a:bodyPr/>
                    <a:lstStyle/>
                    <a:p>
                      <a:pPr algn="ctr"/>
                      <a:r>
                        <a:rPr lang="ru-RU" sz="1300" dirty="0" smtClean="0">
                          <a:latin typeface="Times New Roman" panose="02020603050405020304" pitchFamily="18" charset="0"/>
                          <a:cs typeface="Times New Roman" panose="02020603050405020304" pitchFamily="18" charset="0"/>
                        </a:rPr>
                        <a:t>20</a:t>
                      </a:r>
                      <a:endParaRPr lang="ru-RU" sz="1300" dirty="0">
                        <a:latin typeface="Times New Roman" panose="02020603050405020304" pitchFamily="18" charset="0"/>
                        <a:cs typeface="Times New Roman" panose="02020603050405020304" pitchFamily="18" charset="0"/>
                      </a:endParaRPr>
                    </a:p>
                  </a:txBody>
                  <a:tcPr anchor="ctr">
                    <a:gradFill flip="none" rotWithShape="1">
                      <a:gsLst>
                        <a:gs pos="0">
                          <a:srgbClr val="FF0066">
                            <a:tint val="66000"/>
                            <a:satMod val="160000"/>
                          </a:srgbClr>
                        </a:gs>
                        <a:gs pos="50000">
                          <a:srgbClr val="FF0066">
                            <a:tint val="44500"/>
                            <a:satMod val="160000"/>
                          </a:srgbClr>
                        </a:gs>
                        <a:gs pos="100000">
                          <a:srgbClr val="FF0066">
                            <a:tint val="23500"/>
                            <a:satMod val="160000"/>
                          </a:srgbClr>
                        </a:gs>
                      </a:gsLst>
                      <a:lin ang="5400000" scaled="1"/>
                      <a:tileRect/>
                    </a:gradFill>
                  </a:tcPr>
                </a:tc>
                <a:tc>
                  <a:txBody>
                    <a:bodyPr/>
                    <a:lstStyle/>
                    <a:p>
                      <a:pPr algn="ctr"/>
                      <a:r>
                        <a:rPr lang="ru-RU" sz="1300" dirty="0" smtClean="0">
                          <a:latin typeface="Times New Roman" panose="02020603050405020304" pitchFamily="18" charset="0"/>
                          <a:cs typeface="Times New Roman" panose="02020603050405020304" pitchFamily="18" charset="0"/>
                        </a:rPr>
                        <a:t>17</a:t>
                      </a:r>
                      <a:endParaRPr lang="ru-RU" sz="1300" dirty="0">
                        <a:latin typeface="Times New Roman" panose="02020603050405020304" pitchFamily="18" charset="0"/>
                        <a:cs typeface="Times New Roman" panose="02020603050405020304" pitchFamily="18" charset="0"/>
                      </a:endParaRPr>
                    </a:p>
                  </a:txBody>
                  <a:tcPr anchor="ctr">
                    <a:gradFill flip="none" rotWithShape="1">
                      <a:gsLst>
                        <a:gs pos="0">
                          <a:srgbClr val="FF0066">
                            <a:tint val="66000"/>
                            <a:satMod val="160000"/>
                          </a:srgbClr>
                        </a:gs>
                        <a:gs pos="50000">
                          <a:srgbClr val="FF0066">
                            <a:tint val="44500"/>
                            <a:satMod val="160000"/>
                          </a:srgbClr>
                        </a:gs>
                        <a:gs pos="100000">
                          <a:srgbClr val="FF0066">
                            <a:tint val="23500"/>
                            <a:satMod val="160000"/>
                          </a:srgbClr>
                        </a:gs>
                      </a:gsLst>
                      <a:lin ang="5400000" scaled="1"/>
                      <a:tileRect/>
                    </a:gradFill>
                  </a:tcPr>
                </a:tc>
                <a:tc>
                  <a:txBody>
                    <a:bodyPr/>
                    <a:lstStyle/>
                    <a:p>
                      <a:pPr algn="ctr"/>
                      <a:r>
                        <a:rPr lang="ru-RU" sz="1300" dirty="0" smtClean="0">
                          <a:latin typeface="Times New Roman" panose="02020603050405020304" pitchFamily="18" charset="0"/>
                          <a:cs typeface="Times New Roman" panose="02020603050405020304" pitchFamily="18" charset="0"/>
                        </a:rPr>
                        <a:t>1</a:t>
                      </a:r>
                      <a:r>
                        <a:rPr lang="en-US" sz="1300" dirty="0" smtClean="0">
                          <a:latin typeface="Times New Roman" panose="02020603050405020304" pitchFamily="18" charset="0"/>
                          <a:cs typeface="Times New Roman" panose="02020603050405020304" pitchFamily="18" charset="0"/>
                        </a:rPr>
                        <a:t>7</a:t>
                      </a:r>
                      <a:endParaRPr lang="ru-RU" sz="1300" dirty="0">
                        <a:latin typeface="Times New Roman" panose="02020603050405020304" pitchFamily="18" charset="0"/>
                        <a:cs typeface="Times New Roman" panose="02020603050405020304" pitchFamily="18" charset="0"/>
                      </a:endParaRPr>
                    </a:p>
                  </a:txBody>
                  <a:tcPr anchor="ctr">
                    <a:gradFill flip="none" rotWithShape="1">
                      <a:gsLst>
                        <a:gs pos="0">
                          <a:srgbClr val="FF0066">
                            <a:tint val="66000"/>
                            <a:satMod val="160000"/>
                          </a:srgbClr>
                        </a:gs>
                        <a:gs pos="50000">
                          <a:srgbClr val="FF0066">
                            <a:tint val="44500"/>
                            <a:satMod val="160000"/>
                          </a:srgbClr>
                        </a:gs>
                        <a:gs pos="100000">
                          <a:srgbClr val="FF0066">
                            <a:tint val="23500"/>
                            <a:satMod val="160000"/>
                          </a:srgbClr>
                        </a:gs>
                      </a:gsLst>
                      <a:lin ang="5400000" scaled="1"/>
                      <a:tileRect/>
                    </a:gradFill>
                  </a:tcPr>
                </a:tc>
                <a:tc>
                  <a:txBody>
                    <a:bodyPr/>
                    <a:lstStyle/>
                    <a:p>
                      <a:pPr algn="ctr"/>
                      <a:r>
                        <a:rPr lang="en-US" sz="1300" dirty="0" smtClean="0">
                          <a:latin typeface="Times New Roman" panose="02020603050405020304" pitchFamily="18" charset="0"/>
                          <a:cs typeface="Times New Roman" panose="02020603050405020304" pitchFamily="18" charset="0"/>
                        </a:rPr>
                        <a:t>19</a:t>
                      </a:r>
                      <a:endParaRPr lang="ru-RU" sz="1300" dirty="0">
                        <a:latin typeface="Times New Roman" panose="02020603050405020304" pitchFamily="18" charset="0"/>
                        <a:cs typeface="Times New Roman" panose="02020603050405020304" pitchFamily="18" charset="0"/>
                      </a:endParaRPr>
                    </a:p>
                  </a:txBody>
                  <a:tcPr anchor="ctr">
                    <a:gradFill flip="none" rotWithShape="1">
                      <a:gsLst>
                        <a:gs pos="0">
                          <a:srgbClr val="FF0066">
                            <a:tint val="66000"/>
                            <a:satMod val="160000"/>
                          </a:srgbClr>
                        </a:gs>
                        <a:gs pos="50000">
                          <a:srgbClr val="FF0066">
                            <a:tint val="44500"/>
                            <a:satMod val="160000"/>
                          </a:srgbClr>
                        </a:gs>
                        <a:gs pos="100000">
                          <a:srgbClr val="FF0066">
                            <a:tint val="23500"/>
                            <a:satMod val="160000"/>
                          </a:srgbClr>
                        </a:gs>
                      </a:gsLst>
                      <a:lin ang="5400000" scaled="1"/>
                      <a:tileRect/>
                    </a:gradFill>
                  </a:tcPr>
                </a:tc>
              </a:tr>
            </a:tbl>
          </a:graphicData>
        </a:graphic>
      </p:graphicFrame>
      <p:sp>
        <p:nvSpPr>
          <p:cNvPr id="10" name="TextBox 9"/>
          <p:cNvSpPr txBox="1"/>
          <p:nvPr/>
        </p:nvSpPr>
        <p:spPr>
          <a:xfrm>
            <a:off x="6234646" y="3284984"/>
            <a:ext cx="2693556" cy="1123712"/>
          </a:xfrm>
          <a:prstGeom prst="wedgeRoundRectCallout">
            <a:avLst>
              <a:gd name="adj1" fmla="val -61915"/>
              <a:gd name="adj2" fmla="val -162495"/>
              <a:gd name="adj3" fmla="val 16667"/>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200" dirty="0" smtClean="0">
                <a:solidFill>
                  <a:prstClr val="black"/>
                </a:solidFill>
                <a:latin typeface="Times New Roman" panose="02020603050405020304" pitchFamily="18" charset="0"/>
                <a:cs typeface="Times New Roman" panose="02020603050405020304" pitchFamily="18" charset="0"/>
              </a:rPr>
              <a:t>По итогам 2024 года Чувашская </a:t>
            </a:r>
            <a:r>
              <a:rPr lang="ru-RU" sz="1200" dirty="0">
                <a:solidFill>
                  <a:prstClr val="black"/>
                </a:solidFill>
                <a:latin typeface="Times New Roman" panose="02020603050405020304" pitchFamily="18" charset="0"/>
                <a:cs typeface="Times New Roman" panose="02020603050405020304" pitchFamily="18" charset="0"/>
              </a:rPr>
              <a:t>Республика </a:t>
            </a:r>
            <a:r>
              <a:rPr lang="ru-RU" sz="1200" dirty="0" smtClean="0">
                <a:solidFill>
                  <a:prstClr val="black"/>
                </a:solidFill>
                <a:latin typeface="Times New Roman" panose="02020603050405020304" pitchFamily="18" charset="0"/>
                <a:cs typeface="Times New Roman" panose="02020603050405020304" pitchFamily="18" charset="0"/>
              </a:rPr>
              <a:t>находится </a:t>
            </a:r>
            <a:r>
              <a:rPr lang="ru-RU" sz="1200" dirty="0">
                <a:solidFill>
                  <a:prstClr val="black"/>
                </a:solidFill>
                <a:latin typeface="Times New Roman" panose="02020603050405020304" pitchFamily="18" charset="0"/>
                <a:cs typeface="Times New Roman" panose="02020603050405020304" pitchFamily="18" charset="0"/>
              </a:rPr>
              <a:t>в </a:t>
            </a:r>
            <a:r>
              <a:rPr lang="ru-RU" sz="1200" dirty="0" smtClean="0">
                <a:solidFill>
                  <a:prstClr val="black"/>
                </a:solidFill>
                <a:latin typeface="Times New Roman" panose="02020603050405020304" pitchFamily="18" charset="0"/>
                <a:cs typeface="Times New Roman" panose="02020603050405020304" pitchFamily="18" charset="0"/>
              </a:rPr>
              <a:t>лидирующей группе </a:t>
            </a:r>
            <a:r>
              <a:rPr lang="ru-RU" sz="1200" dirty="0">
                <a:solidFill>
                  <a:prstClr val="black"/>
                </a:solidFill>
                <a:latin typeface="Times New Roman" panose="02020603050405020304" pitchFamily="18" charset="0"/>
                <a:cs typeface="Times New Roman" panose="02020603050405020304" pitchFamily="18" charset="0"/>
              </a:rPr>
              <a:t>регионов с очень высоким уровнем открытости бюджетных </a:t>
            </a:r>
            <a:r>
              <a:rPr lang="ru-RU" sz="1200" dirty="0" smtClean="0">
                <a:solidFill>
                  <a:prstClr val="black"/>
                </a:solidFill>
                <a:latin typeface="Times New Roman" panose="02020603050405020304" pitchFamily="18" charset="0"/>
                <a:cs typeface="Times New Roman" panose="02020603050405020304" pitchFamily="18" charset="0"/>
              </a:rPr>
              <a:t>данных </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13" name="Заголовок 1"/>
          <p:cNvSpPr txBox="1">
            <a:spLocks/>
          </p:cNvSpPr>
          <p:nvPr/>
        </p:nvSpPr>
        <p:spPr>
          <a:xfrm>
            <a:off x="259729" y="82913"/>
            <a:ext cx="6904559"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600" dirty="0">
                <a:solidFill>
                  <a:schemeClr val="tx1"/>
                </a:solidFill>
                <a:effectLst/>
                <a:latin typeface="Times New Roman" panose="02020603050405020304" pitchFamily="18" charset="0"/>
                <a:cs typeface="Times New Roman" panose="02020603050405020304" pitchFamily="18" charset="0"/>
              </a:rPr>
              <a:t>Повышение уровня открытости бюджетных данных и качества управления региональными финансами</a:t>
            </a:r>
          </a:p>
        </p:txBody>
      </p:sp>
      <p:cxnSp>
        <p:nvCxnSpPr>
          <p:cNvPr id="14" name="Прямая соединительная линия 13"/>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graphicFrame>
        <p:nvGraphicFramePr>
          <p:cNvPr id="16" name="Таблица 15"/>
          <p:cNvGraphicFramePr>
            <a:graphicFrameLocks noGrp="1"/>
          </p:cNvGraphicFramePr>
          <p:nvPr>
            <p:extLst>
              <p:ext uri="{D42A27DB-BD31-4B8C-83A1-F6EECF244321}">
                <p14:modId xmlns:p14="http://schemas.microsoft.com/office/powerpoint/2010/main" val="3437527867"/>
              </p:ext>
            </p:extLst>
          </p:nvPr>
        </p:nvGraphicFramePr>
        <p:xfrm>
          <a:off x="107504" y="1412776"/>
          <a:ext cx="5688632" cy="2208403"/>
        </p:xfrm>
        <a:graphic>
          <a:graphicData uri="http://schemas.openxmlformats.org/drawingml/2006/table">
            <a:tbl>
              <a:tblPr firstRow="1" firstCol="1" bandRow="1">
                <a:tableStyleId>{5C22544A-7EE6-4342-B048-85BDC9FD1C3A}</a:tableStyleId>
              </a:tblPr>
              <a:tblGrid>
                <a:gridCol w="1800200"/>
                <a:gridCol w="936104"/>
                <a:gridCol w="936104"/>
                <a:gridCol w="1008112"/>
                <a:gridCol w="1008112"/>
              </a:tblGrid>
              <a:tr h="202565">
                <a:tc>
                  <a:txBody>
                    <a:bodyPr/>
                    <a:lstStyle/>
                    <a:p>
                      <a:pPr algn="l">
                        <a:lnSpc>
                          <a:spcPct val="107000"/>
                        </a:lnSpc>
                        <a:spcAft>
                          <a:spcPts val="0"/>
                        </a:spcAft>
                      </a:pPr>
                      <a:endParaRPr lang="ru-RU" sz="11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tcPr>
                </a:tc>
                <a:tc>
                  <a:txBody>
                    <a:bodyPr/>
                    <a:lstStyle/>
                    <a:p>
                      <a:pPr algn="ctr">
                        <a:lnSpc>
                          <a:spcPct val="107000"/>
                        </a:lnSpc>
                        <a:spcAft>
                          <a:spcPts val="0"/>
                        </a:spcAft>
                      </a:pPr>
                      <a:r>
                        <a:rPr lang="ru-RU" sz="1100" b="1" dirty="0" smtClean="0">
                          <a:solidFill>
                            <a:schemeClr val="tx1"/>
                          </a:solidFill>
                          <a:effectLst/>
                          <a:latin typeface="Times New Roman" panose="02020603050405020304" pitchFamily="18" charset="0"/>
                          <a:ea typeface="Calibri"/>
                          <a:cs typeface="Times New Roman" panose="02020603050405020304" pitchFamily="18" charset="0"/>
                        </a:rPr>
                        <a:t>2021г.</a:t>
                      </a:r>
                      <a:endParaRPr lang="ru-RU" sz="1100" b="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tcPr>
                </a:tc>
                <a:tc>
                  <a:txBody>
                    <a:bodyPr/>
                    <a:lstStyle/>
                    <a:p>
                      <a:pPr algn="ctr">
                        <a:lnSpc>
                          <a:spcPct val="107000"/>
                        </a:lnSpc>
                        <a:spcAft>
                          <a:spcPts val="0"/>
                        </a:spcAft>
                      </a:pPr>
                      <a:r>
                        <a:rPr lang="ru-RU" sz="1100" b="1" dirty="0" smtClean="0">
                          <a:solidFill>
                            <a:schemeClr val="tx1"/>
                          </a:solidFill>
                          <a:effectLst/>
                          <a:latin typeface="Times New Roman" panose="02020603050405020304" pitchFamily="18" charset="0"/>
                          <a:ea typeface="Calibri"/>
                          <a:cs typeface="Times New Roman" panose="02020603050405020304" pitchFamily="18" charset="0"/>
                        </a:rPr>
                        <a:t>2022г.</a:t>
                      </a:r>
                      <a:endParaRPr lang="ru-RU" sz="1100" b="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tcPr>
                </a:tc>
                <a:tc>
                  <a:txBody>
                    <a:bodyPr/>
                    <a:lstStyle/>
                    <a:p>
                      <a:pPr algn="ctr">
                        <a:lnSpc>
                          <a:spcPct val="107000"/>
                        </a:lnSpc>
                        <a:spcAft>
                          <a:spcPts val="0"/>
                        </a:spcAft>
                      </a:pPr>
                      <a:r>
                        <a:rPr lang="ru-RU" sz="1100" b="1" dirty="0" smtClean="0">
                          <a:solidFill>
                            <a:schemeClr val="tx1"/>
                          </a:solidFill>
                          <a:effectLst/>
                          <a:latin typeface="Times New Roman" panose="02020603050405020304" pitchFamily="18" charset="0"/>
                          <a:ea typeface="Calibri"/>
                          <a:cs typeface="Times New Roman" panose="02020603050405020304" pitchFamily="18" charset="0"/>
                        </a:rPr>
                        <a:t>2023г.</a:t>
                      </a:r>
                      <a:endParaRPr lang="ru-RU" sz="1100" b="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tcPr>
                </a:tc>
                <a:tc>
                  <a:txBody>
                    <a:bodyPr/>
                    <a:lstStyle/>
                    <a:p>
                      <a:pPr algn="ctr">
                        <a:lnSpc>
                          <a:spcPct val="107000"/>
                        </a:lnSpc>
                        <a:spcAft>
                          <a:spcPts val="0"/>
                        </a:spcAft>
                      </a:pPr>
                      <a:r>
                        <a:rPr lang="ru-RU" sz="1100" b="1" dirty="0" smtClean="0">
                          <a:solidFill>
                            <a:schemeClr val="tx1"/>
                          </a:solidFill>
                          <a:effectLst/>
                          <a:latin typeface="Times New Roman" panose="02020603050405020304" pitchFamily="18" charset="0"/>
                          <a:ea typeface="Calibri"/>
                          <a:cs typeface="Times New Roman" panose="02020603050405020304" pitchFamily="18" charset="0"/>
                        </a:rPr>
                        <a:t>2024г.</a:t>
                      </a:r>
                      <a:endParaRPr lang="ru-RU" sz="1100" b="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tcPr>
                </a:tc>
              </a:tr>
              <a:tr h="202565">
                <a:tc>
                  <a:txBody>
                    <a:bodyPr/>
                    <a:lstStyle/>
                    <a:p>
                      <a:pPr algn="l">
                        <a:lnSpc>
                          <a:spcPct val="107000"/>
                        </a:lnSpc>
                        <a:spcAft>
                          <a:spcPts val="0"/>
                        </a:spcAft>
                      </a:pPr>
                      <a:r>
                        <a:rPr lang="ru-RU" sz="1100" b="0" dirty="0" smtClean="0">
                          <a:solidFill>
                            <a:schemeClr val="tx1"/>
                          </a:solidFill>
                          <a:effectLst/>
                          <a:latin typeface="Times New Roman" panose="02020603050405020304" pitchFamily="18" charset="0"/>
                          <a:ea typeface="Calibri"/>
                          <a:cs typeface="Times New Roman" panose="02020603050405020304" pitchFamily="18" charset="0"/>
                        </a:rPr>
                        <a:t>Регионы</a:t>
                      </a:r>
                      <a:r>
                        <a:rPr lang="ru-RU" sz="1100" b="0" baseline="0" dirty="0" smtClean="0">
                          <a:solidFill>
                            <a:schemeClr val="tx1"/>
                          </a:solidFill>
                          <a:effectLst/>
                          <a:latin typeface="Times New Roman" panose="02020603050405020304" pitchFamily="18" charset="0"/>
                          <a:ea typeface="Calibri"/>
                          <a:cs typeface="Times New Roman" panose="02020603050405020304" pitchFamily="18" charset="0"/>
                        </a:rPr>
                        <a:t> с </a:t>
                      </a:r>
                      <a:r>
                        <a:rPr lang="ru-RU" sz="1100" b="1" baseline="0" dirty="0" smtClean="0">
                          <a:solidFill>
                            <a:schemeClr val="tx1"/>
                          </a:solidFill>
                          <a:effectLst/>
                          <a:latin typeface="Times New Roman" panose="02020603050405020304" pitchFamily="18" charset="0"/>
                          <a:ea typeface="Calibri"/>
                          <a:cs typeface="Times New Roman" panose="02020603050405020304" pitchFamily="18" charset="0"/>
                        </a:rPr>
                        <a:t>очень высоким </a:t>
                      </a:r>
                      <a:r>
                        <a:rPr lang="ru-RU" sz="1100" b="0" baseline="0" dirty="0" smtClean="0">
                          <a:solidFill>
                            <a:schemeClr val="tx1"/>
                          </a:solidFill>
                          <a:effectLst/>
                          <a:latin typeface="Times New Roman" panose="02020603050405020304" pitchFamily="18" charset="0"/>
                          <a:ea typeface="Calibri"/>
                          <a:cs typeface="Times New Roman" panose="02020603050405020304" pitchFamily="18" charset="0"/>
                        </a:rPr>
                        <a:t>уровнем открытости</a:t>
                      </a:r>
                      <a:endParaRPr lang="ru-RU" sz="11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00BD4F">
                            <a:tint val="66000"/>
                            <a:satMod val="160000"/>
                          </a:srgbClr>
                        </a:gs>
                        <a:gs pos="50000">
                          <a:srgbClr val="00BD4F">
                            <a:tint val="44500"/>
                            <a:satMod val="160000"/>
                          </a:srgbClr>
                        </a:gs>
                        <a:gs pos="100000">
                          <a:srgbClr val="00BD4F">
                            <a:tint val="23500"/>
                            <a:satMod val="160000"/>
                          </a:srgbClr>
                        </a:gs>
                      </a:gsLst>
                      <a:lin ang="5400000" scaled="1"/>
                      <a:tileRect/>
                    </a:gradFill>
                  </a:tcPr>
                </a:tc>
                <a:tc>
                  <a:txBody>
                    <a:bodyPr/>
                    <a:lstStyle/>
                    <a:p>
                      <a:pPr algn="ctr">
                        <a:lnSpc>
                          <a:spcPct val="107000"/>
                        </a:lnSpc>
                        <a:spcAft>
                          <a:spcPts val="0"/>
                        </a:spcAft>
                      </a:pPr>
                      <a:r>
                        <a:rPr lang="ru-RU" sz="1300" b="0" dirty="0" smtClean="0">
                          <a:solidFill>
                            <a:schemeClr val="tx1"/>
                          </a:solidFill>
                          <a:effectLst/>
                          <a:latin typeface="Times New Roman" panose="02020603050405020304" pitchFamily="18" charset="0"/>
                          <a:ea typeface="Calibri"/>
                          <a:cs typeface="Times New Roman" panose="02020603050405020304" pitchFamily="18" charset="0"/>
                        </a:rPr>
                        <a:t>15</a:t>
                      </a:r>
                    </a:p>
                    <a:p>
                      <a:pPr algn="ctr">
                        <a:lnSpc>
                          <a:spcPct val="107000"/>
                        </a:lnSpc>
                        <a:spcAft>
                          <a:spcPts val="0"/>
                        </a:spcAft>
                      </a:pPr>
                      <a:r>
                        <a:rPr lang="ru-RU" sz="1100" b="0" i="1" dirty="0" smtClean="0">
                          <a:solidFill>
                            <a:schemeClr val="tx1"/>
                          </a:solidFill>
                          <a:effectLst/>
                          <a:latin typeface="Times New Roman" panose="02020603050405020304" pitchFamily="18" charset="0"/>
                          <a:ea typeface="Calibri"/>
                          <a:cs typeface="Times New Roman" panose="02020603050405020304" pitchFamily="18" charset="0"/>
                        </a:rPr>
                        <a:t>Чувашская Республика</a:t>
                      </a:r>
                      <a:endParaRPr lang="ru-RU" sz="1100" b="0" i="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00BD4F">
                            <a:tint val="66000"/>
                            <a:satMod val="160000"/>
                          </a:srgbClr>
                        </a:gs>
                        <a:gs pos="50000">
                          <a:srgbClr val="00BD4F">
                            <a:tint val="44500"/>
                            <a:satMod val="160000"/>
                          </a:srgbClr>
                        </a:gs>
                        <a:gs pos="100000">
                          <a:srgbClr val="00BD4F">
                            <a:tint val="23500"/>
                            <a:satMod val="160000"/>
                          </a:srgbClr>
                        </a:gs>
                      </a:gsLst>
                      <a:lin ang="5400000" scaled="1"/>
                      <a:tileRect/>
                    </a:gradFill>
                  </a:tcPr>
                </a:tc>
                <a:tc>
                  <a:txBody>
                    <a:bodyPr/>
                    <a:lstStyle/>
                    <a:p>
                      <a:pPr algn="ctr">
                        <a:lnSpc>
                          <a:spcPct val="107000"/>
                        </a:lnSpc>
                        <a:spcAft>
                          <a:spcPts val="0"/>
                        </a:spcAft>
                      </a:pPr>
                      <a:r>
                        <a:rPr lang="ru-RU" sz="1300" b="0" dirty="0" smtClean="0">
                          <a:solidFill>
                            <a:schemeClr val="tx1"/>
                          </a:solidFill>
                          <a:effectLst/>
                          <a:latin typeface="Times New Roman" panose="02020603050405020304" pitchFamily="18" charset="0"/>
                          <a:ea typeface="Calibri"/>
                          <a:cs typeface="Times New Roman" panose="02020603050405020304" pitchFamily="18" charset="0"/>
                        </a:rPr>
                        <a:t>34</a:t>
                      </a:r>
                    </a:p>
                    <a:p>
                      <a:pPr algn="ctr">
                        <a:lnSpc>
                          <a:spcPct val="107000"/>
                        </a:lnSpc>
                        <a:spcAft>
                          <a:spcPts val="0"/>
                        </a:spcAft>
                      </a:pPr>
                      <a:r>
                        <a:rPr lang="ru-RU" sz="1100" b="0" i="1" dirty="0" smtClean="0">
                          <a:solidFill>
                            <a:schemeClr val="tx1"/>
                          </a:solidFill>
                          <a:effectLst/>
                          <a:latin typeface="Times New Roman" panose="02020603050405020304" pitchFamily="18" charset="0"/>
                          <a:ea typeface="Calibri"/>
                          <a:cs typeface="Times New Roman" panose="02020603050405020304" pitchFamily="18" charset="0"/>
                        </a:rPr>
                        <a:t>Чувашская Республика</a:t>
                      </a:r>
                      <a:endParaRPr lang="ru-RU" sz="1100" b="0" i="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00BD4F">
                            <a:tint val="66000"/>
                            <a:satMod val="160000"/>
                          </a:srgbClr>
                        </a:gs>
                        <a:gs pos="50000">
                          <a:srgbClr val="00BD4F">
                            <a:tint val="44500"/>
                            <a:satMod val="160000"/>
                          </a:srgbClr>
                        </a:gs>
                        <a:gs pos="100000">
                          <a:srgbClr val="00BD4F">
                            <a:tint val="23500"/>
                            <a:satMod val="160000"/>
                          </a:srgbClr>
                        </a:gs>
                      </a:gsLst>
                      <a:lin ang="5400000" scaled="1"/>
                      <a:tileRect/>
                    </a:gradFill>
                  </a:tcPr>
                </a:tc>
                <a:tc>
                  <a:txBody>
                    <a:bodyPr/>
                    <a:lstStyle/>
                    <a:p>
                      <a:pPr algn="ctr">
                        <a:lnSpc>
                          <a:spcPct val="107000"/>
                        </a:lnSpc>
                        <a:spcAft>
                          <a:spcPts val="0"/>
                        </a:spcAft>
                      </a:pPr>
                      <a:r>
                        <a:rPr lang="ru-RU" sz="1300" b="0" dirty="0" smtClean="0">
                          <a:solidFill>
                            <a:schemeClr val="tx1"/>
                          </a:solidFill>
                          <a:effectLst/>
                          <a:latin typeface="Times New Roman" panose="02020603050405020304" pitchFamily="18" charset="0"/>
                          <a:ea typeface="Calibri"/>
                          <a:cs typeface="Times New Roman" panose="02020603050405020304" pitchFamily="18" charset="0"/>
                        </a:rPr>
                        <a:t>40</a:t>
                      </a:r>
                    </a:p>
                    <a:p>
                      <a:pPr algn="ctr">
                        <a:lnSpc>
                          <a:spcPct val="107000"/>
                        </a:lnSpc>
                        <a:spcAft>
                          <a:spcPts val="0"/>
                        </a:spcAft>
                      </a:pPr>
                      <a:r>
                        <a:rPr lang="ru-RU" sz="1100" b="0" i="1" dirty="0" smtClean="0">
                          <a:solidFill>
                            <a:schemeClr val="tx1"/>
                          </a:solidFill>
                          <a:effectLst/>
                          <a:latin typeface="Times New Roman" panose="02020603050405020304" pitchFamily="18" charset="0"/>
                          <a:ea typeface="Calibri"/>
                          <a:cs typeface="Times New Roman" panose="02020603050405020304" pitchFamily="18" charset="0"/>
                        </a:rPr>
                        <a:t>Чувашская Республика</a:t>
                      </a:r>
                      <a:endParaRPr lang="ru-RU" sz="1100" b="0" i="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00BD4F">
                            <a:tint val="66000"/>
                            <a:satMod val="160000"/>
                          </a:srgbClr>
                        </a:gs>
                        <a:gs pos="50000">
                          <a:srgbClr val="00BD4F">
                            <a:tint val="44500"/>
                            <a:satMod val="160000"/>
                          </a:srgbClr>
                        </a:gs>
                        <a:gs pos="100000">
                          <a:srgbClr val="00BD4F">
                            <a:tint val="23500"/>
                            <a:satMod val="160000"/>
                          </a:srgbClr>
                        </a:gs>
                      </a:gsLst>
                      <a:lin ang="5400000" scaled="1"/>
                      <a:tileRect/>
                    </a:gradFill>
                  </a:tcPr>
                </a:tc>
                <a:tc>
                  <a:txBody>
                    <a:bodyPr/>
                    <a:lstStyle/>
                    <a:p>
                      <a:pPr algn="ctr">
                        <a:lnSpc>
                          <a:spcPct val="107000"/>
                        </a:lnSpc>
                        <a:spcAft>
                          <a:spcPts val="0"/>
                        </a:spcAft>
                      </a:pPr>
                      <a:r>
                        <a:rPr lang="ru-RU" sz="1300" b="0" dirty="0" smtClean="0">
                          <a:solidFill>
                            <a:schemeClr val="tx1"/>
                          </a:solidFill>
                          <a:effectLst/>
                          <a:latin typeface="Times New Roman" panose="02020603050405020304" pitchFamily="18" charset="0"/>
                          <a:ea typeface="Calibri"/>
                          <a:cs typeface="Times New Roman" panose="02020603050405020304" pitchFamily="18" charset="0"/>
                        </a:rPr>
                        <a:t>35</a:t>
                      </a:r>
                    </a:p>
                    <a:p>
                      <a:pPr algn="ctr">
                        <a:lnSpc>
                          <a:spcPct val="107000"/>
                        </a:lnSpc>
                        <a:spcAft>
                          <a:spcPts val="0"/>
                        </a:spcAft>
                      </a:pPr>
                      <a:r>
                        <a:rPr lang="ru-RU" sz="1100" b="0" i="1" dirty="0" smtClean="0">
                          <a:solidFill>
                            <a:schemeClr val="tx1"/>
                          </a:solidFill>
                          <a:effectLst/>
                          <a:latin typeface="Times New Roman" panose="02020603050405020304" pitchFamily="18" charset="0"/>
                          <a:ea typeface="Calibri"/>
                          <a:cs typeface="Times New Roman" panose="02020603050405020304" pitchFamily="18" charset="0"/>
                        </a:rPr>
                        <a:t>Чувашская Республика</a:t>
                      </a:r>
                      <a:endParaRPr lang="ru-RU" sz="1100" b="0" i="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00BD4F">
                            <a:tint val="66000"/>
                            <a:satMod val="160000"/>
                          </a:srgbClr>
                        </a:gs>
                        <a:gs pos="50000">
                          <a:srgbClr val="00BD4F">
                            <a:tint val="44500"/>
                            <a:satMod val="160000"/>
                          </a:srgbClr>
                        </a:gs>
                        <a:gs pos="100000">
                          <a:srgbClr val="00BD4F">
                            <a:tint val="23500"/>
                            <a:satMod val="160000"/>
                          </a:srgbClr>
                        </a:gs>
                      </a:gsLst>
                      <a:lin ang="5400000" scaled="1"/>
                      <a:tileRect/>
                    </a:gradFill>
                  </a:tcPr>
                </a:tc>
              </a:tr>
              <a:tr h="180000">
                <a:tc>
                  <a:txBody>
                    <a:bodyPr/>
                    <a:lstStyle/>
                    <a:p>
                      <a:pPr algn="l">
                        <a:lnSpc>
                          <a:spcPct val="107000"/>
                        </a:lnSpc>
                        <a:spcAft>
                          <a:spcPts val="0"/>
                        </a:spcAft>
                      </a:pPr>
                      <a:r>
                        <a:rPr lang="ru-RU" sz="1100" b="0" dirty="0" smtClean="0">
                          <a:solidFill>
                            <a:schemeClr val="tx1"/>
                          </a:solidFill>
                          <a:effectLst/>
                          <a:latin typeface="Times New Roman" panose="02020603050405020304" pitchFamily="18" charset="0"/>
                          <a:ea typeface="Calibri"/>
                          <a:cs typeface="Times New Roman" panose="02020603050405020304" pitchFamily="18" charset="0"/>
                        </a:rPr>
                        <a:t>Регионы с </a:t>
                      </a:r>
                      <a:r>
                        <a:rPr lang="ru-RU" sz="1100" b="1" dirty="0" smtClean="0">
                          <a:solidFill>
                            <a:schemeClr val="tx1"/>
                          </a:solidFill>
                          <a:effectLst/>
                          <a:latin typeface="Times New Roman" panose="02020603050405020304" pitchFamily="18" charset="0"/>
                          <a:ea typeface="Calibri"/>
                          <a:cs typeface="Times New Roman" panose="02020603050405020304" pitchFamily="18" charset="0"/>
                        </a:rPr>
                        <a:t>высоким</a:t>
                      </a:r>
                      <a:r>
                        <a:rPr lang="ru-RU" sz="1100" b="0" dirty="0" smtClean="0">
                          <a:solidFill>
                            <a:schemeClr val="tx1"/>
                          </a:solidFill>
                          <a:effectLst/>
                          <a:latin typeface="Times New Roman" panose="02020603050405020304" pitchFamily="18" charset="0"/>
                          <a:ea typeface="Calibri"/>
                          <a:cs typeface="Times New Roman" panose="02020603050405020304" pitchFamily="18" charset="0"/>
                        </a:rPr>
                        <a:t> уровнем открытости</a:t>
                      </a:r>
                    </a:p>
                  </a:txBody>
                  <a:tcPr marL="68580" marR="68580" marT="0" marB="0" anchor="ctr">
                    <a:gradFill flip="none" rotWithShape="1">
                      <a:gsLst>
                        <a:gs pos="0">
                          <a:srgbClr val="00BD4F">
                            <a:tint val="66000"/>
                            <a:satMod val="160000"/>
                          </a:srgbClr>
                        </a:gs>
                        <a:gs pos="50000">
                          <a:srgbClr val="00BD4F">
                            <a:tint val="44500"/>
                            <a:satMod val="160000"/>
                          </a:srgbClr>
                        </a:gs>
                        <a:gs pos="100000">
                          <a:srgbClr val="00BD4F">
                            <a:tint val="23500"/>
                            <a:satMod val="160000"/>
                          </a:srgbClr>
                        </a:gs>
                      </a:gsLst>
                      <a:lin ang="5400000" scaled="1"/>
                      <a:tileRect/>
                    </a:gradFill>
                  </a:tcPr>
                </a:tc>
                <a:tc>
                  <a:txBody>
                    <a:bodyPr/>
                    <a:lstStyle/>
                    <a:p>
                      <a:pPr algn="ctr">
                        <a:lnSpc>
                          <a:spcPct val="107000"/>
                        </a:lnSpc>
                        <a:spcAft>
                          <a:spcPts val="0"/>
                        </a:spcAft>
                      </a:pPr>
                      <a:r>
                        <a:rPr lang="ru-RU" sz="1300" b="0" dirty="0" smtClean="0">
                          <a:solidFill>
                            <a:schemeClr val="tx1"/>
                          </a:solidFill>
                          <a:effectLst/>
                          <a:latin typeface="Times New Roman" panose="02020603050405020304" pitchFamily="18" charset="0"/>
                          <a:ea typeface="Calibri"/>
                          <a:cs typeface="Times New Roman" panose="02020603050405020304" pitchFamily="18" charset="0"/>
                        </a:rPr>
                        <a:t>35</a:t>
                      </a:r>
                      <a:endParaRPr lang="ru-RU" sz="13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00BD4F">
                            <a:tint val="66000"/>
                            <a:satMod val="160000"/>
                          </a:srgbClr>
                        </a:gs>
                        <a:gs pos="50000">
                          <a:srgbClr val="00BD4F">
                            <a:tint val="44500"/>
                            <a:satMod val="160000"/>
                          </a:srgbClr>
                        </a:gs>
                        <a:gs pos="100000">
                          <a:srgbClr val="00BD4F">
                            <a:tint val="23500"/>
                            <a:satMod val="160000"/>
                          </a:srgbClr>
                        </a:gs>
                      </a:gsLst>
                      <a:lin ang="5400000" scaled="1"/>
                      <a:tileRect/>
                    </a:gradFill>
                  </a:tcPr>
                </a:tc>
                <a:tc>
                  <a:txBody>
                    <a:bodyPr/>
                    <a:lstStyle/>
                    <a:p>
                      <a:pPr algn="ctr">
                        <a:lnSpc>
                          <a:spcPct val="107000"/>
                        </a:lnSpc>
                        <a:spcAft>
                          <a:spcPts val="0"/>
                        </a:spcAft>
                      </a:pPr>
                      <a:r>
                        <a:rPr lang="ru-RU" sz="1300" b="0" dirty="0" smtClean="0">
                          <a:solidFill>
                            <a:schemeClr val="tx1"/>
                          </a:solidFill>
                          <a:effectLst/>
                          <a:latin typeface="Times New Roman" panose="02020603050405020304" pitchFamily="18" charset="0"/>
                          <a:ea typeface="Calibri"/>
                          <a:cs typeface="Times New Roman" panose="02020603050405020304" pitchFamily="18" charset="0"/>
                        </a:rPr>
                        <a:t>30</a:t>
                      </a:r>
                      <a:endParaRPr lang="ru-RU" sz="13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00BD4F">
                            <a:tint val="66000"/>
                            <a:satMod val="160000"/>
                          </a:srgbClr>
                        </a:gs>
                        <a:gs pos="50000">
                          <a:srgbClr val="00BD4F">
                            <a:tint val="44500"/>
                            <a:satMod val="160000"/>
                          </a:srgbClr>
                        </a:gs>
                        <a:gs pos="100000">
                          <a:srgbClr val="00BD4F">
                            <a:tint val="23500"/>
                            <a:satMod val="160000"/>
                          </a:srgbClr>
                        </a:gs>
                      </a:gsLst>
                      <a:lin ang="5400000" scaled="1"/>
                      <a:tileRect/>
                    </a:gradFill>
                  </a:tcPr>
                </a:tc>
                <a:tc>
                  <a:txBody>
                    <a:bodyPr/>
                    <a:lstStyle/>
                    <a:p>
                      <a:pPr algn="ctr">
                        <a:lnSpc>
                          <a:spcPct val="107000"/>
                        </a:lnSpc>
                        <a:spcAft>
                          <a:spcPts val="0"/>
                        </a:spcAft>
                      </a:pPr>
                      <a:r>
                        <a:rPr lang="ru-RU" sz="1300" b="0" dirty="0" smtClean="0">
                          <a:solidFill>
                            <a:schemeClr val="tx1"/>
                          </a:solidFill>
                          <a:effectLst/>
                          <a:latin typeface="Times New Roman" panose="02020603050405020304" pitchFamily="18" charset="0"/>
                          <a:ea typeface="Calibri"/>
                          <a:cs typeface="Times New Roman" panose="02020603050405020304" pitchFamily="18" charset="0"/>
                        </a:rPr>
                        <a:t>23</a:t>
                      </a:r>
                      <a:endParaRPr lang="ru-RU" sz="13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00BD4F">
                            <a:tint val="66000"/>
                            <a:satMod val="160000"/>
                          </a:srgbClr>
                        </a:gs>
                        <a:gs pos="50000">
                          <a:srgbClr val="00BD4F">
                            <a:tint val="44500"/>
                            <a:satMod val="160000"/>
                          </a:srgbClr>
                        </a:gs>
                        <a:gs pos="100000">
                          <a:srgbClr val="00BD4F">
                            <a:tint val="23500"/>
                            <a:satMod val="160000"/>
                          </a:srgbClr>
                        </a:gs>
                      </a:gsLst>
                      <a:lin ang="5400000" scaled="1"/>
                      <a:tileRect/>
                    </a:gradFill>
                  </a:tcPr>
                </a:tc>
                <a:tc>
                  <a:txBody>
                    <a:bodyPr/>
                    <a:lstStyle/>
                    <a:p>
                      <a:pPr algn="ctr">
                        <a:lnSpc>
                          <a:spcPct val="107000"/>
                        </a:lnSpc>
                        <a:spcAft>
                          <a:spcPts val="0"/>
                        </a:spcAft>
                      </a:pPr>
                      <a:r>
                        <a:rPr lang="ru-RU" sz="1300" b="0" dirty="0" smtClean="0">
                          <a:solidFill>
                            <a:schemeClr val="tx1"/>
                          </a:solidFill>
                          <a:effectLst/>
                          <a:latin typeface="Times New Roman" panose="02020603050405020304" pitchFamily="18" charset="0"/>
                          <a:ea typeface="Calibri"/>
                          <a:cs typeface="Times New Roman" panose="02020603050405020304" pitchFamily="18" charset="0"/>
                        </a:rPr>
                        <a:t>30</a:t>
                      </a:r>
                      <a:endParaRPr lang="ru-RU" sz="13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00BD4F">
                            <a:tint val="66000"/>
                            <a:satMod val="160000"/>
                          </a:srgbClr>
                        </a:gs>
                        <a:gs pos="50000">
                          <a:srgbClr val="00BD4F">
                            <a:tint val="44500"/>
                            <a:satMod val="160000"/>
                          </a:srgbClr>
                        </a:gs>
                        <a:gs pos="100000">
                          <a:srgbClr val="00BD4F">
                            <a:tint val="23500"/>
                            <a:satMod val="160000"/>
                          </a:srgbClr>
                        </a:gs>
                      </a:gsLst>
                      <a:lin ang="5400000" scaled="1"/>
                      <a:tileRect/>
                    </a:gradFill>
                  </a:tcPr>
                </a:tc>
              </a:tr>
              <a:tr h="202565">
                <a:tc>
                  <a:txBody>
                    <a:bodyPr/>
                    <a:lstStyle/>
                    <a:p>
                      <a:pPr algn="l">
                        <a:lnSpc>
                          <a:spcPct val="107000"/>
                        </a:lnSpc>
                        <a:spcAft>
                          <a:spcPts val="0"/>
                        </a:spcAft>
                      </a:pPr>
                      <a:r>
                        <a:rPr lang="ru-RU" sz="1100" b="0" dirty="0" smtClean="0">
                          <a:solidFill>
                            <a:schemeClr val="tx1"/>
                          </a:solidFill>
                          <a:effectLst/>
                          <a:latin typeface="Times New Roman" panose="02020603050405020304" pitchFamily="18" charset="0"/>
                          <a:ea typeface="Calibri"/>
                          <a:cs typeface="Times New Roman" panose="02020603050405020304" pitchFamily="18" charset="0"/>
                        </a:rPr>
                        <a:t>Регионы со </a:t>
                      </a:r>
                      <a:r>
                        <a:rPr lang="ru-RU" sz="1100" b="1" dirty="0" smtClean="0">
                          <a:solidFill>
                            <a:schemeClr val="tx1"/>
                          </a:solidFill>
                          <a:effectLst/>
                          <a:latin typeface="Times New Roman" panose="02020603050405020304" pitchFamily="18" charset="0"/>
                          <a:ea typeface="Calibri"/>
                          <a:cs typeface="Times New Roman" panose="02020603050405020304" pitchFamily="18" charset="0"/>
                        </a:rPr>
                        <a:t>средним</a:t>
                      </a:r>
                      <a:r>
                        <a:rPr lang="ru-RU" sz="1100" b="0" dirty="0" smtClean="0">
                          <a:solidFill>
                            <a:schemeClr val="tx1"/>
                          </a:solidFill>
                          <a:effectLst/>
                          <a:latin typeface="Times New Roman" panose="02020603050405020304" pitchFamily="18" charset="0"/>
                          <a:ea typeface="Calibri"/>
                          <a:cs typeface="Times New Roman" panose="02020603050405020304" pitchFamily="18" charset="0"/>
                        </a:rPr>
                        <a:t> уровнем открытости</a:t>
                      </a:r>
                    </a:p>
                  </a:txBody>
                  <a:tcPr marL="68580" marR="68580" marT="0" marB="0" anchor="ctr">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5400000" scaled="1"/>
                      <a:tileRect/>
                    </a:gradFill>
                  </a:tcPr>
                </a:tc>
                <a:tc>
                  <a:txBody>
                    <a:bodyPr/>
                    <a:lstStyle/>
                    <a:p>
                      <a:pPr algn="ctr">
                        <a:lnSpc>
                          <a:spcPct val="107000"/>
                        </a:lnSpc>
                        <a:spcAft>
                          <a:spcPts val="0"/>
                        </a:spcAft>
                      </a:pPr>
                      <a:r>
                        <a:rPr lang="ru-RU" sz="1300" b="0" dirty="0" smtClean="0">
                          <a:solidFill>
                            <a:schemeClr val="tx1"/>
                          </a:solidFill>
                          <a:effectLst/>
                          <a:latin typeface="Times New Roman" panose="02020603050405020304" pitchFamily="18" charset="0"/>
                          <a:ea typeface="Calibri"/>
                          <a:cs typeface="Times New Roman" panose="02020603050405020304" pitchFamily="18" charset="0"/>
                        </a:rPr>
                        <a:t>20</a:t>
                      </a:r>
                      <a:endParaRPr lang="ru-RU" sz="13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5400000" scaled="1"/>
                      <a:tileRect/>
                    </a:gradFill>
                  </a:tcPr>
                </a:tc>
                <a:tc>
                  <a:txBody>
                    <a:bodyPr/>
                    <a:lstStyle/>
                    <a:p>
                      <a:pPr algn="ctr">
                        <a:lnSpc>
                          <a:spcPct val="107000"/>
                        </a:lnSpc>
                        <a:spcAft>
                          <a:spcPts val="0"/>
                        </a:spcAft>
                      </a:pPr>
                      <a:r>
                        <a:rPr lang="ru-RU" sz="1300" b="0" dirty="0" smtClean="0">
                          <a:solidFill>
                            <a:schemeClr val="tx1"/>
                          </a:solidFill>
                          <a:effectLst/>
                          <a:latin typeface="Times New Roman" panose="02020603050405020304" pitchFamily="18" charset="0"/>
                          <a:ea typeface="Calibri"/>
                          <a:cs typeface="Times New Roman" panose="02020603050405020304" pitchFamily="18" charset="0"/>
                        </a:rPr>
                        <a:t>10</a:t>
                      </a:r>
                      <a:endParaRPr lang="ru-RU" sz="13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5400000" scaled="1"/>
                      <a:tileRect/>
                    </a:gradFill>
                  </a:tcPr>
                </a:tc>
                <a:tc>
                  <a:txBody>
                    <a:bodyPr/>
                    <a:lstStyle/>
                    <a:p>
                      <a:pPr algn="ctr">
                        <a:lnSpc>
                          <a:spcPct val="107000"/>
                        </a:lnSpc>
                        <a:spcAft>
                          <a:spcPts val="0"/>
                        </a:spcAft>
                      </a:pPr>
                      <a:r>
                        <a:rPr lang="ru-RU" sz="1300" b="0" dirty="0" smtClean="0">
                          <a:solidFill>
                            <a:schemeClr val="tx1"/>
                          </a:solidFill>
                          <a:effectLst/>
                          <a:latin typeface="Times New Roman" panose="02020603050405020304" pitchFamily="18" charset="0"/>
                          <a:ea typeface="Calibri"/>
                          <a:cs typeface="Times New Roman" panose="02020603050405020304" pitchFamily="18" charset="0"/>
                        </a:rPr>
                        <a:t>11</a:t>
                      </a:r>
                      <a:endParaRPr lang="ru-RU" sz="13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5400000" scaled="1"/>
                      <a:tileRect/>
                    </a:gradFill>
                  </a:tcPr>
                </a:tc>
                <a:tc>
                  <a:txBody>
                    <a:bodyPr/>
                    <a:lstStyle/>
                    <a:p>
                      <a:pPr algn="ctr">
                        <a:lnSpc>
                          <a:spcPct val="107000"/>
                        </a:lnSpc>
                        <a:spcAft>
                          <a:spcPts val="0"/>
                        </a:spcAft>
                      </a:pPr>
                      <a:r>
                        <a:rPr lang="ru-RU" sz="1300" b="0" dirty="0" smtClean="0">
                          <a:solidFill>
                            <a:schemeClr val="tx1"/>
                          </a:solidFill>
                          <a:effectLst/>
                          <a:latin typeface="Times New Roman" panose="02020603050405020304" pitchFamily="18" charset="0"/>
                          <a:ea typeface="Calibri"/>
                          <a:cs typeface="Times New Roman" panose="02020603050405020304" pitchFamily="18" charset="0"/>
                        </a:rPr>
                        <a:t>12</a:t>
                      </a:r>
                      <a:endParaRPr lang="ru-RU" sz="13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5400000" scaled="1"/>
                      <a:tileRect/>
                    </a:gradFill>
                  </a:tcPr>
                </a:tc>
              </a:tr>
              <a:tr h="202565">
                <a:tc>
                  <a:txBody>
                    <a:bodyPr/>
                    <a:lstStyle/>
                    <a:p>
                      <a:pPr algn="l">
                        <a:lnSpc>
                          <a:spcPct val="107000"/>
                        </a:lnSpc>
                        <a:spcAft>
                          <a:spcPts val="0"/>
                        </a:spcAft>
                      </a:pPr>
                      <a:r>
                        <a:rPr lang="ru-RU" sz="1100" b="0" dirty="0" smtClean="0">
                          <a:solidFill>
                            <a:schemeClr val="tx1"/>
                          </a:solidFill>
                          <a:effectLst/>
                          <a:latin typeface="Times New Roman" panose="02020603050405020304" pitchFamily="18" charset="0"/>
                          <a:ea typeface="Calibri"/>
                          <a:cs typeface="Times New Roman" panose="02020603050405020304" pitchFamily="18" charset="0"/>
                        </a:rPr>
                        <a:t>Регионы с </a:t>
                      </a:r>
                      <a:r>
                        <a:rPr lang="ru-RU" sz="1100" b="1" dirty="0" smtClean="0">
                          <a:solidFill>
                            <a:schemeClr val="tx1"/>
                          </a:solidFill>
                          <a:effectLst/>
                          <a:latin typeface="Times New Roman" panose="02020603050405020304" pitchFamily="18" charset="0"/>
                          <a:ea typeface="Calibri"/>
                          <a:cs typeface="Times New Roman" panose="02020603050405020304" pitchFamily="18" charset="0"/>
                        </a:rPr>
                        <a:t>низким</a:t>
                      </a:r>
                    </a:p>
                    <a:p>
                      <a:pPr algn="l">
                        <a:lnSpc>
                          <a:spcPct val="107000"/>
                        </a:lnSpc>
                        <a:spcAft>
                          <a:spcPts val="0"/>
                        </a:spcAft>
                      </a:pPr>
                      <a:r>
                        <a:rPr lang="ru-RU" sz="1100" b="0" dirty="0" smtClean="0">
                          <a:solidFill>
                            <a:schemeClr val="tx1"/>
                          </a:solidFill>
                          <a:effectLst/>
                          <a:latin typeface="Times New Roman" panose="02020603050405020304" pitchFamily="18" charset="0"/>
                          <a:ea typeface="Calibri"/>
                          <a:cs typeface="Times New Roman" panose="02020603050405020304" pitchFamily="18" charset="0"/>
                        </a:rPr>
                        <a:t>уровнем открытости</a:t>
                      </a:r>
                    </a:p>
                  </a:txBody>
                  <a:tcPr marL="68580" marR="68580" marT="0" marB="0" anchor="ctr">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5400000" scaled="1"/>
                      <a:tileRect/>
                    </a:gradFill>
                  </a:tcPr>
                </a:tc>
                <a:tc>
                  <a:txBody>
                    <a:bodyPr/>
                    <a:lstStyle/>
                    <a:p>
                      <a:pPr algn="ctr">
                        <a:lnSpc>
                          <a:spcPct val="107000"/>
                        </a:lnSpc>
                        <a:spcAft>
                          <a:spcPts val="0"/>
                        </a:spcAft>
                      </a:pPr>
                      <a:r>
                        <a:rPr lang="ru-RU" sz="1300" b="0" dirty="0" smtClean="0">
                          <a:solidFill>
                            <a:schemeClr val="tx1"/>
                          </a:solidFill>
                          <a:effectLst/>
                          <a:latin typeface="Times New Roman" panose="02020603050405020304" pitchFamily="18" charset="0"/>
                          <a:ea typeface="Calibri"/>
                          <a:cs typeface="Times New Roman" panose="02020603050405020304" pitchFamily="18" charset="0"/>
                        </a:rPr>
                        <a:t>9</a:t>
                      </a:r>
                      <a:endParaRPr lang="ru-RU" sz="13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5400000" scaled="1"/>
                      <a:tileRect/>
                    </a:gradFill>
                  </a:tcPr>
                </a:tc>
                <a:tc>
                  <a:txBody>
                    <a:bodyPr/>
                    <a:lstStyle/>
                    <a:p>
                      <a:pPr algn="ctr">
                        <a:lnSpc>
                          <a:spcPct val="107000"/>
                        </a:lnSpc>
                        <a:spcAft>
                          <a:spcPts val="0"/>
                        </a:spcAft>
                      </a:pPr>
                      <a:r>
                        <a:rPr lang="ru-RU" sz="1300" b="0" dirty="0" smtClean="0">
                          <a:solidFill>
                            <a:schemeClr val="tx1"/>
                          </a:solidFill>
                          <a:effectLst/>
                          <a:latin typeface="Times New Roman" panose="02020603050405020304" pitchFamily="18" charset="0"/>
                          <a:ea typeface="Calibri"/>
                          <a:cs typeface="Times New Roman" panose="02020603050405020304" pitchFamily="18" charset="0"/>
                        </a:rPr>
                        <a:t>7</a:t>
                      </a:r>
                      <a:endParaRPr lang="ru-RU" sz="13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5400000" scaled="1"/>
                      <a:tileRect/>
                    </a:gradFill>
                  </a:tcPr>
                </a:tc>
                <a:tc>
                  <a:txBody>
                    <a:bodyPr/>
                    <a:lstStyle/>
                    <a:p>
                      <a:pPr algn="ctr">
                        <a:lnSpc>
                          <a:spcPct val="107000"/>
                        </a:lnSpc>
                        <a:spcAft>
                          <a:spcPts val="0"/>
                        </a:spcAft>
                      </a:pPr>
                      <a:r>
                        <a:rPr lang="ru-RU" sz="1300" b="0" dirty="0" smtClean="0">
                          <a:solidFill>
                            <a:schemeClr val="tx1"/>
                          </a:solidFill>
                          <a:effectLst/>
                          <a:latin typeface="Times New Roman" panose="02020603050405020304" pitchFamily="18" charset="0"/>
                          <a:ea typeface="Calibri"/>
                          <a:cs typeface="Times New Roman" panose="02020603050405020304" pitchFamily="18" charset="0"/>
                        </a:rPr>
                        <a:t>7</a:t>
                      </a:r>
                      <a:endParaRPr lang="ru-RU" sz="13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5400000" scaled="1"/>
                      <a:tileRect/>
                    </a:gradFill>
                  </a:tcPr>
                </a:tc>
                <a:tc>
                  <a:txBody>
                    <a:bodyPr/>
                    <a:lstStyle/>
                    <a:p>
                      <a:pPr algn="ctr">
                        <a:lnSpc>
                          <a:spcPct val="107000"/>
                        </a:lnSpc>
                        <a:spcAft>
                          <a:spcPts val="0"/>
                        </a:spcAft>
                      </a:pPr>
                      <a:r>
                        <a:rPr lang="ru-RU" sz="1300" b="0" dirty="0" smtClean="0">
                          <a:solidFill>
                            <a:schemeClr val="tx1"/>
                          </a:solidFill>
                          <a:effectLst/>
                          <a:latin typeface="Times New Roman" panose="02020603050405020304" pitchFamily="18" charset="0"/>
                          <a:ea typeface="Calibri"/>
                          <a:cs typeface="Times New Roman" panose="02020603050405020304" pitchFamily="18" charset="0"/>
                        </a:rPr>
                        <a:t>4</a:t>
                      </a:r>
                      <a:endParaRPr lang="ru-RU" sz="13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5400000" scaled="1"/>
                      <a:tileRect/>
                    </a:gradFill>
                  </a:tcPr>
                </a:tc>
              </a:tr>
              <a:tr h="202565">
                <a:tc>
                  <a:txBody>
                    <a:bodyPr/>
                    <a:lstStyle/>
                    <a:p>
                      <a:pPr algn="l">
                        <a:lnSpc>
                          <a:spcPct val="107000"/>
                        </a:lnSpc>
                        <a:spcAft>
                          <a:spcPts val="0"/>
                        </a:spcAft>
                      </a:pPr>
                      <a:r>
                        <a:rPr lang="ru-RU" sz="1100" b="0" dirty="0" smtClean="0">
                          <a:solidFill>
                            <a:schemeClr val="tx1"/>
                          </a:solidFill>
                          <a:effectLst/>
                          <a:latin typeface="Times New Roman" panose="02020603050405020304" pitchFamily="18" charset="0"/>
                          <a:ea typeface="Calibri"/>
                          <a:cs typeface="Times New Roman" panose="02020603050405020304" pitchFamily="18" charset="0"/>
                        </a:rPr>
                        <a:t>Регионы с </a:t>
                      </a:r>
                      <a:r>
                        <a:rPr lang="ru-RU" sz="1100" b="1" dirty="0" smtClean="0">
                          <a:solidFill>
                            <a:schemeClr val="tx1"/>
                          </a:solidFill>
                          <a:effectLst/>
                          <a:latin typeface="Times New Roman" panose="02020603050405020304" pitchFamily="18" charset="0"/>
                          <a:ea typeface="Calibri"/>
                          <a:cs typeface="Times New Roman" panose="02020603050405020304" pitchFamily="18" charset="0"/>
                        </a:rPr>
                        <a:t>очень низким </a:t>
                      </a:r>
                      <a:r>
                        <a:rPr lang="ru-RU" sz="1100" b="0" dirty="0" smtClean="0">
                          <a:solidFill>
                            <a:schemeClr val="tx1"/>
                          </a:solidFill>
                          <a:effectLst/>
                          <a:latin typeface="Times New Roman" panose="02020603050405020304" pitchFamily="18" charset="0"/>
                          <a:ea typeface="Calibri"/>
                          <a:cs typeface="Times New Roman" panose="02020603050405020304" pitchFamily="18" charset="0"/>
                        </a:rPr>
                        <a:t>уровнем открытости</a:t>
                      </a:r>
                    </a:p>
                  </a:txBody>
                  <a:tcPr marL="68580" marR="68580" marT="0" marB="0" anchor="ctr">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5400000" scaled="1"/>
                      <a:tileRect/>
                    </a:gradFill>
                  </a:tcPr>
                </a:tc>
                <a:tc>
                  <a:txBody>
                    <a:bodyPr/>
                    <a:lstStyle/>
                    <a:p>
                      <a:pPr algn="ctr">
                        <a:lnSpc>
                          <a:spcPct val="107000"/>
                        </a:lnSpc>
                        <a:spcAft>
                          <a:spcPts val="0"/>
                        </a:spcAft>
                      </a:pPr>
                      <a:r>
                        <a:rPr lang="ru-RU" sz="1300" b="0" dirty="0" smtClean="0">
                          <a:solidFill>
                            <a:schemeClr val="tx1"/>
                          </a:solidFill>
                          <a:effectLst/>
                          <a:latin typeface="Times New Roman" panose="02020603050405020304" pitchFamily="18" charset="0"/>
                          <a:ea typeface="Calibri"/>
                          <a:cs typeface="Times New Roman" panose="02020603050405020304" pitchFamily="18" charset="0"/>
                        </a:rPr>
                        <a:t>6</a:t>
                      </a:r>
                      <a:endParaRPr lang="ru-RU" sz="13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5400000" scaled="1"/>
                      <a:tileRect/>
                    </a:gradFill>
                  </a:tcPr>
                </a:tc>
                <a:tc>
                  <a:txBody>
                    <a:bodyPr/>
                    <a:lstStyle/>
                    <a:p>
                      <a:pPr algn="ctr">
                        <a:lnSpc>
                          <a:spcPct val="107000"/>
                        </a:lnSpc>
                        <a:spcAft>
                          <a:spcPts val="0"/>
                        </a:spcAft>
                      </a:pPr>
                      <a:r>
                        <a:rPr lang="ru-RU" sz="1300" b="0" dirty="0" smtClean="0">
                          <a:solidFill>
                            <a:schemeClr val="tx1"/>
                          </a:solidFill>
                          <a:effectLst/>
                          <a:latin typeface="Times New Roman" panose="02020603050405020304" pitchFamily="18" charset="0"/>
                          <a:ea typeface="Calibri"/>
                          <a:cs typeface="Times New Roman" panose="02020603050405020304" pitchFamily="18" charset="0"/>
                        </a:rPr>
                        <a:t>4</a:t>
                      </a:r>
                      <a:endParaRPr lang="ru-RU" sz="13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5400000" scaled="1"/>
                      <a:tileRect/>
                    </a:gradFill>
                  </a:tcPr>
                </a:tc>
                <a:tc>
                  <a:txBody>
                    <a:bodyPr/>
                    <a:lstStyle/>
                    <a:p>
                      <a:pPr algn="ctr">
                        <a:lnSpc>
                          <a:spcPct val="107000"/>
                        </a:lnSpc>
                        <a:spcAft>
                          <a:spcPts val="0"/>
                        </a:spcAft>
                      </a:pPr>
                      <a:r>
                        <a:rPr lang="ru-RU" sz="1300" b="0" dirty="0" smtClean="0">
                          <a:solidFill>
                            <a:schemeClr val="tx1"/>
                          </a:solidFill>
                          <a:effectLst/>
                          <a:latin typeface="Times New Roman" panose="02020603050405020304" pitchFamily="18" charset="0"/>
                          <a:ea typeface="Calibri"/>
                          <a:cs typeface="Times New Roman" panose="02020603050405020304" pitchFamily="18" charset="0"/>
                        </a:rPr>
                        <a:t>4</a:t>
                      </a:r>
                      <a:endParaRPr lang="ru-RU" sz="13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5400000" scaled="1"/>
                      <a:tileRect/>
                    </a:gradFill>
                  </a:tcPr>
                </a:tc>
                <a:tc>
                  <a:txBody>
                    <a:bodyPr/>
                    <a:lstStyle/>
                    <a:p>
                      <a:pPr algn="ctr">
                        <a:lnSpc>
                          <a:spcPct val="107000"/>
                        </a:lnSpc>
                        <a:spcAft>
                          <a:spcPts val="0"/>
                        </a:spcAft>
                      </a:pPr>
                      <a:r>
                        <a:rPr lang="ru-RU" sz="1300" b="0" dirty="0" smtClean="0">
                          <a:solidFill>
                            <a:schemeClr val="tx1"/>
                          </a:solidFill>
                          <a:effectLst/>
                          <a:latin typeface="Times New Roman" panose="02020603050405020304" pitchFamily="18" charset="0"/>
                          <a:ea typeface="Calibri"/>
                          <a:cs typeface="Times New Roman" panose="02020603050405020304" pitchFamily="18" charset="0"/>
                        </a:rPr>
                        <a:t>4</a:t>
                      </a:r>
                      <a:endParaRPr lang="ru-RU" sz="13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5400000" scaled="1"/>
                      <a:tileRect/>
                    </a:gradFill>
                  </a:tcPr>
                </a:tc>
              </a:tr>
            </a:tbl>
          </a:graphicData>
        </a:graphic>
      </p:graphicFrame>
      <p:pic>
        <p:nvPicPr>
          <p:cNvPr id="1026" name="Picture 2" descr="C:\Users\i.smirnov\Documents\Бюджет для граждан\Фото\rating.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71900" y="764704"/>
            <a:ext cx="2759102" cy="165618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5343613"/>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Прямоугольник 18"/>
          <p:cNvSpPr/>
          <p:nvPr/>
        </p:nvSpPr>
        <p:spPr>
          <a:xfrm>
            <a:off x="4716016" y="2422571"/>
            <a:ext cx="4320480" cy="1006429"/>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ctr">
              <a:lnSpc>
                <a:spcPct val="90000"/>
              </a:lnSpc>
            </a:pPr>
            <a:r>
              <a:rPr lang="ru-RU" sz="1100" dirty="0">
                <a:latin typeface="Times New Roman" panose="02020603050405020304" pitchFamily="18" charset="0"/>
                <a:cs typeface="Times New Roman" panose="02020603050405020304" pitchFamily="18" charset="0"/>
              </a:rPr>
              <a:t>Ведется целенаправленная работа по повышению финансовой грамотности молодежи, в том числе в рамках образовательных </a:t>
            </a:r>
          </a:p>
          <a:p>
            <a:pPr algn="ctr">
              <a:lnSpc>
                <a:spcPct val="90000"/>
              </a:lnSpc>
            </a:pPr>
            <a:r>
              <a:rPr lang="ru-RU" sz="1100" dirty="0">
                <a:latin typeface="Times New Roman" panose="02020603050405020304" pitchFamily="18" charset="0"/>
                <a:cs typeface="Times New Roman" panose="02020603050405020304" pitchFamily="18" charset="0"/>
              </a:rPr>
              <a:t>программ, факультативов, различных просветительских мероприятий (семинаров, лекций, мастер-классов, деловых игр, круглых столов</a:t>
            </a:r>
            <a:r>
              <a:rPr lang="ru-RU" sz="1100" dirty="0" smtClean="0">
                <a:latin typeface="Times New Roman" panose="02020603050405020304" pitchFamily="18" charset="0"/>
                <a:cs typeface="Times New Roman" panose="02020603050405020304" pitchFamily="18" charset="0"/>
              </a:rPr>
              <a:t>)  </a:t>
            </a:r>
            <a:r>
              <a:rPr lang="ru-RU" sz="1100" dirty="0">
                <a:latin typeface="Times New Roman" panose="02020603050405020304" pitchFamily="18" charset="0"/>
                <a:cs typeface="Times New Roman" panose="02020603050405020304" pitchFamily="18" charset="0"/>
              </a:rPr>
              <a:t>с приглашением экспертов из кредитных и прочих организаций.</a:t>
            </a:r>
          </a:p>
        </p:txBody>
      </p:sp>
      <p:sp>
        <p:nvSpPr>
          <p:cNvPr id="26" name="Прямоугольник 25"/>
          <p:cNvSpPr/>
          <p:nvPr/>
        </p:nvSpPr>
        <p:spPr>
          <a:xfrm>
            <a:off x="4572000" y="5199549"/>
            <a:ext cx="4464496" cy="1160133"/>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100" dirty="0">
                <a:solidFill>
                  <a:schemeClr val="tx1"/>
                </a:solidFill>
                <a:latin typeface="Times New Roman" panose="02020603050405020304" pitchFamily="18" charset="0"/>
                <a:cs typeface="Times New Roman" panose="02020603050405020304" pitchFamily="18" charset="0"/>
              </a:rPr>
              <a:t>Значительное внимание уделяется размещению информации по финансовой грамотности в СМИ. В печатных, радио-, теле- и интернет изданиях на постоянной основе публикуются материалы, направленные на  углубление знаний населения в области финансов, формирование ответственного подхода к принятию финансовых решений, а также закрепление навыков противостояния мошенническим </a:t>
            </a:r>
            <a:r>
              <a:rPr lang="ru-RU" sz="1100" dirty="0" smtClean="0">
                <a:solidFill>
                  <a:schemeClr val="tx1"/>
                </a:solidFill>
                <a:latin typeface="Times New Roman" panose="02020603050405020304" pitchFamily="18" charset="0"/>
                <a:cs typeface="Times New Roman" panose="02020603050405020304" pitchFamily="18" charset="0"/>
              </a:rPr>
              <a:t>действиям. </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20" name="Прямоугольник 19"/>
          <p:cNvSpPr/>
          <p:nvPr/>
        </p:nvSpPr>
        <p:spPr>
          <a:xfrm>
            <a:off x="4572000" y="1041418"/>
            <a:ext cx="4464496" cy="101943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100" dirty="0">
                <a:solidFill>
                  <a:schemeClr val="tx1"/>
                </a:solidFill>
                <a:latin typeface="Times New Roman" panose="02020603050405020304" pitchFamily="18" charset="0"/>
                <a:cs typeface="Times New Roman" panose="02020603050405020304" pitchFamily="18" charset="0"/>
              </a:rPr>
              <a:t>Осуществляется обучение педагогов, методистов, </a:t>
            </a:r>
            <a:r>
              <a:rPr lang="ru-RU" sz="1100" dirty="0" smtClean="0">
                <a:solidFill>
                  <a:schemeClr val="tx1"/>
                </a:solidFill>
                <a:latin typeface="Times New Roman" panose="02020603050405020304" pitchFamily="18" charset="0"/>
                <a:cs typeface="Times New Roman" panose="02020603050405020304" pitchFamily="18" charset="0"/>
              </a:rPr>
              <a:t>тьюторов, </a:t>
            </a:r>
            <a:r>
              <a:rPr lang="ru-RU" sz="1100" dirty="0">
                <a:solidFill>
                  <a:schemeClr val="tx1"/>
                </a:solidFill>
                <a:latin typeface="Times New Roman" panose="02020603050405020304" pitchFamily="18" charset="0"/>
                <a:cs typeface="Times New Roman" panose="02020603050405020304" pitchFamily="18" charset="0"/>
              </a:rPr>
              <a:t>волонтеров, сотрудников центров социального обслуживания населения, центров занятости  и других организаций в области финансовой грамотности.  </a:t>
            </a:r>
          </a:p>
          <a:p>
            <a:pPr algn="ctr"/>
            <a:r>
              <a:rPr lang="ru-RU" sz="1100" dirty="0">
                <a:solidFill>
                  <a:schemeClr val="tx1"/>
                </a:solidFill>
                <a:latin typeface="Times New Roman" panose="02020603050405020304" pitchFamily="18" charset="0"/>
                <a:cs typeface="Times New Roman" panose="02020603050405020304" pitchFamily="18" charset="0"/>
              </a:rPr>
              <a:t>Сформирован пул амбассадоров финансовой </a:t>
            </a:r>
            <a:r>
              <a:rPr lang="ru-RU" sz="1100" dirty="0" smtClean="0">
                <a:solidFill>
                  <a:schemeClr val="tx1"/>
                </a:solidFill>
                <a:latin typeface="Times New Roman" panose="02020603050405020304" pitchFamily="18" charset="0"/>
                <a:cs typeface="Times New Roman" panose="02020603050405020304" pitchFamily="18" charset="0"/>
              </a:rPr>
              <a:t>грамотности.</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35" name="Прямоугольник 34"/>
          <p:cNvSpPr/>
          <p:nvPr/>
        </p:nvSpPr>
        <p:spPr>
          <a:xfrm>
            <a:off x="4716016" y="3834198"/>
            <a:ext cx="4320480" cy="103496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100" dirty="0">
                <a:latin typeface="Times New Roman" panose="02020603050405020304" pitchFamily="18" charset="0"/>
                <a:cs typeface="Times New Roman" panose="02020603050405020304" pitchFamily="18" charset="0"/>
              </a:rPr>
              <a:t>Реализуются мероприятия по финансовому просвещению взрослого населения, в том числе </a:t>
            </a:r>
            <a:r>
              <a:rPr lang="ru-RU" sz="1100" dirty="0" smtClean="0">
                <a:latin typeface="Times New Roman" panose="02020603050405020304" pitchFamily="18" charset="0"/>
                <a:cs typeface="Times New Roman" panose="02020603050405020304" pitchFamily="18" charset="0"/>
              </a:rPr>
              <a:t>на </a:t>
            </a:r>
            <a:r>
              <a:rPr lang="ru-RU" sz="1100" dirty="0">
                <a:latin typeface="Times New Roman" panose="02020603050405020304" pitchFamily="18" charset="0"/>
                <a:cs typeface="Times New Roman" panose="02020603050405020304" pitchFamily="18" charset="0"/>
              </a:rPr>
              <a:t>рабочих </a:t>
            </a:r>
            <a:r>
              <a:rPr lang="ru-RU" sz="1100" dirty="0" smtClean="0">
                <a:latin typeface="Times New Roman" panose="02020603050405020304" pitchFamily="18" charset="0"/>
                <a:cs typeface="Times New Roman" panose="02020603050405020304" pitchFamily="18" charset="0"/>
              </a:rPr>
              <a:t>местах </a:t>
            </a:r>
            <a:r>
              <a:rPr lang="ru-RU" sz="1100" dirty="0">
                <a:latin typeface="Times New Roman" panose="02020603050405020304" pitchFamily="18" charset="0"/>
                <a:cs typeface="Times New Roman" panose="02020603050405020304" pitchFamily="18" charset="0"/>
              </a:rPr>
              <a:t>в организациях. </a:t>
            </a:r>
          </a:p>
          <a:p>
            <a:pPr algn="ctr"/>
            <a:r>
              <a:rPr lang="ru-RU" sz="1100" dirty="0">
                <a:latin typeface="Times New Roman" panose="02020603050405020304" pitchFamily="18" charset="0"/>
                <a:cs typeface="Times New Roman" panose="02020603050405020304" pitchFamily="18" charset="0"/>
              </a:rPr>
              <a:t>Отдельное внимание уделяется работе с людьми пенсионного возраста и социально незащищенными гражданами на базе библиотек, </a:t>
            </a:r>
            <a:r>
              <a:rPr lang="ru-RU" sz="1100" dirty="0" smtClean="0">
                <a:latin typeface="Times New Roman" panose="02020603050405020304" pitchFamily="18" charset="0"/>
                <a:cs typeface="Times New Roman" panose="02020603050405020304" pitchFamily="18" charset="0"/>
              </a:rPr>
              <a:t>центров </a:t>
            </a:r>
            <a:r>
              <a:rPr lang="ru-RU" sz="1100" dirty="0">
                <a:latin typeface="Times New Roman" panose="02020603050405020304" pitchFamily="18" charset="0"/>
                <a:cs typeface="Times New Roman" panose="02020603050405020304" pitchFamily="18" charset="0"/>
              </a:rPr>
              <a:t>занятости и социальной защиты.</a:t>
            </a:r>
          </a:p>
        </p:txBody>
      </p:sp>
      <p:sp>
        <p:nvSpPr>
          <p:cNvPr id="18" name="Заголовок 1"/>
          <p:cNvSpPr txBox="1">
            <a:spLocks/>
          </p:cNvSpPr>
          <p:nvPr/>
        </p:nvSpPr>
        <p:spPr>
          <a:xfrm>
            <a:off x="259729" y="82913"/>
            <a:ext cx="6904559"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Clr>
                <a:srgbClr val="F14124">
                  <a:lumMod val="75000"/>
                </a:srgbClr>
              </a:buClr>
              <a:buFont typeface="Georgia" pitchFamily="18" charset="0"/>
              <a:buNone/>
            </a:pPr>
            <a:r>
              <a:rPr lang="ru-RU" sz="2200" dirty="0" smtClean="0">
                <a:solidFill>
                  <a:prstClr val="black"/>
                </a:solidFill>
                <a:effectLst/>
                <a:latin typeface="Times New Roman" panose="02020603050405020304" pitchFamily="18" charset="0"/>
                <a:cs typeface="Times New Roman" panose="02020603050405020304" pitchFamily="18" charset="0"/>
              </a:rPr>
              <a:t>Повышение финансовой грамотности населения</a:t>
            </a:r>
            <a:endParaRPr lang="ru-RU" sz="2200" dirty="0">
              <a:solidFill>
                <a:prstClr val="black"/>
              </a:solidFill>
              <a:effectLst/>
              <a:latin typeface="Times New Roman" panose="02020603050405020304" pitchFamily="18" charset="0"/>
              <a:cs typeface="Times New Roman" panose="02020603050405020304" pitchFamily="18" charset="0"/>
            </a:endParaRPr>
          </a:p>
        </p:txBody>
      </p:sp>
      <p:cxnSp>
        <p:nvCxnSpPr>
          <p:cNvPr id="21" name="Прямая соединительная линия 20"/>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rgbClr val="4E67C8"/>
                </a:solidFill>
                <a:latin typeface="Trebuchet MS"/>
              </a:rPr>
              <a:t>Бюджет</a:t>
            </a:r>
          </a:p>
          <a:p>
            <a:pPr algn="ctr"/>
            <a:r>
              <a:rPr lang="ru-RU" sz="1300" b="1" i="1" dirty="0" smtClean="0">
                <a:solidFill>
                  <a:srgbClr val="4E67C8"/>
                </a:solidFill>
                <a:latin typeface="Trebuchet MS"/>
              </a:rPr>
              <a:t>для граждан</a:t>
            </a:r>
            <a:endParaRPr lang="ru-RU" sz="1300" b="1" i="1" dirty="0">
              <a:solidFill>
                <a:srgbClr val="4E67C8"/>
              </a:solidFill>
              <a:latin typeface="Trebuchet MS"/>
            </a:endParaRPr>
          </a:p>
        </p:txBody>
      </p:sp>
      <p:sp>
        <p:nvSpPr>
          <p:cNvPr id="3" name="Номер слайда 2"/>
          <p:cNvSpPr>
            <a:spLocks noGrp="1"/>
          </p:cNvSpPr>
          <p:nvPr>
            <p:ph type="sldNum" sz="quarter" idx="12"/>
          </p:nvPr>
        </p:nvSpPr>
        <p:spPr>
          <a:xfrm>
            <a:off x="8147248" y="6453336"/>
            <a:ext cx="1006489" cy="365125"/>
          </a:xfrm>
        </p:spPr>
        <p:txBody>
          <a:bodyPr/>
          <a:lstStyle/>
          <a:p>
            <a:pPr>
              <a:defRPr/>
            </a:pPr>
            <a:r>
              <a:rPr lang="ru-RU" dirty="0" smtClean="0">
                <a:solidFill>
                  <a:prstClr val="black"/>
                </a:solidFill>
              </a:rPr>
              <a:t>87</a:t>
            </a:r>
            <a:endParaRPr lang="ru-RU" dirty="0">
              <a:solidFill>
                <a:prstClr val="black"/>
              </a:solidFill>
            </a:endParaRPr>
          </a:p>
        </p:txBody>
      </p:sp>
      <p:sp>
        <p:nvSpPr>
          <p:cNvPr id="8" name="Прямоугольник 7"/>
          <p:cNvSpPr/>
          <p:nvPr/>
        </p:nvSpPr>
        <p:spPr>
          <a:xfrm>
            <a:off x="2843808" y="762960"/>
            <a:ext cx="45719" cy="60504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Дуга 11"/>
          <p:cNvSpPr/>
          <p:nvPr/>
        </p:nvSpPr>
        <p:spPr>
          <a:xfrm>
            <a:off x="2123728" y="1176039"/>
            <a:ext cx="1944216" cy="5315027"/>
          </a:xfrm>
          <a:prstGeom prst="arc">
            <a:avLst>
              <a:gd name="adj1" fmla="val 16199999"/>
              <a:gd name="adj2" fmla="val 5391269"/>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pic>
        <p:nvPicPr>
          <p:cNvPr id="13" name="Рисунок 12"/>
          <p:cNvPicPr>
            <a:picLocks noChangeAspect="1"/>
          </p:cNvPicPr>
          <p:nvPr/>
        </p:nvPicPr>
        <p:blipFill rotWithShape="1">
          <a:blip r:embed="rId3" cstate="print">
            <a:extLst>
              <a:ext uri="{28A0092B-C50C-407E-A947-70E740481C1C}">
                <a14:useLocalDpi xmlns:a14="http://schemas.microsoft.com/office/drawing/2010/main" val="0"/>
              </a:ext>
            </a:extLst>
          </a:blip>
          <a:srcRect r="12430"/>
          <a:stretch/>
        </p:blipFill>
        <p:spPr>
          <a:xfrm>
            <a:off x="3039617" y="2217596"/>
            <a:ext cx="1676399" cy="1355420"/>
          </a:xfrm>
          <a:prstGeom prst="ellipse">
            <a:avLst/>
          </a:prstGeom>
          <a:ln>
            <a:noFill/>
          </a:ln>
          <a:effectLst>
            <a:softEdge rad="112500"/>
          </a:effectLst>
        </p:spPr>
      </p:pic>
      <p:pic>
        <p:nvPicPr>
          <p:cNvPr id="34" name="Рисунок 5"/>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38426" y="3767619"/>
            <a:ext cx="1649598" cy="1245557"/>
          </a:xfrm>
          <a:prstGeom prst="ellipse">
            <a:avLst/>
          </a:prstGeom>
          <a:ln>
            <a:noFill/>
          </a:ln>
          <a:effectLst>
            <a:softEdge rad="112500"/>
          </a:effectLst>
        </p:spPr>
      </p:pic>
      <p:pic>
        <p:nvPicPr>
          <p:cNvPr id="1032" name="Picture 8" descr="http://chrio.cap.ru/Content2020/photo/202003/05/Albom372168/dsc08868.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4401" t="2117" b="1"/>
          <a:stretch/>
        </p:blipFill>
        <p:spPr bwMode="auto">
          <a:xfrm>
            <a:off x="2987824" y="928164"/>
            <a:ext cx="1584176" cy="1204692"/>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6" name="Picture 2" descr="ÐÐÐ Ð¤ÐÐÐÐÐ¡ÐÐÐÐ ÐÐ ÐÐÐÐ¢ÐÐÐ¡Ð¢Ð - 19 Ð¤ÐµÐ²ÑÐ°Ð»Ñ 2019 - ÑÐºÐ¾Ð»ÑÐ½ÑÐ¹ ÑÐ°Ð¹Ñ"/>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5031" r="6399"/>
          <a:stretch/>
        </p:blipFill>
        <p:spPr bwMode="auto">
          <a:xfrm>
            <a:off x="3019806" y="5199549"/>
            <a:ext cx="1480186" cy="1083979"/>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24" name="Picture 4"/>
          <p:cNvPicPr>
            <a:picLocks noChangeAspect="1" noChangeArrowheads="1"/>
          </p:cNvPicPr>
          <p:nvPr/>
        </p:nvPicPr>
        <p:blipFill rotWithShape="1">
          <a:blip r:embed="rId7">
            <a:extLst>
              <a:ext uri="{28A0092B-C50C-407E-A947-70E740481C1C}">
                <a14:useLocalDpi xmlns:a14="http://schemas.microsoft.com/office/drawing/2010/main" val="0"/>
              </a:ext>
            </a:extLst>
          </a:blip>
          <a:srcRect l="20988" t="54383" r="66257" b="34850"/>
          <a:stretch/>
        </p:blipFill>
        <p:spPr bwMode="auto">
          <a:xfrm>
            <a:off x="539552" y="3933056"/>
            <a:ext cx="1872208" cy="1350181"/>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8" name="Скругленный прямоугольник 27"/>
          <p:cNvSpPr/>
          <p:nvPr/>
        </p:nvSpPr>
        <p:spPr>
          <a:xfrm>
            <a:off x="179512" y="2660115"/>
            <a:ext cx="2520281" cy="1174083"/>
          </a:xfrm>
          <a:prstGeom prst="roundRect">
            <a:avLst/>
          </a:prstGeom>
          <a:solidFill>
            <a:schemeClr val="accent4">
              <a:lumMod val="20000"/>
              <a:lumOff val="80000"/>
            </a:schemeClr>
          </a:solidFill>
        </p:spPr>
        <p:style>
          <a:lnRef idx="1">
            <a:schemeClr val="accent4"/>
          </a:lnRef>
          <a:fillRef idx="2">
            <a:schemeClr val="accent4"/>
          </a:fillRef>
          <a:effectRef idx="1">
            <a:schemeClr val="accent4"/>
          </a:effectRef>
          <a:fontRef idx="minor">
            <a:schemeClr val="dk1"/>
          </a:fontRef>
        </p:style>
        <p:txBody>
          <a:bodyPr rtlCol="0" anchor="ctr"/>
          <a:lstStyle/>
          <a:p>
            <a:pPr algn="ctr">
              <a:lnSpc>
                <a:spcPct val="90000"/>
              </a:lnSpc>
            </a:pPr>
            <a:r>
              <a:rPr lang="ru-RU" sz="1200" dirty="0">
                <a:solidFill>
                  <a:schemeClr val="tx1"/>
                </a:solidFill>
                <a:latin typeface="Times New Roman" panose="02020603050405020304" pitchFamily="18" charset="0"/>
                <a:cs typeface="Times New Roman" panose="02020603050405020304" pitchFamily="18" charset="0"/>
              </a:rPr>
              <a:t>По итогам </a:t>
            </a:r>
            <a:r>
              <a:rPr lang="ru-RU" sz="1200" dirty="0" smtClean="0">
                <a:solidFill>
                  <a:schemeClr val="tx1"/>
                </a:solidFill>
                <a:latin typeface="Times New Roman" panose="02020603050405020304" pitchFamily="18" charset="0"/>
                <a:cs typeface="Times New Roman" panose="02020603050405020304" pitchFamily="18" charset="0"/>
              </a:rPr>
              <a:t>2025 </a:t>
            </a:r>
            <a:r>
              <a:rPr lang="ru-RU" sz="1200" dirty="0">
                <a:solidFill>
                  <a:schemeClr val="tx1"/>
                </a:solidFill>
                <a:latin typeface="Times New Roman" panose="02020603050405020304" pitchFamily="18" charset="0"/>
                <a:cs typeface="Times New Roman" panose="02020603050405020304" pitchFamily="18" charset="0"/>
              </a:rPr>
              <a:t>года </a:t>
            </a:r>
            <a:br>
              <a:rPr lang="ru-RU" sz="1200" dirty="0">
                <a:solidFill>
                  <a:schemeClr val="tx1"/>
                </a:solidFill>
                <a:latin typeface="Times New Roman" panose="02020603050405020304" pitchFamily="18" charset="0"/>
                <a:cs typeface="Times New Roman" panose="02020603050405020304" pitchFamily="18" charset="0"/>
              </a:rPr>
            </a:br>
            <a:r>
              <a:rPr lang="ru-RU" sz="1200" dirty="0">
                <a:solidFill>
                  <a:schemeClr val="tx1"/>
                </a:solidFill>
                <a:latin typeface="Times New Roman" panose="02020603050405020304" pitchFamily="18" charset="0"/>
                <a:cs typeface="Times New Roman" panose="02020603050405020304" pitchFamily="18" charset="0"/>
              </a:rPr>
              <a:t>2 республиканских проекта </a:t>
            </a:r>
          </a:p>
          <a:p>
            <a:pPr algn="ctr">
              <a:lnSpc>
                <a:spcPct val="90000"/>
              </a:lnSpc>
            </a:pPr>
            <a:r>
              <a:rPr lang="ru-RU" sz="1200" dirty="0">
                <a:solidFill>
                  <a:schemeClr val="tx1"/>
                </a:solidFill>
                <a:latin typeface="Times New Roman" panose="02020603050405020304" pitchFamily="18" charset="0"/>
                <a:cs typeface="Times New Roman" panose="02020603050405020304" pitchFamily="18" charset="0"/>
              </a:rPr>
              <a:t>по финансовой грамотности признаны </a:t>
            </a:r>
            <a:r>
              <a:rPr lang="ru-RU" sz="1200" dirty="0" smtClean="0">
                <a:solidFill>
                  <a:schemeClr val="tx1"/>
                </a:solidFill>
                <a:latin typeface="Times New Roman" panose="02020603050405020304" pitchFamily="18" charset="0"/>
                <a:cs typeface="Times New Roman" panose="02020603050405020304" pitchFamily="18" charset="0"/>
              </a:rPr>
              <a:t>лучшими и </a:t>
            </a:r>
            <a:r>
              <a:rPr lang="ru-RU" sz="1200" dirty="0">
                <a:solidFill>
                  <a:schemeClr val="tx1"/>
                </a:solidFill>
                <a:latin typeface="Times New Roman" panose="02020603050405020304" pitchFamily="18" charset="0"/>
                <a:cs typeface="Times New Roman" panose="02020603050405020304" pitchFamily="18" charset="0"/>
              </a:rPr>
              <a:t>включены </a:t>
            </a:r>
          </a:p>
          <a:p>
            <a:pPr algn="ctr">
              <a:lnSpc>
                <a:spcPct val="90000"/>
              </a:lnSpc>
            </a:pPr>
            <a:r>
              <a:rPr lang="ru-RU" sz="1200" dirty="0">
                <a:solidFill>
                  <a:schemeClr val="tx1"/>
                </a:solidFill>
                <a:latin typeface="Times New Roman" panose="02020603050405020304" pitchFamily="18" charset="0"/>
                <a:cs typeface="Times New Roman" panose="02020603050405020304" pitchFamily="18" charset="0"/>
              </a:rPr>
              <a:t>в федеральный Каталог лучших региональных практик – </a:t>
            </a:r>
            <a:r>
              <a:rPr lang="ru-RU" sz="1200" dirty="0" smtClean="0">
                <a:solidFill>
                  <a:schemeClr val="tx1"/>
                </a:solidFill>
                <a:latin typeface="Times New Roman" panose="02020603050405020304" pitchFamily="18" charset="0"/>
                <a:cs typeface="Times New Roman" panose="02020603050405020304" pitchFamily="18" charset="0"/>
              </a:rPr>
              <a:t>2025</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29" name="Скругленный прямоугольник 28"/>
          <p:cNvSpPr/>
          <p:nvPr/>
        </p:nvSpPr>
        <p:spPr>
          <a:xfrm>
            <a:off x="179513" y="5074344"/>
            <a:ext cx="2520280" cy="1523008"/>
          </a:xfrm>
          <a:prstGeom prst="roundRect">
            <a:avLst/>
          </a:prstGeom>
          <a:solidFill>
            <a:schemeClr val="accent4">
              <a:lumMod val="20000"/>
              <a:lumOff val="80000"/>
            </a:schemeClr>
          </a:solidFill>
        </p:spPr>
        <p:style>
          <a:lnRef idx="1">
            <a:schemeClr val="accent4"/>
          </a:lnRef>
          <a:fillRef idx="2">
            <a:schemeClr val="accent4"/>
          </a:fillRef>
          <a:effectRef idx="1">
            <a:schemeClr val="accent4"/>
          </a:effectRef>
          <a:fontRef idx="minor">
            <a:schemeClr val="dk1"/>
          </a:fontRef>
        </p:style>
        <p:txBody>
          <a:bodyPr rtlCol="0" anchor="ctr"/>
          <a:lstStyle/>
          <a:p>
            <a:pPr algn="ctr">
              <a:lnSpc>
                <a:spcPct val="90000"/>
              </a:lnSpc>
            </a:pPr>
            <a:r>
              <a:rPr lang="ru-RU" sz="1100" dirty="0">
                <a:solidFill>
                  <a:schemeClr val="tx1"/>
                </a:solidFill>
                <a:latin typeface="Times New Roman" panose="02020603050405020304" pitchFamily="18" charset="0"/>
                <a:cs typeface="Times New Roman" panose="02020603050405020304" pitchFamily="18" charset="0"/>
              </a:rPr>
              <a:t>Цикл передач «Финтеллект», </a:t>
            </a:r>
          </a:p>
          <a:p>
            <a:pPr algn="ctr">
              <a:lnSpc>
                <a:spcPct val="90000"/>
              </a:lnSpc>
            </a:pPr>
            <a:r>
              <a:rPr lang="ru-RU" sz="1100" dirty="0">
                <a:solidFill>
                  <a:schemeClr val="tx1"/>
                </a:solidFill>
                <a:latin typeface="Times New Roman" panose="02020603050405020304" pitchFamily="18" charset="0"/>
                <a:cs typeface="Times New Roman" panose="02020603050405020304" pitchFamily="18" charset="0"/>
              </a:rPr>
              <a:t>вышедший в эфир Национального телевидения Чувашии, - победитель Всероссийской премии «ФинЗОЖ эксперт» в номинации «Лучший медиапроект (цикл материалов, постоянная рубрика/спецпроект) в СМИ».</a:t>
            </a:r>
          </a:p>
        </p:txBody>
      </p:sp>
      <p:pic>
        <p:nvPicPr>
          <p:cNvPr id="23"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6943" y="649319"/>
            <a:ext cx="1822809" cy="1958351"/>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06430490"/>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descr="C:\Users\i.smirnov\Documents\Бюджет для граждан\Фото\Слушания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27701" y="1113410"/>
            <a:ext cx="2988567" cy="224142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8" name="Picture 4" descr="C:\Users\i.smirnov\Pictures\МФ.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3743330"/>
            <a:ext cx="8867775" cy="237172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Номер слайда 2"/>
          <p:cNvSpPr>
            <a:spLocks noGrp="1"/>
          </p:cNvSpPr>
          <p:nvPr>
            <p:ph type="sldNum" sz="quarter" idx="12"/>
          </p:nvPr>
        </p:nvSpPr>
        <p:spPr/>
        <p:txBody>
          <a:bodyPr/>
          <a:lstStyle/>
          <a:p>
            <a:pPr>
              <a:defRPr/>
            </a:pPr>
            <a:fld id="{667CCBFA-BFB9-4E9F-B6F6-694D72409F22}" type="slidenum">
              <a:rPr lang="ru-RU" smtClean="0"/>
              <a:pPr>
                <a:defRPr/>
              </a:pPr>
              <a:t>88</a:t>
            </a:fld>
            <a:endParaRPr lang="ru-RU" dirty="0"/>
          </a:p>
        </p:txBody>
      </p:sp>
      <p:sp>
        <p:nvSpPr>
          <p:cNvPr id="71" name="Прямоугольник 70"/>
          <p:cNvSpPr/>
          <p:nvPr/>
        </p:nvSpPr>
        <p:spPr>
          <a:xfrm>
            <a:off x="251520" y="4023799"/>
            <a:ext cx="5577116" cy="346366"/>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5730" tIns="62865" rIns="125730" bIns="62865" numCol="1" spcCol="1270" anchor="ctr" anchorCtr="0">
            <a:noAutofit/>
          </a:bodyPr>
          <a:lstStyle/>
          <a:p>
            <a:pPr marL="285750" lvl="1" indent="-285750" defTabSz="1466850">
              <a:lnSpc>
                <a:spcPct val="90000"/>
              </a:lnSpc>
              <a:spcAft>
                <a:spcPct val="15000"/>
              </a:spcAft>
              <a:buFontTx/>
              <a:buChar char="••"/>
            </a:pPr>
            <a:endParaRPr lang="ru-RU" sz="3300" dirty="0">
              <a:solidFill>
                <a:prstClr val="black">
                  <a:hueOff val="0"/>
                  <a:satOff val="0"/>
                  <a:lumOff val="0"/>
                  <a:alphaOff val="0"/>
                </a:prstClr>
              </a:solidFill>
            </a:endParaRPr>
          </a:p>
        </p:txBody>
      </p:sp>
      <p:sp>
        <p:nvSpPr>
          <p:cNvPr id="6" name="TextBox 5"/>
          <p:cNvSpPr txBox="1"/>
          <p:nvPr/>
        </p:nvSpPr>
        <p:spPr>
          <a:xfrm>
            <a:off x="1043608" y="800290"/>
            <a:ext cx="5760640" cy="1815882"/>
          </a:xfrm>
          <a:prstGeom prst="round1Rect">
            <a:avLst/>
          </a:prstGeom>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400" dirty="0" smtClean="0">
                <a:solidFill>
                  <a:prstClr val="black"/>
                </a:solidFill>
                <a:latin typeface="Times New Roman" panose="02020603050405020304" pitchFamily="18" charset="0"/>
                <a:cs typeface="Times New Roman" panose="02020603050405020304" pitchFamily="18" charset="0"/>
              </a:rPr>
              <a:t>Проведение публичных слушаний по проектам законов о республиканском бюджете и годовом отчете об исполнении республиканского бюджета Чувашской Республики, в которых может принять участие любой гражданин.</a:t>
            </a:r>
          </a:p>
          <a:p>
            <a:pPr algn="just"/>
            <a:r>
              <a:rPr lang="ru-RU" sz="1400" dirty="0" smtClean="0">
                <a:solidFill>
                  <a:prstClr val="black"/>
                </a:solidFill>
                <a:latin typeface="Times New Roman" panose="02020603050405020304" pitchFamily="18" charset="0"/>
                <a:cs typeface="Times New Roman" panose="02020603050405020304" pitchFamily="18" charset="0"/>
              </a:rPr>
              <a:t>Информация о проведении публичных слушаний размещается </a:t>
            </a:r>
            <a:r>
              <a:rPr lang="ru-RU" sz="1400" dirty="0">
                <a:solidFill>
                  <a:prstClr val="black"/>
                </a:solidFill>
                <a:latin typeface="Times New Roman" panose="02020603050405020304" pitchFamily="18" charset="0"/>
                <a:cs typeface="Times New Roman" panose="02020603050405020304" pitchFamily="18" charset="0"/>
              </a:rPr>
              <a:t>на сайте Министерства финансов Чувашской Республики </a:t>
            </a:r>
            <a:r>
              <a:rPr lang="ru-RU" sz="1400" dirty="0" smtClean="0">
                <a:solidFill>
                  <a:prstClr val="black"/>
                </a:solidFill>
                <a:latin typeface="Times New Roman" panose="02020603050405020304" pitchFamily="18" charset="0"/>
                <a:cs typeface="Times New Roman" panose="02020603050405020304" pitchFamily="18" charset="0"/>
              </a:rPr>
              <a:t>minfin.cap.ru.</a:t>
            </a:r>
          </a:p>
          <a:p>
            <a:pPr algn="just"/>
            <a:r>
              <a:rPr lang="ru-RU" sz="1400" i="1" dirty="0" smtClean="0">
                <a:solidFill>
                  <a:prstClr val="black"/>
                </a:solidFill>
                <a:latin typeface="Times New Roman" panose="02020603050405020304" pitchFamily="18" charset="0"/>
                <a:cs typeface="Times New Roman" panose="02020603050405020304" pitchFamily="18" charset="0"/>
              </a:rPr>
              <a:t>(Закон Чувашской Республики № 81 от 16.11.2021 «О регулировании бюджетных правоотношений в Чувашской Республике»)</a:t>
            </a:r>
            <a:endParaRPr lang="ru-RU" sz="1400" i="1" dirty="0">
              <a:solidFill>
                <a:prstClr val="black"/>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1023726" y="2831615"/>
            <a:ext cx="5780522" cy="738664"/>
          </a:xfrm>
          <a:prstGeom prst="round1Rect">
            <a:avLst/>
          </a:prstGeom>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endParaRPr lang="en-US" sz="1400" dirty="0" smtClean="0">
              <a:solidFill>
                <a:prstClr val="black"/>
              </a:solidFill>
              <a:latin typeface="Times New Roman" panose="02020603050405020304" pitchFamily="18" charset="0"/>
              <a:cs typeface="Times New Roman" panose="02020603050405020304" pitchFamily="18" charset="0"/>
            </a:endParaRPr>
          </a:p>
          <a:p>
            <a:pPr algn="just"/>
            <a:r>
              <a:rPr lang="ru-RU" sz="1400" dirty="0" smtClean="0">
                <a:solidFill>
                  <a:prstClr val="black"/>
                </a:solidFill>
                <a:latin typeface="Times New Roman" panose="02020603050405020304" pitchFamily="18" charset="0"/>
                <a:cs typeface="Times New Roman" panose="02020603050405020304" pitchFamily="18" charset="0"/>
              </a:rPr>
              <a:t>Канал Минфина Чувашии в </a:t>
            </a:r>
            <a:r>
              <a:rPr lang="en-US" sz="1400" dirty="0" smtClean="0">
                <a:solidFill>
                  <a:prstClr val="black"/>
                </a:solidFill>
                <a:latin typeface="Times New Roman" panose="02020603050405020304" pitchFamily="18" charset="0"/>
                <a:cs typeface="Times New Roman" panose="02020603050405020304" pitchFamily="18" charset="0"/>
              </a:rPr>
              <a:t>Max</a:t>
            </a:r>
            <a:r>
              <a:rPr lang="ru-RU" sz="1400" dirty="0" smtClean="0">
                <a:solidFill>
                  <a:prstClr val="black"/>
                </a:solidFill>
                <a:latin typeface="Times New Roman" panose="02020603050405020304" pitchFamily="18" charset="0"/>
                <a:cs typeface="Times New Roman" panose="02020603050405020304" pitchFamily="18" charset="0"/>
              </a:rPr>
              <a:t>: </a:t>
            </a:r>
            <a:r>
              <a:rPr lang="en-US" sz="1400" dirty="0" smtClean="0">
                <a:solidFill>
                  <a:schemeClr val="accent1">
                    <a:lumMod val="75000"/>
                  </a:schemeClr>
                </a:solidFill>
                <a:latin typeface="Times New Roman" panose="02020603050405020304" pitchFamily="18" charset="0"/>
                <a:cs typeface="Times New Roman" panose="02020603050405020304" pitchFamily="18" charset="0"/>
              </a:rPr>
              <a:t>https</a:t>
            </a:r>
            <a:r>
              <a:rPr lang="ru-RU" sz="1400" dirty="0" smtClean="0">
                <a:solidFill>
                  <a:schemeClr val="accent1">
                    <a:lumMod val="75000"/>
                  </a:schemeClr>
                </a:solidFill>
                <a:latin typeface="Times New Roman" panose="02020603050405020304" pitchFamily="18" charset="0"/>
                <a:cs typeface="Times New Roman" panose="02020603050405020304" pitchFamily="18" charset="0"/>
              </a:rPr>
              <a:t>:</a:t>
            </a:r>
            <a:r>
              <a:rPr lang="en-US" sz="1400" dirty="0" smtClean="0">
                <a:solidFill>
                  <a:schemeClr val="accent1">
                    <a:lumMod val="75000"/>
                  </a:schemeClr>
                </a:solidFill>
                <a:latin typeface="Times New Roman" panose="02020603050405020304" pitchFamily="18" charset="0"/>
                <a:cs typeface="Times New Roman" panose="02020603050405020304" pitchFamily="18" charset="0"/>
              </a:rPr>
              <a:t>//max.ru/id2128017900_gos</a:t>
            </a:r>
            <a:endParaRPr lang="en-US" sz="1400" dirty="0">
              <a:solidFill>
                <a:schemeClr val="accent1">
                  <a:lumMod val="75000"/>
                </a:schemeClr>
              </a:solidFill>
              <a:latin typeface="Times New Roman" panose="02020603050405020304" pitchFamily="18" charset="0"/>
              <a:cs typeface="Times New Roman" panose="02020603050405020304" pitchFamily="18" charset="0"/>
            </a:endParaRPr>
          </a:p>
          <a:p>
            <a:pPr algn="just"/>
            <a:endParaRPr lang="en-US" sz="1400" dirty="0" smtClean="0">
              <a:solidFill>
                <a:prstClr val="black"/>
              </a:solidFill>
              <a:latin typeface="Times New Roman" panose="02020603050405020304" pitchFamily="18" charset="0"/>
              <a:cs typeface="Times New Roman" panose="02020603050405020304" pitchFamily="18" charset="0"/>
            </a:endParaRPr>
          </a:p>
        </p:txBody>
      </p:sp>
      <p:sp>
        <p:nvSpPr>
          <p:cNvPr id="10" name="TextBox 9"/>
          <p:cNvSpPr txBox="1"/>
          <p:nvPr/>
        </p:nvSpPr>
        <p:spPr>
          <a:xfrm>
            <a:off x="1043608" y="3842464"/>
            <a:ext cx="5760640" cy="738664"/>
          </a:xfrm>
          <a:prstGeom prst="round1Rect">
            <a:avLst/>
          </a:prstGeom>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400" dirty="0" smtClean="0">
                <a:solidFill>
                  <a:prstClr val="black"/>
                </a:solidFill>
                <a:latin typeface="Times New Roman" panose="02020603050405020304" pitchFamily="18" charset="0"/>
                <a:cs typeface="Times New Roman" panose="02020603050405020304" pitchFamily="18" charset="0"/>
              </a:rPr>
              <a:t>Свои замечания и предложения можно направлять на </a:t>
            </a:r>
            <a:r>
              <a:rPr lang="ru-RU" sz="1400" dirty="0">
                <a:solidFill>
                  <a:prstClr val="black"/>
                </a:solidFill>
                <a:latin typeface="Times New Roman" panose="02020603050405020304" pitchFamily="18" charset="0"/>
                <a:cs typeface="Times New Roman" panose="02020603050405020304" pitchFamily="18" charset="0"/>
              </a:rPr>
              <a:t>электронную </a:t>
            </a:r>
            <a:r>
              <a:rPr lang="ru-RU" sz="1400" dirty="0" smtClean="0">
                <a:solidFill>
                  <a:prstClr val="black"/>
                </a:solidFill>
                <a:latin typeface="Times New Roman" panose="02020603050405020304" pitchFamily="18" charset="0"/>
                <a:cs typeface="Times New Roman" panose="02020603050405020304" pitchFamily="18" charset="0"/>
              </a:rPr>
              <a:t>почту Министерства </a:t>
            </a:r>
            <a:r>
              <a:rPr lang="ru-RU" sz="1400" dirty="0">
                <a:solidFill>
                  <a:prstClr val="black"/>
                </a:solidFill>
                <a:latin typeface="Times New Roman" panose="02020603050405020304" pitchFamily="18" charset="0"/>
                <a:cs typeface="Times New Roman" panose="02020603050405020304" pitchFamily="18" charset="0"/>
              </a:rPr>
              <a:t>финансов Чувашской Республики </a:t>
            </a:r>
            <a:r>
              <a:rPr lang="en-US" sz="1400" u="sng" dirty="0" smtClean="0">
                <a:solidFill>
                  <a:srgbClr val="3333FF"/>
                </a:solidFill>
                <a:latin typeface="Times New Roman" panose="02020603050405020304" pitchFamily="18" charset="0"/>
                <a:cs typeface="Times New Roman" panose="02020603050405020304" pitchFamily="18" charset="0"/>
              </a:rPr>
              <a:t>finmail@cap.ru</a:t>
            </a:r>
            <a:r>
              <a:rPr lang="ru-RU" sz="1400" dirty="0" smtClean="0">
                <a:solidFill>
                  <a:prstClr val="black"/>
                </a:solidFill>
                <a:latin typeface="Times New Roman" panose="02020603050405020304" pitchFamily="18" charset="0"/>
                <a:cs typeface="Times New Roman" panose="02020603050405020304" pitchFamily="18" charset="0"/>
              </a:rPr>
              <a:t> или обращаться по телефону 56-52-00</a:t>
            </a:r>
            <a:endParaRPr lang="en-US" sz="1400" dirty="0">
              <a:solidFill>
                <a:prstClr val="black"/>
              </a:solidFill>
              <a:latin typeface="Times New Roman" panose="02020603050405020304" pitchFamily="18" charset="0"/>
              <a:cs typeface="Times New Roman" panose="02020603050405020304" pitchFamily="18" charset="0"/>
            </a:endParaRPr>
          </a:p>
        </p:txBody>
      </p:sp>
      <p:sp>
        <p:nvSpPr>
          <p:cNvPr id="4" name="Стрелка вправо с вырезом 3"/>
          <p:cNvSpPr/>
          <p:nvPr/>
        </p:nvSpPr>
        <p:spPr>
          <a:xfrm>
            <a:off x="251520" y="854303"/>
            <a:ext cx="648072" cy="484632"/>
          </a:xfrm>
          <a:prstGeom prst="notchedRightArrow">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ru-RU">
              <a:solidFill>
                <a:prstClr val="white"/>
              </a:solidFill>
            </a:endParaRPr>
          </a:p>
        </p:txBody>
      </p:sp>
      <p:sp>
        <p:nvSpPr>
          <p:cNvPr id="11" name="Стрелка вправо с вырезом 10"/>
          <p:cNvSpPr/>
          <p:nvPr/>
        </p:nvSpPr>
        <p:spPr>
          <a:xfrm>
            <a:off x="251520" y="3867205"/>
            <a:ext cx="648072" cy="484632"/>
          </a:xfrm>
          <a:prstGeom prst="notchedRightArrow">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ru-RU">
              <a:solidFill>
                <a:prstClr val="white"/>
              </a:solidFill>
            </a:endParaRPr>
          </a:p>
        </p:txBody>
      </p:sp>
      <p:sp>
        <p:nvSpPr>
          <p:cNvPr id="12" name="Стрелка вправо с вырезом 11"/>
          <p:cNvSpPr/>
          <p:nvPr/>
        </p:nvSpPr>
        <p:spPr>
          <a:xfrm>
            <a:off x="251520" y="2852936"/>
            <a:ext cx="648072" cy="484632"/>
          </a:xfrm>
          <a:prstGeom prst="notchedRightArrow">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ru-RU">
              <a:solidFill>
                <a:prstClr val="white"/>
              </a:solidFill>
            </a:endParaRPr>
          </a:p>
        </p:txBody>
      </p:sp>
      <p:sp>
        <p:nvSpPr>
          <p:cNvPr id="13" name="Заголовок 1"/>
          <p:cNvSpPr txBox="1">
            <a:spLocks/>
          </p:cNvSpPr>
          <p:nvPr/>
        </p:nvSpPr>
        <p:spPr>
          <a:xfrm>
            <a:off x="259729" y="82913"/>
            <a:ext cx="6904559"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2200" dirty="0">
                <a:solidFill>
                  <a:schemeClr val="tx1"/>
                </a:solidFill>
                <a:effectLst/>
                <a:latin typeface="Times New Roman" panose="02020603050405020304" pitchFamily="18" charset="0"/>
                <a:cs typeface="Times New Roman" panose="02020603050405020304" pitchFamily="18" charset="0"/>
              </a:rPr>
              <a:t>Участие граждан в обсуждении бюджетных вопросов</a:t>
            </a:r>
          </a:p>
        </p:txBody>
      </p:sp>
      <p:cxnSp>
        <p:nvCxnSpPr>
          <p:cNvPr id="17" name="Прямая соединительная линия 16"/>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15" name="TextBox 14"/>
          <p:cNvSpPr txBox="1"/>
          <p:nvPr/>
        </p:nvSpPr>
        <p:spPr>
          <a:xfrm>
            <a:off x="1043608" y="4796279"/>
            <a:ext cx="5760640" cy="1585049"/>
          </a:xfrm>
          <a:prstGeom prst="round1Rect">
            <a:avLst/>
          </a:prstGeom>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500" dirty="0" smtClean="0">
                <a:solidFill>
                  <a:prstClr val="black"/>
                </a:solidFill>
                <a:latin typeface="Times New Roman" panose="02020603050405020304" pitchFamily="18" charset="0"/>
                <a:cs typeface="Times New Roman" panose="02020603050405020304" pitchFamily="18" charset="0"/>
              </a:rPr>
              <a:t>Использование принципов инициативного </a:t>
            </a:r>
            <a:r>
              <a:rPr lang="ru-RU" sz="1500" dirty="0">
                <a:solidFill>
                  <a:prstClr val="black"/>
                </a:solidFill>
                <a:latin typeface="Times New Roman" panose="02020603050405020304" pitchFamily="18" charset="0"/>
                <a:cs typeface="Times New Roman" panose="02020603050405020304" pitchFamily="18" charset="0"/>
              </a:rPr>
              <a:t>бюджетирования с целью вовлечения  населения муниципальных образований в бюджетный </a:t>
            </a:r>
            <a:r>
              <a:rPr lang="ru-RU" sz="1500" dirty="0" smtClean="0">
                <a:solidFill>
                  <a:prstClr val="black"/>
                </a:solidFill>
                <a:latin typeface="Times New Roman" panose="02020603050405020304" pitchFamily="18" charset="0"/>
                <a:cs typeface="Times New Roman" panose="02020603050405020304" pitchFamily="18" charset="0"/>
              </a:rPr>
              <a:t>процесс</a:t>
            </a:r>
          </a:p>
          <a:p>
            <a:pPr algn="just"/>
            <a:r>
              <a:rPr lang="ru-RU" sz="1300" i="1" dirty="0" smtClean="0">
                <a:solidFill>
                  <a:prstClr val="black"/>
                </a:solidFill>
                <a:latin typeface="Times New Roman" panose="02020603050405020304" pitchFamily="18" charset="0"/>
                <a:cs typeface="Times New Roman" panose="02020603050405020304" pitchFamily="18" charset="0"/>
              </a:rPr>
              <a:t>Ежегодно предусматривается </a:t>
            </a:r>
            <a:r>
              <a:rPr lang="ru-RU" sz="1300" i="1" dirty="0">
                <a:solidFill>
                  <a:prstClr val="black"/>
                </a:solidFill>
                <a:latin typeface="Times New Roman" panose="02020603050405020304" pitchFamily="18" charset="0"/>
                <a:cs typeface="Times New Roman" panose="02020603050405020304" pitchFamily="18" charset="0"/>
              </a:rPr>
              <a:t>предоставление на конкурсной основе субсидий из республиканского бюджета Чувашской Республики </a:t>
            </a:r>
            <a:r>
              <a:rPr lang="ru-RU" sz="1300" i="1" dirty="0" smtClean="0">
                <a:solidFill>
                  <a:prstClr val="black"/>
                </a:solidFill>
                <a:latin typeface="Times New Roman" panose="02020603050405020304" pitchFamily="18" charset="0"/>
                <a:cs typeface="Times New Roman" panose="02020603050405020304" pitchFamily="18" charset="0"/>
              </a:rPr>
              <a:t>бюджетам </a:t>
            </a:r>
            <a:r>
              <a:rPr lang="ru-RU" sz="1300" i="1" dirty="0">
                <a:solidFill>
                  <a:prstClr val="black"/>
                </a:solidFill>
                <a:latin typeface="Times New Roman" panose="02020603050405020304" pitchFamily="18" charset="0"/>
                <a:cs typeface="Times New Roman" panose="02020603050405020304" pitchFamily="18" charset="0"/>
              </a:rPr>
              <a:t>муниципальных </a:t>
            </a:r>
            <a:r>
              <a:rPr lang="ru-RU" sz="1300" i="1" dirty="0" smtClean="0">
                <a:solidFill>
                  <a:prstClr val="black"/>
                </a:solidFill>
                <a:latin typeface="Times New Roman" panose="02020603050405020304" pitchFamily="18" charset="0"/>
                <a:cs typeface="Times New Roman" panose="02020603050405020304" pitchFamily="18" charset="0"/>
              </a:rPr>
              <a:t>и городских </a:t>
            </a:r>
            <a:r>
              <a:rPr lang="ru-RU" sz="1300" i="1" dirty="0">
                <a:solidFill>
                  <a:prstClr val="black"/>
                </a:solidFill>
                <a:latin typeface="Times New Roman" panose="02020603050405020304" pitchFamily="18" charset="0"/>
                <a:cs typeface="Times New Roman" panose="02020603050405020304" pitchFamily="18" charset="0"/>
              </a:rPr>
              <a:t>округов на реализацию проектов развития общественной инфраструктуры, основанных на местных инициативах</a:t>
            </a:r>
            <a:endParaRPr lang="en-US" sz="1300" i="1" dirty="0">
              <a:solidFill>
                <a:prstClr val="black"/>
              </a:solidFill>
              <a:latin typeface="Times New Roman" panose="02020603050405020304" pitchFamily="18" charset="0"/>
              <a:cs typeface="Times New Roman" panose="02020603050405020304" pitchFamily="18" charset="0"/>
            </a:endParaRPr>
          </a:p>
        </p:txBody>
      </p:sp>
      <p:sp>
        <p:nvSpPr>
          <p:cNvPr id="16" name="Стрелка вправо с вырезом 15"/>
          <p:cNvSpPr/>
          <p:nvPr/>
        </p:nvSpPr>
        <p:spPr>
          <a:xfrm>
            <a:off x="251520" y="4749885"/>
            <a:ext cx="648072" cy="484632"/>
          </a:xfrm>
          <a:prstGeom prst="notchedRightArrow">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ru-RU">
              <a:solidFill>
                <a:prstClr val="white"/>
              </a:solidFill>
            </a:endParaRPr>
          </a:p>
        </p:txBody>
      </p:sp>
      <p:pic>
        <p:nvPicPr>
          <p:cNvPr id="2" name="Picture 2" descr="C:\Users\i.smirnov\Downloads\Минфин Чувашии_OneMeThemeColorSpaceDark.pn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8889" t="24496" r="19723" b="23234"/>
          <a:stretch/>
        </p:blipFill>
        <p:spPr bwMode="auto">
          <a:xfrm>
            <a:off x="7020272" y="3349653"/>
            <a:ext cx="1140346" cy="16425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4155631"/>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i.smirnov\Pictures\untitled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990601"/>
          </a:xfrm>
          <a:prstGeom prst="rect">
            <a:avLst/>
          </a:prstGeom>
          <a:noFill/>
          <a:extLst>
            <a:ext uri="{909E8E84-426E-40DD-AFC4-6F175D3DCCD1}">
              <a14:hiddenFill xmlns:a14="http://schemas.microsoft.com/office/drawing/2010/main">
                <a:solidFill>
                  <a:srgbClr val="FFFFFF"/>
                </a:solidFill>
              </a14:hiddenFill>
            </a:ext>
          </a:extLst>
        </p:spPr>
      </p:pic>
      <p:sp>
        <p:nvSpPr>
          <p:cNvPr id="5" name="Номер слайда 4"/>
          <p:cNvSpPr>
            <a:spLocks noGrp="1"/>
          </p:cNvSpPr>
          <p:nvPr>
            <p:ph type="sldNum" sz="quarter" idx="12"/>
          </p:nvPr>
        </p:nvSpPr>
        <p:spPr/>
        <p:txBody>
          <a:bodyPr/>
          <a:lstStyle/>
          <a:p>
            <a:pPr>
              <a:defRPr/>
            </a:pPr>
            <a:r>
              <a:rPr lang="ru-RU" dirty="0" smtClean="0"/>
              <a:t>89</a:t>
            </a:r>
            <a:endParaRPr lang="ru-RU" dirty="0"/>
          </a:p>
        </p:txBody>
      </p:sp>
      <p:sp>
        <p:nvSpPr>
          <p:cNvPr id="3" name="TextBox 2"/>
          <p:cNvSpPr txBox="1"/>
          <p:nvPr/>
        </p:nvSpPr>
        <p:spPr>
          <a:xfrm>
            <a:off x="971600" y="5304690"/>
            <a:ext cx="5616624" cy="1292662"/>
          </a:xfrm>
          <a:prstGeom prst="rect">
            <a:avLst/>
          </a:prstGeom>
          <a:noFill/>
        </p:spPr>
        <p:txBody>
          <a:bodyPr wrap="square" rtlCol="0">
            <a:spAutoFit/>
          </a:bodyPr>
          <a:lstStyle/>
          <a:p>
            <a:pPr algn="just"/>
            <a:r>
              <a:rPr lang="ru-RU" sz="1300" dirty="0" smtClean="0">
                <a:solidFill>
                  <a:prstClr val="black"/>
                </a:solidFill>
                <a:cs typeface="+mn-cs"/>
              </a:rPr>
              <a:t>Министерство финансов Чувашской Республики</a:t>
            </a:r>
          </a:p>
          <a:p>
            <a:pPr algn="just"/>
            <a:r>
              <a:rPr lang="ru-RU" sz="1300" dirty="0" smtClean="0">
                <a:solidFill>
                  <a:prstClr val="black"/>
                </a:solidFill>
                <a:cs typeface="+mn-cs"/>
              </a:rPr>
              <a:t>Адрес: 428000, г. Чебоксары, пл. Республики, д.2</a:t>
            </a:r>
          </a:p>
          <a:p>
            <a:pPr algn="just"/>
            <a:r>
              <a:rPr lang="ru-RU" sz="1300" dirty="0">
                <a:solidFill>
                  <a:prstClr val="black"/>
                </a:solidFill>
                <a:cs typeface="+mn-cs"/>
              </a:rPr>
              <a:t>Телефон: (8352) </a:t>
            </a:r>
            <a:r>
              <a:rPr lang="ru-RU" sz="1300" dirty="0" smtClean="0">
                <a:solidFill>
                  <a:prstClr val="black"/>
                </a:solidFill>
                <a:cs typeface="+mn-cs"/>
              </a:rPr>
              <a:t>56-52-00</a:t>
            </a:r>
            <a:r>
              <a:rPr lang="ru-RU" sz="1300" dirty="0">
                <a:solidFill>
                  <a:prstClr val="black"/>
                </a:solidFill>
                <a:cs typeface="+mn-cs"/>
              </a:rPr>
              <a:t>, </a:t>
            </a:r>
            <a:r>
              <a:rPr lang="ru-RU" sz="1300" dirty="0" smtClean="0">
                <a:solidFill>
                  <a:prstClr val="black"/>
                </a:solidFill>
                <a:cs typeface="+mn-cs"/>
              </a:rPr>
              <a:t>56-52-12</a:t>
            </a:r>
            <a:endParaRPr lang="ru-RU" sz="1300" dirty="0">
              <a:solidFill>
                <a:prstClr val="black"/>
              </a:solidFill>
              <a:cs typeface="+mn-cs"/>
            </a:endParaRPr>
          </a:p>
          <a:p>
            <a:pPr algn="just"/>
            <a:r>
              <a:rPr lang="en-US" sz="1300" dirty="0" smtClean="0">
                <a:solidFill>
                  <a:srgbClr val="3333FF"/>
                </a:solidFill>
                <a:cs typeface="+mn-cs"/>
              </a:rPr>
              <a:t>https://</a:t>
            </a:r>
            <a:r>
              <a:rPr lang="en-US" sz="1300" dirty="0">
                <a:solidFill>
                  <a:srgbClr val="3333FF"/>
                </a:solidFill>
                <a:cs typeface="+mn-cs"/>
              </a:rPr>
              <a:t>minfin.cap.ru</a:t>
            </a:r>
            <a:r>
              <a:rPr lang="en-US" sz="1300" dirty="0" smtClean="0">
                <a:solidFill>
                  <a:srgbClr val="3333FF"/>
                </a:solidFill>
                <a:cs typeface="+mn-cs"/>
              </a:rPr>
              <a:t>/</a:t>
            </a:r>
            <a:endParaRPr lang="ru-RU" sz="1300" dirty="0" smtClean="0">
              <a:solidFill>
                <a:srgbClr val="3333FF"/>
              </a:solidFill>
              <a:cs typeface="+mn-cs"/>
            </a:endParaRPr>
          </a:p>
          <a:p>
            <a:pPr algn="just"/>
            <a:endParaRPr lang="ru-RU" sz="1300" dirty="0" smtClean="0">
              <a:solidFill>
                <a:prstClr val="black"/>
              </a:solidFill>
              <a:cs typeface="+mn-cs"/>
            </a:endParaRPr>
          </a:p>
          <a:p>
            <a:pPr algn="just"/>
            <a:r>
              <a:rPr lang="en-US" sz="1300" dirty="0" smtClean="0">
                <a:solidFill>
                  <a:prstClr val="black"/>
                </a:solidFill>
                <a:cs typeface="+mn-cs"/>
              </a:rPr>
              <a:t>E-Mail</a:t>
            </a:r>
            <a:r>
              <a:rPr lang="en-US" sz="1300" dirty="0">
                <a:solidFill>
                  <a:prstClr val="black"/>
                </a:solidFill>
                <a:cs typeface="+mn-cs"/>
              </a:rPr>
              <a:t>: </a:t>
            </a:r>
            <a:r>
              <a:rPr lang="en-US" sz="1300" u="sng" dirty="0" smtClean="0">
                <a:solidFill>
                  <a:prstClr val="black"/>
                </a:solidFill>
              </a:rPr>
              <a:t>finmail@cap.ru</a:t>
            </a:r>
            <a:endParaRPr lang="ru-RU" sz="1300" u="sng" dirty="0">
              <a:solidFill>
                <a:prstClr val="black"/>
              </a:solidFill>
            </a:endParaRPr>
          </a:p>
        </p:txBody>
      </p:sp>
      <p:sp>
        <p:nvSpPr>
          <p:cNvPr id="11" name="TextBox 10"/>
          <p:cNvSpPr txBox="1"/>
          <p:nvPr/>
        </p:nvSpPr>
        <p:spPr>
          <a:xfrm>
            <a:off x="1019756" y="980728"/>
            <a:ext cx="7704856" cy="738664"/>
          </a:xfrm>
          <a:prstGeom prst="rect">
            <a:avLst/>
          </a:prstGeom>
          <a:noFill/>
        </p:spPr>
        <p:txBody>
          <a:bodyPr wrap="square" rtlCol="0">
            <a:spAutoFit/>
          </a:bodyPr>
          <a:lstStyle/>
          <a:p>
            <a:pPr algn="just"/>
            <a:r>
              <a:rPr lang="ru-RU" sz="1400" b="1" dirty="0" smtClean="0">
                <a:solidFill>
                  <a:prstClr val="black"/>
                </a:solidFill>
                <a:cs typeface="+mn-cs"/>
              </a:rPr>
              <a:t>Режим работы:</a:t>
            </a:r>
          </a:p>
          <a:p>
            <a:pPr algn="just"/>
            <a:r>
              <a:rPr lang="ru-RU" sz="1400" dirty="0" smtClean="0">
                <a:solidFill>
                  <a:prstClr val="black"/>
                </a:solidFill>
                <a:cs typeface="+mn-cs"/>
              </a:rPr>
              <a:t>Понедельник – пятница с 08.00 до 17.00, обеденный перерыв с 12.30 до 13.30</a:t>
            </a:r>
          </a:p>
          <a:p>
            <a:pPr algn="just"/>
            <a:r>
              <a:rPr lang="ru-RU" sz="1400" dirty="0" smtClean="0">
                <a:solidFill>
                  <a:prstClr val="black"/>
                </a:solidFill>
                <a:cs typeface="+mn-cs"/>
              </a:rPr>
              <a:t>Выходные дни – суббота, воскресенье</a:t>
            </a:r>
            <a:endParaRPr lang="ru-RU" sz="1400" dirty="0">
              <a:solidFill>
                <a:prstClr val="black"/>
              </a:solidFill>
              <a:cs typeface="+mn-cs"/>
            </a:endParaRPr>
          </a:p>
        </p:txBody>
      </p:sp>
      <p:sp>
        <p:nvSpPr>
          <p:cNvPr id="4" name="Нашивка 3"/>
          <p:cNvSpPr/>
          <p:nvPr/>
        </p:nvSpPr>
        <p:spPr>
          <a:xfrm>
            <a:off x="417171" y="1122123"/>
            <a:ext cx="464380" cy="391725"/>
          </a:xfrm>
          <a:prstGeom prst="chevron">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black"/>
              </a:solidFill>
            </a:endParaRPr>
          </a:p>
        </p:txBody>
      </p:sp>
      <p:sp>
        <p:nvSpPr>
          <p:cNvPr id="15" name="Нашивка 14"/>
          <p:cNvSpPr/>
          <p:nvPr/>
        </p:nvSpPr>
        <p:spPr>
          <a:xfrm>
            <a:off x="417171" y="5341531"/>
            <a:ext cx="464380" cy="391725"/>
          </a:xfrm>
          <a:prstGeom prst="chevron">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black"/>
              </a:solidFill>
            </a:endParaRPr>
          </a:p>
        </p:txBody>
      </p:sp>
      <p:sp>
        <p:nvSpPr>
          <p:cNvPr id="16" name="Нашивка 15"/>
          <p:cNvSpPr/>
          <p:nvPr/>
        </p:nvSpPr>
        <p:spPr>
          <a:xfrm>
            <a:off x="417171" y="2060848"/>
            <a:ext cx="464380" cy="391725"/>
          </a:xfrm>
          <a:prstGeom prst="chevron">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black"/>
              </a:solidFill>
            </a:endParaRPr>
          </a:p>
        </p:txBody>
      </p:sp>
      <p:sp>
        <p:nvSpPr>
          <p:cNvPr id="13" name="TextBox 12"/>
          <p:cNvSpPr txBox="1"/>
          <p:nvPr/>
        </p:nvSpPr>
        <p:spPr>
          <a:xfrm>
            <a:off x="1010856" y="1859473"/>
            <a:ext cx="7792084" cy="3081695"/>
          </a:xfrm>
          <a:prstGeom prst="round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just"/>
            <a:r>
              <a:rPr lang="ru-RU" sz="1300" b="1" dirty="0">
                <a:solidFill>
                  <a:prstClr val="black"/>
                </a:solidFill>
                <a:latin typeface="Arial" panose="020B0604020202020204" pitchFamily="34" charset="0"/>
                <a:cs typeface="Arial" panose="020B0604020202020204" pitchFamily="34" charset="0"/>
              </a:rPr>
              <a:t>График </a:t>
            </a:r>
            <a:r>
              <a:rPr lang="ru-RU" sz="1300" b="1" dirty="0" smtClean="0">
                <a:solidFill>
                  <a:prstClr val="black"/>
                </a:solidFill>
                <a:latin typeface="Arial" panose="020B0604020202020204" pitchFamily="34" charset="0"/>
                <a:cs typeface="Arial" panose="020B0604020202020204" pitchFamily="34" charset="0"/>
              </a:rPr>
              <a:t>приема граждан:</a:t>
            </a:r>
            <a:endParaRPr lang="ru-RU" sz="400" b="1" dirty="0">
              <a:solidFill>
                <a:prstClr val="black"/>
              </a:solidFill>
              <a:latin typeface="Arial" panose="020B0604020202020204" pitchFamily="34" charset="0"/>
              <a:cs typeface="Arial" panose="020B0604020202020204" pitchFamily="34" charset="0"/>
            </a:endParaRPr>
          </a:p>
          <a:p>
            <a:pPr algn="just"/>
            <a:r>
              <a:rPr lang="ru-RU" sz="400" dirty="0">
                <a:solidFill>
                  <a:prstClr val="black"/>
                </a:solidFill>
                <a:latin typeface="Arial" panose="020B0604020202020204" pitchFamily="34" charset="0"/>
                <a:cs typeface="Arial" panose="020B0604020202020204" pitchFamily="34" charset="0"/>
              </a:rPr>
              <a:t> </a:t>
            </a:r>
          </a:p>
          <a:p>
            <a:pPr algn="just"/>
            <a:endParaRPr lang="ru-RU" sz="400" dirty="0" smtClean="0">
              <a:solidFill>
                <a:prstClr val="black"/>
              </a:solidFill>
              <a:latin typeface="Arial" panose="020B0604020202020204" pitchFamily="34" charset="0"/>
              <a:cs typeface="Arial" panose="020B0604020202020204" pitchFamily="34" charset="0"/>
            </a:endParaRPr>
          </a:p>
          <a:p>
            <a:pPr algn="just"/>
            <a:endParaRPr lang="ru-RU" sz="400" dirty="0">
              <a:solidFill>
                <a:prstClr val="black"/>
              </a:solidFill>
              <a:latin typeface="Arial" panose="020B0604020202020204" pitchFamily="34" charset="0"/>
              <a:cs typeface="Arial" panose="020B0604020202020204" pitchFamily="34" charset="0"/>
            </a:endParaRPr>
          </a:p>
          <a:p>
            <a:pPr algn="just"/>
            <a:endParaRPr lang="ru-RU" sz="400" dirty="0" smtClean="0">
              <a:solidFill>
                <a:prstClr val="black"/>
              </a:solidFill>
              <a:latin typeface="Arial" panose="020B0604020202020204" pitchFamily="34" charset="0"/>
              <a:cs typeface="Arial" panose="020B0604020202020204" pitchFamily="34" charset="0"/>
            </a:endParaRPr>
          </a:p>
          <a:p>
            <a:pPr algn="just"/>
            <a:r>
              <a:rPr lang="ru-RU" sz="1300" dirty="0" smtClean="0">
                <a:solidFill>
                  <a:prstClr val="black"/>
                </a:solidFill>
                <a:latin typeface="Arial" panose="020B0604020202020204" pitchFamily="34" charset="0"/>
                <a:cs typeface="Arial" panose="020B0604020202020204" pitchFamily="34" charset="0"/>
              </a:rPr>
              <a:t> 1. О.В. Метелева – врио </a:t>
            </a:r>
            <a:r>
              <a:rPr lang="ru-RU" sz="1300" dirty="0">
                <a:solidFill>
                  <a:prstClr val="black"/>
                </a:solidFill>
                <a:latin typeface="Arial" panose="020B0604020202020204" pitchFamily="34" charset="0"/>
                <a:cs typeface="Arial" panose="020B0604020202020204" pitchFamily="34" charset="0"/>
              </a:rPr>
              <a:t>министра финансов Чувашской Республики</a:t>
            </a:r>
          </a:p>
          <a:p>
            <a:pPr algn="just"/>
            <a:r>
              <a:rPr lang="ru-RU" sz="1300" i="1" dirty="0" smtClean="0">
                <a:solidFill>
                  <a:prstClr val="black"/>
                </a:solidFill>
                <a:latin typeface="Arial" panose="020B0604020202020204" pitchFamily="34" charset="0"/>
                <a:cs typeface="Arial" panose="020B0604020202020204" pitchFamily="34" charset="0"/>
              </a:rPr>
              <a:t> первый </a:t>
            </a:r>
            <a:r>
              <a:rPr lang="ru-RU" sz="1300" i="1" dirty="0">
                <a:solidFill>
                  <a:prstClr val="black"/>
                </a:solidFill>
                <a:latin typeface="Arial" panose="020B0604020202020204" pitchFamily="34" charset="0"/>
                <a:cs typeface="Arial" panose="020B0604020202020204" pitchFamily="34" charset="0"/>
              </a:rPr>
              <a:t>вторник месяца с 15.00 до 17.00 </a:t>
            </a:r>
            <a:r>
              <a:rPr lang="ru-RU" sz="1300" i="1" dirty="0" smtClean="0">
                <a:solidFill>
                  <a:prstClr val="black"/>
                </a:solidFill>
                <a:latin typeface="Arial" panose="020B0604020202020204" pitchFamily="34" charset="0"/>
                <a:cs typeface="Arial" panose="020B0604020202020204" pitchFamily="34" charset="0"/>
              </a:rPr>
              <a:t>часов</a:t>
            </a:r>
          </a:p>
          <a:p>
            <a:pPr algn="just"/>
            <a:endParaRPr lang="ru-RU" sz="400" i="1" dirty="0">
              <a:solidFill>
                <a:prstClr val="black"/>
              </a:solidFill>
              <a:latin typeface="Arial" panose="020B0604020202020204" pitchFamily="34" charset="0"/>
              <a:cs typeface="Arial" panose="020B0604020202020204" pitchFamily="34" charset="0"/>
            </a:endParaRPr>
          </a:p>
          <a:p>
            <a:pPr lvl="0" algn="just"/>
            <a:r>
              <a:rPr lang="ru-RU" sz="1300" dirty="0" smtClean="0">
                <a:solidFill>
                  <a:prstClr val="black"/>
                </a:solidFill>
                <a:latin typeface="Arial" panose="020B0604020202020204" pitchFamily="34" charset="0"/>
                <a:cs typeface="Arial" panose="020B0604020202020204" pitchFamily="34" charset="0"/>
              </a:rPr>
              <a:t> 2. М.А. Загребаева  </a:t>
            </a:r>
            <a:r>
              <a:rPr lang="ru-RU" sz="1300" dirty="0">
                <a:solidFill>
                  <a:prstClr val="black"/>
                </a:solidFill>
                <a:latin typeface="Arial" panose="020B0604020202020204" pitchFamily="34" charset="0"/>
                <a:cs typeface="Arial" panose="020B0604020202020204" pitchFamily="34" charset="0"/>
              </a:rPr>
              <a:t>- заместитель министра финансов Чувашской Республики</a:t>
            </a:r>
          </a:p>
          <a:p>
            <a:pPr lvl="0" algn="just"/>
            <a:r>
              <a:rPr lang="ru-RU" sz="1300" i="1" dirty="0">
                <a:solidFill>
                  <a:prstClr val="black"/>
                </a:solidFill>
                <a:latin typeface="Arial" panose="020B0604020202020204" pitchFamily="34" charset="0"/>
                <a:cs typeface="Arial" panose="020B0604020202020204" pitchFamily="34" charset="0"/>
              </a:rPr>
              <a:t> </a:t>
            </a:r>
            <a:r>
              <a:rPr lang="ru-RU" sz="1300" i="1" dirty="0" smtClean="0">
                <a:solidFill>
                  <a:prstClr val="black"/>
                </a:solidFill>
                <a:latin typeface="Arial" panose="020B0604020202020204" pitchFamily="34" charset="0"/>
                <a:cs typeface="Arial" panose="020B0604020202020204" pitchFamily="34" charset="0"/>
              </a:rPr>
              <a:t>второй </a:t>
            </a:r>
            <a:r>
              <a:rPr lang="ru-RU" sz="1300" i="1" dirty="0">
                <a:solidFill>
                  <a:prstClr val="black"/>
                </a:solidFill>
                <a:latin typeface="Arial" panose="020B0604020202020204" pitchFamily="34" charset="0"/>
                <a:cs typeface="Arial" panose="020B0604020202020204" pitchFamily="34" charset="0"/>
              </a:rPr>
              <a:t>вторник месяца с 15.00 до 17.00 часов</a:t>
            </a:r>
            <a:endParaRPr lang="ru-RU" sz="400" i="1" dirty="0">
              <a:solidFill>
                <a:prstClr val="black"/>
              </a:solidFill>
              <a:latin typeface="Arial" panose="020B0604020202020204" pitchFamily="34" charset="0"/>
              <a:cs typeface="Arial" panose="020B0604020202020204" pitchFamily="34" charset="0"/>
            </a:endParaRPr>
          </a:p>
          <a:p>
            <a:pPr algn="just"/>
            <a:endParaRPr lang="ru-RU" sz="400" i="1" dirty="0">
              <a:solidFill>
                <a:prstClr val="black"/>
              </a:solidFill>
              <a:latin typeface="Arial" panose="020B0604020202020204" pitchFamily="34" charset="0"/>
              <a:cs typeface="Arial" panose="020B0604020202020204" pitchFamily="34" charset="0"/>
            </a:endParaRPr>
          </a:p>
          <a:p>
            <a:pPr algn="just"/>
            <a:r>
              <a:rPr lang="en-US" sz="1300" dirty="0" smtClean="0">
                <a:solidFill>
                  <a:prstClr val="black"/>
                </a:solidFill>
                <a:latin typeface="Arial" panose="020B0604020202020204" pitchFamily="34" charset="0"/>
                <a:cs typeface="Arial" panose="020B0604020202020204" pitchFamily="34" charset="0"/>
              </a:rPr>
              <a:t> </a:t>
            </a:r>
            <a:r>
              <a:rPr lang="ru-RU" sz="1300" dirty="0">
                <a:solidFill>
                  <a:prstClr val="black"/>
                </a:solidFill>
                <a:latin typeface="Arial" panose="020B0604020202020204" pitchFamily="34" charset="0"/>
                <a:cs typeface="Arial" panose="020B0604020202020204" pitchFamily="34" charset="0"/>
              </a:rPr>
              <a:t>3</a:t>
            </a:r>
            <a:r>
              <a:rPr lang="ru-RU" sz="1300" dirty="0" smtClean="0">
                <a:solidFill>
                  <a:prstClr val="black"/>
                </a:solidFill>
                <a:latin typeface="Arial" panose="020B0604020202020204" pitchFamily="34" charset="0"/>
                <a:cs typeface="Arial" panose="020B0604020202020204" pitchFamily="34" charset="0"/>
              </a:rPr>
              <a:t>. </a:t>
            </a:r>
            <a:r>
              <a:rPr lang="ru-RU" sz="1300" dirty="0">
                <a:solidFill>
                  <a:prstClr val="black"/>
                </a:solidFill>
                <a:latin typeface="Arial" panose="020B0604020202020204" pitchFamily="34" charset="0"/>
                <a:cs typeface="Arial" panose="020B0604020202020204" pitchFamily="34" charset="0"/>
              </a:rPr>
              <a:t>Г</a:t>
            </a:r>
            <a:r>
              <a:rPr lang="ru-RU" sz="1300" dirty="0" smtClean="0">
                <a:solidFill>
                  <a:prstClr val="black"/>
                </a:solidFill>
                <a:latin typeface="Arial" panose="020B0604020202020204" pitchFamily="34" charset="0"/>
                <a:cs typeface="Arial" panose="020B0604020202020204" pitchFamily="34" charset="0"/>
              </a:rPr>
              <a:t>.В</a:t>
            </a:r>
            <a:r>
              <a:rPr lang="ru-RU" sz="1300" dirty="0">
                <a:solidFill>
                  <a:prstClr val="black"/>
                </a:solidFill>
                <a:latin typeface="Arial" panose="020B0604020202020204" pitchFamily="34" charset="0"/>
                <a:cs typeface="Arial" panose="020B0604020202020204" pitchFamily="34" charset="0"/>
              </a:rPr>
              <a:t>. </a:t>
            </a:r>
            <a:r>
              <a:rPr lang="ru-RU" sz="1300" dirty="0" smtClean="0">
                <a:solidFill>
                  <a:prstClr val="black"/>
                </a:solidFill>
                <a:latin typeface="Arial" panose="020B0604020202020204" pitchFamily="34" charset="0"/>
                <a:cs typeface="Arial" panose="020B0604020202020204" pitchFamily="34" charset="0"/>
              </a:rPr>
              <a:t>Павлова  </a:t>
            </a:r>
            <a:r>
              <a:rPr lang="ru-RU" sz="1300" dirty="0">
                <a:solidFill>
                  <a:prstClr val="black"/>
                </a:solidFill>
                <a:latin typeface="Arial" panose="020B0604020202020204" pitchFamily="34" charset="0"/>
                <a:cs typeface="Arial" panose="020B0604020202020204" pitchFamily="34" charset="0"/>
              </a:rPr>
              <a:t>- заместитель министра финансов Чувашской Республики</a:t>
            </a:r>
          </a:p>
          <a:p>
            <a:pPr algn="just"/>
            <a:r>
              <a:rPr lang="ru-RU" sz="1300" i="1" dirty="0">
                <a:solidFill>
                  <a:prstClr val="black"/>
                </a:solidFill>
                <a:latin typeface="Arial" panose="020B0604020202020204" pitchFamily="34" charset="0"/>
                <a:cs typeface="Arial" panose="020B0604020202020204" pitchFamily="34" charset="0"/>
              </a:rPr>
              <a:t> третий вторник месяца с 15.00 до 17.00 </a:t>
            </a:r>
            <a:r>
              <a:rPr lang="ru-RU" sz="1300" i="1" dirty="0" smtClean="0">
                <a:solidFill>
                  <a:prstClr val="black"/>
                </a:solidFill>
                <a:latin typeface="Arial" panose="020B0604020202020204" pitchFamily="34" charset="0"/>
                <a:cs typeface="Arial" panose="020B0604020202020204" pitchFamily="34" charset="0"/>
              </a:rPr>
              <a:t>часов</a:t>
            </a:r>
            <a:endParaRPr lang="ru-RU" sz="400" i="1" dirty="0">
              <a:solidFill>
                <a:prstClr val="black"/>
              </a:solidFill>
              <a:latin typeface="Arial" panose="020B0604020202020204" pitchFamily="34" charset="0"/>
              <a:cs typeface="Arial" panose="020B0604020202020204" pitchFamily="34" charset="0"/>
            </a:endParaRPr>
          </a:p>
          <a:p>
            <a:pPr algn="just"/>
            <a:r>
              <a:rPr lang="ru-RU" sz="400" dirty="0">
                <a:solidFill>
                  <a:prstClr val="black"/>
                </a:solidFill>
                <a:latin typeface="Arial" panose="020B0604020202020204" pitchFamily="34" charset="0"/>
                <a:cs typeface="Arial" panose="020B0604020202020204" pitchFamily="34" charset="0"/>
              </a:rPr>
              <a:t>   </a:t>
            </a:r>
          </a:p>
          <a:p>
            <a:pPr algn="just"/>
            <a:r>
              <a:rPr lang="en-US" sz="1300" dirty="0" smtClean="0">
                <a:solidFill>
                  <a:prstClr val="black"/>
                </a:solidFill>
                <a:latin typeface="Arial" panose="020B0604020202020204" pitchFamily="34" charset="0"/>
                <a:cs typeface="Arial" panose="020B0604020202020204" pitchFamily="34" charset="0"/>
              </a:rPr>
              <a:t> </a:t>
            </a:r>
            <a:r>
              <a:rPr lang="ru-RU" sz="1300" dirty="0">
                <a:solidFill>
                  <a:prstClr val="black"/>
                </a:solidFill>
                <a:latin typeface="Arial" panose="020B0604020202020204" pitchFamily="34" charset="0"/>
                <a:cs typeface="Arial" panose="020B0604020202020204" pitchFamily="34" charset="0"/>
              </a:rPr>
              <a:t>4</a:t>
            </a:r>
            <a:r>
              <a:rPr lang="ru-RU" sz="1300" dirty="0" smtClean="0">
                <a:solidFill>
                  <a:prstClr val="black"/>
                </a:solidFill>
                <a:latin typeface="Arial" panose="020B0604020202020204" pitchFamily="34" charset="0"/>
                <a:cs typeface="Arial" panose="020B0604020202020204" pitchFamily="34" charset="0"/>
              </a:rPr>
              <a:t>. И.Н. Смирнов - </a:t>
            </a:r>
            <a:r>
              <a:rPr lang="ru-RU" sz="1300" dirty="0">
                <a:solidFill>
                  <a:prstClr val="black"/>
                </a:solidFill>
                <a:latin typeface="Arial" panose="020B0604020202020204" pitchFamily="34" charset="0"/>
                <a:cs typeface="Arial" panose="020B0604020202020204" pitchFamily="34" charset="0"/>
              </a:rPr>
              <a:t>заместитель министра финансов Чувашской Республики</a:t>
            </a:r>
          </a:p>
          <a:p>
            <a:pPr algn="just"/>
            <a:r>
              <a:rPr lang="ru-RU" sz="1300" i="1" dirty="0">
                <a:solidFill>
                  <a:prstClr val="black"/>
                </a:solidFill>
                <a:latin typeface="Arial" panose="020B0604020202020204" pitchFamily="34" charset="0"/>
                <a:cs typeface="Arial" panose="020B0604020202020204" pitchFamily="34" charset="0"/>
              </a:rPr>
              <a:t> </a:t>
            </a:r>
            <a:r>
              <a:rPr lang="ru-RU" sz="1300" i="1" dirty="0" smtClean="0">
                <a:solidFill>
                  <a:prstClr val="black"/>
                </a:solidFill>
                <a:latin typeface="Arial" panose="020B0604020202020204" pitchFamily="34" charset="0"/>
                <a:cs typeface="Arial" panose="020B0604020202020204" pitchFamily="34" charset="0"/>
              </a:rPr>
              <a:t>четвертый </a:t>
            </a:r>
            <a:r>
              <a:rPr lang="ru-RU" sz="1300" i="1" dirty="0">
                <a:solidFill>
                  <a:prstClr val="black"/>
                </a:solidFill>
                <a:latin typeface="Arial" panose="020B0604020202020204" pitchFamily="34" charset="0"/>
                <a:cs typeface="Arial" panose="020B0604020202020204" pitchFamily="34" charset="0"/>
              </a:rPr>
              <a:t>вторник месяца с 15.00 до 17.00 </a:t>
            </a:r>
            <a:r>
              <a:rPr lang="ru-RU" sz="1300" i="1" dirty="0" smtClean="0">
                <a:solidFill>
                  <a:prstClr val="black"/>
                </a:solidFill>
                <a:latin typeface="Arial" panose="020B0604020202020204" pitchFamily="34" charset="0"/>
                <a:cs typeface="Arial" panose="020B0604020202020204" pitchFamily="34" charset="0"/>
              </a:rPr>
              <a:t>часов</a:t>
            </a:r>
          </a:p>
          <a:p>
            <a:pPr algn="just"/>
            <a:endParaRPr lang="ru-RU" sz="400" i="1" dirty="0" smtClean="0">
              <a:solidFill>
                <a:prstClr val="black"/>
              </a:solidFill>
              <a:latin typeface="Arial" panose="020B0604020202020204" pitchFamily="34" charset="0"/>
              <a:cs typeface="Arial" panose="020B0604020202020204" pitchFamily="34" charset="0"/>
            </a:endParaRPr>
          </a:p>
          <a:p>
            <a:pPr lvl="0" algn="just"/>
            <a:r>
              <a:rPr lang="ru-RU" sz="1300" dirty="0" smtClean="0">
                <a:solidFill>
                  <a:prstClr val="black"/>
                </a:solidFill>
                <a:latin typeface="Arial" panose="020B0604020202020204" pitchFamily="34" charset="0"/>
                <a:cs typeface="Arial" panose="020B0604020202020204" pitchFamily="34" charset="0"/>
              </a:rPr>
              <a:t> 5. Т.К. Щербаткина </a:t>
            </a:r>
            <a:r>
              <a:rPr lang="ru-RU" sz="1300" dirty="0">
                <a:solidFill>
                  <a:prstClr val="black"/>
                </a:solidFill>
                <a:latin typeface="Arial" panose="020B0604020202020204" pitchFamily="34" charset="0"/>
                <a:cs typeface="Arial" panose="020B0604020202020204" pitchFamily="34" charset="0"/>
              </a:rPr>
              <a:t>- заместитель министра финансов Чувашской Республики</a:t>
            </a:r>
          </a:p>
          <a:p>
            <a:pPr lvl="0" algn="just"/>
            <a:r>
              <a:rPr lang="ru-RU" sz="1300" i="1" dirty="0">
                <a:solidFill>
                  <a:prstClr val="black"/>
                </a:solidFill>
                <a:latin typeface="Arial" panose="020B0604020202020204" pitchFamily="34" charset="0"/>
                <a:cs typeface="Arial" panose="020B0604020202020204" pitchFamily="34" charset="0"/>
              </a:rPr>
              <a:t> </a:t>
            </a:r>
            <a:r>
              <a:rPr lang="ru-RU" sz="1300" i="1" dirty="0" smtClean="0">
                <a:solidFill>
                  <a:prstClr val="black"/>
                </a:solidFill>
                <a:latin typeface="Arial" panose="020B0604020202020204" pitchFamily="34" charset="0"/>
                <a:cs typeface="Arial" panose="020B0604020202020204" pitchFamily="34" charset="0"/>
              </a:rPr>
              <a:t>последняя пятница </a:t>
            </a:r>
            <a:r>
              <a:rPr lang="ru-RU" sz="1300" i="1" dirty="0">
                <a:solidFill>
                  <a:prstClr val="black"/>
                </a:solidFill>
                <a:latin typeface="Arial" panose="020B0604020202020204" pitchFamily="34" charset="0"/>
                <a:cs typeface="Arial" panose="020B0604020202020204" pitchFamily="34" charset="0"/>
              </a:rPr>
              <a:t>месяца с 15.00 до 17.00 </a:t>
            </a:r>
            <a:r>
              <a:rPr lang="ru-RU" sz="1300" i="1" dirty="0" smtClean="0">
                <a:solidFill>
                  <a:prstClr val="black"/>
                </a:solidFill>
                <a:latin typeface="Arial" panose="020B0604020202020204" pitchFamily="34" charset="0"/>
                <a:cs typeface="Arial" panose="020B0604020202020204" pitchFamily="34" charset="0"/>
              </a:rPr>
              <a:t>часов</a:t>
            </a:r>
            <a:endParaRPr lang="ru-RU" sz="1300" i="1" dirty="0">
              <a:solidFill>
                <a:prstClr val="black"/>
              </a:solidFill>
              <a:latin typeface="Arial" panose="020B0604020202020204" pitchFamily="34" charset="0"/>
              <a:cs typeface="Arial" panose="020B0604020202020204" pitchFamily="34" charset="0"/>
            </a:endParaRPr>
          </a:p>
        </p:txBody>
      </p:sp>
      <p:sp>
        <p:nvSpPr>
          <p:cNvPr id="6" name="Прямоугольник 5"/>
          <p:cNvSpPr/>
          <p:nvPr/>
        </p:nvSpPr>
        <p:spPr>
          <a:xfrm>
            <a:off x="5837127" y="5656790"/>
            <a:ext cx="2228495" cy="292388"/>
          </a:xfrm>
          <a:prstGeom prst="rect">
            <a:avLst/>
          </a:prstGeom>
        </p:spPr>
        <p:txBody>
          <a:bodyPr wrap="none">
            <a:spAutoFit/>
          </a:bodyPr>
          <a:lstStyle/>
          <a:p>
            <a:r>
              <a:rPr lang="en-US" sz="1300" dirty="0">
                <a:solidFill>
                  <a:srgbClr val="3333FF"/>
                </a:solidFill>
              </a:rPr>
              <a:t>https://vk.com/id516657844</a:t>
            </a:r>
            <a:endParaRPr lang="ru-RU" sz="1300" dirty="0">
              <a:solidFill>
                <a:srgbClr val="3333FF"/>
              </a:solidFill>
            </a:endParaRPr>
          </a:p>
        </p:txBody>
      </p:sp>
      <p:pic>
        <p:nvPicPr>
          <p:cNvPr id="7"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6104" t="24884" r="25426" b="21090"/>
          <a:stretch/>
        </p:blipFill>
        <p:spPr bwMode="auto">
          <a:xfrm>
            <a:off x="5292080" y="5589240"/>
            <a:ext cx="383515" cy="427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descr="T:\Сектор финансирования\Льготы\2\color-odnoklassniki-logo.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142176" y="6100685"/>
            <a:ext cx="683322" cy="510704"/>
          </a:xfrm>
          <a:prstGeom prst="rect">
            <a:avLst/>
          </a:prstGeom>
          <a:noFill/>
          <a:extLst>
            <a:ext uri="{909E8E84-426E-40DD-AFC4-6F175D3DCCD1}">
              <a14:hiddenFill xmlns:a14="http://schemas.microsoft.com/office/drawing/2010/main">
                <a:solidFill>
                  <a:srgbClr val="FFFFFF"/>
                </a:solidFill>
              </a14:hiddenFill>
            </a:ext>
          </a:extLst>
        </p:spPr>
      </p:pic>
      <p:sp>
        <p:nvSpPr>
          <p:cNvPr id="9" name="Прямоугольник 8"/>
          <p:cNvSpPr/>
          <p:nvPr/>
        </p:nvSpPr>
        <p:spPr>
          <a:xfrm>
            <a:off x="5837127" y="6182794"/>
            <a:ext cx="2868542" cy="292388"/>
          </a:xfrm>
          <a:prstGeom prst="rect">
            <a:avLst/>
          </a:prstGeom>
        </p:spPr>
        <p:txBody>
          <a:bodyPr wrap="none">
            <a:spAutoFit/>
          </a:bodyPr>
          <a:lstStyle/>
          <a:p>
            <a:r>
              <a:rPr lang="en-US" sz="1300" dirty="0">
                <a:solidFill>
                  <a:srgbClr val="3333FF"/>
                </a:solidFill>
              </a:rPr>
              <a:t>https://ok.ru/group/60503534076116</a:t>
            </a:r>
            <a:endParaRPr lang="ru-RU" sz="1300" dirty="0">
              <a:solidFill>
                <a:srgbClr val="3333FF"/>
              </a:solidFill>
            </a:endParaRPr>
          </a:p>
        </p:txBody>
      </p:sp>
    </p:spTree>
    <p:extLst>
      <p:ext uri="{BB962C8B-B14F-4D97-AF65-F5344CB8AC3E}">
        <p14:creationId xmlns:p14="http://schemas.microsoft.com/office/powerpoint/2010/main" val="2078980124"/>
      </p:ext>
    </p:extLst>
  </p:cSld>
  <p:clrMapOvr>
    <a:masterClrMapping/>
  </p:clrMapOvr>
  <p:timing>
    <p:tnLst>
      <p:par>
        <p:cTn id="1" dur="indefinite" restart="never" nodeType="tmRoot"/>
      </p:par>
    </p:tnLst>
  </p:timing>
</p:sld>
</file>

<file path=ppt/theme/theme1.xml><?xml version="1.0" encoding="utf-8"?>
<a:theme xmlns:a="http://schemas.openxmlformats.org/drawingml/2006/main" name="Воздушный поток">
  <a:themeElements>
    <a:clrScheme name="Воздушный поток">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Воздушный поток">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Воздушный поток">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Воздушный поток">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Воздушный поток">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Воздушный поток">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15504</TotalTime>
  <Words>14365</Words>
  <Application>Microsoft Office PowerPoint</Application>
  <PresentationFormat>Экран (4:3)</PresentationFormat>
  <Paragraphs>3477</Paragraphs>
  <Slides>89</Slides>
  <Notes>49</Notes>
  <HiddenSlides>0</HiddenSlides>
  <MMClips>0</MMClips>
  <ScaleCrop>false</ScaleCrop>
  <HeadingPairs>
    <vt:vector size="4" baseType="variant">
      <vt:variant>
        <vt:lpstr>Тема</vt:lpstr>
      </vt:variant>
      <vt:variant>
        <vt:i4>1</vt:i4>
      </vt:variant>
      <vt:variant>
        <vt:lpstr>Заголовки слайдов</vt:lpstr>
      </vt:variant>
      <vt:variant>
        <vt:i4>89</vt:i4>
      </vt:variant>
    </vt:vector>
  </HeadingPairs>
  <TitlesOfParts>
    <vt:vector size="90" baseType="lpstr">
      <vt:lpstr>Воздушный поток</vt:lpstr>
      <vt:lpstr>Бюджет для граждан</vt:lpstr>
      <vt:lpstr>Чувашская Республика</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Тема</dc:title>
  <dc:creator>ОМ</dc:creator>
  <cp:lastModifiedBy>Смирнов Игорь Николаевич</cp:lastModifiedBy>
  <cp:revision>3402</cp:revision>
  <cp:lastPrinted>2026-04-28T11:34:23Z</cp:lastPrinted>
  <dcterms:created xsi:type="dcterms:W3CDTF">2011-09-23T06:24:52Z</dcterms:created>
  <dcterms:modified xsi:type="dcterms:W3CDTF">2026-05-06T14:07:04Z</dcterms:modified>
</cp:coreProperties>
</file>