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charts/chart21.xml" ContentType="application/vnd.openxmlformats-officedocument.drawingml.chart+xml"/>
  <Override PartName="/ppt/drawings/drawing6.xml" ContentType="application/vnd.openxmlformats-officedocument.drawingml.chartshapes+xml"/>
  <Override PartName="/ppt/charts/chart22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7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6.xml" ContentType="application/vnd.openxmlformats-officedocument.drawingml.chart+xml"/>
  <Override PartName="/ppt/drawings/drawing8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notesSlides/notesSlide29.xml" ContentType="application/vnd.openxmlformats-officedocument.presentationml.notesSlide+xml"/>
  <Override PartName="/ppt/charts/chart28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0.xml" ContentType="application/vnd.openxmlformats-officedocument.drawingml.chart+xml"/>
  <Override PartName="/ppt/notesSlides/notesSlide34.xml" ContentType="application/vnd.openxmlformats-officedocument.presentationml.notesSlide+xml"/>
  <Override PartName="/ppt/charts/chart3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2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3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4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5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6.xml" ContentType="application/vnd.openxmlformats-officedocument.drawingml.chart+xml"/>
  <Override PartName="/ppt/notesSlides/notesSlide45.xml" ContentType="application/vnd.openxmlformats-officedocument.presentationml.notesSlide+xml"/>
  <Override PartName="/ppt/charts/chart37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38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39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40.xml" ContentType="application/vnd.openxmlformats-officedocument.drawingml.chart+xml"/>
  <Override PartName="/ppt/drawings/drawing9.xml" ContentType="application/vnd.openxmlformats-officedocument.drawingml.chartshape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4.xml" ContentType="application/vnd.openxmlformats-officedocument.drawingml.chart+xml"/>
  <Override PartName="/ppt/notesSlides/notesSlide56.xml" ContentType="application/vnd.openxmlformats-officedocument.presentationml.notesSlide+xml"/>
  <Override PartName="/ppt/charts/chart45.xml" ContentType="application/vnd.openxmlformats-officedocument.drawingml.chart+xml"/>
  <Override PartName="/ppt/notesSlides/notesSlide57.xml" ContentType="application/vnd.openxmlformats-officedocument.presentationml.notesSlide+xml"/>
  <Override PartName="/ppt/charts/chart46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47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48.xml" ContentType="application/vnd.openxmlformats-officedocument.drawingml.chart+xml"/>
  <Override PartName="/ppt/notesSlides/notesSlide62.xml" ContentType="application/vnd.openxmlformats-officedocument.presentationml.notesSlide+xml"/>
  <Override PartName="/ppt/charts/chart49.xml" ContentType="application/vnd.openxmlformats-officedocument.drawingml.chart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52.xml" ContentType="application/vnd.openxmlformats-officedocument.drawingml.chart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90"/>
  </p:notesMasterIdLst>
  <p:handoutMasterIdLst>
    <p:handoutMasterId r:id="rId91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487" r:id="rId10"/>
    <p:sldId id="1488" r:id="rId11"/>
    <p:sldId id="1489" r:id="rId12"/>
    <p:sldId id="1490" r:id="rId13"/>
    <p:sldId id="1578" r:id="rId14"/>
    <p:sldId id="1579" r:id="rId15"/>
    <p:sldId id="1580" r:id="rId16"/>
    <p:sldId id="1511" r:id="rId17"/>
    <p:sldId id="1512" r:id="rId18"/>
    <p:sldId id="1502" r:id="rId19"/>
    <p:sldId id="1503" r:id="rId20"/>
    <p:sldId id="1504" r:id="rId21"/>
    <p:sldId id="1505" r:id="rId22"/>
    <p:sldId id="1506" r:id="rId23"/>
    <p:sldId id="1507" r:id="rId24"/>
    <p:sldId id="1581" r:id="rId25"/>
    <p:sldId id="1582" r:id="rId26"/>
    <p:sldId id="1583" r:id="rId27"/>
    <p:sldId id="1497" r:id="rId28"/>
    <p:sldId id="1584" r:id="rId29"/>
    <p:sldId id="1574" r:id="rId30"/>
    <p:sldId id="1564" r:id="rId31"/>
    <p:sldId id="1513" r:id="rId32"/>
    <p:sldId id="1567" r:id="rId33"/>
    <p:sldId id="1515" r:id="rId34"/>
    <p:sldId id="1572" r:id="rId35"/>
    <p:sldId id="1575" r:id="rId36"/>
    <p:sldId id="1576" r:id="rId37"/>
    <p:sldId id="1577" r:id="rId38"/>
    <p:sldId id="1585" r:id="rId39"/>
    <p:sldId id="1586" r:id="rId40"/>
    <p:sldId id="1501" r:id="rId41"/>
    <p:sldId id="1566" r:id="rId42"/>
    <p:sldId id="1520" r:id="rId43"/>
    <p:sldId id="1521" r:id="rId44"/>
    <p:sldId id="1522" r:id="rId45"/>
    <p:sldId id="1565" r:id="rId46"/>
    <p:sldId id="1563" r:id="rId47"/>
    <p:sldId id="1568" r:id="rId48"/>
    <p:sldId id="1524" r:id="rId49"/>
    <p:sldId id="1569" r:id="rId50"/>
    <p:sldId id="1526" r:id="rId51"/>
    <p:sldId id="1570" r:id="rId52"/>
    <p:sldId id="1528" r:id="rId53"/>
    <p:sldId id="1529" r:id="rId54"/>
    <p:sldId id="1530" r:id="rId55"/>
    <p:sldId id="1531" r:id="rId56"/>
    <p:sldId id="1532" r:id="rId57"/>
    <p:sldId id="1573" r:id="rId58"/>
    <p:sldId id="1534" r:id="rId59"/>
    <p:sldId id="1535" r:id="rId60"/>
    <p:sldId id="1536" r:id="rId61"/>
    <p:sldId id="1537" r:id="rId62"/>
    <p:sldId id="1538" r:id="rId63"/>
    <p:sldId id="1539" r:id="rId64"/>
    <p:sldId id="1540" r:id="rId65"/>
    <p:sldId id="1541" r:id="rId66"/>
    <p:sldId id="1542" r:id="rId67"/>
    <p:sldId id="1543" r:id="rId68"/>
    <p:sldId id="1544" r:id="rId69"/>
    <p:sldId id="1545" r:id="rId70"/>
    <p:sldId id="1546" r:id="rId71"/>
    <p:sldId id="1547" r:id="rId72"/>
    <p:sldId id="1548" r:id="rId73"/>
    <p:sldId id="1549" r:id="rId74"/>
    <p:sldId id="1550" r:id="rId75"/>
    <p:sldId id="1551" r:id="rId76"/>
    <p:sldId id="1552" r:id="rId77"/>
    <p:sldId id="1553" r:id="rId78"/>
    <p:sldId id="1554" r:id="rId79"/>
    <p:sldId id="1555" r:id="rId80"/>
    <p:sldId id="1556" r:id="rId81"/>
    <p:sldId id="1557" r:id="rId82"/>
    <p:sldId id="1571" r:id="rId83"/>
    <p:sldId id="1559" r:id="rId84"/>
    <p:sldId id="1560" r:id="rId85"/>
    <p:sldId id="1367" r:id="rId86"/>
    <p:sldId id="1368" r:id="rId87"/>
    <p:sldId id="1369" r:id="rId88"/>
    <p:sldId id="1370" r:id="rId89"/>
  </p:sldIdLst>
  <p:sldSz cx="9144000" cy="6858000" type="screen4x3"/>
  <p:notesSz cx="99266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487"/>
            <p14:sldId id="1488"/>
            <p14:sldId id="1489"/>
            <p14:sldId id="1490"/>
            <p14:sldId id="1578"/>
            <p14:sldId id="1579"/>
            <p14:sldId id="1580"/>
            <p14:sldId id="1511"/>
            <p14:sldId id="1512"/>
            <p14:sldId id="1502"/>
            <p14:sldId id="1503"/>
            <p14:sldId id="1504"/>
            <p14:sldId id="1505"/>
            <p14:sldId id="1506"/>
            <p14:sldId id="1507"/>
            <p14:sldId id="1581"/>
            <p14:sldId id="1582"/>
            <p14:sldId id="1583"/>
            <p14:sldId id="1497"/>
            <p14:sldId id="1584"/>
            <p14:sldId id="1574"/>
            <p14:sldId id="1564"/>
            <p14:sldId id="1513"/>
            <p14:sldId id="1567"/>
            <p14:sldId id="1515"/>
            <p14:sldId id="1572"/>
            <p14:sldId id="1575"/>
            <p14:sldId id="1576"/>
            <p14:sldId id="1577"/>
            <p14:sldId id="1585"/>
            <p14:sldId id="1586"/>
            <p14:sldId id="1501"/>
            <p14:sldId id="1566"/>
            <p14:sldId id="1520"/>
            <p14:sldId id="1521"/>
            <p14:sldId id="1522"/>
            <p14:sldId id="1565"/>
            <p14:sldId id="1563"/>
            <p14:sldId id="1568"/>
            <p14:sldId id="1524"/>
            <p14:sldId id="1569"/>
            <p14:sldId id="1526"/>
            <p14:sldId id="1570"/>
            <p14:sldId id="1528"/>
            <p14:sldId id="1529"/>
            <p14:sldId id="1530"/>
            <p14:sldId id="1531"/>
            <p14:sldId id="1532"/>
            <p14:sldId id="1573"/>
            <p14:sldId id="1534"/>
            <p14:sldId id="1535"/>
            <p14:sldId id="1536"/>
            <p14:sldId id="1537"/>
            <p14:sldId id="1538"/>
            <p14:sldId id="1539"/>
            <p14:sldId id="1540"/>
            <p14:sldId id="1541"/>
            <p14:sldId id="1542"/>
            <p14:sldId id="1543"/>
            <p14:sldId id="1544"/>
            <p14:sldId id="1545"/>
            <p14:sldId id="1546"/>
            <p14:sldId id="1547"/>
            <p14:sldId id="1548"/>
            <p14:sldId id="1549"/>
            <p14:sldId id="1550"/>
            <p14:sldId id="1551"/>
            <p14:sldId id="1552"/>
            <p14:sldId id="1553"/>
            <p14:sldId id="1554"/>
            <p14:sldId id="1555"/>
            <p14:sldId id="1556"/>
            <p14:sldId id="1557"/>
            <p14:sldId id="1571"/>
            <p14:sldId id="1559"/>
            <p14:sldId id="1560"/>
            <p14:sldId id="1367"/>
            <p14:sldId id="1368"/>
            <p14:sldId id="1369"/>
            <p14:sldId id="1370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000000"/>
    <a:srgbClr val="DEF6E3"/>
    <a:srgbClr val="BBEEC5"/>
    <a:srgbClr val="8DE7A0"/>
    <a:srgbClr val="E7E1F0"/>
    <a:srgbClr val="CFC0E2"/>
    <a:srgbClr val="B19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247872"/>
        <c:axId val="334578240"/>
      </c:barChart>
      <c:catAx>
        <c:axId val="135247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4578240"/>
        <c:crosses val="autoZero"/>
        <c:auto val="1"/>
        <c:lblAlgn val="ctr"/>
        <c:lblOffset val="100"/>
        <c:noMultiLvlLbl val="0"/>
      </c:catAx>
      <c:valAx>
        <c:axId val="33457824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5247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934052747572682E-2"/>
          <c:y val="4.2220281703214797E-2"/>
          <c:w val="0.87225195191985505"/>
          <c:h val="0.927118764717401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882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1778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Лист5!$E$56:$E$66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Лист5!$F$56:$F$66</c:f>
              <c:numCache>
                <c:formatCode>General</c:formatCode>
                <c:ptCount val="11"/>
                <c:pt idx="0">
                  <c:v>1391</c:v>
                </c:pt>
                <c:pt idx="1">
                  <c:v>882</c:v>
                </c:pt>
                <c:pt idx="2">
                  <c:v>-1778</c:v>
                </c:pt>
                <c:pt idx="3">
                  <c:v>-5669</c:v>
                </c:pt>
                <c:pt idx="4">
                  <c:v>-895</c:v>
                </c:pt>
                <c:pt idx="5">
                  <c:v>-3106</c:v>
                </c:pt>
                <c:pt idx="6">
                  <c:v>862</c:v>
                </c:pt>
                <c:pt idx="7">
                  <c:v>723</c:v>
                </c:pt>
                <c:pt idx="8">
                  <c:v>3536</c:v>
                </c:pt>
                <c:pt idx="9">
                  <c:v>1282</c:v>
                </c:pt>
                <c:pt idx="10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248384"/>
        <c:axId val="334580544"/>
      </c:barChart>
      <c:catAx>
        <c:axId val="1352483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4580544"/>
        <c:crosses val="autoZero"/>
        <c:auto val="1"/>
        <c:lblAlgn val="ctr"/>
        <c:lblOffset val="100"/>
        <c:noMultiLvlLbl val="0"/>
      </c:catAx>
      <c:valAx>
        <c:axId val="334580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5248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5744920261762"/>
          <c:y val="3.835960858021812E-2"/>
          <c:w val="0.775533647590689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-4.8991432285740537E-3"/>
                  <c:y val="3.391158368964973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100 190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100 291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100 114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050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089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79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401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77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388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244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58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719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706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43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975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Лист5!$E$14:$E$24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Лист5!$F$14:$F$24</c:f>
              <c:numCache>
                <c:formatCode>General</c:formatCode>
                <c:ptCount val="11"/>
                <c:pt idx="0">
                  <c:v>100190</c:v>
                </c:pt>
                <c:pt idx="1">
                  <c:v>100291</c:v>
                </c:pt>
                <c:pt idx="2">
                  <c:v>100114</c:v>
                </c:pt>
                <c:pt idx="3">
                  <c:v>104050</c:v>
                </c:pt>
                <c:pt idx="4">
                  <c:v>94089</c:v>
                </c:pt>
                <c:pt idx="5">
                  <c:v>79401</c:v>
                </c:pt>
                <c:pt idx="6">
                  <c:v>77388</c:v>
                </c:pt>
                <c:pt idx="7">
                  <c:v>70244</c:v>
                </c:pt>
                <c:pt idx="8">
                  <c:v>58719</c:v>
                </c:pt>
                <c:pt idx="9">
                  <c:v>49706</c:v>
                </c:pt>
                <c:pt idx="10">
                  <c:v>43975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049664"/>
        <c:axId val="334582272"/>
      </c:barChart>
      <c:catAx>
        <c:axId val="136049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4582272"/>
        <c:crosses val="autoZero"/>
        <c:auto val="1"/>
        <c:lblAlgn val="ctr"/>
        <c:lblOffset val="100"/>
        <c:noMultiLvlLbl val="0"/>
      </c:catAx>
      <c:valAx>
        <c:axId val="334582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60496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168960"/>
        <c:axId val="334585152"/>
      </c:barChart>
      <c:catAx>
        <c:axId val="136168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4585152"/>
        <c:crosses val="autoZero"/>
        <c:auto val="1"/>
        <c:lblAlgn val="ctr"/>
        <c:lblOffset val="100"/>
        <c:noMultiLvlLbl val="0"/>
      </c:catAx>
      <c:valAx>
        <c:axId val="334585152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36168960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92264112235075"/>
          <c:y val="3.3658201297849195E-2"/>
          <c:w val="0.66742068135055543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2.8058768759764548E-2"/>
                  <c:y val="-2.6456482261457773E-7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98 799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33582148436882E-2"/>
                  <c:y val="-3.359973247205137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99 409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058768759764548E-2"/>
                  <c:y val="-5.2912964522915546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101 892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016791074218441E-3"/>
                  <c:y val="-6.72021105923288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PowerPoint]Лист1'!$I$2:$I$12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'[Диаграмма в Microsoft PowerPoint]Лист1'!$J$2:$J$12</c:f>
              <c:numCache>
                <c:formatCode>General</c:formatCode>
                <c:ptCount val="11"/>
                <c:pt idx="0">
                  <c:v>87155</c:v>
                </c:pt>
                <c:pt idx="1">
                  <c:v>95027</c:v>
                </c:pt>
                <c:pt idx="2" formatCode="#,##0">
                  <c:v>97094</c:v>
                </c:pt>
                <c:pt idx="3" formatCode="#,##0">
                  <c:v>109719</c:v>
                </c:pt>
                <c:pt idx="4" formatCode="#,##0">
                  <c:v>94984</c:v>
                </c:pt>
                <c:pt idx="5" formatCode="#,##0">
                  <c:v>82507</c:v>
                </c:pt>
                <c:pt idx="6" formatCode="#,##0">
                  <c:v>76526</c:v>
                </c:pt>
                <c:pt idx="7" formatCode="#,##0">
                  <c:v>69521</c:v>
                </c:pt>
                <c:pt idx="8" formatCode="#,##0">
                  <c:v>55183</c:v>
                </c:pt>
                <c:pt idx="9" formatCode="#,##0">
                  <c:v>48424</c:v>
                </c:pt>
                <c:pt idx="10" formatCode="#,##0">
                  <c:v>43867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169472"/>
        <c:axId val="89687168"/>
      </c:barChart>
      <c:catAx>
        <c:axId val="136169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9687168"/>
        <c:crosses val="autoZero"/>
        <c:auto val="1"/>
        <c:lblAlgn val="ctr"/>
        <c:lblOffset val="100"/>
        <c:noMultiLvlLbl val="0"/>
      </c:catAx>
      <c:valAx>
        <c:axId val="89687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61694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12.8</c:v>
                </c:pt>
                <c:pt idx="3">
                  <c:v>9.3033999999999999</c:v>
                </c:pt>
                <c:pt idx="5">
                  <c:v>30.948</c:v>
                </c:pt>
                <c:pt idx="7">
                  <c:v>73.56</c:v>
                </c:pt>
                <c:pt idx="9">
                  <c:v>127.5</c:v>
                </c:pt>
                <c:pt idx="11">
                  <c:v>211</c:v>
                </c:pt>
                <c:pt idx="13">
                  <c:v>213.47</c:v>
                </c:pt>
                <c:pt idx="15">
                  <c:v>202.2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8346.1</c:v>
                </c:pt>
                <c:pt idx="2" formatCode="#,##0">
                  <c:v>7941.3418000000001</c:v>
                </c:pt>
                <c:pt idx="4" formatCode="#,##0">
                  <c:v>10611.3</c:v>
                </c:pt>
                <c:pt idx="6" formatCode="#,##0">
                  <c:v>13229.986999999999</c:v>
                </c:pt>
                <c:pt idx="8" formatCode="#,##0">
                  <c:v>12766.8</c:v>
                </c:pt>
                <c:pt idx="10" formatCode="#,##0">
                  <c:v>13145.9</c:v>
                </c:pt>
                <c:pt idx="12" formatCode="#,##0">
                  <c:v>12319.5</c:v>
                </c:pt>
                <c:pt idx="14" formatCode="#,##0">
                  <c:v>11412.6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49.6</c:v>
                </c:pt>
                <c:pt idx="2" formatCode="#,##0">
                  <c:v>26.5</c:v>
                </c:pt>
                <c:pt idx="6" formatCode="#,##0">
                  <c:v>4038.8</c:v>
                </c:pt>
                <c:pt idx="8" formatCode="#,##0">
                  <c:v>4003.7</c:v>
                </c:pt>
                <c:pt idx="10" formatCode="#,##0">
                  <c:v>3985</c:v>
                </c:pt>
                <c:pt idx="12" formatCode="#,##0">
                  <c:v>3735.1</c:v>
                </c:pt>
                <c:pt idx="14" formatCode="#,##0">
                  <c:v>3364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-2.801490878444978E-3"/>
                  <c:y val="-1.76853805611905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4007454392225339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500</c:v>
                </c:pt>
                <c:pt idx="8" formatCode="#,##0">
                  <c:v>1303.5</c:v>
                </c:pt>
                <c:pt idx="10" formatCode="#,##0">
                  <c:v>2671.3</c:v>
                </c:pt>
                <c:pt idx="12" formatCode="#,##0">
                  <c:v>2815.4</c:v>
                </c:pt>
                <c:pt idx="14" formatCode="#,##0">
                  <c:v>2531.5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85039360"/>
        <c:axId val="62438144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0,02%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0,01%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0,04%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0,08%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0,12%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2.8014908784449653E-2"/>
                  <c:y val="2.89598106689495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0,2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2.80203618609894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0,2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8014908784448627E-3"/>
                  <c:y val="2.895946253153687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0,21%**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1">
                  <c:v>20000</c:v>
                </c:pt>
                <c:pt idx="2">
                  <c:v>19500</c:v>
                </c:pt>
                <c:pt idx="3">
                  <c:v>19000</c:v>
                </c:pt>
                <c:pt idx="4">
                  <c:v>20000</c:v>
                </c:pt>
                <c:pt idx="5">
                  <c:v>21000</c:v>
                </c:pt>
                <c:pt idx="6">
                  <c:v>21500</c:v>
                </c:pt>
                <c:pt idx="7">
                  <c:v>22000</c:v>
                </c:pt>
                <c:pt idx="8">
                  <c:v>22500</c:v>
                </c:pt>
                <c:pt idx="9">
                  <c:v>23000</c:v>
                </c:pt>
                <c:pt idx="10">
                  <c:v>24000</c:v>
                </c:pt>
                <c:pt idx="11">
                  <c:v>25000</c:v>
                </c:pt>
                <c:pt idx="12">
                  <c:v>25000</c:v>
                </c:pt>
                <c:pt idx="13">
                  <c:v>25000</c:v>
                </c:pt>
                <c:pt idx="14">
                  <c:v>25000</c:v>
                </c:pt>
                <c:pt idx="15">
                  <c:v>25000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039360"/>
        <c:axId val="62438144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31,4%</a:t>
                    </a:r>
                    <a:endParaRPr lang="ru-RU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mtClean="0"/>
                      <a:t>28,4%</a:t>
                    </a:r>
                    <a:endParaRPr lang="ru-RU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30,7%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mtClean="0"/>
                      <a:t>28,2%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24,9%*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01.01.2021</c:v>
                </c:pt>
                <c:pt idx="1">
                  <c:v>Расходы на обслуживание 2020 год</c:v>
                </c:pt>
                <c:pt idx="2">
                  <c:v>Госдолг на 01.01.2022</c:v>
                </c:pt>
                <c:pt idx="3">
                  <c:v>Расходы на обслуживание 2021 год</c:v>
                </c:pt>
                <c:pt idx="4">
                  <c:v>Госдолг на 01.01.2023</c:v>
                </c:pt>
                <c:pt idx="5">
                  <c:v>Расходы на обслуживание 2022 год</c:v>
                </c:pt>
                <c:pt idx="6">
                  <c:v>Госдолг на 01.01.2024</c:v>
                </c:pt>
                <c:pt idx="7">
                  <c:v>Расходы на обслуживание 2023 год</c:v>
                </c:pt>
                <c:pt idx="8">
                  <c:v>Госдолг на 01.01.2025</c:v>
                </c:pt>
                <c:pt idx="9">
                  <c:v>Расходы на обслуживание 2024 год</c:v>
                </c:pt>
                <c:pt idx="10">
                  <c:v>Госдолг на 01.01.2026</c:v>
                </c:pt>
                <c:pt idx="11">
                  <c:v>Расходы на обслуживание 2025 год</c:v>
                </c:pt>
                <c:pt idx="12">
                  <c:v>Госдолг на 01.01.2027</c:v>
                </c:pt>
                <c:pt idx="13">
                  <c:v>Расходы на обслуживание 2026 год</c:v>
                </c:pt>
                <c:pt idx="14">
                  <c:v>Госдолг на 01.01.2028</c:v>
                </c:pt>
                <c:pt idx="15">
                  <c:v>Расходы на обслуживание 2027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0.28399999999999997</c:v>
                </c:pt>
                <c:pt idx="1">
                  <c:v>0.2515</c:v>
                </c:pt>
                <c:pt idx="2">
                  <c:v>0.219</c:v>
                </c:pt>
                <c:pt idx="3">
                  <c:v>0.23049999999999998</c:v>
                </c:pt>
                <c:pt idx="4">
                  <c:v>0.24199999999999999</c:v>
                </c:pt>
                <c:pt idx="5">
                  <c:v>0.27800000000000002</c:v>
                </c:pt>
                <c:pt idx="6">
                  <c:v>0.314</c:v>
                </c:pt>
                <c:pt idx="7">
                  <c:v>0.29899999999999999</c:v>
                </c:pt>
                <c:pt idx="8">
                  <c:v>0.28399999999999997</c:v>
                </c:pt>
                <c:pt idx="9">
                  <c:v>0.29549999999999998</c:v>
                </c:pt>
                <c:pt idx="10">
                  <c:v>0.307</c:v>
                </c:pt>
                <c:pt idx="11">
                  <c:v>0.29449999999999998</c:v>
                </c:pt>
                <c:pt idx="12">
                  <c:v>0.28199999999999997</c:v>
                </c:pt>
                <c:pt idx="13">
                  <c:v>0.26549999999999996</c:v>
                </c:pt>
                <c:pt idx="14">
                  <c:v>0.249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039872"/>
        <c:axId val="62438720"/>
      </c:lineChart>
      <c:catAx>
        <c:axId val="185039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2438144"/>
        <c:crosses val="autoZero"/>
        <c:auto val="1"/>
        <c:lblAlgn val="ctr"/>
        <c:lblOffset val="100"/>
        <c:noMultiLvlLbl val="0"/>
      </c:catAx>
      <c:valAx>
        <c:axId val="62438144"/>
        <c:scaling>
          <c:orientation val="minMax"/>
          <c:max val="3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85039360"/>
        <c:crosses val="autoZero"/>
        <c:crossBetween val="between"/>
      </c:valAx>
      <c:valAx>
        <c:axId val="62438720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85039872"/>
        <c:crosses val="max"/>
        <c:crossBetween val="between"/>
      </c:valAx>
      <c:catAx>
        <c:axId val="185039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243872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36308</c:v>
                </c:pt>
                <c:pt idx="1">
                  <c:v>43892</c:v>
                </c:pt>
                <c:pt idx="2">
                  <c:v>55030</c:v>
                </c:pt>
                <c:pt idx="3">
                  <c:v>63660</c:v>
                </c:pt>
                <c:pt idx="4">
                  <c:v>64580</c:v>
                </c:pt>
                <c:pt idx="5">
                  <c:v>66858</c:v>
                </c:pt>
                <c:pt idx="6">
                  <c:v>69581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41080</c:v>
                </c:pt>
                <c:pt idx="1">
                  <c:v>38925</c:v>
                </c:pt>
                <c:pt idx="2">
                  <c:v>39059</c:v>
                </c:pt>
                <c:pt idx="3">
                  <c:v>40390</c:v>
                </c:pt>
                <c:pt idx="4">
                  <c:v>35534</c:v>
                </c:pt>
                <c:pt idx="5">
                  <c:v>33434</c:v>
                </c:pt>
                <c:pt idx="6">
                  <c:v>30609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87368192"/>
        <c:axId val="62672832"/>
      </c:barChart>
      <c:catAx>
        <c:axId val="8736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2672832"/>
        <c:crosses val="autoZero"/>
        <c:auto val="1"/>
        <c:lblAlgn val="ctr"/>
        <c:lblOffset val="100"/>
        <c:noMultiLvlLbl val="0"/>
      </c:catAx>
      <c:valAx>
        <c:axId val="6267283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87368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340018523938E-2"/>
                  <c:y val="6.5000756417135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514909236374644E-3"/>
                  <c:y val="1.882917264511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71</c:v>
                </c:pt>
                <c:pt idx="1">
                  <c:v>51</c:v>
                </c:pt>
                <c:pt idx="2">
                  <c:v>57</c:v>
                </c:pt>
                <c:pt idx="3">
                  <c:v>60</c:v>
                </c:pt>
                <c:pt idx="4">
                  <c:v>62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173389697958E-2"/>
                  <c:y val="1.75556734830882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214216210956504E-2"/>
                  <c:y val="1.2463745163066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1458</c:v>
                </c:pt>
                <c:pt idx="1">
                  <c:v>1437</c:v>
                </c:pt>
                <c:pt idx="2">
                  <c:v>1833</c:v>
                </c:pt>
                <c:pt idx="3">
                  <c:v>1956</c:v>
                </c:pt>
                <c:pt idx="4">
                  <c:v>2065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850046309809E-3"/>
                  <c:y val="-1.20701718721560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7224312470493264E-3"/>
                  <c:y val="-1.7424482386117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62145063230005E-2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482027468745382E-2"/>
                  <c:y val="5.09133736913392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1216</c:v>
                </c:pt>
                <c:pt idx="1">
                  <c:v>1216</c:v>
                </c:pt>
                <c:pt idx="2">
                  <c:v>1216</c:v>
                </c:pt>
                <c:pt idx="3">
                  <c:v>1217</c:v>
                </c:pt>
                <c:pt idx="4">
                  <c:v>1217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4415</c:v>
                </c:pt>
                <c:pt idx="1">
                  <c:v>4664</c:v>
                </c:pt>
                <c:pt idx="2">
                  <c:v>4548</c:v>
                </c:pt>
                <c:pt idx="3">
                  <c:v>4656</c:v>
                </c:pt>
                <c:pt idx="4">
                  <c:v>4820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5104256"/>
        <c:axId val="65056128"/>
      </c:barChart>
      <c:catAx>
        <c:axId val="19510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5056128"/>
        <c:crosses val="autoZero"/>
        <c:auto val="1"/>
        <c:lblAlgn val="ctr"/>
        <c:lblOffset val="100"/>
        <c:noMultiLvlLbl val="0"/>
      </c:catAx>
      <c:valAx>
        <c:axId val="650561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104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2027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3450</c:v>
                </c:pt>
                <c:pt idx="1">
                  <c:v>149</c:v>
                </c:pt>
                <c:pt idx="2">
                  <c:v>1170</c:v>
                </c:pt>
                <c:pt idx="3">
                  <c:v>3612</c:v>
                </c:pt>
                <c:pt idx="4">
                  <c:v>6960</c:v>
                </c:pt>
                <c:pt idx="5">
                  <c:v>8164</c:v>
                </c:pt>
                <c:pt idx="6">
                  <c:v>24529</c:v>
                </c:pt>
                <c:pt idx="7">
                  <c:v>21246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2026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3967</c:v>
                </c:pt>
                <c:pt idx="1">
                  <c:v>150</c:v>
                </c:pt>
                <c:pt idx="2">
                  <c:v>1163</c:v>
                </c:pt>
                <c:pt idx="3">
                  <c:v>3552</c:v>
                </c:pt>
                <c:pt idx="4">
                  <c:v>6544</c:v>
                </c:pt>
                <c:pt idx="5">
                  <c:v>7889</c:v>
                </c:pt>
                <c:pt idx="6">
                  <c:v>23312</c:v>
                </c:pt>
                <c:pt idx="7">
                  <c:v>19987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4782</c:v>
                </c:pt>
                <c:pt idx="1">
                  <c:v>149</c:v>
                </c:pt>
                <c:pt idx="2">
                  <c:v>1151</c:v>
                </c:pt>
                <c:pt idx="3">
                  <c:v>3499</c:v>
                </c:pt>
                <c:pt idx="4">
                  <c:v>6038</c:v>
                </c:pt>
                <c:pt idx="5">
                  <c:v>7654</c:v>
                </c:pt>
                <c:pt idx="6">
                  <c:v>21789</c:v>
                </c:pt>
                <c:pt idx="7">
                  <c:v>19233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6159</c:v>
                </c:pt>
                <c:pt idx="1">
                  <c:v>154</c:v>
                </c:pt>
                <c:pt idx="2">
                  <c:v>1151</c:v>
                </c:pt>
                <c:pt idx="3">
                  <c:v>3433</c:v>
                </c:pt>
                <c:pt idx="4">
                  <c:v>5820</c:v>
                </c:pt>
                <c:pt idx="5">
                  <c:v>7368</c:v>
                </c:pt>
                <c:pt idx="6">
                  <c:v>20159</c:v>
                </c:pt>
                <c:pt idx="7">
                  <c:v>19138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4431</c:v>
                </c:pt>
                <c:pt idx="1">
                  <c:v>171</c:v>
                </c:pt>
                <c:pt idx="2">
                  <c:v>1097</c:v>
                </c:pt>
                <c:pt idx="3">
                  <c:v>3289</c:v>
                </c:pt>
                <c:pt idx="4">
                  <c:v>4575</c:v>
                </c:pt>
                <c:pt idx="5">
                  <c:v>7160</c:v>
                </c:pt>
                <c:pt idx="6">
                  <c:v>16877</c:v>
                </c:pt>
                <c:pt idx="7">
                  <c:v>17234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933760"/>
        <c:axId val="65059008"/>
      </c:barChart>
      <c:catAx>
        <c:axId val="50933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5059008"/>
        <c:crosses val="autoZero"/>
        <c:auto val="1"/>
        <c:lblAlgn val="ctr"/>
        <c:lblOffset val="100"/>
        <c:noMultiLvlLbl val="0"/>
      </c:catAx>
      <c:valAx>
        <c:axId val="65059008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509337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22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EDF303"/>
                  </a:gs>
                  <a:gs pos="22000">
                    <a:srgbClr val="FFFF00"/>
                  </a:gs>
                  <a:gs pos="100000">
                    <a:srgbClr val="FAF640"/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Башкортостан</c:v>
                </c:pt>
                <c:pt idx="1">
                  <c:v>Пензенская область</c:v>
                </c:pt>
                <c:pt idx="2">
                  <c:v>Республика Мордовия</c:v>
                </c:pt>
                <c:pt idx="3">
                  <c:v>Самарская область</c:v>
                </c:pt>
                <c:pt idx="4">
                  <c:v>Саратовская область</c:v>
                </c:pt>
                <c:pt idx="5">
                  <c:v>Ульяновская область</c:v>
                </c:pt>
                <c:pt idx="6">
                  <c:v>Оренбургская область</c:v>
                </c:pt>
                <c:pt idx="7">
                  <c:v>Пермский край</c:v>
                </c:pt>
                <c:pt idx="8">
                  <c:v>Нижегородская область</c:v>
                </c:pt>
                <c:pt idx="9">
                  <c:v>Кировская область</c:v>
                </c:pt>
                <c:pt idx="10">
                  <c:v>Удмуртская Республика</c:v>
                </c:pt>
                <c:pt idx="11">
                  <c:v>Республика Марий Эл</c:v>
                </c:pt>
                <c:pt idx="12">
                  <c:v>Республика Татарстан </c:v>
                </c:pt>
                <c:pt idx="13">
                  <c:v>Чувашская Республика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113.6</c:v>
                </c:pt>
                <c:pt idx="1">
                  <c:v>114.5</c:v>
                </c:pt>
                <c:pt idx="2">
                  <c:v>115.2</c:v>
                </c:pt>
                <c:pt idx="3">
                  <c:v>115.3</c:v>
                </c:pt>
                <c:pt idx="4">
                  <c:v>115.7</c:v>
                </c:pt>
                <c:pt idx="5">
                  <c:v>116.7</c:v>
                </c:pt>
                <c:pt idx="6">
                  <c:v>117.2</c:v>
                </c:pt>
                <c:pt idx="7">
                  <c:v>117.5</c:v>
                </c:pt>
                <c:pt idx="8">
                  <c:v>117.7</c:v>
                </c:pt>
                <c:pt idx="9">
                  <c:v>117.9</c:v>
                </c:pt>
                <c:pt idx="10">
                  <c:v>118.7</c:v>
                </c:pt>
                <c:pt idx="11">
                  <c:v>120.6</c:v>
                </c:pt>
                <c:pt idx="12">
                  <c:v>122.7</c:v>
                </c:pt>
                <c:pt idx="13">
                  <c:v>124.3</c:v>
                </c:pt>
                <c:pt idx="14">
                  <c:v>117.7</c:v>
                </c:pt>
                <c:pt idx="15">
                  <c:v>114.3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953728"/>
        <c:axId val="87984384"/>
      </c:barChart>
      <c:catAx>
        <c:axId val="50953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87984384"/>
        <c:crosses val="autoZero"/>
        <c:auto val="1"/>
        <c:lblAlgn val="ctr"/>
        <c:lblOffset val="100"/>
        <c:noMultiLvlLbl val="0"/>
      </c:catAx>
      <c:valAx>
        <c:axId val="8798438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5095372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653462115320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20461615376069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39217.300000000003</c:v>
                </c:pt>
                <c:pt idx="1">
                  <c:v>39398.699999999997</c:v>
                </c:pt>
                <c:pt idx="2">
                  <c:v>46050</c:v>
                </c:pt>
                <c:pt idx="3">
                  <c:v>55225.5</c:v>
                </c:pt>
                <c:pt idx="4">
                  <c:v>67751.899999999994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125248"/>
        <c:axId val="62661760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32.203399573000496</c:v>
                </c:pt>
                <c:pt idx="1">
                  <c:v>32.61751800645748</c:v>
                </c:pt>
                <c:pt idx="2">
                  <c:v>38.896866289382544</c:v>
                </c:pt>
                <c:pt idx="3">
                  <c:v>47.072536651892257</c:v>
                </c:pt>
                <c:pt idx="4">
                  <c:v>58.051495158940966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95445760"/>
        <c:axId val="131725504"/>
      </c:lineChart>
      <c:catAx>
        <c:axId val="195125248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2661760"/>
        <c:crosses val="autoZero"/>
        <c:auto val="1"/>
        <c:lblAlgn val="ctr"/>
        <c:lblOffset val="100"/>
        <c:noMultiLvlLbl val="1"/>
      </c:catAx>
      <c:valAx>
        <c:axId val="62661760"/>
        <c:scaling>
          <c:orientation val="minMax"/>
          <c:max val="70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95125248"/>
        <c:crosses val="autoZero"/>
        <c:crossBetween val="between"/>
      </c:valAx>
      <c:valAx>
        <c:axId val="131725504"/>
        <c:scaling>
          <c:orientation val="minMax"/>
          <c:max val="70"/>
          <c:min val="1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95445760"/>
        <c:crosses val="max"/>
        <c:crossBetween val="between"/>
      </c:valAx>
      <c:catAx>
        <c:axId val="195445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725504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18.7</c:v>
                </c:pt>
                <c:pt idx="1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682955198230146E-3"/>
                  <c:y val="-0.39343919051729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6524432797345221E-3"/>
                  <c:y val="-0.29847164417628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2023 год (факт)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  <c:pt idx="4">
                  <c:v>2027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39059</c:v>
                </c:pt>
                <c:pt idx="1">
                  <c:v>40390</c:v>
                </c:pt>
                <c:pt idx="2">
                  <c:v>35534</c:v>
                </c:pt>
                <c:pt idx="3">
                  <c:v>33434</c:v>
                </c:pt>
                <c:pt idx="4">
                  <c:v>30609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96716032"/>
        <c:axId val="50999808"/>
        <c:axId val="0"/>
      </c:bar3DChart>
      <c:catAx>
        <c:axId val="19671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0999808"/>
        <c:crosses val="autoZero"/>
        <c:auto val="1"/>
        <c:lblAlgn val="ctr"/>
        <c:lblOffset val="100"/>
        <c:noMultiLvlLbl val="0"/>
      </c:catAx>
      <c:valAx>
        <c:axId val="50999808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716032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757952820057031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18167</c:v>
                </c:pt>
                <c:pt idx="1">
                  <c:v>14853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3"/>
                  <c:y val="-4.1019344103884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6455393845128211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20097</c:v>
                </c:pt>
                <c:pt idx="1">
                  <c:v>14942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73858460171094E-2"/>
                  <c:y val="8.203222897714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789764100285156E-3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19752</c:v>
                </c:pt>
                <c:pt idx="1">
                  <c:v>13000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751E-2"/>
                  <c:y val="-4.101611448857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787449542643411E-3"/>
                  <c:y val="4.10128848732569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14269</c:v>
                </c:pt>
                <c:pt idx="1">
                  <c:v>16264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515905640114063E-2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576417435099588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12788</c:v>
                </c:pt>
                <c:pt idx="1">
                  <c:v>14867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5386368"/>
        <c:axId val="51000960"/>
        <c:axId val="0"/>
      </c:bar3DChart>
      <c:catAx>
        <c:axId val="19538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1000960"/>
        <c:crosses val="autoZero"/>
        <c:auto val="1"/>
        <c:lblAlgn val="ctr"/>
        <c:lblOffset val="100"/>
        <c:noMultiLvlLbl val="0"/>
      </c:catAx>
      <c:valAx>
        <c:axId val="51000960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38636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1021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1469</c:v>
                </c:pt>
                <c:pt idx="1">
                  <c:v>3124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0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3837E-3"/>
                  <c:y val="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1671</c:v>
                </c:pt>
                <c:pt idx="1">
                  <c:v>1109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092808349406385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1669</c:v>
                </c:pt>
                <c:pt idx="1">
                  <c:v>1113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36496584458489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3837E-3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1783</c:v>
                </c:pt>
                <c:pt idx="1">
                  <c:v>1118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455685009644152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364965844584738E-2"/>
                  <c:y val="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1838</c:v>
                </c:pt>
                <c:pt idx="1">
                  <c:v>1116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6990976"/>
        <c:axId val="51002688"/>
        <c:axId val="0"/>
      </c:bar3DChart>
      <c:catAx>
        <c:axId val="196990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1002688"/>
        <c:crosses val="autoZero"/>
        <c:auto val="1"/>
        <c:lblAlgn val="ctr"/>
        <c:lblOffset val="100"/>
        <c:noMultiLvlLbl val="0"/>
      </c:catAx>
      <c:valAx>
        <c:axId val="51002688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9909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 Образование 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3.0260978323863021E-2"/>
                  <c:y val="2.083983189901976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100096178524055"/>
                  <c:y val="-0.104423226479109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16,7%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1359441058186939"/>
                  <c:y val="-1.31358267884765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4,0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957804432569268"/>
                  <c:y val="0.101820684453864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28,0%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3260587294415735E-2"/>
                  <c:y val="1.39549131293104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6,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138114592283542"/>
                  <c:y val="2.4979596284173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935171785213373E-2"/>
                  <c:y val="5.65157916688984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6.877631050064828E-2"/>
                  <c:y val="-0.1071010806491585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 </c:v>
                </c:pt>
                <c:pt idx="3">
                  <c:v>Образование 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Обслуживание государственного и муниципального долга 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 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7.0688939621158436E-2</c:v>
                </c:pt>
                <c:pt idx="1">
                  <c:v>0.16707664975822722</c:v>
                </c:pt>
                <c:pt idx="2">
                  <c:v>3.9696015480952355E-2</c:v>
                </c:pt>
                <c:pt idx="3">
                  <c:v>0.27994262499552414</c:v>
                </c:pt>
                <c:pt idx="4">
                  <c:v>2.2708608623256642E-2</c:v>
                </c:pt>
                <c:pt idx="5">
                  <c:v>6.8799608303692958E-2</c:v>
                </c:pt>
                <c:pt idx="6">
                  <c:v>0.2260790122999097</c:v>
                </c:pt>
                <c:pt idx="7">
                  <c:v>2.2434870117940604E-2</c:v>
                </c:pt>
                <c:pt idx="8">
                  <c:v>2.0465154708829672E-3</c:v>
                </c:pt>
                <c:pt idx="9">
                  <c:v>1.5250353793394554E-2</c:v>
                </c:pt>
                <c:pt idx="10">
                  <c:v>1.1965288287070433E-2</c:v>
                </c:pt>
                <c:pt idx="11">
                  <c:v>7.3311513247989901E-2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6.9762921926780533E-2"/>
                  <c:y val="3.5042901319705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135551640176682"/>
                  <c:y val="-2.212575676185768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4,1%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536063368901162"/>
                  <c:y val="0.136573701708793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03961968117898E-2"/>
                  <c:y val="6.33981329577955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6,7%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21,9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267522026359158E-2"/>
                  <c:y val="-3.2528637175336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25755851656083E-2"/>
                  <c:y val="7.092437462797079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5316293905656312E-2"/>
                  <c:y val="5.3711581178588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0578704291951733E-2"/>
                  <c:y val="9.1940359180592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7.1828432117707161E-2</c:v>
                </c:pt>
                <c:pt idx="1">
                  <c:v>0.16376340656876492</c:v>
                </c:pt>
                <c:pt idx="2">
                  <c:v>4.0744810709264924E-2</c:v>
                </c:pt>
                <c:pt idx="3">
                  <c:v>0.3036281637201087</c:v>
                </c:pt>
                <c:pt idx="4">
                  <c:v>2.2147582119108142E-2</c:v>
                </c:pt>
                <c:pt idx="5">
                  <c:v>6.7467109460261798E-2</c:v>
                </c:pt>
                <c:pt idx="6">
                  <c:v>0.21890835870091718</c:v>
                </c:pt>
                <c:pt idx="7">
                  <c:v>1.9050888328153645E-2</c:v>
                </c:pt>
                <c:pt idx="8">
                  <c:v>2.1474566175018316E-3</c:v>
                </c:pt>
                <c:pt idx="9">
                  <c:v>1.5156821751370246E-2</c:v>
                </c:pt>
                <c:pt idx="10">
                  <c:v>1.1229802452403993E-2</c:v>
                </c:pt>
                <c:pt idx="11">
                  <c:v>6.392716745443737E-2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6670887040919805"/>
                  <c:y val="-9.12443272493249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844427451323376"/>
                  <c:y val="9.52345845581449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352941871706927"/>
                  <c:y val="7.544987053905748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</a:t>
                    </a:r>
                    <a:r>
                      <a:rPr lang="ru-RU" dirty="0" smtClean="0"/>
                      <a:t>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508941086924148E-2"/>
                  <c:y val="7.987693034275138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General</c:formatCode>
                <c:ptCount val="12"/>
                <c:pt idx="0">
                  <c:v>9644.5879999999997</c:v>
                </c:pt>
                <c:pt idx="1">
                  <c:v>17719.811600000001</c:v>
                </c:pt>
                <c:pt idx="2">
                  <c:v>6087.9874</c:v>
                </c:pt>
                <c:pt idx="3">
                  <c:v>29192.3917</c:v>
                </c:pt>
                <c:pt idx="4">
                  <c:v>2742.8233</c:v>
                </c:pt>
                <c:pt idx="5">
                  <c:v>7507.7037</c:v>
                </c:pt>
                <c:pt idx="6">
                  <c:v>20819.093800000002</c:v>
                </c:pt>
                <c:pt idx="7">
                  <c:v>2180.02</c:v>
                </c:pt>
                <c:pt idx="8">
                  <c:v>211</c:v>
                </c:pt>
                <c:pt idx="9">
                  <c:v>4170.5055000000002</c:v>
                </c:pt>
                <c:pt idx="10">
                  <c:v>1615.6727000000001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24524097386182114"/>
          <c:w val="0.97181250140567055"/>
          <c:h val="0.5025829105612985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3810366109381677E-2"/>
                  <c:y val="-0.180923567168483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9 757,9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603795376699868E-3"/>
                  <c:y val="-0.222410044385898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10 851,8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601149408559973E-3"/>
                  <c:y val="-0.240097052316851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11 606,2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15 356,2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Лист8!$G$8:$G$13</c:f>
              <c:numCache>
                <c:formatCode>General</c:formatCode>
                <c:ptCount val="6"/>
                <c:pt idx="0">
                  <c:v>9757.9</c:v>
                </c:pt>
                <c:pt idx="1">
                  <c:v>10851.8</c:v>
                </c:pt>
                <c:pt idx="2">
                  <c:v>11606.2</c:v>
                </c:pt>
                <c:pt idx="3">
                  <c:v>13589.2</c:v>
                </c:pt>
                <c:pt idx="4">
                  <c:v>15019.1</c:v>
                </c:pt>
                <c:pt idx="5">
                  <c:v>15356.1469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9093760"/>
        <c:axId val="195947904"/>
      </c:barChart>
      <c:catAx>
        <c:axId val="19909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5947904"/>
        <c:crosses val="autoZero"/>
        <c:auto val="1"/>
        <c:lblAlgn val="ctr"/>
        <c:lblOffset val="100"/>
        <c:noMultiLvlLbl val="0"/>
      </c:catAx>
      <c:valAx>
        <c:axId val="195947904"/>
        <c:scaling>
          <c:orientation val="minMax"/>
          <c:max val="18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99093760"/>
        <c:crosses val="autoZero"/>
        <c:crossBetween val="between"/>
        <c:majorUnit val="5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0355483860837686"/>
          <c:w val="0.97181250140567055"/>
          <c:h val="0.6442690458147427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3.9604443043743439E-3"/>
                  <c:y val="-0.281918305880337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13 660,0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599814621712433E-3"/>
                  <c:y val="-0.316867467888194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17 804,5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2244149742999078E-3"/>
                  <c:y val="-0.207098711050930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16 572,6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15 356,2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Лист8!$F$8:$F$10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Лист8!$G$8:$G$10</c:f>
              <c:numCache>
                <c:formatCode>General</c:formatCode>
                <c:ptCount val="3"/>
                <c:pt idx="0">
                  <c:v>13660</c:v>
                </c:pt>
                <c:pt idx="1">
                  <c:v>17804.5</c:v>
                </c:pt>
                <c:pt idx="2" formatCode="#,##0.00">
                  <c:v>16572.599999999999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083392"/>
        <c:axId val="131722624"/>
      </c:barChart>
      <c:catAx>
        <c:axId val="2330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722624"/>
        <c:crosses val="autoZero"/>
        <c:auto val="1"/>
        <c:lblAlgn val="ctr"/>
        <c:lblOffset val="100"/>
        <c:noMultiLvlLbl val="0"/>
      </c:catAx>
      <c:valAx>
        <c:axId val="131722624"/>
        <c:scaling>
          <c:orientation val="minMax"/>
          <c:max val="11000"/>
          <c:min val="0"/>
        </c:scaling>
        <c:delete val="1"/>
        <c:axPos val="l"/>
        <c:majorGridlines>
          <c:spPr>
            <a:ln w="9525" cap="flat" cmpd="sng" algn="ctr">
              <a:solidFill>
                <a:sysClr val="window" lastClr="FFFFFF">
                  <a:lumMod val="65000"/>
                </a:sys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33083392"/>
        <c:crosses val="autoZero"/>
        <c:crossBetween val="between"/>
        <c:majorUnit val="4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31709393400733255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25 139,1 млн. рублей -                    77%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6074333672812921"/>
                  <c:y val="-2.3682553790319593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7 507,7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23%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25139.1</c:v>
                </c:pt>
                <c:pt idx="1">
                  <c:v>7507.7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18258782476942589"/>
                  <c:y val="-0.1326994823931485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2 325,8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31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036840202250931"/>
                  <c:y val="0.1402020738359526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2 771,5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36,9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1513277739197298"/>
                  <c:y val="-2.912016682188181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2 410,4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32,1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2325.819</c:v>
                </c:pt>
                <c:pt idx="1">
                  <c:v>2771.5</c:v>
                </c:pt>
                <c:pt idx="2">
                  <c:v>2410.3809999999994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3827464894608655E-4"/>
                  <c:y val="-0.26586273036602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0172340814539E-3"/>
                  <c:y val="-0.26971092289232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542741339205242E-3"/>
                  <c:y val="-0.28694883392524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271142454682762E-2"/>
                  <c:y val="-0.313109703661013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32 792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6070177629848383E-3"/>
                  <c:y val="-0.272763527261718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30 566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026364220219043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27 755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2607008511028714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  <a:r>
                      <a:rPr lang="ru-RU" baseline="0" dirty="0" smtClean="0"/>
                      <a:t> 591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28695</c:v>
                </c:pt>
                <c:pt idx="1">
                  <c:v>27716</c:v>
                </c:pt>
                <c:pt idx="2">
                  <c:v>30300</c:v>
                </c:pt>
                <c:pt idx="3">
                  <c:v>32792</c:v>
                </c:pt>
                <c:pt idx="4">
                  <c:v>30566</c:v>
                </c:pt>
                <c:pt idx="5">
                  <c:v>27755</c:v>
                </c:pt>
                <c:pt idx="6">
                  <c:v>26591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304692224"/>
        <c:axId val="305424640"/>
        <c:axId val="0"/>
      </c:bar3DChart>
      <c:catAx>
        <c:axId val="30469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5424640"/>
        <c:crosses val="autoZero"/>
        <c:auto val="1"/>
        <c:lblAlgn val="ctr"/>
        <c:lblOffset val="100"/>
        <c:noMultiLvlLbl val="0"/>
      </c:catAx>
      <c:valAx>
        <c:axId val="305424640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30469222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1.3063877676143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574277543045049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182401268130761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867622955983294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729605072517712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547203804388286E-3"/>
                  <c:y val="6.532196011142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856</c:v>
                </c:pt>
                <c:pt idx="1">
                  <c:v>11229</c:v>
                </c:pt>
                <c:pt idx="2">
                  <c:v>14451</c:v>
                </c:pt>
                <c:pt idx="3">
                  <c:v>1180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6366234221398082E-3"/>
                  <c:y val="1.959633086035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93487092499458E-2"/>
                  <c:y val="9.7980368436428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678385104976888E-3"/>
                  <c:y val="3.2658408325000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182401268129428E-3"/>
                  <c:y val="9.79829401671407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2113</c:v>
                </c:pt>
                <c:pt idx="1">
                  <c:v>10322</c:v>
                </c:pt>
                <c:pt idx="2">
                  <c:v>15522</c:v>
                </c:pt>
                <c:pt idx="3">
                  <c:v>2343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2831793031015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1253858391450197E-3"/>
                  <c:y val="-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496069737955812E-3"/>
                  <c:y val="1.6329718508643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364802536257524E-3"/>
                  <c:y val="6.531938838071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2227</c:v>
                </c:pt>
                <c:pt idx="1">
                  <c:v>10679</c:v>
                </c:pt>
                <c:pt idx="2">
                  <c:v>18361</c:v>
                </c:pt>
                <c:pt idx="3">
                  <c:v>1525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876578432866E-2"/>
                  <c:y val="1.3064134849214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07145712332078E-3"/>
                  <c:y val="1.30643920222855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ru-RU" dirty="0" smtClean="0"/>
                      <a:t>232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978114688287784E-2"/>
                  <c:y val="-2.5717307130483444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19712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738909880574552E-3"/>
                  <c:y val="9.798294016714191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1082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2540</c:v>
                </c:pt>
                <c:pt idx="1">
                  <c:v>7232</c:v>
                </c:pt>
                <c:pt idx="2">
                  <c:v>19712</c:v>
                </c:pt>
                <c:pt idx="3">
                  <c:v>1082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991731731983959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9.79700815135766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473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255204175481074E-3"/>
                  <c:y val="-5.1434614260966888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19856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440760877657E-2"/>
                  <c:y val="9.798294016714191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1337</c:v>
                </c:pt>
                <c:pt idx="1">
                  <c:v>5473</c:v>
                </c:pt>
                <c:pt idx="2">
                  <c:v>19856</c:v>
                </c:pt>
                <c:pt idx="3">
                  <c:v>1088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45348340447854E-2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728173387377826E-3"/>
                  <c:y val="9.798294016714191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</a:t>
                    </a:r>
                    <a:r>
                      <a:rPr lang="ru-RU" dirty="0" smtClean="0"/>
                      <a:t>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182258099615507E-2"/>
                  <c:y val="3.264554967143553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19369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64017972802562E-2"/>
                  <c:y val="9.798294016714191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1337</c:v>
                </c:pt>
                <c:pt idx="1">
                  <c:v>4796</c:v>
                </c:pt>
                <c:pt idx="2">
                  <c:v>19369</c:v>
                </c:pt>
                <c:pt idx="3">
                  <c:v>1089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304823296"/>
        <c:axId val="305426368"/>
        <c:axId val="0"/>
      </c:bar3DChart>
      <c:catAx>
        <c:axId val="304823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5426368"/>
        <c:crosses val="autoZero"/>
        <c:auto val="1"/>
        <c:lblAlgn val="ctr"/>
        <c:lblOffset val="100"/>
        <c:noMultiLvlLbl val="0"/>
      </c:catAx>
      <c:valAx>
        <c:axId val="305426368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48232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1808923588"/>
          <c:y val="5.3802302866830215E-2"/>
          <c:w val="0.89765069506165984"/>
          <c:h val="0.56051543731808573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Лист1!$F$1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630160060778227E-3"/>
                  <c:y val="-9.587000051482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Лист1!$F$2:$F$8</c:f>
              <c:numCache>
                <c:formatCode>General</c:formatCode>
                <c:ptCount val="7"/>
                <c:pt idx="0" formatCode="#,##0.0">
                  <c:v>40</c:v>
                </c:pt>
              </c:numCache>
            </c:numRef>
          </c:val>
        </c:ser>
        <c:ser>
          <c:idx val="5"/>
          <c:order val="1"/>
          <c:tx>
            <c:strRef>
              <c:f>Лист1!$D$1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</c:numCache>
            </c:numRef>
          </c:val>
        </c:ser>
        <c:ser>
          <c:idx val="6"/>
          <c:order val="2"/>
          <c:tx>
            <c:strRef>
              <c:f>Лист1!$E$1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815080030389441E-3"/>
                  <c:y val="-1.34215887084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Лист1!$E$2:$E$8</c:f>
              <c:numCache>
                <c:formatCode>#,##0.0</c:formatCode>
                <c:ptCount val="7"/>
                <c:pt idx="1">
                  <c:v>14.6</c:v>
                </c:pt>
              </c:numCache>
            </c:numRef>
          </c:val>
        </c:ser>
        <c:ser>
          <c:idx val="7"/>
          <c:order val="3"/>
          <c:tx>
            <c:strRef>
              <c:f>Лист1!$G$1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Лист1!$G$2:$G$8</c:f>
              <c:numCache>
                <c:formatCode>#,##0.0</c:formatCode>
                <c:ptCount val="7"/>
                <c:pt idx="0">
                  <c:v>808.1</c:v>
                </c:pt>
                <c:pt idx="1">
                  <c:v>762.7</c:v>
                </c:pt>
              </c:numCache>
            </c:numRef>
          </c:val>
        </c:ser>
        <c:ser>
          <c:idx val="1"/>
          <c:order val="4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258917359350643E-3"/>
                  <c:y val="5.751958472487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28,8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28.8</c:v>
                </c:pt>
                <c:pt idx="1">
                  <c:v>24</c:v>
                </c:pt>
                <c:pt idx="3">
                  <c:v>113.9</c:v>
                </c:pt>
                <c:pt idx="4">
                  <c:v>120</c:v>
                </c:pt>
              </c:numCache>
            </c:numRef>
          </c:val>
        </c:ser>
        <c:ser>
          <c:idx val="0"/>
          <c:order val="5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559808169471E-3"/>
                  <c:y val="0.12508719497248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</c:v>
                </c:pt>
                <c:pt idx="4">
                  <c:v>2025 год</c:v>
                </c:pt>
                <c:pt idx="5">
                  <c:v>2026 год</c:v>
                </c:pt>
                <c:pt idx="6">
                  <c:v>2027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683.4</c:v>
                </c:pt>
                <c:pt idx="1">
                  <c:v>811.3</c:v>
                </c:pt>
                <c:pt idx="2">
                  <c:v>2112.9</c:v>
                </c:pt>
                <c:pt idx="3">
                  <c:v>2112.9</c:v>
                </c:pt>
                <c:pt idx="4">
                  <c:v>2419.9</c:v>
                </c:pt>
                <c:pt idx="5">
                  <c:v>1337.4</c:v>
                </c:pt>
                <c:pt idx="6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153387520"/>
        <c:axId val="153935168"/>
        <c:axId val="0"/>
      </c:bar3DChart>
      <c:catAx>
        <c:axId val="153387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3935168"/>
        <c:crosses val="autoZero"/>
        <c:auto val="1"/>
        <c:lblAlgn val="ctr"/>
        <c:lblOffset val="100"/>
        <c:noMultiLvlLbl val="0"/>
      </c:catAx>
      <c:valAx>
        <c:axId val="153935168"/>
        <c:scaling>
          <c:orientation val="minMax"/>
          <c:max val="23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3387520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65153524706970789"/>
          <c:w val="0.95882444038204506"/>
          <c:h val="0.2391746734470096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1652768345554511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5,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</a:t>
                    </a:r>
                    <a:r>
                      <a:rPr lang="en-US" dirty="0" smtClean="0"/>
                      <a:t>9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8,3%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11,3%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7.5270168009872268E-2"/>
                  <c:y val="-5.15149552296374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4,4%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Комплексное развитие сельских территорий Чувашской Республики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5.3999999999999999E-2</c:v>
                </c:pt>
                <c:pt idx="1">
                  <c:v>0.152</c:v>
                </c:pt>
                <c:pt idx="2">
                  <c:v>8.8999999999999996E-2</c:v>
                </c:pt>
                <c:pt idx="3">
                  <c:v>2.9000000000000001E-2</c:v>
                </c:pt>
                <c:pt idx="4">
                  <c:v>2.1999999999999999E-2</c:v>
                </c:pt>
                <c:pt idx="5">
                  <c:v>1.4E-2</c:v>
                </c:pt>
                <c:pt idx="6">
                  <c:v>0.27800000000000002</c:v>
                </c:pt>
                <c:pt idx="7">
                  <c:v>3.6999999999999998E-2</c:v>
                </c:pt>
                <c:pt idx="8">
                  <c:v>8.3000000000000004E-2</c:v>
                </c:pt>
                <c:pt idx="9">
                  <c:v>0.113</c:v>
                </c:pt>
                <c:pt idx="10">
                  <c:v>1.7999999999999999E-2</c:v>
                </c:pt>
                <c:pt idx="11">
                  <c:v>8.0000000000000002E-3</c:v>
                </c:pt>
                <c:pt idx="12">
                  <c:v>4.3999999999999997E-2</c:v>
                </c:pt>
                <c:pt idx="13">
                  <c:v>5.8999999999999997E-2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021787048242715"/>
          <c:y val="1.4248126364410221E-2"/>
          <c:w val="0.5587595953617952"/>
          <c:h val="0.57489046642759534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03578776826568E-2"/>
          <c:y val="6.4314428544566843E-2"/>
          <c:w val="0.87577405347306347"/>
          <c:h val="0.7511941700259194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3466076807513154E-3"/>
                  <c:y val="-0.181048959663876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3 618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761763839922E-2"/>
                  <c:y val="-0.3049238470067237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388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04121722294759E-3"/>
                  <c:y val="-0.3775421613315265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11 543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320924649518776E-3"/>
                  <c:y val="-0.24267116027123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6 974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095774188046537E-2"/>
                  <c:y val="-0.251710119367952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6 953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3618.3</c:v>
                </c:pt>
                <c:pt idx="1">
                  <c:v>8387.6</c:v>
                </c:pt>
                <c:pt idx="2">
                  <c:v>11542.6</c:v>
                </c:pt>
                <c:pt idx="3">
                  <c:v>6973.9</c:v>
                </c:pt>
                <c:pt idx="4">
                  <c:v>6953.2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2033024"/>
        <c:axId val="195948480"/>
        <c:axId val="0"/>
      </c:bar3DChart>
      <c:catAx>
        <c:axId val="132033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948480"/>
        <c:crosses val="autoZero"/>
        <c:auto val="1"/>
        <c:lblAlgn val="ctr"/>
        <c:lblOffset val="100"/>
        <c:noMultiLvlLbl val="0"/>
      </c:catAx>
      <c:valAx>
        <c:axId val="19594848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32033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834087935367235E-2"/>
                  <c:y val="-0.3792892610697576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1 564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636835655984548E-2"/>
                  <c:y val="-0.379362941154686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1 840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1993187812831E-2"/>
                  <c:y val="-0.3463885957115875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1 606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1514.7</c:v>
                </c:pt>
                <c:pt idx="1">
                  <c:v>1563.9</c:v>
                </c:pt>
                <c:pt idx="2">
                  <c:v>1839.9</c:v>
                </c:pt>
                <c:pt idx="3">
                  <c:v>1681.5</c:v>
                </c:pt>
                <c:pt idx="4">
                  <c:v>1605.5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1457024"/>
        <c:axId val="210778880"/>
        <c:axId val="0"/>
      </c:bar3DChart>
      <c:catAx>
        <c:axId val="211457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778880"/>
        <c:crosses val="autoZero"/>
        <c:auto val="1"/>
        <c:lblAlgn val="ctr"/>
        <c:lblOffset val="100"/>
        <c:noMultiLvlLbl val="0"/>
      </c:catAx>
      <c:valAx>
        <c:axId val="21077888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457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982017151220817E-2"/>
                  <c:y val="-0.34089487675709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025424370791058E-2"/>
                  <c:y val="-0.37873849726976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383731056825514E-2"/>
                  <c:y val="-0.34575861390527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41027513946633E-2"/>
                  <c:y val="-0.34919559708922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102557864220147E-2"/>
                  <c:y val="-0.335410588235612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24563.599999999999</c:v>
                </c:pt>
                <c:pt idx="1">
                  <c:v>31442.400000000001</c:v>
                </c:pt>
                <c:pt idx="2">
                  <c:v>28310</c:v>
                </c:pt>
                <c:pt idx="3">
                  <c:v>29616.5</c:v>
                </c:pt>
                <c:pt idx="4">
                  <c:v>27307.9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2543488"/>
        <c:axId val="197692800"/>
        <c:axId val="0"/>
      </c:bar3DChart>
      <c:catAx>
        <c:axId val="212543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692800"/>
        <c:crosses val="autoZero"/>
        <c:auto val="1"/>
        <c:lblAlgn val="ctr"/>
        <c:lblOffset val="100"/>
        <c:noMultiLvlLbl val="0"/>
      </c:catAx>
      <c:valAx>
        <c:axId val="19769280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543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41010097772508"/>
          <c:y val="2.5079927558499131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0929210864481E-2"/>
                  <c:y val="-0.32029003941250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564989244665325E-2"/>
                  <c:y val="-0.36309311181655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569079795240047E-2"/>
                  <c:y val="-0.36524188941477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508025732559272E-2"/>
                  <c:y val="-0.367375786051697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109622465373628E-2"/>
                  <c:y val="-0.35254260910661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14829.5</c:v>
                </c:pt>
                <c:pt idx="1">
                  <c:v>16677</c:v>
                </c:pt>
                <c:pt idx="2">
                  <c:v>15484.6</c:v>
                </c:pt>
                <c:pt idx="3">
                  <c:v>15430.43</c:v>
                </c:pt>
                <c:pt idx="4">
                  <c:v>16190.54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267968"/>
        <c:axId val="197696832"/>
        <c:axId val="0"/>
      </c:bar3DChart>
      <c:catAx>
        <c:axId val="213267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696832"/>
        <c:crosses val="autoZero"/>
        <c:auto val="1"/>
        <c:lblAlgn val="ctr"/>
        <c:lblOffset val="100"/>
        <c:noMultiLvlLbl val="0"/>
      </c:catAx>
      <c:valAx>
        <c:axId val="19769683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267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41051962890819E-2"/>
                  <c:y val="-0.33629416869635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9 343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484965751890514E-2"/>
                  <c:y val="-0.3219153552972239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9 074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403467610965594E-2"/>
                  <c:y val="-0.3363258746774294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9 079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415232488289365E-2"/>
                  <c:y val="-0.33947986489024595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9 630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1029996173365439E-2"/>
                  <c:y val="-0.3478731929855499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10 010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9343</c:v>
                </c:pt>
                <c:pt idx="1">
                  <c:v>9074</c:v>
                </c:pt>
                <c:pt idx="2">
                  <c:v>9078.9599999999991</c:v>
                </c:pt>
                <c:pt idx="3">
                  <c:v>9631</c:v>
                </c:pt>
                <c:pt idx="4">
                  <c:v>10010.200000000001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60019968"/>
        <c:axId val="210816960"/>
        <c:axId val="0"/>
      </c:bar3DChart>
      <c:catAx>
        <c:axId val="160019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816960"/>
        <c:crosses val="autoZero"/>
        <c:auto val="1"/>
        <c:lblAlgn val="ctr"/>
        <c:lblOffset val="100"/>
        <c:noMultiLvlLbl val="0"/>
      </c:catAx>
      <c:valAx>
        <c:axId val="21081696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0019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326638812601145E-2"/>
                  <c:y val="-0.377385783742516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938078171564608E-2"/>
                  <c:y val="-0.229359625213996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0345465445416216E-2"/>
                  <c:y val="-0.2355279439709824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657325065417751E-2"/>
                  <c:y val="-0.189741426869889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183178890528215E-2"/>
                  <c:y val="-0.1855188371145606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31.1</c:v>
                </c:pt>
                <c:pt idx="1">
                  <c:v>26.7</c:v>
                </c:pt>
                <c:pt idx="2">
                  <c:v>27</c:v>
                </c:pt>
                <c:pt idx="3">
                  <c:v>26.1</c:v>
                </c:pt>
                <c:pt idx="4">
                  <c:v>26.2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1111040"/>
        <c:axId val="213331328"/>
        <c:axId val="0"/>
      </c:bar3DChart>
      <c:catAx>
        <c:axId val="161111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331328"/>
        <c:crosses val="autoZero"/>
        <c:auto val="1"/>
        <c:lblAlgn val="ctr"/>
        <c:lblOffset val="100"/>
        <c:noMultiLvlLbl val="0"/>
      </c:catAx>
      <c:valAx>
        <c:axId val="2133313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111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325998645468148E-2"/>
                  <c:y val="-0.388560380511151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849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575774885146664E-2"/>
                  <c:y val="-0.326206423838670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28883525448441E-2"/>
                  <c:y val="-0.321199852530518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667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825821928228345E-2"/>
                  <c:y val="-0.323837467983020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685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615186562179111E-2"/>
                  <c:y val="-0.341963191875452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849.2</c:v>
                </c:pt>
                <c:pt idx="1">
                  <c:v>689.7</c:v>
                </c:pt>
                <c:pt idx="2">
                  <c:v>666.7</c:v>
                </c:pt>
                <c:pt idx="3">
                  <c:v>684.8</c:v>
                </c:pt>
                <c:pt idx="4">
                  <c:v>697.7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1918464"/>
        <c:axId val="213335360"/>
        <c:axId val="0"/>
      </c:bar3DChart>
      <c:catAx>
        <c:axId val="161918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335360"/>
        <c:crosses val="autoZero"/>
        <c:auto val="1"/>
        <c:lblAlgn val="ctr"/>
        <c:lblOffset val="100"/>
        <c:noMultiLvlLbl val="0"/>
      </c:catAx>
      <c:valAx>
        <c:axId val="2133353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918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51999211482402E-3"/>
                  <c:y val="-0.265418550932101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432084516752138"/>
                  <c:y val="-0.196450857272993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2 978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847817204881321"/>
                  <c:y val="-0.462902365227575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4 088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548241088154285E-2"/>
                  <c:y val="-0.263894003969157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2 711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281933586114033E-2"/>
                  <c:y val="-0.2547249243582652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2 538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2827.1</c:v>
                </c:pt>
                <c:pt idx="1">
                  <c:v>4088.2</c:v>
                </c:pt>
                <c:pt idx="2">
                  <c:v>2978.4</c:v>
                </c:pt>
                <c:pt idx="3">
                  <c:v>2711</c:v>
                </c:pt>
                <c:pt idx="4">
                  <c:v>2538.1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3519488"/>
        <c:axId val="161673152"/>
        <c:axId val="0"/>
      </c:bar3DChart>
      <c:catAx>
        <c:axId val="163519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673152"/>
        <c:crosses val="autoZero"/>
        <c:auto val="1"/>
        <c:lblAlgn val="ctr"/>
        <c:lblOffset val="100"/>
        <c:noMultiLvlLbl val="0"/>
      </c:catAx>
      <c:valAx>
        <c:axId val="1616731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519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950098779955888E-2"/>
                  <c:y val="-0.311317030404485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0170562907960269E-3"/>
                  <c:y val="-0.195673183628234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361104168903746E-2"/>
                  <c:y val="-0.38394494243972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552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85094917132217E-2"/>
                  <c:y val="-0.3276509800923756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467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3590202396756179E-2"/>
                  <c:y val="-0.1672839444623553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350</c:v>
                </c:pt>
                <c:pt idx="1">
                  <c:v>164</c:v>
                </c:pt>
                <c:pt idx="2">
                  <c:v>464</c:v>
                </c:pt>
                <c:pt idx="3">
                  <c:v>378</c:v>
                </c:pt>
                <c:pt idx="4">
                  <c:v>167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2653568"/>
        <c:axId val="161676032"/>
        <c:axId val="0"/>
      </c:bar3DChart>
      <c:catAx>
        <c:axId val="212653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676032"/>
        <c:crosses val="autoZero"/>
        <c:auto val="1"/>
        <c:lblAlgn val="ctr"/>
        <c:lblOffset val="100"/>
        <c:noMultiLvlLbl val="0"/>
      </c:catAx>
      <c:valAx>
        <c:axId val="1616760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65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567404574172342E-2"/>
                  <c:y val="-0.406611124048812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2 967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152109873623219E-2"/>
                  <c:y val="-0.38521055631028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007270601631808E-2"/>
                  <c:y val="-0.3167287395470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2 1</a:t>
                    </a:r>
                    <a:r>
                      <a:rPr lang="ru-RU" dirty="0" smtClean="0"/>
                      <a:t>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190783793860667E-2"/>
                  <c:y val="-0.29960895938981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894970999079548E-2"/>
                  <c:y val="-0.31672840253018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2966.6</c:v>
                </c:pt>
                <c:pt idx="1">
                  <c:v>2817.5</c:v>
                </c:pt>
                <c:pt idx="2">
                  <c:v>2195.8000000000002</c:v>
                </c:pt>
                <c:pt idx="3">
                  <c:v>1904.4</c:v>
                </c:pt>
                <c:pt idx="4">
                  <c:v>2237.1999999999998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4548096"/>
        <c:axId val="161672576"/>
        <c:axId val="0"/>
      </c:bar3DChart>
      <c:catAx>
        <c:axId val="164548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672576"/>
        <c:crosses val="autoZero"/>
        <c:auto val="1"/>
        <c:lblAlgn val="ctr"/>
        <c:lblOffset val="100"/>
        <c:noMultiLvlLbl val="0"/>
      </c:catAx>
      <c:valAx>
        <c:axId val="161672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4548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124470802087014E-2"/>
                  <c:y val="-0.34862804206221187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295873581971564E-2"/>
                  <c:y val="-0.276471780768790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7181269631037067E-3"/>
                  <c:y val="-0.2646333659465319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656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173313010160352E-2"/>
                  <c:y val="-0.2135706163894544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412935304977082E-2"/>
                  <c:y val="-0.2157086319203885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930</c:v>
                </c:pt>
                <c:pt idx="1">
                  <c:v>682</c:v>
                </c:pt>
                <c:pt idx="2">
                  <c:v>656</c:v>
                </c:pt>
                <c:pt idx="3">
                  <c:v>483</c:v>
                </c:pt>
                <c:pt idx="4">
                  <c:v>476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96108800"/>
        <c:axId val="163141248"/>
        <c:axId val="0"/>
      </c:bar3DChart>
      <c:catAx>
        <c:axId val="19610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141248"/>
        <c:crosses val="autoZero"/>
        <c:auto val="1"/>
        <c:lblAlgn val="ctr"/>
        <c:lblOffset val="100"/>
        <c:noMultiLvlLbl val="0"/>
      </c:catAx>
      <c:valAx>
        <c:axId val="163141248"/>
        <c:scaling>
          <c:orientation val="minMax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108800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63092034176698"/>
          <c:y val="5.27687050023442E-2"/>
          <c:w val="0.8545322220145064"/>
          <c:h val="0.74733484000476691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068460390748729E-2"/>
                  <c:y val="-0.1942842585185571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3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080583548201083E-3"/>
                  <c:y val="-0.3819515557797881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9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690235749617E-2"/>
                  <c:y val="-0.308698636930957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3990648085104E-2"/>
                  <c:y val="-0.3049172103790489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418926751955566E-2"/>
                  <c:y val="-0.312298806199569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66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32.799999999999997</c:v>
                </c:pt>
                <c:pt idx="1">
                  <c:v>91.7</c:v>
                </c:pt>
                <c:pt idx="2">
                  <c:v>66</c:v>
                </c:pt>
                <c:pt idx="3">
                  <c:v>66.5</c:v>
                </c:pt>
                <c:pt idx="4">
                  <c:v>66.5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060544"/>
        <c:axId val="165108480"/>
        <c:axId val="0"/>
      </c:bar3DChart>
      <c:catAx>
        <c:axId val="214060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5108480"/>
        <c:crosses val="autoZero"/>
        <c:auto val="1"/>
        <c:lblAlgn val="ctr"/>
        <c:lblOffset val="100"/>
        <c:noMultiLvlLbl val="0"/>
      </c:catAx>
      <c:valAx>
        <c:axId val="165108480"/>
        <c:scaling>
          <c:orientation val="minMax"/>
          <c:max val="10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060544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46114464688339E-2"/>
                  <c:y val="-0.2247857260327990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726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5637495569085374E-3"/>
                  <c:y val="-0.379438240123135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1 441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921629204431166E-2"/>
                  <c:y val="-0.16618373816643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75932830972433E-2"/>
                  <c:y val="-0.128342072688538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548955239706106E-2"/>
                  <c:y val="-0.144437266391477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385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725.9</c:v>
                </c:pt>
                <c:pt idx="1">
                  <c:v>1440.9</c:v>
                </c:pt>
                <c:pt idx="2">
                  <c:v>523.70000000000005</c:v>
                </c:pt>
                <c:pt idx="3">
                  <c:v>362.4</c:v>
                </c:pt>
                <c:pt idx="4">
                  <c:v>384.8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674944"/>
        <c:axId val="160475392"/>
        <c:axId val="0"/>
      </c:bar3DChart>
      <c:catAx>
        <c:axId val="214674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0475392"/>
        <c:crosses val="autoZero"/>
        <c:auto val="1"/>
        <c:lblAlgn val="ctr"/>
        <c:lblOffset val="100"/>
        <c:noMultiLvlLbl val="0"/>
      </c:catAx>
      <c:valAx>
        <c:axId val="1604753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674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072334577242625"/>
          <c:y val="7.6431539444427682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542413905513927E-2"/>
                  <c:y val="-0.3540426615056821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368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517871889405292E-2"/>
                  <c:y val="-0.324859094704858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en-US" dirty="0" smtClean="0"/>
                      <a:t>788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486190760099035E-2"/>
                  <c:y val="-0.305895183765456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235869259501707E-2"/>
                  <c:y val="-0.2331218496272373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638193098012831E-2"/>
                  <c:y val="-0.2298507943215317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4367.8</c:v>
                </c:pt>
                <c:pt idx="1">
                  <c:v>3788.3</c:v>
                </c:pt>
                <c:pt idx="2">
                  <c:v>3572.6</c:v>
                </c:pt>
                <c:pt idx="3">
                  <c:v>2448.5</c:v>
                </c:pt>
                <c:pt idx="4">
                  <c:v>2385.6999999999998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6262144"/>
        <c:axId val="217145344"/>
        <c:axId val="0"/>
      </c:bar3DChart>
      <c:catAx>
        <c:axId val="216262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145344"/>
        <c:crosses val="autoZero"/>
        <c:auto val="1"/>
        <c:lblAlgn val="ctr"/>
        <c:lblOffset val="100"/>
        <c:noMultiLvlLbl val="0"/>
      </c:catAx>
      <c:valAx>
        <c:axId val="21714534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262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7567232"/>
        <c:axId val="165106176"/>
        <c:axId val="0"/>
      </c:bar3DChart>
      <c:catAx>
        <c:axId val="217567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65106176"/>
        <c:crosses val="autoZero"/>
        <c:auto val="1"/>
        <c:lblAlgn val="ctr"/>
        <c:lblOffset val="100"/>
        <c:noMultiLvlLbl val="0"/>
      </c:catAx>
      <c:valAx>
        <c:axId val="165106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7567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8051072"/>
        <c:axId val="217150528"/>
        <c:axId val="0"/>
      </c:bar3DChart>
      <c:catAx>
        <c:axId val="218051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150528"/>
        <c:crosses val="autoZero"/>
        <c:auto val="1"/>
        <c:lblAlgn val="ctr"/>
        <c:lblOffset val="100"/>
        <c:noMultiLvlLbl val="0"/>
      </c:catAx>
      <c:valAx>
        <c:axId val="217150528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051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32856237771071E-2"/>
                  <c:y val="-0.27176783501237017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2 199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054553008478725E-2"/>
                  <c:y val="-0.3311922673580149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2 847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4749546846418881E-3"/>
                  <c:y val="-0.2259611199036657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1 467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54453907844301E-2"/>
                  <c:y val="-0.1995736807425946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en-US" baseline="0" dirty="0" smtClean="0"/>
                      <a:t> 257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695538813724479E-2"/>
                  <c:y val="-0.2229806118823815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803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2199</c:v>
                </c:pt>
                <c:pt idx="1">
                  <c:v>2847</c:v>
                </c:pt>
                <c:pt idx="2">
                  <c:v>1525</c:v>
                </c:pt>
                <c:pt idx="3">
                  <c:v>1413</c:v>
                </c:pt>
                <c:pt idx="4">
                  <c:v>1600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7570304"/>
        <c:axId val="217588288"/>
        <c:axId val="0"/>
      </c:bar3DChart>
      <c:catAx>
        <c:axId val="21757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588288"/>
        <c:crosses val="autoZero"/>
        <c:auto val="1"/>
        <c:lblAlgn val="ctr"/>
        <c:lblOffset val="100"/>
        <c:noMultiLvlLbl val="0"/>
      </c:catAx>
      <c:valAx>
        <c:axId val="217588288"/>
        <c:scaling>
          <c:orientation val="minMax"/>
          <c:max val="30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570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1 200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1 725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1 918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870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1199.5</c:v>
                </c:pt>
                <c:pt idx="1">
                  <c:v>1724.7</c:v>
                </c:pt>
                <c:pt idx="2">
                  <c:v>1918</c:v>
                </c:pt>
                <c:pt idx="3">
                  <c:v>870.4</c:v>
                </c:pt>
                <c:pt idx="4">
                  <c:v>891.7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18682880"/>
        <c:axId val="217591168"/>
        <c:axId val="0"/>
      </c:bar3DChart>
      <c:catAx>
        <c:axId val="218682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591168"/>
        <c:crosses val="autoZero"/>
        <c:auto val="1"/>
        <c:lblAlgn val="ctr"/>
        <c:lblOffset val="100"/>
        <c:noMultiLvlLbl val="0"/>
      </c:catAx>
      <c:valAx>
        <c:axId val="2175911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682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407771009084749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1 689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312239523957854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121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9545666198888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3876550979811E-2"/>
                  <c:y val="-0.14716683633000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114093447947405E-2"/>
                  <c:y val="-0.15671914990639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1689</c:v>
                </c:pt>
                <c:pt idx="1">
                  <c:v>1121.4000000000001</c:v>
                </c:pt>
                <c:pt idx="2">
                  <c:v>525</c:v>
                </c:pt>
                <c:pt idx="3">
                  <c:v>358</c:v>
                </c:pt>
                <c:pt idx="4">
                  <c:v>337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9250176"/>
        <c:axId val="218587136"/>
        <c:axId val="0"/>
      </c:bar3DChart>
      <c:catAx>
        <c:axId val="21925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587136"/>
        <c:crosses val="autoZero"/>
        <c:auto val="1"/>
        <c:lblAlgn val="ctr"/>
        <c:lblOffset val="100"/>
        <c:noMultiLvlLbl val="0"/>
      </c:catAx>
      <c:valAx>
        <c:axId val="2185871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925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73402682069666"/>
          <c:y val="5.5649146919887864E-2"/>
          <c:w val="0.85244066916006245"/>
          <c:h val="0.7725983538909637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331620288724E-2"/>
                  <c:y val="-0.41134164772818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274240020069228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261963648342734E-2"/>
                  <c:y val="-0.20639854967690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630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779580521823531E-2"/>
                  <c:y val="-0.170807180928300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256450352515E-2"/>
                  <c:y val="-0.2269234761782948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1488</c:v>
                </c:pt>
                <c:pt idx="1">
                  <c:v>948</c:v>
                </c:pt>
                <c:pt idx="2">
                  <c:v>630</c:v>
                </c:pt>
                <c:pt idx="3">
                  <c:v>497</c:v>
                </c:pt>
                <c:pt idx="4">
                  <c:v>723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0375040"/>
        <c:axId val="218591168"/>
        <c:axId val="0"/>
      </c:bar3DChart>
      <c:catAx>
        <c:axId val="220375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591168"/>
        <c:crosses val="autoZero"/>
        <c:auto val="1"/>
        <c:lblAlgn val="ctr"/>
        <c:lblOffset val="100"/>
        <c:noMultiLvlLbl val="0"/>
      </c:catAx>
      <c:valAx>
        <c:axId val="218591168"/>
        <c:scaling>
          <c:orientation val="minMax"/>
          <c:max val="16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375040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60447956391937"/>
          <c:y val="2.61364551395212E-2"/>
          <c:w val="0.86214714362008893"/>
          <c:h val="0.8200219889126327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494870682541145E-2"/>
                  <c:y val="-0.231129147736371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721240560256176E-2"/>
                  <c:y val="-0.26379193063207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0849601613012E-2"/>
                  <c:y val="-0.243208253322093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46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469458064113602E-2"/>
                  <c:y val="-0.22430166895396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191313475886809E-2"/>
                  <c:y val="-0.226773801220979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40</c:v>
                </c:pt>
                <c:pt idx="1">
                  <c:v>54.2</c:v>
                </c:pt>
                <c:pt idx="2">
                  <c:v>45.9</c:v>
                </c:pt>
                <c:pt idx="3">
                  <c:v>41.6</c:v>
                </c:pt>
                <c:pt idx="4">
                  <c:v>41.6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0724224"/>
        <c:axId val="220897856"/>
        <c:axId val="0"/>
      </c:bar3DChart>
      <c:catAx>
        <c:axId val="2207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897856"/>
        <c:crosses val="autoZero"/>
        <c:auto val="1"/>
        <c:lblAlgn val="ctr"/>
        <c:lblOffset val="100"/>
        <c:noMultiLvlLbl val="0"/>
      </c:catAx>
      <c:valAx>
        <c:axId val="220897856"/>
        <c:scaling>
          <c:orientation val="minMax"/>
          <c:max val="1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724224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941720942698717E-3"/>
                  <c:y val="-0.3414112142702450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9 302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550930527275908E-2"/>
                  <c:y val="-0.29915638520918386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8 090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552504039736561E-3"/>
                  <c:y val="-0.3264997763904524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8 482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809561416232986E-2"/>
                  <c:y val="-0.3592520377970537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9 763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3179068225136445E-2"/>
                  <c:y val="-0.37338771481770289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10 503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9302</c:v>
                </c:pt>
                <c:pt idx="1">
                  <c:v>8090.2</c:v>
                </c:pt>
                <c:pt idx="2">
                  <c:v>8479</c:v>
                </c:pt>
                <c:pt idx="3">
                  <c:v>9760</c:v>
                </c:pt>
                <c:pt idx="4">
                  <c:v>10503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1775872"/>
        <c:axId val="220902464"/>
        <c:axId val="0"/>
      </c:bar3DChart>
      <c:catAx>
        <c:axId val="221775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902464"/>
        <c:crosses val="autoZero"/>
        <c:auto val="1"/>
        <c:lblAlgn val="ctr"/>
        <c:lblOffset val="100"/>
        <c:noMultiLvlLbl val="0"/>
      </c:catAx>
      <c:valAx>
        <c:axId val="220902464"/>
        <c:scaling>
          <c:orientation val="minMax"/>
          <c:max val="12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775872"/>
        <c:crosses val="autoZero"/>
        <c:crossBetween val="between"/>
        <c:majorUnit val="2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85962647662E-2"/>
                  <c:y val="-0.346808906025028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3 988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4 284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11654834033991E-2"/>
                  <c:y val="-0.1112886752914763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766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145397734753581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664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2108419425366173E-3"/>
                  <c:y val="-9.7466493626574849E-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664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3988</c:v>
                </c:pt>
                <c:pt idx="1">
                  <c:v>4284.3</c:v>
                </c:pt>
                <c:pt idx="2">
                  <c:v>765.7</c:v>
                </c:pt>
                <c:pt idx="3">
                  <c:v>663.6</c:v>
                </c:pt>
                <c:pt idx="4">
                  <c:v>663.7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862848"/>
        <c:axId val="220904192"/>
        <c:axId val="0"/>
      </c:bar3DChart>
      <c:catAx>
        <c:axId val="222862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904192"/>
        <c:crosses val="autoZero"/>
        <c:auto val="1"/>
        <c:lblAlgn val="ctr"/>
        <c:lblOffset val="100"/>
        <c:noMultiLvlLbl val="0"/>
      </c:catAx>
      <c:valAx>
        <c:axId val="2209041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862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3843840"/>
        <c:axId val="222414528"/>
        <c:axId val="0"/>
      </c:bar3DChart>
      <c:catAx>
        <c:axId val="223843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2414528"/>
        <c:crosses val="autoZero"/>
        <c:auto val="1"/>
        <c:lblAlgn val="ctr"/>
        <c:lblOffset val="100"/>
        <c:noMultiLvlLbl val="0"/>
      </c:catAx>
      <c:valAx>
        <c:axId val="2224145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3843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68616769488029E-3"/>
                  <c:y val="-0.28660852753511279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4 260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09374484416562E-3"/>
                  <c:y val="-0.354228279817056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baseline="0" dirty="0" smtClean="0"/>
                      <a:t> 953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223469988318872E-2"/>
                  <c:y val="-0.369600678608823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5 537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383118320663354E-2"/>
                  <c:y val="-0.2968228246805206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4 229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723474487956271E-2"/>
                  <c:y val="-0.2485691874563579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3 519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4260</c:v>
                </c:pt>
                <c:pt idx="1">
                  <c:v>4953</c:v>
                </c:pt>
                <c:pt idx="2">
                  <c:v>5536.9</c:v>
                </c:pt>
                <c:pt idx="3">
                  <c:v>4228.6000000000004</c:v>
                </c:pt>
                <c:pt idx="4">
                  <c:v>3519.4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4232960"/>
        <c:axId val="222419136"/>
        <c:axId val="0"/>
      </c:bar3DChart>
      <c:catAx>
        <c:axId val="224232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419136"/>
        <c:crosses val="autoZero"/>
        <c:auto val="1"/>
        <c:lblAlgn val="ctr"/>
        <c:lblOffset val="100"/>
        <c:noMultiLvlLbl val="0"/>
      </c:catAx>
      <c:valAx>
        <c:axId val="2224191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232960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081960114356334E-2"/>
                  <c:y val="-0.31474141124951904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3 764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80603831790618E-2"/>
                  <c:y val="-0.2085663145902978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1 795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362060436911999E-3"/>
                  <c:y val="-0.3367403175442975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4 519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55675857633001E-2"/>
                  <c:y val="-0.2163065190662403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2 593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54823084302387E-2"/>
                  <c:y val="-0.2134872769655582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2 561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2023 факт</c:v>
                </c:pt>
                <c:pt idx="1">
                  <c:v>2024 план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3764</c:v>
                </c:pt>
                <c:pt idx="1">
                  <c:v>1795</c:v>
                </c:pt>
                <c:pt idx="2">
                  <c:v>4519.2</c:v>
                </c:pt>
                <c:pt idx="3">
                  <c:v>2592.8000000000002</c:v>
                </c:pt>
                <c:pt idx="4">
                  <c:v>2561.1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107456"/>
        <c:axId val="222415104"/>
        <c:axId val="0"/>
      </c:bar3DChart>
      <c:catAx>
        <c:axId val="225107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415104"/>
        <c:crosses val="autoZero"/>
        <c:auto val="1"/>
        <c:lblAlgn val="ctr"/>
        <c:lblOffset val="100"/>
        <c:noMultiLvlLbl val="0"/>
      </c:catAx>
      <c:valAx>
        <c:axId val="22241510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107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2812B615-9E9B-417E-8C80-4A39115811A9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0.05718</cdr:x>
      <cdr:y>0.36908</cdr:y>
    </cdr:from>
    <cdr:to>
      <cdr:x>0.1373</cdr:x>
      <cdr:y>0.41983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212031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0.40061</cdr:y>
    </cdr:from>
    <cdr:to>
      <cdr:x>0.21602</cdr:x>
      <cdr:y>0.44543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2301459"/>
          <a:ext cx="648072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0.2319</cdr:x>
      <cdr:y>0.37078</cdr:y>
    </cdr:from>
    <cdr:to>
      <cdr:x>0.29938</cdr:x>
      <cdr:y>0.41466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02561" y="2130104"/>
          <a:ext cx="611799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10 611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0.23767</cdr:y>
    </cdr:from>
    <cdr:to>
      <cdr:x>0.47459</cdr:x>
      <cdr:y>0.28155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365355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18 074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0.49399</cdr:x>
      <cdr:y>0.2126</cdr:y>
    </cdr:from>
    <cdr:to>
      <cdr:x>0.56547</cdr:x>
      <cdr:y>0.2502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78825" y="1221339"/>
          <a:ext cx="648080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19 802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0.31733</cdr:x>
      <cdr:y>0.2502</cdr:y>
    </cdr:from>
    <cdr:to>
      <cdr:x>0.38881</cdr:x>
      <cdr:y>0.29408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77065" y="1437363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17 269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0.22513</cdr:y>
    </cdr:from>
    <cdr:to>
      <cdr:x>0.64925</cdr:x>
      <cdr:y>0.27527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293347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18 870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0.66566</cdr:x>
      <cdr:y>0.23767</cdr:y>
    </cdr:from>
    <cdr:to>
      <cdr:x>0.7415</cdr:x>
      <cdr:y>0.28781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035287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17 308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82 817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0.05768</cdr:y>
    </cdr:from>
    <cdr:to>
      <cdr:x>0.74933</cdr:x>
      <cdr:y>0.17211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155135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100 114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0.08445</cdr:y>
    </cdr:from>
    <cdr:to>
      <cdr:x>0.99531</cdr:x>
      <cdr:y>0.19888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227143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100 190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0.72792</cdr:x>
      <cdr:y>0.05768</cdr:y>
    </cdr:from>
    <cdr:to>
      <cdr:x>0.85856</cdr:x>
      <cdr:y>0.17211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42309" y="155135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100 292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25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(46,9%)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88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(61,2%)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0.08445</cdr:y>
    </cdr:from>
    <cdr:to>
      <cdr:x>0.47823</cdr:x>
      <cdr:y>0.19888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227143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94 089</a:t>
          </a:r>
        </a:p>
      </cdr:txBody>
    </cdr:sp>
  </cdr:relSizeAnchor>
  <cdr:relSizeAnchor xmlns:cdr="http://schemas.openxmlformats.org/drawingml/2006/chartDrawing">
    <cdr:from>
      <cdr:x>0.47038</cdr:x>
      <cdr:y>0.03091</cdr:y>
    </cdr:from>
    <cdr:to>
      <cdr:x>0.58608</cdr:x>
      <cdr:y>0.14534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98363" y="83127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104 050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0.16477</cdr:y>
    </cdr:from>
    <cdr:to>
      <cdr:x>0.18857</cdr:x>
      <cdr:y>0.2792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443167"/>
          <a:ext cx="1289083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1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(53,0%)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0.58422</cdr:x>
      <cdr:y>0.31297</cdr:y>
    </cdr:from>
    <cdr:to>
      <cdr:x>0.74344</cdr:x>
      <cdr:y>0.38017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119" y="1411009"/>
          <a:ext cx="748680" cy="302971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18,7%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81,3%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32 646,8 млн. рублей</a:t>
          </a:r>
        </a:p>
      </cdr:txBody>
    </cdr:sp>
  </cdr:relSizeAnchor>
  <cdr:relSizeAnchor xmlns:cdr="http://schemas.openxmlformats.org/drawingml/2006/chartDrawing">
    <cdr:from>
      <cdr:x>0.57123</cdr:x>
      <cdr:y>0.44831</cdr:y>
    </cdr:from>
    <cdr:to>
      <cdr:x>0.88695</cdr:x>
      <cdr:y>0.68164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34490" y="1936914"/>
          <a:ext cx="1456089" cy="10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0.08984</cdr:x>
      <cdr:y>0.46964</cdr:y>
    </cdr:from>
    <cdr:to>
      <cdr:x>0.48426</cdr:x>
      <cdr:y>0.63164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14339" y="2029069"/>
          <a:ext cx="1819050" cy="69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0.24242</cdr:x>
      <cdr:y>0.17144</cdr:y>
    </cdr:from>
    <cdr:to>
      <cdr:x>0.36481</cdr:x>
      <cdr:y>0.21791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1728193" y="1135590"/>
          <a:ext cx="872492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0.51515</cdr:x>
      <cdr:y>0.0583</cdr:y>
    </cdr:from>
    <cdr:to>
      <cdr:x>0.61931</cdr:x>
      <cdr:y>0.10719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672408" y="386181"/>
          <a:ext cx="742535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0.11708</cdr:x>
      <cdr:y>0.18607</cdr:y>
    </cdr:from>
    <cdr:to>
      <cdr:x>0.26034</cdr:x>
      <cdr:y>0.23254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34667" y="1232483"/>
          <a:ext cx="1021271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0.50505</cdr:x>
      <cdr:y>0.02776</cdr:y>
    </cdr:from>
    <cdr:to>
      <cdr:x>0.61616</cdr:x>
      <cdr:y>0.07422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3600400" y="183884"/>
          <a:ext cx="792080" cy="3077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2 226,8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0.36364</cdr:x>
      <cdr:y>0.05588</cdr:y>
    </cdr:from>
    <cdr:to>
      <cdr:x>0.48721</cdr:x>
      <cdr:y>0.10235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2592289" y="370152"/>
          <a:ext cx="880904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>
            <a:spcBef>
              <a:spcPct val="0"/>
            </a:spcBef>
            <a:buFont typeface="Arial" charset="0"/>
            <a:buNone/>
          </a:pPr>
          <a:r>
            <a:rPr lang="en-US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101 891,6</a:t>
          </a:r>
          <a:endParaRPr lang="ru-RU" altLang="ru-RU" sz="18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0.56987</cdr:y>
    </cdr:from>
    <cdr:to>
      <cdr:x>1</cdr:x>
      <cdr:y>0.88401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3294" y="1394535"/>
          <a:ext cx="851418" cy="768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6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14350"/>
            <a:ext cx="3427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3" y="3256839"/>
            <a:ext cx="7942237" cy="3086868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6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9613" y="514350"/>
            <a:ext cx="3427412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9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790" indent="-28376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062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088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1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162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18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81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Этот</a:t>
            </a:r>
            <a:r>
              <a:rPr lang="ru-RU" baseline="0" dirty="0" smtClean="0"/>
              <a:t> слайд нужно сделать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B3C55B-9B26-4E18-A643-97383F1A690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569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38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40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1034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464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 A220100000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en-US" dirty="0" smtClean="0"/>
              <a:t>A2202</a:t>
            </a:r>
            <a:r>
              <a:rPr lang="ru-RU" dirty="0" smtClean="0"/>
              <a:t>00000</a:t>
            </a:r>
          </a:p>
          <a:p>
            <a:r>
              <a:rPr lang="ru-RU" dirty="0" smtClean="0"/>
              <a:t>3</a:t>
            </a:r>
            <a:r>
              <a:rPr lang="en-US" dirty="0" smtClean="0"/>
              <a:t> A220300000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en-US" dirty="0" smtClean="0"/>
              <a:t> A230100000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en-US" dirty="0" smtClean="0"/>
              <a:t> A230200000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A230300000</a:t>
            </a:r>
          </a:p>
          <a:p>
            <a:r>
              <a:rPr lang="ru-RU" dirty="0" smtClean="0"/>
              <a:t>7</a:t>
            </a:r>
            <a:r>
              <a:rPr lang="en-US" dirty="0" smtClean="0"/>
              <a:t> A230400000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en-US" dirty="0" smtClean="0"/>
              <a:t> A240100000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en-US" dirty="0" smtClean="0"/>
              <a:t> A240200000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en-US" dirty="0" smtClean="0"/>
              <a:t> A240300000</a:t>
            </a:r>
            <a:endParaRPr lang="ru-RU" dirty="0" smtClean="0"/>
          </a:p>
          <a:p>
            <a:r>
              <a:rPr lang="ru-RU" dirty="0" smtClean="0"/>
              <a:t>11</a:t>
            </a:r>
            <a:r>
              <a:rPr lang="en-US" dirty="0" smtClean="0"/>
              <a:t> A240400000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en-US" dirty="0" smtClean="0"/>
              <a:t> A240500000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chart" Target="../charts/char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jpeg"/><Relationship Id="rId4" Type="http://schemas.openxmlformats.org/officeDocument/2006/relationships/image" Target="../media/image6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3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3.xml"/><Relationship Id="rId5" Type="http://schemas.openxmlformats.org/officeDocument/2006/relationships/image" Target="../media/image83.jpeg"/><Relationship Id="rId4" Type="http://schemas.openxmlformats.org/officeDocument/2006/relationships/chart" Target="../charts/chart4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image" Target="../media/image9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2025 год и на плановый период 2026 и 2027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88224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</a:t>
            </a:r>
            <a:r>
              <a:rPr lang="ru-RU" sz="16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endParaRPr lang="ru-RU" sz="12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округ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95986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2025-2027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1 154,9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(1 159,6)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1 145,7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(1 153,8)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1 135,4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(1 148,0)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553,4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608,3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(657,8)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(706,0)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(757,0)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(103,9)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41 527,0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262,5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66 554,4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(67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72 477,7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(74 594,5)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78 275,9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(80 860,5)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(2,3)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15 428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(15 428)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17 373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(17 122)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18 909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(18 355)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(818,0)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(855,0)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(893,0)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фонд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61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371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году</a:t>
            </a:r>
            <a:endParaRPr lang="ru-RU" sz="20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6294" y="98072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99,9%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228" y="242088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25,4%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8971" y="5396616"/>
            <a:ext cx="6998096" cy="1021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1600" y="3861048"/>
            <a:ext cx="7275332" cy="12574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 республиканского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18,1%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6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1660" y="4149080"/>
            <a:ext cx="7423274" cy="64807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развития инфраструктуры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1661" y="1115549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национальных целей развития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97791" y="118056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5984" y="2260429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19439" y="4212421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17890" y="324464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4023" y="3140968"/>
            <a:ext cx="7430911" cy="72008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еализация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развития инфраструктуры социальной сферы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75153" y="2132856"/>
            <a:ext cx="6106629" cy="688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отраслей 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6702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115 534,4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117 312,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1 777,7</a:t>
            </a:r>
            <a:endParaRPr 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271320"/>
            <a:ext cx="715963" cy="18192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348880"/>
            <a:ext cx="714375" cy="17416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62991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116 553,5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614058" y="1959372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115 671,1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557794" y="4175773"/>
            <a:ext cx="2065905" cy="155575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626319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708920"/>
            <a:ext cx="715963" cy="18785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117 139,1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22513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115 748,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466782" y="4642537"/>
            <a:ext cx="1973539" cy="1353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8883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годов </a:t>
            </a:r>
            <a:endParaRPr lang="ru-RU" sz="18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ятиугольник 44"/>
          <p:cNvSpPr/>
          <p:nvPr/>
        </p:nvSpPr>
        <p:spPr>
          <a:xfrm>
            <a:off x="3414068" y="4624805"/>
            <a:ext cx="1251359" cy="456464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4572000" y="4612839"/>
            <a:ext cx="1296513" cy="47234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882,4</a:t>
            </a:r>
          </a:p>
        </p:txBody>
      </p:sp>
      <p:sp>
        <p:nvSpPr>
          <p:cNvPr id="53" name="Нашивка 52"/>
          <p:cNvSpPr/>
          <p:nvPr/>
        </p:nvSpPr>
        <p:spPr>
          <a:xfrm>
            <a:off x="7559635" y="5085184"/>
            <a:ext cx="1248259" cy="50405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1 390,7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5" name="Пятиугольник 54"/>
          <p:cNvSpPr/>
          <p:nvPr/>
        </p:nvSpPr>
        <p:spPr>
          <a:xfrm>
            <a:off x="6372200" y="5085183"/>
            <a:ext cx="1352158" cy="504055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5519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73852"/>
            <a:ext cx="1164258" cy="41461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73852"/>
            <a:ext cx="1163538" cy="41668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777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,7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99119"/>
            <a:ext cx="715963" cy="1343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11370"/>
            <a:ext cx="714375" cy="2061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94021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443039"/>
            <a:ext cx="715963" cy="730064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713723" y="4273691"/>
            <a:ext cx="1987460" cy="7709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14069" y="4624805"/>
            <a:ext cx="1213942" cy="412211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39"/>
            <a:ext cx="1208020" cy="426553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882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475077"/>
            <a:ext cx="715963" cy="13600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579193"/>
            <a:ext cx="715963" cy="20230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78207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835154"/>
            <a:ext cx="715963" cy="7773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48454" y="4719758"/>
            <a:ext cx="1957748" cy="12102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41902"/>
            <a:ext cx="1090680" cy="447338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 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390,7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64 579,5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(64,5%)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35 534,4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(35,5%)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564904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66 857,5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(66,7%)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7" y="3524879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33 434,0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(33,3%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44208" y="2996952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69 581,0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(69,4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48334" y="3982047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30 609,1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(30,6%)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2026 </a:t>
            </a:r>
            <a:r>
              <a:rPr lang="ru-RU" sz="180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2027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endParaRPr lang="ru-RU" sz="11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100 113,9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101 891,6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100 291,5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7396" y="1639648"/>
            <a:ext cx="1222164" cy="347826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99 409,1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099119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100 190,1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13285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98 799,4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41901"/>
            <a:ext cx="1438198" cy="447338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709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066571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113395"/>
              </p:ext>
            </p:extLst>
          </p:nvPr>
        </p:nvGraphicFramePr>
        <p:xfrm>
          <a:off x="5712203" y="1270077"/>
          <a:ext cx="3050074" cy="383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347308"/>
              </p:ext>
            </p:extLst>
          </p:nvPr>
        </p:nvGraphicFramePr>
        <p:xfrm>
          <a:off x="276349" y="1340458"/>
          <a:ext cx="2592290" cy="374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640065" y="1484784"/>
            <a:ext cx="6509" cy="3431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68032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472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9689631"/>
              </p:ext>
            </p:extLst>
          </p:nvPr>
        </p:nvGraphicFramePr>
        <p:xfrm>
          <a:off x="3088141" y="1403528"/>
          <a:ext cx="2592287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601154"/>
              </p:ext>
            </p:extLst>
          </p:nvPr>
        </p:nvGraphicFramePr>
        <p:xfrm>
          <a:off x="2987826" y="1323079"/>
          <a:ext cx="316835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63900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7473842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164288" y="754336"/>
            <a:ext cx="1923489" cy="2387441"/>
          </a:xfrm>
          <a:prstGeom prst="wedgeRoundRectCallout">
            <a:avLst>
              <a:gd name="adj1" fmla="val -72353"/>
              <a:gd name="adj2" fmla="val 455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5-2027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59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год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5496" y="59149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973798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1 367 801,8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379 093,2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298 540,6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других бюджетов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-267 777,2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1 777 658,4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9393" y="1972818"/>
            <a:ext cx="3744416" cy="61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393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5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11195021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(58,5%)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2021-2027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(64,5%)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(66,7%)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(69,4%)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3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226469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03848" y="2221699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7734435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890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077683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7793649"/>
              </p:ext>
            </p:extLst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740486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г. к 2022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25400"/>
            <a:ext cx="7613500" cy="50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67 751,9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12 526,4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на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22,7%)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55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746444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68" y="973577"/>
            <a:ext cx="480723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728326" y="2914897"/>
            <a:ext cx="401047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4572000" y="2498534"/>
            <a:ext cx="416680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643118" y="5107082"/>
            <a:ext cx="309568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«Чебоксарская электротехника и автоматика»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427218" y="4439854"/>
            <a:ext cx="3311586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«Чебоксарское производственное объединение им. В.И. Чапаева»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965727" y="3331260"/>
            <a:ext cx="377307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121528" y="2914897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634678" y="165213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313729" y="330391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533927" y="387247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028982" y="5232137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779518" y="457161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404020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44882" y="578564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5211318" y="3747623"/>
            <a:ext cx="352748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«Производственная компания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Промтрактор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5903945" y="5799316"/>
            <a:ext cx="2834859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4201402" y="1665808"/>
            <a:ext cx="453740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«НПП «Элара» им. Г.А. 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769602" y="2054826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931568" y="2471189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173" y="891358"/>
            <a:ext cx="771827" cy="582867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4376077" y="2082171"/>
            <a:ext cx="436272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62" y="891358"/>
            <a:ext cx="603826" cy="603826"/>
          </a:xfrm>
          <a:prstGeom prst="rect">
            <a:avLst/>
          </a:prstGeom>
        </p:spPr>
      </p:pic>
      <p:pic>
        <p:nvPicPr>
          <p:cNvPr id="1026" name="Picture 2" descr="T:\ОНПиПД\Марков\газпро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2" y="2268609"/>
            <a:ext cx="923494" cy="5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:\ОНПиПД\Марков\Chet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504" y="2266846"/>
            <a:ext cx="1093391" cy="50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T:\ОНПиПД\Марков\logo_20ELAR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1515700"/>
            <a:ext cx="1402723" cy="35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иконки\Sberbank_Logo_2020.sv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2" y="1941676"/>
            <a:ext cx="1951020" cy="32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иконки\промтрактор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t="25905" r="5519" b="16763"/>
          <a:stretch/>
        </p:blipFill>
        <p:spPr bwMode="auto">
          <a:xfrm>
            <a:off x="1724494" y="1528230"/>
            <a:ext cx="1819330" cy="40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иконки\372107-chieboksarskoie-proizvodstviennoie-obiedinieniie-im-v-i-chapaieva-540x48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91" y="2015398"/>
            <a:ext cx="853880" cy="75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4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2023 </a:t>
            </a:r>
            <a:r>
              <a:rPr lang="ru-RU" sz="13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51,3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2023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683,3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359,1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29526" y="3590403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7038568" y="4715103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38214" y="3096896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78644" y="412575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-69,6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52505" y="3648423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60155" y="4705260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-9,3%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079971" y="1593400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4856" y="1110157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-43,4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52505" y="1684485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82308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3598691" y="4449169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775,3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3551307" y="329840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349240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371,9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438292" y="2007314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69342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5757522" y="4449171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745,4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5723527" y="329840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566462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402,5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5610512" y="2007315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830066" y="3598719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4864283" y="4705260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Овал 87"/>
          <p:cNvSpPr/>
          <p:nvPr/>
        </p:nvSpPr>
        <p:spPr>
          <a:xfrm>
            <a:off x="4309032" y="3096896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349462" y="412575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696076" y="3648423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80634" y="4705260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4910207" y="1607147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Овал 92"/>
          <p:cNvSpPr/>
          <p:nvPr/>
        </p:nvSpPr>
        <p:spPr>
          <a:xfrm>
            <a:off x="4309032" y="1110157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672984" y="1684485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58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741751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07754818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871684193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2023-2027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718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52806"/>
              </p:ext>
            </p:extLst>
          </p:nvPr>
        </p:nvGraphicFramePr>
        <p:xfrm>
          <a:off x="5148064" y="1268760"/>
          <a:ext cx="421195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101522"/>
              </p:ext>
            </p:extLst>
          </p:nvPr>
        </p:nvGraphicFramePr>
        <p:xfrm>
          <a:off x="2367810" y="1298782"/>
          <a:ext cx="4249908" cy="34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607501"/>
              </p:ext>
            </p:extLst>
          </p:nvPr>
        </p:nvGraphicFramePr>
        <p:xfrm>
          <a:off x="-108520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0166" y="5450764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(0,2;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0,2%)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,1; 1,5;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1,1;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,2%)</a:t>
            </a:r>
            <a:b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расходы (0,0;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</a:p>
          <a:p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распределенные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(9,5; 7,2;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(17,4;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4; 1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(6,0; 4,1;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2,7; 2,2;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7; 6,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21,9; 22,6%)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2,1; 1,9;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176451" y="2354328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131569" y="252447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101 891,6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83568" y="815114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634469" y="822779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523107" y="815976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08682" y="2335975"/>
            <a:ext cx="790601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086243" y="2524476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99 409,1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7074306" y="2335975"/>
            <a:ext cx="810061" cy="625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7017317" y="2494619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98 799,4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588238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51515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63899" y="646917"/>
            <a:ext cx="749077" cy="2473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3098" y="651394"/>
            <a:ext cx="706065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197010"/>
              </p:ext>
            </p:extLst>
          </p:nvPr>
        </p:nvGraphicFramePr>
        <p:xfrm>
          <a:off x="539552" y="908720"/>
          <a:ext cx="8352442" cy="5750450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92088"/>
                <a:gridCol w="792088"/>
                <a:gridCol w="576064"/>
                <a:gridCol w="503570"/>
              </a:tblGrid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12 937 373,4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10 052 254,2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9 930 898,9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188 022,1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191 334,6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191 681,6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2 204 712,1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2 020 125,5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2 038 980,5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268 416,2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282 556,9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279 723,1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536 977,2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525 373,0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527 885,6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227 620,3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204 506,7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59 925,8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3 530 000,0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5 981 400,4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5 828 132,5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5 832 477,2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40 618,3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44 234,5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45 748,7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40 618,3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44 234,5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45 748,7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1 424 668,1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1 123 582,7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1 191 744,4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138 883,1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143 589,4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146 610,9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7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Гражданская оборона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310 064,1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274 676,4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276 676,2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589 513,0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433 081,1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426 337,0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386 208,0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272 235,8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342 120,3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20 848 379,9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19 046 206,5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19 306 980,9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443 724,0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452 085,3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452 190,4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5 441,3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5 735,8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41 565,3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724,7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3 697 911,8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2 433 469,0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2 451 770,0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55 219,9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59 988,2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84 064,8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165 003,2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232 651,0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230 659,8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1 451 460,5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1 413 291,4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1 421 779,6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11 252 338,2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11 907 593,5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12 234 268,8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1 595 996,4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544 534,5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565 847,9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2 181 284,7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1 996 857,9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1 824 834,2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10 092 265,5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7 591 442,5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7 505 566,1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1 355 263,1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1 803 693,2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1 690 292,9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4 371 529,8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1 942 595,8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2 004 044,3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3 874 833,3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3 510 324,4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3 474 423,3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490 639,2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334 829,1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336 805,6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396 573,2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145 253,5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146 948,0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10 345,4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9 148,6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9 258,6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97 904,3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52 464,5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52 847,0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288 323,5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83 640,3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84 842,4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8025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300192" y="573970"/>
            <a:ext cx="705585" cy="3036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4925" y="573970"/>
            <a:ext cx="680296" cy="2913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6981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6981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360040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7901" y="569913"/>
            <a:ext cx="728275" cy="2743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709997"/>
              </p:ext>
            </p:extLst>
          </p:nvPr>
        </p:nvGraphicFramePr>
        <p:xfrm>
          <a:off x="489963" y="844845"/>
          <a:ext cx="8496943" cy="5908393"/>
        </p:xfrm>
        <a:graphic>
          <a:graphicData uri="http://schemas.openxmlformats.org/drawingml/2006/table">
            <a:tbl>
              <a:tblPr/>
              <a:tblGrid>
                <a:gridCol w="448568"/>
                <a:gridCol w="4353549"/>
                <a:gridCol w="864096"/>
                <a:gridCol w="864096"/>
                <a:gridCol w="864096"/>
                <a:gridCol w="526475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34 694 866,1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35 049 312,0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32 582 595,7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8 627 760,5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7 916 973,4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7 875 211,8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20 626 320,8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22 013 297,3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19 889 745,8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1 564 952,9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1 589 707,8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1 389 559,4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2 369 765,5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2 177 172,3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2 060 681,1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124 334,3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120 318,8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121 462,3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121 356,1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120 271,9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120 271,9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153 817,9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113 352,9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113 442,0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80 228,0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69 704,9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69 704,9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1 026 330,2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928 512,6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942 516,5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4 753 831,6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3 980 033,2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4 043 346,2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4 438 338,4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3 678 367,1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3 740 132,0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315 493,2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301 666,1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303 214,2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2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7 507 703,7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6 706 843,7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6 797 360,0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9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2 325 819,3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2 338 924,0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2 154 858,6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2 771 476,5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957 696,1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897 291,8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45 716,0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44 949,8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44 949,8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72 037,1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61 089,2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60 744,5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389 783,1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212 456,5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212 456,5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138 795,7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117 056,4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117 056,4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8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1 764 076,0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2 974 671,7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3 310 002,4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20 959 610,2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21 885 740,5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22 462 225,7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168 584,8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175 239,2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175 390,0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1 895 042,8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1 849 525,2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2 166 989,0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14 475 691,6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14 760 820,9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15 499 276,0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4 197 487,7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4 945 217,4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4 465 478,9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3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222 803,3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154 937,8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155 091,8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3 090 354,1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2 698 852,3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3 031 254,0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214 338,4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189 542,4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191 821,9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1 236 607,9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1 099 343,8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1 424 101,7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1 540 315,7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1 313 030,4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1 317 972,7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99 092,1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96 935,7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97 357,7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311 872,5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296 773,4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297 156,8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113 970,1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112 303,9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112 422,1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131 395,8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128 643,6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128 908,8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1204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Другие вопросы в области средств массовой информации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66 506,5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55 825,9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55 825,9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253 921,7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251 432,9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240 607,2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253 921,7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251 432,9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240 607,2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6 799 160,3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8 165 917,3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117 312 038,3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115 671 122,2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115 748 349,8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664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564904"/>
            <a:ext cx="5256582" cy="43204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08304" y="2567631"/>
            <a:ext cx="1440160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2160" y="234506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2019-2024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76 180,4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796135" y="2567631"/>
            <a:ext cx="1512169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041949"/>
              </p:ext>
            </p:extLst>
          </p:nvPr>
        </p:nvGraphicFramePr>
        <p:xfrm>
          <a:off x="532656" y="3048315"/>
          <a:ext cx="8208512" cy="3567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3480"/>
                <a:gridCol w="1512168"/>
                <a:gridCol w="1432864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121 412,46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306 665,0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74 298,11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795 594,1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5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1 429 614,10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6 189 672,6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1 968 633,74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888 626,2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416 739,34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735 695,5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6137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1 206 307,24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306 601,0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410 346,35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146 831,4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10 261,70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8 548,1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1 470 393,61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1 359 671,6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2 968 862,47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1 027 029,7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3 499 312,69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3 573 791,2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12 982,83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920,5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16 500,0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605293"/>
              </p:ext>
            </p:extLst>
          </p:nvPr>
        </p:nvGraphicFramePr>
        <p:xfrm>
          <a:off x="323528" y="461531"/>
          <a:ext cx="3573234" cy="242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309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563888" y="707293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534834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708920"/>
            <a:ext cx="4392487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8773" y="2486355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1"/>
            <a:ext cx="4473508" cy="15414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 в 2025-2027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48 037,1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004048" y="2708920"/>
            <a:ext cx="1224136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961616"/>
              </p:ext>
            </p:extLst>
          </p:nvPr>
        </p:nvGraphicFramePr>
        <p:xfrm>
          <a:off x="532656" y="3068959"/>
          <a:ext cx="8208512" cy="3605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4683"/>
                <a:gridCol w="1276932"/>
                <a:gridCol w="1276932"/>
                <a:gridCol w="1209965"/>
              </a:tblGrid>
              <a:tr h="36004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Продолжительная и активная жизнь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1 648 672,1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234 782,6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235 551,1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 для жизни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6 252 396,3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8 093 938,3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8 882 493,0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29 980,2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30 039,8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31 171,8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данных и цифровая трансформация государства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72 077,6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142 780,2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164 050,7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8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Экологическое благополучие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14 553,3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57 071,9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69 471,5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93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Эффективная и конкурентная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54 300,5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54 999,6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55 621,8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06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и дети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3 224 429,2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7 026</a:t>
                      </a:r>
                      <a:r>
                        <a:rPr lang="ru-RU" sz="13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901,7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5 065 225,8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5215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2 270 432,0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2 075 335,2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1 980 330,6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4 500,0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Туризм и гостеприимство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88 656,8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88 656,8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88 656,8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599601"/>
              </p:ext>
            </p:extLst>
          </p:nvPr>
        </p:nvGraphicFramePr>
        <p:xfrm>
          <a:off x="347370" y="797006"/>
          <a:ext cx="3528392" cy="205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00192" y="2708920"/>
            <a:ext cx="1152128" cy="28525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24328" y="2708920"/>
            <a:ext cx="1154295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47050" y="6473825"/>
            <a:ext cx="10064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A75DBBBD-A2D1-4415-A374-2F47742FD8DB}" type="slidenum">
              <a:rPr lang="ru-RU" altLang="ru-RU" smtClean="0">
                <a:solidFill>
                  <a:srgbClr val="000000"/>
                </a:solidFill>
              </a:rPr>
              <a:pPr/>
              <a:t>29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4339" name="Заголовок 1"/>
          <p:cNvSpPr txBox="1">
            <a:spLocks/>
          </p:cNvSpPr>
          <p:nvPr/>
        </p:nvSpPr>
        <p:spPr bwMode="auto">
          <a:xfrm>
            <a:off x="260350" y="20638"/>
            <a:ext cx="72644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547688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822325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096963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1389063" indent="-182563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1846263" indent="-18256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303463" indent="-18256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2760663" indent="-18256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217863" indent="-18256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SzPct val="128000"/>
              <a:buFont typeface="Georgia" pitchFamily="18" charset="0"/>
              <a:buNone/>
            </a:pPr>
            <a:r>
              <a:rPr lang="ru-RU" altLang="ru-RU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Динамика средней заработной платы отдельных категорий работников учреждений в социальной сфере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750956"/>
              </p:ext>
            </p:extLst>
          </p:nvPr>
        </p:nvGraphicFramePr>
        <p:xfrm>
          <a:off x="220663" y="692150"/>
          <a:ext cx="8528050" cy="5524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371"/>
                <a:gridCol w="648067"/>
                <a:gridCol w="720075"/>
                <a:gridCol w="576060"/>
                <a:gridCol w="720075"/>
                <a:gridCol w="648067"/>
                <a:gridCol w="648067"/>
                <a:gridCol w="648067"/>
                <a:gridCol w="648067"/>
                <a:gridCol w="648067"/>
                <a:gridCol w="648067"/>
              </a:tblGrid>
              <a:tr h="17951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Категории работников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2023 (факт)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2024 (оценка)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2025 (</a:t>
                      </a:r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план)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2026 (план)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2027 (</a:t>
                      </a:r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план)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</a:t>
                      </a:r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 </a:t>
                      </a:r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средней з/п по ЧР, %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к средней з/п по ЧР, %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</a:t>
                      </a:r>
                      <a:r>
                        <a:rPr lang="ru-RU" sz="9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з/п по </a:t>
                      </a:r>
                      <a:r>
                        <a:rPr lang="ru-RU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ЧР, %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4989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r>
                        <a:rPr lang="ru-RU" sz="900" b="1" u="none" strike="noStrike" dirty="0" smtClean="0">
                          <a:effectLst/>
                          <a:latin typeface="+mj-lt"/>
                        </a:rPr>
                        <a:t>ОБРАЗОВАНИЕ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47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 smtClean="0">
                          <a:effectLst/>
                          <a:latin typeface="+mj-lt"/>
                        </a:rPr>
                        <a:t>Педагогические работники дошкольных образовательных учреждений*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36 457,5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42 408,4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47 455,0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51 868,3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55 706,7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232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 smtClean="0">
                          <a:effectLst/>
                          <a:latin typeface="+mj-lt"/>
                        </a:rPr>
                        <a:t>Педагогические работники образовательных учреждений общего образования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38 842,0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47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Педагогические работники учреждений дополнительного образования детей**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39 864,1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46 280,3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51 787,7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56 603,9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60 792,7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6891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40 111,7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2628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 smtClean="0">
                          <a:effectLst/>
                          <a:latin typeface="+mj-lt"/>
                        </a:rPr>
                        <a:t>Педагогические работники образовательных организаций, оказывающих соц. услуги детям-сиротам и детям, оставшимся без попечения родителей</a:t>
                      </a:r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39 955,7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61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ЗДРАВООХРАНЕНИЕ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47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Врачи и работники медицинских организаций, имеющие высшее образование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77 798,6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198,7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91 103,0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101 944,2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111 425,0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119 670,6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052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Средний медицинский (фармацевтический) персонал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39 514,4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52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Младший медицинский (фармацевтический) персонал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39 159,8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775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РАБОТНИКИ УЧРЕЖДЕНИЙ КУЛЬТУРЫ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39 245,2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775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u="none" strike="noStrike" dirty="0" smtClean="0">
                          <a:effectLst/>
                          <a:latin typeface="+mj-lt"/>
                        </a:rPr>
                        <a:t>СОЦИАЛЬНЫЕ РАБОТНИКИ</a:t>
                      </a:r>
                    </a:p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200" marR="3200" marT="320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38 730,4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45 551,5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50 972,1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55 712,5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59 835,3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0" y="620713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19" name="TextBox 6"/>
          <p:cNvSpPr txBox="1">
            <a:spLocks noChangeArrowheads="1"/>
          </p:cNvSpPr>
          <p:nvPr/>
        </p:nvSpPr>
        <p:spPr bwMode="auto">
          <a:xfrm>
            <a:off x="260350" y="6453188"/>
            <a:ext cx="31511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14520" name="TextBox 7"/>
          <p:cNvSpPr txBox="1">
            <a:spLocks noChangeArrowheads="1"/>
          </p:cNvSpPr>
          <p:nvPr/>
        </p:nvSpPr>
        <p:spPr bwMode="auto">
          <a:xfrm>
            <a:off x="3332163" y="6453188"/>
            <a:ext cx="22574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** - к средней з/п учителей в субъекте РФ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0" y="69850"/>
            <a:ext cx="1222375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1300" b="1" i="1" dirty="0">
                <a:solidFill>
                  <a:srgbClr val="4E67C8"/>
                </a:solidFill>
                <a:latin typeface="Trebuchet MS"/>
                <a:cs typeface="+mn-cs"/>
              </a:rPr>
              <a:t>Бюджет</a:t>
            </a:r>
          </a:p>
          <a:p>
            <a:pPr algn="ctr" eaLnBrk="1" hangingPunct="1">
              <a:defRPr/>
            </a:pPr>
            <a:r>
              <a:rPr lang="ru-RU" sz="1300" b="1" i="1" dirty="0">
                <a:solidFill>
                  <a:srgbClr val="4E67C8"/>
                </a:solidFill>
                <a:latin typeface="Trebuchet MS"/>
                <a:cs typeface="+mn-cs"/>
              </a:rPr>
              <a:t>для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403731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842351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059311116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348880"/>
            <a:ext cx="2750257" cy="28803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2025 год запланированы в сумме 32 646,8 млн. рублей, из них основная часть за счет средств  обязательного медицинского страхования – 25 139,1 млн. рублей, за счет средств республиканского бюджета Чувашской Республики – 7 507,7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930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390" y="2686817"/>
            <a:ext cx="2313370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8390" y="2150650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2025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1774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505757" y="2686816"/>
            <a:ext cx="4680000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5757" y="2150650"/>
            <a:ext cx="4681774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84784"/>
            <a:ext cx="85223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2 535 231,</a:t>
            </a:r>
            <a:r>
              <a:rPr lang="ru-RU" sz="9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08304" y="2686815"/>
            <a:ext cx="864192" cy="4054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279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297943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96" y="2150650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468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3481" y="4005063"/>
            <a:ext cx="8928735" cy="252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8391" y="543327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0" y="5913328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8391" y="4332598"/>
            <a:ext cx="2304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инвалидам, ветеранам, чернобыльцам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4288" y="4332598"/>
            <a:ext cx="4680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4288" y="543327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8" y="5913328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5913328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82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43168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332598"/>
            <a:ext cx="910686" cy="5317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78 400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8390" y="3212976"/>
            <a:ext cx="2313370" cy="3467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84287" y="3212976"/>
            <a:ext cx="4703243" cy="3423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212976"/>
            <a:ext cx="900000" cy="3423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10686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127 376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212976"/>
            <a:ext cx="827808" cy="3423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351,3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56524" y="2686816"/>
            <a:ext cx="828000" cy="4054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853,</a:t>
            </a:r>
            <a:r>
              <a:rPr lang="ru-RU" sz="1000" dirty="0">
                <a:solidFill>
                  <a:schemeClr val="tx1"/>
                </a:solidFill>
              </a:rPr>
              <a:t>9</a:t>
            </a:r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56524" y="2150650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 701,</a:t>
            </a:r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332598"/>
            <a:ext cx="828000" cy="5317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630 820,2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43168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1 312,0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5913328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27 329,5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6554" y="502521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93658" y="502521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022035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022035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38 371,5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7760" y="3645056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84288" y="364505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364505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877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3645056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864,</a:t>
            </a:r>
            <a:r>
              <a:rPr lang="ru-RU" sz="1000" dirty="0">
                <a:solidFill>
                  <a:schemeClr val="tx1"/>
                </a:solidFill>
              </a:rPr>
              <a:t>8</a:t>
            </a:r>
            <a:endParaRPr lang="ru-RU" sz="1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428024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50492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50492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40925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40925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50492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4092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392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668940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668940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66894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00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805264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38" y="6044645"/>
            <a:ext cx="229173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6044645"/>
            <a:ext cx="4679998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Приложение №1 постановления Кабинета Министров Чувашской Республики </a:t>
            </a:r>
            <a:r>
              <a:rPr lang="ru-RU" sz="700" dirty="0" smtClean="0">
                <a:solidFill>
                  <a:schemeClr val="tx1"/>
                </a:solidFill>
              </a:rPr>
              <a:t>от 16.10.2018 № 405 «О </a:t>
            </a:r>
            <a:r>
              <a:rPr lang="ru-RU" sz="700" dirty="0">
                <a:solidFill>
                  <a:schemeClr val="tx1"/>
                </a:solidFill>
              </a:rPr>
              <a:t>государственной программе Чувашской Республики </a:t>
            </a:r>
            <a:r>
              <a:rPr lang="ru-RU" sz="700" dirty="0" smtClean="0">
                <a:solidFill>
                  <a:schemeClr val="tx1"/>
                </a:solidFill>
              </a:rPr>
              <a:t>«Обеспечение </a:t>
            </a:r>
            <a:r>
              <a:rPr lang="ru-RU" sz="700" dirty="0">
                <a:solidFill>
                  <a:schemeClr val="tx1"/>
                </a:solidFill>
              </a:rPr>
              <a:t>граждан в Чувашской Республике доступным и комфортным жильем»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6044645"/>
            <a:ext cx="91267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371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504" y="1907876"/>
            <a:ext cx="900000" cy="4041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312 298,6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4461" y="1898501"/>
            <a:ext cx="2304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</a:t>
            </a:r>
            <a:r>
              <a:rPr lang="ru-RU" sz="800" dirty="0">
                <a:solidFill>
                  <a:schemeClr val="tx1"/>
                </a:solidFill>
              </a:rPr>
              <a:t>денежная компенсация </a:t>
            </a:r>
            <a:r>
              <a:rPr lang="ru-RU" sz="800" dirty="0" smtClean="0">
                <a:solidFill>
                  <a:schemeClr val="tx1"/>
                </a:solidFill>
              </a:rPr>
              <a:t>опекунам </a:t>
            </a:r>
            <a:r>
              <a:rPr lang="ru-RU" sz="800" dirty="0">
                <a:solidFill>
                  <a:schemeClr val="tx1"/>
                </a:solidFill>
              </a:rPr>
              <a:t>(попечителям), приемным родителям, патронатным воспитателям  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16275" y="2756547"/>
            <a:ext cx="2304000" cy="504056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детей из многодетных малоимущих семей одеждой для посещения учебных занятий, а также спортивной формой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84288" y="2808945"/>
            <a:ext cx="4680000" cy="48047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23.01.2024 № </a:t>
            </a:r>
            <a:r>
              <a:rPr lang="ru-RU" sz="700" dirty="0">
                <a:solidFill>
                  <a:schemeClr val="tx1"/>
                </a:solidFill>
              </a:rPr>
              <a:t>63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</a:t>
            </a:r>
            <a:r>
              <a:rPr lang="ru-RU" sz="700" dirty="0" smtClean="0">
                <a:solidFill>
                  <a:schemeClr val="tx1"/>
                </a:solidFill>
              </a:rPr>
              <a:t>семей»,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11.03.2024 № </a:t>
            </a:r>
            <a:r>
              <a:rPr lang="ru-RU" sz="700" dirty="0">
                <a:solidFill>
                  <a:schemeClr val="tx1"/>
                </a:solidFill>
              </a:rPr>
              <a:t>21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семей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84288" y="1897851"/>
            <a:ext cx="4680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</a:t>
            </a:r>
            <a:r>
              <a:rPr lang="ru-RU" sz="700" dirty="0" smtClean="0">
                <a:solidFill>
                  <a:prstClr val="black"/>
                </a:solidFill>
              </a:rPr>
              <a:t>государственных пособиях гражданам, имеющим детей», Закон Чувашской </a:t>
            </a:r>
            <a:r>
              <a:rPr lang="ru-RU" sz="700" dirty="0">
                <a:solidFill>
                  <a:prstClr val="black"/>
                </a:solidFill>
              </a:rPr>
              <a:t>Республики </a:t>
            </a:r>
            <a:r>
              <a:rPr lang="ru-RU" sz="700" dirty="0" smtClean="0">
                <a:solidFill>
                  <a:prstClr val="black"/>
                </a:solidFill>
              </a:rPr>
              <a:t>от 24.11.2004 </a:t>
            </a:r>
            <a:r>
              <a:rPr lang="ru-RU" sz="700" dirty="0">
                <a:solidFill>
                  <a:prstClr val="black"/>
                </a:solidFill>
              </a:rPr>
              <a:t>№ 48 «О социальной поддержке детей в Чувашской Республике»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504" y="2375035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85 189,5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31428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59491" y="3342443"/>
            <a:ext cx="4680000" cy="2686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21.02.2012 № </a:t>
            </a:r>
            <a:r>
              <a:rPr lang="ru-RU" sz="700" dirty="0">
                <a:solidFill>
                  <a:schemeClr val="tx1"/>
                </a:solidFill>
              </a:rPr>
              <a:t>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82909" y="3303003"/>
            <a:ext cx="889595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263 400,0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1910071"/>
            <a:ext cx="900000" cy="4041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100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1001" y="2379424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</a:t>
            </a:r>
            <a:r>
              <a:rPr lang="ru-RU" sz="1000" dirty="0">
                <a:solidFill>
                  <a:schemeClr val="tx1"/>
                </a:solidFill>
              </a:rPr>
              <a:t>0</a:t>
            </a:r>
            <a:r>
              <a:rPr lang="ru-RU" sz="1000" dirty="0" smtClean="0">
                <a:solidFill>
                  <a:schemeClr val="tx1"/>
                </a:solidFill>
              </a:rPr>
              <a:t>00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13067" y="3316619"/>
            <a:ext cx="887221" cy="2686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1 317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504" y="4668940"/>
            <a:ext cx="900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smtClean="0">
                <a:solidFill>
                  <a:schemeClr val="tx1"/>
                </a:solidFill>
              </a:rPr>
              <a:t>534,7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504" y="5040854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236 408,7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504" y="54092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 776,8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504" y="6044645"/>
            <a:ext cx="92413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418 739,1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2025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50402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денежная </a:t>
            </a:r>
            <a:r>
              <a:rPr lang="ru-RU" sz="800" dirty="0">
                <a:solidFill>
                  <a:schemeClr val="tx1"/>
                </a:solidFill>
              </a:rPr>
              <a:t>выплата, назначаемая при рождении (усыновлении) третьего или последующих детей до достижения ребенком возраста 3 лет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50402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07.05.2012 № 606 «О мерах по реализации </a:t>
            </a:r>
            <a:r>
              <a:rPr lang="ru-RU" sz="700" dirty="0" smtClean="0">
                <a:solidFill>
                  <a:schemeClr val="tx1"/>
                </a:solidFill>
              </a:rPr>
              <a:t>демографической </a:t>
            </a:r>
            <a:r>
              <a:rPr lang="ru-RU" sz="700" dirty="0">
                <a:solidFill>
                  <a:schemeClr val="tx1"/>
                </a:solidFill>
              </a:rPr>
              <a:t>политики РФ», Указ Главы Чувашской Республики от 29.11.2017 № 123 «О ежемесячной денежной выплате семьям в случае рождения (усыновления) третьего ребенка или последующих 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9"/>
            <a:ext cx="900000" cy="5040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700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504" y="1340799"/>
            <a:ext cx="900000" cy="5040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125 706,0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16275" y="3655957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69768" y="366408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13068" y="3650475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372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504" y="3654054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1 151 852,2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997631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69768" y="4005104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13068" y="4003721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82909" y="4005103"/>
            <a:ext cx="900000" cy="35252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831 974,5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16275" y="2356285"/>
            <a:ext cx="2304000" cy="346585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Предоставление льгот по оплате жилья и коммунальных услуг многодетным семьям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2484288" y="2354985"/>
            <a:ext cx="468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23.01.2024 № </a:t>
            </a:r>
            <a:r>
              <a:rPr lang="ru-RU" sz="700" dirty="0">
                <a:solidFill>
                  <a:schemeClr val="tx1"/>
                </a:solidFill>
              </a:rPr>
              <a:t>63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</a:t>
            </a:r>
            <a:r>
              <a:rPr lang="ru-RU" sz="700" dirty="0" smtClean="0">
                <a:solidFill>
                  <a:schemeClr val="tx1"/>
                </a:solidFill>
              </a:rPr>
              <a:t>семей»,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11.03.2024 № </a:t>
            </a:r>
            <a:r>
              <a:rPr lang="ru-RU" sz="700" dirty="0">
                <a:solidFill>
                  <a:schemeClr val="tx1"/>
                </a:solidFill>
              </a:rPr>
              <a:t>21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мерах социальной поддержки многодетных семей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7225594" y="2845603"/>
            <a:ext cx="874694" cy="4057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 780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172504" y="2839019"/>
            <a:ext cx="900000" cy="40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100 050,8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8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484439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спортивно-оздоровительного комплекса с бассейном БУ «СШОР № 9 по плаванию» Минспорта Чувашии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79" y="1376888"/>
            <a:ext cx="5256584" cy="1044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объекта – 2024 -2027 годы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более 15,0 тыс.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м.</a:t>
            </a:r>
          </a:p>
          <a:p>
            <a:pPr>
              <a:lnSpc>
                <a:spcPct val="150000"/>
              </a:lnSpc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89830" y="3602202"/>
            <a:ext cx="33026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двухэтажном здании спорткомплекса разместятся 50-метровый, 25-метровый и детский бассейны, трибуны для зрителей на 500 человек, зал «сухого плавания», тренажерный зал, зал хореографии, конференц-зал на 60 человек, пресс-центр, кафе на 90 мест, комнаты тренерского состава и судей, раздевалки, душевые и санузлы, детская игровая комната, медицинские, технические и административные помещения. Рядом с объектом расположится вместительная стоянка для автомобилей.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19289"/>
              </p:ext>
            </p:extLst>
          </p:nvPr>
        </p:nvGraphicFramePr>
        <p:xfrm>
          <a:off x="340362" y="2564904"/>
          <a:ext cx="5104359" cy="39297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2 549,7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1 552,9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996,8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7" name="Picture 2" descr="\\cap-home.cap.ru\home\MINFIN\Обмен\Госдолг\Татьяна Иванова\СШОР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30" y="1420542"/>
            <a:ext cx="3397318" cy="203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78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-30580" y="440784"/>
            <a:ext cx="9205160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общеобразовательная школа на 1400 ученических мест поз. 2.35 в </a:t>
            </a:r>
            <a:r>
              <a:rPr lang="ru-RU" sz="180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мкр</a:t>
            </a: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-н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2 жилого района "Новый город" </a:t>
            </a: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Чувашской </a:t>
            </a: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9830" y="3602202"/>
            <a:ext cx="33026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36631"/>
              </p:ext>
            </p:extLst>
          </p:nvPr>
        </p:nvGraphicFramePr>
        <p:xfrm>
          <a:off x="340362" y="2564904"/>
          <a:ext cx="5104359" cy="34238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303 806,9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293 348,0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10 458,9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714 693,1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701 910,1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12 783,0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1 216 975,6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645 088,1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571 887,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2 235 475,6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1 640 346,2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595 129,4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23528" y="1556792"/>
            <a:ext cx="5058352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2027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30 720,9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1 400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545480" y="3398293"/>
            <a:ext cx="339638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этажное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тир, 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кружковая робототехники, универсальные кружковые для занятий прикладным искусством, шахматных секций или секций по шашкам, кружков по </a:t>
            </a:r>
            <a:r>
              <a:rPr lang="ru-RU" sz="1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скорочтению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гончарная мастерская, студия рисования и другое.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139354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15775866"/>
              </p:ext>
            </p:extLst>
          </p:nvPr>
        </p:nvGraphicFramePr>
        <p:xfrm>
          <a:off x="55264" y="2648069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6948264" y="2708920"/>
            <a:ext cx="2148376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0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7273001"/>
              </p:ext>
            </p:extLst>
          </p:nvPr>
        </p:nvGraphicFramePr>
        <p:xfrm>
          <a:off x="-324545" y="338800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162830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32" y="-476672"/>
            <a:ext cx="742535" cy="32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2025 год в сумме 2 539,9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011800" y="443793"/>
            <a:ext cx="93610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2 539,9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4930500" y="1862447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974137"/>
            <a:ext cx="2194273" cy="29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/>
          <p:nvPr/>
        </p:nvSpPr>
        <p:spPr>
          <a:xfrm>
            <a:off x="5802980" y="186095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1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1237033"/>
            <a:ext cx="2880320" cy="47542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 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16 ноября 2021 г. № 81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мер по обеспечению сбалансированности муниципальных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округов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Кабинета Министров Чувашской Республики от 04.12.2021 №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614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Методики распределения дотаций на поддержку мер по обеспечению сбалансированности бюджетов муниципальных округов и городских округов и Правил их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предоставления».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2025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6173"/>
              </p:ext>
            </p:extLst>
          </p:nvPr>
        </p:nvGraphicFramePr>
        <p:xfrm>
          <a:off x="179513" y="717378"/>
          <a:ext cx="5688632" cy="5447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1152128"/>
                <a:gridCol w="1800200"/>
                <a:gridCol w="1440160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поддержку мер по обеспечению сбалансированности муниципальных округов и городских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Алатырский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138 931,4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138 931,4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137 639,2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137 639,2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Батыревский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125 144,8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125 144,8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Вурнарский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112 169,3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112 169,3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Ибресинский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97 524,8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87 669,8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9 855,0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Канашский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194 787,4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194 787,4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73 975,1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73 975,1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84 411,6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84 411,6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70 272,1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70 272,1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Красночетайский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112 394,4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112 394,4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Марпосадский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123 691,1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123 691,1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147 116,1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147 116,1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Порецкий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66 600,3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63 887,3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2 713,0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Урмарский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125 319,5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125 319,5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108 973,2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108 973,2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215 587,7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215 587,7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Шемуршинский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98 059,0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98 059,0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Шумерлинский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152 214,6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66 369,6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85 845,0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Ядринский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112 092,9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112 092,9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Яльчикский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73 550,1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73 550,1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Янтиковский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95 278,2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95 278,2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74 172,4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52 585,4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21 587,0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r>
                        <a:rPr lang="ru-RU" sz="1000" b="0" i="0" u="none" strike="noStrike" dirty="0">
                          <a:effectLst/>
                          <a:latin typeface="TimesE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TimesE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2 539 905,2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2 419 905,2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120 000,0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2116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2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494441698"/>
              </p:ext>
            </p:extLst>
          </p:nvPr>
        </p:nvGraphicFramePr>
        <p:xfrm>
          <a:off x="259730" y="1340768"/>
          <a:ext cx="8739253" cy="546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>
              <a:gd name="adj1" fmla="val 8333"/>
              <a:gd name="adj2" fmla="val 92988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671915"/>
              </p:ext>
            </p:extLst>
          </p:nvPr>
        </p:nvGraphicFramePr>
        <p:xfrm>
          <a:off x="4043507" y="4566090"/>
          <a:ext cx="4890163" cy="19997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0,64%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0,51%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1,88%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0,62%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0,03%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Молодежь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0,18%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  <a:r>
                        <a:rPr lang="en-US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0,05%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0,52%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Содействие занятости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0,65%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0,54%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 государственных органов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0,16%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99,8%.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36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"/>
          <p:cNvSpPr/>
          <p:nvPr/>
        </p:nvSpPr>
        <p:spPr bwMode="auto">
          <a:xfrm>
            <a:off x="3271350" y="1988840"/>
            <a:ext cx="3553761" cy="4659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структурных элементов,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702715"/>
            <a:ext cx="6623050" cy="11421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88987" y="2436242"/>
            <a:ext cx="3183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620689"/>
            <a:ext cx="214868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197469" y="6597352"/>
            <a:ext cx="100648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1988842"/>
            <a:ext cx="648072" cy="4474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88426" y="1988843"/>
            <a:ext cx="636323" cy="44730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21023" y="1988842"/>
            <a:ext cx="644783" cy="449317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098824"/>
              </p:ext>
            </p:extLst>
          </p:nvPr>
        </p:nvGraphicFramePr>
        <p:xfrm>
          <a:off x="30163" y="3008716"/>
          <a:ext cx="3173686" cy="308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19"/>
          <p:cNvSpPr/>
          <p:nvPr/>
        </p:nvSpPr>
        <p:spPr bwMode="auto">
          <a:xfrm>
            <a:off x="3278010" y="4716611"/>
            <a:ext cx="3532361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долгом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76258" y="338015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977,7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76258" y="2531414"/>
            <a:ext cx="648070" cy="51901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98818" y="4710258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462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76679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459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76867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76679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632266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459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621024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632266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586,3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76258" y="3757993"/>
            <a:ext cx="670630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580,5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621024" y="3767656"/>
            <a:ext cx="670898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75532" y="3757993"/>
            <a:ext cx="671965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3272514" y="5157192"/>
            <a:ext cx="3575482" cy="5947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 развитие контрактной системы в сфере закупок товаров, работ, услуг для обеспечения государственных и муниципальных нужд и государственного регулирования цен (тарифов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6898818" y="5157193"/>
            <a:ext cx="648070" cy="59478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8399427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7643584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278011" y="3380152"/>
            <a:ext cx="3532361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бюджетным процессом и повышение его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3275857" y="2531414"/>
            <a:ext cx="3549254" cy="51901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"Повышение финансовой грамотности населения Чувашской Республики" ("Новая финансовая культура")</a:t>
            </a: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271350" y="3757992"/>
            <a:ext cx="3532361" cy="904495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финансовой поддержки муниципальных округов, городских округов Чувашской Республики с целью выравнивания их бюджетной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обеспечения  сбалансированности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бюджетов, социально-экономического развития и исполнения делегированных полномочий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3277407" y="5820139"/>
            <a:ext cx="3562922" cy="4507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развитие системы внешнего государственного (муниципального) финансового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8388426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7644013" y="5805264"/>
            <a:ext cx="648070" cy="34653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3291298" y="6329919"/>
            <a:ext cx="3492464" cy="33628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3293604" y="3068960"/>
            <a:ext cx="3510107" cy="288032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 bwMode="auto">
          <a:xfrm>
            <a:off x="6907924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7663932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 bwMode="auto">
          <a:xfrm>
            <a:off x="6904177" y="6307420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399427" y="6313773"/>
            <a:ext cx="648069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 bwMode="auto">
          <a:xfrm>
            <a:off x="7637624" y="6313773"/>
            <a:ext cx="674377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31,4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5,4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100,6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100,7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Скругленный прямоугольник 43"/>
          <p:cNvSpPr/>
          <p:nvPr/>
        </p:nvSpPr>
        <p:spPr bwMode="auto">
          <a:xfrm>
            <a:off x="8155306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75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886" y="692696"/>
            <a:ext cx="6368436" cy="1224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30" y="263731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7026" y="2020471"/>
            <a:ext cx="5103442" cy="4756756"/>
          </a:xfrm>
          <a:prstGeom prst="rect">
            <a:avLst/>
          </a:prstGeom>
          <a:ln>
            <a:noFill/>
          </a:ln>
        </p:spPr>
      </p:sp>
      <p:sp>
        <p:nvSpPr>
          <p:cNvPr id="6" name="Полилиния 5"/>
          <p:cNvSpPr/>
          <p:nvPr/>
        </p:nvSpPr>
        <p:spPr>
          <a:xfrm>
            <a:off x="3779913" y="2022038"/>
            <a:ext cx="5287707" cy="286465"/>
          </a:xfrm>
          <a:custGeom>
            <a:avLst/>
            <a:gdLst>
              <a:gd name="connsiteX0" fmla="*/ 0 w 4563379"/>
              <a:gd name="connsiteY0" fmla="*/ 55156 h 551556"/>
              <a:gd name="connsiteX1" fmla="*/ 55156 w 4563379"/>
              <a:gd name="connsiteY1" fmla="*/ 0 h 551556"/>
              <a:gd name="connsiteX2" fmla="*/ 4508223 w 4563379"/>
              <a:gd name="connsiteY2" fmla="*/ 0 h 551556"/>
              <a:gd name="connsiteX3" fmla="*/ 4563379 w 4563379"/>
              <a:gd name="connsiteY3" fmla="*/ 55156 h 551556"/>
              <a:gd name="connsiteX4" fmla="*/ 4563379 w 4563379"/>
              <a:gd name="connsiteY4" fmla="*/ 496400 h 551556"/>
              <a:gd name="connsiteX5" fmla="*/ 4508223 w 4563379"/>
              <a:gd name="connsiteY5" fmla="*/ 551556 h 551556"/>
              <a:gd name="connsiteX6" fmla="*/ 55156 w 4563379"/>
              <a:gd name="connsiteY6" fmla="*/ 551556 h 551556"/>
              <a:gd name="connsiteX7" fmla="*/ 0 w 4563379"/>
              <a:gd name="connsiteY7" fmla="*/ 496400 h 551556"/>
              <a:gd name="connsiteX8" fmla="*/ 0 w 4563379"/>
              <a:gd name="connsiteY8" fmla="*/ 55156 h 55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3379" h="551556">
                <a:moveTo>
                  <a:pt x="0" y="55156"/>
                </a:moveTo>
                <a:cubicBezTo>
                  <a:pt x="0" y="24694"/>
                  <a:pt x="24694" y="0"/>
                  <a:pt x="55156" y="0"/>
                </a:cubicBezTo>
                <a:lnTo>
                  <a:pt x="4508223" y="0"/>
                </a:lnTo>
                <a:cubicBezTo>
                  <a:pt x="4538685" y="0"/>
                  <a:pt x="4563379" y="24694"/>
                  <a:pt x="4563379" y="55156"/>
                </a:cubicBezTo>
                <a:lnTo>
                  <a:pt x="4563379" y="496400"/>
                </a:lnTo>
                <a:cubicBezTo>
                  <a:pt x="4563379" y="526862"/>
                  <a:pt x="4538685" y="551556"/>
                  <a:pt x="4508223" y="551556"/>
                </a:cubicBezTo>
                <a:lnTo>
                  <a:pt x="55156" y="551556"/>
                </a:lnTo>
                <a:cubicBezTo>
                  <a:pt x="24694" y="551556"/>
                  <a:pt x="0" y="526862"/>
                  <a:pt x="0" y="496400"/>
                </a:cubicBezTo>
                <a:lnTo>
                  <a:pt x="0" y="5515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05" tIns="73305" rIns="73305" bIns="7330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3779913" y="2327732"/>
            <a:ext cx="3240360" cy="236200"/>
          </a:xfrm>
          <a:custGeom>
            <a:avLst/>
            <a:gdLst>
              <a:gd name="connsiteX0" fmla="*/ 0 w 2291211"/>
              <a:gd name="connsiteY0" fmla="*/ 34189 h 341891"/>
              <a:gd name="connsiteX1" fmla="*/ 34189 w 2291211"/>
              <a:gd name="connsiteY1" fmla="*/ 0 h 341891"/>
              <a:gd name="connsiteX2" fmla="*/ 2257022 w 2291211"/>
              <a:gd name="connsiteY2" fmla="*/ 0 h 341891"/>
              <a:gd name="connsiteX3" fmla="*/ 2291211 w 2291211"/>
              <a:gd name="connsiteY3" fmla="*/ 34189 h 341891"/>
              <a:gd name="connsiteX4" fmla="*/ 2291211 w 2291211"/>
              <a:gd name="connsiteY4" fmla="*/ 307702 h 341891"/>
              <a:gd name="connsiteX5" fmla="*/ 2257022 w 2291211"/>
              <a:gd name="connsiteY5" fmla="*/ 341891 h 341891"/>
              <a:gd name="connsiteX6" fmla="*/ 34189 w 2291211"/>
              <a:gd name="connsiteY6" fmla="*/ 341891 h 341891"/>
              <a:gd name="connsiteX7" fmla="*/ 0 w 2291211"/>
              <a:gd name="connsiteY7" fmla="*/ 307702 h 341891"/>
              <a:gd name="connsiteX8" fmla="*/ 0 w 2291211"/>
              <a:gd name="connsiteY8" fmla="*/ 34189 h 34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11" h="341891">
                <a:moveTo>
                  <a:pt x="0" y="34189"/>
                </a:moveTo>
                <a:cubicBezTo>
                  <a:pt x="0" y="15307"/>
                  <a:pt x="15307" y="0"/>
                  <a:pt x="34189" y="0"/>
                </a:cubicBezTo>
                <a:lnTo>
                  <a:pt x="2257022" y="0"/>
                </a:lnTo>
                <a:cubicBezTo>
                  <a:pt x="2275904" y="0"/>
                  <a:pt x="2291211" y="15307"/>
                  <a:pt x="2291211" y="34189"/>
                </a:cubicBezTo>
                <a:lnTo>
                  <a:pt x="2291211" y="307702"/>
                </a:lnTo>
                <a:cubicBezTo>
                  <a:pt x="2291211" y="326584"/>
                  <a:pt x="2275904" y="341891"/>
                  <a:pt x="2257022" y="341891"/>
                </a:cubicBezTo>
                <a:lnTo>
                  <a:pt x="34189" y="341891"/>
                </a:lnTo>
                <a:cubicBezTo>
                  <a:pt x="15307" y="341891"/>
                  <a:pt x="0" y="326584"/>
                  <a:pt x="0" y="307702"/>
                </a:cubicBezTo>
                <a:lnTo>
                  <a:pt x="0" y="341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974" tIns="70974" rIns="70974" bIns="7097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 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3779913" y="2599539"/>
            <a:ext cx="3240361" cy="416657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мировых судей Чувашской Республики в целях реализации прав, свобод и законных интересов граждан и юридических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72531" y="2327732"/>
            <a:ext cx="627760" cy="23620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072531" y="2621648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268,4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83919" y="2332838"/>
            <a:ext cx="683701" cy="284749"/>
          </a:xfrm>
          <a:custGeom>
            <a:avLst/>
            <a:gdLst>
              <a:gd name="connsiteX0" fmla="*/ 0 w 864641"/>
              <a:gd name="connsiteY0" fmla="*/ 30829 h 308287"/>
              <a:gd name="connsiteX1" fmla="*/ 30829 w 864641"/>
              <a:gd name="connsiteY1" fmla="*/ 0 h 308287"/>
              <a:gd name="connsiteX2" fmla="*/ 833812 w 864641"/>
              <a:gd name="connsiteY2" fmla="*/ 0 h 308287"/>
              <a:gd name="connsiteX3" fmla="*/ 864641 w 864641"/>
              <a:gd name="connsiteY3" fmla="*/ 30829 h 308287"/>
              <a:gd name="connsiteX4" fmla="*/ 864641 w 864641"/>
              <a:gd name="connsiteY4" fmla="*/ 277458 h 308287"/>
              <a:gd name="connsiteX5" fmla="*/ 833812 w 864641"/>
              <a:gd name="connsiteY5" fmla="*/ 308287 h 308287"/>
              <a:gd name="connsiteX6" fmla="*/ 30829 w 864641"/>
              <a:gd name="connsiteY6" fmla="*/ 308287 h 308287"/>
              <a:gd name="connsiteX7" fmla="*/ 0 w 864641"/>
              <a:gd name="connsiteY7" fmla="*/ 277458 h 308287"/>
              <a:gd name="connsiteX8" fmla="*/ 0 w 864641"/>
              <a:gd name="connsiteY8" fmla="*/ 30829 h 3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4641" h="308287">
                <a:moveTo>
                  <a:pt x="0" y="30829"/>
                </a:moveTo>
                <a:cubicBezTo>
                  <a:pt x="0" y="13803"/>
                  <a:pt x="13803" y="0"/>
                  <a:pt x="30829" y="0"/>
                </a:cubicBezTo>
                <a:lnTo>
                  <a:pt x="833812" y="0"/>
                </a:lnTo>
                <a:cubicBezTo>
                  <a:pt x="850838" y="0"/>
                  <a:pt x="864641" y="13803"/>
                  <a:pt x="864641" y="30829"/>
                </a:cubicBezTo>
                <a:lnTo>
                  <a:pt x="864641" y="277458"/>
                </a:lnTo>
                <a:cubicBezTo>
                  <a:pt x="864641" y="294484"/>
                  <a:pt x="850838" y="308287"/>
                  <a:pt x="833812" y="308287"/>
                </a:cubicBezTo>
                <a:lnTo>
                  <a:pt x="30829" y="308287"/>
                </a:lnTo>
                <a:cubicBezTo>
                  <a:pt x="13803" y="308287"/>
                  <a:pt x="0" y="294484"/>
                  <a:pt x="0" y="277458"/>
                </a:cubicBezTo>
                <a:lnTo>
                  <a:pt x="0" y="3082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89" tIns="69989" rIns="69989" bIns="6998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7549655"/>
              </p:ext>
            </p:extLst>
          </p:nvPr>
        </p:nvGraphicFramePr>
        <p:xfrm>
          <a:off x="0" y="3212976"/>
          <a:ext cx="38519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24" y="720193"/>
            <a:ext cx="2366709" cy="1196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1054" y="6669358"/>
            <a:ext cx="982683" cy="169169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5214" y="2329266"/>
            <a:ext cx="612000" cy="255121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756159" y="262318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11889" y="2612126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3779913" y="3071011"/>
            <a:ext cx="3240361" cy="574013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доступности государственных услуг в сфере государственной регистрации актов гражданского состояния, в том числе в электронном виде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72531" y="316074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56159" y="3160533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11889" y="316053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3779913" y="3685569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оказания бесплатной юридической помощи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72531" y="368556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756159" y="3695945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11889" y="3692852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779913" y="4080888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регионального этапа Всероссийского конкурса "Лучшая муниципальная практика"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72531" y="408088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56159" y="408088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1889" y="408088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79913" y="4496314"/>
            <a:ext cx="3240361" cy="444854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вопросам совершенствования государственного управления в сфере юстиции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72531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56159" y="4496314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11889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3779913" y="501317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муниципальной службы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11889" y="5017283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756159" y="5017282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072531" y="5013176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79913" y="537321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антикоррупционной пропаганды и просвещения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72531" y="5362629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756159" y="537321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411889" y="536262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79913" y="5805264"/>
            <a:ext cx="3240361" cy="321322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эффективной системы государственного и муниципального управления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2531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5615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41188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79913" y="6237548"/>
            <a:ext cx="3240361" cy="431811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управления государственной программой Чувашской Республики "Развитие потенциала государственного управления"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072531" y="6237547"/>
            <a:ext cx="627760" cy="4318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1 434,9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756159" y="6222370"/>
            <a:ext cx="627760" cy="44698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1 269,3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11889" y="6221947"/>
            <a:ext cx="627760" cy="447412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1 193,2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17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нормативных правовых актов Чувашской Республики, правовая экспертиза которых проведена, 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нормативных правовых актов Чувашской Республики, регулирующих вопросы противодействия коррупции, приведенных в соответствие с требованиями законодательства Российской Федерации,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проектов нормативных правовых актов Чувашской Республики, в отношении которых проведена антикоррупционная экспертиза,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бесплатной юридической помощи,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7844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3776261" y="1995409"/>
            <a:ext cx="5260235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81472" y="2354386"/>
            <a:ext cx="2984336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779912" y="2743875"/>
            <a:ext cx="2998859" cy="61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 лучшее детям», «Педагоги и наставники», «</a:t>
            </a:r>
            <a:r>
              <a:rPr lang="ru-RU" sz="9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«Модернизация школьных систем образования в Чувашской Республике»  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776261" y="3453898"/>
            <a:ext cx="3022349" cy="756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мер, направленных на развитие образовательных организаций», «Строительство (приобретение), реконструкция объектов капитального строительства образовательных организаций»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5120" y="2354386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9800" y="2749910"/>
            <a:ext cx="622435" cy="612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3 395,4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910357" y="3453898"/>
            <a:ext cx="630000" cy="756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3 238,8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2897" y="2354386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7577" y="2749911"/>
            <a:ext cx="645378" cy="612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6 463,0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38134" y="3453898"/>
            <a:ext cx="630000" cy="75600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1 603,0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4650" y="2354386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9330" y="2749911"/>
            <a:ext cx="622435" cy="612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3 931,0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9887" y="3453898"/>
            <a:ext cx="630000" cy="756000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1 851,7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20689"/>
            <a:ext cx="6045020" cy="127220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2120158"/>
            <a:ext cx="41023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654681"/>
              </p:ext>
            </p:extLst>
          </p:nvPr>
        </p:nvGraphicFramePr>
        <p:xfrm>
          <a:off x="18894" y="2535537"/>
          <a:ext cx="3617002" cy="369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7" y="609126"/>
            <a:ext cx="2232248" cy="128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794451" y="4329328"/>
            <a:ext cx="3022346" cy="205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деятельности организаций в сфере образования», «Финансовое обеспечение получения дошкольного образования, начального общего, основного общего и среднего общего образования, среднего профессионального образования», «Реализация проектов и мероприятий по инновационному развитию системы образования», «Стипендии, гранты, премии и денежные поощрения», «Модернизация системы воспитания в Чувашской Республике», «Мероприятия в сфере поддержки детей-сирот и детей, оставшихся без попечения родителей, лиц из числа детей-сирот и детей, оставшихся без попечения родителей», «Меры социальной поддержки», «Обеспечение реализации государственной программы»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92026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21 676,3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48038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21 550,6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7979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21 525,2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1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1196752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93,25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5317585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5317585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5317584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5317586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317586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1" y="2709304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3352936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897872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4520942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5342086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2056384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9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520640" y="429877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15 427,5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3228" y="429877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14 420,2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184" y="767734"/>
            <a:ext cx="3745736" cy="19411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924944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771574"/>
              </p:ext>
            </p:extLst>
          </p:nvPr>
        </p:nvGraphicFramePr>
        <p:xfrm>
          <a:off x="37563" y="3182312"/>
          <a:ext cx="3743895" cy="348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3923928" y="2072862"/>
            <a:ext cx="3219055" cy="288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927504" y="2420888"/>
            <a:ext cx="3215479" cy="10801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«Модернизация первичного звена здравоохранения», «Борьба с сердечно-сосудистыми заболеваниями», «Борьба с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сахарным диабетом», «Борьба с гепатитом С и минимизация рисков распространения данного заболевания», «Совершенствование экстренной медицинской помощи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«Оптимальная для восстановления здоровья медицинская реабилитация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«Здоровье для каждого», «Охрана материнства и детства», «Обеспечение расширенного неонатального скрининга»</a:t>
            </a:r>
            <a:endParaRPr lang="ru-RU" sz="8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8371"/>
            <a:ext cx="2282054" cy="1184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олилиния 40"/>
          <p:cNvSpPr/>
          <p:nvPr/>
        </p:nvSpPr>
        <p:spPr>
          <a:xfrm>
            <a:off x="7911408" y="2077720"/>
            <a:ext cx="53269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520640" y="2078237"/>
            <a:ext cx="576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927504" y="1738326"/>
            <a:ext cx="5169136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5724" y="2420888"/>
            <a:ext cx="576000" cy="93600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2 243,3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15017" y="2077203"/>
            <a:ext cx="611403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927987" y="4291423"/>
            <a:ext cx="3237223" cy="23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ЧР,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отдельных категорий граждан, лекарственными препаратами и медицинскими изделиями», «Развитие службы крови», «Совершенствование высокотехнологичной медицинской помощи, развитие новых эффективных методов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«Предупреждение и борьба с социально значимыми инфекционными заболеваниями», «Развитие системы оказания паллиативной медицинской помощи», «Организация оказания медицинской помощи медицинскими организациями, подведомственными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Минздраву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Чувашии», «Организация санаторно-курортного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лечения», «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кадровыми ресурсами», «Информационно-технологическая и эксплуатационная поддержка», «Оценка удовлетворенности населения качеством оказываемой медицинской помощи», «Обеспечение реализации государственной программы Чувашской Республики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здравоохранения», «Финансовое обеспечение территориальных программ обязательного медицинского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страхования»</a:t>
            </a:r>
            <a:endParaRPr lang="ru-RU" sz="8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232719" y="429309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12 443,4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3905761" y="3611238"/>
            <a:ext cx="3237222" cy="63025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укрепления материально-технической базы государственных учреждений, подведомственных Министерству здравоохранения Чувашской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32719" y="3613207"/>
            <a:ext cx="576000" cy="6282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81450" y="3608002"/>
            <a:ext cx="576000" cy="633493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531852" y="3611236"/>
            <a:ext cx="576000" cy="63025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505,1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92631" y="2420888"/>
            <a:ext cx="576000" cy="93600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450,5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27338" y="2420888"/>
            <a:ext cx="576000" cy="93600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068981"/>
              </p:ext>
            </p:extLst>
          </p:nvPr>
        </p:nvGraphicFramePr>
        <p:xfrm>
          <a:off x="146314" y="2946383"/>
          <a:ext cx="3705606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3923928" y="2200194"/>
            <a:ext cx="5147843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 млн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84820" y="2663270"/>
            <a:ext cx="2948863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984820" y="3031620"/>
            <a:ext cx="2948863" cy="281365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«Многодетная семья»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3984820" y="3645024"/>
            <a:ext cx="2948863" cy="2880320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социальной поддержки отдельным категориям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«Модернизация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сектора предоставления государственных услуг, государственного социального заказа и иных мер поддержки населению»,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социальных услуг высокого качества для всех нуждающихся граждан пожилого возраста и инвалидов, включая детей-инвалидов, путем дальнейшего развития сети организаций различных организационно-правовых форм и форм собственности, предоставляющих социальные услуги»,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жизнедеятельности ветеранам, гражданам пожилого возраста, инвалидам»,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денежных выплат и пособий гражданам, имеющим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проведению оздоровительной кампании детей, в том числе детей, находящихся в трудной жизненной ситуации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«Совершенствование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обслуживания семьи и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добровольному переселению в Чувашскую Республику соотечественников, проживающих за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рубежом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ориентированных некоммерческих организаций в Чувашской Республике»,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"Социальная поддержка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85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747886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747886" y="3037502"/>
            <a:ext cx="648000" cy="262633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1 355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8920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126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1073" y="2663269"/>
            <a:ext cx="623133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48640" y="3031620"/>
            <a:ext cx="647999" cy="268515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1 413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48639" y="3645024"/>
            <a:ext cx="648000" cy="2880320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126,1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35467" y="2663270"/>
            <a:ext cx="648000" cy="30971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035467" y="3341004"/>
            <a:ext cx="648000" cy="2556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035467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717,4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984820" y="3341004"/>
            <a:ext cx="2948863" cy="281365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2689" y="3044469"/>
            <a:ext cx="648000" cy="2556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1 252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744895" y="3341004"/>
            <a:ext cx="648000" cy="303502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48639" y="3341004"/>
            <a:ext cx="647999" cy="268515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470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420936"/>
            <a:ext cx="4932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4865" y="2924944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4865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4865" y="4447831"/>
            <a:ext cx="4932000" cy="72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несовершеннолетних, находящихся в трудной жизненной ситуации, охваченных организованным отдыхом и оздоровлением, в общей численности несовершеннолетних, обратившихся за их получением в организации социального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4865" y="5229200"/>
            <a:ext cx="4932000" cy="594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детей-инвалидов, 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4865" y="5877272"/>
            <a:ext cx="4932000" cy="8889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участников Государственной программы по оказанию содействия добровольному переселению 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соотечественников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проживающих за рубежом, и членов их семей, прибывших в Чувашскую Республику и поставленных на учет в МВД по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13,0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229200"/>
            <a:ext cx="731452" cy="577814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239485"/>
            <a:ext cx="731452" cy="557243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89,39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1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247488"/>
            <a:ext cx="731452" cy="559526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90,91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9765" y="5237041"/>
            <a:ext cx="731452" cy="559687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96,99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24328" y="6009022"/>
            <a:ext cx="717704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0944"/>
            <a:ext cx="731452" cy="432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2036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68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243703"/>
            <a:ext cx="731452" cy="559527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10369" y="6009022"/>
            <a:ext cx="731452" cy="576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771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28881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830405"/>
              </p:ext>
            </p:extLst>
          </p:nvPr>
        </p:nvGraphicFramePr>
        <p:xfrm>
          <a:off x="77657" y="2865092"/>
          <a:ext cx="3918279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11960" y="2348880"/>
            <a:ext cx="4757680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11942" y="2956602"/>
            <a:ext cx="2575158" cy="28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11960" y="3431948"/>
            <a:ext cx="2574933" cy="122215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комплексной реабилитации и абилитации инвалидов, в том числе детей-инвалидов, а также ранней помощи, сопровождаемого проживания инвалидов в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Республике» 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211942" y="4725145"/>
            <a:ext cx="2575158" cy="10505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«Адаптация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объектов и услуг в приоритетных сферах жизнедеятельности инвалидов и других маломобильных групп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09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22215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2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218547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4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22215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489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709006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709006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564905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 в Чувашской Республике, включенных в программы ранней помощи, удовлетворенных качеством услуг ранней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образовательных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в которых созданы условия для получения детьми-инвалидами, инвалидами качественного образования, в общем количестве образовательных организаций 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709006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7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50455"/>
              </p:ext>
            </p:extLst>
          </p:nvPr>
        </p:nvGraphicFramePr>
        <p:xfrm>
          <a:off x="183207" y="2821119"/>
          <a:ext cx="3884737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95696259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283968" y="2547887"/>
            <a:ext cx="4661185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</a:t>
            </a:r>
          </a:p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81793" y="3202226"/>
            <a:ext cx="2495830" cy="51480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83968" y="3789040"/>
            <a:ext cx="2474867" cy="50405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 для рынка труда»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63788" y="3205833"/>
            <a:ext cx="648000" cy="51119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789041"/>
            <a:ext cx="641744" cy="50405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51480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63788" y="3789040"/>
            <a:ext cx="648000" cy="50405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292273" y="4914214"/>
            <a:ext cx="2466561" cy="125958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</a:t>
            </a:r>
          </a:p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и социальная поддержка безработных граждан»; «Безопасный труд»; «Обеспечение реализации государственной программы Чувашской Республики «Содействие занятости населения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90897" y="4914212"/>
            <a:ext cx="648000" cy="125958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666,6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914212"/>
            <a:ext cx="648000" cy="125958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5148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0288" y="3789040"/>
            <a:ext cx="648000" cy="50405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40288" y="4914213"/>
            <a:ext cx="648000" cy="125958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636,7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92274" y="4365104"/>
            <a:ext cx="2474867" cy="50405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«Человек труда»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840288" y="4365104"/>
            <a:ext cx="648000" cy="50405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6679" y="4365104"/>
            <a:ext cx="648000" cy="50405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11740" y="4365104"/>
            <a:ext cx="648000" cy="511967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2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безработицы в  среднем за год,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безработных граждан, зарегистрированных в органах службы занятости (на конец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тыс.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трудоустроенных граждан в общей численности граждан, обратившихся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7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олилиния 44"/>
          <p:cNvSpPr/>
          <p:nvPr/>
        </p:nvSpPr>
        <p:spPr>
          <a:xfrm>
            <a:off x="3892028" y="1773261"/>
            <a:ext cx="5149133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3892028" y="2182143"/>
            <a:ext cx="3316960" cy="375442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899981" y="2636912"/>
            <a:ext cx="3272902" cy="620513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проекты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«Семейные ценности и инфраструктура культуры», «Сохранение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культурного и исторического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наследия», «Развитие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 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творчества»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895169" y="3307629"/>
            <a:ext cx="3299563" cy="913459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"Строительство (реконструкция) и модернизация государственных и муниципальных учреждений  в сфере культуры, искусства и архивного дела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254426" y="2184472"/>
            <a:ext cx="520342" cy="375442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251256" y="2636913"/>
            <a:ext cx="540089" cy="620512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236,3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43082" y="3306765"/>
            <a:ext cx="539804" cy="90542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638,4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862609" y="2189462"/>
            <a:ext cx="543301" cy="375442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73228" y="2635579"/>
            <a:ext cx="556237" cy="621845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866106" y="3306251"/>
            <a:ext cx="539804" cy="900646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429,0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500745" y="2184472"/>
            <a:ext cx="505275" cy="375442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85404" y="2633645"/>
            <a:ext cx="520616" cy="615971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81722" y="3307164"/>
            <a:ext cx="511682" cy="909143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499,5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3894048" y="4293096"/>
            <a:ext cx="3305772" cy="223762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"Образование", "Искусство", "Наследие", "Сохранение и развитие искусства и творчества", "Создание условий для развития искусства и творчества", "Поддержка и развитие чтения в Чувашской Республике", "Обеспечение реализации государственной программы Чувашской Республики "Развитие культуры", "Проведение мероприятий в сфере культуры,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и юношеского творчества и архивного дела", "Сохранение, использование, популяризация и государственная охрана объектов культурного наследия", "Совершенствование государственно-общественного партнерства в сфере государственной национальной политики и в отношении российского казачества, во взаимодействии со СМИ и экспертным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сообществом",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"Укрепление единства российской нации, формирование общероссийской гражданской идентичности и этнокультурное развитие народов России", "Сохранение, изучение и развитие чувашского языка"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7254426" y="4313226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2 103,7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869603" y="4306187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1 905,5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64014" y="4298004"/>
            <a:ext cx="542006" cy="224351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1 881,7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3632133" cy="2374300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320862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060163"/>
              </p:ext>
            </p:extLst>
          </p:nvPr>
        </p:nvGraphicFramePr>
        <p:xfrm>
          <a:off x="147780" y="3467820"/>
          <a:ext cx="3632132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9" name="Picture 6" descr="C:\Users\e.babaeva\Desktop\img_00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25" y="595786"/>
            <a:ext cx="1869459" cy="1177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2735" y="1574106"/>
            <a:ext cx="1313596" cy="921331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59" y="1013292"/>
            <a:ext cx="3535740" cy="2239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416" y="6597352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48586" y="157410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4035" y="3645627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зданий учреждений культуры, находящихся в удовлетворительном состоянии, в общем количестве зданий данных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65208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3164" y="5661852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6734376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7271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34376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7271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56589" y="465208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7538363" y="465539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31 676,0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35090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27985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7407" y="269841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27407" y="364729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38499" y="46570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44 408,0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8121" y="566352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172109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159678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170799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22 007,6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174546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965004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952573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963694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855,0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67441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764704"/>
            <a:ext cx="6152413" cy="1653034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объектов инженерной и туристической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конкурентоспособности туристско-рекреационных территорий Чувашской Республики на мировом и внутреннем туристических рынках;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силение социальной роли туризма, в том числе приоритетных направлений развития туризма;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родвижение туристского продукта Чувашской Республики на мировом и внутреннем туристском рынке.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659" y="2427940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600199"/>
              </p:ext>
            </p:extLst>
          </p:nvPr>
        </p:nvGraphicFramePr>
        <p:xfrm>
          <a:off x="135660" y="2881383"/>
          <a:ext cx="4209356" cy="27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5615" y="3501008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44008" y="3932348"/>
            <a:ext cx="2448000" cy="648781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«Создание и модернизация объектов инженерной туристической инфраструктуры»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32353" y="4638151"/>
            <a:ext cx="2448000" cy="504056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«Доступность туристического продукта»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135116" y="3501008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652" y="3946742"/>
            <a:ext cx="612000" cy="634387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53854" y="4622201"/>
            <a:ext cx="612000" cy="504057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501008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5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84934" y="3957536"/>
            <a:ext cx="612000" cy="561671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63049" y="4613658"/>
            <a:ext cx="612000" cy="504056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501007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31983" y="3946742"/>
            <a:ext cx="612000" cy="561670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365,9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13667" y="4597709"/>
            <a:ext cx="612000" cy="504056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олилиния 29"/>
          <p:cNvSpPr/>
          <p:nvPr/>
        </p:nvSpPr>
        <p:spPr>
          <a:xfrm>
            <a:off x="4635220" y="5745711"/>
            <a:ext cx="2448000" cy="985469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мероприятий, направленных на формирование и продвижение туристского продукта Чувашской Республики»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164288" y="5739484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831983" y="5739484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96504" y="5750085"/>
            <a:ext cx="612000" cy="964266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59728" y="5553360"/>
            <a:ext cx="4168256" cy="1116000"/>
          </a:xfrm>
          <a:prstGeom prst="wedgeRoundRectCallout">
            <a:avLst>
              <a:gd name="adj1" fmla="val -126"/>
              <a:gd name="adj2" fmla="val -66146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расходы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увеличиваются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реализацией нового регионального проекта «Создание и модернизация объектов инженерной инфраструктуры» в рамках индивидуальной программы экономического развития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строительство набережной р. Волга с причальной стенкой и благоустройство прилегающей территории в г.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Козловка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г. Мариинский Посад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625615" y="5181339"/>
            <a:ext cx="2448000" cy="504056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туристической инфраструктуры»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171840" y="5166547"/>
            <a:ext cx="612000" cy="504057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13667" y="5166242"/>
            <a:ext cx="612000" cy="504057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84934" y="5166547"/>
            <a:ext cx="612000" cy="504057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</a:t>
            </a: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7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школьников, направленных в туристические поездки по Чувашии и регионам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человек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лиц, размещенных в коллективных средствах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размещения, тыс.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92547" y="5329058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объектов, услуг и сервисов туристической инфраструктуры Чувашской Республики, представленных на региональном туристическом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портале, единиц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253509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253509" y="3518379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253509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320,0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253509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07487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15607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15607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84476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96656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96656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96656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77704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77704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77704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77704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20138"/>
            <a:ext cx="31868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Полилиния 37"/>
          <p:cNvSpPr/>
          <p:nvPr/>
        </p:nvSpPr>
        <p:spPr>
          <a:xfrm>
            <a:off x="6030498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034558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034558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53509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15607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034558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2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3" y="2776212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871112"/>
              </p:ext>
            </p:extLst>
          </p:nvPr>
        </p:nvGraphicFramePr>
        <p:xfrm>
          <a:off x="35317" y="3140873"/>
          <a:ext cx="3816603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940198" y="2776212"/>
            <a:ext cx="5123635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940199" y="3320823"/>
            <a:ext cx="2745890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40199" y="3707982"/>
            <a:ext cx="2745890" cy="873146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95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«Бизнес-спринт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 выбираю спорт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массового спорта, системы подготовки спортивного 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спорта высших достижений»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3940199" y="4654100"/>
            <a:ext cx="2745890" cy="1776593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t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официальных физкультурных мероприятий, курсов повышения квалификации и профессиональной переподготовки для специалистов, работающих в сфере 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 и подготовка спортивного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31708" y="3320823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44082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988,7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4082" y="4654100"/>
            <a:ext cx="720000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1 207,1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320823"/>
            <a:ext cx="719999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1 198,5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4" y="4654100"/>
            <a:ext cx="719999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1 038,7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692696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65064" y="3320823"/>
            <a:ext cx="679344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5064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865,7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90166" y="4662186"/>
            <a:ext cx="720000" cy="1776592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1 038,7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56535" y="2788690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56535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56535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0626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06265" y="2780929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06265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06265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62,64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9224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Чувашской Республики, принявших участие во всероссийских и международных соревнованиях, в общей численности занимающихся в спортивных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70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563450"/>
              </p:ext>
            </p:extLst>
          </p:nvPr>
        </p:nvGraphicFramePr>
        <p:xfrm>
          <a:off x="82554" y="3789040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57606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"Построение (развитие) аппаратно-программного комплекса "Безопасный город" на территории Чувашской Республики"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402976" y="4005064"/>
            <a:ext cx="2613604" cy="51429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государственных учреждений, обеспечивающих безопасность жизнедеятельности населения и территорий Чувашской Республики"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02976" y="4653137"/>
            <a:ext cx="2613604" cy="86409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ситуаций, систем оповещения и информирования населения"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67596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005065"/>
            <a:ext cx="576000" cy="51429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107,3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435,0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0" y="3339117"/>
            <a:ext cx="634765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25,4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589240"/>
            <a:ext cx="2593584" cy="108011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 "Защита населения и территории от чрезвычайных ситуаций, обеспечение пожарной безопасности и безопасности людей на водных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объектах",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"Профилактика терроризма и экстремистской деятельности в Чувашской Республике", "Обеспечение реализации государственной программы Чувашской Республики "Повышение безопасности жизнедеятельности населения и территорий Чувашской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Республики" 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4653137"/>
            <a:ext cx="576000" cy="86409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39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9538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2 890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1 547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1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20688"/>
            <a:ext cx="4125749" cy="2880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53788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497531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389200" y="2132856"/>
            <a:ext cx="4589703" cy="288032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89200" y="2504098"/>
            <a:ext cx="3015117" cy="210948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389199" y="2735424"/>
            <a:ext cx="3015118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многоуровневой системы профилактики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397112" y="3090419"/>
            <a:ext cx="3030943" cy="410589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предупреждение бытовой преступности, а также преступлений, совершенных в состоянии алкогольного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опьянения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389199" y="3559135"/>
            <a:ext cx="3038856" cy="400790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профилактики правонарушений и повышение уровня правовой культуры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401122" y="5561451"/>
            <a:ext cx="2992040" cy="315821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спроса на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наркотики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483457" y="2509879"/>
            <a:ext cx="465730" cy="205167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76365" y="2769307"/>
            <a:ext cx="485295" cy="27601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71827" y="3122633"/>
            <a:ext cx="494370" cy="37837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71827" y="3559135"/>
            <a:ext cx="501424" cy="398908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38190" y="5563379"/>
            <a:ext cx="519528" cy="313894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001442" y="2515043"/>
            <a:ext cx="427508" cy="205167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011682" y="2769307"/>
            <a:ext cx="434027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011682" y="3127821"/>
            <a:ext cx="457464" cy="37318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019020" y="5565305"/>
            <a:ext cx="409930" cy="31196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019020" y="3564405"/>
            <a:ext cx="442788" cy="398908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8424" y="6614771"/>
            <a:ext cx="688397" cy="238425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519638" y="2521512"/>
            <a:ext cx="493969" cy="198205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87943" y="2769307"/>
            <a:ext cx="490959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0,08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98171" y="3127821"/>
            <a:ext cx="480732" cy="33737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98171" y="3574452"/>
            <a:ext cx="498818" cy="38886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71958" y="5578884"/>
            <a:ext cx="525029" cy="29838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397112" y="3993604"/>
            <a:ext cx="3030943" cy="47999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полномочий по составлению протоколов об административных правонарушениях, посягающих на общественный порядок и общественную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3077" y="3999971"/>
            <a:ext cx="494369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19020" y="3999971"/>
            <a:ext cx="409930" cy="50405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97869" y="4006339"/>
            <a:ext cx="506944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4397112" y="4504029"/>
            <a:ext cx="3021526" cy="365132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административных комиссий для рассмотрения дел об административных правонарушениях"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447763" y="4504028"/>
            <a:ext cx="520580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019019" y="4504028"/>
            <a:ext cx="426689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84933" y="4522096"/>
            <a:ext cx="512055" cy="34706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4408650" y="5937478"/>
            <a:ext cx="2992040" cy="33904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организационно-правового и ресурсного обеспечения антинаркотической деятельности в Чувашской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434250" y="5954031"/>
            <a:ext cx="527409" cy="32248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98171" y="5954143"/>
            <a:ext cx="498816" cy="322375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019020" y="5954143"/>
            <a:ext cx="409930" cy="32237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397112" y="4884372"/>
            <a:ext cx="3015117" cy="635637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социальной реабилитации и ресоциализации лиц, находящихся в трудной жизненной ситуации, потребляющих наркотические средства и психотропные вещества в немедицинских целях (за исключением медицинской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450253" y="4942523"/>
            <a:ext cx="498933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019020" y="4942523"/>
            <a:ext cx="426689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75236" y="4942523"/>
            <a:ext cx="512054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4411855" y="6303660"/>
            <a:ext cx="2992040" cy="49649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безнадзорности, беспризорности, правонарушений и антиобщественных действий несовершеннолетних, выявление и устранение причин и условий, способствующих развитию этих негативных явлений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442836" y="6347352"/>
            <a:ext cx="506351" cy="3224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019020" y="6355569"/>
            <a:ext cx="409930" cy="33693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46,3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498171" y="6370021"/>
            <a:ext cx="480732" cy="299820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46,3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5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4920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4654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071" y="764705"/>
            <a:ext cx="3931407" cy="21264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1" y="3064604"/>
            <a:ext cx="37888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431338"/>
              </p:ext>
            </p:extLst>
          </p:nvPr>
        </p:nvGraphicFramePr>
        <p:xfrm>
          <a:off x="75964" y="3329017"/>
          <a:ext cx="38479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5939"/>
            <a:ext cx="1438748" cy="1041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218905" y="1259286"/>
            <a:ext cx="4853543" cy="252000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212526" y="273901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спроса на отечественные беспилотные авиационные системы"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11960" y="464005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экологической безопасности на территории Чувашской Республики"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211960" y="24401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лесов"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0" y="18424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 Строительство (реконструкция) инфраструктурных объектов в сфере обращения  с твердыми коммунальными отходами"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211959" y="303785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"Реализация мероприятий в области обращения с отходами"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211959" y="33366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осуществления отдельных полномочий в области лесных отношений"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218904" y="55365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 "Защита от наводнений и иных негативных воздействий вод и обеспечение безопасности гидротехнических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4211960" y="583541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"Охрана, защита, воспроизводство и использование лесов"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524328" y="1541126"/>
            <a:ext cx="468000" cy="252000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524328" y="463692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24328" y="4936210"/>
            <a:ext cx="468000" cy="25200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4328" y="5235496"/>
            <a:ext cx="468000" cy="252000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24328" y="5834068"/>
            <a:ext cx="468000" cy="25200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328" y="6155831"/>
            <a:ext cx="468000" cy="36004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604448" y="154112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604448" y="4640059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604448" y="4938899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604448" y="5536579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604448" y="5835419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8625167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8064440" y="154112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064440" y="4640060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064440" y="4938900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524328" y="5534782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64440" y="5835420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064440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24328" y="363106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604448" y="4233219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064440" y="4233220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211960" y="393437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эффективной реализации государственных функций в сфере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недропользования"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211959" y="4233219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"Проведение геологического изучения и оценки запасов общераспространенных полезных ископаемых и подземных вод"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4211959" y="36355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"Создание территориальной системы наблюдения за состоянием окружающей среды на территории Чувашской Республики"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4211960" y="52377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"Обеспечение реализации государственных функций в области водных отношений"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4211959" y="493889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"Охрана и воспроизводство животного мира"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4212266" y="214133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«Вода России"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4218904" y="6165344"/>
            <a:ext cx="3161405" cy="3505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потенциала природно-сырьевых ресурсов и обеспечение экологической безопасности"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7524328" y="18353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4328" y="213463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524328" y="33317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524328" y="303249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524328" y="2733208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524328" y="243392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524328" y="393035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524328" y="4229638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064440" y="184250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604448" y="184249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064440" y="21413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604448" y="21413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604448" y="244017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064440" y="24401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 rot="10800000" flipV="1">
            <a:off x="8064440" y="273902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 rot="10800000" flipV="1">
            <a:off x="8604448" y="273901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8064440" y="303786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604448" y="303785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064440" y="333670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604448" y="333669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8064440" y="36355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8604448" y="36355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8064440" y="39343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8604448" y="393437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064440" y="523774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8604448" y="523773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 rot="10800000" flipV="1">
            <a:off x="8064440" y="553658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4211961" y="1541126"/>
            <a:ext cx="3168916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69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1196752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34866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404828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46099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31491" y="517162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57332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348475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4044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4604377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516418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57240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210626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9249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348466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40443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460410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51638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572354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2650" y="3951570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численности основных видов охотничьих ресурсов по отношению к уровню 2017 года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лось, %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5840" y="5686454"/>
            <a:ext cx="4918810" cy="406842"/>
          </a:xfrm>
          <a:prstGeom prst="roundRect">
            <a:avLst>
              <a:gd name="adj" fmla="val 2414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захораниваемых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твердых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 отходов в общей массе образованных твердых коммунальных отходов,%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5840" y="202381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8983" y="152391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92650" y="292494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насаждений,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650" y="3459079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разведанных запасов твердых полезных ископаемых, млн. куб. м.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2650" y="515796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обрабатываемых твердых коммунальных отходов в общей массе образованных твердых коммунальных отходов,%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64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05840" y="4475519"/>
            <a:ext cx="4918810" cy="5139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проводимых экологических мероприятий, направленных на повышение уровня экологической культуры, воспитание и просвещение населения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ед.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41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878" y="644959"/>
            <a:ext cx="4122393" cy="22825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097" y="392870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24" y="3041763"/>
            <a:ext cx="2952328" cy="90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355973" y="764704"/>
            <a:ext cx="4717826" cy="335769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355975" y="1412800"/>
            <a:ext cx="2836761" cy="21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производства хмеля"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366229" y="2566798"/>
            <a:ext cx="2814355" cy="43154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инвестиционной деятельности в агропромышленном комплексе"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355972" y="4827040"/>
            <a:ext cx="2824612" cy="5046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"Формирование государственных информационных ресурсов в сферах обеспечения продовольственной безопасности и управления агропромышленным комплексом"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512318" y="1669959"/>
            <a:ext cx="576000" cy="4154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512318" y="2541140"/>
            <a:ext cx="576000" cy="43154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512318" y="4113104"/>
            <a:ext cx="576000" cy="25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55977" y="2102909"/>
            <a:ext cx="2824607" cy="41915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и техническая модернизация агропромышленного комплекса"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379785" y="3043075"/>
            <a:ext cx="2800799" cy="30302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овощеводства и картофелеводства"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355978" y="3390840"/>
            <a:ext cx="2824606" cy="36106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"Вовлечение в оборот и комплексная мелиорация земель сельскохозяйственного назначения"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512318" y="2121986"/>
            <a:ext cx="576000" cy="35359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234,5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512318" y="3029692"/>
            <a:ext cx="576000" cy="30302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512318" y="3403706"/>
            <a:ext cx="576000" cy="36106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355972" y="1646310"/>
            <a:ext cx="2834863" cy="43908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эпизоотического благополучия на территории Чувашской Республики"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512318" y="1412800"/>
            <a:ext cx="576000" cy="22031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36296" y="1124744"/>
            <a:ext cx="576000" cy="2666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512318" y="1124744"/>
            <a:ext cx="576000" cy="2666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36296" y="1412800"/>
            <a:ext cx="576000" cy="22194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36296" y="1669959"/>
            <a:ext cx="576000" cy="34347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339,4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236296" y="2121986"/>
            <a:ext cx="576000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36296" y="3029692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56,0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36296" y="2541140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36296" y="3403857"/>
            <a:ext cx="576000" cy="3609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36296" y="4113104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355977" y="1126371"/>
            <a:ext cx="2836760" cy="26336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85754" y="1126371"/>
            <a:ext cx="576000" cy="2633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85754" y="1412800"/>
            <a:ext cx="576000" cy="20944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85754" y="1669959"/>
            <a:ext cx="576000" cy="4154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5754" y="2121986"/>
            <a:ext cx="576000" cy="3535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85754" y="3029692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85754" y="2541140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85754" y="3403857"/>
            <a:ext cx="576000" cy="3609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85754" y="4113104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355978" y="4093374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агропромышленного комплекса"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885754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36296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512318" y="4869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385742"/>
              </p:ext>
            </p:extLst>
          </p:nvPr>
        </p:nvGraphicFramePr>
        <p:xfrm>
          <a:off x="86878" y="4153436"/>
          <a:ext cx="4006991" cy="248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512318" y="4437152"/>
            <a:ext cx="576000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36296" y="4437152"/>
            <a:ext cx="576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85754" y="4431706"/>
            <a:ext cx="576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355972" y="4390110"/>
            <a:ext cx="2824609" cy="392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ветеринарии в Чувашской Республике"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366229" y="5376466"/>
            <a:ext cx="2814352" cy="4966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"Стимулирование муниципальных округов Чувашской Республики к обеспечению устойчивого и динамичного развития сельского хозяйства"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4355972" y="5945094"/>
            <a:ext cx="2824609" cy="6522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сельского хозяйства и регулирование рынка сельскохозяйственной продукции, сырья и продовольствия"</a:t>
            </a:r>
          </a:p>
        </p:txBody>
      </p:sp>
      <p:sp>
        <p:nvSpPr>
          <p:cNvPr id="79" name="Полилиния 78"/>
          <p:cNvSpPr/>
          <p:nvPr/>
        </p:nvSpPr>
        <p:spPr>
          <a:xfrm>
            <a:off x="7236296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885754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512318" y="5373216"/>
            <a:ext cx="576000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p:sp>
        <p:nvSpPr>
          <p:cNvPr id="82" name="Полилиния 81"/>
          <p:cNvSpPr/>
          <p:nvPr/>
        </p:nvSpPr>
        <p:spPr>
          <a:xfrm>
            <a:off x="7236296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885754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512318" y="5945094"/>
            <a:ext cx="576000" cy="65225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4366229" y="3796638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туризма"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7885754" y="3800878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236296" y="3800878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512318" y="3789040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3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220552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4028864"/>
            <a:ext cx="720000" cy="552264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2012639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40152" y="4028864"/>
            <a:ext cx="720000" cy="552264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35 699,0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35998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35998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35998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35998" y="4028864"/>
            <a:ext cx="720000" cy="55226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35998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43687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43687" y="2642521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3687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 rot="10800000" flipV="1">
            <a:off x="7543687" y="4028864"/>
            <a:ext cx="720000" cy="55226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39 433,0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 rot="10800000" flipV="1">
            <a:off x="7543687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51375" y="2012640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51375" y="2652514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51375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51375" y="4028864"/>
            <a:ext cx="720000" cy="55226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39 433,0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51375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5802" y="2598004"/>
            <a:ext cx="4830173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сопоставимых ценах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уровню 2020 года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5803" y="3271022"/>
            <a:ext cx="4842990" cy="506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пищевых продуктов (в сопоставимых ценах) к уровню 2020 года,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2741" y="3956856"/>
            <a:ext cx="4799048" cy="720080"/>
          </a:xfrm>
          <a:prstGeom prst="roundRect">
            <a:avLst>
              <a:gd name="adj" fmla="val 11581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в сельском хозяйстве (по сельскохозяйственным организациям, не относящимся к субъектам малого предпринимательства), рублей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4677" y="4820952"/>
            <a:ext cx="4827112" cy="61624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экспорта продукции агропромышленного комплекса (в сопоставимых ценах),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долларов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630525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70420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152" y="2012639"/>
            <a:ext cx="720000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152" y="2627313"/>
            <a:ext cx="720000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152" y="3271022"/>
            <a:ext cx="720000" cy="50613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152" y="4869215"/>
            <a:ext cx="720000" cy="504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6"/>
            <a:ext cx="3846556" cy="24482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839941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422991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097158" y="3361442"/>
            <a:ext cx="2853128" cy="54993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жилищного строительства на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сельских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территориях и повышение уровня благоустройства домовладений»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33008" y="3361442"/>
            <a:ext cx="626518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2909" y="3361441"/>
            <a:ext cx="604375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7262" y="3361442"/>
            <a:ext cx="563596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095902" y="4043090"/>
            <a:ext cx="2853128" cy="46167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на сельских территориях»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72861" y="4661138"/>
            <a:ext cx="612115" cy="38804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307,2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22908" y="4087607"/>
            <a:ext cx="601447" cy="46167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96104" y="4091264"/>
            <a:ext cx="566525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18599" y="3001403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5839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407262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4023884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128223"/>
              </p:ext>
            </p:extLst>
          </p:nvPr>
        </p:nvGraphicFramePr>
        <p:xfrm>
          <a:off x="217916" y="31493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Полилиния 27"/>
          <p:cNvSpPr/>
          <p:nvPr/>
        </p:nvSpPr>
        <p:spPr>
          <a:xfrm>
            <a:off x="4116385" y="2713370"/>
            <a:ext cx="4889396" cy="21369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</a:t>
            </a:r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</a:t>
            </a: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097158" y="3001403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084653" y="4699738"/>
            <a:ext cx="2853129" cy="3690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«Современный облик сельских территорий»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4104760" y="5286102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"Благоустройство сельских территорий"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7024266" y="4071234"/>
            <a:ext cx="626518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1640" y="4680787"/>
            <a:ext cx="601447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22908" y="5272454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407262" y="4669504"/>
            <a:ext cx="566524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72862" y="5286102"/>
            <a:ext cx="612115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04333" y="5255227"/>
            <a:ext cx="563596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092390" y="5863500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сельских территорий"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7722909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850,8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85407" y="5859184"/>
            <a:ext cx="601447" cy="36010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711,5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32723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1 125,9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80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351378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996952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274" y="3577499"/>
            <a:ext cx="5210021" cy="342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55935" y="4700615"/>
            <a:ext cx="5185976" cy="4320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Построены (реконструированы) и отремонтированы автомобильные дороги на сельских территориях,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8" y="1992037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28" y="5373763"/>
            <a:ext cx="5184362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4149080"/>
            <a:ext cx="5210021" cy="3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57749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716547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1" y="5373764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1 487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577499"/>
            <a:ext cx="648000" cy="342520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91,9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93828" y="4712662"/>
            <a:ext cx="648000" cy="43200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1" y="5373764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04699" y="5373763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577499"/>
            <a:ext cx="648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92,11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996954"/>
            <a:ext cx="648000" cy="42555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704699" y="4725183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4149081"/>
            <a:ext cx="648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317306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57749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492739" y="4712663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19990" y="5373763"/>
            <a:ext cx="648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414908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1 900,0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30667" y="5373761"/>
            <a:ext cx="61200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317306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1131" y="3577499"/>
            <a:ext cx="612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92,11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996952"/>
            <a:ext cx="612000" cy="4255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725183"/>
            <a:ext cx="612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4149082"/>
            <a:ext cx="612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6919" y="2996953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996953"/>
            <a:ext cx="648000" cy="425549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99695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810600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3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0" y="764705"/>
            <a:ext cx="3458200" cy="1800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4584682" cy="20162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717" y="2986762"/>
            <a:ext cx="40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265187"/>
              </p:ext>
            </p:extLst>
          </p:nvPr>
        </p:nvGraphicFramePr>
        <p:xfrm>
          <a:off x="343582" y="3379291"/>
          <a:ext cx="3652354" cy="2705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олилиния 41"/>
          <p:cNvSpPr/>
          <p:nvPr/>
        </p:nvSpPr>
        <p:spPr>
          <a:xfrm>
            <a:off x="4283968" y="2852936"/>
            <a:ext cx="4694810" cy="305020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мероприятий,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283968" y="3198088"/>
            <a:ext cx="2609710" cy="197842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6718" y="3189840"/>
            <a:ext cx="590354" cy="20608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88424" y="3187338"/>
            <a:ext cx="590354" cy="20859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45320" y="3198088"/>
            <a:ext cx="590354" cy="197842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4296189" y="3428552"/>
            <a:ext cx="2609710" cy="456728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к информационно-телекоммуникационной сети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64822" y="3428552"/>
            <a:ext cx="572250" cy="456728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45320" y="3428553"/>
            <a:ext cx="590354" cy="45672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3071" y="3428553"/>
            <a:ext cx="563450" cy="45672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4303616" y="4767254"/>
            <a:ext cx="2609710" cy="343303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</a:t>
            </a:r>
            <a:r>
              <a:rPr lang="ru-RU" sz="11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064822" y="4767365"/>
            <a:ext cx="572250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70,2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7745320" y="4767519"/>
            <a:ext cx="590354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13070" y="4764907"/>
            <a:ext cx="565707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303616" y="5137808"/>
            <a:ext cx="2609710" cy="306885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электронного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13071" y="5133115"/>
            <a:ext cx="563449" cy="306885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5320" y="5138339"/>
            <a:ext cx="590354" cy="306885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068651" y="5138030"/>
            <a:ext cx="568422" cy="306885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1 565,4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4303616" y="5484010"/>
            <a:ext cx="2590062" cy="316835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«Массовые коммуникации»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8651" y="5469987"/>
            <a:ext cx="590354" cy="33129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4296189" y="5832118"/>
            <a:ext cx="2614504" cy="68262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745320" y="5470606"/>
            <a:ext cx="590354" cy="33129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99618" y="5473967"/>
            <a:ext cx="590354" cy="33129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64822" y="5832118"/>
            <a:ext cx="590354" cy="682620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3071" y="5830902"/>
            <a:ext cx="581326" cy="68412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745320" y="5833332"/>
            <a:ext cx="590354" cy="681122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301060" y="3902625"/>
            <a:ext cx="2609710" cy="415396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«Цифровые платформы в отраслях социальной сферы»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087904" y="3902736"/>
            <a:ext cx="572250" cy="415396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68402" y="3902890"/>
            <a:ext cx="590354" cy="415396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36152" y="3900278"/>
            <a:ext cx="565707" cy="415396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318152" y="4344645"/>
            <a:ext cx="2609710" cy="40846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«Цифровое государственное управление»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8427607" y="4339952"/>
            <a:ext cx="563449" cy="40846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759856" y="4345176"/>
            <a:ext cx="590354" cy="40846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83187" y="4344867"/>
            <a:ext cx="568422" cy="40846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812830" y="2564904"/>
            <a:ext cx="3121106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501210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498559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490001"/>
            <a:ext cx="5579171" cy="7433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365242"/>
            <a:ext cx="5570947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"цифровой зрелости" ключевых отраслей экономики и социальной сферы, в том числе здравоохранения и образования, а также государственного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01010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" y="696470"/>
            <a:ext cx="4956058" cy="2085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01009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509192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501209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373288"/>
            <a:ext cx="579554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0100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501211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373288"/>
            <a:ext cx="587436" cy="648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71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80" y="240553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60991" y="3032956"/>
            <a:ext cx="4702229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5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153661"/>
              </p:ext>
            </p:extLst>
          </p:nvPr>
        </p:nvGraphicFramePr>
        <p:xfrm>
          <a:off x="91280" y="2739689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олилиния 18"/>
          <p:cNvSpPr/>
          <p:nvPr/>
        </p:nvSpPr>
        <p:spPr>
          <a:xfrm>
            <a:off x="4221442" y="3430272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18598" y="3445735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221442" y="4008662"/>
            <a:ext cx="2550660" cy="57606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среды»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954598" y="4008662"/>
            <a:ext cx="612072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472,3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87899" y="3994768"/>
            <a:ext cx="612000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316,6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686633" y="3445734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51220" y="3451656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51220" y="3997202"/>
            <a:ext cx="612000" cy="5713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24850" y="4684354"/>
            <a:ext cx="2550660" cy="76446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благоустройству населенных пунктов Чувашской Республики"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6958006" y="4684354"/>
            <a:ext cx="612072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91307" y="4684354"/>
            <a:ext cx="612000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54628" y="4684354"/>
            <a:ext cx="612000" cy="76446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251823" y="5520830"/>
            <a:ext cx="2550660" cy="100451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6984979" y="5520830"/>
            <a:ext cx="58509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18280" y="5520830"/>
            <a:ext cx="58161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81601" y="5520830"/>
            <a:ext cx="581619" cy="100451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1280" y="5805264"/>
            <a:ext cx="3970377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2025-2027 годах уменьшаются расходы на благоустройство дворовых территорий и тротуаров, финансирование данных расходов планируется в рамках муниципальных программ, в </a:t>
            </a:r>
            <a:r>
              <a:rPr lang="ru-RU" sz="1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счет софинансирования мероприятий из федерального бюджета и республиканского бюджета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8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29277" y="4439911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индекса качества городской среды по отношению к 2019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году, 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472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499521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0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734" y="692696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816" y="187095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30302" y="1916832"/>
            <a:ext cx="4688404" cy="216023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30302" y="2182029"/>
            <a:ext cx="2698943" cy="23737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230301" y="2995192"/>
            <a:ext cx="269894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проектов развития промышленности, развитие инфраструктуры и диверсификация оборонно-промышленного комплекса»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80307" y="2177280"/>
            <a:ext cx="631187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980307" y="2506226"/>
            <a:ext cx="631187" cy="43204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9,7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980307" y="2994920"/>
            <a:ext cx="612000" cy="50456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18021" y="2182029"/>
            <a:ext cx="612000" cy="23373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193966"/>
              </p:ext>
            </p:extLst>
          </p:nvPr>
        </p:nvGraphicFramePr>
        <p:xfrm>
          <a:off x="215056" y="2296617"/>
          <a:ext cx="3934126" cy="3236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62646" y="21831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38019" y="2482841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«Производительность труда»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654132" y="2501052"/>
            <a:ext cx="604569" cy="423892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1572" y="2506226"/>
            <a:ext cx="612000" cy="41379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643370" y="3001748"/>
            <a:ext cx="622075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416,9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21572" y="2995931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38018" y="3579551"/>
            <a:ext cx="269894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Энергоэффективность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транспортном комплексе»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980307" y="3579513"/>
            <a:ext cx="613938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42307" y="3591785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21572" y="358507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226011" y="3956149"/>
            <a:ext cx="2725285" cy="37583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«Развитие межрегионального и международного сотрудничества»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242487" y="4392505"/>
            <a:ext cx="2708810" cy="54948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промышленного производства и повышения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236015" y="5387876"/>
            <a:ext cx="2688671" cy="39415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«Энергосбережение в Чувашской Республике»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26011" y="5868731"/>
            <a:ext cx="2687057" cy="6441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«Развитие промышленности и инновационная экономика»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4239003" y="5016832"/>
            <a:ext cx="2685683" cy="29619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«Качество»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91840" y="3952803"/>
            <a:ext cx="58792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36363" y="3947266"/>
            <a:ext cx="652047" cy="37226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18726" y="3943123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91840" y="4392505"/>
            <a:ext cx="587920" cy="54948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636364" y="4391394"/>
            <a:ext cx="652045" cy="5505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21738" y="4389006"/>
            <a:ext cx="612000" cy="552979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968551" y="5005852"/>
            <a:ext cx="611209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19239" y="5015577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296921" y="5015577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8030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54133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23373" y="5409643"/>
            <a:ext cx="612000" cy="37238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6958030" y="5883639"/>
            <a:ext cx="634277" cy="6291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637268" y="5889183"/>
            <a:ext cx="634277" cy="623647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06706" y="5896568"/>
            <a:ext cx="612000" cy="61626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ая прямоугольная выноска 60"/>
          <p:cNvSpPr/>
          <p:nvPr/>
        </p:nvSpPr>
        <p:spPr>
          <a:xfrm>
            <a:off x="395536" y="5724558"/>
            <a:ext cx="3240360" cy="800786"/>
          </a:xfrm>
          <a:prstGeom prst="wedgeRoundRectCallout">
            <a:avLst>
              <a:gd name="adj1" fmla="val 45363"/>
              <a:gd name="adj2" fmla="val -846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 2026 – 2027 годы планируется предусмотреть с учетом участия в федеральных программах на развитие промышленности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2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288316" cy="1490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58499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267458"/>
              </p:ext>
            </p:extLst>
          </p:nvPr>
        </p:nvGraphicFramePr>
        <p:xfrm>
          <a:off x="283227" y="2908158"/>
          <a:ext cx="3750499" cy="3022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198802" y="2888069"/>
            <a:ext cx="4753964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96198" y="3429000"/>
            <a:ext cx="2762619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187476" y="3891709"/>
            <a:ext cx="2780061" cy="997392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«Создание условий для максимального вовлечения в хозяйственных оборот государственного имущества Чувашской Республики, в том числе земельных участков»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204918" y="5019485"/>
            <a:ext cx="2762619" cy="78930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«Эффективное управление и распоряжение государственным имуществом Чувашской Республики»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695645" y="3429000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69564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695645" y="5090616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9399" y="3434335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3969152"/>
            <a:ext cx="590354" cy="828000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2308" y="5085184"/>
            <a:ext cx="590354" cy="684000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39455" y="3434045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3945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25123" y="5085184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1538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4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90188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0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4322" y="6525344"/>
            <a:ext cx="756190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654596"/>
            <a:ext cx="5958589" cy="172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пассажиров, перевезенных автомобильным транспортом общего пользования, наземным электрическим транспортом, пригородным железнодорожным транспортом, внутренним водным и воздушным транспортом;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103625"/>
              </p:ext>
            </p:extLst>
          </p:nvPr>
        </p:nvGraphicFramePr>
        <p:xfrm>
          <a:off x="107807" y="3067131"/>
          <a:ext cx="3350466" cy="298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252536" y="2791961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491880" y="2420888"/>
            <a:ext cx="5575296" cy="190391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434153" y="2636912"/>
            <a:ext cx="3729735" cy="267463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434153" y="3972741"/>
            <a:ext cx="3729735" cy="320355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"Расширение использования природного газа в качестве моторного топлива"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236360" y="2636911"/>
            <a:ext cx="576000" cy="267464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532504" y="2636911"/>
            <a:ext cx="576000" cy="267464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95923"/>
            <a:ext cx="2629435" cy="1752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884432" y="2636911"/>
            <a:ext cx="576000" cy="267464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434153" y="4329128"/>
            <a:ext cx="3729735" cy="252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"Содействие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 общего пользования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532504" y="4329100"/>
            <a:ext cx="576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434153" y="4617160"/>
            <a:ext cx="3715455" cy="252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автомобильных дорог общего пользования регионального или межмуниципального значения"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236360" y="4654234"/>
            <a:ext cx="576000" cy="25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1 504,7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84432" y="4654263"/>
            <a:ext cx="576000" cy="25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532504" y="4653136"/>
            <a:ext cx="576000" cy="252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425959" y="4912297"/>
            <a:ext cx="3737929" cy="892967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автомобильного и городского электрического транспорта", "Развитие регионального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авиасообщения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"Государственная поддержка железнодорожного транспорта", "Организация перевозок пассажиров внутренним водным транспортом по регулярным маршрутам"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236360" y="4994319"/>
            <a:ext cx="576000" cy="720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934,1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884432" y="4994338"/>
            <a:ext cx="576000" cy="720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532504" y="4993588"/>
            <a:ext cx="576000" cy="720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425959" y="5792853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"Создание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дорожной деятельности 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дорожного движения в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236360" y="5861447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84432" y="5861456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532504" y="5861083"/>
            <a:ext cx="576000" cy="344277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6360" y="3992081"/>
            <a:ext cx="576000" cy="291133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884432" y="3992031"/>
            <a:ext cx="576000" cy="29123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236360" y="4330565"/>
            <a:ext cx="576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884432" y="4330604"/>
            <a:ext cx="576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3435709" y="3664318"/>
            <a:ext cx="3728179" cy="268738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"Общесистемные меры развития дорожного хозяйства"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419873" y="3429000"/>
            <a:ext cx="3729735" cy="20190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"Региональная и местная дорожная сеть"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236360" y="3427205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3 803,9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532504" y="3428304"/>
            <a:ext cx="576000" cy="201906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5 733,4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4432" y="3427175"/>
            <a:ext cx="576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5 034,8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236360" y="3676462"/>
            <a:ext cx="576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32504" y="3677928"/>
            <a:ext cx="576000" cy="264504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349,2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532504" y="3990150"/>
            <a:ext cx="576000" cy="29123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7884432" y="3676422"/>
            <a:ext cx="576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3425959" y="6252784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транспортной системы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236360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7884432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532504" y="6253075"/>
            <a:ext cx="576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3419872" y="3206874"/>
            <a:ext cx="3729735" cy="148294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общественного транспорта"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236360" y="3206874"/>
            <a:ext cx="576000" cy="148293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884432" y="3206873"/>
            <a:ext cx="576000" cy="150119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532504" y="3206874"/>
            <a:ext cx="576000" cy="150118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3429399" y="2996952"/>
            <a:ext cx="3729735" cy="166124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"Безопасность дорожного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61" name="Полилиния 60"/>
          <p:cNvSpPr/>
          <p:nvPr/>
        </p:nvSpPr>
        <p:spPr>
          <a:xfrm>
            <a:off x="7236360" y="2996952"/>
            <a:ext cx="576000" cy="166124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532504" y="2996952"/>
            <a:ext cx="576000" cy="166122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884432" y="2996952"/>
            <a:ext cx="576000" cy="166122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состоянии, км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автомобильным транспортом общего пользования и городским наземным электрическим транспортом, тыс. человек</a:t>
            </a: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железнодорожным транспортом пригородного сообщения, тыс. человек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пассажиров, перевезенных внутренним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водным транспортом, тыс. человек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обслуженных в аэропорту г. Чебоксары пассажиров, тыс. человек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парка транспортных средств, работающих на компримированном природном газе, ед.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78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20000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82205"/>
            <a:ext cx="720000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4 464,0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4 721,3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5 074,0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4 757,3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13146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4 994,5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3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127 032,6</a:t>
            </a: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132 321,6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8913"/>
            <a:ext cx="720000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132 258,5</a:t>
            </a:r>
            <a:endParaRPr lang="ru-RU" sz="9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10941"/>
            <a:ext cx="720000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20000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508,4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557,5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20000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550,0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1 210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1 082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20000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20000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26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14496"/>
            <a:ext cx="3442500" cy="108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1844824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28873" y="1778111"/>
            <a:ext cx="5256584" cy="216000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05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707904" y="2146716"/>
            <a:ext cx="3240000" cy="216000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770823" y="5944880"/>
            <a:ext cx="3177081" cy="575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деятельности инфраструктуры поддержки малого и среднего бизнеса»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3737617" y="2795383"/>
            <a:ext cx="3197628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системы государственного стратегического управления»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3739363" y="3233351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«Формирование благоприятного инвестиционного климата»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20669" y="2134016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20272" y="5944880"/>
            <a:ext cx="612000" cy="54343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01345" y="2790458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32387" y="4090774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348,7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37630" y="2134016"/>
            <a:ext cx="612000" cy="216000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218760"/>
              </p:ext>
            </p:extLst>
          </p:nvPr>
        </p:nvGraphicFramePr>
        <p:xfrm>
          <a:off x="121388" y="2175001"/>
          <a:ext cx="3422597" cy="264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994" y="647334"/>
            <a:ext cx="2987463" cy="10534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55835" y="2134016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8304" y="3222316"/>
            <a:ext cx="577037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746249" y="4095632"/>
            <a:ext cx="3201655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«Организация предоставления государственных и муниципальных услуг»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696722" y="5931540"/>
            <a:ext cx="619694" cy="548601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388424" y="5931540"/>
            <a:ext cx="612000" cy="54343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682230" y="2788299"/>
            <a:ext cx="646639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3457" y="279538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82230" y="322231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3457" y="323335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16869" y="409700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87593" y="408991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332,0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3737287" y="4520205"/>
            <a:ext cx="3240000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потребительского рынка и системы защиты прав потребителей»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32387" y="4539321"/>
            <a:ext cx="612000" cy="39429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16869" y="4520205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73457" y="4520205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32764" y="3668388"/>
            <a:ext cx="3201759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 в целях развития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08119" y="365377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16869" y="364854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402572" y="366224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65830" y="5014908"/>
            <a:ext cx="3182074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внешнеэкономической деятельности»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3761624" y="5359024"/>
            <a:ext cx="3170903" cy="51374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«Экономическое развитие Чувашской Республики»»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23812" y="5014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682525" y="5014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87593" y="5014908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01345" y="5364214"/>
            <a:ext cx="612000" cy="4524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673763" y="5364214"/>
            <a:ext cx="612000" cy="4524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02572" y="5364213"/>
            <a:ext cx="612000" cy="48309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ая прямоугольная выноска 54"/>
          <p:cNvSpPr/>
          <p:nvPr/>
        </p:nvSpPr>
        <p:spPr>
          <a:xfrm>
            <a:off x="121388" y="5014908"/>
            <a:ext cx="3370492" cy="1438428"/>
          </a:xfrm>
          <a:prstGeom prst="wedgeRoundRectCallout">
            <a:avLst>
              <a:gd name="adj1" fmla="val 21715"/>
              <a:gd name="adj2" fmla="val -7914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tabLst>
                <a:tab pos="2963863" algn="l"/>
              </a:tabLs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-2027 годах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уменьшаются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завершением в 2024 году реализации региональных проектов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«Акселерация субъектов МСП», а также «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новым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инвестиционным проектам»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3770823" y="2440033"/>
            <a:ext cx="3197628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«Малое и среднее предпринимательство и поддержка индивидуальной предпринимательской инициативы»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010822" y="241828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664380" y="2417598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66324" y="242299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94620" y="4581128"/>
            <a:ext cx="4673523" cy="6656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субъектов малого и среднего предпринимательства в общем объеме экспорта Чувашской Республики,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68224" y="4581129"/>
            <a:ext cx="720000" cy="66562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38,5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868224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87178" y="5445224"/>
            <a:ext cx="720000" cy="665721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53 588,2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65992" y="4581129"/>
            <a:ext cx="720000" cy="66562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39,2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6650202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232" y="5451606"/>
            <a:ext cx="720000" cy="652956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57 768,1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581130"/>
            <a:ext cx="720000" cy="665619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509,7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41236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5457989"/>
            <a:ext cx="720000" cy="64019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61 985,1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581130"/>
            <a:ext cx="720000" cy="665619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40,7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8244488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890384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5451606"/>
            <a:ext cx="720000" cy="652956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67 106,7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7982" y="3254244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7210" y="3865712"/>
            <a:ext cx="4660161" cy="5713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5577" y="5445224"/>
            <a:ext cx="4647100" cy="6401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21192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439,6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59896" y="4581129"/>
            <a:ext cx="720000" cy="66562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085832" y="321192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469,0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59896" y="3874179"/>
            <a:ext cx="720000" cy="57241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59896" y="5445224"/>
            <a:ext cx="720000" cy="66572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50 186,6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92696"/>
            <a:ext cx="2944120" cy="13449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199040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34" y="2166778"/>
            <a:ext cx="2572361" cy="1239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400634" y="3406295"/>
            <a:ext cx="280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359711" y="764704"/>
            <a:ext cx="5622551" cy="344444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3363867" y="1951818"/>
            <a:ext cx="3649257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жильем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семей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3360112" y="2860029"/>
            <a:ext cx="3653012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«Улучшение жилищных условий отдельных категорий граждан»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363867" y="2348880"/>
            <a:ext cx="3649256" cy="45554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родителей»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359081" y="1217372"/>
            <a:ext cx="3650876" cy="295591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91676" y="1217373"/>
            <a:ext cx="607716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363866" y="3238234"/>
            <a:ext cx="3649257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«Реализации проектов жилищного строительства в Чувашской Республике»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363867" y="3588436"/>
            <a:ext cx="3650876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инвестиционных проектов с использованием инфраструктурных бюджетных кредитов» 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3355778" y="3941556"/>
            <a:ext cx="3658965" cy="4235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мероприятий по обеспечению объектами коммунальной, социальной и транспортной инфраструктуры»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3363867" y="4407891"/>
            <a:ext cx="3650876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«Защита прав, законных интересов и имущества участников долевого строительства» 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3359711" y="4725144"/>
            <a:ext cx="3655032" cy="33549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регулирования градостроительной деятельности»</a:t>
            </a:r>
          </a:p>
        </p:txBody>
      </p:sp>
      <p:sp>
        <p:nvSpPr>
          <p:cNvPr id="63" name="Полилиния 62"/>
          <p:cNvSpPr/>
          <p:nvPr/>
        </p:nvSpPr>
        <p:spPr>
          <a:xfrm>
            <a:off x="3360112" y="5085184"/>
            <a:ext cx="3654631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жильем отдельных категорий граждан»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3363866" y="5421105"/>
            <a:ext cx="3650877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государственных функций в строительной сфере»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363866" y="5733256"/>
            <a:ext cx="3650877" cy="3600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«Проведение мероприятий в сфере строительной отрасли и жилищно-коммунального хозяйства Чувашской Республики»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3360112" y="6165304"/>
            <a:ext cx="3654631" cy="4096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«Обеспечение граждан в Чувашской Республике доступным и комфортным жильем»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740352" y="1217374"/>
            <a:ext cx="605289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388423" y="1217374"/>
            <a:ext cx="597995" cy="295589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098208" y="1951818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418,7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7740352" y="1951818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422,3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8388423" y="1951818"/>
            <a:ext cx="597995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098208" y="2348880"/>
            <a:ext cx="601184" cy="4555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740352" y="2348880"/>
            <a:ext cx="605290" cy="4555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1 278,1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88423" y="2348880"/>
            <a:ext cx="597996" cy="45554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1 247,8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7098208" y="2860029"/>
            <a:ext cx="601184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740352" y="2860029"/>
            <a:ext cx="60529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8388423" y="2860029"/>
            <a:ext cx="597995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9" name="Полилиния 88"/>
          <p:cNvSpPr/>
          <p:nvPr/>
        </p:nvSpPr>
        <p:spPr>
          <a:xfrm>
            <a:off x="7098208" y="3238233"/>
            <a:ext cx="601184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740352" y="3238234"/>
            <a:ext cx="612000" cy="3361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1" name="Полилиния 90"/>
          <p:cNvSpPr/>
          <p:nvPr/>
        </p:nvSpPr>
        <p:spPr>
          <a:xfrm>
            <a:off x="8388423" y="3238234"/>
            <a:ext cx="597995" cy="33611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2" name="Полилиния 91"/>
          <p:cNvSpPr/>
          <p:nvPr/>
        </p:nvSpPr>
        <p:spPr>
          <a:xfrm>
            <a:off x="7098208" y="3588436"/>
            <a:ext cx="601184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7740352" y="3588436"/>
            <a:ext cx="605290" cy="33012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8388423" y="3596003"/>
            <a:ext cx="597996" cy="32255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7098208" y="3941555"/>
            <a:ext cx="605468" cy="42354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190,3</a:t>
            </a:r>
            <a:endParaRPr lang="ru-RU" sz="1000" kern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7740352" y="3941556"/>
            <a:ext cx="605290" cy="4235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8388423" y="3941556"/>
            <a:ext cx="597995" cy="4235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олилиния 97"/>
          <p:cNvSpPr/>
          <p:nvPr/>
        </p:nvSpPr>
        <p:spPr>
          <a:xfrm>
            <a:off x="7098208" y="4407891"/>
            <a:ext cx="605468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олилиния 98"/>
          <p:cNvSpPr/>
          <p:nvPr/>
        </p:nvSpPr>
        <p:spPr>
          <a:xfrm>
            <a:off x="7740352" y="4407891"/>
            <a:ext cx="60529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Полилиния 99"/>
          <p:cNvSpPr/>
          <p:nvPr/>
        </p:nvSpPr>
        <p:spPr>
          <a:xfrm>
            <a:off x="8374419" y="4407891"/>
            <a:ext cx="611999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олилиния 100"/>
          <p:cNvSpPr/>
          <p:nvPr/>
        </p:nvSpPr>
        <p:spPr>
          <a:xfrm>
            <a:off x="7098208" y="4725145"/>
            <a:ext cx="605468" cy="3354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Полилиния 101"/>
          <p:cNvSpPr/>
          <p:nvPr/>
        </p:nvSpPr>
        <p:spPr>
          <a:xfrm>
            <a:off x="7733642" y="4725145"/>
            <a:ext cx="612000" cy="3354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Полилиния 102"/>
          <p:cNvSpPr/>
          <p:nvPr/>
        </p:nvSpPr>
        <p:spPr>
          <a:xfrm>
            <a:off x="8374418" y="4725145"/>
            <a:ext cx="612001" cy="3330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Полилиния 103"/>
          <p:cNvSpPr/>
          <p:nvPr/>
        </p:nvSpPr>
        <p:spPr>
          <a:xfrm>
            <a:off x="7098208" y="5085184"/>
            <a:ext cx="605468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Полилиния 104"/>
          <p:cNvSpPr/>
          <p:nvPr/>
        </p:nvSpPr>
        <p:spPr>
          <a:xfrm>
            <a:off x="7740352" y="5085184"/>
            <a:ext cx="60529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олилиния 105"/>
          <p:cNvSpPr/>
          <p:nvPr/>
        </p:nvSpPr>
        <p:spPr>
          <a:xfrm>
            <a:off x="8374419" y="508518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7091676" y="5421103"/>
            <a:ext cx="612000" cy="28803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олилиния 107"/>
          <p:cNvSpPr/>
          <p:nvPr/>
        </p:nvSpPr>
        <p:spPr>
          <a:xfrm>
            <a:off x="7740352" y="5421105"/>
            <a:ext cx="60529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8374419" y="5421105"/>
            <a:ext cx="611999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олилиния 109"/>
          <p:cNvSpPr/>
          <p:nvPr/>
        </p:nvSpPr>
        <p:spPr>
          <a:xfrm>
            <a:off x="7098208" y="5733256"/>
            <a:ext cx="605468" cy="3600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Полилиния 110"/>
          <p:cNvSpPr/>
          <p:nvPr/>
        </p:nvSpPr>
        <p:spPr>
          <a:xfrm>
            <a:off x="7740352" y="5733256"/>
            <a:ext cx="605290" cy="3600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Полилиния 111"/>
          <p:cNvSpPr/>
          <p:nvPr/>
        </p:nvSpPr>
        <p:spPr>
          <a:xfrm>
            <a:off x="8374419" y="5733256"/>
            <a:ext cx="612000" cy="3600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113" name="Полилиния 112"/>
          <p:cNvSpPr/>
          <p:nvPr/>
        </p:nvSpPr>
        <p:spPr>
          <a:xfrm>
            <a:off x="7091676" y="6165304"/>
            <a:ext cx="612000" cy="4096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Полилиния 113"/>
          <p:cNvSpPr/>
          <p:nvPr/>
        </p:nvSpPr>
        <p:spPr>
          <a:xfrm>
            <a:off x="7733642" y="6165304"/>
            <a:ext cx="612000" cy="4096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Полилиния 114"/>
          <p:cNvSpPr/>
          <p:nvPr/>
        </p:nvSpPr>
        <p:spPr>
          <a:xfrm>
            <a:off x="8374419" y="6165304"/>
            <a:ext cx="612000" cy="4096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525344"/>
            <a:ext cx="1006489" cy="365125"/>
          </a:xfr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mtClean="0"/>
              <a:pPr algn="ctr">
                <a:defRPr/>
              </a:pPr>
              <a:t>81</a:t>
            </a:fld>
            <a:endParaRPr lang="ru-RU" dirty="0"/>
          </a:p>
        </p:txBody>
      </p:sp>
      <p:graphicFrame>
        <p:nvGraphicFramePr>
          <p:cNvPr id="71" name="Диаграмма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609662"/>
              </p:ext>
            </p:extLst>
          </p:nvPr>
        </p:nvGraphicFramePr>
        <p:xfrm>
          <a:off x="0" y="3843870"/>
          <a:ext cx="3333602" cy="278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6" name="Полилиния 65"/>
          <p:cNvSpPr/>
          <p:nvPr/>
        </p:nvSpPr>
        <p:spPr>
          <a:xfrm>
            <a:off x="3363867" y="1628800"/>
            <a:ext cx="3649256" cy="2585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«Жилье»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098208" y="1628800"/>
            <a:ext cx="601184" cy="2585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356,5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740353" y="1628800"/>
            <a:ext cx="605290" cy="2585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901,4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388423" y="1628800"/>
            <a:ext cx="597995" cy="25852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878,1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8919" y="2636912"/>
            <a:ext cx="4949976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688" y="3901714"/>
            <a:ext cx="4939701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9413" y="4295034"/>
            <a:ext cx="4949976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площадь жилых помещений, приходящаяся в среднем на одного жителя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b="0" dirty="0">
              <a:effectLst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751337"/>
            <a:ext cx="4949976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285411"/>
            <a:ext cx="4949976" cy="565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3844"/>
            <a:ext cx="4949976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49688" y="3102613"/>
            <a:ext cx="4949976" cy="7584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Уменьшение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числа граждан, чьи денежные средства привлечены для строительства многоквартирных домов и (или) иных объектов недвижимости, включенных в единый реестр проблемных объектов, расположенных на территории Чувашской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Республики, %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endParaRPr lang="ru-RU" sz="12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292081" y="2060848"/>
            <a:ext cx="715987" cy="503161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ru-RU" sz="13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5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292081" y="5288770"/>
            <a:ext cx="715987" cy="56656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292081" y="2649832"/>
            <a:ext cx="715987" cy="384347"/>
          </a:xfrm>
          <a:custGeom>
            <a:avLst/>
            <a:gdLst>
              <a:gd name="connsiteX0" fmla="*/ 0 w 481076"/>
              <a:gd name="connsiteY0" fmla="*/ 46765 h 467646"/>
              <a:gd name="connsiteX1" fmla="*/ 46765 w 481076"/>
              <a:gd name="connsiteY1" fmla="*/ 0 h 467646"/>
              <a:gd name="connsiteX2" fmla="*/ 434311 w 481076"/>
              <a:gd name="connsiteY2" fmla="*/ 0 h 467646"/>
              <a:gd name="connsiteX3" fmla="*/ 481076 w 481076"/>
              <a:gd name="connsiteY3" fmla="*/ 46765 h 467646"/>
              <a:gd name="connsiteX4" fmla="*/ 481076 w 481076"/>
              <a:gd name="connsiteY4" fmla="*/ 420881 h 467646"/>
              <a:gd name="connsiteX5" fmla="*/ 434311 w 481076"/>
              <a:gd name="connsiteY5" fmla="*/ 467646 h 467646"/>
              <a:gd name="connsiteX6" fmla="*/ 46765 w 481076"/>
              <a:gd name="connsiteY6" fmla="*/ 467646 h 467646"/>
              <a:gd name="connsiteX7" fmla="*/ 0 w 481076"/>
              <a:gd name="connsiteY7" fmla="*/ 420881 h 467646"/>
              <a:gd name="connsiteX8" fmla="*/ 0 w 481076"/>
              <a:gd name="connsiteY8" fmla="*/ 46765 h 46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076" h="467646">
                <a:moveTo>
                  <a:pt x="0" y="46765"/>
                </a:moveTo>
                <a:cubicBezTo>
                  <a:pt x="0" y="20937"/>
                  <a:pt x="20937" y="0"/>
                  <a:pt x="46765" y="0"/>
                </a:cubicBezTo>
                <a:lnTo>
                  <a:pt x="434311" y="0"/>
                </a:lnTo>
                <a:cubicBezTo>
                  <a:pt x="460139" y="0"/>
                  <a:pt x="481076" y="20937"/>
                  <a:pt x="481076" y="46765"/>
                </a:cubicBezTo>
                <a:lnTo>
                  <a:pt x="481076" y="420881"/>
                </a:lnTo>
                <a:cubicBezTo>
                  <a:pt x="481076" y="446709"/>
                  <a:pt x="460139" y="467646"/>
                  <a:pt x="434311" y="467646"/>
                </a:cubicBezTo>
                <a:lnTo>
                  <a:pt x="46765" y="467646"/>
                </a:lnTo>
                <a:cubicBezTo>
                  <a:pt x="20937" y="467646"/>
                  <a:pt x="0" y="446709"/>
                  <a:pt x="0" y="420881"/>
                </a:cubicBezTo>
                <a:lnTo>
                  <a:pt x="0" y="46765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5292081" y="3871387"/>
            <a:ext cx="715987" cy="360000"/>
          </a:xfrm>
          <a:custGeom>
            <a:avLst/>
            <a:gdLst>
              <a:gd name="connsiteX0" fmla="*/ 0 w 473035"/>
              <a:gd name="connsiteY0" fmla="*/ 47304 h 479881"/>
              <a:gd name="connsiteX1" fmla="*/ 47304 w 473035"/>
              <a:gd name="connsiteY1" fmla="*/ 0 h 479881"/>
              <a:gd name="connsiteX2" fmla="*/ 425732 w 473035"/>
              <a:gd name="connsiteY2" fmla="*/ 0 h 479881"/>
              <a:gd name="connsiteX3" fmla="*/ 473036 w 473035"/>
              <a:gd name="connsiteY3" fmla="*/ 47304 h 479881"/>
              <a:gd name="connsiteX4" fmla="*/ 473035 w 473035"/>
              <a:gd name="connsiteY4" fmla="*/ 432578 h 479881"/>
              <a:gd name="connsiteX5" fmla="*/ 425731 w 473035"/>
              <a:gd name="connsiteY5" fmla="*/ 479882 h 479881"/>
              <a:gd name="connsiteX6" fmla="*/ 47304 w 473035"/>
              <a:gd name="connsiteY6" fmla="*/ 479881 h 479881"/>
              <a:gd name="connsiteX7" fmla="*/ 0 w 473035"/>
              <a:gd name="connsiteY7" fmla="*/ 432577 h 479881"/>
              <a:gd name="connsiteX8" fmla="*/ 0 w 473035"/>
              <a:gd name="connsiteY8" fmla="*/ 47304 h 47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479881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75729"/>
                  <a:pt x="473035" y="304153"/>
                  <a:pt x="473035" y="432578"/>
                </a:cubicBezTo>
                <a:cubicBezTo>
                  <a:pt x="473035" y="458703"/>
                  <a:pt x="451856" y="479882"/>
                  <a:pt x="425731" y="479882"/>
                </a:cubicBezTo>
                <a:lnTo>
                  <a:pt x="47304" y="479881"/>
                </a:lnTo>
                <a:cubicBezTo>
                  <a:pt x="21179" y="479881"/>
                  <a:pt x="0" y="458702"/>
                  <a:pt x="0" y="432577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292081" y="4293096"/>
            <a:ext cx="715987" cy="397711"/>
          </a:xfrm>
          <a:custGeom>
            <a:avLst/>
            <a:gdLst>
              <a:gd name="connsiteX0" fmla="*/ 0 w 444361"/>
              <a:gd name="connsiteY0" fmla="*/ 44398 h 443984"/>
              <a:gd name="connsiteX1" fmla="*/ 44398 w 444361"/>
              <a:gd name="connsiteY1" fmla="*/ 0 h 443984"/>
              <a:gd name="connsiteX2" fmla="*/ 399963 w 444361"/>
              <a:gd name="connsiteY2" fmla="*/ 0 h 443984"/>
              <a:gd name="connsiteX3" fmla="*/ 444361 w 444361"/>
              <a:gd name="connsiteY3" fmla="*/ 44398 h 443984"/>
              <a:gd name="connsiteX4" fmla="*/ 444361 w 444361"/>
              <a:gd name="connsiteY4" fmla="*/ 399586 h 443984"/>
              <a:gd name="connsiteX5" fmla="*/ 399963 w 444361"/>
              <a:gd name="connsiteY5" fmla="*/ 443984 h 443984"/>
              <a:gd name="connsiteX6" fmla="*/ 44398 w 444361"/>
              <a:gd name="connsiteY6" fmla="*/ 443984 h 443984"/>
              <a:gd name="connsiteX7" fmla="*/ 0 w 444361"/>
              <a:gd name="connsiteY7" fmla="*/ 399586 h 443984"/>
              <a:gd name="connsiteX8" fmla="*/ 0 w 444361"/>
              <a:gd name="connsiteY8" fmla="*/ 44398 h 44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443984">
                <a:moveTo>
                  <a:pt x="0" y="44398"/>
                </a:moveTo>
                <a:cubicBezTo>
                  <a:pt x="0" y="19878"/>
                  <a:pt x="19878" y="0"/>
                  <a:pt x="44398" y="0"/>
                </a:cubicBezTo>
                <a:lnTo>
                  <a:pt x="399963" y="0"/>
                </a:lnTo>
                <a:cubicBezTo>
                  <a:pt x="424483" y="0"/>
                  <a:pt x="444361" y="19878"/>
                  <a:pt x="444361" y="44398"/>
                </a:cubicBezTo>
                <a:lnTo>
                  <a:pt x="444361" y="399586"/>
                </a:lnTo>
                <a:cubicBezTo>
                  <a:pt x="444361" y="424106"/>
                  <a:pt x="424483" y="443984"/>
                  <a:pt x="399963" y="443984"/>
                </a:cubicBezTo>
                <a:lnTo>
                  <a:pt x="44398" y="443984"/>
                </a:lnTo>
                <a:cubicBezTo>
                  <a:pt x="19878" y="443984"/>
                  <a:pt x="0" y="424106"/>
                  <a:pt x="0" y="399586"/>
                </a:cubicBezTo>
                <a:lnTo>
                  <a:pt x="0" y="4439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292081" y="4817073"/>
            <a:ext cx="733624" cy="38719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5292081" y="5919671"/>
            <a:ext cx="715987" cy="6115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5292081" y="3183999"/>
            <a:ext cx="715987" cy="603912"/>
          </a:xfrm>
          <a:custGeom>
            <a:avLst/>
            <a:gdLst>
              <a:gd name="connsiteX0" fmla="*/ 0 w 481076"/>
              <a:gd name="connsiteY0" fmla="*/ 46765 h 467646"/>
              <a:gd name="connsiteX1" fmla="*/ 46765 w 481076"/>
              <a:gd name="connsiteY1" fmla="*/ 0 h 467646"/>
              <a:gd name="connsiteX2" fmla="*/ 434311 w 481076"/>
              <a:gd name="connsiteY2" fmla="*/ 0 h 467646"/>
              <a:gd name="connsiteX3" fmla="*/ 481076 w 481076"/>
              <a:gd name="connsiteY3" fmla="*/ 46765 h 467646"/>
              <a:gd name="connsiteX4" fmla="*/ 481076 w 481076"/>
              <a:gd name="connsiteY4" fmla="*/ 420881 h 467646"/>
              <a:gd name="connsiteX5" fmla="*/ 434311 w 481076"/>
              <a:gd name="connsiteY5" fmla="*/ 467646 h 467646"/>
              <a:gd name="connsiteX6" fmla="*/ 46765 w 481076"/>
              <a:gd name="connsiteY6" fmla="*/ 467646 h 467646"/>
              <a:gd name="connsiteX7" fmla="*/ 0 w 481076"/>
              <a:gd name="connsiteY7" fmla="*/ 420881 h 467646"/>
              <a:gd name="connsiteX8" fmla="*/ 0 w 481076"/>
              <a:gd name="connsiteY8" fmla="*/ 46765 h 46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076" h="467646">
                <a:moveTo>
                  <a:pt x="0" y="46765"/>
                </a:moveTo>
                <a:cubicBezTo>
                  <a:pt x="0" y="20937"/>
                  <a:pt x="20937" y="0"/>
                  <a:pt x="46765" y="0"/>
                </a:cubicBezTo>
                <a:lnTo>
                  <a:pt x="434311" y="0"/>
                </a:lnTo>
                <a:cubicBezTo>
                  <a:pt x="460139" y="0"/>
                  <a:pt x="481076" y="20937"/>
                  <a:pt x="481076" y="46765"/>
                </a:cubicBezTo>
                <a:lnTo>
                  <a:pt x="481076" y="420881"/>
                </a:lnTo>
                <a:cubicBezTo>
                  <a:pt x="481076" y="446709"/>
                  <a:pt x="460139" y="467646"/>
                  <a:pt x="434311" y="467646"/>
                </a:cubicBezTo>
                <a:lnTo>
                  <a:pt x="46765" y="467646"/>
                </a:lnTo>
                <a:cubicBezTo>
                  <a:pt x="20937" y="467646"/>
                  <a:pt x="0" y="446709"/>
                  <a:pt x="0" y="420881"/>
                </a:cubicBezTo>
                <a:lnTo>
                  <a:pt x="0" y="46765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6084434" y="5919671"/>
            <a:ext cx="647806" cy="6115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6084434" y="2060848"/>
            <a:ext cx="647806" cy="509882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6084435" y="2649832"/>
            <a:ext cx="647806" cy="384347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783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084435" y="3871387"/>
            <a:ext cx="647806" cy="36000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084436" y="4293096"/>
            <a:ext cx="647804" cy="3977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6084434" y="4817072"/>
            <a:ext cx="647806" cy="38719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6084434" y="5289250"/>
            <a:ext cx="647807" cy="56560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6084168" y="3175844"/>
            <a:ext cx="648073" cy="620223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7592606" y="2060848"/>
            <a:ext cx="648071" cy="516659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592606" y="2650167"/>
            <a:ext cx="648072" cy="38367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597184" y="3871387"/>
            <a:ext cx="643493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7592606" y="4816269"/>
            <a:ext cx="648071" cy="3888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7597184" y="4309498"/>
            <a:ext cx="643494" cy="36490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7592606" y="5288664"/>
            <a:ext cx="648071" cy="56677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7597183" y="5920740"/>
            <a:ext cx="643495" cy="61043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7592605" y="3178768"/>
            <a:ext cx="648073" cy="614375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олилиния 98"/>
          <p:cNvSpPr/>
          <p:nvPr/>
        </p:nvSpPr>
        <p:spPr>
          <a:xfrm>
            <a:off x="6850294" y="5285410"/>
            <a:ext cx="674036" cy="57328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853643" y="2060848"/>
            <a:ext cx="670685" cy="509881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Полилиния 131"/>
          <p:cNvSpPr/>
          <p:nvPr/>
        </p:nvSpPr>
        <p:spPr>
          <a:xfrm>
            <a:off x="6850294" y="2649832"/>
            <a:ext cx="674034" cy="38434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Полилиния 142"/>
          <p:cNvSpPr/>
          <p:nvPr/>
        </p:nvSpPr>
        <p:spPr>
          <a:xfrm>
            <a:off x="6853643" y="3871387"/>
            <a:ext cx="670685" cy="360000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</a:t>
            </a:r>
          </a:p>
        </p:txBody>
      </p:sp>
      <p:sp>
        <p:nvSpPr>
          <p:cNvPr id="144" name="Полилиния 143"/>
          <p:cNvSpPr/>
          <p:nvPr/>
        </p:nvSpPr>
        <p:spPr>
          <a:xfrm>
            <a:off x="6850294" y="4296890"/>
            <a:ext cx="674035" cy="390123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Полилиния 144"/>
          <p:cNvSpPr/>
          <p:nvPr/>
        </p:nvSpPr>
        <p:spPr>
          <a:xfrm>
            <a:off x="6850294" y="4817072"/>
            <a:ext cx="670685" cy="38719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Полилиния 145"/>
          <p:cNvSpPr/>
          <p:nvPr/>
        </p:nvSpPr>
        <p:spPr>
          <a:xfrm>
            <a:off x="6850295" y="5919671"/>
            <a:ext cx="674036" cy="6115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Полилиния 146"/>
          <p:cNvSpPr/>
          <p:nvPr/>
        </p:nvSpPr>
        <p:spPr>
          <a:xfrm>
            <a:off x="6853643" y="3187236"/>
            <a:ext cx="670686" cy="597439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Полилиния 148"/>
          <p:cNvSpPr/>
          <p:nvPr/>
        </p:nvSpPr>
        <p:spPr>
          <a:xfrm>
            <a:off x="8349658" y="2060848"/>
            <a:ext cx="691417" cy="509882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Полилиния 149"/>
          <p:cNvSpPr/>
          <p:nvPr/>
        </p:nvSpPr>
        <p:spPr>
          <a:xfrm>
            <a:off x="8349657" y="2649832"/>
            <a:ext cx="691418" cy="3843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Полилиния 153"/>
          <p:cNvSpPr/>
          <p:nvPr/>
        </p:nvSpPr>
        <p:spPr>
          <a:xfrm>
            <a:off x="8354235" y="3871387"/>
            <a:ext cx="686840" cy="36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Полилиния 154"/>
          <p:cNvSpPr/>
          <p:nvPr/>
        </p:nvSpPr>
        <p:spPr>
          <a:xfrm>
            <a:off x="8349658" y="4816269"/>
            <a:ext cx="691417" cy="3888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Полилиния 155"/>
          <p:cNvSpPr/>
          <p:nvPr/>
        </p:nvSpPr>
        <p:spPr>
          <a:xfrm>
            <a:off x="8354234" y="4305704"/>
            <a:ext cx="686841" cy="37249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Полилиния 156"/>
          <p:cNvSpPr/>
          <p:nvPr/>
        </p:nvSpPr>
        <p:spPr>
          <a:xfrm>
            <a:off x="8349658" y="5285409"/>
            <a:ext cx="691417" cy="5732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Полилиния 151"/>
          <p:cNvSpPr/>
          <p:nvPr/>
        </p:nvSpPr>
        <p:spPr>
          <a:xfrm>
            <a:off x="8354233" y="5919672"/>
            <a:ext cx="686842" cy="61149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Полилиния 152"/>
          <p:cNvSpPr/>
          <p:nvPr/>
        </p:nvSpPr>
        <p:spPr>
          <a:xfrm>
            <a:off x="8349657" y="3179686"/>
            <a:ext cx="691418" cy="612539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61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338621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692696"/>
            <a:ext cx="6152412" cy="14401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747" y="2734717"/>
            <a:ext cx="3312125" cy="269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77113"/>
              </p:ext>
            </p:extLst>
          </p:nvPr>
        </p:nvGraphicFramePr>
        <p:xfrm>
          <a:off x="162189" y="3165493"/>
          <a:ext cx="3163795" cy="281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0151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521165" y="2780928"/>
            <a:ext cx="5434713" cy="21939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92697"/>
            <a:ext cx="2265233" cy="150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3529801" y="3607250"/>
            <a:ext cx="3393688" cy="61383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«Модернизация коммунальной инфраструктуры»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57323" y="3607251"/>
            <a:ext cx="591509" cy="61383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1 208,7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3521165" y="4870382"/>
            <a:ext cx="3402324" cy="4320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«Водоснабжение, водоотведение и очистка сточных вод»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42920" y="5424417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521166" y="4312057"/>
            <a:ext cx="3419595" cy="4359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«Обеспечение качества жилищно-коммунальных услуг»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38438" y="3070729"/>
            <a:ext cx="3418444" cy="430279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50179" y="3061529"/>
            <a:ext cx="612000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7547" y="3061528"/>
            <a:ext cx="601446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63041" y="3061528"/>
            <a:ext cx="601446" cy="480613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2919" y="4853753"/>
            <a:ext cx="605913" cy="44867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2 590,6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10699" y="4870382"/>
            <a:ext cx="618293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1 152,8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93419" y="4870382"/>
            <a:ext cx="595588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1 093,8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3538437" y="5424417"/>
            <a:ext cx="3402324" cy="8062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«Улучшение условий проживания граждан в многоквартирных домах»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057323" y="4312057"/>
            <a:ext cx="591509" cy="4359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540,9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29469" y="5424416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96272" y="5444717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10700" y="4312057"/>
            <a:ext cx="627094" cy="4359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96271" y="4312057"/>
            <a:ext cx="592735" cy="45665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24090" y="3607250"/>
            <a:ext cx="591509" cy="61383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1 248,1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93419" y="3607251"/>
            <a:ext cx="595587" cy="61383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1 374,1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9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44775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обеспеченного качественной питьевой водой из систем централизованного водоснабжения, процентов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уличной водопроводной сети, нуждающейся в замене, в общем протяжении водопроводной сети,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437112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лифтов и лифтового оборудования,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627453"/>
            <a:ext cx="5204405" cy="8225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установленном порядке органами местного самоуправления и газораспределительной организацией права собственности на недвижимые объекты газораспределения, являющиеся бесхозяйными,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7506" y="5094664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274" y="393305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заемных средств в общем объеме капитальных вложений в системы теплоснабжения,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6157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60414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6965840" y="443711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57786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61573" y="5087141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7786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8339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761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83395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83397" y="2825272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83397" y="443711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77863" y="5081971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83397" y="3936256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олилиния 70"/>
          <p:cNvSpPr/>
          <p:nvPr/>
        </p:nvSpPr>
        <p:spPr>
          <a:xfrm>
            <a:off x="8403475" y="5661248"/>
            <a:ext cx="612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03475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03475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03477" y="2825272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03475" y="443711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05050" y="5076801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03475" y="3934579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61573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6250891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250892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250891" y="5083584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6250891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6252050" y="2825272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508105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5508105" y="5661246"/>
            <a:ext cx="648000" cy="75496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5508105" y="5085292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50810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5509264" y="282527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3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2940" y="5257616"/>
            <a:ext cx="2693556" cy="1123712"/>
          </a:xfrm>
          <a:prstGeom prst="wedgeRoundRectCallout">
            <a:avLst>
              <a:gd name="adj1" fmla="val -71900"/>
              <a:gd name="adj2" fmla="val -833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402295"/>
              </p:ext>
            </p:extLst>
          </p:nvPr>
        </p:nvGraphicFramePr>
        <p:xfrm>
          <a:off x="107505" y="4324086"/>
          <a:ext cx="5616623" cy="233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высоким </a:t>
                      </a:r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25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надлежащим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2023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437758"/>
              </p:ext>
            </p:extLst>
          </p:nvPr>
        </p:nvGraphicFramePr>
        <p:xfrm>
          <a:off x="107504" y="1412776"/>
          <a:ext cx="5688632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936104"/>
                <a:gridCol w="936104"/>
                <a:gridCol w="1008112"/>
                <a:gridCol w="1008112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высоким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высоким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низким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низким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3" y="649319"/>
            <a:ext cx="1822809" cy="195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87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 - канал Минфина Чувашии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minfin_chuvashii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842464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finmail@cap.ru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86720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52936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725144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74988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35632" r="14511" b="24349"/>
          <a:stretch/>
        </p:blipFill>
        <p:spPr bwMode="auto">
          <a:xfrm>
            <a:off x="6012160" y="2858725"/>
            <a:ext cx="632454" cy="69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88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https://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37200"/>
            <a:ext cx="7792084" cy="349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Загребаева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18113</TotalTime>
  <Words>15348</Words>
  <Application>Microsoft Office PowerPoint</Application>
  <PresentationFormat>Экран (4:3)</PresentationFormat>
  <Paragraphs>3989</Paragraphs>
  <Slides>88</Slides>
  <Notes>69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89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4078</cp:revision>
  <cp:lastPrinted>2024-11-19T13:33:45Z</cp:lastPrinted>
  <dcterms:created xsi:type="dcterms:W3CDTF">2011-09-23T06:24:52Z</dcterms:created>
  <dcterms:modified xsi:type="dcterms:W3CDTF">2024-11-21T12:04:02Z</dcterms:modified>
</cp:coreProperties>
</file>