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charts/chart11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drawings/drawing5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9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9.xml" ContentType="application/vnd.openxmlformats-officedocument.drawingml.chart+xml"/>
  <Override PartName="/ppt/theme/themeOverride1.xml" ContentType="application/vnd.openxmlformats-officedocument.themeOverride+xml"/>
  <Override PartName="/ppt/notesSlides/notesSlide23.xml" ContentType="application/vnd.openxmlformats-officedocument.presentationml.notesSlide+xml"/>
  <Override PartName="/ppt/charts/chart20.xml" ContentType="application/vnd.openxmlformats-officedocument.drawingml.chart+xml"/>
  <Override PartName="/ppt/drawings/drawing6.xml" ContentType="application/vnd.openxmlformats-officedocument.drawingml.chartshapes+xml"/>
  <Override PartName="/ppt/charts/chart21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drawings/drawing7.xml" ContentType="application/vnd.openxmlformats-officedocument.drawingml.chartshapes+xml"/>
  <Override PartName="/ppt/notesSlides/notesSlide27.xml" ContentType="application/vnd.openxmlformats-officedocument.presentationml.notesSlide+xml"/>
  <Override PartName="/ppt/charts/chart25.xml" ContentType="application/vnd.openxmlformats-officedocument.drawingml.chart+xml"/>
  <Override PartName="/ppt/drawings/drawing8.xml" ContentType="application/vnd.openxmlformats-officedocument.drawingml.chartshapes+xml"/>
  <Override PartName="/ppt/notesSlides/notesSlide28.xml" ContentType="application/vnd.openxmlformats-officedocument.presentationml.notesSlide+xml"/>
  <Override PartName="/ppt/charts/chart26.xml" ContentType="application/vnd.openxmlformats-officedocument.drawingml.chart+xml"/>
  <Override PartName="/ppt/notesSlides/notesSlide29.xml" ContentType="application/vnd.openxmlformats-officedocument.presentationml.notesSlide+xml"/>
  <Override PartName="/ppt/charts/chart27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28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29.xml" ContentType="application/vnd.openxmlformats-officedocument.drawingml.chart+xml"/>
  <Override PartName="/ppt/notesSlides/notesSlide34.xml" ContentType="application/vnd.openxmlformats-officedocument.presentationml.notesSlide+xml"/>
  <Override PartName="/ppt/charts/chart30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31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rts/chart32.xml" ContentType="application/vnd.openxmlformats-officedocument.drawingml.chart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33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34.xml" ContentType="application/vnd.openxmlformats-officedocument.drawingml.chart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35.xml" ContentType="application/vnd.openxmlformats-officedocument.drawingml.chart+xml"/>
  <Override PartName="/ppt/notesSlides/notesSlide45.xml" ContentType="application/vnd.openxmlformats-officedocument.presentationml.notesSlide+xml"/>
  <Override PartName="/ppt/charts/chart36.xml" ContentType="application/vnd.openxmlformats-officedocument.drawingml.chart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charts/chart37.xml" ContentType="application/vnd.openxmlformats-officedocument.drawingml.chart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hart38.xml" ContentType="application/vnd.openxmlformats-officedocument.drawingml.chart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39.xml" ContentType="application/vnd.openxmlformats-officedocument.drawingml.chart+xml"/>
  <Override PartName="/ppt/drawings/drawing9.xml" ContentType="application/vnd.openxmlformats-officedocument.drawingml.chartshapes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rts/chart43.xml" ContentType="application/vnd.openxmlformats-officedocument.drawingml.chart+xml"/>
  <Override PartName="/ppt/notesSlides/notesSlide56.xml" ContentType="application/vnd.openxmlformats-officedocument.presentationml.notesSlide+xml"/>
  <Override PartName="/ppt/charts/chart44.xml" ContentType="application/vnd.openxmlformats-officedocument.drawingml.chart+xml"/>
  <Override PartName="/ppt/notesSlides/notesSlide57.xml" ContentType="application/vnd.openxmlformats-officedocument.presentationml.notesSlide+xml"/>
  <Override PartName="/ppt/charts/chart45.xml" ContentType="application/vnd.openxmlformats-officedocument.drawingml.chart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charts/chart46.xml" ContentType="application/vnd.openxmlformats-officedocument.drawingml.chart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charts/chart47.xml" ContentType="application/vnd.openxmlformats-officedocument.drawingml.chart+xml"/>
  <Override PartName="/ppt/notesSlides/notesSlide62.xml" ContentType="application/vnd.openxmlformats-officedocument.presentationml.notesSlide+xml"/>
  <Override PartName="/ppt/charts/chart48.xml" ContentType="application/vnd.openxmlformats-officedocument.drawingml.chart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charts/chart51.xml" ContentType="application/vnd.openxmlformats-officedocument.drawingml.chart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89"/>
  </p:notesMasterIdLst>
  <p:handoutMasterIdLst>
    <p:handoutMasterId r:id="rId90"/>
  </p:handoutMasterIdLst>
  <p:sldIdLst>
    <p:sldId id="611" r:id="rId2"/>
    <p:sldId id="1180" r:id="rId3"/>
    <p:sldId id="437" r:id="rId4"/>
    <p:sldId id="438" r:id="rId5"/>
    <p:sldId id="649" r:id="rId6"/>
    <p:sldId id="442" r:id="rId7"/>
    <p:sldId id="397" r:id="rId8"/>
    <p:sldId id="396" r:id="rId9"/>
    <p:sldId id="1380" r:id="rId10"/>
    <p:sldId id="1381" r:id="rId11"/>
    <p:sldId id="1382" r:id="rId12"/>
    <p:sldId id="1383" r:id="rId13"/>
    <p:sldId id="1452" r:id="rId14"/>
    <p:sldId id="1453" r:id="rId15"/>
    <p:sldId id="1454" r:id="rId16"/>
    <p:sldId id="1399" r:id="rId17"/>
    <p:sldId id="1395" r:id="rId18"/>
    <p:sldId id="1450" r:id="rId19"/>
    <p:sldId id="1372" r:id="rId20"/>
    <p:sldId id="1373" r:id="rId21"/>
    <p:sldId id="1374" r:id="rId22"/>
    <p:sldId id="1375" r:id="rId23"/>
    <p:sldId id="1451" r:id="rId24"/>
    <p:sldId id="1459" r:id="rId25"/>
    <p:sldId id="1456" r:id="rId26"/>
    <p:sldId id="1457" r:id="rId27"/>
    <p:sldId id="1458" r:id="rId28"/>
    <p:sldId id="1467" r:id="rId29"/>
    <p:sldId id="1462" r:id="rId30"/>
    <p:sldId id="1463" r:id="rId31"/>
    <p:sldId id="1396" r:id="rId32"/>
    <p:sldId id="1397" r:id="rId33"/>
    <p:sldId id="1398" r:id="rId34"/>
    <p:sldId id="1448" r:id="rId35"/>
    <p:sldId id="1378" r:id="rId36"/>
    <p:sldId id="1449" r:id="rId37"/>
    <p:sldId id="1455" r:id="rId38"/>
    <p:sldId id="1460" r:id="rId39"/>
    <p:sldId id="1461" r:id="rId40"/>
    <p:sldId id="1468" r:id="rId41"/>
    <p:sldId id="1406" r:id="rId42"/>
    <p:sldId id="1469" r:id="rId43"/>
    <p:sldId id="1408" r:id="rId44"/>
    <p:sldId id="1470" r:id="rId45"/>
    <p:sldId id="1410" r:id="rId46"/>
    <p:sldId id="1471" r:id="rId47"/>
    <p:sldId id="1412" r:id="rId48"/>
    <p:sldId id="1413" r:id="rId49"/>
    <p:sldId id="1414" r:id="rId50"/>
    <p:sldId id="1415" r:id="rId51"/>
    <p:sldId id="1416" r:id="rId52"/>
    <p:sldId id="1472" r:id="rId53"/>
    <p:sldId id="1473" r:id="rId54"/>
    <p:sldId id="1476" r:id="rId55"/>
    <p:sldId id="1428" r:id="rId56"/>
    <p:sldId id="1474" r:id="rId57"/>
    <p:sldId id="1475" r:id="rId58"/>
    <p:sldId id="1421" r:id="rId59"/>
    <p:sldId id="1422" r:id="rId60"/>
    <p:sldId id="1423" r:id="rId61"/>
    <p:sldId id="1424" r:id="rId62"/>
    <p:sldId id="1477" r:id="rId63"/>
    <p:sldId id="1478" r:id="rId64"/>
    <p:sldId id="1479" r:id="rId65"/>
    <p:sldId id="1480" r:id="rId66"/>
    <p:sldId id="1481" r:id="rId67"/>
    <p:sldId id="1482" r:id="rId68"/>
    <p:sldId id="1435" r:id="rId69"/>
    <p:sldId id="1436" r:id="rId70"/>
    <p:sldId id="1483" r:id="rId71"/>
    <p:sldId id="1438" r:id="rId72"/>
    <p:sldId id="1484" r:id="rId73"/>
    <p:sldId id="1440" r:id="rId74"/>
    <p:sldId id="1441" r:id="rId75"/>
    <p:sldId id="1442" r:id="rId76"/>
    <p:sldId id="1485" r:id="rId77"/>
    <p:sldId id="1444" r:id="rId78"/>
    <p:sldId id="1486" r:id="rId79"/>
    <p:sldId id="1446" r:id="rId80"/>
    <p:sldId id="1464" r:id="rId81"/>
    <p:sldId id="1465" r:id="rId82"/>
    <p:sldId id="1466" r:id="rId83"/>
    <p:sldId id="1403" r:id="rId84"/>
    <p:sldId id="1367" r:id="rId85"/>
    <p:sldId id="1368" r:id="rId86"/>
    <p:sldId id="1369" r:id="rId87"/>
    <p:sldId id="1370" r:id="rId88"/>
  </p:sldIdLst>
  <p:sldSz cx="9144000" cy="6858000" type="screen4x3"/>
  <p:notesSz cx="9926638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611"/>
            <p14:sldId id="1180"/>
            <p14:sldId id="437"/>
            <p14:sldId id="438"/>
            <p14:sldId id="649"/>
            <p14:sldId id="442"/>
            <p14:sldId id="397"/>
            <p14:sldId id="396"/>
            <p14:sldId id="1380"/>
            <p14:sldId id="1381"/>
            <p14:sldId id="1382"/>
            <p14:sldId id="1383"/>
            <p14:sldId id="1452"/>
            <p14:sldId id="1453"/>
            <p14:sldId id="1454"/>
            <p14:sldId id="1399"/>
            <p14:sldId id="1395"/>
            <p14:sldId id="1450"/>
            <p14:sldId id="1372"/>
            <p14:sldId id="1373"/>
            <p14:sldId id="1374"/>
            <p14:sldId id="1375"/>
            <p14:sldId id="1451"/>
            <p14:sldId id="1459"/>
            <p14:sldId id="1456"/>
            <p14:sldId id="1457"/>
            <p14:sldId id="1458"/>
            <p14:sldId id="1467"/>
            <p14:sldId id="1462"/>
            <p14:sldId id="1463"/>
            <p14:sldId id="1396"/>
            <p14:sldId id="1397"/>
            <p14:sldId id="1398"/>
            <p14:sldId id="1448"/>
            <p14:sldId id="1378"/>
            <p14:sldId id="1449"/>
            <p14:sldId id="1455"/>
            <p14:sldId id="1460"/>
            <p14:sldId id="1461"/>
            <p14:sldId id="1468"/>
            <p14:sldId id="1406"/>
            <p14:sldId id="1469"/>
            <p14:sldId id="1408"/>
            <p14:sldId id="1470"/>
            <p14:sldId id="1410"/>
            <p14:sldId id="1471"/>
            <p14:sldId id="1412"/>
            <p14:sldId id="1413"/>
            <p14:sldId id="1414"/>
            <p14:sldId id="1415"/>
            <p14:sldId id="1416"/>
            <p14:sldId id="1472"/>
            <p14:sldId id="1473"/>
            <p14:sldId id="1476"/>
            <p14:sldId id="1428"/>
            <p14:sldId id="1474"/>
            <p14:sldId id="1475"/>
            <p14:sldId id="1421"/>
            <p14:sldId id="1422"/>
            <p14:sldId id="1423"/>
            <p14:sldId id="1424"/>
            <p14:sldId id="1477"/>
            <p14:sldId id="1478"/>
            <p14:sldId id="1479"/>
            <p14:sldId id="1480"/>
            <p14:sldId id="1481"/>
            <p14:sldId id="1482"/>
            <p14:sldId id="1435"/>
            <p14:sldId id="1436"/>
            <p14:sldId id="1483"/>
            <p14:sldId id="1438"/>
            <p14:sldId id="1484"/>
            <p14:sldId id="1440"/>
            <p14:sldId id="1441"/>
            <p14:sldId id="1442"/>
            <p14:sldId id="1485"/>
            <p14:sldId id="1444"/>
            <p14:sldId id="1486"/>
            <p14:sldId id="1446"/>
            <p14:sldId id="1464"/>
            <p14:sldId id="1465"/>
            <p14:sldId id="1466"/>
            <p14:sldId id="1403"/>
            <p14:sldId id="1367"/>
            <p14:sldId id="1368"/>
            <p14:sldId id="1369"/>
            <p14:sldId id="1370"/>
          </p14:sldIdLst>
        </p14:section>
        <p14:section name="Раздел без заголовка" id="{60EB5735-7ACC-4E21-98EB-55B00BEF2465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AE0"/>
    <a:srgbClr val="D5F6C0"/>
    <a:srgbClr val="BEF397"/>
    <a:srgbClr val="000000"/>
    <a:srgbClr val="DEF6E3"/>
    <a:srgbClr val="BBEEC5"/>
    <a:srgbClr val="8DE7A0"/>
    <a:srgbClr val="E7E1F0"/>
    <a:srgbClr val="CFC0E2"/>
    <a:srgbClr val="B196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79" autoAdjust="0"/>
    <p:restoredTop sz="96390" autoAdjust="0"/>
  </p:normalViewPr>
  <p:slideViewPr>
    <p:cSldViewPr>
      <p:cViewPr varScale="1">
        <p:scale>
          <a:sx n="74" d="100"/>
          <a:sy n="74" d="100"/>
        </p:scale>
        <p:origin x="-1116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1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3349648908499068E-2"/>
          <c:y val="0.12488860494261185"/>
          <c:w val="0.13862702127092461"/>
          <c:h val="8.4717766095490823E-2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111616"/>
        <c:axId val="47289984"/>
      </c:barChart>
      <c:catAx>
        <c:axId val="1681116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7289984"/>
        <c:crosses val="autoZero"/>
        <c:auto val="1"/>
        <c:lblAlgn val="ctr"/>
        <c:lblOffset val="100"/>
        <c:noMultiLvlLbl val="0"/>
      </c:catAx>
      <c:valAx>
        <c:axId val="47289984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681116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5934052747572682E-2"/>
          <c:y val="4.2220281703214797E-2"/>
          <c:w val="0.87225195191985505"/>
          <c:h val="0.9271187647174011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00B050"/>
              </a:solidFill>
            </c:spPr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401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1386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Лист5!$E$56:$E$66</c:f>
              <c:numCache>
                <c:formatCode>General</c:formatCode>
                <c:ptCount val="11"/>
                <c:pt idx="0">
                  <c:v>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  <c:pt idx="6">
                  <c:v>2020</c:v>
                </c:pt>
                <c:pt idx="7">
                  <c:v>2019</c:v>
                </c:pt>
                <c:pt idx="8">
                  <c:v>2018</c:v>
                </c:pt>
                <c:pt idx="9">
                  <c:v>2017</c:v>
                </c:pt>
                <c:pt idx="10">
                  <c:v>2016</c:v>
                </c:pt>
              </c:numCache>
            </c:numRef>
          </c:cat>
          <c:val>
            <c:numRef>
              <c:f>Лист5!$F$56:$F$66</c:f>
              <c:numCache>
                <c:formatCode>General</c:formatCode>
                <c:ptCount val="11"/>
                <c:pt idx="0">
                  <c:v>1609</c:v>
                </c:pt>
                <c:pt idx="1">
                  <c:v>401</c:v>
                </c:pt>
                <c:pt idx="2">
                  <c:v>-1386</c:v>
                </c:pt>
                <c:pt idx="3">
                  <c:v>-7997</c:v>
                </c:pt>
                <c:pt idx="4">
                  <c:v>-3106</c:v>
                </c:pt>
                <c:pt idx="5">
                  <c:v>862</c:v>
                </c:pt>
                <c:pt idx="6">
                  <c:v>723</c:v>
                </c:pt>
                <c:pt idx="7">
                  <c:v>3536</c:v>
                </c:pt>
                <c:pt idx="8">
                  <c:v>1282</c:v>
                </c:pt>
                <c:pt idx="9">
                  <c:v>108</c:v>
                </c:pt>
                <c:pt idx="10">
                  <c:v>1703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552192"/>
        <c:axId val="47291712"/>
      </c:barChart>
      <c:catAx>
        <c:axId val="11655219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7291712"/>
        <c:crosses val="autoZero"/>
        <c:auto val="1"/>
        <c:lblAlgn val="ctr"/>
        <c:lblOffset val="100"/>
        <c:noMultiLvlLbl val="0"/>
      </c:catAx>
      <c:valAx>
        <c:axId val="47291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5521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50575577070868"/>
          <c:y val="0.74047485226149201"/>
          <c:w val="0.21374716091913762"/>
          <c:h val="0.1402069250992154"/>
        </c:manualLayout>
      </c:layout>
      <c:barChart>
        <c:barDir val="bar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139264"/>
        <c:axId val="48140224"/>
      </c:barChart>
      <c:catAx>
        <c:axId val="1681392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8140224"/>
        <c:crosses val="autoZero"/>
        <c:auto val="1"/>
        <c:lblAlgn val="ctr"/>
        <c:lblOffset val="100"/>
        <c:noMultiLvlLbl val="0"/>
      </c:catAx>
      <c:valAx>
        <c:axId val="48140224"/>
        <c:scaling>
          <c:orientation val="minMax"/>
          <c:max val="80000"/>
          <c:min val="0"/>
        </c:scaling>
        <c:delete val="0"/>
        <c:axPos val="b"/>
        <c:numFmt formatCode="#,##0.0" sourceLinked="1"/>
        <c:majorTickMark val="out"/>
        <c:minorTickMark val="none"/>
        <c:tickLblPos val="nextTo"/>
        <c:crossAx val="168139264"/>
        <c:crosses val="autoZero"/>
        <c:crossBetween val="between"/>
        <c:majorUnit val="2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91430435643417"/>
          <c:y val="4.037822139407455E-2"/>
          <c:w val="0.79168084334117128"/>
          <c:h val="0.926092848438228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7030A0"/>
            </a:solidFill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90959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Лист5!$E$32:$E$42</c:f>
              <c:numCache>
                <c:formatCode>General</c:formatCode>
                <c:ptCount val="11"/>
                <c:pt idx="0">
                  <c:v>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  <c:pt idx="6">
                  <c:v>2020</c:v>
                </c:pt>
                <c:pt idx="7">
                  <c:v>2019</c:v>
                </c:pt>
                <c:pt idx="8">
                  <c:v>2018</c:v>
                </c:pt>
                <c:pt idx="9">
                  <c:v>2017</c:v>
                </c:pt>
                <c:pt idx="10">
                  <c:v>2016</c:v>
                </c:pt>
              </c:numCache>
            </c:numRef>
          </c:cat>
          <c:val>
            <c:numRef>
              <c:f>Лист5!$F$32:$F$42</c:f>
              <c:numCache>
                <c:formatCode>General</c:formatCode>
                <c:ptCount val="11"/>
                <c:pt idx="0">
                  <c:v>82574</c:v>
                </c:pt>
                <c:pt idx="1">
                  <c:v>77295</c:v>
                </c:pt>
                <c:pt idx="2">
                  <c:v>90959</c:v>
                </c:pt>
                <c:pt idx="3">
                  <c:v>98374</c:v>
                </c:pt>
                <c:pt idx="4">
                  <c:v>82507</c:v>
                </c:pt>
                <c:pt idx="5">
                  <c:v>76526</c:v>
                </c:pt>
                <c:pt idx="6">
                  <c:v>69521</c:v>
                </c:pt>
                <c:pt idx="7">
                  <c:v>55183</c:v>
                </c:pt>
                <c:pt idx="8">
                  <c:v>48424</c:v>
                </c:pt>
                <c:pt idx="9">
                  <c:v>43867</c:v>
                </c:pt>
                <c:pt idx="10">
                  <c:v>39655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555264"/>
        <c:axId val="49597248"/>
      </c:barChart>
      <c:catAx>
        <c:axId val="1165552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49597248"/>
        <c:crosses val="autoZero"/>
        <c:auto val="1"/>
        <c:lblAlgn val="ctr"/>
        <c:lblOffset val="100"/>
        <c:noMultiLvlLbl val="0"/>
      </c:catAx>
      <c:valAx>
        <c:axId val="495972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55526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395744920261762"/>
          <c:y val="3.835960858021812E-2"/>
          <c:w val="0.77553364759068966"/>
          <c:h val="0.9300314257620767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Лист5!$E$14:$E$24</c:f>
              <c:numCache>
                <c:formatCode>General</c:formatCode>
                <c:ptCount val="11"/>
                <c:pt idx="0">
                  <c:v>2026</c:v>
                </c:pt>
                <c:pt idx="1">
                  <c:v>2025</c:v>
                </c:pt>
                <c:pt idx="2">
                  <c:v>2024</c:v>
                </c:pt>
                <c:pt idx="3">
                  <c:v>2023</c:v>
                </c:pt>
                <c:pt idx="4">
                  <c:v>2022</c:v>
                </c:pt>
                <c:pt idx="5">
                  <c:v>2021</c:v>
                </c:pt>
                <c:pt idx="6">
                  <c:v>2020</c:v>
                </c:pt>
                <c:pt idx="7">
                  <c:v>2019</c:v>
                </c:pt>
                <c:pt idx="8">
                  <c:v>2018</c:v>
                </c:pt>
                <c:pt idx="9">
                  <c:v>2017</c:v>
                </c:pt>
                <c:pt idx="10">
                  <c:v>2016</c:v>
                </c:pt>
              </c:numCache>
            </c:numRef>
          </c:cat>
          <c:val>
            <c:numRef>
              <c:f>Лист5!$F$14:$F$24</c:f>
              <c:numCache>
                <c:formatCode>General</c:formatCode>
                <c:ptCount val="11"/>
                <c:pt idx="0">
                  <c:v>84183</c:v>
                </c:pt>
                <c:pt idx="1">
                  <c:v>77695</c:v>
                </c:pt>
                <c:pt idx="2">
                  <c:v>89573</c:v>
                </c:pt>
                <c:pt idx="3">
                  <c:v>90377</c:v>
                </c:pt>
                <c:pt idx="4">
                  <c:v>79401</c:v>
                </c:pt>
                <c:pt idx="5">
                  <c:v>77388</c:v>
                </c:pt>
                <c:pt idx="6">
                  <c:v>70244</c:v>
                </c:pt>
                <c:pt idx="7">
                  <c:v>58719</c:v>
                </c:pt>
                <c:pt idx="8">
                  <c:v>49706</c:v>
                </c:pt>
                <c:pt idx="9">
                  <c:v>43975</c:v>
                </c:pt>
                <c:pt idx="10">
                  <c:v>41358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6553216"/>
        <c:axId val="103834752"/>
      </c:barChart>
      <c:catAx>
        <c:axId val="1165532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03834752"/>
        <c:crosses val="autoZero"/>
        <c:auto val="1"/>
        <c:lblAlgn val="ctr"/>
        <c:lblOffset val="100"/>
        <c:noMultiLvlLbl val="0"/>
      </c:catAx>
      <c:valAx>
        <c:axId val="1038347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5532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0865697078761933E-2"/>
          <c:y val="4.8500415502001966E-2"/>
          <c:w val="0.68858748719613894"/>
          <c:h val="0.580979199137733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-4.2022363176674477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"/>
                  <c:y val="-1.98960531313393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2.21067257014881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rgbClr val="7030A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0"/>
                  <c:y val="-1.5474707991041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1.4007454392224825E-3"/>
                  <c:y val="-1.76853805611906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4007454392224825E-3"/>
                  <c:y val="-1.76853805611905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 i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Лист1!$B$2:$B$17</c:f>
              <c:numCache>
                <c:formatCode>#,##0</c:formatCode>
                <c:ptCount val="16"/>
                <c:pt idx="1">
                  <c:v>20.049099999999999</c:v>
                </c:pt>
                <c:pt idx="3">
                  <c:v>12.8</c:v>
                </c:pt>
                <c:pt idx="5">
                  <c:v>9.3033999999999999</c:v>
                </c:pt>
                <c:pt idx="7">
                  <c:v>30.948</c:v>
                </c:pt>
                <c:pt idx="9">
                  <c:v>117.33499999999999</c:v>
                </c:pt>
                <c:pt idx="11">
                  <c:v>195.1</c:v>
                </c:pt>
                <c:pt idx="13">
                  <c:v>205.5</c:v>
                </c:pt>
                <c:pt idx="15">
                  <c:v>204.5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Лист1!$C$2:$C$17</c:f>
              <c:numCache>
                <c:formatCode>General</c:formatCode>
                <c:ptCount val="16"/>
                <c:pt idx="0" formatCode="#,##0">
                  <c:v>6973.5</c:v>
                </c:pt>
                <c:pt idx="2" formatCode="#,##0">
                  <c:v>8346.1</c:v>
                </c:pt>
                <c:pt idx="4" formatCode="#,##0">
                  <c:v>7941.3418000000001</c:v>
                </c:pt>
                <c:pt idx="6" formatCode="#,##0">
                  <c:v>10611.3</c:v>
                </c:pt>
                <c:pt idx="8" formatCode="#,##0">
                  <c:v>13229.986999999999</c:v>
                </c:pt>
                <c:pt idx="10" formatCode="#,##0">
                  <c:v>13062.5</c:v>
                </c:pt>
                <c:pt idx="12" formatCode="#,##0">
                  <c:v>11822.3</c:v>
                </c:pt>
                <c:pt idx="14" formatCode="#,##0">
                  <c:v>9928.4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 rtl="0">
                    <a:defRPr lang="ru-RU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ru-RU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Лист1!$D$2:$D$17</c:f>
              <c:numCache>
                <c:formatCode>General</c:formatCode>
                <c:ptCount val="16"/>
                <c:pt idx="0" formatCode="#,##0">
                  <c:v>76.900000000000006</c:v>
                </c:pt>
                <c:pt idx="2" formatCode="#,##0">
                  <c:v>49.6</c:v>
                </c:pt>
                <c:pt idx="4" formatCode="#,##0">
                  <c:v>26.5</c:v>
                </c:pt>
                <c:pt idx="8" formatCode="#,##0">
                  <c:v>4040.8</c:v>
                </c:pt>
                <c:pt idx="10" formatCode="#,##0">
                  <c:v>4040.8</c:v>
                </c:pt>
                <c:pt idx="12" formatCode="#,##0">
                  <c:v>3954.2</c:v>
                </c:pt>
                <c:pt idx="14" formatCode="#,##0">
                  <c:v>3701.8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 кредитных организаций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 anchorCtr="0"/>
                <a:lstStyle/>
                <a:p>
                  <a:pPr algn="ctr">
                    <a:defRPr lang="en-US" sz="1100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"/>
                  <c:y val="-2.210672570148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100" b="1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Лист1!$E$2:$E$17</c:f>
              <c:numCache>
                <c:formatCode>General</c:formatCode>
                <c:ptCount val="16"/>
                <c:pt idx="0" formatCode="#,##0">
                  <c:v>3300</c:v>
                </c:pt>
                <c:pt idx="2" formatCode="#,##0">
                  <c:v>500</c:v>
                </c:pt>
                <c:pt idx="8" formatCode="#,##0">
                  <c:v>1126.4000000000001</c:v>
                </c:pt>
                <c:pt idx="10" formatCode="#,##0">
                  <c:v>2429.9</c:v>
                </c:pt>
                <c:pt idx="12" formatCode="#,##0">
                  <c:v>2987.1</c:v>
                </c:pt>
                <c:pt idx="14" formatCode="#,##0">
                  <c:v>2987.1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 международных финансовых организаций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dLbl>
              <c:idx val="6"/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accent1">
                          <a:lumMod val="50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Лист1!$F$2:$F$17</c:f>
              <c:numCache>
                <c:formatCode>General</c:formatCode>
                <c:ptCount val="1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79318784"/>
        <c:axId val="103837632"/>
      </c:barChart>
      <c:lineChart>
        <c:grouping val="standard"/>
        <c:varyColors val="0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расходов за счет субвенций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dPt>
            <c:idx val="4"/>
            <c:marker>
              <c:symbol val="none"/>
            </c:marker>
            <c:bubble3D val="0"/>
          </c:dPt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dPt>
            <c:idx val="10"/>
            <c:marker>
              <c:symbol val="none"/>
            </c:marker>
            <c:bubble3D val="0"/>
          </c:dPt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0816399662894619E-2"/>
                  <c:y val="-3.0949415982083478E-2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0,02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2.241192702755972E-2"/>
                  <c:y val="-3.3160088552232271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9415654223672136E-2"/>
                  <c:y val="-3.73603664355150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04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621617737451994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3.5018635980562068E-2"/>
                  <c:y val="-2.630700358477093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-3.3670501216497679E-2"/>
                  <c:y val="-2.945712496287982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</a:t>
                    </a:r>
                    <a:r>
                      <a:rPr lang="ru-RU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-2.801490878444965E-3"/>
                  <c:y val="-3.072869686248119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0,3</a:t>
                    </a:r>
                    <a:r>
                      <a:rPr lang="en-US" dirty="0" smtClean="0"/>
                      <a:t>%</a:t>
                    </a:r>
                    <a:r>
                      <a:rPr lang="ru-RU" dirty="0" smtClean="0"/>
                      <a:t>**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Лист1!$H$2:$H$17</c:f>
              <c:numCache>
                <c:formatCode>#,##0</c:formatCode>
                <c:ptCount val="16"/>
                <c:pt idx="1">
                  <c:v>21000</c:v>
                </c:pt>
                <c:pt idx="2">
                  <c:v>20500</c:v>
                </c:pt>
                <c:pt idx="3">
                  <c:v>20000</c:v>
                </c:pt>
                <c:pt idx="4">
                  <c:v>19500</c:v>
                </c:pt>
                <c:pt idx="5">
                  <c:v>19000</c:v>
                </c:pt>
                <c:pt idx="6">
                  <c:v>19800</c:v>
                </c:pt>
                <c:pt idx="7">
                  <c:v>21000</c:v>
                </c:pt>
                <c:pt idx="8">
                  <c:v>21500</c:v>
                </c:pt>
                <c:pt idx="9">
                  <c:v>22500</c:v>
                </c:pt>
                <c:pt idx="10">
                  <c:v>23000</c:v>
                </c:pt>
                <c:pt idx="11">
                  <c:v>23500</c:v>
                </c:pt>
                <c:pt idx="12">
                  <c:v>24000</c:v>
                </c:pt>
                <c:pt idx="13">
                  <c:v>24500</c:v>
                </c:pt>
                <c:pt idx="14">
                  <c:v>24500</c:v>
                </c:pt>
                <c:pt idx="15">
                  <c:v>24500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318784"/>
        <c:axId val="103837632"/>
      </c:lineChart>
      <c:lineChart>
        <c:grouping val="standard"/>
        <c:varyColors val="0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>
              <a:solidFill>
                <a:srgbClr val="7030A0"/>
              </a:solidFill>
            </a:ln>
          </c:spPr>
          <c:marker>
            <c:spPr>
              <a:solidFill>
                <a:srgbClr val="7030A0"/>
              </a:solidFill>
            </c:spPr>
          </c:marker>
          <c:dPt>
            <c:idx val="1"/>
            <c:marker>
              <c:symbol val="none"/>
            </c:marker>
            <c:bubble3D val="0"/>
          </c:dPt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dPt>
            <c:idx val="7"/>
            <c:marker>
              <c:symbol val="none"/>
            </c:marker>
            <c:bubble3D val="0"/>
          </c:dPt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dPt>
            <c:idx val="13"/>
            <c:marker>
              <c:symbol val="none"/>
            </c:marker>
            <c:bubble3D val="0"/>
          </c:dPt>
          <c:dLbls>
            <c:dLbl>
              <c:idx val="0"/>
              <c:layout>
                <c:manualLayout>
                  <c:x val="-2.9415654223672136E-2"/>
                  <c:y val="-3.73603664355150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6419381419784597E-2"/>
                  <c:y val="-3.07283487250685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tx>
                <c:rich>
                  <a:bodyPr/>
                  <a:lstStyle/>
                  <a:p>
                    <a:r>
                      <a:rPr lang="en-US"/>
                      <a:t>29,3</a:t>
                    </a:r>
                    <a:r>
                      <a:rPr lang="en-US" smtClean="0"/>
                      <a:t>%</a:t>
                    </a:r>
                    <a:r>
                      <a:rPr lang="ru-RU" smtClean="0"/>
                      <a:t>*</a:t>
                    </a:r>
                    <a:endParaRPr lang="en-US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Лист1!$A$2:$A$17</c:f>
              <c:strCache>
                <c:ptCount val="16"/>
                <c:pt idx="0">
                  <c:v>Госдолг на 01.01.2020</c:v>
                </c:pt>
                <c:pt idx="1">
                  <c:v>Расходы на обслуживание 2019 год</c:v>
                </c:pt>
                <c:pt idx="2">
                  <c:v>Госдолг на 01.01.2021</c:v>
                </c:pt>
                <c:pt idx="3">
                  <c:v>Расходы на обслуживание 2020 год</c:v>
                </c:pt>
                <c:pt idx="4">
                  <c:v>Госдолг на 01.01.2022</c:v>
                </c:pt>
                <c:pt idx="5">
                  <c:v>Расходы на обслуживание 2021 год</c:v>
                </c:pt>
                <c:pt idx="6">
                  <c:v>Госдолг на 01.01.2023</c:v>
                </c:pt>
                <c:pt idx="7">
                  <c:v>Расходы на обслуживание 2022 год</c:v>
                </c:pt>
                <c:pt idx="8">
                  <c:v>Госдолг на 01.01.2024</c:v>
                </c:pt>
                <c:pt idx="9">
                  <c:v>Расходы на обслуживание 2023 год</c:v>
                </c:pt>
                <c:pt idx="10">
                  <c:v>Госдолг на 01.01.2025</c:v>
                </c:pt>
                <c:pt idx="11">
                  <c:v>Расходы на обслуживание 2024 год</c:v>
                </c:pt>
                <c:pt idx="12">
                  <c:v>Госдолг на 01.01.2026</c:v>
                </c:pt>
                <c:pt idx="13">
                  <c:v>Расходы на обслуживание 2025 год</c:v>
                </c:pt>
                <c:pt idx="14">
                  <c:v>Госдолг на 01.01.2027</c:v>
                </c:pt>
                <c:pt idx="15">
                  <c:v>Расходы на обслуживание 2026 год</c:v>
                </c:pt>
              </c:strCache>
            </c:strRef>
          </c:cat>
          <c:val>
            <c:numRef>
              <c:f>Лист1!$G$2:$G$17</c:f>
              <c:numCache>
                <c:formatCode>0.0%</c:formatCode>
                <c:ptCount val="16"/>
                <c:pt idx="0">
                  <c:v>0.33800000000000002</c:v>
                </c:pt>
                <c:pt idx="1">
                  <c:v>0.34</c:v>
                </c:pt>
                <c:pt idx="2">
                  <c:v>0.28399999999999997</c:v>
                </c:pt>
                <c:pt idx="3">
                  <c:v>0.3</c:v>
                </c:pt>
                <c:pt idx="4">
                  <c:v>0.219</c:v>
                </c:pt>
                <c:pt idx="5">
                  <c:v>0.22500000000000001</c:v>
                </c:pt>
                <c:pt idx="6">
                  <c:v>0.24199999999999999</c:v>
                </c:pt>
                <c:pt idx="7">
                  <c:v>0.25</c:v>
                </c:pt>
                <c:pt idx="8">
                  <c:v>0.35799999999999998</c:v>
                </c:pt>
                <c:pt idx="9">
                  <c:v>0.36</c:v>
                </c:pt>
                <c:pt idx="10">
                  <c:v>0.372</c:v>
                </c:pt>
                <c:pt idx="11">
                  <c:v>0.35</c:v>
                </c:pt>
                <c:pt idx="12">
                  <c:v>0.34399999999999997</c:v>
                </c:pt>
                <c:pt idx="13">
                  <c:v>0.31</c:v>
                </c:pt>
                <c:pt idx="14">
                  <c:v>0.29299999999999998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9319296"/>
        <c:axId val="103838208"/>
      </c:lineChart>
      <c:catAx>
        <c:axId val="179318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03837632"/>
        <c:crosses val="autoZero"/>
        <c:auto val="1"/>
        <c:lblAlgn val="ctr"/>
        <c:lblOffset val="100"/>
        <c:noMultiLvlLbl val="0"/>
      </c:catAx>
      <c:valAx>
        <c:axId val="103837632"/>
        <c:scaling>
          <c:orientation val="minMax"/>
          <c:max val="3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 sz="1400" b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ru-RU" sz="1400" b="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млн. рублей</a:t>
                </a:r>
                <a:endParaRPr lang="ru-RU" sz="1400" b="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2.6484545358920572E-2"/>
              <c:y val="2.223031448296894E-2"/>
            </c:manualLayout>
          </c:layout>
          <c:overlay val="0"/>
        </c:title>
        <c:numFmt formatCode="#,##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79318784"/>
        <c:crosses val="autoZero"/>
        <c:crossBetween val="between"/>
      </c:valAx>
      <c:valAx>
        <c:axId val="103838208"/>
        <c:scaling>
          <c:orientation val="minMax"/>
          <c:max val="1"/>
          <c:min val="-5"/>
        </c:scaling>
        <c:delete val="0"/>
        <c:axPos val="r"/>
        <c:numFmt formatCode="0.0%" sourceLinked="1"/>
        <c:majorTickMark val="none"/>
        <c:minorTickMark val="none"/>
        <c:tickLblPos val="none"/>
        <c:spPr>
          <a:noFill/>
          <a:ln>
            <a:noFill/>
          </a:ln>
        </c:spPr>
        <c:crossAx val="179319296"/>
        <c:crosses val="max"/>
        <c:crossBetween val="between"/>
      </c:valAx>
      <c:catAx>
        <c:axId val="1793192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3838208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legendEntry>
        <c:idx val="0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75515179282732303"/>
          <c:y val="0.45001477843316579"/>
          <c:w val="0.23644373453734205"/>
          <c:h val="0.54476020120949897"/>
        </c:manualLayout>
      </c:layout>
      <c:overlay val="0"/>
      <c:txPr>
        <a:bodyPr/>
        <a:lstStyle/>
        <a:p>
          <a:pPr algn="l">
            <a:defRPr sz="900" b="1" i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265923541117E-2"/>
          <c:y val="8.3167783055366748E-2"/>
          <c:w val="0.95416666666666672"/>
          <c:h val="0.6354182282517855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Лист1!$B$2:$B$8</c:f>
              <c:numCache>
                <c:formatCode>#,##0</c:formatCode>
                <c:ptCount val="7"/>
                <c:pt idx="0">
                  <c:v>31297</c:v>
                </c:pt>
                <c:pt idx="1">
                  <c:v>36308</c:v>
                </c:pt>
                <c:pt idx="2">
                  <c:v>43892</c:v>
                </c:pt>
                <c:pt idx="3">
                  <c:v>51379</c:v>
                </c:pt>
                <c:pt idx="4">
                  <c:v>52466</c:v>
                </c:pt>
                <c:pt idx="5">
                  <c:v>54489</c:v>
                </c:pt>
                <c:pt idx="6">
                  <c:v>56778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Лист1!$C$2:$C$8</c:f>
              <c:numCache>
                <c:formatCode>#,##0</c:formatCode>
                <c:ptCount val="7"/>
                <c:pt idx="0">
                  <c:v>38947</c:v>
                </c:pt>
                <c:pt idx="1">
                  <c:v>41080</c:v>
                </c:pt>
                <c:pt idx="2">
                  <c:v>38925</c:v>
                </c:pt>
                <c:pt idx="3">
                  <c:v>38998</c:v>
                </c:pt>
                <c:pt idx="4">
                  <c:v>37107</c:v>
                </c:pt>
                <c:pt idx="5">
                  <c:v>23206</c:v>
                </c:pt>
                <c:pt idx="6">
                  <c:v>27405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100"/>
        <c:axId val="180991488"/>
        <c:axId val="103838784"/>
      </c:barChart>
      <c:catAx>
        <c:axId val="18099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5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03838784"/>
        <c:crosses val="autoZero"/>
        <c:auto val="1"/>
        <c:lblAlgn val="ctr"/>
        <c:lblOffset val="100"/>
        <c:noMultiLvlLbl val="0"/>
      </c:catAx>
      <c:valAx>
        <c:axId val="103838784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809914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3320827631922683"/>
          <c:y val="0.86603510497148406"/>
          <c:w val="0.67789517536944566"/>
          <c:h val="0.133964895028516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82376527526928"/>
          <c:y val="4.1277919474668301E-2"/>
          <c:w val="0.62289285855866572"/>
          <c:h val="0.8704809985651712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Лист5!$B$8</c:f>
              <c:strCache>
                <c:ptCount val="1"/>
                <c:pt idx="0">
                  <c:v>спирт</c:v>
                </c:pt>
              </c:strCache>
            </c:strRef>
          </c:tx>
          <c:spPr>
            <a:gradFill flip="none" rotWithShape="1">
              <a:gsLst>
                <a:gs pos="0">
                  <a:schemeClr val="accent6">
                    <a:lumMod val="75000"/>
                    <a:shade val="30000"/>
                    <a:satMod val="115000"/>
                  </a:schemeClr>
                </a:gs>
                <a:gs pos="50000">
                  <a:schemeClr val="accent6">
                    <a:lumMod val="75000"/>
                    <a:shade val="67500"/>
                    <a:satMod val="115000"/>
                  </a:schemeClr>
                </a:gs>
                <a:gs pos="100000">
                  <a:schemeClr val="accent6">
                    <a:lumMod val="7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1.2588340018523938E-2"/>
                  <c:y val="6.50007564171356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514909236374644E-3"/>
                  <c:y val="1.88291726451198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411531191488391E-3"/>
                  <c:y val="1.507611658230372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735255198581398E-2"/>
                  <c:y val="2.010148877640505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782893710789912E-2"/>
                  <c:y val="6.364245580278176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Лист5!$C$8:$G$8</c:f>
              <c:numCache>
                <c:formatCode>#,##0</c:formatCode>
                <c:ptCount val="5"/>
                <c:pt idx="0">
                  <c:v>-60</c:v>
                </c:pt>
                <c:pt idx="1">
                  <c:v>55</c:v>
                </c:pt>
                <c:pt idx="2">
                  <c:v>37</c:v>
                </c:pt>
                <c:pt idx="3">
                  <c:v>38</c:v>
                </c:pt>
                <c:pt idx="4">
                  <c:v>40</c:v>
                </c:pt>
              </c:numCache>
            </c:numRef>
          </c:val>
        </c:ser>
        <c:ser>
          <c:idx val="1"/>
          <c:order val="1"/>
          <c:tx>
            <c:strRef>
              <c:f>Лист5!$B$9</c:f>
              <c:strCache>
                <c:ptCount val="1"/>
                <c:pt idx="0">
                  <c:v>алкоголь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-2.2172173389697958E-2"/>
                  <c:y val="1.755567348308823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214216210956504E-2"/>
                  <c:y val="1.24637451630669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7272784607123422E-2"/>
                  <c:y val="1.14083068784319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1456578696045465E-2"/>
                  <c:y val="-9.042139525868214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7606467516460704E-3"/>
                  <c:y val="-2.150677111526622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Лист5!$C$9:$G$9</c:f>
              <c:numCache>
                <c:formatCode>#,##0</c:formatCode>
                <c:ptCount val="5"/>
                <c:pt idx="0">
                  <c:v>1259</c:v>
                </c:pt>
                <c:pt idx="1">
                  <c:v>1488</c:v>
                </c:pt>
                <c:pt idx="2">
                  <c:v>1575</c:v>
                </c:pt>
                <c:pt idx="3">
                  <c:v>1665</c:v>
                </c:pt>
                <c:pt idx="4">
                  <c:v>1758</c:v>
                </c:pt>
              </c:numCache>
            </c:numRef>
          </c:val>
        </c:ser>
        <c:ser>
          <c:idx val="2"/>
          <c:order val="2"/>
          <c:tx>
            <c:strRef>
              <c:f>Лист5!$B$10</c:f>
              <c:strCache>
                <c:ptCount val="1"/>
                <c:pt idx="0">
                  <c:v>пиво </c:v>
                </c:pt>
              </c:strCache>
            </c:strRef>
          </c:tx>
          <c:spPr>
            <a:gradFill flip="none" rotWithShape="1">
              <a:gsLst>
                <a:gs pos="0">
                  <a:schemeClr val="tx1">
                    <a:lumMod val="65000"/>
                    <a:lumOff val="35000"/>
                    <a:shade val="30000"/>
                    <a:satMod val="115000"/>
                  </a:schemeClr>
                </a:gs>
                <a:gs pos="50000">
                  <a:schemeClr val="tx1">
                    <a:lumMod val="65000"/>
                    <a:lumOff val="35000"/>
                    <a:shade val="67500"/>
                    <a:satMod val="115000"/>
                  </a:schemeClr>
                </a:gs>
                <a:gs pos="100000">
                  <a:schemeClr val="tx1">
                    <a:lumMod val="65000"/>
                    <a:lumOff val="3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</c:spPr>
          <c:invertIfNegative val="0"/>
          <c:dLbls>
            <c:dLbl>
              <c:idx val="0"/>
              <c:layout>
                <c:manualLayout>
                  <c:x val="3.1470850046309809E-3"/>
                  <c:y val="-1.207017187215604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7224312470493264E-3"/>
                  <c:y val="-1.742448238611785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262145063230005E-2"/>
                  <c:y val="1.125761440218226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555683493165144E-2"/>
                  <c:y val="1.25305226133265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5482027468745382E-2"/>
                  <c:y val="5.09133736913392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Лист5!$C$10:$G$10</c:f>
              <c:numCache>
                <c:formatCode>#,##0</c:formatCode>
                <c:ptCount val="5"/>
                <c:pt idx="0">
                  <c:v>1385</c:v>
                </c:pt>
                <c:pt idx="1">
                  <c:v>1414</c:v>
                </c:pt>
                <c:pt idx="2">
                  <c:v>1471</c:v>
                </c:pt>
                <c:pt idx="3">
                  <c:v>1527</c:v>
                </c:pt>
                <c:pt idx="4">
                  <c:v>1557</c:v>
                </c:pt>
              </c:numCache>
            </c:numRef>
          </c:val>
        </c:ser>
        <c:ser>
          <c:idx val="3"/>
          <c:order val="3"/>
          <c:tx>
            <c:strRef>
              <c:f>Лист5!$B$11</c:f>
              <c:strCache>
                <c:ptCount val="1"/>
                <c:pt idx="0">
                  <c:v>нефтепродукты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Лист5!$C$7:$G$7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Лист5!$C$11:$G$11</c:f>
              <c:numCache>
                <c:formatCode>#,##0</c:formatCode>
                <c:ptCount val="5"/>
                <c:pt idx="0">
                  <c:v>4255</c:v>
                </c:pt>
                <c:pt idx="1">
                  <c:v>4383</c:v>
                </c:pt>
                <c:pt idx="2">
                  <c:v>4476</c:v>
                </c:pt>
                <c:pt idx="3">
                  <c:v>4188</c:v>
                </c:pt>
                <c:pt idx="4">
                  <c:v>4273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0589056"/>
        <c:axId val="180914432"/>
      </c:barChart>
      <c:catAx>
        <c:axId val="180589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914432"/>
        <c:crosses val="autoZero"/>
        <c:auto val="1"/>
        <c:lblAlgn val="ctr"/>
        <c:lblOffset val="100"/>
        <c:noMultiLvlLbl val="0"/>
      </c:catAx>
      <c:valAx>
        <c:axId val="18091443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589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300802943646171"/>
          <c:y val="0.13250114245857084"/>
          <c:w val="0.25699197056353806"/>
          <c:h val="0.37846858623273538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719786887945131"/>
          <c:y val="3.8716811320848319E-3"/>
          <c:w val="0.5666819727698037"/>
          <c:h val="0.8735500907775366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'Лист1 (2)'!$C$3</c:f>
              <c:strCache>
                <c:ptCount val="1"/>
                <c:pt idx="0">
                  <c:v>2026</c:v>
                </c:pt>
              </c:strCache>
            </c:strRef>
          </c:tx>
          <c:spPr>
            <a:gradFill flip="none" rotWithShape="1">
              <a:gsLst>
                <a:gs pos="0">
                  <a:srgbClr val="FFFF00">
                    <a:shade val="30000"/>
                    <a:satMod val="115000"/>
                  </a:srgbClr>
                </a:gs>
                <a:gs pos="50000">
                  <a:srgbClr val="FFFF00">
                    <a:shade val="67500"/>
                    <a:satMod val="115000"/>
                  </a:srgbClr>
                </a:gs>
                <a:gs pos="100000">
                  <a:srgbClr val="FFFF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(2)'!$C$4:$C$11</c:f>
              <c:numCache>
                <c:formatCode>#,##0</c:formatCode>
                <c:ptCount val="8"/>
                <c:pt idx="0">
                  <c:v>2913</c:v>
                </c:pt>
                <c:pt idx="1">
                  <c:v>153</c:v>
                </c:pt>
                <c:pt idx="2">
                  <c:v>1068</c:v>
                </c:pt>
                <c:pt idx="3">
                  <c:v>3302</c:v>
                </c:pt>
                <c:pt idx="4">
                  <c:v>4922</c:v>
                </c:pt>
                <c:pt idx="5">
                  <c:v>7628</c:v>
                </c:pt>
                <c:pt idx="6">
                  <c:v>19043</c:v>
                </c:pt>
                <c:pt idx="7">
                  <c:v>17528</c:v>
                </c:pt>
              </c:numCache>
            </c:numRef>
          </c:val>
        </c:ser>
        <c:ser>
          <c:idx val="1"/>
          <c:order val="1"/>
          <c:tx>
            <c:strRef>
              <c:f>'Лист1 (2)'!$D$3</c:f>
              <c:strCache>
                <c:ptCount val="1"/>
                <c:pt idx="0">
                  <c:v>2025</c:v>
                </c:pt>
              </c:strCache>
            </c:strRef>
          </c:tx>
          <c:spPr>
            <a:gradFill flip="none" rotWithShape="1">
              <a:gsLst>
                <a:gs pos="0">
                  <a:srgbClr val="00B0F0">
                    <a:shade val="30000"/>
                    <a:satMod val="115000"/>
                  </a:srgbClr>
                </a:gs>
                <a:gs pos="50000">
                  <a:srgbClr val="00B0F0">
                    <a:shade val="67500"/>
                    <a:satMod val="115000"/>
                  </a:srgbClr>
                </a:gs>
                <a:gs pos="100000">
                  <a:srgbClr val="00B0F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(2)'!$D$4:$D$11</c:f>
              <c:numCache>
                <c:formatCode>#,##0</c:formatCode>
                <c:ptCount val="8"/>
                <c:pt idx="0">
                  <c:v>2930</c:v>
                </c:pt>
                <c:pt idx="1">
                  <c:v>153</c:v>
                </c:pt>
                <c:pt idx="2">
                  <c:v>1067</c:v>
                </c:pt>
                <c:pt idx="3">
                  <c:v>3302</c:v>
                </c:pt>
                <c:pt idx="4">
                  <c:v>4688</c:v>
                </c:pt>
                <c:pt idx="5">
                  <c:v>7418</c:v>
                </c:pt>
                <c:pt idx="6">
                  <c:v>17742</c:v>
                </c:pt>
                <c:pt idx="7">
                  <c:v>16976</c:v>
                </c:pt>
              </c:numCache>
            </c:numRef>
          </c:val>
        </c:ser>
        <c:ser>
          <c:idx val="2"/>
          <c:order val="2"/>
          <c:tx>
            <c:strRef>
              <c:f>'Лист1 (2)'!$E$3</c:f>
              <c:strCache>
                <c:ptCount val="1"/>
                <c:pt idx="0">
                  <c:v>2024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(2)'!$E$4:$E$11</c:f>
              <c:numCache>
                <c:formatCode>#,##0</c:formatCode>
                <c:ptCount val="8"/>
                <c:pt idx="0">
                  <c:v>2957</c:v>
                </c:pt>
                <c:pt idx="1">
                  <c:v>153</c:v>
                </c:pt>
                <c:pt idx="2">
                  <c:v>1066</c:v>
                </c:pt>
                <c:pt idx="3">
                  <c:v>3233</c:v>
                </c:pt>
                <c:pt idx="4">
                  <c:v>4529</c:v>
                </c:pt>
                <c:pt idx="5">
                  <c:v>7559</c:v>
                </c:pt>
                <c:pt idx="6">
                  <c:v>16479</c:v>
                </c:pt>
                <c:pt idx="7">
                  <c:v>16294</c:v>
                </c:pt>
              </c:numCache>
            </c:numRef>
          </c:val>
        </c:ser>
        <c:ser>
          <c:idx val="3"/>
          <c:order val="3"/>
          <c:tx>
            <c:strRef>
              <c:f>'Лист1 (2)'!$F$3</c:f>
              <c:strCache>
                <c:ptCount val="1"/>
                <c:pt idx="0">
                  <c:v>2023</c:v>
                </c:pt>
              </c:strCache>
            </c:strRef>
          </c:tx>
          <c:spPr>
            <a:gradFill flip="none" rotWithShape="1">
              <a:gsLst>
                <a:gs pos="0">
                  <a:srgbClr val="7030A0">
                    <a:shade val="30000"/>
                    <a:satMod val="115000"/>
                  </a:srgbClr>
                </a:gs>
                <a:gs pos="50000">
                  <a:srgbClr val="7030A0">
                    <a:shade val="67500"/>
                    <a:satMod val="115000"/>
                  </a:srgbClr>
                </a:gs>
                <a:gs pos="100000">
                  <a:srgbClr val="7030A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(2)'!$F$4:$F$11</c:f>
              <c:numCache>
                <c:formatCode>#,##0</c:formatCode>
                <c:ptCount val="8"/>
                <c:pt idx="0">
                  <c:v>3298</c:v>
                </c:pt>
                <c:pt idx="1">
                  <c:v>157</c:v>
                </c:pt>
                <c:pt idx="2">
                  <c:v>1071</c:v>
                </c:pt>
                <c:pt idx="3">
                  <c:v>3284</c:v>
                </c:pt>
                <c:pt idx="4">
                  <c:v>4448</c:v>
                </c:pt>
                <c:pt idx="5">
                  <c:v>7340</c:v>
                </c:pt>
                <c:pt idx="6">
                  <c:v>15380</c:v>
                </c:pt>
                <c:pt idx="7">
                  <c:v>16227</c:v>
                </c:pt>
              </c:numCache>
            </c:numRef>
          </c:val>
        </c:ser>
        <c:ser>
          <c:idx val="4"/>
          <c:order val="4"/>
          <c:tx>
            <c:strRef>
              <c:f>'Лист1 (2)'!$G$3</c:f>
              <c:strCache>
                <c:ptCount val="1"/>
                <c:pt idx="0">
                  <c:v>2022</c:v>
                </c:pt>
              </c:strCache>
            </c:strRef>
          </c:tx>
          <c:spPr>
            <a:gradFill flip="none" rotWithShape="1">
              <a:gsLst>
                <a:gs pos="0">
                  <a:srgbClr val="00B050">
                    <a:shade val="30000"/>
                    <a:satMod val="115000"/>
                  </a:srgbClr>
                </a:gs>
                <a:gs pos="50000">
                  <a:srgbClr val="00B050">
                    <a:shade val="67500"/>
                    <a:satMod val="115000"/>
                  </a:srgbClr>
                </a:gs>
                <a:gs pos="100000">
                  <a:srgbClr val="00B05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cat>
            <c:strRef>
              <c:f>'Лист1 (2)'!$B$4:$B$11</c:f>
              <c:strCache>
                <c:ptCount val="8"/>
                <c:pt idx="0">
                  <c:v>Неналоговые доходы</c:v>
                </c:pt>
                <c:pt idx="1">
                  <c:v>Госпошлина</c:v>
                </c:pt>
                <c:pt idx="2">
                  <c:v>Транспортный налог</c:v>
                </c:pt>
                <c:pt idx="3">
                  <c:v>Налог на имущество организаций</c:v>
                </c:pt>
                <c:pt idx="4">
                  <c:v>Упрощенная система налогообложения</c:v>
                </c:pt>
                <c:pt idx="5">
                  <c:v>Акцизы</c:v>
                </c:pt>
                <c:pt idx="6">
                  <c:v>Налог на доходы физических лиц</c:v>
                </c:pt>
                <c:pt idx="7">
                  <c:v>Налог на прибыль организаций</c:v>
                </c:pt>
              </c:strCache>
            </c:strRef>
          </c:cat>
          <c:val>
            <c:numRef>
              <c:f>'Лист1 (2)'!$G$4:$G$11</c:f>
              <c:numCache>
                <c:formatCode>#,##0</c:formatCode>
                <c:ptCount val="8"/>
                <c:pt idx="0">
                  <c:v>3443</c:v>
                </c:pt>
                <c:pt idx="1">
                  <c:v>130</c:v>
                </c:pt>
                <c:pt idx="2">
                  <c:v>1091</c:v>
                </c:pt>
                <c:pt idx="3">
                  <c:v>3180</c:v>
                </c:pt>
                <c:pt idx="4">
                  <c:v>4233</c:v>
                </c:pt>
                <c:pt idx="5">
                  <c:v>6839</c:v>
                </c:pt>
                <c:pt idx="6">
                  <c:v>13496</c:v>
                </c:pt>
                <c:pt idx="7">
                  <c:v>11374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0589568"/>
        <c:axId val="180916160"/>
      </c:barChart>
      <c:catAx>
        <c:axId val="1805895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80916160"/>
        <c:crosses val="autoZero"/>
        <c:auto val="1"/>
        <c:lblAlgn val="ctr"/>
        <c:lblOffset val="100"/>
        <c:noMultiLvlLbl val="0"/>
      </c:catAx>
      <c:valAx>
        <c:axId val="180916160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crossAx val="18058956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5096743786144304"/>
          <c:w val="0.86740056898377582"/>
          <c:h val="0.55275651556690319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консолидированного бюджета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37876.9</c:v>
                </c:pt>
                <c:pt idx="1">
                  <c:v>39217.300000000003</c:v>
                </c:pt>
                <c:pt idx="2">
                  <c:v>39398.699999999997</c:v>
                </c:pt>
                <c:pt idx="3">
                  <c:v>46050</c:v>
                </c:pt>
                <c:pt idx="4">
                  <c:v>55225.5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696896"/>
        <c:axId val="180917888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  <c:pt idx="3">
                  <c:v>2021 год</c:v>
                </c:pt>
                <c:pt idx="4">
                  <c:v>2022 год</c:v>
                </c:pt>
              </c:strCache>
            </c:strRef>
          </c:cat>
          <c:val>
            <c:numRef>
              <c:f>Лист1!$C$2:$C$6</c:f>
              <c:numCache>
                <c:formatCode>0.00</c:formatCode>
                <c:ptCount val="5"/>
                <c:pt idx="0">
                  <c:v>30.960356383848289</c:v>
                </c:pt>
                <c:pt idx="1">
                  <c:v>32.203399573000496</c:v>
                </c:pt>
                <c:pt idx="2">
                  <c:v>32.61751800645748</c:v>
                </c:pt>
                <c:pt idx="3">
                  <c:v>38.896866289382544</c:v>
                </c:pt>
                <c:pt idx="4">
                  <c:v>47.072536651892257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marker val="1"/>
        <c:smooth val="0"/>
        <c:axId val="180590592"/>
        <c:axId val="180918464"/>
      </c:lineChart>
      <c:catAx>
        <c:axId val="167696896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917888"/>
        <c:crosses val="autoZero"/>
        <c:auto val="1"/>
        <c:lblAlgn val="ctr"/>
        <c:lblOffset val="100"/>
        <c:noMultiLvlLbl val="1"/>
      </c:catAx>
      <c:valAx>
        <c:axId val="180917888"/>
        <c:scaling>
          <c:orientation val="minMax"/>
          <c:max val="60000"/>
          <c:min val="0"/>
        </c:scaling>
        <c:delete val="0"/>
        <c:axPos val="l"/>
        <c:majorGridlines/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67696896"/>
        <c:crosses val="autoZero"/>
        <c:crossBetween val="between"/>
      </c:valAx>
      <c:valAx>
        <c:axId val="180918464"/>
        <c:scaling>
          <c:orientation val="minMax"/>
          <c:max val="55"/>
          <c:min val="20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80590592"/>
        <c:crosses val="max"/>
        <c:crossBetween val="between"/>
      </c:valAx>
      <c:catAx>
        <c:axId val="180590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0918464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9955938055493847"/>
          <c:w val="0.90331164924085749"/>
          <c:h val="0.15359252617764693"/>
        </c:manualLayout>
      </c:layout>
      <c:overlay val="0"/>
      <c:txPr>
        <a:bodyPr/>
        <a:lstStyle/>
        <a:p>
          <a:pPr>
            <a:defRPr sz="1100" b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flip="none" rotWithShape="1">
              <a:gsLst>
                <a:gs pos="0">
                  <a:srgbClr val="3BCB27">
                    <a:shade val="30000"/>
                    <a:satMod val="115000"/>
                  </a:srgbClr>
                </a:gs>
                <a:gs pos="21000">
                  <a:srgbClr val="3BCB27">
                    <a:shade val="67500"/>
                    <a:satMod val="115000"/>
                  </a:srgbClr>
                </a:gs>
                <a:gs pos="100000">
                  <a:srgbClr val="3BCB27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c:spPr>
          <c:invertIfNegative val="0"/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9"/>
            <c:invertIfNegative val="0"/>
            <c:bubble3D val="0"/>
            <c:spPr>
              <a:gradFill>
                <a:gsLst>
                  <a:gs pos="0">
                    <a:srgbClr val="3BCB27">
                      <a:shade val="30000"/>
                      <a:satMod val="115000"/>
                    </a:srgbClr>
                  </a:gs>
                  <a:gs pos="21000">
                    <a:srgbClr val="3BCB27">
                      <a:shade val="67500"/>
                      <a:satMod val="115000"/>
                    </a:srgbClr>
                  </a:gs>
                  <a:gs pos="100000">
                    <a:srgbClr val="3BCB27">
                      <a:shade val="100000"/>
                      <a:satMod val="115000"/>
                    </a:srgbClr>
                  </a:gs>
                </a:gsLst>
              </a:gradFill>
            </c:spPr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Pt>
            <c:idx val="12"/>
            <c:invertIfNegative val="0"/>
            <c:bubble3D val="0"/>
            <c:spPr>
              <a:gradFill>
                <a:gsLst>
                  <a:gs pos="0">
                    <a:srgbClr val="E1E600"/>
                  </a:gs>
                  <a:gs pos="21000">
                    <a:srgbClr val="F0F60A"/>
                  </a:gs>
                  <a:gs pos="100000">
                    <a:srgbClr val="EBFF29"/>
                  </a:gs>
                </a:gsLst>
                <a:lin ang="5400000" scaled="1"/>
              </a:gra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Лист1!$A$9:$A$24</c:f>
              <c:strCache>
                <c:ptCount val="16"/>
                <c:pt idx="0">
                  <c:v>Республика Башкортостан</c:v>
                </c:pt>
                <c:pt idx="1">
                  <c:v>Кировская область</c:v>
                </c:pt>
                <c:pt idx="2">
                  <c:v>Удмуртская Республика</c:v>
                </c:pt>
                <c:pt idx="3">
                  <c:v>Оренбургская область</c:v>
                </c:pt>
                <c:pt idx="4">
                  <c:v>Самарская область</c:v>
                </c:pt>
                <c:pt idx="5">
                  <c:v>Ульяновская область</c:v>
                </c:pt>
                <c:pt idx="6">
                  <c:v>Саратовская область</c:v>
                </c:pt>
                <c:pt idx="7">
                  <c:v>Республика Мордовия</c:v>
                </c:pt>
                <c:pt idx="8">
                  <c:v>Пензенская область</c:v>
                </c:pt>
                <c:pt idx="9">
                  <c:v>Республика Марий Эл</c:v>
                </c:pt>
                <c:pt idx="10">
                  <c:v>Пермский край</c:v>
                </c:pt>
                <c:pt idx="11">
                  <c:v>Республика Татарстан </c:v>
                </c:pt>
                <c:pt idx="12">
                  <c:v>Чувашская Республика</c:v>
                </c:pt>
                <c:pt idx="13">
                  <c:v>Нижегородская область</c:v>
                </c:pt>
                <c:pt idx="14">
                  <c:v>ПФО</c:v>
                </c:pt>
                <c:pt idx="15">
                  <c:v>Россия</c:v>
                </c:pt>
              </c:strCache>
            </c:strRef>
          </c:cat>
          <c:val>
            <c:numRef>
              <c:f>Лист1!$B$9:$B$24</c:f>
              <c:numCache>
                <c:formatCode>0.0</c:formatCode>
                <c:ptCount val="16"/>
                <c:pt idx="0">
                  <c:v>111.8288459386477</c:v>
                </c:pt>
                <c:pt idx="1">
                  <c:v>112.40325219635619</c:v>
                </c:pt>
                <c:pt idx="2">
                  <c:v>112.59290000034741</c:v>
                </c:pt>
                <c:pt idx="3">
                  <c:v>112.64636926364813</c:v>
                </c:pt>
                <c:pt idx="4">
                  <c:v>114.73377938816733</c:v>
                </c:pt>
                <c:pt idx="5">
                  <c:v>115.20624009538562</c:v>
                </c:pt>
                <c:pt idx="6">
                  <c:v>115.47229889342523</c:v>
                </c:pt>
                <c:pt idx="7">
                  <c:v>116.10966732938522</c:v>
                </c:pt>
                <c:pt idx="8">
                  <c:v>116.13782605903849</c:v>
                </c:pt>
                <c:pt idx="9">
                  <c:v>116.21342009928037</c:v>
                </c:pt>
                <c:pt idx="10">
                  <c:v>116.58743646952368</c:v>
                </c:pt>
                <c:pt idx="11">
                  <c:v>117.34145931224769</c:v>
                </c:pt>
                <c:pt idx="12">
                  <c:v>117.51117798196213</c:v>
                </c:pt>
                <c:pt idx="13">
                  <c:v>117.88661650762681</c:v>
                </c:pt>
                <c:pt idx="14">
                  <c:v>115.4</c:v>
                </c:pt>
                <c:pt idx="15">
                  <c:v>116.4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697408"/>
        <c:axId val="181150272"/>
      </c:barChart>
      <c:catAx>
        <c:axId val="1676974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81150272"/>
        <c:crosses val="autoZero"/>
        <c:auto val="1"/>
        <c:lblAlgn val="ctr"/>
        <c:lblOffset val="100"/>
        <c:noMultiLvlLbl val="0"/>
      </c:catAx>
      <c:valAx>
        <c:axId val="18115027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67697408"/>
        <c:crosses val="autoZero"/>
        <c:crossBetween val="between"/>
      </c:valAx>
      <c:spPr>
        <a:noFill/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6960851724520351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8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16.8</c:v>
                </c:pt>
                <c:pt idx="1">
                  <c:v>83.2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3">
          <a:noFill/>
        </a:ln>
      </c:spPr>
    </c:plotArea>
    <c:plotVisOnly val="1"/>
    <c:dispBlanksAs val="zero"/>
    <c:showDLblsOverMax val="0"/>
  </c:chart>
  <c:txPr>
    <a:bodyPr/>
    <a:lstStyle/>
    <a:p>
      <a:pPr>
        <a:defRPr sz="1798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5.6524432797345221E-3"/>
                  <c:y val="-0.373088887559501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7682955198230146E-3"/>
                  <c:y val="-0.39343919051729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1304738201377713E-2"/>
                  <c:y val="-0.359522018920974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4207387995575362E-3"/>
                  <c:y val="-0.29847111004760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5.6524432797345221E-3"/>
                  <c:y val="-0.298471644176288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2022 год (факт)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Лист1!$B$2:$F$2</c:f>
              <c:numCache>
                <c:formatCode>#,##0</c:formatCode>
                <c:ptCount val="5"/>
                <c:pt idx="0">
                  <c:v>38925</c:v>
                </c:pt>
                <c:pt idx="1">
                  <c:v>38998</c:v>
                </c:pt>
                <c:pt idx="2">
                  <c:v>37107</c:v>
                </c:pt>
                <c:pt idx="3">
                  <c:v>23206</c:v>
                </c:pt>
                <c:pt idx="4">
                  <c:v>27405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81398528"/>
        <c:axId val="7164416"/>
        <c:axId val="0"/>
      </c:bar3DChart>
      <c:catAx>
        <c:axId val="181398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7164416"/>
        <c:crosses val="autoZero"/>
        <c:auto val="1"/>
        <c:lblAlgn val="ctr"/>
        <c:lblOffset val="100"/>
        <c:noMultiLvlLbl val="0"/>
      </c:catAx>
      <c:valAx>
        <c:axId val="716441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1398528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9.2028421962777079E-2"/>
          <c:w val="0.94794582444769004"/>
          <c:h val="0.704648155035913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15351</c:v>
                </c:pt>
                <c:pt idx="1">
                  <c:v>15776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1757952820057031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455393845128211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18167</c:v>
                </c:pt>
                <c:pt idx="1">
                  <c:v>15198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273858460171094E-2"/>
                  <c:y val="8.2032228977141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5273858460171094E-2"/>
                  <c:y val="-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19939</c:v>
                </c:pt>
                <c:pt idx="1">
                  <c:v>14050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818464615042773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787449542643411E-3"/>
                  <c:y val="4.10128848732569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13368</c:v>
                </c:pt>
                <c:pt idx="1">
                  <c:v>7310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821334666518529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576417435099588E-2"/>
                  <c:y val="4.1016114488571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Дотации</c:v>
                </c:pt>
                <c:pt idx="1">
                  <c:v>Субсидии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14269</c:v>
                </c:pt>
                <c:pt idx="1">
                  <c:v>10553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81399040"/>
        <c:axId val="7161536"/>
        <c:axId val="0"/>
      </c:bar3DChart>
      <c:catAx>
        <c:axId val="1813990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161536"/>
        <c:crosses val="autoZero"/>
        <c:auto val="1"/>
        <c:lblAlgn val="ctr"/>
        <c:lblOffset val="100"/>
        <c:noMultiLvlLbl val="0"/>
      </c:catAx>
      <c:valAx>
        <c:axId val="7161536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1399040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81E-2"/>
          <c:y val="2.4515550903700764E-2"/>
          <c:w val="0.94794582444769004"/>
          <c:h val="0.749319843014858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0</c:formatCode>
                <c:ptCount val="2"/>
                <c:pt idx="0">
                  <c:v>2643</c:v>
                </c:pt>
                <c:pt idx="1">
                  <c:v>4415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185616698813837E-3"/>
                  <c:y val="-7.519534123271498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185616698812771E-3"/>
                  <c:y val="-3.75976706163574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Лист1!$C$2:$C$3</c:f>
              <c:numCache>
                <c:formatCode>0</c:formatCode>
                <c:ptCount val="2"/>
                <c:pt idx="0">
                  <c:v>1517</c:v>
                </c:pt>
                <c:pt idx="1">
                  <c:v>2946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9092808349406385E-3"/>
                  <c:y val="-1.230483434657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185616698813837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Лист1!$D$2:$D$3</c:f>
              <c:numCache>
                <c:formatCode>0</c:formatCode>
                <c:ptCount val="2"/>
                <c:pt idx="0">
                  <c:v>1756</c:v>
                </c:pt>
                <c:pt idx="1">
                  <c:v>774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8185616698813837E-3"/>
                  <c:y val="4.1016114488571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8185616698813837E-3"/>
                  <c:y val="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Лист1!$E$2:$E$3</c:f>
              <c:numCache>
                <c:formatCode>0</c:formatCode>
                <c:ptCount val="2"/>
                <c:pt idx="0">
                  <c:v>1754</c:v>
                </c:pt>
                <c:pt idx="1">
                  <c:v>774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455685009644152E-2"/>
                  <c:y val="-8.20322289771420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37123339762662E-2"/>
                  <c:y val="-4.10161144885717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Субвенции</c:v>
                </c:pt>
                <c:pt idx="1">
                  <c:v>Иные межбюджетные трансферты</c:v>
                </c:pt>
              </c:strCache>
            </c:strRef>
          </c:cat>
          <c:val>
            <c:numRef>
              <c:f>Лист1!$F$2:$F$3</c:f>
              <c:numCache>
                <c:formatCode>0</c:formatCode>
                <c:ptCount val="2"/>
                <c:pt idx="0">
                  <c:v>1810</c:v>
                </c:pt>
                <c:pt idx="1">
                  <c:v>773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82824960"/>
        <c:axId val="7166144"/>
        <c:axId val="0"/>
      </c:bar3DChart>
      <c:catAx>
        <c:axId val="182824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166144"/>
        <c:crosses val="autoZero"/>
        <c:auto val="1"/>
        <c:lblAlgn val="ctr"/>
        <c:lblOffset val="100"/>
        <c:noMultiLvlLbl val="0"/>
      </c:catAx>
      <c:valAx>
        <c:axId val="7166144"/>
        <c:scaling>
          <c:orientation val="minMax"/>
          <c:min val="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1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28249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3582231546311068E-2"/>
          <c:y val="0.91702536927421496"/>
          <c:w val="0.93974165451408143"/>
          <c:h val="5.8364962032642367E-2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774183781468217"/>
          <c:y val="4.5705852784238207E-2"/>
          <c:w val="0.48678651601156447"/>
          <c:h val="0.64290912170907855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 Образование 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3.0260978323863021E-2"/>
                  <c:y val="2.083983189901976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4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5105894905434741E-2"/>
                  <c:y val="-6.40115841829540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0,4%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3354789775565659"/>
                  <c:y val="7.129516083922418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96615514526013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3260587294415735E-2"/>
                  <c:y val="1.395491312931041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7,1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3741124730086682"/>
                  <c:y val="1.141285332373132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4.400490330622344E-2"/>
                  <c:y val="-4.675711573018822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6104523382538248E-2"/>
                  <c:y val="1.83573213580042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7.1935171785213373E-2"/>
                  <c:y val="5.651579166889849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1983695131214497E-2"/>
                  <c:y val="6.799705140549183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8.0836969210763929E-2"/>
                  <c:y val="-0.1037093634895267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 </c:v>
                </c:pt>
                <c:pt idx="3">
                  <c:v>Образование </c:v>
                </c:pt>
                <c:pt idx="4">
                  <c:v>Культура и кинематография</c:v>
                </c:pt>
                <c:pt idx="5">
                  <c:v>Здравоохранение</c:v>
                </c:pt>
                <c:pt idx="6">
                  <c:v>Социальная политика </c:v>
                </c:pt>
                <c:pt idx="7">
                  <c:v>Физическая культура и спорт </c:v>
                </c:pt>
                <c:pt idx="8">
                  <c:v>Обслуживание государственного и муниципального долга 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 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6.3875214203103894E-2</c:v>
                </c:pt>
                <c:pt idx="1">
                  <c:v>0.1630910643245109</c:v>
                </c:pt>
                <c:pt idx="2">
                  <c:v>3.554409102193803E-3</c:v>
                </c:pt>
                <c:pt idx="3">
                  <c:v>0.31301809902692751</c:v>
                </c:pt>
                <c:pt idx="4">
                  <c:v>1.6250976402841108E-2</c:v>
                </c:pt>
                <c:pt idx="5">
                  <c:v>7.047176152155353E-2</c:v>
                </c:pt>
                <c:pt idx="6">
                  <c:v>0.2310075266277922</c:v>
                </c:pt>
                <c:pt idx="7">
                  <c:v>1.8266150762653876E-2</c:v>
                </c:pt>
                <c:pt idx="8">
                  <c:v>2.4765814698420197E-3</c:v>
                </c:pt>
                <c:pt idx="9">
                  <c:v>2.6515770798137418E-2</c:v>
                </c:pt>
                <c:pt idx="10">
                  <c:v>9.0694956614410203E-3</c:v>
                </c:pt>
                <c:pt idx="11">
                  <c:v>8.199119572259865E-2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6.9762921926780533E-2"/>
                  <c:y val="3.504290131970556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2.0918099874161981E-2"/>
                  <c:y val="-2.581338288883404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ru-RU" dirty="0" smtClean="0"/>
                      <a:t>28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503961968117898E-2"/>
                  <c:y val="6.339813295779555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dirty="0" smtClean="0"/>
                      <a:t>8,4%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 smtClean="0"/>
                      <a:t>22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3.2267522026359158E-2"/>
                  <c:y val="-3.25286371753364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5.025755851656083E-2"/>
                  <c:y val="7.0924374627970794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3.5316293905656312E-2"/>
                  <c:y val="5.371158117858854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7.0578704291951733E-2"/>
                  <c:y val="9.19403591805920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0.0%</c:formatCode>
                <c:ptCount val="12"/>
                <c:pt idx="0">
                  <c:v>6.9786156101259211E-2</c:v>
                </c:pt>
                <c:pt idx="1">
                  <c:v>0.15652431537996783</c:v>
                </c:pt>
                <c:pt idx="2">
                  <c:v>5.1038428249284883E-3</c:v>
                </c:pt>
                <c:pt idx="3">
                  <c:v>0.28847902896317601</c:v>
                </c:pt>
                <c:pt idx="4">
                  <c:v>1.7663565548478744E-2</c:v>
                </c:pt>
                <c:pt idx="5">
                  <c:v>8.3994116026066476E-2</c:v>
                </c:pt>
                <c:pt idx="6">
                  <c:v>0.22469587177387323</c:v>
                </c:pt>
                <c:pt idx="7">
                  <c:v>2.0134627600598747E-2</c:v>
                </c:pt>
                <c:pt idx="8">
                  <c:v>2.6586557681186423E-3</c:v>
                </c:pt>
                <c:pt idx="9">
                  <c:v>2.3930489412598795E-2</c:v>
                </c:pt>
                <c:pt idx="10">
                  <c:v>9.6203232563164091E-3</c:v>
                </c:pt>
                <c:pt idx="11">
                  <c:v>9.6970426174110266E-2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180647798099"/>
          <c:y val="8.3647448949764391E-2"/>
          <c:w val="0.62181050117502812"/>
          <c:h val="0.60882031023587102"/>
        </c:manualLayout>
      </c:layout>
      <c:pieChart>
        <c:varyColors val="1"/>
        <c:ser>
          <c:idx val="0"/>
          <c:order val="0"/>
          <c:tx>
            <c:strRef>
              <c:f>Лист1!$A$3:$A$6</c:f>
              <c:strCache>
                <c:ptCount val="1"/>
                <c:pt idx="0">
                  <c:v>Общегосударственные вопросы Национальная экономика Жилищно-коммунальное хозяйство Образование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</c:spPr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</c:dPt>
          <c:dPt>
            <c:idx val="3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Pt>
            <c:idx val="6"/>
            <c:bubble3D val="0"/>
            <c:spPr>
              <a:solidFill>
                <a:schemeClr val="accent5"/>
              </a:solidFill>
            </c:spPr>
          </c:dPt>
          <c:dPt>
            <c:idx val="7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8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9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10"/>
            <c:bubble3D val="0"/>
            <c:spPr>
              <a:solidFill>
                <a:schemeClr val="bg2"/>
              </a:solidFill>
            </c:spPr>
          </c:dPt>
          <c:dLbls>
            <c:dLbl>
              <c:idx val="0"/>
              <c:layout>
                <c:manualLayout>
                  <c:x val="-0.12328806900243404"/>
                  <c:y val="3.953949487228238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8,5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5844427451323376"/>
                  <c:y val="9.5234584558144906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622081448020927"/>
                  <c:y val="0.1197706343447602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802684671402945E-2"/>
                  <c:y val="7.847201165841380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2352941871706927"/>
                  <c:y val="7.544987053905748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ru-RU" dirty="0" smtClean="0"/>
                      <a:t>19,9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5.2701863934024727E-2"/>
                  <c:y val="-3.608443148326043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</a:t>
                    </a:r>
                    <a:r>
                      <a:rPr lang="ru-RU" dirty="0" smtClean="0"/>
                      <a:t>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8.0920025618519159E-2"/>
                  <c:y val="3.16792672360988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508941086924148E-2"/>
                  <c:y val="7.98769303427513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</a:t>
                    </a:r>
                    <a:r>
                      <a:rPr lang="ru-RU" dirty="0" smtClean="0"/>
                      <a:t>5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8.5792550827685818E-2"/>
                  <c:y val="4.575866440431059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delete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Лист1!$A$3:$A$14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экономика</c:v>
                </c:pt>
                <c:pt idx="2">
                  <c:v>Жилищно-коммунальное хозяйство</c:v>
                </c:pt>
                <c:pt idx="3">
                  <c:v>Образование</c:v>
                </c:pt>
                <c:pt idx="4">
                  <c:v>Культура, кинематография</c:v>
                </c:pt>
                <c:pt idx="5">
                  <c:v>Здравоохранение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Обслуживание государственного и муниципального долга</c:v>
                </c:pt>
                <c:pt idx="9">
                  <c:v>Межбюджетные трансферты </c:v>
                </c:pt>
                <c:pt idx="10">
                  <c:v>Иные расходы</c:v>
                </c:pt>
                <c:pt idx="11">
                  <c:v>Условно утвержденные расходы</c:v>
                </c:pt>
              </c:strCache>
            </c:strRef>
          </c:cat>
          <c:val>
            <c:numRef>
              <c:f>Лист1!$B$3:$B$14</c:f>
              <c:numCache>
                <c:formatCode>General</c:formatCode>
                <c:ptCount val="12"/>
                <c:pt idx="0">
                  <c:v>7731.3</c:v>
                </c:pt>
                <c:pt idx="1">
                  <c:v>16593.400000000001</c:v>
                </c:pt>
                <c:pt idx="2">
                  <c:v>4431.7</c:v>
                </c:pt>
                <c:pt idx="3">
                  <c:v>28827</c:v>
                </c:pt>
                <c:pt idx="4">
                  <c:v>2022.8</c:v>
                </c:pt>
                <c:pt idx="5">
                  <c:v>6170.9</c:v>
                </c:pt>
                <c:pt idx="6">
                  <c:v>18082.5</c:v>
                </c:pt>
                <c:pt idx="7">
                  <c:v>2149.4</c:v>
                </c:pt>
                <c:pt idx="8">
                  <c:v>195.1</c:v>
                </c:pt>
                <c:pt idx="9">
                  <c:v>3193</c:v>
                </c:pt>
                <c:pt idx="10">
                  <c:v>1561.5</c:v>
                </c:pt>
                <c:pt idx="1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70"/>
      </c:pieChart>
    </c:plotArea>
    <c:plotVisOnly val="1"/>
    <c:dispBlanksAs val="zero"/>
    <c:showDLblsOverMax val="0"/>
  </c:chart>
  <c:txPr>
    <a:bodyPr/>
    <a:lstStyle/>
    <a:p>
      <a:pPr>
        <a:defRPr sz="13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0.13504067568122138"/>
          <c:w val="1"/>
          <c:h val="0.6652597470130599"/>
        </c:manualLayout>
      </c:layout>
      <c:barChart>
        <c:barDir val="col"/>
        <c:grouping val="stack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lumMod val="95000"/>
                  </a:schemeClr>
                </a:gs>
                <a:gs pos="100000">
                  <a:schemeClr val="accent2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>
              <a:reflection blurRad="38100" stA="26000" endPos="23000" dist="25400" dir="5400000" sy="-100000" rotWithShape="0"/>
            </a:effectLst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hemeClr val="accent2">
                  <a:shade val="30000"/>
                  <a:satMod val="12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3.6911255551571904E-4"/>
                  <c:y val="-0.238647533104906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"/>
                  <c:y val="-0.274886408612364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3441253553865959E-2"/>
                  <c:y val="-0.2978208999106647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606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9031562430957385E-3"/>
                  <c:y val="-0.3297174067917359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589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819628320855389E-2"/>
                  <c:y val="-0.34645859483665231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15</a:t>
                    </a:r>
                    <a:r>
                      <a:rPr lang="en-US" baseline="0" dirty="0" smtClean="0"/>
                      <a:t> </a:t>
                    </a:r>
                    <a:r>
                      <a:rPr lang="ru-RU" baseline="0" dirty="0" smtClean="0"/>
                      <a:t>019</a:t>
                    </a:r>
                    <a:r>
                      <a:rPr lang="en-US" baseline="0" dirty="0" smtClean="0"/>
                      <a:t>,</a:t>
                    </a:r>
                    <a:r>
                      <a:rPr lang="ru-RU" baseline="0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0"/>
                  <c:y val="-0.3201438409607490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13 288,2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3.3606441344839768E-3"/>
                  <c:y val="-0.192767694586739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2321249301999936E-16"/>
                  <c:y val="-0.201061166333073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Лист8!$F$8:$F$15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Лист8!$G$8:$G$15</c:f>
              <c:numCache>
                <c:formatCode>General</c:formatCode>
                <c:ptCount val="8"/>
                <c:pt idx="0">
                  <c:v>9757.9</c:v>
                </c:pt>
                <c:pt idx="1">
                  <c:v>10851.8</c:v>
                </c:pt>
                <c:pt idx="2">
                  <c:v>11606.2</c:v>
                </c:pt>
                <c:pt idx="3">
                  <c:v>13589.2</c:v>
                </c:pt>
                <c:pt idx="4">
                  <c:v>15019.1</c:v>
                </c:pt>
                <c:pt idx="5">
                  <c:v>13421.6</c:v>
                </c:pt>
                <c:pt idx="6" formatCode="0.0">
                  <c:v>6353.3</c:v>
                </c:pt>
                <c:pt idx="7" formatCode="0.0">
                  <c:v>6706.4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747904"/>
        <c:axId val="183504832"/>
      </c:barChart>
      <c:catAx>
        <c:axId val="18674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3504832"/>
        <c:crosses val="autoZero"/>
        <c:auto val="1"/>
        <c:lblAlgn val="ctr"/>
        <c:lblOffset val="100"/>
        <c:noMultiLvlLbl val="0"/>
      </c:catAx>
      <c:valAx>
        <c:axId val="183504832"/>
        <c:scaling>
          <c:orientation val="minMax"/>
          <c:max val="16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86747904"/>
        <c:crosses val="autoZero"/>
        <c:crossBetween val="between"/>
        <c:majorUnit val="3000"/>
      </c:valAx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60"/>
      <c:rotY val="15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4514248025329827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17758801516318112"/>
                  <c:y val="0.28182007554716154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21 574,9 млн. рублей -                    77,8%</a:t>
                    </a:r>
                    <a:endParaRPr lang="ru-RU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5962056053813124"/>
                      <c:h val="0.130513276302633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0016173163649909"/>
                  <c:y val="-8.2472317890604746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6 170,9 </a:t>
                    </a:r>
                    <a:r>
                      <a:rPr lang="ru-RU" sz="1200" i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-                    22,2%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726469282806164"/>
                      <c:h val="0.13051327630263304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21574.9</c:v>
                </c:pt>
                <c:pt idx="1">
                  <c:v>6170.9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782804079454082"/>
          <c:y val="0.19381511508960125"/>
          <c:w val="0.59238092844274493"/>
          <c:h val="0.514469857280425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C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0.21757425145920259"/>
                  <c:y val="-0.108650287207987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2 476,5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40,1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6662515280735032E-2"/>
                  <c:y val="0.1426069933544688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1 716,2 млн. рублей- 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27,8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0.21513277739197309"/>
                  <c:y val="-5.316936200704357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1 978,2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 – 32,1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6737010657774666E-2"/>
                  <c:y val="9.2598869649953546E-3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18,9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рублей-1,1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0.13861374319182274"/>
                  <c:y val="4.76090744619892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89,7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рублей- 5,4%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7.6005716286250607E-2"/>
                  <c:y val="7.245056754206999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54,4 млн. рублей- 3,2%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0.19195220358243567"/>
                  <c:y val="-9.159315881823390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370,6  млн. рублей – 22,1%</a:t>
                    </a:r>
                    <a:endParaRPr lang="ru-RU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типов, скорая медицинская помощь, санаторно-оздоровительная помощь, заготовка, переработка, хранение и обеспечение безопасности донорской крови и ее компонентов, другие вопросы в области здравоохранения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2476.5</c:v>
                </c:pt>
                <c:pt idx="1">
                  <c:v>1716.2</c:v>
                </c:pt>
                <c:pt idx="2">
                  <c:v>1978.2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1406458944323603E-2"/>
          <c:y val="0.68645606136294179"/>
          <c:w val="0.88301815322631561"/>
          <c:h val="0.25342095067415388"/>
        </c:manualLayout>
      </c:layout>
      <c:overlay val="0"/>
      <c:txPr>
        <a:bodyPr/>
        <a:lstStyle/>
        <a:p>
          <a:pPr>
            <a:defRPr sz="900" b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E-3"/>
          <c:y val="9.4985381028124247E-2"/>
          <c:w val="0.99880172044376025"/>
          <c:h val="0.7276939356064314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rgbClr val="3333FF"/>
                </a:gs>
                <a:gs pos="35000">
                  <a:srgbClr val="3366FF"/>
                </a:gs>
                <a:gs pos="100000">
                  <a:srgbClr val="3366FF"/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-2.7265322203230011E-2"/>
                  <c:y val="-0.342504221847393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3984632500734378E-3"/>
                  <c:y val="-0.378286075799133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7852929362085787E-3"/>
                  <c:y val="-0.35081665967635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4271142454682762E-2"/>
                  <c:y val="-0.3450438679866791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29 323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950565255974644E-2"/>
                  <c:y val="-0.3366318559130505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6 336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3985377286121647E-3"/>
                  <c:y val="-0.3129548103915279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23 114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7.7086142651286828E-3"/>
                  <c:y val="-0.3193416432566611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23 405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3439329911652428E-3"/>
                  <c:y val="-0.2554733146053289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20730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7.3437402420774341E-3"/>
                  <c:y val="-0.217152317414529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63500"/>
              </a:effectLst>
            </c:spPr>
            <c:txPr>
              <a:bodyPr anchor="t" anchorCtr="0"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Лист1!$B$1:$H$1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Лист1!$B$2:$H$2</c:f>
              <c:numCache>
                <c:formatCode>#,##0</c:formatCode>
                <c:ptCount val="7"/>
                <c:pt idx="0">
                  <c:v>26123</c:v>
                </c:pt>
                <c:pt idx="1">
                  <c:v>28695</c:v>
                </c:pt>
                <c:pt idx="2">
                  <c:v>27716</c:v>
                </c:pt>
                <c:pt idx="3">
                  <c:v>29323</c:v>
                </c:pt>
                <c:pt idx="4">
                  <c:v>26336</c:v>
                </c:pt>
                <c:pt idx="5">
                  <c:v>23114</c:v>
                </c:pt>
                <c:pt idx="6">
                  <c:v>23405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box"/>
        <c:axId val="188546048"/>
        <c:axId val="187432960"/>
        <c:axId val="0"/>
      </c:bar3DChart>
      <c:catAx>
        <c:axId val="188546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432960"/>
        <c:crosses val="autoZero"/>
        <c:auto val="1"/>
        <c:lblAlgn val="ctr"/>
        <c:lblOffset val="100"/>
        <c:noMultiLvlLbl val="0"/>
      </c:catAx>
      <c:valAx>
        <c:axId val="187432960"/>
        <c:scaling>
          <c:orientation val="minMax"/>
          <c:min val="0"/>
        </c:scaling>
        <c:delete val="1"/>
        <c:axPos val="l"/>
        <c:majorGridlines/>
        <c:numFmt formatCode="#,##0" sourceLinked="1"/>
        <c:majorTickMark val="none"/>
        <c:minorTickMark val="none"/>
        <c:tickLblPos val="nextTo"/>
        <c:crossAx val="188546048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57894483659888E-2"/>
          <c:y val="0.10182664889086397"/>
          <c:w val="0.94794582444769004"/>
          <c:h val="0.668720965160249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2020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3470255882221559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0909440760877657E-2"/>
                  <c:y val="1.6330232854785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6939080079303233E-3"/>
                  <c:y val="6.5321960111428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727680887690733E-2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</c:formatCode>
                <c:ptCount val="4"/>
                <c:pt idx="0">
                  <c:v>1041</c:v>
                </c:pt>
                <c:pt idx="1">
                  <c:v>11555</c:v>
                </c:pt>
                <c:pt idx="2">
                  <c:v>11578</c:v>
                </c:pt>
                <c:pt idx="3">
                  <c:v>1949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2021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7044383384663852E-3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5.454720380438828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4547203804388286E-3"/>
                  <c:y val="6.532196011142765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18240126812942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solidFill>
                  <a:schemeClr val="accent1"/>
                </a:solidFill>
              </a:ln>
              <a:effectLst>
                <a:softEdge rad="6350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</c:formatCode>
                <c:ptCount val="4"/>
                <c:pt idx="0">
                  <c:v>752</c:v>
                </c:pt>
                <c:pt idx="1">
                  <c:v>12627</c:v>
                </c:pt>
                <c:pt idx="2">
                  <c:v>13557</c:v>
                </c:pt>
                <c:pt idx="3">
                  <c:v>1759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2022 год (факт)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182401268129428E-3"/>
                  <c:y val="-1.3064649195356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193487092499526E-2"/>
                  <c:y val="3.26584083250009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8.2676953419837662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Лист1!$D$2:$D$5</c:f>
              <c:numCache>
                <c:formatCode>0</c:formatCode>
                <c:ptCount val="4"/>
                <c:pt idx="0">
                  <c:v>856</c:v>
                </c:pt>
                <c:pt idx="1">
                  <c:v>11229</c:v>
                </c:pt>
                <c:pt idx="2">
                  <c:v>14451</c:v>
                </c:pt>
                <c:pt idx="3">
                  <c:v>1180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9459166621807199E-4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761866092770907E-2"/>
                  <c:y val="1.306439202228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0767847100608524E-2"/>
                  <c:y val="-1.3064906368428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Лист1!$E$2:$E$5</c:f>
              <c:numCache>
                <c:formatCode>0</c:formatCode>
                <c:ptCount val="4"/>
                <c:pt idx="0">
                  <c:v>2113</c:v>
                </c:pt>
                <c:pt idx="1">
                  <c:v>9925</c:v>
                </c:pt>
                <c:pt idx="2">
                  <c:v>15216</c:v>
                </c:pt>
                <c:pt idx="3">
                  <c:v>2069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832442443394033E-2"/>
                  <c:y val="1.30643920222857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4489546980461574E-2"/>
                  <c:y val="5.987777172234711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796354815100729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375390134200438E-3"/>
                  <c:y val="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>
                <a:softEdge rad="31750"/>
              </a:effectLst>
            </c:spPr>
            <c:txPr>
              <a:bodyPr/>
              <a:lstStyle/>
              <a:p>
                <a:pPr>
                  <a:defRPr sz="8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Лист1!$F$2:$F$5</c:f>
              <c:numCache>
                <c:formatCode>0</c:formatCode>
                <c:ptCount val="4"/>
                <c:pt idx="0">
                  <c:v>2227</c:v>
                </c:pt>
                <c:pt idx="1">
                  <c:v>6198</c:v>
                </c:pt>
                <c:pt idx="2">
                  <c:v>16763</c:v>
                </c:pt>
                <c:pt idx="3">
                  <c:v>1148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6991731731983959E-3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6936216709025457E-3"/>
                  <c:y val="3.2650693132861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072802907351648E-3"/>
                  <c:y val="3.26584083250007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2729605072517712E-3"/>
                  <c:y val="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Лист1!$G$2:$G$5</c:f>
              <c:numCache>
                <c:formatCode>0</c:formatCode>
                <c:ptCount val="4"/>
                <c:pt idx="0">
                  <c:v>1337</c:v>
                </c:pt>
                <c:pt idx="1">
                  <c:v>4185</c:v>
                </c:pt>
                <c:pt idx="2">
                  <c:v>16817</c:v>
                </c:pt>
                <c:pt idx="3">
                  <c:v>775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3636548974512533E-2"/>
                  <c:y val="1.6330490027856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455218606867277E-2"/>
                  <c:y val="-9.7982940167141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000498226428451E-2"/>
                  <c:y val="3.2648121402148733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16791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909440760877791E-2"/>
                  <c:y val="3.26609800557139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8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Лист1!$H$2:$H$5</c:f>
              <c:numCache>
                <c:formatCode>0</c:formatCode>
                <c:ptCount val="4"/>
                <c:pt idx="0">
                  <c:v>1337</c:v>
                </c:pt>
                <c:pt idx="1">
                  <c:v>4487</c:v>
                </c:pt>
                <c:pt idx="2">
                  <c:v>16791</c:v>
                </c:pt>
                <c:pt idx="3">
                  <c:v>790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gapDepth val="64"/>
        <c:shape val="cylinder"/>
        <c:axId val="188061696"/>
        <c:axId val="187437568"/>
        <c:axId val="0"/>
      </c:bar3DChart>
      <c:catAx>
        <c:axId val="188061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87437568"/>
        <c:crosses val="autoZero"/>
        <c:auto val="1"/>
        <c:lblAlgn val="ctr"/>
        <c:lblOffset val="100"/>
        <c:noMultiLvlLbl val="0"/>
      </c:catAx>
      <c:valAx>
        <c:axId val="187437568"/>
        <c:scaling>
          <c:orientation val="minMax"/>
          <c:min val="0"/>
        </c:scaling>
        <c:delete val="0"/>
        <c:axPos val="l"/>
        <c:majorGridlines>
          <c:spPr>
            <a:ln w="6350"/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9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8061696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50" b="1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234931808923588"/>
          <c:y val="5.3802302866830215E-2"/>
          <c:w val="0.89765069506165984"/>
          <c:h val="0.56051543731808573"/>
        </c:manualLayout>
      </c:layout>
      <c:bar3DChart>
        <c:barDir val="col"/>
        <c:grouping val="stacked"/>
        <c:varyColors val="0"/>
        <c:ser>
          <c:idx val="8"/>
          <c:order val="0"/>
          <c:tx>
            <c:strRef>
              <c:f>Лист1!$F$1</c:f>
              <c:strCache>
                <c:ptCount val="1"/>
                <c:pt idx="0">
                  <c:v>Иные дотации на премирование муниципальных образований-победителей Всероссийского конкурса «Лучшая муниципальная практика»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3.5630160060778227E-3"/>
                  <c:y val="-9.58700005148213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7815080030388133E-3"/>
                  <c:y val="-2.6843177416946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Лист1!$F$2:$F$8</c:f>
              <c:numCache>
                <c:formatCode>#,##0.0</c:formatCode>
                <c:ptCount val="7"/>
                <c:pt idx="1">
                  <c:v>40</c:v>
                </c:pt>
              </c:numCache>
            </c:numRef>
          </c:val>
        </c:ser>
        <c:ser>
          <c:idx val="5"/>
          <c:order val="1"/>
          <c:tx>
            <c:strRef>
              <c:f>Лист1!$D$1</c:f>
              <c:strCache>
                <c:ptCount val="1"/>
                <c:pt idx="0">
                  <c:v>Дотации на поддержку мер по обеспечению сбалансированности для компенсации снижения поступления налоговых и неналоговых доходов консолидированных бюджетов муниципальных районов и бюджетов городских округов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 formatCode="#,##0.0">
                  <c:v>389.8</c:v>
                </c:pt>
              </c:numCache>
            </c:numRef>
          </c:val>
        </c:ser>
        <c:ser>
          <c:idx val="6"/>
          <c:order val="2"/>
          <c:tx>
            <c:strRef>
              <c:f>Лист1!$E$1</c:f>
              <c:strCache>
                <c:ptCount val="1"/>
                <c:pt idx="0">
                  <c:v>Иные дотации на поощрение преобразования муниципальных образований путем их объединения во вновь образованное муниципальное образование – муниципальный округ
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401,7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7815080030389441E-3"/>
                  <c:y val="-1.3421588708473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8371801281339111E-3"/>
                  <c:y val="-2.01753796506037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algn="ctr">
                  <a:defRPr lang="ru-RU" sz="1400" b="0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Лист1!$E$2:$E$8</c:f>
              <c:numCache>
                <c:formatCode>General</c:formatCode>
                <c:ptCount val="7"/>
                <c:pt idx="2" formatCode="#,##0.0">
                  <c:v>14.6</c:v>
                </c:pt>
              </c:numCache>
            </c:numRef>
          </c:val>
        </c:ser>
        <c:ser>
          <c:idx val="7"/>
          <c:order val="3"/>
          <c:tx>
            <c:strRef>
              <c:f>Лист1!$G$1</c:f>
              <c:strCache>
                <c:ptCount val="1"/>
                <c:pt idx="0">
                  <c:v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c:v>
                </c:pt>
              </c:strCache>
            </c:strRef>
          </c:tx>
          <c:spPr>
            <a:ln w="0"/>
          </c:spPr>
          <c:invertIfNegative val="0"/>
          <c:dLbls>
            <c:dLbl>
              <c:idx val="1"/>
              <c:layout>
                <c:manualLayout>
                  <c:x val="-3.6745049161204311E-3"/>
                  <c:y val="4.03507593012074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Лист1!$G$2:$G$8</c:f>
              <c:numCache>
                <c:formatCode>#,##0.0</c:formatCode>
                <c:ptCount val="7"/>
                <c:pt idx="0">
                  <c:v>447.5</c:v>
                </c:pt>
                <c:pt idx="1">
                  <c:v>808.1</c:v>
                </c:pt>
                <c:pt idx="2">
                  <c:v>762.7</c:v>
                </c:pt>
              </c:numCache>
            </c:numRef>
          </c:val>
        </c:ser>
        <c:ser>
          <c:idx val="1"/>
          <c:order val="4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1258917359350643E-3"/>
                  <c:y val="5.751958472487328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39,6</a:t>
                    </a:r>
                  </a:p>
                  <a:p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5071860702346204E-3"/>
                  <c:y val="2.51839731435368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Лист1!$C$2:$C$8</c:f>
              <c:numCache>
                <c:formatCode>#,##0.0</c:formatCode>
                <c:ptCount val="7"/>
                <c:pt idx="0">
                  <c:v>39.6</c:v>
                </c:pt>
                <c:pt idx="1">
                  <c:v>28.8</c:v>
                </c:pt>
                <c:pt idx="2">
                  <c:v>24</c:v>
                </c:pt>
                <c:pt idx="4">
                  <c:v>113.9</c:v>
                </c:pt>
              </c:numCache>
            </c:numRef>
          </c:val>
        </c:ser>
        <c:ser>
          <c:idx val="0"/>
          <c:order val="5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</c:v>
                </c:pt>
              </c:strCache>
            </c:strRef>
          </c:tx>
          <c:invertIfNegative val="0"/>
          <c:dLbls>
            <c:dLbl>
              <c:idx val="6"/>
              <c:layout>
                <c:manualLayout>
                  <c:x val="9.1857077608660763E-3"/>
                  <c:y val="4.582060937032216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2020 год (факт)</c:v>
                </c:pt>
                <c:pt idx="1">
                  <c:v>2021 год (факт)</c:v>
                </c:pt>
                <c:pt idx="2">
                  <c:v>2022 год (факт)</c:v>
                </c:pt>
                <c:pt idx="3">
                  <c:v>2023 год</c:v>
                </c:pt>
                <c:pt idx="4">
                  <c:v>2024 год</c:v>
                </c:pt>
                <c:pt idx="5">
                  <c:v>2025 год</c:v>
                </c:pt>
                <c:pt idx="6">
                  <c:v>2026 год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611.29999999999995</c:v>
                </c:pt>
                <c:pt idx="1">
                  <c:v>683.4</c:v>
                </c:pt>
                <c:pt idx="2">
                  <c:v>811.3</c:v>
                </c:pt>
                <c:pt idx="3">
                  <c:v>2112.9</c:v>
                </c:pt>
                <c:pt idx="4">
                  <c:v>2112.9</c:v>
                </c:pt>
                <c:pt idx="5">
                  <c:v>1337.4</c:v>
                </c:pt>
                <c:pt idx="6">
                  <c:v>1337.4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2"/>
        <c:shape val="box"/>
        <c:axId val="188200960"/>
        <c:axId val="180930816"/>
        <c:axId val="0"/>
      </c:bar3DChart>
      <c:catAx>
        <c:axId val="188200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930816"/>
        <c:crosses val="autoZero"/>
        <c:auto val="1"/>
        <c:lblAlgn val="ctr"/>
        <c:lblOffset val="100"/>
        <c:noMultiLvlLbl val="0"/>
      </c:catAx>
      <c:valAx>
        <c:axId val="180930816"/>
        <c:scaling>
          <c:orientation val="minMax"/>
          <c:max val="2300"/>
          <c:min val="0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8200960"/>
        <c:crosses val="autoZero"/>
        <c:crossBetween val="between"/>
        <c:majorUnit val="500"/>
        <c:minorUnit val="200"/>
      </c:valAx>
    </c:plotArea>
    <c:legend>
      <c:legendPos val="b"/>
      <c:layout>
        <c:manualLayout>
          <c:xMode val="edge"/>
          <c:yMode val="edge"/>
          <c:x val="3.5831035608838074E-2"/>
          <c:y val="0.65153524706970789"/>
          <c:w val="0.95882444038204506"/>
          <c:h val="0.23917467344700968"/>
        </c:manualLayout>
      </c:layout>
      <c:overlay val="0"/>
      <c:txPr>
        <a:bodyPr/>
        <a:lstStyle/>
        <a:p>
          <a:pPr>
            <a:lnSpc>
              <a:spcPct val="100000"/>
            </a:lnSpc>
            <a:defRPr sz="800" kern="1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678698869398645E-2"/>
          <c:y val="9.3741691054863768E-2"/>
          <c:w val="0.23610980053007538"/>
          <c:h val="0.3881361429795334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FFFF00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4.4121486739413809E-2"/>
                  <c:y val="-7.38492162594668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31533801233666E-2"/>
                  <c:y val="-5.301320311452063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7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4785418439768298E-2"/>
                  <c:y val="3.5460674066586065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3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7.943583074601733E-2"/>
                  <c:y val="3.26843739443224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4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7.0270594012329338E-2"/>
                  <c:y val="5.693066717996727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4055754102220485E-2"/>
                  <c:y val="8.684644784968857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2.856117441090273E-2"/>
                  <c:y val="7.949503266143689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30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7.5596082792890429E-2"/>
                  <c:y val="3.901756775924684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3,</a:t>
                    </a:r>
                    <a:r>
                      <a:rPr lang="ru-RU" dirty="0" smtClean="0"/>
                      <a:t>6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</c:dLbl>
            <c:dLbl>
              <c:idx val="8"/>
              <c:layout>
                <c:manualLayout>
                  <c:x val="-7.7776826016015863E-2"/>
                  <c:y val="6.6669737172640178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7.3059764938257124E-2"/>
                  <c:y val="-2.443712946348044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7.5270168009872268E-2"/>
                  <c:y val="-5.151495522963743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-5.0333449987769618E-2"/>
                  <c:y val="-8.24348280519713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2.9318130389732699E-2"/>
                  <c:y val="-0.1074149232829189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3"/>
              <c:layout>
                <c:manualLayout>
                  <c:x val="1.513098888454234E-2"/>
                  <c:y val="-0.10154781025520859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4"/>
              <c:layout>
                <c:manualLayout>
                  <c:x val="0"/>
                  <c:y val="-0.1231199441123468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5"/>
              <c:layout>
                <c:manualLayout>
                  <c:x val="1.5459532101823539E-2"/>
                  <c:y val="-0.19155810648820723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0,0%</a:t>
                    </a:r>
                    <a:endParaRPr lang="en-US" sz="105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16"/>
              <c:layout>
                <c:manualLayout>
                  <c:x val="4.0756948268443872E-2"/>
                  <c:y val="-0.14870958266847675"/>
                </c:manualLayout>
              </c:layout>
              <c:tx>
                <c:rich>
                  <a:bodyPr/>
                  <a:lstStyle/>
                  <a:p>
                    <a:r>
                      <a:rPr lang="en-US" sz="1200" i="0" dirty="0"/>
                      <a:t>0,7%</a:t>
                    </a:r>
                    <a:endParaRPr lang="en-US" sz="1200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 i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Лист1!$A$2:$A$15</c:f>
              <c:strCache>
                <c:ptCount val="14"/>
                <c:pt idx="0">
                  <c:v>Обеспечение граждан в Чувашской Республике доступным и комфортным жильем</c:v>
                </c:pt>
                <c:pt idx="1">
                  <c:v>Развитие здравоохранения</c:v>
                </c:pt>
                <c:pt idx="2">
                  <c:v>Социальная поддержка граждан</c:v>
                </c:pt>
                <c:pt idx="3">
                  <c:v>Развитие культуры</c:v>
                </c:pt>
                <c:pt idx="4">
                  <c:v>Развитие физической культуры и спорта</c:v>
                </c:pt>
                <c:pt idx="5">
                  <c:v>Комплексное развитие сельских территорий Чувашской Республики</c:v>
                </c:pt>
                <c:pt idx="6">
                  <c:v>Развитие образования</c:v>
                </c:pt>
                <c:pt idx="7">
                  <c:v>Развитие сельского хозяйства и регулирование рынка сельскохозяйственной продукции, сырья и продовольствия Чувашской Республики</c:v>
                </c:pt>
                <c:pt idx="8">
                  <c:v>Развитие транспортной системы Чувашской Республики"</c:v>
                </c:pt>
                <c:pt idx="9">
                  <c:v>Управление общественными финансами и государственным долгом Чувашской Республики</c:v>
                </c:pt>
                <c:pt idx="10">
                  <c:v>Развитие потенциала государственного управления</c:v>
                </c:pt>
                <c:pt idx="11">
                  <c:v>Экономическое развитие Чувашской Республики</c:v>
                </c:pt>
                <c:pt idx="12">
                  <c:v>Модернизация и развитие сферы жилищно-коммунального хозяйства</c:v>
                </c:pt>
                <c:pt idx="13">
                  <c:v>Другие</c:v>
                </c:pt>
              </c:strCache>
            </c:strRef>
          </c:cat>
          <c:val>
            <c:numRef>
              <c:f>Лист1!$B$2:$B$15</c:f>
              <c:numCache>
                <c:formatCode>0.0%</c:formatCode>
                <c:ptCount val="14"/>
                <c:pt idx="0">
                  <c:v>5.3999999999999999E-2</c:v>
                </c:pt>
                <c:pt idx="1">
                  <c:v>0.14699999999999999</c:v>
                </c:pt>
                <c:pt idx="2">
                  <c:v>8.3000000000000004E-2</c:v>
                </c:pt>
                <c:pt idx="3">
                  <c:v>3.4000000000000002E-2</c:v>
                </c:pt>
                <c:pt idx="4">
                  <c:v>2.4E-2</c:v>
                </c:pt>
                <c:pt idx="5">
                  <c:v>1.6E-2</c:v>
                </c:pt>
                <c:pt idx="6">
                  <c:v>0.3</c:v>
                </c:pt>
                <c:pt idx="7">
                  <c:v>3.5999999999999997E-2</c:v>
                </c:pt>
                <c:pt idx="8">
                  <c:v>0.08</c:v>
                </c:pt>
                <c:pt idx="9">
                  <c:v>0.10100000000000001</c:v>
                </c:pt>
                <c:pt idx="10">
                  <c:v>1.4E-2</c:v>
                </c:pt>
                <c:pt idx="11">
                  <c:v>2.8000000000000001E-2</c:v>
                </c:pt>
                <c:pt idx="12">
                  <c:v>0.02</c:v>
                </c:pt>
                <c:pt idx="13">
                  <c:v>6.3E-2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42021787048242715"/>
          <c:y val="1.4248126364410221E-2"/>
          <c:w val="0.5587595953617952"/>
          <c:h val="0.57489046642759534"/>
        </c:manualLayout>
      </c:layout>
      <c:overlay val="0"/>
      <c:txPr>
        <a:bodyPr/>
        <a:lstStyle/>
        <a:p>
          <a:pPr>
            <a:lnSpc>
              <a:spcPct val="80000"/>
            </a:lnSpc>
            <a:defRPr sz="900" b="1" kern="0" spc="3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003578776826568E-2"/>
          <c:y val="6.4314428544566843E-2"/>
          <c:w val="0.87577405347306347"/>
          <c:h val="0.7511941700259194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3466076807513154E-3"/>
                  <c:y val="-0.1810489596638764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2 84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36761763839922E-2"/>
                  <c:y val="-0.30492384700672376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6</a:t>
                    </a:r>
                    <a:r>
                      <a:rPr lang="en-US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300" b="1" i="0" u="none" strike="noStrike" kern="1200" baseline="0" dirty="0" smtClean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rPr>
                      <a:t>777</a:t>
                    </a:r>
                    <a:endParaRPr lang="en-US" sz="1300" b="1" i="0" u="none" strike="noStrike" kern="1200" baseline="0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304121722294759E-3"/>
                  <c:y val="-0.3775421613315265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 smtClean="0"/>
                      <a:t>9 180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0320924649518776E-3"/>
                  <c:y val="-0.2426711602712325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5 328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2095774188046537E-2"/>
                  <c:y val="-0.2517101193679527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5 446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2840.9</c:v>
                </c:pt>
                <c:pt idx="1">
                  <c:v>6777.3</c:v>
                </c:pt>
                <c:pt idx="2">
                  <c:v>9179.7000000000007</c:v>
                </c:pt>
                <c:pt idx="3">
                  <c:v>5327.9</c:v>
                </c:pt>
                <c:pt idx="4">
                  <c:v>5446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9411328"/>
        <c:axId val="180934848"/>
        <c:axId val="0"/>
      </c:bar3DChart>
      <c:catAx>
        <c:axId val="189411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0934848"/>
        <c:crosses val="autoZero"/>
        <c:auto val="1"/>
        <c:lblAlgn val="ctr"/>
        <c:lblOffset val="100"/>
        <c:noMultiLvlLbl val="0"/>
      </c:catAx>
      <c:valAx>
        <c:axId val="18093484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89411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50000">
                    <a:srgbClr val="CFC0E2"/>
                  </a:gs>
                  <a:gs pos="0">
                    <a:srgbClr val="B196D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028525716779082E-2"/>
                  <c:y val="-0.3560500552848625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1 157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0536918081980219E-2"/>
                  <c:y val="-0.41358334523677265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 dirty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1 484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934004556689253E-2"/>
                  <c:y val="-0.3548673163299315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1 302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422821913063114E-2"/>
                  <c:y val="-0.3316909893609704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1 245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268566212177901E-2"/>
                  <c:y val="-0.330851466239200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1 223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1157</c:v>
                </c:pt>
                <c:pt idx="1">
                  <c:v>1484.2</c:v>
                </c:pt>
                <c:pt idx="2">
                  <c:v>1302</c:v>
                </c:pt>
                <c:pt idx="3">
                  <c:v>1244.5</c:v>
                </c:pt>
                <c:pt idx="4">
                  <c:v>1222.7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0278656"/>
        <c:axId val="189312384"/>
        <c:axId val="0"/>
      </c:bar3DChart>
      <c:catAx>
        <c:axId val="1902786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9312384"/>
        <c:crosses val="autoZero"/>
        <c:auto val="1"/>
        <c:lblAlgn val="ctr"/>
        <c:lblOffset val="100"/>
        <c:noMultiLvlLbl val="0"/>
      </c:catAx>
      <c:valAx>
        <c:axId val="189312384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0278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982017151220817E-2"/>
                  <c:y val="-0.3443318599410408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3536656162247361E-2"/>
                  <c:y val="-0.3718645280931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2383731056825514E-2"/>
                  <c:y val="-0.3938763784805882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41027513946633E-2"/>
                  <c:y val="-0.33544766435342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59131796168159E-2"/>
                  <c:y val="-0.359469369164199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21004</c:v>
                </c:pt>
                <c:pt idx="1">
                  <c:v>25027</c:v>
                </c:pt>
                <c:pt idx="2">
                  <c:v>27271</c:v>
                </c:pt>
                <c:pt idx="3">
                  <c:v>21527</c:v>
                </c:pt>
                <c:pt idx="4">
                  <c:v>25174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066112"/>
        <c:axId val="187459840"/>
        <c:axId val="0"/>
      </c:bar3DChart>
      <c:catAx>
        <c:axId val="1910661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459840"/>
        <c:crosses val="autoZero"/>
        <c:auto val="1"/>
        <c:lblAlgn val="ctr"/>
        <c:lblOffset val="100"/>
        <c:noMultiLvlLbl val="0"/>
      </c:catAx>
      <c:valAx>
        <c:axId val="187459840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1066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541010097772508"/>
          <c:y val="2.5079927558499131E-2"/>
          <c:w val="0.82297906124950149"/>
          <c:h val="0.73671573962189907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370929210864481E-2"/>
                  <c:y val="-0.320290039412503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564989244665325E-2"/>
                  <c:y val="-0.363093111816559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5569004156341522E-2"/>
                  <c:y val="-0.321537319438608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508025732559272E-2"/>
                  <c:y val="-0.35644935200203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109622465373503E-2"/>
                  <c:y val="-0.348900560015233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8.3944760381774609E-3"/>
                  <c:y val="-0.333297685352550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12477.3</c:v>
                </c:pt>
                <c:pt idx="1">
                  <c:v>15004.9</c:v>
                </c:pt>
                <c:pt idx="2">
                  <c:v>13361</c:v>
                </c:pt>
                <c:pt idx="3">
                  <c:v>14140.5</c:v>
                </c:pt>
                <c:pt idx="4">
                  <c:v>13894.7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1426048"/>
        <c:axId val="187463872"/>
        <c:axId val="0"/>
      </c:bar3DChart>
      <c:catAx>
        <c:axId val="191426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7463872"/>
        <c:crosses val="autoZero"/>
        <c:auto val="1"/>
        <c:lblAlgn val="ctr"/>
        <c:lblOffset val="100"/>
        <c:noMultiLvlLbl val="0"/>
      </c:catAx>
      <c:valAx>
        <c:axId val="187463872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1426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641015018759419E-2"/>
                  <c:y val="-0.3516338243029666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12 181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8.2032282322882406E-3"/>
                  <c:y val="-0.2797313023790356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9 245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404277195147027E-2"/>
                  <c:y val="-0.23278289737106084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7 5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297745706557174E-2"/>
                  <c:y val="-0.22826705978057046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  <a:r>
                      <a:rPr lang="en-US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748277069931343E-2"/>
                  <c:y val="-0.24816482761911035"/>
                </c:manualLayout>
              </c:layout>
              <c:tx>
                <c:rich>
                  <a:bodyPr/>
                  <a:lstStyle/>
                  <a:p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</a:t>
                    </a:r>
                    <a:r>
                      <a:rPr lang="en-US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2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12180.5</c:v>
                </c:pt>
                <c:pt idx="1">
                  <c:v>9244.5</c:v>
                </c:pt>
                <c:pt idx="2">
                  <c:v>7585</c:v>
                </c:pt>
                <c:pt idx="3">
                  <c:v>7307</c:v>
                </c:pt>
                <c:pt idx="4">
                  <c:v>8512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92560640"/>
        <c:axId val="190751296"/>
        <c:axId val="0"/>
      </c:bar3DChart>
      <c:catAx>
        <c:axId val="192560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0751296"/>
        <c:crosses val="autoZero"/>
        <c:auto val="1"/>
        <c:lblAlgn val="ctr"/>
        <c:lblOffset val="100"/>
        <c:noMultiLvlLbl val="0"/>
      </c:catAx>
      <c:valAx>
        <c:axId val="190751296"/>
        <c:scaling>
          <c:orientation val="minMax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25606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5844102314078654E-2"/>
                  <c:y val="-0.1538938483698140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2661613797941696E-2"/>
                  <c:y val="-0.3820791143853429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088570117440005E-2"/>
                      <c:h val="6.6842859652637213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7380711576161948E-2"/>
                  <c:y val="-0.3211998525305182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26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0416247584364638E-2"/>
                  <c:y val="-0.31266199132487604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9701084170275478E-2"/>
                  <c:y val="-0.3084391082730437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9</c:v>
                </c:pt>
                <c:pt idx="1">
                  <c:v>31.4</c:v>
                </c:pt>
                <c:pt idx="2">
                  <c:v>26.1</c:v>
                </c:pt>
                <c:pt idx="3">
                  <c:v>24</c:v>
                </c:pt>
                <c:pt idx="4">
                  <c:v>24.6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3092096"/>
        <c:axId val="190758208"/>
        <c:axId val="0"/>
      </c:bar3DChart>
      <c:catAx>
        <c:axId val="193092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0758208"/>
        <c:crosses val="autoZero"/>
        <c:auto val="1"/>
        <c:lblAlgn val="ctr"/>
        <c:lblOffset val="100"/>
        <c:noMultiLvlLbl val="0"/>
      </c:catAx>
      <c:valAx>
        <c:axId val="190758208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3092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056749075030635E-2"/>
                  <c:y val="-0.3587611624982878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750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5306482828768047E-2"/>
                  <c:y val="-0.419328063577296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895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3288857941384352E-2"/>
                  <c:y val="-0.332374449299153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655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4749382176515918E-2"/>
                  <c:y val="-0.3461866615202907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689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807578573977269E-2"/>
                  <c:y val="-0.364312092116219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708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750</c:v>
                </c:pt>
                <c:pt idx="1">
                  <c:v>894.9</c:v>
                </c:pt>
                <c:pt idx="2">
                  <c:v>655.1</c:v>
                </c:pt>
                <c:pt idx="3">
                  <c:v>689.1</c:v>
                </c:pt>
                <c:pt idx="4">
                  <c:v>708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3695232"/>
        <c:axId val="190753600"/>
        <c:axId val="0"/>
      </c:bar3DChart>
      <c:catAx>
        <c:axId val="1936952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0753600"/>
        <c:crosses val="autoZero"/>
        <c:auto val="1"/>
        <c:lblAlgn val="ctr"/>
        <c:lblOffset val="100"/>
        <c:noMultiLvlLbl val="0"/>
      </c:catAx>
      <c:valAx>
        <c:axId val="1907536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36952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8.0452599554271722E-3"/>
                  <c:y val="-0.2778140352018739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2 345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082427621022577"/>
                  <c:y val="-0.3286693561505676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3 065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3847817204881321"/>
                  <c:y val="-0.4339795685981064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3 386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58618242311639E-3"/>
                  <c:y val="-0.2267075511598399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1 701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8.2889187246564435E-3"/>
                  <c:y val="-0.242329440088492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1 876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2345</c:v>
                </c:pt>
                <c:pt idx="1">
                  <c:v>3386</c:v>
                </c:pt>
                <c:pt idx="2">
                  <c:v>3065</c:v>
                </c:pt>
                <c:pt idx="3">
                  <c:v>1701</c:v>
                </c:pt>
                <c:pt idx="4">
                  <c:v>1876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4225664"/>
        <c:axId val="181796864"/>
        <c:axId val="0"/>
      </c:bar3DChart>
      <c:catAx>
        <c:axId val="194225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1796864"/>
        <c:crosses val="autoZero"/>
        <c:auto val="1"/>
        <c:lblAlgn val="ctr"/>
        <c:lblOffset val="100"/>
        <c:noMultiLvlLbl val="0"/>
      </c:catAx>
      <c:valAx>
        <c:axId val="181796864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42256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0915822450058994E-2"/>
                  <c:y val="-0.3769779093600546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051466699214778E-2"/>
                  <c:y val="-0.341064840420340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5</a:t>
                    </a:r>
                    <a:r>
                      <a:rPr lang="ru-RU" dirty="0" smtClean="0"/>
                      <a:t>1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4361104168903746E-2"/>
                  <c:y val="-0.2104128836936367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80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7997432315752838E-3"/>
                  <c:y val="-6.96980837427205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2641505169272776E-2"/>
                  <c:y val="-6.879266031167648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423.4</c:v>
                </c:pt>
                <c:pt idx="1">
                  <c:v>350.5</c:v>
                </c:pt>
                <c:pt idx="2">
                  <c:v>179.5</c:v>
                </c:pt>
                <c:pt idx="3">
                  <c:v>11.37</c:v>
                </c:pt>
                <c:pt idx="4">
                  <c:v>11.37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5780608"/>
        <c:axId val="181798016"/>
        <c:axId val="0"/>
      </c:bar3DChart>
      <c:catAx>
        <c:axId val="1957806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1798016"/>
        <c:crosses val="autoZero"/>
        <c:auto val="1"/>
        <c:lblAlgn val="ctr"/>
        <c:lblOffset val="100"/>
        <c:noMultiLvlLbl val="0"/>
      </c:catAx>
      <c:valAx>
        <c:axId val="1817980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780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12225679211695E-2"/>
                  <c:y val="-0.2824878311653603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1 986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2445135842338999E-2"/>
                  <c:y val="-0.4023306734842921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2 953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0317476725002072E-2"/>
                  <c:y val="-0.31672873954700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 132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819077250385957E-2"/>
                  <c:y val="-0.239687369721937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12225679211695E-2"/>
                  <c:y val="-0.26108692641001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1986.4</c:v>
                </c:pt>
                <c:pt idx="1">
                  <c:v>2952.5</c:v>
                </c:pt>
                <c:pt idx="2">
                  <c:v>2131.8000000000002</c:v>
                </c:pt>
                <c:pt idx="3">
                  <c:v>1550.9</c:v>
                </c:pt>
                <c:pt idx="4">
                  <c:v>1501.6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6709376"/>
        <c:axId val="181801472"/>
        <c:axId val="0"/>
      </c:bar3DChart>
      <c:catAx>
        <c:axId val="196709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1801472"/>
        <c:crosses val="autoZero"/>
        <c:auto val="1"/>
        <c:lblAlgn val="ctr"/>
        <c:lblOffset val="100"/>
        <c:noMultiLvlLbl val="0"/>
      </c:catAx>
      <c:valAx>
        <c:axId val="18180147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7093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0.15521157434298066"/>
                  <c:y val="-0.55062185436884648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936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862278210809"/>
                      <c:h val="8.294768134014624E-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-0.12486394696243787"/>
                  <c:y val="-5.2586579228036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4534595639150226E-3"/>
                  <c:y val="-0.24224484579245664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51</a:t>
                    </a:r>
                    <a:r>
                      <a:rPr lang="ru-RU" sz="1200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3173313010160352E-2"/>
                  <c:y val="-0.21357061638945449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40</a:t>
                    </a:r>
                    <a:r>
                      <a:rPr lang="ru-RU" sz="1200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6412935304977082E-2"/>
                  <c:y val="-0.2157086319203885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40</a:t>
                    </a:r>
                    <a:r>
                      <a:rPr lang="ru-RU" sz="1200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anchor="t" anchorCtr="0"/>
              <a:lstStyle/>
              <a:p>
                <a:pPr>
                  <a:defRPr sz="12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389</c:v>
                </c:pt>
                <c:pt idx="1">
                  <c:v>936.3</c:v>
                </c:pt>
                <c:pt idx="2">
                  <c:v>512.70000000000005</c:v>
                </c:pt>
                <c:pt idx="3">
                  <c:v>402.8</c:v>
                </c:pt>
                <c:pt idx="4">
                  <c:v>402.8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97241856"/>
        <c:axId val="196117632"/>
        <c:axId val="0"/>
      </c:bar3DChart>
      <c:catAx>
        <c:axId val="197241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117632"/>
        <c:crosses val="autoZero"/>
        <c:auto val="1"/>
        <c:lblAlgn val="ctr"/>
        <c:lblOffset val="100"/>
        <c:noMultiLvlLbl val="0"/>
      </c:catAx>
      <c:valAx>
        <c:axId val="196117632"/>
        <c:scaling>
          <c:orientation val="minMax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241856"/>
        <c:crosses val="autoZero"/>
        <c:crossBetween val="between"/>
        <c:majorUnit val="2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963092034176698"/>
          <c:y val="5.27687050023442E-2"/>
          <c:w val="0.8545322220145064"/>
          <c:h val="0.74733484000476691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8CADEA"/>
                  </a:gs>
                  <a:gs pos="50000">
                    <a:srgbClr val="BACCF0"/>
                  </a:gs>
                  <a:gs pos="100000">
                    <a:srgbClr val="DEE6F7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027909951664922E-2"/>
                  <c:y val="-0.2441300114249177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27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1167272765751871E-2"/>
                  <c:y val="-0.3638258274502024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</a:t>
                    </a:r>
                    <a:r>
                      <a:rPr lang="ru-RU" dirty="0" smtClean="0"/>
                      <a:t>45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40690235749617E-2"/>
                  <c:y val="-0.3494815256725251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42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685525695426687E-2"/>
                  <c:y val="-0.3593179445424074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6364545966531101E-2"/>
                  <c:y val="-0.3576131270235342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</c:v>
                </c:pt>
                <c:pt idx="2">
                  <c:v>2024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26.6</c:v>
                </c:pt>
                <c:pt idx="1">
                  <c:v>45.1</c:v>
                </c:pt>
                <c:pt idx="2">
                  <c:v>42.2</c:v>
                </c:pt>
                <c:pt idx="3">
                  <c:v>43.6</c:v>
                </c:pt>
                <c:pt idx="4">
                  <c:v>43.6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7669376"/>
        <c:axId val="181595520"/>
        <c:axId val="0"/>
      </c:bar3DChart>
      <c:catAx>
        <c:axId val="197669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1595520"/>
        <c:crosses val="autoZero"/>
        <c:auto val="1"/>
        <c:lblAlgn val="ctr"/>
        <c:lblOffset val="100"/>
        <c:noMultiLvlLbl val="0"/>
      </c:catAx>
      <c:valAx>
        <c:axId val="181595520"/>
        <c:scaling>
          <c:orientation val="minMax"/>
          <c:max val="50"/>
          <c:min val="0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7669376"/>
        <c:crosses val="autoZero"/>
        <c:crossBetween val="between"/>
        <c:majorUnit val="10"/>
      </c:valAx>
    </c:plotArea>
    <c:plotVisOnly val="1"/>
    <c:dispBlanksAs val="gap"/>
    <c:showDLblsOverMax val="0"/>
  </c:chart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761532954242996E-2"/>
                  <c:y val="-0.2670965623789461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668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164705617758518E-2"/>
                  <c:y val="-0.298662126018140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758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522782437673593E-2"/>
                  <c:y val="-0.3892788358591296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1120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75932830972433E-2"/>
                  <c:y val="-0.1437279414949309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0548955239706106E-2"/>
                  <c:y val="-0.117511995980290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339</a:t>
                    </a:r>
                  </a:p>
                  <a:p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667.6</c:v>
                </c:pt>
                <c:pt idx="1">
                  <c:v>782.7</c:v>
                </c:pt>
                <c:pt idx="2">
                  <c:v>1152.0999999999999</c:v>
                </c:pt>
                <c:pt idx="3">
                  <c:v>334</c:v>
                </c:pt>
                <c:pt idx="4">
                  <c:v>338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98934528"/>
        <c:axId val="181598976"/>
        <c:axId val="0"/>
      </c:bar3DChart>
      <c:catAx>
        <c:axId val="198934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1598976"/>
        <c:crosses val="autoZero"/>
        <c:auto val="1"/>
        <c:lblAlgn val="ctr"/>
        <c:lblOffset val="100"/>
        <c:noMultiLvlLbl val="0"/>
      </c:catAx>
      <c:valAx>
        <c:axId val="18159897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89345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719667447197015"/>
          <c:y val="9.1764587132208544E-2"/>
          <c:w val="0.82769350032536071"/>
          <c:h val="0.72182012066711143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542413905513927E-2"/>
                  <c:y val="-0.3540426615056821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en-US" dirty="0" smtClean="0"/>
                      <a:t>466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5195613185836494E-2"/>
                  <c:y val="-0.3708582948160963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ru-RU" dirty="0" smtClean="0"/>
                      <a:t>726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486104926289954E-2"/>
                  <c:y val="-0.3467834909935114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 </a:t>
                    </a:r>
                    <a:r>
                      <a:rPr lang="ru-RU" dirty="0" smtClean="0"/>
                      <a:t>249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4.7273932061899825E-3"/>
                  <c:y val="-0.2382329771990687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1 889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6638261469854412E-2"/>
                  <c:y val="-0.2400726750883752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 </a:t>
                    </a:r>
                    <a:r>
                      <a:rPr lang="ru-RU" dirty="0" smtClean="0"/>
                      <a:t>905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(2)'!$B$8:$B$11</c:f>
              <c:strCache>
                <c:ptCount val="4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3466</c:v>
                </c:pt>
                <c:pt idx="1">
                  <c:v>3776</c:v>
                </c:pt>
                <c:pt idx="2">
                  <c:v>3249.2</c:v>
                </c:pt>
                <c:pt idx="3">
                  <c:v>1888.9</c:v>
                </c:pt>
                <c:pt idx="4">
                  <c:v>1904.8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0355328"/>
        <c:axId val="196637184"/>
        <c:axId val="0"/>
      </c:bar3DChart>
      <c:catAx>
        <c:axId val="200355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6637184"/>
        <c:crosses val="autoZero"/>
        <c:auto val="1"/>
        <c:lblAlgn val="ctr"/>
        <c:lblOffset val="100"/>
        <c:noMultiLvlLbl val="0"/>
      </c:catAx>
      <c:valAx>
        <c:axId val="19663718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0355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4906368"/>
        <c:axId val="135323648"/>
        <c:axId val="0"/>
      </c:bar3DChart>
      <c:catAx>
        <c:axId val="1349063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35323648"/>
        <c:crosses val="autoZero"/>
        <c:auto val="1"/>
        <c:lblAlgn val="ctr"/>
        <c:lblOffset val="100"/>
        <c:noMultiLvlLbl val="0"/>
      </c:catAx>
      <c:valAx>
        <c:axId val="13532364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34906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5042560"/>
        <c:axId val="135325376"/>
        <c:axId val="0"/>
      </c:bar3DChart>
      <c:catAx>
        <c:axId val="135042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325376"/>
        <c:crosses val="autoZero"/>
        <c:auto val="1"/>
        <c:lblAlgn val="ctr"/>
        <c:lblOffset val="100"/>
        <c:noMultiLvlLbl val="0"/>
      </c:catAx>
      <c:valAx>
        <c:axId val="135325376"/>
        <c:scaling>
          <c:orientation val="minMax"/>
          <c:max val="16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042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6308391701742697"/>
          <c:w val="0.82190655361342291"/>
          <c:h val="0.6458470987471602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2922396380780589E-2"/>
                  <c:y val="-0.34159914931651764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1 </a:t>
                    </a:r>
                    <a:r>
                      <a:rPr lang="en-US" dirty="0" smtClean="0"/>
                      <a:t>761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765012865469205E-3"/>
                  <c:y val="-0.2962763047321254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/>
                      <a:t>1 </a:t>
                    </a:r>
                    <a:r>
                      <a:rPr lang="en-US" dirty="0" smtClean="0"/>
                      <a:t>442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343575113670447E-2"/>
                  <c:y val="-0.29191291674647168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</a:t>
                    </a:r>
                    <a:r>
                      <a:rPr lang="en-US" dirty="0" smtClean="0"/>
                      <a:t>441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354453907844301E-2"/>
                  <c:y val="-0.21509175058796073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</a:t>
                    </a:r>
                    <a:r>
                      <a:rPr lang="en-US" baseline="0" dirty="0" smtClean="0"/>
                      <a:t> 025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695538813724479E-2"/>
                  <c:y val="-0.31220951349323667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1 588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1760.96</c:v>
                </c:pt>
                <c:pt idx="1">
                  <c:v>1442.1</c:v>
                </c:pt>
                <c:pt idx="2">
                  <c:v>1441</c:v>
                </c:pt>
                <c:pt idx="3">
                  <c:v>1025</c:v>
                </c:pt>
                <c:pt idx="4">
                  <c:v>1588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5051776"/>
        <c:axId val="135328832"/>
        <c:axId val="0"/>
      </c:bar3DChart>
      <c:catAx>
        <c:axId val="1350517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328832"/>
        <c:crosses val="autoZero"/>
        <c:auto val="1"/>
        <c:lblAlgn val="ctr"/>
        <c:lblOffset val="100"/>
        <c:noMultiLvlLbl val="0"/>
      </c:catAx>
      <c:valAx>
        <c:axId val="135328832"/>
        <c:scaling>
          <c:orientation val="minMax"/>
          <c:max val="1800"/>
          <c:min val="0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0517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822297486429838"/>
          <c:y val="3.5324667970578642E-2"/>
          <c:w val="0.88177702513570166"/>
          <c:h val="0.77216470731315734"/>
        </c:manualLayout>
      </c:layout>
      <c:bar3DChart>
        <c:barDir val="col"/>
        <c:grouping val="cluster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6029769227883496E-2"/>
                  <c:y val="-4.0067784547581295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829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1442655182729461E-2"/>
                  <c:y val="-1.5752475078689984E-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1 214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9.4276916920691383E-3"/>
                  <c:y val="-1.9487574817017433E-2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876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1375321398580411E-2"/>
                  <c:y val="-1.3261228866796653E-2"/>
                </c:manualLayout>
              </c:layout>
              <c:tx>
                <c:rich>
                  <a:bodyPr/>
                  <a:lstStyle/>
                  <a:p>
                    <a:r>
                      <a:rPr lang="en-US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917318922620977E-2"/>
                  <c:y val="1.206209744076976E-3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646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829</c:v>
                </c:pt>
                <c:pt idx="1">
                  <c:v>1213.7</c:v>
                </c:pt>
                <c:pt idx="2">
                  <c:v>876</c:v>
                </c:pt>
                <c:pt idx="3">
                  <c:v>646</c:v>
                </c:pt>
                <c:pt idx="4">
                  <c:v>646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36273408"/>
        <c:axId val="136159808"/>
        <c:axId val="0"/>
      </c:bar3DChart>
      <c:catAx>
        <c:axId val="136273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6159808"/>
        <c:crosses val="autoZero"/>
        <c:auto val="1"/>
        <c:lblAlgn val="ctr"/>
        <c:lblOffset val="100"/>
        <c:noMultiLvlLbl val="0"/>
      </c:catAx>
      <c:valAx>
        <c:axId val="136159808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62734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077434225543E-2"/>
                  <c:y val="-0.3792226100751121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1 917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145548464894108E-2"/>
                  <c:y val="-0.3856493717104312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</a:t>
                    </a:r>
                    <a:r>
                      <a:rPr lang="ru-RU" baseline="0" dirty="0" smtClean="0"/>
                      <a:t> 828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805383457469333E-2"/>
                  <c:y val="-0.2117700328515322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910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6323254517013318E-2"/>
                  <c:y val="-6.559966088740884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3570419452757858E-2"/>
                  <c:y val="-6.699561016181708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1916.7376424700001</c:v>
                </c:pt>
                <c:pt idx="1">
                  <c:v>1827.7887000000001</c:v>
                </c:pt>
                <c:pt idx="2">
                  <c:v>910.22289999999998</c:v>
                </c:pt>
                <c:pt idx="3">
                  <c:v>24.407800000000002</c:v>
                </c:pt>
                <c:pt idx="4">
                  <c:v>24.407800000000002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6481792"/>
        <c:axId val="136164416"/>
        <c:axId val="0"/>
      </c:bar3DChart>
      <c:catAx>
        <c:axId val="1364817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6164416"/>
        <c:crosses val="autoZero"/>
        <c:auto val="1"/>
        <c:lblAlgn val="ctr"/>
        <c:lblOffset val="100"/>
        <c:noMultiLvlLbl val="0"/>
      </c:catAx>
      <c:valAx>
        <c:axId val="136164416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6481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7614331620288755E-2"/>
                  <c:y val="-0.1916182028959444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298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2689222460083832E-2"/>
                  <c:y val="-0.3448653022951114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6648226315070315E-3"/>
                  <c:y val="-0.391217433470027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817</a:t>
                    </a:r>
                    <a:endParaRPr lang="en-US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3410602507393002E-2"/>
                  <c:y val="-0.11861811619102065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7114093447947523E-2"/>
                  <c:y val="-0.120014065465428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297.60000000000002</c:v>
                </c:pt>
                <c:pt idx="1">
                  <c:v>688</c:v>
                </c:pt>
                <c:pt idx="2">
                  <c:v>817.3</c:v>
                </c:pt>
                <c:pt idx="3">
                  <c:v>59.3</c:v>
                </c:pt>
                <c:pt idx="4">
                  <c:v>59.3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7254400"/>
        <c:axId val="135751936"/>
        <c:axId val="0"/>
      </c:bar3DChart>
      <c:catAx>
        <c:axId val="1372544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751936"/>
        <c:crosses val="autoZero"/>
        <c:auto val="1"/>
        <c:lblAlgn val="ctr"/>
        <c:lblOffset val="100"/>
        <c:noMultiLvlLbl val="0"/>
      </c:catAx>
      <c:valAx>
        <c:axId val="135751936"/>
        <c:scaling>
          <c:orientation val="minMax"/>
          <c:max val="9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7254400"/>
        <c:crosses val="autoZero"/>
        <c:crossBetween val="between"/>
        <c:majorUnit val="1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060447956391937"/>
          <c:y val="2.61364551395212E-2"/>
          <c:w val="0.86214714362008893"/>
          <c:h val="0.82002198891263278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9267302830903301E-2"/>
                  <c:y val="-0.173244758276812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</a:t>
                    </a:r>
                    <a:r>
                      <a:rPr lang="en-US" dirty="0" smtClean="0"/>
                      <a:t>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6425019710710493E-2"/>
                  <c:y val="-0.2098779770200377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</a:t>
                    </a:r>
                    <a:r>
                      <a:rPr lang="ru-RU" dirty="0" smtClean="0"/>
                      <a:t>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467410869860252E-2"/>
                  <c:y val="-0.1878968069621233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922148492773893E-2"/>
                  <c:y val="-0.4070401684784291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193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457752955006787E-2"/>
                  <c:y val="-0.2492028244913128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45.2</c:v>
                </c:pt>
                <c:pt idx="1">
                  <c:v>68.599999999999994</c:v>
                </c:pt>
                <c:pt idx="2">
                  <c:v>55.88</c:v>
                </c:pt>
                <c:pt idx="3">
                  <c:v>192.48</c:v>
                </c:pt>
                <c:pt idx="4">
                  <c:v>88.69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8706432"/>
        <c:axId val="135756544"/>
        <c:axId val="0"/>
      </c:bar3DChart>
      <c:catAx>
        <c:axId val="13870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756544"/>
        <c:crosses val="autoZero"/>
        <c:auto val="1"/>
        <c:lblAlgn val="ctr"/>
        <c:lblOffset val="100"/>
        <c:noMultiLvlLbl val="0"/>
      </c:catAx>
      <c:valAx>
        <c:axId val="135756544"/>
        <c:scaling>
          <c:orientation val="minMax"/>
          <c:max val="2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8706432"/>
        <c:crosses val="autoZero"/>
        <c:crossBetween val="between"/>
        <c:majorUnit val="20"/>
      </c:valAx>
    </c:plotArea>
    <c:plotVisOnly val="1"/>
    <c:dispBlanksAs val="gap"/>
    <c:showDLblsOverMax val="0"/>
  </c:chart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00BC55">
                      <a:tint val="66000"/>
                      <a:satMod val="160000"/>
                    </a:srgbClr>
                  </a:gs>
                  <a:gs pos="50000">
                    <a:srgbClr val="00BC55">
                      <a:tint val="44500"/>
                      <a:satMod val="160000"/>
                    </a:srgbClr>
                  </a:gs>
                  <a:gs pos="100000">
                    <a:srgbClr val="00BC55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3.1513772480413465E-3"/>
                  <c:y val="-0.31160778281914314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7 075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2922483021764733E-2"/>
                  <c:y val="-0.38856634431579168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9 591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907837894788367E-2"/>
                  <c:y val="-0.32649944114375445"/>
                </c:manualLayout>
              </c:layout>
              <c:tx>
                <c:rich>
                  <a:bodyPr/>
                  <a:lstStyle/>
                  <a:p>
                    <a:r>
                      <a:rPr lang="en-US" sz="1300" dirty="0" smtClean="0"/>
                      <a:t>7 2</a:t>
                    </a:r>
                    <a:r>
                      <a:rPr lang="ru-RU" sz="1300" dirty="0" smtClean="0"/>
                      <a:t>94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2809561416232986E-2"/>
                  <c:y val="-0.32519097328150864"/>
                </c:manualLayout>
              </c:layout>
              <c:tx>
                <c:rich>
                  <a:bodyPr/>
                  <a:lstStyle/>
                  <a:p>
                    <a:r>
                      <a:rPr lang="en-US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7 9</a:t>
                    </a:r>
                    <a:r>
                      <a:rPr lang="ru-RU" sz="130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0644107416699652E-3"/>
                  <c:y val="-0.34784191643104412"/>
                </c:manualLayout>
              </c:layout>
              <c:tx>
                <c:rich>
                  <a:bodyPr/>
                  <a:lstStyle/>
                  <a:p>
                    <a:r>
                      <a:rPr lang="ru-RU" sz="13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9 174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5270340333802538E-2"/>
                  <c:y val="-0.290114517533798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7075.4</c:v>
                </c:pt>
                <c:pt idx="1">
                  <c:v>9591.2999999999993</c:v>
                </c:pt>
                <c:pt idx="2">
                  <c:v>7293.8</c:v>
                </c:pt>
                <c:pt idx="3">
                  <c:v>7924.7</c:v>
                </c:pt>
                <c:pt idx="4">
                  <c:v>9174.6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gapDepth val="374"/>
        <c:shape val="box"/>
        <c:axId val="138915328"/>
        <c:axId val="135971968"/>
        <c:axId val="0"/>
      </c:bar3DChart>
      <c:catAx>
        <c:axId val="1389153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971968"/>
        <c:crosses val="autoZero"/>
        <c:auto val="1"/>
        <c:lblAlgn val="ctr"/>
        <c:lblOffset val="100"/>
        <c:noMultiLvlLbl val="0"/>
      </c:catAx>
      <c:valAx>
        <c:axId val="135971968"/>
        <c:scaling>
          <c:orientation val="minMax"/>
          <c:max val="10000"/>
          <c:min val="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8915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1.4385914431820435E-2"/>
                  <c:y val="-0.23648061502692669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2 397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10594576787829E-3"/>
                  <c:y val="-0.3815703867360734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031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033038087748138E-2"/>
                  <c:y val="-0.2647881670257963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2 587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86692851220322E-2"/>
                  <c:y val="-0.11453977347535814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548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0342764822478994E-2"/>
                  <c:y val="-0.11185705890475625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548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</c:formatCode>
                <c:ptCount val="5"/>
                <c:pt idx="0">
                  <c:v>2397.4</c:v>
                </c:pt>
                <c:pt idx="1">
                  <c:v>4031.1</c:v>
                </c:pt>
                <c:pt idx="2">
                  <c:v>2586.6</c:v>
                </c:pt>
                <c:pt idx="3">
                  <c:v>547.79999999999995</c:v>
                </c:pt>
                <c:pt idx="4">
                  <c:v>547.79999999999995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0258304"/>
        <c:axId val="135976000"/>
        <c:axId val="0"/>
      </c:bar3DChart>
      <c:catAx>
        <c:axId val="140258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976000"/>
        <c:crosses val="autoZero"/>
        <c:auto val="1"/>
        <c:lblAlgn val="ctr"/>
        <c:lblOffset val="100"/>
        <c:noMultiLvlLbl val="0"/>
      </c:catAx>
      <c:valAx>
        <c:axId val="13597600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402583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727654239840142"/>
          <c:y val="4.6250180240020609E-2"/>
          <c:w val="0.8544172191485313"/>
          <c:h val="0.77763216969775839"/>
        </c:manualLayout>
      </c:layout>
      <c:bar3DChart>
        <c:barDir val="col"/>
        <c:grouping val="stack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2716672"/>
        <c:axId val="135286720"/>
        <c:axId val="0"/>
      </c:bar3DChart>
      <c:catAx>
        <c:axId val="2027166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135286720"/>
        <c:crosses val="autoZero"/>
        <c:auto val="1"/>
        <c:lblAlgn val="ctr"/>
        <c:lblOffset val="100"/>
        <c:noMultiLvlLbl val="0"/>
      </c:catAx>
      <c:valAx>
        <c:axId val="13528672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2027166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7030A0">
                      <a:tint val="66000"/>
                      <a:satMod val="160000"/>
                    </a:srgbClr>
                  </a:gs>
                  <a:gs pos="50000">
                    <a:srgbClr val="7030A0">
                      <a:tint val="44500"/>
                      <a:satMod val="160000"/>
                    </a:srgbClr>
                  </a:gs>
                  <a:gs pos="100000">
                    <a:srgbClr val="7030A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5"/>
            <c:invertIfNegative val="0"/>
            <c:bubble3D val="0"/>
            <c:spPr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2.956861676948838E-3"/>
                  <c:y val="-0.2638231741755469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ru-RU" baseline="0" dirty="0" smtClean="0"/>
                      <a:t> 153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9.4610594576787829E-3"/>
                  <c:y val="-0.38157038673607341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baseline="0" dirty="0" smtClean="0"/>
                      <a:t> 504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0223469988318872E-2"/>
                  <c:y val="-0.387828961296475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 </a:t>
                    </a:r>
                    <a:r>
                      <a:rPr lang="en-US" dirty="0" smtClean="0"/>
                      <a:t>953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4573425381914218E-2"/>
                  <c:y val="-0.24669504728947589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2 6</a:t>
                    </a:r>
                    <a:r>
                      <a:rPr lang="en-US" dirty="0" smtClean="0"/>
                      <a:t>56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7962246242952817E-2"/>
                  <c:y val="-0.2029984807372264"/>
                </c:manualLayout>
              </c:layout>
              <c:tx>
                <c:rich>
                  <a:bodyPr/>
                  <a:lstStyle/>
                  <a:p>
                    <a:pPr>
                      <a:defRPr sz="13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2 17</a:t>
                    </a:r>
                    <a:r>
                      <a:rPr lang="en-US" dirty="0" smtClean="0"/>
                      <a:t>8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936897801443065E-2"/>
                  <c:y val="-0.138663652332523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#,##0.0</c:formatCode>
                <c:ptCount val="5"/>
                <c:pt idx="0">
                  <c:v>3153</c:v>
                </c:pt>
                <c:pt idx="1">
                  <c:v>4504</c:v>
                </c:pt>
                <c:pt idx="2">
                  <c:v>4953</c:v>
                </c:pt>
                <c:pt idx="3">
                  <c:v>2656</c:v>
                </c:pt>
                <c:pt idx="4">
                  <c:v>2178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2757632"/>
        <c:axId val="135289024"/>
        <c:axId val="0"/>
      </c:bar3DChart>
      <c:catAx>
        <c:axId val="2027576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289024"/>
        <c:crosses val="autoZero"/>
        <c:auto val="1"/>
        <c:lblAlgn val="ctr"/>
        <c:lblOffset val="100"/>
        <c:noMultiLvlLbl val="0"/>
      </c:catAx>
      <c:valAx>
        <c:axId val="13528902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2757632"/>
        <c:crosses val="autoZero"/>
        <c:crossBetween val="between"/>
        <c:majorUnit val="1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449054071707343"/>
          <c:y val="0.1087705371376517"/>
          <c:w val="0.82190655361342291"/>
          <c:h val="0.70016043650488069"/>
        </c:manualLayout>
      </c:layout>
      <c:bar3DChart>
        <c:barDir val="col"/>
        <c:grouping val="stacked"/>
        <c:varyColors val="0"/>
        <c:ser>
          <c:idx val="0"/>
          <c:order val="0"/>
          <c:spPr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0">
                    <a:srgbClr val="8DE7A0"/>
                  </a:gs>
                  <a:gs pos="50000">
                    <a:srgbClr val="BBEEC5"/>
                  </a:gs>
                  <a:gs pos="100000">
                    <a:srgbClr val="DEF6E3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B196D2"/>
                  </a:gs>
                  <a:gs pos="50000">
                    <a:srgbClr val="CFC0E2"/>
                  </a:gs>
                  <a:gs pos="100000">
                    <a:srgbClr val="E7E1F0"/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Pt>
            <c:idx val="4"/>
            <c:invertIfNegative val="0"/>
            <c:bubble3D val="0"/>
            <c:spPr>
              <a:gradFill flip="none" rotWithShape="1">
                <a:gsLst>
                  <a:gs pos="0">
                    <a:srgbClr val="0070C0">
                      <a:tint val="66000"/>
                      <a:satMod val="160000"/>
                    </a:srgbClr>
                  </a:gs>
                  <a:gs pos="50000">
                    <a:srgbClr val="0070C0">
                      <a:tint val="44500"/>
                      <a:satMod val="160000"/>
                    </a:srgbClr>
                  </a:gs>
                  <a:gs pos="100000">
                    <a:srgbClr val="0070C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5.0252939902869446E-3"/>
                  <c:y val="-0.2515226894054951"/>
                </c:manualLayout>
              </c:layout>
              <c:tx>
                <c:rich>
                  <a:bodyPr/>
                  <a:lstStyle/>
                  <a:p>
                    <a:pPr algn="ctr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891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0880603831790618E-2"/>
                  <c:y val="-0.3801599881669344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3 </a:t>
                    </a:r>
                    <a:r>
                      <a:rPr lang="en-US" dirty="0" smtClean="0"/>
                      <a:t>87</a:t>
                    </a:r>
                    <a:r>
                      <a:rPr lang="ru-RU" dirty="0" smtClean="0"/>
                      <a:t>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5821521305900035E-2"/>
                  <c:y val="-0.19675600488967301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1 539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746984238865034E-2"/>
                  <c:y val="-8.9868008695596607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ru-RU" dirty="0" smtClean="0"/>
                      <a:t>1</a:t>
                    </a:r>
                    <a:r>
                      <a:rPr lang="en-US" dirty="0" smtClean="0"/>
                      <a:t>70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9.8269183846959197E-3"/>
                  <c:y val="-9.1564477996617377E-2"/>
                </c:manualLayout>
              </c:layout>
              <c:tx>
                <c:rich>
                  <a:bodyPr/>
                  <a:lstStyle/>
                  <a:p>
                    <a:pPr algn="ctr" rtl="0">
                      <a:defRPr lang="en-US" sz="1300" b="1" i="0" u="none" strike="noStrike" kern="1200" baseline="0">
                        <a:solidFill>
                          <a:prstClr val="black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dirty="0" smtClean="0"/>
                      <a:t>170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'Лист1 (2)'!$B$8:$B$12</c:f>
              <c:strCache>
                <c:ptCount val="5"/>
                <c:pt idx="0">
                  <c:v>2022 факт</c:v>
                </c:pt>
                <c:pt idx="1">
                  <c:v>2023 план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'Лист1 (2)'!$C$8:$C$12</c:f>
              <c:numCache>
                <c:formatCode>0.0</c:formatCode>
                <c:ptCount val="5"/>
                <c:pt idx="0">
                  <c:v>1891.4</c:v>
                </c:pt>
                <c:pt idx="1">
                  <c:v>3872.6</c:v>
                </c:pt>
                <c:pt idx="2">
                  <c:v>1538.9</c:v>
                </c:pt>
                <c:pt idx="3">
                  <c:v>170.3</c:v>
                </c:pt>
                <c:pt idx="4">
                  <c:v>170.3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04277248"/>
        <c:axId val="135290176"/>
        <c:axId val="0"/>
      </c:bar3DChart>
      <c:catAx>
        <c:axId val="2042772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5290176"/>
        <c:crosses val="autoZero"/>
        <c:auto val="1"/>
        <c:lblAlgn val="ctr"/>
        <c:lblOffset val="100"/>
        <c:noMultiLvlLbl val="0"/>
      </c:catAx>
      <c:valAx>
        <c:axId val="135290176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</c:majorGridlines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4277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F57E1B"/>
        </a:solidFill>
      </dgm:spPr>
      <dgm:t>
        <a:bodyPr/>
        <a:lstStyle/>
        <a:p>
          <a:r>
            <a: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 custT="1"/>
      <dgm:spPr>
        <a:solidFill>
          <a:srgbClr val="FFC000"/>
        </a:solidFill>
      </dgm:spPr>
      <dgm:t>
        <a:bodyPr/>
        <a:lstStyle/>
        <a:p>
          <a:endParaRPr lang="ru-RU" sz="3000" dirty="0"/>
        </a:p>
      </dgm:t>
    </dgm:pt>
    <dgm:pt modelId="{ADB1419B-AC29-439A-9A52-52A4D8AD4433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r>
            <a:rPr lang="ru-RU" sz="1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r>
            <a:rPr lang="ru-RU" sz="17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r>
            <a:rPr lang="ru-RU" sz="1400" b="1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11865" custScaleY="435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ScaleX="58918" custScaleY="6320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11895" custScaleY="357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 custScaleX="60591" custScaleY="72180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94103" custScaleY="1022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479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 custRadScaleRad="115663" custRadScaleInc="-21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238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 custRadScaleRad="111386" custRadScaleInc="22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37C2D0-E311-480D-BE74-4A10698CA5CA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4DD87F-0B0C-4621-942E-8CB6627B1031}" type="pres">
      <dgm:prSet presAssocID="{1A37C2D0-E311-480D-BE74-4A10698CA5C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</dgm:ptLst>
  <dgm:cxnLst>
    <dgm:cxn modelId="{6D5630F9-F8D2-4EE7-A329-41C7AB8E20B1}" type="presOf" srcId="{1A37C2D0-E311-480D-BE74-4A10698CA5CA}" destId="{864DD87F-0B0C-4621-942E-8CB6627B1031}" srcOrd="0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142" y="535858"/>
          <a:ext cx="1842349" cy="717703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70948" y="640963"/>
        <a:ext cx="1302737" cy="507493"/>
      </dsp:txXfrm>
    </dsp:sp>
    <dsp:sp modelId="{1816D16A-814C-4C22-A6CC-12105B3989BB}">
      <dsp:nvSpPr>
        <dsp:cNvPr id="0" name=""/>
        <dsp:cNvSpPr/>
      </dsp:nvSpPr>
      <dsp:spPr>
        <a:xfrm>
          <a:off x="2027221" y="546339"/>
          <a:ext cx="562799" cy="603721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/>
        </a:p>
      </dsp:txBody>
      <dsp:txXfrm>
        <a:off x="2101820" y="777202"/>
        <a:ext cx="413601" cy="141995"/>
      </dsp:txXfrm>
    </dsp:sp>
    <dsp:sp modelId="{32775538-2AC3-4373-B014-5A44732CBC7F}">
      <dsp:nvSpPr>
        <dsp:cNvPr id="0" name=""/>
        <dsp:cNvSpPr/>
      </dsp:nvSpPr>
      <dsp:spPr>
        <a:xfrm>
          <a:off x="2673753" y="600303"/>
          <a:ext cx="1842843" cy="588813"/>
        </a:xfrm>
        <a:prstGeom prst="ellipse">
          <a:avLst/>
        </a:prstGeom>
        <a:solidFill>
          <a:srgbClr val="F57E1B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43631" y="686533"/>
        <a:ext cx="1303087" cy="416353"/>
      </dsp:txXfrm>
    </dsp:sp>
    <dsp:sp modelId="{4B955819-9EB5-4C61-BE5E-7CE7027DF3F0}">
      <dsp:nvSpPr>
        <dsp:cNvPr id="0" name=""/>
        <dsp:cNvSpPr/>
      </dsp:nvSpPr>
      <dsp:spPr>
        <a:xfrm>
          <a:off x="4650328" y="549969"/>
          <a:ext cx="578780" cy="689481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4727045" y="692002"/>
        <a:ext cx="425346" cy="405415"/>
      </dsp:txXfrm>
    </dsp:sp>
    <dsp:sp modelId="{A84245DF-C8CC-47D2-83AC-15EF153255E0}">
      <dsp:nvSpPr>
        <dsp:cNvPr id="0" name=""/>
        <dsp:cNvSpPr/>
      </dsp:nvSpPr>
      <dsp:spPr>
        <a:xfrm>
          <a:off x="5362840" y="52737"/>
          <a:ext cx="3196759" cy="1683946"/>
        </a:xfrm>
        <a:prstGeom prst="ellipse">
          <a:avLst/>
        </a:prstGeom>
        <a:solidFill>
          <a:schemeClr val="bg2">
            <a:lumMod val="9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(-)Дефицит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(расходы больше доходов)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(+) Профицит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46740E"/>
              </a:solidFill>
              <a:latin typeface="Times New Roman" pitchFamily="18" charset="0"/>
              <a:cs typeface="Times New Roman" pitchFamily="18" charset="0"/>
            </a:rPr>
            <a:t>(доходы больше расходов)</a:t>
          </a:r>
        </a:p>
      </dsp:txBody>
      <dsp:txXfrm>
        <a:off x="5830995" y="299345"/>
        <a:ext cx="2260449" cy="11907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Составление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бюджета очередного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Исполнение бюджета в текущем году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отчета об исполнении бюджета предыдущего года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3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4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5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6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9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2000"/>
                <a:satMod val="125000"/>
                <a:lumMod val="74000"/>
              </a:schemeClr>
            </a:gs>
          </a:gsLst>
          <a:lin ang="5400000" scaled="0"/>
        </a:gradFill>
        <a:ln>
          <a:noFill/>
        </a:ln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accent2">
              <a:hueOff val="0"/>
              <a:satOff val="0"/>
              <a:lumOff val="0"/>
              <a:alphaOff val="0"/>
              <a:shade val="30000"/>
              <a:satMod val="12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23982" y="-190513"/>
          <a:ext cx="2288938" cy="1583958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налоговой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01304" y="-113191"/>
        <a:ext cx="2134294" cy="1429314"/>
      </dsp:txXfrm>
    </dsp:sp>
    <dsp:sp modelId="{B1BA7DD6-4629-4464-AA76-4AC12B29F7ED}">
      <dsp:nvSpPr>
        <dsp:cNvPr id="0" name=""/>
        <dsp:cNvSpPr/>
      </dsp:nvSpPr>
      <dsp:spPr>
        <a:xfrm>
          <a:off x="2853375" y="919912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2367347" y="104935"/>
              </a:moveTo>
              <a:arcTo wR="1767415" hR="1767415" stAng="17390566" swAng="1594941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938417" y="1475062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Основных направлениях бюджетной политики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23390" y="1560035"/>
        <a:ext cx="2178345" cy="1570726"/>
      </dsp:txXfrm>
    </dsp:sp>
    <dsp:sp modelId="{CEBC4C3C-A437-4420-A2E2-C12E33E8450C}">
      <dsp:nvSpPr>
        <dsp:cNvPr id="0" name=""/>
        <dsp:cNvSpPr/>
      </dsp:nvSpPr>
      <dsp:spPr>
        <a:xfrm>
          <a:off x="2842246" y="27230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3081225" y="2949643"/>
              </a:moveTo>
              <a:arcTo wR="1767415" hR="1767415" stAng="2518942" swAng="160576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894306" y="3473570"/>
          <a:ext cx="2348291" cy="1325454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Государственных программах Чувашской Республики</a:t>
          </a: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59009" y="3538273"/>
        <a:ext cx="2218885" cy="1196048"/>
      </dsp:txXfrm>
    </dsp:sp>
    <dsp:sp modelId="{609DDD8F-8077-4ED9-B479-F4058D5BF79E}">
      <dsp:nvSpPr>
        <dsp:cNvPr id="0" name=""/>
        <dsp:cNvSpPr/>
      </dsp:nvSpPr>
      <dsp:spPr>
        <a:xfrm>
          <a:off x="1891785" y="329175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995611" y="3357408"/>
              </a:moveTo>
              <a:arcTo wR="1767415" hR="1767415" stAng="6953554" swAng="1474309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925792" y="1475054"/>
          <a:ext cx="2348291" cy="1740672"/>
        </a:xfrm>
        <a:prstGeom prst="roundRect">
          <a:avLst/>
        </a:prstGeom>
        <a:gradFill rotWithShape="1">
          <a:gsLst>
            <a:gs pos="28000">
              <a:schemeClr val="accent2">
                <a:tint val="18000"/>
                <a:satMod val="120000"/>
                <a:lumMod val="88000"/>
              </a:schemeClr>
            </a:gs>
            <a:gs pos="100000">
              <a:schemeClr val="accent2">
                <a:tint val="40000"/>
                <a:satMod val="100000"/>
                <a:lumMod val="78000"/>
              </a:schemeClr>
            </a:gs>
          </a:gsLst>
          <a:lin ang="5400000" scaled="0"/>
        </a:gradFill>
        <a:ln w="9525" cap="flat" cmpd="sng" algn="ctr">
          <a:solidFill>
            <a:schemeClr val="accent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Прогнозе социально-экономического развития Чувашской Республики</a:t>
          </a:r>
          <a:endParaRPr lang="ru-RU" sz="18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10765" y="1560027"/>
        <a:ext cx="2178345" cy="1570726"/>
      </dsp:txXfrm>
    </dsp:sp>
    <dsp:sp modelId="{AE08C94F-0CD5-478E-94D3-913DA7B7B592}">
      <dsp:nvSpPr>
        <dsp:cNvPr id="0" name=""/>
        <dsp:cNvSpPr/>
      </dsp:nvSpPr>
      <dsp:spPr>
        <a:xfrm>
          <a:off x="1881374" y="866596"/>
          <a:ext cx="3534831" cy="3534831"/>
        </a:xfrm>
        <a:custGeom>
          <a:avLst/>
          <a:gdLst/>
          <a:ahLst/>
          <a:cxnLst/>
          <a:rect l="0" t="0" r="0" b="0"/>
          <a:pathLst>
            <a:path>
              <a:moveTo>
                <a:pt x="438025" y="602735"/>
              </a:moveTo>
              <a:arcTo wR="1767415" hR="1767415" stAng="13273299" swAng="1459282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/>
          <a:lightRig rig="flat" dir="t"/>
        </a:scene3d>
        <a:sp3d z="-40000" prstMaterial="matte">
          <a:bevelT w="19050" h="38100"/>
        </a:sp3d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0.01837</cdr:x>
      <cdr:y>0.89651</cdr:y>
    </cdr:from>
    <cdr:to>
      <cdr:x>0.30399</cdr:x>
      <cdr:y>0.99296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166553" y="5150295"/>
          <a:ext cx="2589603" cy="554092"/>
        </a:xfrm>
        <a:prstGeom xmlns:a="http://schemas.openxmlformats.org/drawingml/2006/main" prst="round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0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*Ограничение по Бюджетному кодексу РФ - не более 100% объема собственных доходов</a:t>
          </a:r>
        </a:p>
        <a:p xmlns:a="http://schemas.openxmlformats.org/drawingml/2006/main">
          <a:endParaRPr lang="ru-RU" sz="1000" dirty="0"/>
        </a:p>
      </cdr:txBody>
    </cdr:sp>
  </cdr:relSizeAnchor>
  <cdr:relSizeAnchor xmlns:cdr="http://schemas.openxmlformats.org/drawingml/2006/chartDrawing">
    <cdr:from>
      <cdr:x>0.05718</cdr:x>
      <cdr:y>0.36908</cdr:y>
    </cdr:from>
    <cdr:to>
      <cdr:x>0.1373</cdr:x>
      <cdr:y>0.41983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518385" y="2120317"/>
          <a:ext cx="726416" cy="2915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10 351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0.14454</cdr:x>
      <cdr:y>0.40061</cdr:y>
    </cdr:from>
    <cdr:to>
      <cdr:x>0.21602</cdr:x>
      <cdr:y>0.44543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310473" y="2301459"/>
          <a:ext cx="648072" cy="2574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8 896</a:t>
          </a:r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0.22796</cdr:x>
      <cdr:y>0.41315</cdr:y>
    </cdr:from>
    <cdr:to>
      <cdr:x>0.31067</cdr:x>
      <cdr:y>0.45703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066826" y="2373467"/>
          <a:ext cx="749899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7 968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0.40311</cdr:x>
      <cdr:y>0.2126</cdr:y>
    </cdr:from>
    <cdr:to>
      <cdr:x>0.47459</cdr:x>
      <cdr:y>0.25648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3654837" y="1221339"/>
          <a:ext cx="648080" cy="2520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18 397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0.49302</cdr:x>
      <cdr:y>0.20006</cdr:y>
    </cdr:from>
    <cdr:to>
      <cdr:x>0.5645</cdr:x>
      <cdr:y>0.23766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4470002" y="1149331"/>
          <a:ext cx="648080" cy="216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19 534</a:t>
          </a:r>
          <a:endParaRPr lang="en-US" sz="1200" b="1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0.23767</cdr:y>
    </cdr:from>
    <cdr:to>
      <cdr:x>0.64925</cdr:x>
      <cdr:y>0.28781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5198905" y="1365355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0.32008</cdr:x>
      <cdr:y>0.37078</cdr:y>
    </cdr:from>
    <cdr:to>
      <cdr:x>0.39156</cdr:x>
      <cdr:y>0.41466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902026" y="2130104"/>
          <a:ext cx="648080" cy="252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srgbClr val="7030A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r>
            <a:rPr lang="ru-RU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10 611</a:t>
          </a:r>
          <a:endParaRPr lang="ru-RU" sz="1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0.57341</cdr:x>
      <cdr:y>0.22513</cdr:y>
    </cdr:from>
    <cdr:to>
      <cdr:x>0.64925</cdr:x>
      <cdr:y>0.27527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198905" y="1293347"/>
          <a:ext cx="687611" cy="2880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18 763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0.66566</cdr:x>
      <cdr:y>0.26273</cdr:y>
    </cdr:from>
    <cdr:to>
      <cdr:x>0.7415</cdr:x>
      <cdr:y>0.31287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6035287" y="1509371"/>
          <a:ext cx="687611" cy="288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16 617</a:t>
          </a:r>
        </a:p>
        <a:p xmlns:a="http://schemas.openxmlformats.org/drawingml/2006/main"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0.83479</cdr:x>
      <cdr:y>0.45938</cdr:y>
    </cdr:from>
    <cdr:to>
      <cdr:x>0.91748</cdr:x>
      <cdr:y>0.68438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5088896" y="1866933"/>
          <a:ext cx="504056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0.17285</cdr:x>
      <cdr:y>0.12727</cdr:y>
    </cdr:from>
    <cdr:to>
      <cdr:x>0.3208</cdr:x>
      <cdr:y>0.2417</cdr:y>
    </cdr:to>
    <cdr:sp macro="" textlink="">
      <cdr:nvSpPr>
        <cdr:cNvPr id="9" name="TextBox 2"/>
        <cdr:cNvSpPr txBox="1"/>
      </cdr:nvSpPr>
      <cdr:spPr>
        <a:xfrm xmlns:a="http://schemas.openxmlformats.org/drawingml/2006/main">
          <a:off x="1506075" y="342296"/>
          <a:ext cx="128908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77 388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0.57523</cdr:x>
      <cdr:y>0.03091</cdr:y>
    </cdr:from>
    <cdr:to>
      <cdr:x>0.74933</cdr:x>
      <cdr:y>0.14534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5012003" y="83127"/>
          <a:ext cx="1516927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89 573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0.86254</cdr:x>
      <cdr:y>0.08445</cdr:y>
    </cdr:from>
    <cdr:to>
      <cdr:x>0.99531</cdr:x>
      <cdr:y>0.19888</cdr:y>
    </cdr:to>
    <cdr:sp macro="" textlink="">
      <cdr:nvSpPr>
        <cdr:cNvPr id="11" name="TextBox 2"/>
        <cdr:cNvSpPr txBox="1"/>
      </cdr:nvSpPr>
      <cdr:spPr>
        <a:xfrm xmlns:a="http://schemas.openxmlformats.org/drawingml/2006/main">
          <a:off x="7515312" y="227143"/>
          <a:ext cx="1156821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84 183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0.73088</cdr:x>
      <cdr:y>0.11122</cdr:y>
    </cdr:from>
    <cdr:to>
      <cdr:x>0.86152</cdr:x>
      <cdr:y>0.22565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368176" y="299151"/>
          <a:ext cx="1138262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77 695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0.07729</cdr:x>
      <cdr:y>0.6172</cdr:y>
    </cdr:from>
    <cdr:to>
      <cdr:x>0.16085</cdr:x>
      <cdr:y>0.72591</cdr:y>
    </cdr:to>
    <cdr:sp macro="" textlink="">
      <cdr:nvSpPr>
        <cdr:cNvPr id="18" name="TextBox 2"/>
        <cdr:cNvSpPr txBox="1"/>
      </cdr:nvSpPr>
      <cdr:spPr>
        <a:xfrm xmlns:a="http://schemas.openxmlformats.org/drawingml/2006/main">
          <a:off x="673425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(44,6%)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0.48065</cdr:x>
      <cdr:y>0.6172</cdr:y>
    </cdr:from>
    <cdr:to>
      <cdr:x>0.56421</cdr:x>
      <cdr:y>0.72591</cdr:y>
    </cdr:to>
    <cdr:sp macro="" textlink="">
      <cdr:nvSpPr>
        <cdr:cNvPr id="19" name="TextBox 2"/>
        <cdr:cNvSpPr txBox="1"/>
      </cdr:nvSpPr>
      <cdr:spPr>
        <a:xfrm xmlns:a="http://schemas.openxmlformats.org/drawingml/2006/main">
          <a:off x="4187888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(56,8%)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0.30413</cdr:x>
      <cdr:y>0.08445</cdr:y>
    </cdr:from>
    <cdr:to>
      <cdr:x>0.47823</cdr:x>
      <cdr:y>0.19888</cdr:y>
    </cdr:to>
    <cdr:sp macro="" textlink="">
      <cdr:nvSpPr>
        <cdr:cNvPr id="21" name="TextBox 2"/>
        <cdr:cNvSpPr txBox="1"/>
      </cdr:nvSpPr>
      <cdr:spPr>
        <a:xfrm xmlns:a="http://schemas.openxmlformats.org/drawingml/2006/main">
          <a:off x="2649843" y="227143"/>
          <a:ext cx="1516928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82 817</a:t>
          </a:r>
        </a:p>
      </cdr:txBody>
    </cdr:sp>
  </cdr:relSizeAnchor>
  <cdr:relSizeAnchor xmlns:cdr="http://schemas.openxmlformats.org/drawingml/2006/chartDrawing">
    <cdr:from>
      <cdr:x>0.46211</cdr:x>
      <cdr:y>0.03091</cdr:y>
    </cdr:from>
    <cdr:to>
      <cdr:x>0.57781</cdr:x>
      <cdr:y>0.14534</cdr:y>
    </cdr:to>
    <cdr:sp macro="" textlink="">
      <cdr:nvSpPr>
        <cdr:cNvPr id="15" name="TextBox 2"/>
        <cdr:cNvSpPr txBox="1"/>
      </cdr:nvSpPr>
      <cdr:spPr>
        <a:xfrm xmlns:a="http://schemas.openxmlformats.org/drawingml/2006/main">
          <a:off x="4026355" y="83127"/>
          <a:ext cx="1008090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90 377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0.04062</cdr:x>
      <cdr:y>0.16477</cdr:y>
    </cdr:from>
    <cdr:to>
      <cdr:x>0.18857</cdr:x>
      <cdr:y>0.2792</cdr:y>
    </cdr:to>
    <cdr:sp macro="" textlink="">
      <cdr:nvSpPr>
        <cdr:cNvPr id="22" name="TextBox 2"/>
        <cdr:cNvSpPr txBox="1"/>
      </cdr:nvSpPr>
      <cdr:spPr>
        <a:xfrm xmlns:a="http://schemas.openxmlformats.org/drawingml/2006/main">
          <a:off x="353947" y="443167"/>
          <a:ext cx="1289083" cy="30777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70 244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0.21384</cdr:x>
      <cdr:y>0.6172</cdr:y>
    </cdr:from>
    <cdr:to>
      <cdr:x>0.2974</cdr:x>
      <cdr:y>0.72591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1863181" y="1660032"/>
          <a:ext cx="728084" cy="29238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(46,9%)</a:t>
          </a:r>
          <a:endParaRPr lang="ru-RU" sz="13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0.09458</cdr:x>
      <cdr:y>2.17999E-7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39" y="1"/>
          <a:ext cx="4104467" cy="552662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>
          <a:noFill/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Республики (тыс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рублей/чел</a:t>
          </a:r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0.58422</cdr:x>
      <cdr:y>0.31297</cdr:y>
    </cdr:from>
    <cdr:to>
      <cdr:x>0.74344</cdr:x>
      <cdr:y>0.38017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47119" y="1411009"/>
          <a:ext cx="748680" cy="302971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15,7%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0.16948</cdr:x>
      <cdr:y>0.46474</cdr:y>
    </cdr:from>
    <cdr:to>
      <cdr:x>0.3287</cdr:x>
      <cdr:y>0.53194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796925" y="2095280"/>
          <a:ext cx="748680" cy="302955"/>
        </a:xfrm>
        <a:prstGeom xmlns:a="http://schemas.openxmlformats.org/drawingml/2006/main" prst="ellipse">
          <a:avLst/>
        </a:prstGeom>
        <a:ln xmlns:a="http://schemas.openxmlformats.org/drawingml/2006/main"/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84,3%</a:t>
          </a:r>
          <a:endParaRPr lang="ru-RU" sz="1400" b="1" dirty="0">
            <a:solidFill>
              <a:prstClr val="black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0.17944</cdr:x>
      <cdr:y>0.18548</cdr:y>
    </cdr:from>
    <cdr:to>
      <cdr:x>0.69073</cdr:x>
      <cdr:y>0.3422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827584" y="801370"/>
          <a:ext cx="2358050" cy="67710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Здравоохранение </a:t>
          </a:r>
          <a:endParaRPr lang="ru-RU" sz="16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6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27 745,8 млн. рублей</a:t>
          </a:r>
        </a:p>
      </cdr:txBody>
    </cdr:sp>
  </cdr:relSizeAnchor>
  <cdr:relSizeAnchor xmlns:cdr="http://schemas.openxmlformats.org/drawingml/2006/chartDrawing">
    <cdr:from>
      <cdr:x>0.57123</cdr:x>
      <cdr:y>0.43504</cdr:y>
    </cdr:from>
    <cdr:to>
      <cdr:x>0.88695</cdr:x>
      <cdr:y>0.55171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634493" y="1879591"/>
          <a:ext cx="1456089" cy="5040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Республиканский бюджет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0.14822</cdr:x>
      <cdr:y>0.46964</cdr:y>
    </cdr:from>
    <cdr:to>
      <cdr:x>0.48426</cdr:x>
      <cdr:y>0.56489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83568" y="2029063"/>
          <a:ext cx="1549803" cy="4115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Бюджет ТФОМС</a:t>
          </a:r>
          <a:endParaRPr lang="ru-RU" sz="12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0.38384</cdr:x>
      <cdr:y>0.16089</cdr:y>
    </cdr:from>
    <cdr:to>
      <cdr:x>0.50623</cdr:x>
      <cdr:y>0.20736</cdr:y>
    </cdr:to>
    <cdr:sp macro="" textlink="">
      <cdr:nvSpPr>
        <cdr:cNvPr id="5" name="TextBox 3"/>
        <cdr:cNvSpPr txBox="1"/>
      </cdr:nvSpPr>
      <cdr:spPr>
        <a:xfrm xmlns:a="http://schemas.openxmlformats.org/drawingml/2006/main">
          <a:off x="2736304" y="1065678"/>
          <a:ext cx="872493" cy="30780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1 612,6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0.51515</cdr:x>
      <cdr:y>0.0583</cdr:y>
    </cdr:from>
    <cdr:to>
      <cdr:x>0.61931</cdr:x>
      <cdr:y>0.10719</cdr:y>
    </cdr:to>
    <cdr:sp macro="" textlink="">
      <cdr:nvSpPr>
        <cdr:cNvPr id="7" name="TextBox 3"/>
        <cdr:cNvSpPr txBox="1"/>
      </cdr:nvSpPr>
      <cdr:spPr>
        <a:xfrm xmlns:a="http://schemas.openxmlformats.org/drawingml/2006/main">
          <a:off x="3672408" y="386181"/>
          <a:ext cx="742535" cy="3238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0.11708</cdr:x>
      <cdr:y>0.18545</cdr:y>
    </cdr:from>
    <cdr:to>
      <cdr:x>0.26034</cdr:x>
      <cdr:y>0.23192</cdr:y>
    </cdr:to>
    <cdr:sp macro="" textlink="">
      <cdr:nvSpPr>
        <cdr:cNvPr id="6" name="TextBox 3"/>
        <cdr:cNvSpPr txBox="1"/>
      </cdr:nvSpPr>
      <cdr:spPr>
        <a:xfrm xmlns:a="http://schemas.openxmlformats.org/drawingml/2006/main">
          <a:off x="834667" y="1228375"/>
          <a:ext cx="1021271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1 488,2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0.62626</cdr:x>
      <cdr:y>0.01293</cdr:y>
    </cdr:from>
    <cdr:to>
      <cdr:x>0.73737</cdr:x>
      <cdr:y>0.05939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4464496" y="85621"/>
          <a:ext cx="792061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2 226,8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0.49495</cdr:x>
      <cdr:y>0.05187</cdr:y>
    </cdr:from>
    <cdr:to>
      <cdr:x>0.61852</cdr:x>
      <cdr:y>0.09834</cdr:y>
    </cdr:to>
    <cdr:sp macro="" textlink="">
      <cdr:nvSpPr>
        <cdr:cNvPr id="9" name="TextBox 3"/>
        <cdr:cNvSpPr txBox="1"/>
      </cdr:nvSpPr>
      <cdr:spPr>
        <a:xfrm xmlns:a="http://schemas.openxmlformats.org/drawingml/2006/main">
          <a:off x="3528392" y="343564"/>
          <a:ext cx="880905" cy="3078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2 112,9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0.11431</cdr:x>
      <cdr:y>0.22462</cdr:y>
    </cdr:from>
    <cdr:to>
      <cdr:x>0.31222</cdr:x>
      <cdr:y>0.34993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8232" y="1224136"/>
          <a:ext cx="1728192" cy="682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90 958,6</a:t>
          </a:r>
        </a:p>
      </cdr:txBody>
    </cdr:sp>
  </cdr:relSizeAnchor>
  <cdr:relSizeAnchor xmlns:cdr="http://schemas.openxmlformats.org/drawingml/2006/chartDrawing">
    <cdr:from>
      <cdr:x>0.00365</cdr:x>
      <cdr:y>0.01321</cdr:y>
    </cdr:from>
    <cdr:to>
      <cdr:x>0.10148</cdr:x>
      <cdr:y>0.06607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31906" y="72008"/>
          <a:ext cx="854216" cy="288032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accent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>
            <a:defRPr/>
          </a:pP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2024 год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0.77324</cdr:x>
      <cdr:y>0.56987</cdr:y>
    </cdr:from>
    <cdr:to>
      <cdr:x>1</cdr:x>
      <cdr:y>0.88401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03294" y="1394535"/>
          <a:ext cx="851418" cy="7687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0.77041</cdr:x>
      <cdr:y>0.80055</cdr:y>
    </cdr:from>
    <cdr:to>
      <cdr:x>0.91327</cdr:x>
      <cdr:y>0.93773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106640" y="2330260"/>
          <a:ext cx="576054" cy="3993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</a:t>
          </a:r>
          <a:endParaRPr lang="ru-RU" sz="13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7" y="0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24.11.2023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7" y="6513674"/>
            <a:ext cx="4302625" cy="3432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6" y="0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24.11.2023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49613" y="514350"/>
            <a:ext cx="3427412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3" y="3256839"/>
            <a:ext cx="7942237" cy="3086868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6" y="6513674"/>
            <a:ext cx="4300307" cy="343229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864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749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4057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125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397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625" indent="-2856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2502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9501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6503" indent="-228501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3502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0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7503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4504" indent="-228501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66D08C80-00A6-4C6F-BC79-E3C8547CAC32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230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BA02213-50AC-49C7-94F6-B54017CB6594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05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593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49613" y="514350"/>
            <a:ext cx="3427412" cy="25717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8918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49613" y="512763"/>
            <a:ext cx="3427412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Приложение 2 к служебной записке от 15.02.2016 №02/28-</a:t>
            </a:r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597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6239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C21F3E75-E4C3-4EC3-A02B-C19ECE4114BD}" type="slidenum">
              <a:rPr lang="ru-RU" altLang="ru-RU" smtClean="0">
                <a:solidFill>
                  <a:srgbClr val="000000"/>
                </a:solidFill>
                <a:latin typeface="Calibri" pitchFamily="34" charset="0"/>
              </a:rPr>
              <a:pPr/>
              <a:t>21</a:t>
            </a:fld>
            <a:endParaRPr lang="ru-RU" altLang="ru-RU" smtClean="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9796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817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995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24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7790" indent="-283766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5062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89088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431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49713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51162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05187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59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78278FE-63B3-49E8-BC71-83F34FC575D6}" type="slidenum">
              <a:rPr lang="ru-RU" altLang="ru-RU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40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815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2197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8345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9809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76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0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60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9F8800-B887-4C45-9059-A9654FAB6342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37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7973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497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49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0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2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8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088AF1-BF67-4354-825A-0F389967D9B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38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8539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560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7791" indent="-283766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506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9087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43113" indent="-227013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713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51163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5187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59212" indent="-2270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7151B88-868A-45F2-9F89-8DA1C847365D}" type="slidenum">
              <a:rPr lang="ru-RU" altLang="ru-RU" smtClean="0">
                <a:solidFill>
                  <a:prstClr val="black"/>
                </a:solidFill>
                <a:latin typeface="Calibri" pitchFamily="34" charset="0"/>
              </a:rPr>
              <a:pPr/>
              <a:t>39</a:t>
            </a:fld>
            <a:endParaRPr lang="ru-RU" altLang="ru-RU" smtClean="0">
              <a:solidFill>
                <a:prstClr val="black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2103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41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60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607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49587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0017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33537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0811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18055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69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864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>
                <a:solidFill>
                  <a:prstClr val="black"/>
                </a:solidFill>
              </a:rPr>
              <a:pPr/>
              <a:t>77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1</a:t>
            </a:r>
            <a:r>
              <a:rPr lang="en-US" dirty="0" smtClean="0"/>
              <a:t> A220100000</a:t>
            </a:r>
            <a:endParaRPr lang="ru-RU" dirty="0" smtClean="0"/>
          </a:p>
          <a:p>
            <a:r>
              <a:rPr lang="ru-RU" dirty="0" smtClean="0"/>
              <a:t>2 </a:t>
            </a:r>
            <a:r>
              <a:rPr lang="en-US" dirty="0" smtClean="0"/>
              <a:t>A2202</a:t>
            </a:r>
            <a:r>
              <a:rPr lang="ru-RU" dirty="0" smtClean="0"/>
              <a:t>00000</a:t>
            </a:r>
          </a:p>
          <a:p>
            <a:r>
              <a:rPr lang="ru-RU" dirty="0" smtClean="0"/>
              <a:t>3</a:t>
            </a:r>
            <a:r>
              <a:rPr lang="en-US" dirty="0" smtClean="0"/>
              <a:t> A220300000</a:t>
            </a:r>
            <a:endParaRPr lang="ru-RU" dirty="0" smtClean="0"/>
          </a:p>
          <a:p>
            <a:r>
              <a:rPr lang="ru-RU" dirty="0" smtClean="0"/>
              <a:t>4</a:t>
            </a:r>
            <a:r>
              <a:rPr lang="en-US" dirty="0" smtClean="0"/>
              <a:t> A230100000</a:t>
            </a:r>
            <a:endParaRPr lang="ru-RU" dirty="0" smtClean="0"/>
          </a:p>
          <a:p>
            <a:r>
              <a:rPr lang="ru-RU" dirty="0" smtClean="0"/>
              <a:t>5</a:t>
            </a:r>
            <a:r>
              <a:rPr lang="en-US" dirty="0" smtClean="0"/>
              <a:t> A230200000</a:t>
            </a:r>
            <a:endParaRPr lang="ru-RU" dirty="0" smtClean="0"/>
          </a:p>
          <a:p>
            <a:r>
              <a:rPr lang="ru-RU" dirty="0" smtClean="0"/>
              <a:t>6</a:t>
            </a:r>
            <a:r>
              <a:rPr lang="en-US" dirty="0" smtClean="0"/>
              <a:t> </a:t>
            </a:r>
            <a:r>
              <a: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A230300000</a:t>
            </a:r>
          </a:p>
          <a:p>
            <a:r>
              <a:rPr lang="ru-RU" dirty="0" smtClean="0"/>
              <a:t>7</a:t>
            </a:r>
            <a:r>
              <a:rPr lang="en-US" dirty="0" smtClean="0"/>
              <a:t> A230400000</a:t>
            </a:r>
            <a:endParaRPr lang="ru-RU" dirty="0" smtClean="0"/>
          </a:p>
          <a:p>
            <a:r>
              <a:rPr lang="ru-RU" dirty="0" smtClean="0"/>
              <a:t>8</a:t>
            </a:r>
            <a:r>
              <a:rPr lang="en-US" dirty="0" smtClean="0"/>
              <a:t> A240100000</a:t>
            </a:r>
            <a:endParaRPr lang="ru-RU" dirty="0" smtClean="0"/>
          </a:p>
          <a:p>
            <a:r>
              <a:rPr lang="ru-RU" dirty="0" smtClean="0"/>
              <a:t>9</a:t>
            </a:r>
            <a:r>
              <a:rPr lang="en-US" dirty="0" smtClean="0"/>
              <a:t> A240200000</a:t>
            </a:r>
            <a:endParaRPr lang="ru-RU" dirty="0" smtClean="0"/>
          </a:p>
          <a:p>
            <a:r>
              <a:rPr lang="ru-RU" dirty="0" smtClean="0"/>
              <a:t>10</a:t>
            </a:r>
            <a:r>
              <a:rPr lang="en-US" dirty="0" smtClean="0"/>
              <a:t> A240300000</a:t>
            </a:r>
            <a:endParaRPr lang="ru-RU" dirty="0" smtClean="0"/>
          </a:p>
          <a:p>
            <a:r>
              <a:rPr lang="ru-RU" dirty="0" smtClean="0"/>
              <a:t>11</a:t>
            </a:r>
            <a:r>
              <a:rPr lang="en-US" dirty="0" smtClean="0"/>
              <a:t> A240400000</a:t>
            </a:r>
            <a:endParaRPr lang="ru-RU" dirty="0" smtClean="0"/>
          </a:p>
          <a:p>
            <a:r>
              <a:rPr lang="ru-RU" dirty="0" smtClean="0"/>
              <a:t>12</a:t>
            </a:r>
            <a:r>
              <a:rPr lang="en-US" dirty="0" smtClean="0"/>
              <a:t> A240500000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75654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/>
              <a:pPr>
                <a:defRPr/>
              </a:pPr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03292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37AA2-A108-48EB-B8E3-425899046359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89BCA-3487-4876-9604-97265625C44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E44C10-DD94-4496-87DE-9DB4F847414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27E1B2-443C-4541-BF62-2FCEECF355A2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3CB6D7-C9EC-47A9-92F6-974A8A09E793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116632"/>
            <a:ext cx="6512511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552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8B4E9E-DC20-4671-BC32-BBFE77E2ACA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943F0E-A427-490E-ABE9-659AE898AE1C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E15313-B841-44C1-BD37-82F30A73F5C5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5FEC12-1721-449A-A00F-DC8290049858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A0563B-07DB-43B2-82BB-1D3AD496FF0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8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diagramData" Target="../diagrams/data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2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openxmlformats.org/officeDocument/2006/relationships/image" Target="../media/image32.jpe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chart" Target="../charts/chart15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2.jpeg"/><Relationship Id="rId4" Type="http://schemas.openxmlformats.org/officeDocument/2006/relationships/chart" Target="../charts/char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chart" Target="../charts/char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eg"/><Relationship Id="rId4" Type="http://schemas.openxmlformats.org/officeDocument/2006/relationships/image" Target="../media/image6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chart" Target="../charts/chart32.xml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6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2.xml"/><Relationship Id="rId5" Type="http://schemas.openxmlformats.org/officeDocument/2006/relationships/image" Target="../media/image84.jpeg"/><Relationship Id="rId4" Type="http://schemas.openxmlformats.org/officeDocument/2006/relationships/chart" Target="../charts/chart4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8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4.xml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0.xml"/><Relationship Id="rId4" Type="http://schemas.openxmlformats.org/officeDocument/2006/relationships/image" Target="../media/image99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1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4.jpe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2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4.jpeg"/><Relationship Id="rId4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5"/>
          <p:cNvSpPr txBox="1">
            <a:spLocks/>
          </p:cNvSpPr>
          <p:nvPr/>
        </p:nvSpPr>
        <p:spPr bwMode="auto">
          <a:xfrm>
            <a:off x="542441" y="4861706"/>
            <a:ext cx="5198870" cy="169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проекту закона Чувашской Республики           «О республиканском бюджете Чувашской Республики на 2024 год и на плановый период 2025 и 2026 годов»</a:t>
            </a:r>
          </a:p>
        </p:txBody>
      </p:sp>
      <p:pic>
        <p:nvPicPr>
          <p:cNvPr id="1030" name="Picture 6" descr="C:\Users\i.smirnov\Documents\Бюджет для граждан\Фото\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37" y="2032180"/>
            <a:ext cx="8552925" cy="27649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4"/>
          <p:cNvSpPr>
            <a:spLocks noGrp="1"/>
          </p:cNvSpPr>
          <p:nvPr>
            <p:ph type="title"/>
          </p:nvPr>
        </p:nvSpPr>
        <p:spPr>
          <a:xfrm>
            <a:off x="21332" y="990601"/>
            <a:ext cx="8280920" cy="1368152"/>
          </a:xfrm>
        </p:spPr>
        <p:txBody>
          <a:bodyPr/>
          <a:lstStyle/>
          <a:p>
            <a:pPr marL="0" indent="0">
              <a:buNone/>
            </a:pPr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ea typeface="Calibri" pitchFamily="34" charset="0"/>
                <a:cs typeface="Calibri" pitchFamily="34" charset="0"/>
              </a:rPr>
              <a:t>Бюджет для граждан</a:t>
            </a:r>
            <a:endParaRPr sz="5400" u="sng" dirty="0" smtClean="0">
              <a:solidFill>
                <a:schemeClr val="accent1">
                  <a:lumMod val="50000"/>
                </a:schemeClr>
              </a:solidFill>
              <a:ea typeface="Calibri" pitchFamily="34" charset="0"/>
              <a:cs typeface="Calibri" pitchFamily="34" charset="0"/>
            </a:endParaRPr>
          </a:p>
        </p:txBody>
      </p:sp>
      <p:pic>
        <p:nvPicPr>
          <p:cNvPr id="19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20234"/>
            <a:ext cx="2773010" cy="18486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6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4750" y="2411845"/>
            <a:ext cx="2158173" cy="26632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588224" y="5055760"/>
            <a:ext cx="2736304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Площадь -18 300 км</a:t>
            </a:r>
            <a:r>
              <a:rPr lang="ru-RU" sz="1600" baseline="30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Население - 1,2 млн. чел.</a:t>
            </a:r>
          </a:p>
          <a:p>
            <a:endParaRPr lang="ru-RU" sz="1200" b="1" i="1" dirty="0" smtClean="0">
              <a:solidFill>
                <a:srgbClr val="0070C0"/>
              </a:solidFill>
              <a:latin typeface="Times New Roman" panose="02020603050405020304" pitchFamily="18" charset="0"/>
              <a:ea typeface="Calibri" pitchFamily="34" charset="0"/>
              <a:cs typeface="Times New Roman" panose="02020603050405020304" pitchFamily="18" charset="0"/>
            </a:endParaRP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21 муниципальный округ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5024" y="1225814"/>
            <a:ext cx="3625751" cy="9767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885131"/>
              </p:ext>
            </p:extLst>
          </p:nvPr>
        </p:nvGraphicFramePr>
        <p:xfrm>
          <a:off x="107443" y="2719536"/>
          <a:ext cx="6408773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245"/>
                <a:gridCol w="799076"/>
                <a:gridCol w="786343"/>
                <a:gridCol w="777717"/>
                <a:gridCol w="816207"/>
                <a:gridCol w="795264"/>
                <a:gridCol w="777921"/>
              </a:tblGrid>
              <a:tr h="2459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3г.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2024-2026</a:t>
                      </a:r>
                      <a:r>
                        <a:rPr lang="ru-RU" sz="13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гг.*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286505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ru-RU" sz="13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населения, тыс. чел.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1 178,5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1 169,1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1 148,7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(1 156,9)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1 137,2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(1 150,0)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Валовый региональный продукт, млрд.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393,0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441,0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(оценка)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477,8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502,5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(510,8)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534,1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(547,2)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570,4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(586,1)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потребительских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цен, %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lang="en-US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(106,6)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104,2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(104,2)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Среднемесячная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заработная плата,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35 798,6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41 527,0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48 628,1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53 247,8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(53 588,2)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57 028,4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(57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768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60 792,3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(61 985,1)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безработицы,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4,8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3,2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(2,7)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(2,6)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(2,4)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Величина прожиточного минимума, руб.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9 804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11 832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12 363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13 010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(13 010)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14 044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(14 044)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15 228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(15 228)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жилищного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строительства, тыс. </a:t>
                      </a:r>
                      <a:r>
                        <a:rPr lang="ru-RU" sz="1100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кв.м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716,7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850,6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851,5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(855,8)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783,8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(864,0)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785,0</a:t>
                      </a:r>
                    </a:p>
                    <a:p>
                      <a:pPr algn="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(877,0)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56342" y="69850"/>
            <a:ext cx="5004164" cy="474808"/>
          </a:xfrm>
        </p:spPr>
        <p:txBody>
          <a:bodyPr/>
          <a:lstStyle/>
          <a:p>
            <a:pPr marL="0" indent="0" algn="l">
              <a:buNone/>
            </a:pP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Чувашская Республика</a:t>
            </a:r>
            <a:endParaRPr lang="ru-RU" sz="2400" b="1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145023" y="6479758"/>
            <a:ext cx="634646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Указаны значения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консервативного и базового вариантов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40402" y="774685"/>
            <a:ext cx="5112568" cy="1430179"/>
          </a:xfrm>
          <a:prstGeom prst="wedgeRoundRectCallout">
            <a:avLst>
              <a:gd name="adj1" fmla="val -44363"/>
              <a:gd name="adj2" fmla="val 7681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развития Чувашской Республики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по 2 вариантам развития:</a:t>
            </a: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первый (консервативный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вариант исходит из менее благоприятного сценария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  <a:endParaRPr lang="ru-RU" sz="13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второй (базовый) вариант исходит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более благоприятного сочетания внешних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3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внутренних условий развития </a:t>
            </a:r>
            <a:r>
              <a:rPr lang="ru-RU" sz="13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</a:t>
            </a: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6517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210" y="705307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6210" y="1261413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Бюджетная система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6210" y="3360619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Межбюджетные трансферты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848" y="5733256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848" y="4824000"/>
            <a:ext cx="50006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sz="1400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87032" y="3922029"/>
            <a:ext cx="49928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Дотации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sz="1400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210" y="2804512"/>
            <a:ext cx="8559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Источники финансирования дефицита бюджета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средства, привлекаемые в бюджет для покрытия дефицита (кредиты, ценные бумаги, иные источники)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6800" y="6471920"/>
            <a:ext cx="10080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6210" y="1817519"/>
            <a:ext cx="85590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prstClr val="black"/>
                </a:solidFill>
                <a:cs typeface="+mn-cs"/>
              </a:rPr>
              <a:t>Государственная программа</a:t>
            </a:r>
            <a:r>
              <a:rPr lang="ru-RU" sz="1400" i="1" dirty="0" smtClean="0">
                <a:solidFill>
                  <a:prstClr val="black"/>
                </a:solidFill>
                <a:cs typeface="+mn-cs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cs typeface="+mn-cs"/>
              </a:rPr>
              <a:t>– система мероприятий и инструментов государственной политики, обеспечивающих в рамках реализации ключевых государственных функций достижение приоритетов и целей государственной политики в сфере социально-экономического развития и безопасности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098" name="Picture 2" descr="C:\Users\i.smirnov\Documents\Бюджет для граждан\Фото\55f7c5fd87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123" y="3922029"/>
            <a:ext cx="3510107" cy="23348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53506" y="3535616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3506" y="3974304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53506" y="4383653"/>
            <a:ext cx="3312000" cy="4308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Пожарная безопасность, гражданская оборона, предупреждение 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3506" y="4955391"/>
            <a:ext cx="3312000" cy="27699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853506" y="539965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FADAF2">
                  <a:shade val="30000"/>
                  <a:satMod val="115000"/>
                </a:srgbClr>
              </a:gs>
              <a:gs pos="50000">
                <a:srgbClr val="FADAF2">
                  <a:shade val="67500"/>
                  <a:satMod val="115000"/>
                </a:srgbClr>
              </a:gs>
              <a:gs pos="100000">
                <a:srgbClr val="FADAF2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853506" y="5884492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853506" y="6249917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50BCB9">
                  <a:tint val="66000"/>
                  <a:satMod val="160000"/>
                </a:srgbClr>
              </a:gs>
              <a:gs pos="50000">
                <a:srgbClr val="50BCB9">
                  <a:tint val="44500"/>
                  <a:satMod val="160000"/>
                </a:srgbClr>
              </a:gs>
              <a:gs pos="100000">
                <a:srgbClr val="50BCB9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9" name="TextBox 69"/>
          <p:cNvSpPr txBox="1">
            <a:spLocks noChangeArrowheads="1"/>
          </p:cNvSpPr>
          <p:nvPr/>
        </p:nvSpPr>
        <p:spPr bwMode="auto">
          <a:xfrm>
            <a:off x="5515559" y="3504772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515559" y="393284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</a:p>
        </p:txBody>
      </p:sp>
      <p:sp>
        <p:nvSpPr>
          <p:cNvPr id="41" name="Прямоугольник 72"/>
          <p:cNvSpPr>
            <a:spLocks noChangeArrowheads="1"/>
          </p:cNvSpPr>
          <p:nvPr/>
        </p:nvSpPr>
        <p:spPr bwMode="auto">
          <a:xfrm>
            <a:off x="5515559" y="4425124"/>
            <a:ext cx="3312000" cy="276225"/>
          </a:xfrm>
          <a:prstGeom prst="rect">
            <a:avLst/>
          </a:prstGeom>
          <a:gradFill flip="none" rotWithShape="1">
            <a:gsLst>
              <a:gs pos="0">
                <a:srgbClr val="A65A6C">
                  <a:tint val="66000"/>
                  <a:satMod val="160000"/>
                </a:srgbClr>
              </a:gs>
              <a:gs pos="50000">
                <a:srgbClr val="A65A6C">
                  <a:tint val="44500"/>
                  <a:satMod val="160000"/>
                </a:srgbClr>
              </a:gs>
              <a:gs pos="100000">
                <a:srgbClr val="A65A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515559" y="4900417"/>
            <a:ext cx="3312000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</a:p>
        </p:txBody>
      </p:sp>
      <p:sp>
        <p:nvSpPr>
          <p:cNvPr id="54" name="Прямоугольник 74"/>
          <p:cNvSpPr>
            <a:spLocks noChangeArrowheads="1"/>
          </p:cNvSpPr>
          <p:nvPr/>
        </p:nvSpPr>
        <p:spPr bwMode="auto">
          <a:xfrm>
            <a:off x="5515559" y="5360970"/>
            <a:ext cx="3312000" cy="285750"/>
          </a:xfrm>
          <a:prstGeom prst="rect">
            <a:avLst/>
          </a:prstGeom>
          <a:gradFill flip="none" rotWithShape="1">
            <a:gsLst>
              <a:gs pos="0">
                <a:srgbClr val="C00000">
                  <a:tint val="66000"/>
                  <a:satMod val="160000"/>
                </a:srgbClr>
              </a:gs>
              <a:gs pos="50000">
                <a:srgbClr val="C00000">
                  <a:tint val="44500"/>
                  <a:satMod val="160000"/>
                </a:srgbClr>
              </a:gs>
              <a:gs pos="100000">
                <a:srgbClr val="C000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55" name="Прямоугольник 76"/>
          <p:cNvSpPr>
            <a:spLocks noChangeArrowheads="1"/>
          </p:cNvSpPr>
          <p:nvPr/>
        </p:nvSpPr>
        <p:spPr bwMode="auto">
          <a:xfrm>
            <a:off x="5515559" y="5699528"/>
            <a:ext cx="3312000" cy="461963"/>
          </a:xfrm>
          <a:prstGeom prst="rect">
            <a:avLst/>
          </a:prstGeom>
          <a:gradFill flip="none" rotWithShape="1">
            <a:gsLst>
              <a:gs pos="0">
                <a:srgbClr val="D49E6C">
                  <a:tint val="66000"/>
                  <a:satMod val="160000"/>
                </a:srgbClr>
              </a:gs>
              <a:gs pos="50000">
                <a:srgbClr val="D49E6C">
                  <a:tint val="44500"/>
                  <a:satMod val="160000"/>
                </a:srgbClr>
              </a:gs>
              <a:gs pos="100000">
                <a:srgbClr val="D49E6C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56" name="Прямоугольник 77"/>
          <p:cNvSpPr>
            <a:spLocks noChangeArrowheads="1"/>
          </p:cNvSpPr>
          <p:nvPr/>
        </p:nvSpPr>
        <p:spPr bwMode="auto">
          <a:xfrm>
            <a:off x="5508472" y="6281526"/>
            <a:ext cx="3312000" cy="276999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 dirty="0">
                <a:solidFill>
                  <a:prstClr val="black"/>
                </a:solidFill>
                <a:cs typeface="+mn-cs"/>
              </a:rPr>
              <a:t>Межбюджетные </a:t>
            </a:r>
            <a:r>
              <a:rPr lang="ru-RU" altLang="ru-RU" sz="1200" dirty="0" smtClean="0">
                <a:solidFill>
                  <a:prstClr val="black"/>
                </a:solidFill>
                <a:cs typeface="+mn-cs"/>
              </a:rPr>
              <a:t>трансферты</a:t>
            </a:r>
            <a:endParaRPr lang="ru-RU" altLang="ru-RU" sz="12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30" y="758699"/>
            <a:ext cx="4909846" cy="64698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государства, как и бюджет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семьи, делится 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две части – доходы и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704200247"/>
              </p:ext>
            </p:extLst>
          </p:nvPr>
        </p:nvGraphicFramePr>
        <p:xfrm>
          <a:off x="243868" y="991507"/>
          <a:ext cx="8560742" cy="178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7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730" y="2924944"/>
            <a:ext cx="8560742" cy="44267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выплачиваемые из бюджета денежные средства</a:t>
            </a:r>
          </a:p>
        </p:txBody>
      </p:sp>
      <p:pic>
        <p:nvPicPr>
          <p:cNvPr id="16" name="Picture 1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86" y="3464291"/>
            <a:ext cx="631403" cy="42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386673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4883639"/>
            <a:ext cx="49413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353617"/>
            <a:ext cx="49413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5790258"/>
            <a:ext cx="494135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6203086"/>
            <a:ext cx="49413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43" y="3961144"/>
            <a:ext cx="49413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5" y="3464291"/>
            <a:ext cx="504000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10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496" y="3961144"/>
            <a:ext cx="497212" cy="3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11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386672"/>
            <a:ext cx="512036" cy="4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1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42" y="4854278"/>
            <a:ext cx="486198" cy="415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305844"/>
            <a:ext cx="474291" cy="427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949" y="5757736"/>
            <a:ext cx="499546" cy="4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1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7759" y="6249917"/>
            <a:ext cx="491736" cy="3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34746" y="4074222"/>
            <a:ext cx="5561390" cy="71438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средства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940152" y="4074222"/>
            <a:ext cx="3063112" cy="7143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израсходованы строго по целевому назначению.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04730" y="4881841"/>
            <a:ext cx="1332781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033481" y="4881841"/>
            <a:ext cx="1428750" cy="6129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208441" y="5589240"/>
            <a:ext cx="3607457" cy="9875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дотации 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3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сбалансированности </a:t>
            </a:r>
            <a:r>
              <a:rPr lang="ru-RU" sz="13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бюджетов.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7591142" y="5036624"/>
            <a:ext cx="1200746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57270" y="5045137"/>
            <a:ext cx="1214438" cy="35754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776255" y="5527294"/>
            <a:ext cx="1449678" cy="766167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межбюджетные трансферты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82" y="689419"/>
            <a:ext cx="8788982" cy="6469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денежные средства, поступающие в распоряжение органов государственной 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795894" y="1489593"/>
            <a:ext cx="233777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292080" y="1481507"/>
            <a:ext cx="3711184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234746" y="1956746"/>
            <a:ext cx="234868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имущество организаций;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иные налоговые доходы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5292080" y="1956746"/>
            <a:ext cx="3711184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дотации, субсидии, субвенции,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Пенсионный фонд РФ, 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фонд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от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организаций (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14282" y="1489593"/>
            <a:ext cx="2348685" cy="3503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2816359" y="1956746"/>
            <a:ext cx="2337775" cy="1824927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использования государственного имущества;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доходы от платных услуг;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штрафы за нарушения законодательства о налогах и сборах;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54333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30" y="3600694"/>
            <a:ext cx="3240360" cy="24302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39551" y="2983974"/>
            <a:ext cx="7872446" cy="369888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90754" y="3412432"/>
            <a:ext cx="4099118" cy="2825700"/>
            <a:chOff x="2936230" y="2890313"/>
            <a:chExt cx="2621612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477735" y="2919723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486140" y="3572780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486140" y="4257735"/>
              <a:ext cx="2071702" cy="571504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477735" y="4929198"/>
              <a:ext cx="2080107" cy="71438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schemeClr val="tx1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8058" y="3918485"/>
              <a:ext cx="2570791" cy="514448"/>
              <a:chOff x="1814470" y="3079116"/>
              <a:chExt cx="5643949" cy="514449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561899" y="3340995"/>
                <a:ext cx="505141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41087" y="3333457"/>
                <a:ext cx="512080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1923" y="1844824"/>
            <a:ext cx="7890073" cy="91940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бюджет формируется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1924" y="836712"/>
            <a:ext cx="7890073" cy="78319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долг -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долговые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обязательства бюджета, выраженные в валюте Российской Федерации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3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829675780"/>
              </p:ext>
            </p:extLst>
          </p:nvPr>
        </p:nvGraphicFramePr>
        <p:xfrm>
          <a:off x="21693" y="1083282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11560" y="1412776"/>
            <a:ext cx="200502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 – июнь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73476" y="1412776"/>
            <a:ext cx="2074988" cy="8431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– октябрь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7405" y="3246323"/>
            <a:ext cx="1657364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– 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03585" y="5767962"/>
            <a:ext cx="2039911" cy="91654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декабрь</a:t>
            </a:r>
          </a:p>
          <a:p>
            <a:pPr algn="ctr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законодательные, представительные органы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74954" y="5733671"/>
            <a:ext cx="2278232" cy="98512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декабрь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органы местного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4001" y="3246323"/>
            <a:ext cx="1661695" cy="10829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– февраль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исполнительные органы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18937" y="673863"/>
            <a:ext cx="6719609" cy="48837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ежегодное формирование и исполнение бюджета</a:t>
            </a: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879602495"/>
              </p:ext>
            </p:extLst>
          </p:nvPr>
        </p:nvGraphicFramePr>
        <p:xfrm>
          <a:off x="509906" y="1772816"/>
          <a:ext cx="8136904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836712"/>
            <a:ext cx="6840760" cy="5788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30" y="69850"/>
            <a:ext cx="4572000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термины и понятия</a:t>
            </a:r>
            <a:endParaRPr lang="ru-RU" sz="24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" y="3177344"/>
            <a:ext cx="259313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908720"/>
            <a:ext cx="6192688" cy="17281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Замедление темпов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социально-экономического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приводит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сокращению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темпов поступлений собственных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доходов в консолидированный бюджет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повышению прогнозируемого уровня инфляции, ухудшению условий для заимствований, увеличению государственного и муниципального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долга.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Снижение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доходной базы консолидированного бюджета р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еспублики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влечет риски невыполнения плановых расходных обязательств. 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87824" y="2925317"/>
            <a:ext cx="5985048" cy="24482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результате возникновения выпадающих доходов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замедлением темпов экономического развития и сохранения при этом обязанности по выполнению социальных расходов в необходимом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объеме, возникает риск увеличения долговой нагрузки на бюджет.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наступления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риска потребуется привлечение рыночных заимствований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Для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обеспечения сбалансированности и устойчивости консолидированного бюджета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необходимо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управление государственным долгом Чувашской Республики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661248"/>
            <a:ext cx="5904656" cy="9361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916" y="843136"/>
            <a:ext cx="2332230" cy="18657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Риски и проблемы в сфере бюджетной политики Чувашской 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32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25542" y="3350301"/>
            <a:ext cx="8136000" cy="123082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росту доходного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потенциала Чувашской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и (или) по оптимизации расходов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сокращению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долга Чувашской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25542" y="4977272"/>
            <a:ext cx="8136000" cy="11880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мероприятий, направленных на повышение эффективности управления общественными финансами Чувашской Республики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2018 -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 (административные мероприятия) 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9" y="-13063"/>
            <a:ext cx="7192591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Меры, принимаемые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основных бюджетных рисков и преодоления проблем в бюджетной сфере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40889" y="682551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525542" y="2627620"/>
            <a:ext cx="8136000" cy="36933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Включает: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5542" y="836712"/>
            <a:ext cx="8136000" cy="129614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</a:t>
            </a:r>
            <a:endParaRPr lang="ru-RU" sz="2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сентября 2018 г.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703-р</a:t>
            </a: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утверждена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оздоровления государственных финансов Чувашской Республики на 2018 - 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5652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i.smirnov\Documents\Бюджет для граждан\Фото\f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" y="5396616"/>
            <a:ext cx="2009575" cy="1338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76" y="765515"/>
            <a:ext cx="1867998" cy="991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38011" y="69850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0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бюджетной политики в </a:t>
            </a:r>
            <a:r>
              <a:rPr lang="ru-RU" sz="20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 году</a:t>
            </a:r>
            <a:endParaRPr lang="ru-RU" sz="20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26294" y="765515"/>
            <a:ext cx="7200000" cy="9874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100% расходов республиканского бюджета Чувашской Республики в программном формате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31640" y="4280584"/>
            <a:ext cx="7369318" cy="11160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государственного долга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 уровню </a:t>
            </a:r>
            <a:b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 на 2 643,5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 или на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82191" y="1901970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собственных доходов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20,9%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858971" y="5589972"/>
            <a:ext cx="6998096" cy="828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принятые расходные обязательства выполнены в полном объеме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932748" y="3102262"/>
            <a:ext cx="7200000" cy="10081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расходов республиканского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Республики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5,1% к </a:t>
            </a: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8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года</a:t>
            </a:r>
            <a:endParaRPr lang="ru-RU" sz="18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917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358" y="1268760"/>
            <a:ext cx="1652510" cy="1288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373216"/>
            <a:ext cx="3068459" cy="13717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61660" y="2924944"/>
            <a:ext cx="7423274" cy="64807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 развития инфраструктуры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61661" y="1115549"/>
            <a:ext cx="6120121" cy="67483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достижения национальных целей развития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97791" y="1180566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25984" y="2203754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119439" y="4108742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ашивка 23"/>
          <p:cNvSpPr/>
          <p:nvPr/>
        </p:nvSpPr>
        <p:spPr>
          <a:xfrm>
            <a:off x="117890" y="3028622"/>
            <a:ext cx="864096" cy="440715"/>
          </a:xfrm>
          <a:prstGeom prst="chevron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054023" y="2140632"/>
            <a:ext cx="6127759" cy="56696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формирования и исполнения бюджета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75153" y="3861048"/>
            <a:ext cx="7409781" cy="936104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долгосрочной сбалансированности и устойчивости консолидированного и республиканского бюджетов Чувашской Республики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26412" y="6461245"/>
            <a:ext cx="1054100" cy="365125"/>
          </a:xfrm>
        </p:spPr>
        <p:txBody>
          <a:bodyPr/>
          <a:lstStyle/>
          <a:p>
            <a:pPr>
              <a:defRPr/>
            </a:pPr>
            <a:fld id="{F6DAF6DD-932B-4E1C-B70C-04A2D5208306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 altLang="ru-RU" dirty="0">
              <a:solidFill>
                <a:prstClr val="black"/>
              </a:solidFill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59729" y="-13063"/>
            <a:ext cx="6976567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и приоритетные направления бюджетной политики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2024-2026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24144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53336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57290" y="4000504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8089" y="2118859"/>
            <a:ext cx="714375" cy="16701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8105" y="1988841"/>
            <a:ext cx="715962" cy="18002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345898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24349" y="126876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12" name="Овал 11"/>
          <p:cNvSpPr/>
          <p:nvPr/>
        </p:nvSpPr>
        <p:spPr>
          <a:xfrm>
            <a:off x="314489" y="1671340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101 804,0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72376" y="1607314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103 189,7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83568" y="3892851"/>
            <a:ext cx="1889750" cy="8224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314490" y="4238719"/>
            <a:ext cx="1449198" cy="530852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8443" y="4253561"/>
            <a:ext cx="1186946" cy="516010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3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-1 385,7</a:t>
            </a:r>
            <a:endParaRPr lang="ru-RU" sz="13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356591" y="4318273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609170" y="2271320"/>
            <a:ext cx="715963" cy="18192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875995" y="2348880"/>
            <a:ext cx="714375" cy="17416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161466" y="1556792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42250" y="1629910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30" name="Овал 29"/>
          <p:cNvSpPr/>
          <p:nvPr/>
        </p:nvSpPr>
        <p:spPr>
          <a:xfrm>
            <a:off x="3275856" y="1887364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90 531,3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614058" y="1959372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90 130,5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557794" y="4175773"/>
            <a:ext cx="2065905" cy="155575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Равнобедренный треугольник 35"/>
          <p:cNvSpPr/>
          <p:nvPr/>
        </p:nvSpPr>
        <p:spPr>
          <a:xfrm>
            <a:off x="7272715" y="4769571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38649" y="2626319"/>
            <a:ext cx="715963" cy="19611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24358" y="2708920"/>
            <a:ext cx="715963" cy="187855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055673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21239" y="1916832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Arial" charset="0"/>
              </a:rPr>
              <a:t>Расходы</a:t>
            </a:r>
          </a:p>
        </p:txBody>
      </p:sp>
      <p:sp>
        <p:nvSpPr>
          <p:cNvPr id="41" name="Овал 40"/>
          <p:cNvSpPr/>
          <p:nvPr/>
        </p:nvSpPr>
        <p:spPr>
          <a:xfrm>
            <a:off x="6156176" y="2112570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97 658,5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7446748" y="2225135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96 049,1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466782" y="4642537"/>
            <a:ext cx="1973539" cy="135392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898483" y="888335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3940164" y="1052736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07577" y="1452339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7" y="22910"/>
            <a:ext cx="7489510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</a:t>
            </a:r>
            <a:r>
              <a:rPr lang="ru-RU" sz="1800" u="sng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консолидированного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 на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 годов </a:t>
            </a:r>
            <a:endParaRPr lang="ru-RU" sz="18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54" name="Picture 3" descr="T:\ОБП\Метелева\деньги 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53" y="5301208"/>
            <a:ext cx="4500535" cy="124150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ятиугольник 44"/>
          <p:cNvSpPr/>
          <p:nvPr/>
        </p:nvSpPr>
        <p:spPr>
          <a:xfrm>
            <a:off x="3414068" y="4624805"/>
            <a:ext cx="1251359" cy="456464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6" name="Нашивка 45"/>
          <p:cNvSpPr/>
          <p:nvPr/>
        </p:nvSpPr>
        <p:spPr>
          <a:xfrm>
            <a:off x="4572000" y="4612839"/>
            <a:ext cx="1296513" cy="47234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400,8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53" name="Нашивка 52"/>
          <p:cNvSpPr/>
          <p:nvPr/>
        </p:nvSpPr>
        <p:spPr>
          <a:xfrm>
            <a:off x="7559635" y="5085184"/>
            <a:ext cx="1248259" cy="504055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1 609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55" name="Пятиугольник 54"/>
          <p:cNvSpPr/>
          <p:nvPr/>
        </p:nvSpPr>
        <p:spPr>
          <a:xfrm>
            <a:off x="6372200" y="5085183"/>
            <a:ext cx="1352158" cy="504055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52298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8126412" y="6448251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41C490C-6413-43DC-8E95-E7ABF4261781}" type="slidenum"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1365159" y="4029842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2595" y="1874685"/>
            <a:ext cx="714375" cy="1022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2164" y="1780798"/>
            <a:ext cx="715962" cy="205435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7802" y="1124744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85900" y="105273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00720" y="2897085"/>
            <a:ext cx="714375" cy="921271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679029" y="3933056"/>
            <a:ext cx="1929097" cy="96786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ятиугольник 16"/>
          <p:cNvSpPr/>
          <p:nvPr/>
        </p:nvSpPr>
        <p:spPr>
          <a:xfrm>
            <a:off x="407072" y="4373852"/>
            <a:ext cx="1164258" cy="414614"/>
          </a:xfrm>
          <a:prstGeom prst="homePlat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Дефицит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621702" y="4373852"/>
            <a:ext cx="1163538" cy="416688"/>
          </a:xfrm>
          <a:prstGeom prst="chevron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-1 38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,7</a:t>
            </a:r>
            <a:endParaRPr lang="ru-RU" sz="1400" b="1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Равнобедренный треугольник 24"/>
          <p:cNvSpPr/>
          <p:nvPr/>
        </p:nvSpPr>
        <p:spPr>
          <a:xfrm>
            <a:off x="4473297" y="4373852"/>
            <a:ext cx="468312" cy="154180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724304" y="2099119"/>
            <a:ext cx="715963" cy="13439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990335" y="2111370"/>
            <a:ext cx="714375" cy="20617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14786" y="1235677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624572" y="1294021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3724304" y="3443039"/>
            <a:ext cx="715963" cy="730064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V="1">
            <a:off x="3713723" y="4273691"/>
            <a:ext cx="1987460" cy="77090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ятиугольник 33"/>
          <p:cNvSpPr/>
          <p:nvPr/>
        </p:nvSpPr>
        <p:spPr>
          <a:xfrm>
            <a:off x="3414069" y="4624805"/>
            <a:ext cx="1213942" cy="412211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4660493" y="4612839"/>
            <a:ext cx="1208020" cy="426553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 400,7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>
            <a:off x="7317958" y="4826116"/>
            <a:ext cx="468312" cy="155575"/>
          </a:xfrm>
          <a:prstGeom prst="triangle">
            <a:avLst/>
          </a:prstGeom>
          <a:solidFill>
            <a:srgbClr val="FFC000"/>
          </a:solidFill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553433" y="2475077"/>
            <a:ext cx="715963" cy="13600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790239" y="2579193"/>
            <a:ext cx="715963" cy="202307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119438" y="1772816"/>
            <a:ext cx="1503962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7387197" y="1782076"/>
            <a:ext cx="15634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6553433" y="3835154"/>
            <a:ext cx="715963" cy="777355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6548454" y="4719758"/>
            <a:ext cx="1957748" cy="121024"/>
          </a:xfrm>
          <a:prstGeom prst="line">
            <a:avLst/>
          </a:prstGeom>
          <a:ln w="793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Нашивка 45"/>
          <p:cNvSpPr/>
          <p:nvPr/>
        </p:nvSpPr>
        <p:spPr>
          <a:xfrm>
            <a:off x="7717214" y="5141902"/>
            <a:ext cx="1090680" cy="447338"/>
          </a:xfrm>
          <a:prstGeom prst="chevron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1 609</a:t>
            </a:r>
            <a:r>
              <a:rPr lang="en-US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,</a:t>
            </a: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4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00770" y="776511"/>
            <a:ext cx="1295400" cy="276225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1"/>
          <p:cNvSpPr txBox="1">
            <a:spLocks noChangeArrowheads="1"/>
          </p:cNvSpPr>
          <p:nvPr/>
        </p:nvSpPr>
        <p:spPr bwMode="auto">
          <a:xfrm>
            <a:off x="4083078" y="946081"/>
            <a:ext cx="1295400" cy="274638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873535" y="1463298"/>
            <a:ext cx="1295400" cy="256849"/>
          </a:xfrm>
          <a:prstGeom prst="rect">
            <a:avLst/>
          </a:prstGeom>
          <a:ln>
            <a:solidFill>
              <a:schemeClr val="accent6">
                <a:lumMod val="40000"/>
                <a:lumOff val="60000"/>
              </a:schemeClr>
            </a:solidFill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altLang="ru-RU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  <a:endParaRPr lang="ru-RU" altLang="ru-RU" sz="1300" b="1" dirty="0" smtClean="0">
              <a:solidFill>
                <a:prstClr val="black">
                  <a:lumMod val="95000"/>
                  <a:lumOff val="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2" name="Прямоугольник 52"/>
          <p:cNvSpPr>
            <a:spLocks noChangeArrowheads="1"/>
          </p:cNvSpPr>
          <p:nvPr/>
        </p:nvSpPr>
        <p:spPr bwMode="auto">
          <a:xfrm>
            <a:off x="491021" y="2148306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2 466,2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(58,6%)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3" name="Прямоугольник 53"/>
          <p:cNvSpPr>
            <a:spLocks noChangeArrowheads="1"/>
          </p:cNvSpPr>
          <p:nvPr/>
        </p:nvSpPr>
        <p:spPr bwMode="auto">
          <a:xfrm>
            <a:off x="578194" y="3054410"/>
            <a:ext cx="7232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37 106,7</a:t>
            </a:r>
            <a:endParaRPr lang="ru-RU" altLang="ru-RU" sz="1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(41,4%)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4" name="Прямоугольник 57"/>
          <p:cNvSpPr>
            <a:spLocks noChangeArrowheads="1"/>
          </p:cNvSpPr>
          <p:nvPr/>
        </p:nvSpPr>
        <p:spPr bwMode="auto">
          <a:xfrm>
            <a:off x="3611592" y="2564904"/>
            <a:ext cx="91122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54 489,1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(70,1%)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5" name="Прямоугольник 58"/>
          <p:cNvSpPr>
            <a:spLocks noChangeArrowheads="1"/>
          </p:cNvSpPr>
          <p:nvPr/>
        </p:nvSpPr>
        <p:spPr bwMode="auto">
          <a:xfrm>
            <a:off x="3728095" y="3524879"/>
            <a:ext cx="723275" cy="446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23 206,3</a:t>
            </a:r>
            <a:endParaRPr lang="ru-RU" alt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(29,9%</a:t>
            </a:r>
            <a:r>
              <a:rPr lang="en-US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6" name="Прямоугольник 63"/>
          <p:cNvSpPr>
            <a:spLocks noChangeArrowheads="1"/>
          </p:cNvSpPr>
          <p:nvPr/>
        </p:nvSpPr>
        <p:spPr bwMode="auto">
          <a:xfrm>
            <a:off x="6444208" y="2996952"/>
            <a:ext cx="911225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56 778,3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(67,4)</a:t>
            </a:r>
            <a:endParaRPr lang="ru-RU" altLang="ru-RU" sz="12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67" name="Прямоугольник 64"/>
          <p:cNvSpPr>
            <a:spLocks noChangeArrowheads="1"/>
          </p:cNvSpPr>
          <p:nvPr/>
        </p:nvSpPr>
        <p:spPr bwMode="auto">
          <a:xfrm>
            <a:off x="6570775" y="3982047"/>
            <a:ext cx="6783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27 404,6</a:t>
            </a:r>
            <a:endParaRPr lang="ru-RU" altLang="ru-RU" sz="11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1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(32,6 %)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Заголовок 1"/>
          <p:cNvSpPr txBox="1">
            <a:spLocks/>
          </p:cNvSpPr>
          <p:nvPr/>
        </p:nvSpPr>
        <p:spPr>
          <a:xfrm>
            <a:off x="251518" y="22910"/>
            <a:ext cx="746569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 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202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2026 годов</a:t>
            </a:r>
            <a:endParaRPr lang="ru-RU" sz="1100" b="0" i="1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единительная линия 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61020" y="5008928"/>
            <a:ext cx="2528123" cy="580312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479489" y="5069902"/>
            <a:ext cx="144000" cy="144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476273" y="5365073"/>
            <a:ext cx="144000" cy="144000"/>
          </a:xfrm>
          <a:prstGeom prst="rect">
            <a:avLst/>
          </a:prstGeom>
          <a:solidFill>
            <a:schemeClr val="accent2">
              <a:lumMod val="60000"/>
              <a:lumOff val="40000"/>
              <a:alpha val="68000"/>
            </a:schemeClr>
          </a:solidFill>
          <a:ln w="12700">
            <a:solidFill>
              <a:srgbClr val="368C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1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2" name="Прямоугольник 67"/>
          <p:cNvSpPr>
            <a:spLocks noChangeArrowheads="1"/>
          </p:cNvSpPr>
          <p:nvPr/>
        </p:nvSpPr>
        <p:spPr bwMode="auto">
          <a:xfrm>
            <a:off x="692046" y="5011097"/>
            <a:ext cx="179785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Собственные доходы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 68"/>
          <p:cNvSpPr>
            <a:spLocks noChangeArrowheads="1"/>
          </p:cNvSpPr>
          <p:nvPr/>
        </p:nvSpPr>
        <p:spPr bwMode="auto">
          <a:xfrm>
            <a:off x="679029" y="5288347"/>
            <a:ext cx="2029629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1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altLang="ru-RU" sz="11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9" name="Picture 42" descr="T:\ОБП\Регина\картинки\доход\usn-i-envd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6416" y="5091932"/>
            <a:ext cx="2639760" cy="1665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Овал 54"/>
          <p:cNvSpPr/>
          <p:nvPr/>
        </p:nvSpPr>
        <p:spPr>
          <a:xfrm>
            <a:off x="361020" y="1463298"/>
            <a:ext cx="1187450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89 572,9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646130" y="1397152"/>
            <a:ext cx="1243013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90 958,6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Овал 60"/>
          <p:cNvSpPr/>
          <p:nvPr/>
        </p:nvSpPr>
        <p:spPr>
          <a:xfrm>
            <a:off x="3382324" y="1591722"/>
            <a:ext cx="1278168" cy="371177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695,4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Овал 61"/>
          <p:cNvSpPr/>
          <p:nvPr/>
        </p:nvSpPr>
        <p:spPr>
          <a:xfrm>
            <a:off x="4767396" y="1639648"/>
            <a:ext cx="1222164" cy="347826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294,7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Овал 62"/>
          <p:cNvSpPr/>
          <p:nvPr/>
        </p:nvSpPr>
        <p:spPr>
          <a:xfrm>
            <a:off x="6279016" y="2099119"/>
            <a:ext cx="1189038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84 182,9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Овал 63"/>
          <p:cNvSpPr/>
          <p:nvPr/>
        </p:nvSpPr>
        <p:spPr>
          <a:xfrm>
            <a:off x="7566527" y="2132856"/>
            <a:ext cx="1243012" cy="317500"/>
          </a:xfrm>
          <a:prstGeom prst="ellipse">
            <a:avLst/>
          </a:prstGeom>
          <a:ln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82 573,5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ятиугольник 64"/>
          <p:cNvSpPr/>
          <p:nvPr/>
        </p:nvSpPr>
        <p:spPr>
          <a:xfrm>
            <a:off x="6279016" y="5141901"/>
            <a:ext cx="1438198" cy="447338"/>
          </a:xfrm>
          <a:prstGeom prst="homePlate">
            <a:avLst/>
          </a:prstGeom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anchor="ctr" anchorCtr="0"/>
          <a:lstStyle/>
          <a:p>
            <a:pPr algn="ctr">
              <a:defRPr/>
            </a:pPr>
            <a:r>
              <a:rPr lang="ru-RU" sz="1400" b="1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itchFamily="18" charset="0"/>
              </a:rPr>
              <a:t>Профицит</a:t>
            </a:r>
            <a:endParaRPr lang="ru-RU" sz="1400" b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28492" y="5831185"/>
            <a:ext cx="3280666" cy="7661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2024-2026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запланирован планомерный рост доли собственных доходов бюджета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3705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8409728"/>
              </p:ext>
            </p:extLst>
          </p:nvPr>
        </p:nvGraphicFramePr>
        <p:xfrm>
          <a:off x="6026186" y="1500601"/>
          <a:ext cx="3076406" cy="3424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908879"/>
              </p:ext>
            </p:extLst>
          </p:nvPr>
        </p:nvGraphicFramePr>
        <p:xfrm>
          <a:off x="5712203" y="1270077"/>
          <a:ext cx="3050074" cy="3835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729928"/>
              </p:ext>
            </p:extLst>
          </p:nvPr>
        </p:nvGraphicFramePr>
        <p:xfrm>
          <a:off x="3088141" y="1403528"/>
          <a:ext cx="2592287" cy="3618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6" name="Диаграмма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2913825"/>
              </p:ext>
            </p:extLst>
          </p:nvPr>
        </p:nvGraphicFramePr>
        <p:xfrm>
          <a:off x="2771800" y="1323079"/>
          <a:ext cx="3600400" cy="3779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6207499"/>
              </p:ext>
            </p:extLst>
          </p:nvPr>
        </p:nvGraphicFramePr>
        <p:xfrm>
          <a:off x="251518" y="1340458"/>
          <a:ext cx="2592290" cy="37450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1518" y="22910"/>
            <a:ext cx="6800256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основных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республиканского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в 2016-2026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40344" y="634312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01570" y="1628799"/>
            <a:ext cx="0" cy="3168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7640065" y="1484784"/>
            <a:ext cx="6509" cy="3431193"/>
          </a:xfrm>
          <a:prstGeom prst="line">
            <a:avLst/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251518" y="5355867"/>
            <a:ext cx="5904658" cy="95345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и расходы в 2024-2026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гг.  будут корректироваться в сторону увеличения по итогам распределения межбюджетных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трансфертов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исполнения федерального бюджета по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отдельным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решениям Правительства Российской Федерации</a:t>
            </a:r>
          </a:p>
        </p:txBody>
      </p:sp>
      <p:pic>
        <p:nvPicPr>
          <p:cNvPr id="24" name="Picture 2" descr="T:\Сектор финансирования\pic3_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392" y="4909532"/>
            <a:ext cx="1757665" cy="1757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39552" y="908720"/>
            <a:ext cx="1928826" cy="35719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419872" y="908720"/>
            <a:ext cx="1928826" cy="35719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68032" y="908720"/>
            <a:ext cx="1296144" cy="35719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596472" y="908720"/>
            <a:ext cx="1224000" cy="35719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</a:t>
            </a:r>
          </a:p>
        </p:txBody>
      </p:sp>
    </p:spTree>
    <p:extLst>
      <p:ext uri="{BB962C8B-B14F-4D97-AF65-F5344CB8AC3E}">
        <p14:creationId xmlns:p14="http://schemas.microsoft.com/office/powerpoint/2010/main" val="298105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2988000" y="6012000"/>
            <a:ext cx="3484268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2909900" y="5998452"/>
            <a:ext cx="3700292" cy="85627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**Ограничение по Бюджетному кодексу РФ - не более 15% объема расходов, за исключением объема расходов, осуществляемых за счет субвенций</a:t>
            </a:r>
          </a:p>
          <a:p>
            <a:endParaRPr lang="ru-RU" sz="1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78745135"/>
              </p:ext>
            </p:extLst>
          </p:nvPr>
        </p:nvGraphicFramePr>
        <p:xfrm>
          <a:off x="93175" y="839509"/>
          <a:ext cx="9066601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Скругленная прямоугольная выноска 4"/>
          <p:cNvSpPr/>
          <p:nvPr/>
        </p:nvSpPr>
        <p:spPr>
          <a:xfrm>
            <a:off x="7020272" y="926500"/>
            <a:ext cx="2067505" cy="2043113"/>
          </a:xfrm>
          <a:prstGeom prst="wedgeRoundRectCallout">
            <a:avLst>
              <a:gd name="adj1" fmla="val -63990"/>
              <a:gd name="adj2" fmla="val 55874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anchor="ctr" anchorCtr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4-2026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планируется поддержание умеренной долговой нагрузки и поэтапное сокращение доли долговых обязательств Чувашской Республики по отношению к собственным доходам республиканского бюджета Чувашской Республики.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17805"/>
            <a:ext cx="6976568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45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на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 год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35496" y="59149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074" name="Picture 2" descr="C:\Users\i.smirnov\Documents\Бюджет для граждан\Фото\скачанные файл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565" y="4621390"/>
            <a:ext cx="3760563" cy="18893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67361"/>
              </p:ext>
            </p:extLst>
          </p:nvPr>
        </p:nvGraphicFramePr>
        <p:xfrm>
          <a:off x="174858" y="836712"/>
          <a:ext cx="4752528" cy="3492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296144"/>
              </a:tblGrid>
              <a:tr h="55045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источников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рублей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7571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Кредиты, привлеченные в кредитных организациях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1 303 526,8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4734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привлеченные из федерального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-167 459,5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606152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indent="0" algn="r">
                        <a:buFontTx/>
                        <a:buNone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249 605,5</a:t>
                      </a:r>
                    </a:p>
                  </a:txBody>
                  <a:tcPr marL="68580" marR="68580" marT="45727" marB="45727" anchor="ctr"/>
                </a:tc>
              </a:tr>
              <a:tr h="572885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из бюджета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  <a:tr h="550458"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дефицит(+)/профицит(-)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1 385 672,8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45727" marB="45727"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999393" y="1404966"/>
            <a:ext cx="3744416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 кредитов в кредитных организациях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9393" y="1972818"/>
            <a:ext cx="3744416" cy="6120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средствами привлечения и погашения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бюджетных кредитов от других бюджетов бюджетной системы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99393" y="3212976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между предоставленными и возвращенными бюджетными кредитами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99393" y="2652852"/>
            <a:ext cx="3744415" cy="476726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Разница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 остатками на начало периода и остатками на конец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периода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53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455535421"/>
              </p:ext>
            </p:extLst>
          </p:nvPr>
        </p:nvGraphicFramePr>
        <p:xfrm>
          <a:off x="185605" y="897601"/>
          <a:ext cx="8712968" cy="2689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2987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(53,0%)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3623126"/>
            <a:ext cx="8640960" cy="275820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органов государственной власти и местного самоуправления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по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увеличению собственных доходов: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повышение эффективности мер налогового стимулирования, направленных на создание новых производств и развитие инвестиционной деятельности;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осуществление систематической оценки соизмеримости выпадающих доходов при предоставлении льгот по налогам 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по отмене неэффективных налоговых льгот;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эффективное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Федеральной налоговой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Чувашской Республике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части повышения качества администрирования платежей и сокращения недоимки, проведения мероприятий по выявлению и привлечению к налогообложению субъектов предпринимательской деятельности, использующих теневые схемы оплаты труда и привлекающих рабочую силу без надлежащего оформления трудовых отношений, легализации доходов физических и юридических лиц от предоставления жилья в аренду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республиканского бюджета Чувашской Республики в 2020-2026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7666176" y="640289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92030" y="2557641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(58,6%)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58870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(70,1%)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22408" y="2564904"/>
            <a:ext cx="7280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(67,4%)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40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877717"/>
              </p:ext>
            </p:extLst>
          </p:nvPr>
        </p:nvGraphicFramePr>
        <p:xfrm>
          <a:off x="4572000" y="1628800"/>
          <a:ext cx="443966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трелка вправо с вырезом 3"/>
          <p:cNvSpPr/>
          <p:nvPr/>
        </p:nvSpPr>
        <p:spPr>
          <a:xfrm>
            <a:off x="3203848" y="2221699"/>
            <a:ext cx="1424530" cy="340616"/>
          </a:xfrm>
          <a:prstGeom prst="notchedRightArrow">
            <a:avLst>
              <a:gd name="adj1" fmla="val 50000"/>
              <a:gd name="adj2" fmla="val 87285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республиканского бюджета Чувашской Республики в 20</a:t>
            </a:r>
            <a:r>
              <a:rPr lang="en-US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2-2026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7877194"/>
              </p:ext>
            </p:extLst>
          </p:nvPr>
        </p:nvGraphicFramePr>
        <p:xfrm>
          <a:off x="227654" y="745261"/>
          <a:ext cx="4632378" cy="584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9082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148064" y="2365715"/>
            <a:ext cx="1656184" cy="288032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18000"/>
                  <a:satMod val="120000"/>
                  <a:lumMod val="88000"/>
                </a:schemeClr>
              </a:gs>
              <a:gs pos="100000">
                <a:schemeClr val="accent3">
                  <a:tint val="40000"/>
                  <a:satMod val="100000"/>
                  <a:lumMod val="78000"/>
                </a:schemeClr>
              </a:gs>
            </a:gsLst>
            <a:lin ang="27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9919350"/>
              </p:ext>
            </p:extLst>
          </p:nvPr>
        </p:nvGraphicFramePr>
        <p:xfrm>
          <a:off x="33469" y="692696"/>
          <a:ext cx="4851329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73258" y="836712"/>
            <a:ext cx="3672408" cy="576064"/>
          </a:xfrm>
          <a:prstGeom prst="round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Поступление налога на доходы физических лиц по субъектам ПФО</a:t>
            </a:r>
            <a:b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</a:t>
            </a:r>
            <a:r>
              <a:rPr lang="en-US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г. к 2021 г., %)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59728" y="25400"/>
            <a:ext cx="7613500" cy="50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консолидированного бюджета Чувашской Республики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3794" y="5415781"/>
            <a:ext cx="4504230" cy="766167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поступление собственных доходов составило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55 225,5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 (рост к уровню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на </a:t>
            </a:r>
            <a:b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9 175,5 млн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рублей, или </a:t>
            </a:r>
            <a:r>
              <a:rPr lang="ru-RU" sz="130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19,9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6045485"/>
              </p:ext>
            </p:extLst>
          </p:nvPr>
        </p:nvGraphicFramePr>
        <p:xfrm>
          <a:off x="4283968" y="1412777"/>
          <a:ext cx="4441702" cy="47986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0671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2074457"/>
              </p:ext>
            </p:extLst>
          </p:nvPr>
        </p:nvGraphicFramePr>
        <p:xfrm>
          <a:off x="152400" y="1973263"/>
          <a:ext cx="4702175" cy="450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Стрелка вниз 54"/>
          <p:cNvSpPr/>
          <p:nvPr/>
        </p:nvSpPr>
        <p:spPr>
          <a:xfrm rot="10800000">
            <a:off x="8738801" y="996794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isometricLeftDown"/>
              <a:lightRig rig="threePt" dir="t"/>
            </a:scene3d>
          </a:bodyPr>
          <a:lstStyle/>
          <a:p>
            <a:pPr algn="ctr">
              <a:defRPr/>
            </a:pPr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922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908720"/>
            <a:ext cx="687809" cy="57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2048673"/>
            <a:ext cx="992771" cy="432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5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8147050" y="6472238"/>
            <a:ext cx="10541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77EF1E9-EFF1-4598-AB54-4E5BF53C1B32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21</a:t>
            </a:fld>
            <a:endParaRPr lang="ru-RU" alt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5413" y="5554663"/>
            <a:ext cx="4897437" cy="765175"/>
          </a:xfrm>
          <a:prstGeom prst="wedgeRoundRectCallout">
            <a:avLst>
              <a:gd name="adj1" fmla="val 47551"/>
              <a:gd name="adj2" fmla="val -110970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осуществлено исходя из удельного веса поступлений от данных организаций в общем объеме налоговых поступлений в бюджеты всех уровней за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13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2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11523"/>
            <a:ext cx="792088" cy="563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TextBox 1"/>
          <p:cNvSpPr txBox="1"/>
          <p:nvPr/>
        </p:nvSpPr>
        <p:spPr>
          <a:xfrm>
            <a:off x="3931566" y="973577"/>
            <a:ext cx="4807236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ОАО «Чебоксарская пивоваренная фирма «Букет Чувашии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>
            <a:off x="4669831" y="2839224"/>
            <a:ext cx="4068973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ООО НПП «ЭКРА»</a:t>
            </a:r>
          </a:p>
        </p:txBody>
      </p:sp>
      <p:sp>
        <p:nvSpPr>
          <p:cNvPr id="45" name="TextBox 1"/>
          <p:cNvSpPr txBox="1"/>
          <p:nvPr/>
        </p:nvSpPr>
        <p:spPr>
          <a:xfrm>
            <a:off x="4512426" y="2435922"/>
            <a:ext cx="422636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«Химпром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"/>
          <p:cNvSpPr txBox="1"/>
          <p:nvPr/>
        </p:nvSpPr>
        <p:spPr>
          <a:xfrm>
            <a:off x="5544304" y="4973531"/>
            <a:ext cx="3158692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ООО «Чебоксарская электротехника и автоматика»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"/>
          <p:cNvSpPr txBox="1"/>
          <p:nvPr/>
        </p:nvSpPr>
        <p:spPr>
          <a:xfrm>
            <a:off x="5715253" y="5753931"/>
            <a:ext cx="2976671" cy="263366"/>
          </a:xfrm>
          <a:prstGeom prst="roundRect">
            <a:avLst>
              <a:gd name="adj" fmla="val 31350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«Завод «Электроприбор»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TextBox 1"/>
          <p:cNvSpPr txBox="1"/>
          <p:nvPr/>
        </p:nvSpPr>
        <p:spPr>
          <a:xfrm>
            <a:off x="4329196" y="2039940"/>
            <a:ext cx="4409606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sz="1400" dirty="0">
                <a:solidFill>
                  <a:srgbClr val="341DE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«АККОНД»</a:t>
            </a:r>
          </a:p>
        </p:txBody>
      </p:sp>
      <p:sp>
        <p:nvSpPr>
          <p:cNvPr id="58" name="TextBox 1"/>
          <p:cNvSpPr txBox="1"/>
          <p:nvPr/>
        </p:nvSpPr>
        <p:spPr>
          <a:xfrm>
            <a:off x="4079038" y="2825551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1"/>
          <p:cNvSpPr txBox="1"/>
          <p:nvPr/>
        </p:nvSpPr>
        <p:spPr>
          <a:xfrm>
            <a:off x="3550916" y="163847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1"/>
          <p:cNvSpPr txBox="1"/>
          <p:nvPr/>
        </p:nvSpPr>
        <p:spPr>
          <a:xfrm>
            <a:off x="4267961" y="3356808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512426" y="4024083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4979614" y="5098730"/>
            <a:ext cx="431800" cy="3016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64" name="TextBox 1"/>
          <p:cNvSpPr txBox="1"/>
          <p:nvPr/>
        </p:nvSpPr>
        <p:spPr>
          <a:xfrm>
            <a:off x="4724254" y="4571610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3327923" y="1094334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11318" y="5762391"/>
            <a:ext cx="431800" cy="30321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896772" y="3232546"/>
            <a:ext cx="3842021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Фирма «Август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Вурнарский завод смесевых препаратов»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TextBox 1"/>
          <p:cNvSpPr txBox="1"/>
          <p:nvPr/>
        </p:nvSpPr>
        <p:spPr>
          <a:xfrm>
            <a:off x="4138612" y="1638471"/>
            <a:ext cx="4600190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ПАО «Газпром»</a:t>
            </a:r>
          </a:p>
        </p:txBody>
      </p:sp>
      <p:sp>
        <p:nvSpPr>
          <p:cNvPr id="41" name="TextBox 1"/>
          <p:cNvSpPr txBox="1"/>
          <p:nvPr/>
        </p:nvSpPr>
        <p:spPr>
          <a:xfrm>
            <a:off x="5292081" y="4571610"/>
            <a:ext cx="3410922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 «НПП «Элара» им. Г.А. Ильенко»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1"/>
          <p:cNvSpPr txBox="1"/>
          <p:nvPr/>
        </p:nvSpPr>
        <p:spPr>
          <a:xfrm>
            <a:off x="3733801" y="2028509"/>
            <a:ext cx="431800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1" name="TextBox 1"/>
          <p:cNvSpPr txBox="1"/>
          <p:nvPr/>
        </p:nvSpPr>
        <p:spPr>
          <a:xfrm>
            <a:off x="3895808" y="2411422"/>
            <a:ext cx="433388" cy="303213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Заголовок 1"/>
          <p:cNvSpPr txBox="1">
            <a:spLocks/>
          </p:cNvSpPr>
          <p:nvPr/>
        </p:nvSpPr>
        <p:spPr>
          <a:xfrm>
            <a:off x="259728" y="18864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Крупнейшие налогоплательщики Чувашской Республики за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899" y="882088"/>
            <a:ext cx="784102" cy="5921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198" y="1516335"/>
            <a:ext cx="968482" cy="512173"/>
          </a:xfrm>
          <a:prstGeom prst="rect">
            <a:avLst/>
          </a:prstGeom>
        </p:spPr>
      </p:pic>
      <p:sp>
        <p:nvSpPr>
          <p:cNvPr id="40" name="TextBox 1"/>
          <p:cNvSpPr txBox="1"/>
          <p:nvPr/>
        </p:nvSpPr>
        <p:spPr>
          <a:xfrm>
            <a:off x="5076056" y="3899821"/>
            <a:ext cx="362694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ПАО «ФГК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РусГидро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»- «Чебоксарская ГЭС»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762" y="891358"/>
            <a:ext cx="603826" cy="603826"/>
          </a:xfrm>
          <a:prstGeom prst="rect">
            <a:avLst/>
          </a:prstGeom>
        </p:spPr>
      </p:pic>
      <p:pic>
        <p:nvPicPr>
          <p:cNvPr id="1026" name="Picture 2" descr="T:\ОНПиПД\Марков\газпром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3" y="1512591"/>
            <a:ext cx="923494" cy="51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:\ОНПиПД\Марков\Cheta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0679" y="1513428"/>
            <a:ext cx="1117243" cy="51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T:\ОНПиПД\Марков\logo_20ELARA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231" y="2039940"/>
            <a:ext cx="1728091" cy="44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НПиПД\Марков\f4ro4ZghxViV4DSHSaRmFGZdj3whxW0Mv06cMnVp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34" y="2504987"/>
            <a:ext cx="2302741" cy="3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96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57174" y="3322547"/>
            <a:ext cx="321868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7174" y="4378453"/>
            <a:ext cx="316470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региональному законодательству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56968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3501738" y="4434256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741,5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3434103" y="3322547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646,6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3455876" y="1332444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1 388,1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134379" y="1245163"/>
            <a:ext cx="3197249" cy="730781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3419872" y="1984934"/>
            <a:ext cx="1234692" cy="651978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52120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Овал 42"/>
          <p:cNvSpPr/>
          <p:nvPr/>
        </p:nvSpPr>
        <p:spPr>
          <a:xfrm>
            <a:off x="5668503" y="4434255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776,8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Овал 45"/>
          <p:cNvSpPr/>
          <p:nvPr/>
        </p:nvSpPr>
        <p:spPr>
          <a:xfrm>
            <a:off x="5621119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596,6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5562215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373,4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Овал 52"/>
          <p:cNvSpPr/>
          <p:nvPr/>
        </p:nvSpPr>
        <p:spPr>
          <a:xfrm>
            <a:off x="5508104" y="1992400"/>
            <a:ext cx="1234692" cy="644511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/>
          <p:nvPr/>
        </p:nvCxnSpPr>
        <p:spPr>
          <a:xfrm>
            <a:off x="4787156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4810517" y="4631908"/>
            <a:ext cx="614505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4203338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-50,0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4164739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35,3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21782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-7,7%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81163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>
            <a:off x="4951012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Овал 60"/>
          <p:cNvSpPr/>
          <p:nvPr/>
        </p:nvSpPr>
        <p:spPr>
          <a:xfrm>
            <a:off x="4295451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-14,7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699283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9" y="5013176"/>
            <a:ext cx="241027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TextBox 63"/>
          <p:cNvSpPr txBox="1"/>
          <p:nvPr/>
        </p:nvSpPr>
        <p:spPr>
          <a:xfrm>
            <a:off x="2818694" y="5291883"/>
            <a:ext cx="5926684" cy="1208842"/>
          </a:xfrm>
          <a:prstGeom prst="wedgeRoundRectCallout">
            <a:avLst>
              <a:gd name="adj1" fmla="val 42448"/>
              <a:gd name="adj2" fmla="val -75503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Наибольшая сумма налоговых льгот приходится на налог на имущество организаций (в 2022 году 56,5</a:t>
            </a:r>
            <a:r>
              <a:rPr lang="en-US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от общего объема льгот).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сводной оценки эффективности предоставленных </a:t>
            </a:r>
            <a:r>
              <a:rPr lang="ru-RU" sz="1300" i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 в соответствии с региональным законодательством налоговых льгот, льготы признаны эффективными.</a:t>
            </a:r>
            <a:endParaRPr lang="ru-RU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Заголовок 1"/>
          <p:cNvSpPr txBox="1">
            <a:spLocks/>
          </p:cNvSpPr>
          <p:nvPr/>
        </p:nvSpPr>
        <p:spPr>
          <a:xfrm>
            <a:off x="259729" y="58237"/>
            <a:ext cx="7020577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</a:p>
        </p:txBody>
      </p:sp>
      <p:cxnSp>
        <p:nvCxnSpPr>
          <p:cNvPr id="66" name="Прямая соединительная линия 6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956376" y="836712"/>
            <a:ext cx="935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Овал 68"/>
          <p:cNvSpPr/>
          <p:nvPr/>
        </p:nvSpPr>
        <p:spPr>
          <a:xfrm>
            <a:off x="7916354" y="4434257"/>
            <a:ext cx="968199" cy="50691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744,9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Овал 69"/>
          <p:cNvSpPr/>
          <p:nvPr/>
        </p:nvSpPr>
        <p:spPr>
          <a:xfrm>
            <a:off x="7895747" y="3283491"/>
            <a:ext cx="1015583" cy="58332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Овал 70"/>
          <p:cNvSpPr/>
          <p:nvPr/>
        </p:nvSpPr>
        <p:spPr>
          <a:xfrm>
            <a:off x="7836843" y="1332118"/>
            <a:ext cx="1162684" cy="5562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420,0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Овал 71"/>
          <p:cNvSpPr/>
          <p:nvPr/>
        </p:nvSpPr>
        <p:spPr>
          <a:xfrm>
            <a:off x="7782732" y="1992401"/>
            <a:ext cx="1234692" cy="64451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3,5% от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налоговых доходов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0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7042712" y="3575154"/>
            <a:ext cx="61450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7042712" y="4622299"/>
            <a:ext cx="605463" cy="9609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Овал 75"/>
          <p:cNvSpPr/>
          <p:nvPr/>
        </p:nvSpPr>
        <p:spPr>
          <a:xfrm>
            <a:off x="6458894" y="3081647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78,5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Овал 76"/>
          <p:cNvSpPr/>
          <p:nvPr/>
        </p:nvSpPr>
        <p:spPr>
          <a:xfrm>
            <a:off x="6439367" y="4110504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-31,9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896410" y="3633174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13,2%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955791" y="4690011"/>
            <a:ext cx="75324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-4,1%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0" name="Прямая со стрелкой 79"/>
          <p:cNvCxnSpPr/>
          <p:nvPr/>
        </p:nvCxnSpPr>
        <p:spPr>
          <a:xfrm>
            <a:off x="7134560" y="1641602"/>
            <a:ext cx="513615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Овал 80"/>
          <p:cNvSpPr/>
          <p:nvPr/>
        </p:nvSpPr>
        <p:spPr>
          <a:xfrm>
            <a:off x="6478999" y="1094908"/>
            <a:ext cx="1723845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46,6 </a:t>
            </a:r>
            <a:r>
              <a:rPr lang="ru-RU" sz="13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млн.рублей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882831" y="1669236"/>
            <a:ext cx="96854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3,4%</a:t>
            </a:r>
            <a:endParaRPr lang="ru-RU" sz="13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97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986665"/>
              </p:ext>
            </p:extLst>
          </p:nvPr>
        </p:nvGraphicFramePr>
        <p:xfrm>
          <a:off x="0" y="764704"/>
          <a:ext cx="6740448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59144260"/>
              </p:ext>
            </p:extLst>
          </p:nvPr>
        </p:nvGraphicFramePr>
        <p:xfrm>
          <a:off x="179512" y="2636912"/>
          <a:ext cx="432048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908720"/>
            <a:ext cx="2205100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027960647"/>
              </p:ext>
            </p:extLst>
          </p:nvPr>
        </p:nvGraphicFramePr>
        <p:xfrm>
          <a:off x="4715401" y="2672879"/>
          <a:ext cx="4365340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республиканский бюджет Чувашской Республики в 2022-2026 годах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Бюджет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srgbClr val="4E67C8"/>
                </a:solidFill>
              </a:rPr>
              <a:t>для граждан</a:t>
            </a:r>
            <a:endParaRPr lang="ru-RU" sz="1300" b="1" i="1" dirty="0">
              <a:solidFill>
                <a:srgbClr val="4E67C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5797455"/>
            <a:ext cx="8128696" cy="715089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межбюджетных трансфертов субъектам Российской Федерации первоначально распределяется федеральным законом о бюджете на соответствующий финансовый год. Остальная часть межбюджетных трансфертов распределяется в ходе исполнения федерального бюджета по отдельным решениям Правительства Российской Федерации</a:t>
            </a:r>
          </a:p>
        </p:txBody>
      </p:sp>
    </p:spTree>
    <p:extLst>
      <p:ext uri="{BB962C8B-B14F-4D97-AF65-F5344CB8AC3E}">
        <p14:creationId xmlns:p14="http://schemas.microsoft.com/office/powerpoint/2010/main" val="131780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9033732"/>
              </p:ext>
            </p:extLst>
          </p:nvPr>
        </p:nvGraphicFramePr>
        <p:xfrm>
          <a:off x="5256585" y="1268760"/>
          <a:ext cx="4211959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2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015554"/>
              </p:ext>
            </p:extLst>
          </p:nvPr>
        </p:nvGraphicFramePr>
        <p:xfrm>
          <a:off x="2339752" y="1340767"/>
          <a:ext cx="4249908" cy="3443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3421751"/>
              </p:ext>
            </p:extLst>
          </p:nvPr>
        </p:nvGraphicFramePr>
        <p:xfrm>
          <a:off x="-108520" y="1291113"/>
          <a:ext cx="3384376" cy="3608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1446" name="TextBox 1"/>
          <p:cNvSpPr txBox="1">
            <a:spLocks noChangeArrowheads="1"/>
          </p:cNvSpPr>
          <p:nvPr/>
        </p:nvSpPr>
        <p:spPr bwMode="auto">
          <a:xfrm>
            <a:off x="8553450" y="708026"/>
            <a:ext cx="4110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300" b="1" dirty="0">
                <a:solidFill>
                  <a:srgbClr val="4E67C8"/>
                </a:solidFill>
                <a:latin typeface="Century Gothic" pitchFamily="34" charset="0"/>
              </a:rPr>
              <a:t>%</a:t>
            </a:r>
          </a:p>
        </p:txBody>
      </p:sp>
      <p:sp>
        <p:nvSpPr>
          <p:cNvPr id="30" name="Заголовок 1"/>
          <p:cNvSpPr txBox="1">
            <a:spLocks/>
          </p:cNvSpPr>
          <p:nvPr/>
        </p:nvSpPr>
        <p:spPr>
          <a:xfrm>
            <a:off x="259728" y="40652"/>
            <a:ext cx="7120584" cy="55083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республиканского бюджета Чувашской Республики в 2024-2026 годах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-38543" y="654946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4570166" y="5450764"/>
            <a:ext cx="120636" cy="1356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697096" y="4381349"/>
            <a:ext cx="407316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государственного и муниципального долга (0,2; 0,3; 0,2%)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 (3,5; 2,4; 2,7%)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 (1,7; 1,0; 0,9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</a:t>
            </a:r>
            <a:b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утвержденные расходы (0,0; 9,7; 8,2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%)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</a:t>
            </a:r>
          </a:p>
          <a:p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распределенные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плановом периоде (зарезервированные средства на случай сокращения доходов бюджета)</a:t>
            </a:r>
          </a:p>
          <a:p>
            <a:pPr>
              <a:lnSpc>
                <a:spcPct val="150000"/>
              </a:lnSpc>
            </a:pP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576460" y="4517529"/>
            <a:ext cx="120636" cy="13560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576460" y="4877569"/>
            <a:ext cx="120636" cy="1356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4573870" y="5165601"/>
            <a:ext cx="120636" cy="13560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64316" y="4109244"/>
            <a:ext cx="37476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Общегосударственные вопросы (8,5; 7,0; 6,4%)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экономика (18,2; 15,6; 16,3%)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Жилищно-коммунальное хозяйство (4,9; 0,5; 0,4%)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 (31,7; 28,8; 31,3%)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Культура, кинематография (2,2; 1,8; 1,6%)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(6,8; 8,4; 7,1%)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политика (19,9; 22,5; 23,1%)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 (2,4; 1,9; 1,8%)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54873" y="4215629"/>
            <a:ext cx="106730" cy="13560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49339" y="4522589"/>
            <a:ext cx="120636" cy="1356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47920" y="4784717"/>
            <a:ext cx="120636" cy="1356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347920" y="5085182"/>
            <a:ext cx="120636" cy="1356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40967" y="5301208"/>
            <a:ext cx="120636" cy="1356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40207" y="5586371"/>
            <a:ext cx="120636" cy="13560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340207" y="5877272"/>
            <a:ext cx="120636" cy="1356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340207" y="6159136"/>
            <a:ext cx="120636" cy="13560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prstClr val="white"/>
              </a:solidFill>
            </a:endParaRPr>
          </a:p>
        </p:txBody>
      </p:sp>
      <p:sp>
        <p:nvSpPr>
          <p:cNvPr id="52" name="Овал 51"/>
          <p:cNvSpPr/>
          <p:nvPr/>
        </p:nvSpPr>
        <p:spPr>
          <a:xfrm>
            <a:off x="1176451" y="2354328"/>
            <a:ext cx="813043" cy="6480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Прямоугольник 4"/>
          <p:cNvSpPr>
            <a:spLocks noChangeArrowheads="1"/>
          </p:cNvSpPr>
          <p:nvPr/>
        </p:nvSpPr>
        <p:spPr bwMode="auto">
          <a:xfrm>
            <a:off x="1176449" y="2524475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90 958,6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83568" y="815114"/>
            <a:ext cx="1942826" cy="46811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3634469" y="822779"/>
            <a:ext cx="1800000" cy="45278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6595115" y="815976"/>
            <a:ext cx="1810004" cy="46566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18808" y="6472800"/>
            <a:ext cx="817688" cy="365125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108682" y="2335975"/>
            <a:ext cx="790601" cy="684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56" name="Прямоугольник 4"/>
          <p:cNvSpPr>
            <a:spLocks noChangeArrowheads="1"/>
          </p:cNvSpPr>
          <p:nvPr/>
        </p:nvSpPr>
        <p:spPr bwMode="auto">
          <a:xfrm>
            <a:off x="4086240" y="2524476"/>
            <a:ext cx="8130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77 294,7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Овал 57"/>
          <p:cNvSpPr/>
          <p:nvPr/>
        </p:nvSpPr>
        <p:spPr>
          <a:xfrm>
            <a:off x="7182827" y="2335975"/>
            <a:ext cx="810061" cy="625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200" dirty="0" smtClean="0">
              <a:solidFill>
                <a:prstClr val="black"/>
              </a:solidFill>
              <a:latin typeface="Century Gothic" panose="020B0502020202020204" pitchFamily="34" charset="0"/>
            </a:endParaRPr>
          </a:p>
        </p:txBody>
      </p:sp>
      <p:sp>
        <p:nvSpPr>
          <p:cNvPr id="60" name="Прямоугольник 4"/>
          <p:cNvSpPr>
            <a:spLocks noChangeArrowheads="1"/>
          </p:cNvSpPr>
          <p:nvPr/>
        </p:nvSpPr>
        <p:spPr bwMode="auto">
          <a:xfrm>
            <a:off x="7125838" y="2494619"/>
            <a:ext cx="924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82 573,5</a:t>
            </a:r>
            <a:endParaRPr lang="ru-RU" alt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04145072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60432" y="6532291"/>
            <a:ext cx="394744" cy="353093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28" y="6985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Скругленный прямоугольник 3"/>
          <p:cNvSpPr/>
          <p:nvPr/>
        </p:nvSpPr>
        <p:spPr>
          <a:xfrm>
            <a:off x="5463899" y="646917"/>
            <a:ext cx="749077" cy="2618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  <a:endParaRPr lang="ru-RU" sz="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263098" y="651394"/>
            <a:ext cx="706065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49763" y="651394"/>
            <a:ext cx="690590" cy="2429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789454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2025/ 2024,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388000" y="656720"/>
            <a:ext cx="576000" cy="25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 2025%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7950106"/>
              </p:ext>
            </p:extLst>
          </p:nvPr>
        </p:nvGraphicFramePr>
        <p:xfrm>
          <a:off x="539552" y="908720"/>
          <a:ext cx="8352442" cy="5733986"/>
        </p:xfrm>
        <a:graphic>
          <a:graphicData uri="http://schemas.openxmlformats.org/drawingml/2006/table">
            <a:tbl>
              <a:tblPr/>
              <a:tblGrid>
                <a:gridCol w="360040"/>
                <a:gridCol w="4536504"/>
                <a:gridCol w="792088"/>
                <a:gridCol w="792088"/>
                <a:gridCol w="792088"/>
                <a:gridCol w="576064"/>
                <a:gridCol w="503570"/>
              </a:tblGrid>
              <a:tr h="14401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10 318 099,9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7 795 459,9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7 770 275,3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6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159 016,3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159 964,6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160 908,9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Функционирование Правительства РФ,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1 735 972,5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1 637 369,4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1 688 591,8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Судебная система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217 199,6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220 183,5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223 064,9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429 358,9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422 726,6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429 103,8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проведения выборов и референдумов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97 732,2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187 638,7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180 816,8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Резервные фонды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3 597 305,6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1 039 702,0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1 041 264,0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770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общегосударственных вопросов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0113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общегосударственные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4 081 289,8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4 127 650,1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4 046 300,1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35 349,5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38 763,2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42 241,8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0203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Мобилизационная и вневойсковая подготовка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35 349,5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38 763,2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42 241,8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109,7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109,0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70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805 271,0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684 180,7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693 266,3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Органы юстиции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93 211,7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97 249,4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99 082,0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548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172 720,6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164 073,7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167 420,7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95,0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Обеспечение пожарной безопасности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470 380,8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357 864,8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359 750,5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48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0314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нац. безопасности и правоохранительной деятельности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68 957,9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64 992,8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67 013,1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94,2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НАЦИОНАЛЬНАЯ ЭКОНОМИКА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19 149 052,3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14 470 952,6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15 932 778,9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Общеэкономические вопросы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371 502,6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373 926,1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374 206,3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Топливно-энергетический комплекс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20 000,0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8 951,5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Сельское хозяйство и рыболовство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3 219 441,2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1 856 629,7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1 872 298,1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0406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Водное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88 326,9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52 303,7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52 337,3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0407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Лесное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294 359,2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222 560,5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226 860,0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0408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Транспорт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1 322 193,9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1 233 481,7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1 341 209,5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108,7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0409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Дорожное хозяйство (дорожные фонды)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9 932 812,6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9 571 165,0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10 893 245,4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Связь и информатика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rebuchet MS"/>
                      </a:endParaRP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619 706,5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401 404,6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395 403,5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64,8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0412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3 280 709,3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759 481,3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768 267,3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23,1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ЖИЛИЩНО-КОММУНАЛЬНОЕ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7 883 478,0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3 598 782,1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3 623 870,6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45,6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0501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Жилищное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816 465,8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520 852,1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534 644,2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63,8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Коммунальное хозяйство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3 758 609,1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816 083,6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742 968,0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21,7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Благоустройство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2 910 392,5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2 073 526,7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2 155 090,7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71,2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0505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398 010,5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188 319,7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191 167,7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0600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789 234,2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104 914,8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108 057,9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0602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Сбор, удаление отходов и очистка сточных вод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501 666,6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31 444,2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32 681,3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82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0603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объектов растительного и животного мира и среды их обитания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176 872,9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27 686,8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28 343,0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820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0605</a:t>
                      </a:r>
                    </a:p>
                  </a:txBody>
                  <a:tcPr marL="3685" marR="3685" marT="368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3685" marR="3685" marT="368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110 694,7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45 783,8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47 033,6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41,4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95993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259728" y="101661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548680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Скругленный прямоугольник 11"/>
          <p:cNvSpPr/>
          <p:nvPr/>
        </p:nvSpPr>
        <p:spPr>
          <a:xfrm>
            <a:off x="6300192" y="573970"/>
            <a:ext cx="705585" cy="30364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074925" y="573970"/>
            <a:ext cx="680296" cy="2913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12360" y="569810"/>
            <a:ext cx="576000" cy="2744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5/ 2024,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410906" y="569810"/>
            <a:ext cx="576000" cy="2660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2026/ 20</a:t>
            </a:r>
            <a:r>
              <a:rPr lang="en-US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80129"/>
            <a:ext cx="623967" cy="283592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27901" y="569913"/>
            <a:ext cx="728275" cy="27431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914201"/>
              </p:ext>
            </p:extLst>
          </p:nvPr>
        </p:nvGraphicFramePr>
        <p:xfrm>
          <a:off x="489963" y="867672"/>
          <a:ext cx="8496943" cy="5873696"/>
        </p:xfrm>
        <a:graphic>
          <a:graphicData uri="http://schemas.openxmlformats.org/drawingml/2006/table">
            <a:tbl>
              <a:tblPr/>
              <a:tblGrid>
                <a:gridCol w="448568"/>
                <a:gridCol w="4447976"/>
                <a:gridCol w="864096"/>
                <a:gridCol w="792088"/>
                <a:gridCol w="792088"/>
                <a:gridCol w="576064"/>
                <a:gridCol w="576063"/>
              </a:tblGrid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33 436 047,1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26 576 551,7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30 293 936,9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79,5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114,0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Дошкольное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6 641 944,1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6 416 146,9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6 140 280,2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Общее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22 272 775,0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16 168 127,9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19 943 077,3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72,6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123,3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Дополнительное образование детей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1 328 772,0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1 160 017,5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1 397 994,0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Среднее профессиональное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1 779 490,6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1 726 744,2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1 722 920,2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067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132 731,5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103 614,9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103 613,9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78,1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Высшее образование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98 892,6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99 194,5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99 194,5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0707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Молодежная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242 929,4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99 384,6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99 743,0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40,9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0708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Прикладные научные исследования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59 646,9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57 488,2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57 487,3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0709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образования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878 865,0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745 833,0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729 626,5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84,9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КУЛЬТУРА, КИНЕМАТОГРАФИЯ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3 392 461,8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2 636 762,3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2 663 428,5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77,7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Культура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3 165 800,6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2 415 697,1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2 438 971,5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76,3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0804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226 661,3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221 065,2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224 457,0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97,5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ЗДРАВООХРАНЕНИЕ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6 170 929,3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6 492 308,9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5 819 058,8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89,6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Стационарная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2 476 545,8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1 735 617,3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1 710 297,9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Амбулаторная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1 716 227,3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1 885 866,5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733 406,4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38,9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Медицинская помощь в дневных стационарах всех типов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33 075,1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33 151,9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33 151,9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Скорая медицинская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215 554,9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75 868,3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75 868,3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35,2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Санаторно-оздоровительная помощь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161 925,0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160 984,7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160 984,7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Заготовка, переработка, хранение и обеспечение безопасности донорской крови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89 320,0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89 413,2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89 413,2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0909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здравоохранения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1 478 281,2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2 511 407,0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3 015 936,4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СОЦИАЛЬНАЯ ПОЛИТИКА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18 154 632,7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17 434 810,0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19 144 670,1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109,8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Пенсионное обеспечение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161 464,6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164 778,0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165 097,9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обслуживание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1 919 356,0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1 433 667,3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1 895 006,2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132,2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Социальное обеспечение населения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12 444 795,3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12 906 643,4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13 509 503,3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104,7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1004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Охрана семьи и детства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3 510 967,3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2 809 102,3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3 455 885,2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123,0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1006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социальной политики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118 049,4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120 619,0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119 177,5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ФИЗИЧЕСКАЯ КУЛЬТУРА И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2 568 246,3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1 945 167,9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1 912 452,6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75,7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1101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rebuchet MS"/>
                        </a:rPr>
                        <a:t>Физическая культура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rebuchet MS"/>
                      </a:endParaRP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109 311,1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101 475,6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105 468,0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92,8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Массовый спорт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1 426 263,9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952 604,8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915 912,2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66,8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1103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Спорт высших достижений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961 340,0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822 343,4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821 565,3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85,5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1105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71 331,3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68 744,1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69 507,1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СРЕДСТВА МАССОВОЙ ИНФОРМАЦИИ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225 408,1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222 233,8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222 902,8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Телевидение и радиовещание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102 794,7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100 968,3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101 228,5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98,2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53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1202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Периодическая печать и издательства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111 133,1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110 438,1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110 846,9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99,4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1204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11 480,3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10 827,4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10 827,4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94,3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1300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261 494,5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267 187,2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268 549,7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1301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261 494,5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267 187,2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268 549,7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102,2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100,5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Условно-утвержденные (нераспределенные)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7 862 477,7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7 553 533,2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36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 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rebuchet MS"/>
                        </a:rPr>
                        <a:t>Расходы бюджета – ИТОГО, тыс. рублей</a:t>
                      </a:r>
                    </a:p>
                  </a:txBody>
                  <a:tcPr marL="3913" marR="3913" marT="3913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103 189 704,7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90 130 552,8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96 049 023,4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87,3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ru-RU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rebuchet MS"/>
                          <a:ea typeface="+mn-ea"/>
                          <a:cs typeface="+mn-cs"/>
                        </a:rPr>
                        <a:t>106,6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CC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67419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35235" y="51750"/>
            <a:ext cx="7613499" cy="60055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Указа Президента Российской Федерации </a:t>
            </a:r>
            <a:endParaRPr lang="ru-RU" sz="1800" dirty="0" smtClean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 мая 2018 года №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204</a:t>
            </a:r>
            <a:endParaRPr lang="ru-RU" sz="160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715844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3273688" y="71584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73228" y="159858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3851920" y="951520"/>
            <a:ext cx="534420" cy="1440160"/>
          </a:xfrm>
          <a:prstGeom prst="rightBrac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8249" y="2564960"/>
            <a:ext cx="3608591" cy="288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национального проекта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82070" y="2406990"/>
            <a:ext cx="936104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060566" y="2410012"/>
            <a:ext cx="832348" cy="43704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090182" y="2410012"/>
            <a:ext cx="864096" cy="42897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1"/>
          <p:cNvSpPr txBox="1">
            <a:spLocks noChangeArrowheads="1"/>
          </p:cNvSpPr>
          <p:nvPr/>
        </p:nvSpPr>
        <p:spPr bwMode="auto">
          <a:xfrm>
            <a:off x="7554805" y="2814340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i="1" dirty="0" smtClean="0">
                <a:solidFill>
                  <a:srgbClr val="4E67C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i="1" dirty="0">
              <a:solidFill>
                <a:srgbClr val="4E67C8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4386340" y="944872"/>
            <a:ext cx="4473508" cy="13320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реализацию региональных проектов, направленных на реализацию национальных проектов в рамках выполнения Указа Президента РФ №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 в 2019-2026 годах предусмотрено 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87 305,5 млн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4057518" y="2410012"/>
            <a:ext cx="936000" cy="432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928525"/>
              </p:ext>
            </p:extLst>
          </p:nvPr>
        </p:nvGraphicFramePr>
        <p:xfrm>
          <a:off x="276422" y="3024699"/>
          <a:ext cx="8544050" cy="37631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1736"/>
                <a:gridCol w="1027856"/>
                <a:gridCol w="1027856"/>
                <a:gridCol w="952278"/>
                <a:gridCol w="937162"/>
                <a:gridCol w="937162"/>
              </a:tblGrid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121 412,46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520 784,8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319 150,5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1 691,2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201 691,2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Цифровая экономика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74 298,11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162 150,7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82 771,7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66 532,3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66 532,3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1 429 614,10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2 088 864,3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5 601 464,0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607 732,7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633 650,9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Жилье и городская среда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1 968 633,74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2 035 921,9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809 029,8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Экология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416 739,34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416 554,0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595 859,3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67 565,9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64 567,4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49532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и среднее предпринимательство и поддержка индивидуальной предпринимательской инициативы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1 206 307,24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686 814,1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306 973,2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15 031,2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15 031,2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Туризм</a:t>
                      </a:r>
                      <a:r>
                        <a:rPr lang="ru-RU" sz="13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индустрия гостеприимства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410 346,35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262 174,0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165 985,1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312435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 труда и поддержка занятости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10 261,70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8 190,8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8 548,1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Здравоохранение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1 470 393,61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1 852 903,6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960 553,7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1 356 150,0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205 956,7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Демография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2 968 862,47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1 727 121,0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1 169 552,3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364 429,0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663 962,5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296803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Безопасные и качественные автомобильные дороги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3 499 312,69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5 205 962,1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3 384 286,7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3 869 630,8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4 855 004,5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ru-RU" sz="13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Международная кооперация и экспорт</a:t>
                      </a:r>
                      <a:endParaRPr lang="ru-RU" sz="13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12 982,83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51 611,9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920,5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Беспилотные авиационные системы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16 500,0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4 500,0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1" name="Скругленный прямоугольник 20"/>
          <p:cNvSpPr/>
          <p:nvPr/>
        </p:nvSpPr>
        <p:spPr>
          <a:xfrm>
            <a:off x="8004508" y="2410012"/>
            <a:ext cx="815964" cy="442924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  <a:p>
            <a:pPr algn="ctr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4314627"/>
              </p:ext>
            </p:extLst>
          </p:nvPr>
        </p:nvGraphicFramePr>
        <p:xfrm>
          <a:off x="107505" y="505484"/>
          <a:ext cx="3779335" cy="2210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80606" y="6669360"/>
            <a:ext cx="495850" cy="144758"/>
          </a:xfrm>
        </p:spPr>
        <p:txBody>
          <a:bodyPr/>
          <a:lstStyle/>
          <a:p>
            <a:pPr>
              <a:defRPr/>
            </a:pPr>
            <a:fld id="{D78B4E9E-DC20-4671-BC32-BBFE77E2ACA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596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cs typeface="Arial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188650"/>
              </p:ext>
            </p:extLst>
          </p:nvPr>
        </p:nvGraphicFramePr>
        <p:xfrm>
          <a:off x="0" y="988029"/>
          <a:ext cx="4611961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462985638"/>
              </p:ext>
            </p:extLst>
          </p:nvPr>
        </p:nvGraphicFramePr>
        <p:xfrm>
          <a:off x="4608513" y="1412775"/>
          <a:ext cx="4355975" cy="5280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4139952" y="2351320"/>
            <a:ext cx="2750257" cy="250875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3362538" y="4607116"/>
            <a:ext cx="2937654" cy="334052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" y="5055571"/>
            <a:ext cx="2476421" cy="1668415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898" y="4625970"/>
            <a:ext cx="1771513" cy="1350791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051" name="Picture 3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5055571"/>
            <a:ext cx="2256396" cy="165744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414931" y="721856"/>
            <a:ext cx="4576714" cy="1123712"/>
          </a:xfrm>
          <a:prstGeom prst="wedgeRoundRectCallout">
            <a:avLst>
              <a:gd name="adj1" fmla="val -60644"/>
              <a:gd name="adj2" fmla="val 69011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отрасли «Здравоохранение» на 2024 год запланированы в сумме 27 745,8 млн. рублей, из них основная часть за счет средств  обязательного медицинского страхования – 21 574,9 млн. рублей, за счет средств республиканского бюджета Чувашской Республики – 6 170,9 млн. рублей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20137"/>
            <a:ext cx="7264599" cy="540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7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средств территориального фонда обязательного медицинского </a:t>
            </a:r>
            <a:r>
              <a:rPr lang="ru-RU" sz="17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</a:t>
            </a:r>
            <a:endParaRPr lang="ru-RU" sz="17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15000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760" y="701617"/>
            <a:ext cx="2303999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93658" y="701645"/>
            <a:ext cx="4608000" cy="432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8390" y="2898419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Выплаты труженикам тыла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8390" y="2417101"/>
            <a:ext cx="2304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Выплаты реабилитированным лицам и признанным пострадавшими от политических репрессий 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172496" y="692695"/>
            <a:ext cx="864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  <a:cs typeface="Times New Roman" panose="02020603050405020304" pitchFamily="18" charset="0"/>
              </a:rPr>
              <a:t>Расходы на 2024 год (тыс. руб.)</a:t>
            </a:r>
            <a:endParaRPr lang="ru-RU" sz="900" b="1" dirty="0">
              <a:solidFill>
                <a:sysClr val="windowText" lastClr="00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07760" y="1193077"/>
            <a:ext cx="8928736" cy="21969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пожилых людей и ветеранов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505757" y="1484784"/>
            <a:ext cx="468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24.11.2004 № 43 «О социальной поддержке тружеников тыла военных лет и ветеранов труда», Закон Чувашской Республики от 31.12.2015 № 90 «О ветеранах труда Чувашской Республики»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 flipH="1">
            <a:off x="2484288" y="2889563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тружеников тыла военных лет и ветеранов </a:t>
            </a:r>
            <a:r>
              <a:rPr lang="ru-RU" sz="700" dirty="0" smtClean="0">
                <a:solidFill>
                  <a:schemeClr val="tx1"/>
                </a:solidFill>
              </a:rPr>
              <a:t>труда»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507531" y="2403817"/>
            <a:ext cx="468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24.11.2004 </a:t>
            </a:r>
            <a:r>
              <a:rPr lang="ru-RU" sz="700" dirty="0">
                <a:solidFill>
                  <a:schemeClr val="tx1"/>
                </a:solidFill>
              </a:rPr>
              <a:t>№ 47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социальной поддержке реабилитированных лиц и лиц, признанных пострадавшими от политических </a:t>
            </a:r>
            <a:r>
              <a:rPr lang="ru-RU" sz="700" dirty="0" smtClean="0">
                <a:solidFill>
                  <a:schemeClr val="tx1"/>
                </a:solidFill>
              </a:rPr>
              <a:t>репрессий»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244408" y="1484784"/>
            <a:ext cx="828000" cy="4155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900" dirty="0" smtClean="0">
                <a:solidFill>
                  <a:schemeClr val="tx1"/>
                </a:solidFill>
              </a:rPr>
              <a:t>2 </a:t>
            </a:r>
            <a:r>
              <a:rPr lang="en-US" sz="900" dirty="0" smtClean="0">
                <a:solidFill>
                  <a:schemeClr val="tx1"/>
                </a:solidFill>
              </a:rPr>
              <a:t>386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en-US" sz="900" dirty="0" smtClean="0">
                <a:solidFill>
                  <a:schemeClr val="tx1"/>
                </a:solidFill>
              </a:rPr>
              <a:t>708</a:t>
            </a:r>
            <a:r>
              <a:rPr lang="ru-RU" sz="900" dirty="0" smtClean="0">
                <a:solidFill>
                  <a:schemeClr val="tx1"/>
                </a:solidFill>
              </a:rPr>
              <a:t>,</a:t>
            </a:r>
            <a:r>
              <a:rPr lang="en-US" sz="900" dirty="0" smtClean="0">
                <a:solidFill>
                  <a:schemeClr val="tx1"/>
                </a:solidFill>
              </a:rPr>
              <a:t>4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272496" y="2889563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510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4447" y="1484784"/>
            <a:ext cx="2304000" cy="4376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Обеспечение мер социальной поддержки ветеранов труда</a:t>
            </a:r>
            <a:r>
              <a:rPr lang="ru-RU" sz="900" b="1" dirty="0" smtClean="0">
                <a:solidFill>
                  <a:schemeClr val="tx1"/>
                </a:solidFill>
              </a:rPr>
              <a:t> </a:t>
            </a:r>
            <a:endParaRPr lang="ru-RU" sz="9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72496" y="2403817"/>
            <a:ext cx="900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559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43481" y="4005063"/>
            <a:ext cx="8928735" cy="2520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</a:rPr>
              <a:t>Поддержка инвалидов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98391" y="543327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Дополнительные выплаты инвалидам боевых действий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98390" y="5913328"/>
            <a:ext cx="2304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Денежная компенсация стоимости проезда к месту проведения программного гемодиализа и обратно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98391" y="4332598"/>
            <a:ext cx="2304000" cy="5365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инвалидам, ветеранам, чернобыльцам на оплату жилого помещения и коммунальных услуг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2484288" y="4332598"/>
            <a:ext cx="4680000" cy="5365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24.11.1995 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181-ФЗ «О социальной защите инвалидов в Российской Федерации» 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2484288" y="543327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Главы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12.01.2012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</a:t>
            </a:r>
            <a:r>
              <a:rPr lang="ru-RU" sz="700" dirty="0">
                <a:solidFill>
                  <a:schemeClr val="tx1"/>
                </a:solidFill>
              </a:rPr>
              <a:t> 4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дополнительной социальной поддержке инвалидов боевых действий", </a:t>
            </a:r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10.05.2012</a:t>
            </a:r>
            <a:r>
              <a:rPr lang="ru-RU" sz="700" dirty="0">
                <a:solidFill>
                  <a:schemeClr val="tx1"/>
                </a:solidFill>
              </a:rPr>
              <a:t> 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23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порядке предоставления дополнительной выплаты инвалидам боевых </a:t>
            </a:r>
            <a:r>
              <a:rPr lang="ru-RU" sz="700" dirty="0" smtClean="0">
                <a:solidFill>
                  <a:schemeClr val="tx1"/>
                </a:solidFill>
              </a:rPr>
              <a:t>действий»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493658" y="5913328"/>
            <a:ext cx="468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</a:t>
            </a:r>
            <a:r>
              <a:rPr lang="ru-RU" sz="700" dirty="0">
                <a:solidFill>
                  <a:schemeClr val="tx1"/>
                </a:solidFill>
              </a:rPr>
              <a:t>Кабинета Министров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11.08.2016 № </a:t>
            </a:r>
            <a:r>
              <a:rPr lang="ru-RU" sz="700" dirty="0">
                <a:solidFill>
                  <a:schemeClr val="tx1"/>
                </a:solidFill>
              </a:rPr>
              <a:t>323 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Порядка предоставления гражданам, проживающим в Чувашской Республике, страдающим хронической почечной недостаточностью, денежной компенсации стоимости проезда к месту проведения процедуры программного гемодиализа и </a:t>
            </a:r>
            <a:r>
              <a:rPr lang="ru-RU" sz="700" dirty="0" smtClean="0">
                <a:solidFill>
                  <a:schemeClr val="tx1"/>
                </a:solidFill>
              </a:rPr>
              <a:t>обратно»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7272400" y="5913328"/>
            <a:ext cx="900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63 чел.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7272400" y="5431681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131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72400" y="4332598"/>
            <a:ext cx="910686" cy="53179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90 930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8390" y="3271737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расходов  на уплату взноса на капитальный ремонт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484288" y="326730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</a:t>
            </a:r>
            <a:r>
              <a:rPr lang="ru-RU" sz="700" dirty="0">
                <a:solidFill>
                  <a:schemeClr val="tx1"/>
                </a:solidFill>
              </a:rPr>
              <a:t>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08.04.2016 </a:t>
            </a:r>
            <a:r>
              <a:rPr lang="ru-RU" sz="700" dirty="0">
                <a:solidFill>
                  <a:schemeClr val="tx1"/>
                </a:solidFill>
              </a:rPr>
              <a:t>№ </a:t>
            </a:r>
            <a:r>
              <a:rPr lang="ru-RU" sz="700" dirty="0" smtClean="0">
                <a:solidFill>
                  <a:schemeClr val="tx1"/>
                </a:solidFill>
              </a:rPr>
              <a:t>14 «О социальной поддержке отдельных категорий граждан по уплате взноса на капитальный ремонт общего имущества в многоквартирном доме»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72400" y="3267309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14 600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164288" y="692695"/>
            <a:ext cx="972000" cy="432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72400" y="1484784"/>
            <a:ext cx="900000" cy="4155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127 376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  <a:endParaRPr lang="ru-RU" sz="900" dirty="0">
              <a:solidFill>
                <a:schemeClr val="tx1"/>
              </a:solidFill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244408" y="3267308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00" dirty="0" smtClean="0">
                <a:solidFill>
                  <a:schemeClr val="tx1"/>
                </a:solidFill>
              </a:rPr>
              <a:t>1</a:t>
            </a:r>
            <a:r>
              <a:rPr lang="ru-RU" sz="1000" dirty="0" smtClean="0">
                <a:solidFill>
                  <a:schemeClr val="tx1"/>
                </a:solidFill>
              </a:rPr>
              <a:t>5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611,0</a:t>
            </a: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8244408" y="2889562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</a:rPr>
              <a:t>9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357</a:t>
            </a:r>
            <a:r>
              <a:rPr lang="ru-RU" sz="1000" dirty="0" smtClean="0">
                <a:solidFill>
                  <a:schemeClr val="tx1"/>
                </a:solidFill>
              </a:rPr>
              <a:t>,</a:t>
            </a:r>
            <a:r>
              <a:rPr lang="en-US" sz="1000" dirty="0" smtClean="0">
                <a:solidFill>
                  <a:schemeClr val="tx1"/>
                </a:solidFill>
              </a:rPr>
              <a:t>5</a:t>
            </a:r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244408" y="2403816"/>
            <a:ext cx="828000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</a:t>
            </a:r>
            <a:r>
              <a:rPr lang="en-US" sz="1000" dirty="0" smtClean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400</a:t>
            </a:r>
            <a:r>
              <a:rPr lang="ru-RU" sz="1000" dirty="0" smtClean="0">
                <a:solidFill>
                  <a:schemeClr val="tx1"/>
                </a:solidFill>
              </a:rPr>
              <a:t>,</a:t>
            </a:r>
            <a:r>
              <a:rPr lang="en-US" sz="1000" dirty="0" smtClean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8244408" y="4332598"/>
            <a:ext cx="828000" cy="53179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627 628,7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8244408" y="5431682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1 245,0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244408" y="5913328"/>
            <a:ext cx="828000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25 939,2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8" name="Прямая соединительная линия 7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6554" y="5025216"/>
            <a:ext cx="2304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инвалидов</a:t>
            </a: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93658" y="5025216"/>
            <a:ext cx="468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24.11.1995 № 181-ФЗ «О социальной защите инвалидов в Российской Федерации»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272400" y="5022035"/>
            <a:ext cx="900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244408" y="5022035"/>
            <a:ext cx="828000" cy="25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39 518,4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04447" y="2007783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>
                <a:solidFill>
                  <a:schemeClr val="tx1"/>
                </a:solidFill>
              </a:rPr>
              <a:t>Обеспечение жильем ветеранов боевых действий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2505757" y="1990071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Федеральный закон от 12.01.1995  № 5-ФЗ «О ветеранах»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7272400" y="1990071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6</a:t>
            </a:r>
            <a:r>
              <a:rPr lang="ru-RU" sz="1000" dirty="0" smtClean="0">
                <a:solidFill>
                  <a:schemeClr val="tx1"/>
                </a:solidFill>
              </a:rPr>
              <a:t>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244408" y="1990070"/>
            <a:ext cx="828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9 764,8 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07760" y="3645056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solidFill>
                  <a:schemeClr val="tx1"/>
                </a:solidFill>
              </a:rPr>
              <a:t>Компенсация </a:t>
            </a:r>
            <a:r>
              <a:rPr lang="ru-RU" sz="900" dirty="0">
                <a:solidFill>
                  <a:schemeClr val="tx1"/>
                </a:solidFill>
              </a:rPr>
              <a:t>расходов на оплату </a:t>
            </a:r>
            <a:r>
              <a:rPr lang="ru-RU" sz="900" dirty="0" smtClean="0">
                <a:solidFill>
                  <a:schemeClr val="tx1"/>
                </a:solidFill>
              </a:rPr>
              <a:t>коммунальных </a:t>
            </a:r>
            <a:r>
              <a:rPr lang="ru-RU" sz="900" dirty="0">
                <a:solidFill>
                  <a:schemeClr val="tx1"/>
                </a:solidFill>
              </a:rPr>
              <a:t>услуг </a:t>
            </a:r>
            <a:r>
              <a:rPr lang="ru-RU" sz="900" dirty="0" smtClean="0">
                <a:solidFill>
                  <a:schemeClr val="tx1"/>
                </a:solidFill>
              </a:rPr>
              <a:t> </a:t>
            </a:r>
            <a:r>
              <a:rPr lang="ru-RU" sz="900" dirty="0">
                <a:solidFill>
                  <a:schemeClr val="tx1"/>
                </a:solidFill>
              </a:rPr>
              <a:t>"</a:t>
            </a:r>
            <a:r>
              <a:rPr lang="ru-RU" sz="900" dirty="0" smtClean="0">
                <a:solidFill>
                  <a:schemeClr val="tx1"/>
                </a:solidFill>
              </a:rPr>
              <a:t>детям </a:t>
            </a:r>
            <a:r>
              <a:rPr lang="ru-RU" sz="900" dirty="0">
                <a:solidFill>
                  <a:schemeClr val="tx1"/>
                </a:solidFill>
              </a:rPr>
              <a:t>войны"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84288" y="3645056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>
                <a:solidFill>
                  <a:schemeClr val="tx1"/>
                </a:solidFill>
              </a:rPr>
              <a:t>Закон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</a:t>
            </a:r>
            <a:r>
              <a:rPr lang="ru-RU" sz="700" dirty="0" smtClean="0">
                <a:solidFill>
                  <a:schemeClr val="tx1"/>
                </a:solidFill>
              </a:rPr>
              <a:t>16.04.2020 № 23  «О </a:t>
            </a:r>
            <a:r>
              <a:rPr lang="ru-RU" sz="700" dirty="0">
                <a:solidFill>
                  <a:schemeClr val="tx1"/>
                </a:solidFill>
              </a:rPr>
              <a:t>детях </a:t>
            </a:r>
            <a:r>
              <a:rPr lang="ru-RU" sz="700" dirty="0" smtClean="0">
                <a:solidFill>
                  <a:schemeClr val="tx1"/>
                </a:solidFill>
              </a:rPr>
              <a:t>войны»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7272400" y="3645056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876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244408" y="3645056"/>
            <a:ext cx="828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4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en-US" sz="1000" dirty="0" smtClean="0">
                <a:solidFill>
                  <a:schemeClr val="tx1"/>
                </a:solidFill>
              </a:rPr>
              <a:t>622</a:t>
            </a:r>
            <a:r>
              <a:rPr lang="ru-RU" sz="1000" dirty="0" smtClean="0">
                <a:solidFill>
                  <a:schemeClr val="tx1"/>
                </a:solidFill>
              </a:rPr>
              <a:t>,</a:t>
            </a:r>
            <a:r>
              <a:rPr lang="en-US" sz="1000" dirty="0" smtClean="0">
                <a:solidFill>
                  <a:schemeClr val="tx1"/>
                </a:solidFill>
              </a:rPr>
              <a:t>4</a:t>
            </a:r>
            <a:endParaRPr lang="ru-RU" sz="1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33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07504" y="421200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Помощь малоимущим гражданам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107504" y="483319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Социальные выплаты </a:t>
            </a:r>
            <a:r>
              <a:rPr lang="ru-RU" sz="800" dirty="0" smtClean="0">
                <a:solidFill>
                  <a:schemeClr val="tx1"/>
                </a:solidFill>
              </a:rPr>
              <a:t>                     безработным гражданам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2477657" y="483319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Федеральный закон от </a:t>
            </a:r>
            <a:r>
              <a:rPr lang="ru-RU" sz="700" dirty="0"/>
              <a:t>19.04.1991 </a:t>
            </a:r>
            <a:r>
              <a:rPr lang="ru-RU" sz="700" dirty="0" smtClean="0"/>
              <a:t>№ 1032-1 «О </a:t>
            </a:r>
            <a:r>
              <a:rPr lang="ru-RU" sz="700" dirty="0"/>
              <a:t>занятости населения в Российской </a:t>
            </a:r>
            <a:r>
              <a:rPr lang="ru-RU" sz="700" dirty="0" smtClean="0"/>
              <a:t>Федерации» </a:t>
            </a:r>
            <a:endParaRPr lang="ru-RU" sz="700" dirty="0"/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07504" y="519323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Пособия учащимся, нуждающимся в приобретении проездных билетов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2477657" y="519323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Закон Чувашской Республики от 30.07.2013 № 50 «Об образовании в Чувашской Республике»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00392" y="483319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3</a:t>
            </a:r>
            <a:r>
              <a:rPr lang="ru-RU" sz="1000" dirty="0" smtClean="0">
                <a:solidFill>
                  <a:schemeClr val="tx1"/>
                </a:solidFill>
              </a:rPr>
              <a:t> 700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200392" y="519323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628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107504" y="4452916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Субсидии на оплату жилого помещения и коммунальных услуг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2477657" y="4452916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Статья 159 Жилищного Кодекса Российской Федерации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7200392" y="4452916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9</a:t>
            </a:r>
            <a:r>
              <a:rPr lang="ru-RU" sz="1000" dirty="0" smtClean="0">
                <a:solidFill>
                  <a:schemeClr val="tx1"/>
                </a:solidFill>
              </a:rPr>
              <a:t> 500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07504" y="5589240"/>
            <a:ext cx="8928992" cy="1835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молодых семей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6237312"/>
            <a:ext cx="2304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Возмещение части затрат на уплату процентов по ипотечным кредитам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477657" y="6237312"/>
            <a:ext cx="468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700" dirty="0" smtClean="0"/>
              <a:t>Постановления </a:t>
            </a:r>
            <a:r>
              <a:rPr lang="ru-RU" sz="700" dirty="0"/>
              <a:t>Кабинета Министров Чувашской Республики от 24.07.2002 № </a:t>
            </a:r>
            <a:r>
              <a:rPr lang="ru-RU" sz="700" dirty="0" smtClean="0"/>
              <a:t>202, от </a:t>
            </a:r>
            <a:r>
              <a:rPr lang="ru-RU" sz="700" dirty="0"/>
              <a:t>24.10.2011 </a:t>
            </a:r>
            <a:r>
              <a:rPr lang="ru-RU" sz="700" dirty="0" smtClean="0"/>
              <a:t>№ </a:t>
            </a:r>
            <a:r>
              <a:rPr lang="ru-RU" sz="700" dirty="0"/>
              <a:t>446 </a:t>
            </a:r>
            <a:r>
              <a:rPr lang="ru-RU" sz="700" dirty="0" smtClean="0"/>
              <a:t>«Об </a:t>
            </a:r>
            <a:r>
              <a:rPr lang="ru-RU" sz="700" dirty="0"/>
              <a:t>утверждении Порядка возмещения части затрат на уплату процентов по ипотечным кредитам (займам</a:t>
            </a:r>
            <a:r>
              <a:rPr lang="ru-RU" sz="700" dirty="0" smtClean="0"/>
              <a:t>)…»</a:t>
            </a:r>
            <a:endParaRPr lang="ru-RU" sz="7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200392" y="623731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700 сем.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828623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жильем молодых семей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477657" y="5828623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Постановление Кабинета Министров </a:t>
            </a:r>
            <a:r>
              <a:rPr lang="ru-RU" sz="700" dirty="0" smtClean="0">
                <a:solidFill>
                  <a:schemeClr val="tx1"/>
                </a:solidFill>
              </a:rPr>
              <a:t>Чувашской Республики </a:t>
            </a:r>
            <a:r>
              <a:rPr lang="ru-RU" sz="700" dirty="0">
                <a:solidFill>
                  <a:schemeClr val="tx1"/>
                </a:solidFill>
              </a:rPr>
              <a:t>от 20.12.2010 </a:t>
            </a:r>
            <a:r>
              <a:rPr lang="ru-RU" sz="700" dirty="0" smtClean="0">
                <a:solidFill>
                  <a:schemeClr val="tx1"/>
                </a:solidFill>
              </a:rPr>
              <a:t>№ </a:t>
            </a:r>
            <a:r>
              <a:rPr lang="ru-RU" sz="700" dirty="0">
                <a:solidFill>
                  <a:schemeClr val="tx1"/>
                </a:solidFill>
              </a:rPr>
              <a:t>448 </a:t>
            </a:r>
            <a:r>
              <a:rPr lang="ru-RU" sz="700" dirty="0" smtClean="0">
                <a:solidFill>
                  <a:schemeClr val="tx1"/>
                </a:solidFill>
              </a:rPr>
              <a:t>«Об </a:t>
            </a:r>
            <a:r>
              <a:rPr lang="ru-RU" sz="700" dirty="0">
                <a:solidFill>
                  <a:schemeClr val="tx1"/>
                </a:solidFill>
              </a:rPr>
              <a:t>утверждении Правил предоставления средств из республиканского бюджета Чувашской Республики на предоставление социальных выплат молодым семьям на приобретение </a:t>
            </a:r>
            <a:r>
              <a:rPr lang="ru-RU" sz="700" dirty="0" smtClean="0">
                <a:solidFill>
                  <a:schemeClr val="tx1"/>
                </a:solidFill>
              </a:rPr>
              <a:t>жилья»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200392" y="5828623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292 сем.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8172504" y="2060848"/>
            <a:ext cx="900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296 411,4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107504" y="2060848"/>
            <a:ext cx="2304000" cy="5760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</a:t>
            </a:r>
            <a:r>
              <a:rPr lang="ru-RU" sz="800" dirty="0">
                <a:solidFill>
                  <a:schemeClr val="tx1"/>
                </a:solidFill>
              </a:rPr>
              <a:t>денежная компенсация расходов на содержание ребенка, выплачиваемая опекунам (попечителям), приемным родителям, патронатным воспитателям   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07504" y="1079367"/>
            <a:ext cx="8928992" cy="21543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Поддержка материнства и детства 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07504" y="2708888"/>
            <a:ext cx="2304000" cy="360072"/>
          </a:xfrm>
          <a:prstGeom prst="roundRect">
            <a:avLst>
              <a:gd name="adj" fmla="val 1960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Обеспечение </a:t>
            </a:r>
            <a:r>
              <a:rPr lang="ru-RU" sz="800" dirty="0">
                <a:solidFill>
                  <a:schemeClr val="tx1"/>
                </a:solidFill>
              </a:rPr>
              <a:t>полноценным питанием беременных женщин, кормящих матерей, а также детей в возрасте до трех лет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77655" y="2636912"/>
            <a:ext cx="4680000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Постановление Кабинета </a:t>
            </a:r>
            <a:r>
              <a:rPr lang="ru-RU" sz="700" dirty="0">
                <a:solidFill>
                  <a:schemeClr val="tx1"/>
                </a:solidFill>
              </a:rPr>
              <a:t>Министров ЧР от 27.09.2007 № 238 «О порядке обеспечения полноценным питанием беременных женщин, кормящих матерей, а также детей в возрасте от двух до трех лет в семьях со среднедушевым доходом, не превышающим величину прожиточного минимума, установленную на территории Чувашской Республики»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2477655" y="2060848"/>
            <a:ext cx="4680000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700" dirty="0">
                <a:solidFill>
                  <a:prstClr val="black"/>
                </a:solidFill>
              </a:rPr>
              <a:t>Федеральный закон от 19.05.1995 № 81-ФЗ «О </a:t>
            </a:r>
            <a:r>
              <a:rPr lang="ru-RU" sz="700" dirty="0" smtClean="0">
                <a:solidFill>
                  <a:prstClr val="black"/>
                </a:solidFill>
              </a:rPr>
              <a:t>государственных пособиях гражданам, имеющим детей», Закон Чувашской </a:t>
            </a:r>
            <a:r>
              <a:rPr lang="ru-RU" sz="700" dirty="0">
                <a:solidFill>
                  <a:prstClr val="black"/>
                </a:solidFill>
              </a:rPr>
              <a:t>Республики </a:t>
            </a:r>
            <a:r>
              <a:rPr lang="ru-RU" sz="700" dirty="0" smtClean="0">
                <a:solidFill>
                  <a:prstClr val="black"/>
                </a:solidFill>
              </a:rPr>
              <a:t>от 24.11.2004 </a:t>
            </a:r>
            <a:r>
              <a:rPr lang="ru-RU" sz="700" dirty="0">
                <a:solidFill>
                  <a:prstClr val="black"/>
                </a:solidFill>
              </a:rPr>
              <a:t>№ 48 «О социальной поддержке детей в Чувашской Республике» 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8172504" y="2724690"/>
            <a:ext cx="900000" cy="27219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13 331,1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07504" y="3107531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800" dirty="0" smtClean="0">
                <a:solidFill>
                  <a:schemeClr val="tx1"/>
                </a:solidFill>
              </a:rPr>
              <a:t>Выплаты </a:t>
            </a:r>
            <a:r>
              <a:rPr lang="ru-RU" sz="800" dirty="0">
                <a:solidFill>
                  <a:schemeClr val="tx1"/>
                </a:solidFill>
              </a:rPr>
              <a:t> республиканского материнского (семейного) капитала</a:t>
            </a:r>
          </a:p>
        </p:txBody>
      </p:sp>
      <p:sp>
        <p:nvSpPr>
          <p:cNvPr id="58" name="Скругленный прямоугольник 57"/>
          <p:cNvSpPr/>
          <p:nvPr/>
        </p:nvSpPr>
        <p:spPr>
          <a:xfrm flipH="1">
            <a:off x="2477655" y="3107530"/>
            <a:ext cx="4680000" cy="28800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</a:t>
            </a:r>
            <a:r>
              <a:rPr lang="ru-RU" sz="700" dirty="0" smtClean="0">
                <a:solidFill>
                  <a:schemeClr val="tx1"/>
                </a:solidFill>
              </a:rPr>
              <a:t>21.02.2012 № </a:t>
            </a:r>
            <a:r>
              <a:rPr lang="ru-RU" sz="700" dirty="0">
                <a:solidFill>
                  <a:schemeClr val="tx1"/>
                </a:solidFill>
              </a:rPr>
              <a:t>1 </a:t>
            </a:r>
            <a:r>
              <a:rPr lang="ru-RU" sz="700" dirty="0" smtClean="0">
                <a:solidFill>
                  <a:schemeClr val="tx1"/>
                </a:solidFill>
              </a:rPr>
              <a:t>«О </a:t>
            </a:r>
            <a:r>
              <a:rPr lang="ru-RU" sz="700" dirty="0">
                <a:solidFill>
                  <a:schemeClr val="tx1"/>
                </a:solidFill>
              </a:rPr>
              <a:t>дополнительных мерах государственной поддержки семей, имеющих </a:t>
            </a:r>
            <a:r>
              <a:rPr lang="ru-RU" sz="700" dirty="0" smtClean="0">
                <a:solidFill>
                  <a:schemeClr val="tx1"/>
                </a:solidFill>
              </a:rPr>
              <a:t>детей»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8172504" y="3107531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187 508,9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200392" y="2060848"/>
            <a:ext cx="900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549 чел.</a:t>
            </a:r>
            <a:endParaRPr lang="ru-RU" sz="1000" i="1" dirty="0"/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7200392" y="2724690"/>
            <a:ext cx="900000" cy="27219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695 чел.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00392" y="3107531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1 250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8172504" y="4452916"/>
            <a:ext cx="900000" cy="307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316</a:t>
            </a:r>
            <a:r>
              <a:rPr lang="en-US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425,6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172504" y="4824830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284 417,8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8172504" y="519323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smtClean="0">
                <a:solidFill>
                  <a:schemeClr val="tx1"/>
                </a:solidFill>
              </a:rPr>
              <a:t>5 494,9 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8172504" y="5828623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251 856,9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8172504" y="6237312"/>
            <a:ext cx="900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21 000,0</a:t>
            </a:r>
          </a:p>
        </p:txBody>
      </p:sp>
      <p:sp>
        <p:nvSpPr>
          <p:cNvPr id="87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Font typeface="Georgia" pitchFamily="18" charset="0"/>
              <a:buNone/>
            </a:pPr>
            <a:r>
              <a:rPr lang="ru-RU" sz="22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отдельных категорий граждан</a:t>
            </a:r>
            <a:endParaRPr lang="ru-RU" sz="22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7504" y="656736"/>
            <a:ext cx="2304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Вид расходов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1" name="Скругленный прямоугольник 90"/>
          <p:cNvSpPr/>
          <p:nvPr/>
        </p:nvSpPr>
        <p:spPr>
          <a:xfrm>
            <a:off x="2483614" y="656736"/>
            <a:ext cx="4608000" cy="396000"/>
          </a:xfrm>
          <a:prstGeom prst="roundRect">
            <a:avLst>
              <a:gd name="adj" fmla="val 10000"/>
            </a:avLst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Правовое основание 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92" name="Скругленный прямоугольник 91"/>
          <p:cNvSpPr/>
          <p:nvPr/>
        </p:nvSpPr>
        <p:spPr>
          <a:xfrm>
            <a:off x="8136496" y="656736"/>
            <a:ext cx="900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Расходы                на 2024 год (тыс. руб.)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93" name="Скругленный прямоугольник 92"/>
          <p:cNvSpPr/>
          <p:nvPr/>
        </p:nvSpPr>
        <p:spPr>
          <a:xfrm>
            <a:off x="7164288" y="656736"/>
            <a:ext cx="936000" cy="396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ysClr val="windowText" lastClr="000000"/>
                </a:solidFill>
              </a:rPr>
              <a:t>Численность получателей </a:t>
            </a:r>
            <a:endParaRPr lang="ru-RU" sz="900" b="1" dirty="0">
              <a:solidFill>
                <a:sysClr val="windowText" lastClr="000000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07504" y="1340800"/>
            <a:ext cx="2304000" cy="648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 smtClean="0">
                <a:solidFill>
                  <a:schemeClr val="tx1"/>
                </a:solidFill>
              </a:rPr>
              <a:t>Ежемесячная денежная </a:t>
            </a:r>
            <a:r>
              <a:rPr lang="ru-RU" sz="800" dirty="0">
                <a:solidFill>
                  <a:schemeClr val="tx1"/>
                </a:solidFill>
              </a:rPr>
              <a:t>выплата, назначаемая при рождении (усыновлении) третьего или последующих детей до достижения ребенком возраста 3 лет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2477655" y="1340800"/>
            <a:ext cx="4680000" cy="648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Указ </a:t>
            </a:r>
            <a:r>
              <a:rPr lang="ru-RU" sz="700" dirty="0">
                <a:solidFill>
                  <a:schemeClr val="tx1"/>
                </a:solidFill>
              </a:rPr>
              <a:t>Президента Российской Федерации от 07.05.2012 № 606 «О мерах по реализации </a:t>
            </a:r>
            <a:r>
              <a:rPr lang="ru-RU" sz="700" dirty="0" smtClean="0">
                <a:solidFill>
                  <a:schemeClr val="tx1"/>
                </a:solidFill>
              </a:rPr>
              <a:t>демографической </a:t>
            </a:r>
            <a:r>
              <a:rPr lang="ru-RU" sz="700" dirty="0">
                <a:solidFill>
                  <a:schemeClr val="tx1"/>
                </a:solidFill>
              </a:rPr>
              <a:t>политики РФ», Указ Главы Чувашской Республики от 29.11.2017 № 123 «О ежемесячной денежной выплате семьям в случае рождения (усыновления) третьего ребенка или последующих детей», постановление Кабинета Министров Чувашской Республики от 07.12.2017 №  482 «Об утверждении Порядка и условий назначения и предоставления ежемесячной денежной выплаты семьям в случае рождения (усыновления) после 31 декабря 2016 г. третьего ребенка или последующих детей</a:t>
            </a:r>
            <a:r>
              <a:rPr lang="ru-RU" sz="700" dirty="0" smtClean="0">
                <a:solidFill>
                  <a:schemeClr val="tx1"/>
                </a:solidFill>
              </a:rPr>
              <a:t>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200392" y="1340798"/>
            <a:ext cx="900000" cy="6480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2</a:t>
            </a:r>
            <a:r>
              <a:rPr lang="ru-RU" sz="1000" dirty="0" smtClean="0">
                <a:solidFill>
                  <a:schemeClr val="tx1"/>
                </a:solidFill>
              </a:rPr>
              <a:t> 540 </a:t>
            </a:r>
            <a:r>
              <a:rPr lang="ru-RU" sz="900" dirty="0" smtClean="0">
                <a:solidFill>
                  <a:schemeClr val="tx1"/>
                </a:solidFill>
              </a:rPr>
              <a:t>чел.</a:t>
            </a:r>
          </a:p>
          <a:p>
            <a:endParaRPr lang="ru-RU" sz="1000" i="1" dirty="0"/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8172504" y="1340799"/>
            <a:ext cx="900000" cy="64804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392 325,5</a:t>
            </a:r>
            <a:endParaRPr lang="ru-RU" sz="1000" i="1" dirty="0"/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07504" y="3435659"/>
            <a:ext cx="2304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жильем детей-сирот и детей, оставшихся без попечения родителей</a:t>
            </a:r>
          </a:p>
        </p:txBody>
      </p:sp>
      <p:sp>
        <p:nvSpPr>
          <p:cNvPr id="60" name="Скругленный прямоугольник 59"/>
          <p:cNvSpPr/>
          <p:nvPr/>
        </p:nvSpPr>
        <p:spPr>
          <a:xfrm>
            <a:off x="2477655" y="3435659"/>
            <a:ext cx="468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 smtClean="0">
                <a:solidFill>
                  <a:schemeClr val="tx1"/>
                </a:solidFill>
              </a:rPr>
              <a:t>Федеральный закон от 21.12.1996 № 159-ФЗ «О дополнительных гарантиях по социальной </a:t>
            </a:r>
            <a:r>
              <a:rPr lang="ru-RU" sz="700" dirty="0">
                <a:solidFill>
                  <a:schemeClr val="tx1"/>
                </a:solidFill>
              </a:rPr>
              <a:t>поддержке детей-сирот и детей, оставшихся без попечения </a:t>
            </a:r>
            <a:r>
              <a:rPr lang="ru-RU" sz="700" dirty="0" smtClean="0">
                <a:solidFill>
                  <a:schemeClr val="tx1"/>
                </a:solidFill>
              </a:rPr>
              <a:t>родителей»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200392" y="342900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414 чел.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8172504" y="3435660"/>
            <a:ext cx="900000" cy="28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1 180 335,1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107504" y="3789079"/>
            <a:ext cx="2304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800" dirty="0">
                <a:solidFill>
                  <a:schemeClr val="tx1"/>
                </a:solidFill>
              </a:rPr>
              <a:t>Обеспечение жилыми помещениями многодетных семей, имеющих пять и более несовершеннолетних детей </a:t>
            </a: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2477655" y="3789079"/>
            <a:ext cx="468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700" dirty="0">
                <a:solidFill>
                  <a:schemeClr val="tx1"/>
                </a:solidFill>
              </a:rPr>
              <a:t>Закон Чувашской Республики от 17.10.2005 № 42 «О регулировании жилищных отношений»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00392" y="3782420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160 сем.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94" name="Скругленный прямоугольник 93"/>
          <p:cNvSpPr/>
          <p:nvPr/>
        </p:nvSpPr>
        <p:spPr>
          <a:xfrm>
            <a:off x="8172504" y="3789080"/>
            <a:ext cx="900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832 974,2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79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Бюджет</a:t>
            </a:r>
          </a:p>
          <a:p>
            <a:pPr algn="ctr"/>
            <a:r>
              <a:rPr lang="ru-RU" sz="1300" b="1" i="1" dirty="0">
                <a:solidFill>
                  <a:srgbClr val="4E67C8"/>
                </a:solidFill>
              </a:rPr>
              <a:t>для граждан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12899" y="484439"/>
            <a:ext cx="8712968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050" u="sng" dirty="0" smtClean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Clr>
                <a:srgbClr val="F14124">
                  <a:lumMod val="75000"/>
                </a:srgbClr>
              </a:buClr>
              <a:buNone/>
            </a:pPr>
            <a:r>
              <a:rPr lang="ru-RU" sz="18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спортивно-оздоровительного комплекса с бассейном БУ «СШОР № 9 по плаванию» Минспорта Чувашии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579" y="1376888"/>
            <a:ext cx="5256584" cy="1044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объекта – 2024 -2027 годы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более 15,0 тыс.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кв. м.</a:t>
            </a:r>
          </a:p>
          <a:p>
            <a:pPr>
              <a:lnSpc>
                <a:spcPct val="150000"/>
              </a:lnSpc>
            </a:pP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человек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89830" y="3602202"/>
            <a:ext cx="33026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двухэтажном здании спорткомплекса разместятся 50-метровый, 25-метровый и детский бассейны, трибуны для зрителей на 500 человек, зал «сухого плавания», тренажерный зал, зал хореографии, конференц-зал на 60 человек, пресс-центр, кафе на 90 мест, комнаты тренерского состава и судей, раздевалки, душевые и санузлы, детская игровая комната, медицинские, технические и административные помещения. Рядом с объектом расположится вместительная стоянка для автомобилей.</a:t>
            </a:r>
          </a:p>
          <a:p>
            <a:pPr marL="285750" indent="-285750" algn="just">
              <a:buFontTx/>
              <a:buChar char="-"/>
            </a:pPr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59310"/>
              </p:ext>
            </p:extLst>
          </p:nvPr>
        </p:nvGraphicFramePr>
        <p:xfrm>
          <a:off x="340362" y="2564904"/>
          <a:ext cx="5104359" cy="39297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91272"/>
                <a:gridCol w="1106989"/>
                <a:gridCol w="1191359"/>
                <a:gridCol w="1414739"/>
              </a:tblGrid>
              <a:tr h="367530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6965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0896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58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304,6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469,9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338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3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2 537,9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852,9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1 685,0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7" name="Picture 2" descr="\\cap-home.cap.ru\home\MINFIN\Обмен\Госдолг\Татьяна Иванова\СШОР 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830" y="1420542"/>
            <a:ext cx="3397318" cy="2037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21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536594"/>
              </p:ext>
            </p:extLst>
          </p:nvPr>
        </p:nvGraphicFramePr>
        <p:xfrm>
          <a:off x="198126" y="3068961"/>
          <a:ext cx="5021946" cy="31489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50840"/>
                <a:gridCol w="1378818"/>
                <a:gridCol w="1152128"/>
                <a:gridCol w="1440160"/>
              </a:tblGrid>
              <a:tr h="52526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873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86197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7887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474,9</a:t>
                      </a:r>
                      <a:endParaRPr lang="en-US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06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662,1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271,1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896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1 408,1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1 132,3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275,8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836712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объекта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1500 мест в микрорайоне </a:t>
            </a: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«Университетский-2» </a:t>
            </a:r>
          </a:p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0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СЗР </a:t>
            </a:r>
            <a:r>
              <a:rPr lang="ru-RU" sz="150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г. Чебоксары</a:t>
            </a:r>
            <a:endParaRPr lang="ru-RU" sz="1400" u="sng" dirty="0">
              <a:solidFill>
                <a:srgbClr val="4E67C8">
                  <a:lumMod val="50000"/>
                </a:srgb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45480" y="3398293"/>
            <a:ext cx="3396383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4-5 этажное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здание, 4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этажа для проведения образовательного процесса и один для технических нужд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 будет рассчитана на 60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классов.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учебных кабинетов в школе разместятся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бассейн,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 для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гимнастики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хореографии, библиотека, комната психологической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разгрузки и другое. Планируется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площадок для подвижных игр и общеразвивающих упражнений,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настольный теннис.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школы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предусмотрена универсальная спортивная площадка с игровым полем</a:t>
            </a:r>
            <a:r>
              <a:rPr lang="ru-RU" sz="1400" dirty="0">
                <a:solidFill>
                  <a:prstClr val="black"/>
                </a:solidFill>
              </a:rPr>
              <a:t>.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721" y="1716355"/>
            <a:ext cx="5058352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ввода объекта – июль 2024 года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здания – 25 104,1 кв. м. </a:t>
            </a:r>
            <a: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 – 1 500 учащихся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 descr="C:\Users\u.nodykova\Desktop\IMG_366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45479" y="1351563"/>
            <a:ext cx="3431013" cy="1933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9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1583697"/>
              </p:ext>
            </p:extLst>
          </p:nvPr>
        </p:nvGraphicFramePr>
        <p:xfrm>
          <a:off x="312899" y="2924944"/>
          <a:ext cx="4936274" cy="33040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45458"/>
                <a:gridCol w="1070536"/>
                <a:gridCol w="1152128"/>
                <a:gridCol w="1368152"/>
              </a:tblGrid>
              <a:tr h="351334">
                <a:tc gridSpan="4"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Объемы финансирования строительства (млн. рублей)</a:t>
                      </a:r>
                      <a:endParaRPr lang="ru-RU" sz="13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65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годы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 за счет средств: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33792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республиканского бюджета Чувашской Республики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835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218,2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25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237,7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68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690,4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666,1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24,3</a:t>
                      </a:r>
                      <a:endParaRPr kumimoji="0" lang="ru-RU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30" y="69850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12899" y="764704"/>
            <a:ext cx="8712968" cy="74924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нового здания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поликлиники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 ЧР «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Канашская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центральная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районная больница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Ф.Г.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Григорьева» Минздрава Чувашии, </a:t>
            </a:r>
            <a:r>
              <a:rPr lang="ru-RU" sz="1550" u="sng" dirty="0" err="1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Канашский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район, с. Шихазаны, </a:t>
            </a: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50" u="sng" dirty="0" smtClean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550" u="sng" dirty="0">
                <a:solidFill>
                  <a:srgbClr val="4E67C8">
                    <a:lumMod val="50000"/>
                  </a:srgb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В.П. Епифанова, д. 12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899" y="1772815"/>
            <a:ext cx="4907173" cy="8683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ввода объекта – 2024 год</a:t>
            </a:r>
          </a:p>
          <a:p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Мощность – 500 посещений в смену</a:t>
            </a:r>
          </a:p>
          <a:p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– 5 230,3 </a:t>
            </a:r>
            <a:r>
              <a:rPr lang="ru-RU" sz="15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</a:t>
            </a:r>
            <a:r>
              <a:rPr lang="ru-RU" sz="15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м. 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37511" y="644825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352" b="66389" l="33333" r="6296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909" t="36364" r="36954" b="33333"/>
          <a:stretch/>
        </p:blipFill>
        <p:spPr bwMode="auto">
          <a:xfrm>
            <a:off x="5489108" y="1340768"/>
            <a:ext cx="3475380" cy="1896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489107" y="3244838"/>
            <a:ext cx="3475381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строительстве нового здания поликлиники на территории основного больничного комплекса будут достигнуты следующие цели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повышение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и качества оказания первичной медико-санитарной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снижение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ожидания в очереди и повышение комфорта проведения в медицинском учреждении;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доступность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удобство посещений для лиц с ограниченными возможностями;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обеспечение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единых стандартов оказания медицинской помощи и увеличение объемов предоставления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31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6419209"/>
              </p:ext>
            </p:extLst>
          </p:nvPr>
        </p:nvGraphicFramePr>
        <p:xfrm>
          <a:off x="3712008" y="751571"/>
          <a:ext cx="5188092" cy="198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915586297"/>
              </p:ext>
            </p:extLst>
          </p:nvPr>
        </p:nvGraphicFramePr>
        <p:xfrm>
          <a:off x="55264" y="2648069"/>
          <a:ext cx="6984776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ая прямоугольная выноска 14"/>
          <p:cNvSpPr/>
          <p:nvPr/>
        </p:nvSpPr>
        <p:spPr>
          <a:xfrm>
            <a:off x="107504" y="856409"/>
            <a:ext cx="3086975" cy="1572098"/>
          </a:xfrm>
          <a:prstGeom prst="wedgeRoundRectCallout">
            <a:avLst>
              <a:gd name="adj1" fmla="val 77116"/>
              <a:gd name="adj2" fmla="val -1176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из республиканского бюджета Чувашской Республики распределяется на основе единых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объективных показателей, адекватно отражающих факторы, определяющие потребность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финансировании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3"/>
          <p:cNvSpPr/>
          <p:nvPr/>
        </p:nvSpPr>
        <p:spPr>
          <a:xfrm>
            <a:off x="7020272" y="2564904"/>
            <a:ext cx="2076368" cy="391074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5080" tIns="5080" rIns="5080" bIns="145068" numCol="1" spcCol="1270" anchor="ctr" anchorCtr="0">
            <a:noAutofit/>
          </a:bodyPr>
          <a:lstStyle/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 бюджетам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образований Чувашской Республики утверждается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 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республиканском бюджете Чувашской Республики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отдельными решениями Кабинета Министров Чувашской Республики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согласно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Бюджетному кодексу РФ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407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61990934"/>
              </p:ext>
            </p:extLst>
          </p:nvPr>
        </p:nvGraphicFramePr>
        <p:xfrm>
          <a:off x="-252536" y="476672"/>
          <a:ext cx="7128792" cy="6623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03402" y="158585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1 560,3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32" y="-476672"/>
            <a:ext cx="742535" cy="32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04247" y="4077072"/>
            <a:ext cx="2194274" cy="132802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образованиям Чувашской Республики предусмотрена на 2024 год в сумме 2 226,8 млн. рублей.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497" y="82913"/>
            <a:ext cx="7837732" cy="39375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образованиям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476672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sz="12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3"/>
          <p:cNvSpPr txBox="1"/>
          <p:nvPr/>
        </p:nvSpPr>
        <p:spPr>
          <a:xfrm>
            <a:off x="5076056" y="1958897"/>
            <a:ext cx="936103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3"/>
          <p:cNvSpPr txBox="1"/>
          <p:nvPr/>
        </p:nvSpPr>
        <p:spPr>
          <a:xfrm>
            <a:off x="6030084" y="1992880"/>
            <a:ext cx="7200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1 337,4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7" y="974137"/>
            <a:ext cx="2194273" cy="295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462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4168" y="1237033"/>
            <a:ext cx="2880320" cy="47542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Чувашской Республики рассчитывается :</a:t>
            </a:r>
          </a:p>
          <a:p>
            <a:pPr algn="just"/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на выравнивание бюджетной обеспеченности муниципальных округов (городских округов) – приложение № 2 к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от 16 ноября 2021 г. № 81 «О регулировании бюджетных правоотношений в Чувашской Республике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          </a:t>
            </a:r>
          </a:p>
          <a:p>
            <a:pPr marL="171450" lvl="0" indent="-171450" algn="just">
              <a:buFontTx/>
              <a:buChar char="-"/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поддержку мер по обеспечению сбалансированности муниципальных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городских округов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(постановление Кабинета Министров Чувашской Республики от 04.12.2021 №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614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Методики распределения дотаций на поддержку мер по обеспечению сбалансированности бюджетов муниципальных округов и городских округов и Правил их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предоставления».</a:t>
            </a:r>
            <a:endParaRPr lang="ru-RU" sz="11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89900" y="6486466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 образованиям                             Чувашской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2024 год</a:t>
            </a:r>
            <a:endParaRPr lang="ru-RU" sz="16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7666176" y="751571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altLang="ru-RU" sz="1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123520"/>
              </p:ext>
            </p:extLst>
          </p:nvPr>
        </p:nvGraphicFramePr>
        <p:xfrm>
          <a:off x="251520" y="741947"/>
          <a:ext cx="5616624" cy="54489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24136"/>
                <a:gridCol w="1152128"/>
                <a:gridCol w="1800200"/>
                <a:gridCol w="1440160"/>
              </a:tblGrid>
              <a:tr h="21602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муниципальных образований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Финансовая помощь - всего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числе: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6606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выравнивание бюджетной обеспеченности муниципальных округов (городских округов)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 на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поддержку мер по обеспечению сбалансированности муниципальных округов и городских округов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Алатырский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85 610,0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85 610,0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100 610,5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100 610,5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Батыревский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96 906,3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96 906,3</a:t>
                      </a:r>
                      <a:endParaRPr lang="ru-RU" sz="9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Вурнарский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100 425,4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100 425,4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Ибресинский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103 014,8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72 787,0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30 227,8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Канашский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185 289,5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185 289,5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Козловский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74 975,9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66 888,1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8 087,8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Комсомольский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89 254,8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72 408,5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16 846,3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Красноармейский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64 527,4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61 718,8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2 808,6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Красночетайский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77 787,5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77 787,5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Марпосадский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106 476,0</a:t>
                      </a:r>
                      <a:endParaRPr lang="ru-RU" sz="900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101 067,5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5 408,5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Моргаушский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125 473,8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125 473,8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Порецкий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58 837,4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56 308,8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2 528,6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Урмарский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89 749,5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89 749,5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Цивильский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116 536,9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107 890,4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8 646,5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Чебоксарский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197 434,8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197 434,8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Шемуршинский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69 221,4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69 221,4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Шумерлинский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66 040,3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46 119,3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19 921,0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Ядринский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105 752,5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105 752,5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Яльчикский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62 873,3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62 873,3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Янтиковский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58 623,3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56 370,6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2 252,7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Алатырь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50 460,9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50 460,9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Канаш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23 283,6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23 283,6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Новочебоксарск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80 346,7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66 811,5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13 535,2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Чебоксары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688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Шумерля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37 319,4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33 632,4</a:t>
                      </a:r>
                      <a:endParaRPr lang="ru-RU" sz="9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6350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3 687,0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1477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2 226 831,9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2 112 881,9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113 950,0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04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517822214"/>
              </p:ext>
            </p:extLst>
          </p:nvPr>
        </p:nvGraphicFramePr>
        <p:xfrm>
          <a:off x="266639" y="1356380"/>
          <a:ext cx="8732344" cy="5449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2691" name="Номер слайда 2"/>
          <p:cNvSpPr txBox="1">
            <a:spLocks/>
          </p:cNvSpPr>
          <p:nvPr/>
        </p:nvSpPr>
        <p:spPr bwMode="auto">
          <a:xfrm>
            <a:off x="8991769" y="6393329"/>
            <a:ext cx="3952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ru-RU" altLang="ru-RU" sz="1600" b="1">
              <a:solidFill>
                <a:srgbClr val="00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7057" y="692696"/>
            <a:ext cx="8017391" cy="504056"/>
          </a:xfrm>
          <a:prstGeom prst="roundRect">
            <a:avLst/>
          </a:prstGeom>
          <a:gradFill flip="none" rotWithShape="1"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Распоряжением Кабинета Министров Чувашской Республики от 20.07.2018 № 522-р</a:t>
            </a: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утверждены 24 госпрограммы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259730" y="91006"/>
            <a:ext cx="7613498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532440" y="6525344"/>
            <a:ext cx="410496" cy="298276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5400000">
            <a:off x="6367302" y="2113318"/>
            <a:ext cx="232289" cy="4879878"/>
          </a:xfrm>
          <a:prstGeom prst="leftBrace">
            <a:avLst>
              <a:gd name="adj1" fmla="val 8333"/>
              <a:gd name="adj2" fmla="val 92988"/>
            </a:avLst>
          </a:pr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121079"/>
              </p:ext>
            </p:extLst>
          </p:nvPr>
        </p:nvGraphicFramePr>
        <p:xfrm>
          <a:off x="4043507" y="4566090"/>
          <a:ext cx="4890163" cy="1999740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4331055"/>
                <a:gridCol w="559108"/>
              </a:tblGrid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</a:t>
                      </a:r>
                      <a:endParaRPr lang="ru-RU" sz="9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133" marR="2133" marT="2133" marB="0" anchor="ctr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Повышение безопасности жизнедеятельности населения и территорий Чувашской Республики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0,56%</a:t>
                      </a: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потенциала природно-сырьевых ресурсов и обеспечение экологической безопасности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1,23%</a:t>
                      </a: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Цифровое общество Чувашии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0,96%</a:t>
                      </a: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промышленности и инновационная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0,90%</a:t>
                      </a:r>
                    </a:p>
                  </a:txBody>
                  <a:tcPr marL="9525" marR="9525" marT="9525" marB="0" anchor="b"/>
                </a:tc>
              </a:tr>
              <a:tr h="14401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Доступная среда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0,03%</a:t>
                      </a:r>
                    </a:p>
                  </a:txBody>
                  <a:tcPr marL="9525" marR="9525" marT="9525" marB="0" anchor="b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Молодежь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0,38%</a:t>
                      </a:r>
                    </a:p>
                  </a:txBody>
                  <a:tcPr marL="9525" marR="9525" marT="9525" marB="0" anchor="b"/>
                </a:tc>
              </a:tr>
              <a:tr h="17059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общественного порядка и противодействие преступности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0,05%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земельных и имущественных отношений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0,06%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 территории Чувашской 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1,00%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Содействие занятости населения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0,72%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туризма и индустрии гостеприимства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0,20%</a:t>
                      </a:r>
                    </a:p>
                  </a:txBody>
                  <a:tcPr marL="9525" marR="9525" marT="9525" marB="0" anchor="b"/>
                </a:tc>
              </a:tr>
              <a:tr h="144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Непрограммные расходы государственных органов Чувашской Республики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0,16%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8524" y="4628134"/>
            <a:ext cx="3611388" cy="18869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Преимуществом программного бюджета является распределение расходов не по ведомствам, а по программам. Программный подход к формированию бюджета основан на оценке результатов использования бюджетных ресурсов и позволяет оптимизировать решения о распределении бюджетных средств.</a:t>
            </a:r>
          </a:p>
          <a:p>
            <a:pPr algn="just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программных расходов республиканского бюджета Чувашской Республики – 99,84%.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48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Скругленный прямоугольник 4"/>
          <p:cNvSpPr/>
          <p:nvPr/>
        </p:nvSpPr>
        <p:spPr bwMode="auto">
          <a:xfrm>
            <a:off x="3271350" y="1988840"/>
            <a:ext cx="3553761" cy="46590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68580" tIns="68580" rIns="68580" bIns="68580" spcCol="1270" anchor="ctr"/>
          <a:lstStyle/>
          <a:p>
            <a:pPr algn="ctr" defTabSz="8001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структурных элементов,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763" y="4292600"/>
            <a:ext cx="1944687" cy="361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163" y="4662488"/>
            <a:ext cx="1512887" cy="5032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9073" y="702715"/>
            <a:ext cx="6623050" cy="11421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долгосрочной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сбалансированности и устойчивости республиканского бюджета Чувашской Республики и местных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бюджетов;</a:t>
            </a:r>
          </a:p>
          <a:p>
            <a:pPr marL="285750" indent="-285750" algn="just">
              <a:buFont typeface="Wingdings" panose="05000000000000000000" pitchFamily="2" charset="2"/>
              <a:buChar char="v"/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 управления общественными финансами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Республики.</a:t>
            </a:r>
          </a:p>
        </p:txBody>
      </p:sp>
      <p:sp>
        <p:nvSpPr>
          <p:cNvPr id="239622" name="TextBox 5"/>
          <p:cNvSpPr txBox="1">
            <a:spLocks noChangeArrowheads="1"/>
          </p:cNvSpPr>
          <p:nvPr/>
        </p:nvSpPr>
        <p:spPr bwMode="auto">
          <a:xfrm>
            <a:off x="88987" y="2436242"/>
            <a:ext cx="318352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7" y="620689"/>
            <a:ext cx="2148680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9625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8197469" y="6597352"/>
            <a:ext cx="1006489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C49BD82-308D-4C86-A685-998A61E8EB56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52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6876256" y="1988842"/>
            <a:ext cx="648072" cy="4474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8388426" y="1988843"/>
            <a:ext cx="636323" cy="447309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621023" y="1988842"/>
            <a:ext cx="644783" cy="449317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5" name="Диаграмма 3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2171958"/>
              </p:ext>
            </p:extLst>
          </p:nvPr>
        </p:nvGraphicFramePr>
        <p:xfrm>
          <a:off x="30163" y="3008716"/>
          <a:ext cx="3173686" cy="308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Скругленный прямоугольник 19"/>
          <p:cNvSpPr/>
          <p:nvPr/>
        </p:nvSpPr>
        <p:spPr bwMode="auto">
          <a:xfrm>
            <a:off x="3278010" y="4716611"/>
            <a:ext cx="3532361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долгом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 bwMode="auto">
          <a:xfrm>
            <a:off x="6876258" y="3380152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591,7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 bwMode="auto">
          <a:xfrm>
            <a:off x="6876258" y="2531414"/>
            <a:ext cx="648070" cy="51901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6898818" y="4710258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284,4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 bwMode="auto">
          <a:xfrm>
            <a:off x="8376679" y="3376718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3 037,1</a:t>
            </a:r>
          </a:p>
        </p:txBody>
      </p:sp>
      <p:sp>
        <p:nvSpPr>
          <p:cNvPr id="25" name="Скругленный прямоугольник 24"/>
          <p:cNvSpPr/>
          <p:nvPr/>
        </p:nvSpPr>
        <p:spPr bwMode="auto">
          <a:xfrm>
            <a:off x="8376867" y="2531415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</a:p>
        </p:txBody>
      </p:sp>
      <p:sp>
        <p:nvSpPr>
          <p:cNvPr id="26" name="Скругленный прямоугольник 25"/>
          <p:cNvSpPr/>
          <p:nvPr/>
        </p:nvSpPr>
        <p:spPr bwMode="auto">
          <a:xfrm>
            <a:off x="8376679" y="4716611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575,6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 bwMode="auto">
          <a:xfrm>
            <a:off x="7632266" y="3376718"/>
            <a:ext cx="648070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037,1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 bwMode="auto">
          <a:xfrm>
            <a:off x="7621024" y="2531415"/>
            <a:ext cx="648070" cy="51901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2,4</a:t>
            </a: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7632266" y="4716611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460,8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 bwMode="auto">
          <a:xfrm>
            <a:off x="6876258" y="3757993"/>
            <a:ext cx="670630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862,1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 bwMode="auto">
          <a:xfrm>
            <a:off x="7621024" y="3767656"/>
            <a:ext cx="670898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376,1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 bwMode="auto">
          <a:xfrm>
            <a:off x="8375532" y="3757993"/>
            <a:ext cx="671965" cy="8854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379,6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 bwMode="auto">
          <a:xfrm>
            <a:off x="3272514" y="5157192"/>
            <a:ext cx="3575482" cy="59478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 развитие контрактной системы в сфере закупок товаров, работ, услуг для обеспечения государственных и муниципальных нужд и государственного регулирования цен (тарифов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 bwMode="auto">
          <a:xfrm>
            <a:off x="6898818" y="5157193"/>
            <a:ext cx="648070" cy="594789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 bwMode="auto">
          <a:xfrm>
            <a:off x="8399427" y="5157193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86,4</a:t>
            </a:r>
          </a:p>
        </p:txBody>
      </p:sp>
      <p:sp>
        <p:nvSpPr>
          <p:cNvPr id="40" name="Скругленный прямоугольник 39"/>
          <p:cNvSpPr/>
          <p:nvPr/>
        </p:nvSpPr>
        <p:spPr bwMode="auto">
          <a:xfrm>
            <a:off x="7643584" y="5157193"/>
            <a:ext cx="648070" cy="59478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86,4</a:t>
            </a:r>
          </a:p>
        </p:txBody>
      </p:sp>
      <p:sp>
        <p:nvSpPr>
          <p:cNvPr id="45" name="Скругленный прямоугольник 44"/>
          <p:cNvSpPr/>
          <p:nvPr/>
        </p:nvSpPr>
        <p:spPr bwMode="auto">
          <a:xfrm>
            <a:off x="3278011" y="3380152"/>
            <a:ext cx="3532361" cy="336880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управление бюджетным процессом и повышение его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</a:t>
            </a:r>
            <a:endParaRPr lang="ru-RU" sz="1000" dirty="0">
              <a:solidFill>
                <a:prstClr val="white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 bwMode="auto">
          <a:xfrm>
            <a:off x="3275857" y="2531414"/>
            <a:ext cx="3549254" cy="51901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"Повышение финансовой грамотности населения Чувашской Республики" ("Новая финансовая культура")</a:t>
            </a:r>
          </a:p>
        </p:txBody>
      </p:sp>
      <p:sp>
        <p:nvSpPr>
          <p:cNvPr id="47" name="Скругленный прямоугольник 46"/>
          <p:cNvSpPr/>
          <p:nvPr/>
        </p:nvSpPr>
        <p:spPr bwMode="auto">
          <a:xfrm>
            <a:off x="3271350" y="3757992"/>
            <a:ext cx="3532361" cy="904495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финансовой поддержки муниципальных округов, городских округов Чувашской Республики с целью выравнивания их бюджетной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обеспеченности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обеспечения  сбалансированности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бюджетов, социально-экономического развития и исполнения делегированных полномочий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 bwMode="auto">
          <a:xfrm>
            <a:off x="3277407" y="5820139"/>
            <a:ext cx="3562922" cy="4507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и развитие системы внешнего государственного (муниципального) финансового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контроля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 bwMode="auto">
          <a:xfrm>
            <a:off x="8388426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 bwMode="auto">
          <a:xfrm>
            <a:off x="7644013" y="5805264"/>
            <a:ext cx="648070" cy="34653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Скругленный прямоугольник 71"/>
          <p:cNvSpPr/>
          <p:nvPr/>
        </p:nvSpPr>
        <p:spPr bwMode="auto">
          <a:xfrm>
            <a:off x="3291298" y="6329919"/>
            <a:ext cx="3492464" cy="33628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 bwMode="auto">
          <a:xfrm>
            <a:off x="3293604" y="3068960"/>
            <a:ext cx="3510107" cy="288032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  <a:endParaRPr lang="ru-RU" sz="1200" b="1" dirty="0">
              <a:solidFill>
                <a:prstClr val="white"/>
              </a:solidFill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 bwMode="auto">
          <a:xfrm>
            <a:off x="6907924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7663932" y="5805264"/>
            <a:ext cx="648070" cy="465648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Скругленный прямоугольник 82"/>
          <p:cNvSpPr/>
          <p:nvPr/>
        </p:nvSpPr>
        <p:spPr bwMode="auto">
          <a:xfrm>
            <a:off x="6904177" y="6307420"/>
            <a:ext cx="648070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296,6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 bwMode="auto">
          <a:xfrm>
            <a:off x="8399427" y="6313773"/>
            <a:ext cx="648069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 bwMode="auto">
          <a:xfrm>
            <a:off x="7637624" y="6313773"/>
            <a:ext cx="674377" cy="368573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307,0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66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49437" y="2801008"/>
            <a:ext cx="4278547" cy="10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49397" y="4145308"/>
            <a:ext cx="4276646" cy="8678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налоговых и неналоговых доходов республиканского бюджета Чувашской Республики (% к предыдущему году)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5820" y="5321903"/>
            <a:ext cx="4256743" cy="9361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9437" y="1700804"/>
            <a:ext cx="2447619" cy="547135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4" name="Скругленный прямоугольник 4"/>
          <p:cNvSpPr/>
          <p:nvPr/>
        </p:nvSpPr>
        <p:spPr bwMode="auto">
          <a:xfrm>
            <a:off x="4640323" y="1052736"/>
            <a:ext cx="4324078" cy="54510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0" name="Скругленный прямоугольник 19"/>
          <p:cNvSpPr/>
          <p:nvPr/>
        </p:nvSpPr>
        <p:spPr bwMode="auto">
          <a:xfrm>
            <a:off x="465645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факт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 bwMode="auto">
          <a:xfrm>
            <a:off x="5529513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 bwMode="auto">
          <a:xfrm>
            <a:off x="7291438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 bwMode="auto">
          <a:xfrm>
            <a:off x="6410476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4" name="Группа 55"/>
          <p:cNvGrpSpPr>
            <a:grpSpLocks/>
          </p:cNvGrpSpPr>
          <p:nvPr/>
        </p:nvGrpSpPr>
        <p:grpSpPr bwMode="auto">
          <a:xfrm>
            <a:off x="4640324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2037" y="2383088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0666" name="Группа 61"/>
          <p:cNvGrpSpPr>
            <a:grpSpLocks/>
          </p:cNvGrpSpPr>
          <p:nvPr/>
        </p:nvGrpSpPr>
        <p:grpSpPr bwMode="auto">
          <a:xfrm>
            <a:off x="4643275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</a:t>
              </a: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</a:t>
              </a:r>
              <a:r>
                <a:rPr lang="en-US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66" name="Скругленный прямоугольник 65"/>
          <p:cNvSpPr/>
          <p:nvPr/>
        </p:nvSpPr>
        <p:spPr bwMode="auto">
          <a:xfrm>
            <a:off x="4617171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69" name="Группа 70"/>
          <p:cNvGrpSpPr>
            <a:grpSpLocks/>
          </p:cNvGrpSpPr>
          <p:nvPr/>
        </p:nvGrpSpPr>
        <p:grpSpPr bwMode="auto">
          <a:xfrm>
            <a:off x="5521286" y="2947613"/>
            <a:ext cx="792000" cy="720000"/>
            <a:chOff x="929823" y="2360863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929823" y="2360863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952037" y="2383087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71" name="Группа 76"/>
          <p:cNvGrpSpPr>
            <a:grpSpLocks/>
          </p:cNvGrpSpPr>
          <p:nvPr/>
        </p:nvGrpSpPr>
        <p:grpSpPr bwMode="auto">
          <a:xfrm>
            <a:off x="5523301" y="4198804"/>
            <a:ext cx="792000" cy="720000"/>
            <a:chOff x="929823" y="3932554"/>
            <a:chExt cx="850461" cy="750880"/>
          </a:xfr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929823" y="3932554"/>
              <a:ext cx="850461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9" name="Скругленный прямоугольник 4"/>
            <p:cNvSpPr/>
            <p:nvPr/>
          </p:nvSpPr>
          <p:spPr>
            <a:xfrm>
              <a:off x="952037" y="3954779"/>
              <a:ext cx="806034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100,5</a:t>
              </a:r>
            </a:p>
          </p:txBody>
        </p:sp>
      </p:grpSp>
      <p:sp>
        <p:nvSpPr>
          <p:cNvPr id="81" name="Скругленный прямоугольник 80"/>
          <p:cNvSpPr/>
          <p:nvPr/>
        </p:nvSpPr>
        <p:spPr bwMode="auto">
          <a:xfrm>
            <a:off x="5501705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Скругленный прямоугольник 86"/>
          <p:cNvSpPr/>
          <p:nvPr/>
        </p:nvSpPr>
        <p:spPr bwMode="auto">
          <a:xfrm>
            <a:off x="7283210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93" name="Скругленный прямоугольник 92"/>
          <p:cNvSpPr/>
          <p:nvPr/>
        </p:nvSpPr>
        <p:spPr bwMode="auto">
          <a:xfrm>
            <a:off x="7283353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 bwMode="auto">
          <a:xfrm>
            <a:off x="7270773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0684" name="Группа 115"/>
          <p:cNvGrpSpPr>
            <a:grpSpLocks/>
          </p:cNvGrpSpPr>
          <p:nvPr/>
        </p:nvGrpSpPr>
        <p:grpSpPr bwMode="auto">
          <a:xfrm>
            <a:off x="6402248" y="2947613"/>
            <a:ext cx="792000" cy="720000"/>
            <a:chOff x="3686499" y="2232392"/>
            <a:chExt cx="84054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17" name="Скругленный прямоугольник 116"/>
            <p:cNvSpPr/>
            <p:nvPr/>
          </p:nvSpPr>
          <p:spPr>
            <a:xfrm>
              <a:off x="3686499" y="2232392"/>
              <a:ext cx="84054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8" name="Скругленный прямоугольник 4"/>
            <p:cNvSpPr/>
            <p:nvPr/>
          </p:nvSpPr>
          <p:spPr>
            <a:xfrm>
              <a:off x="3708744" y="2254617"/>
              <a:ext cx="796058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50,0</a:t>
              </a:r>
            </a:p>
          </p:txBody>
        </p:sp>
      </p:grpSp>
      <p:grpSp>
        <p:nvGrpSpPr>
          <p:cNvPr id="240686" name="Группа 121"/>
          <p:cNvGrpSpPr>
            <a:grpSpLocks/>
          </p:cNvGrpSpPr>
          <p:nvPr/>
        </p:nvGrpSpPr>
        <p:grpSpPr bwMode="auto">
          <a:xfrm>
            <a:off x="6403327" y="4198804"/>
            <a:ext cx="792000" cy="720000"/>
            <a:chOff x="3748552" y="3975433"/>
            <a:chExt cx="802038" cy="750880"/>
          </a:xfr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grpSpPr>
        <p:sp>
          <p:nvSpPr>
            <p:cNvPr id="123" name="Скругленный прямоугольник 122"/>
            <p:cNvSpPr/>
            <p:nvPr/>
          </p:nvSpPr>
          <p:spPr>
            <a:xfrm>
              <a:off x="3748552" y="3975433"/>
              <a:ext cx="802038" cy="750880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4" name="Скругленный прямоугольник 4"/>
            <p:cNvSpPr/>
            <p:nvPr/>
          </p:nvSpPr>
          <p:spPr>
            <a:xfrm>
              <a:off x="3770787" y="3997658"/>
              <a:ext cx="757569" cy="70643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9530" tIns="49530" rIns="49530" bIns="49530" spcCol="1270" anchor="ctr"/>
            <a:lstStyle/>
            <a:p>
              <a:pPr algn="ctr" defTabSz="5778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3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100,6</a:t>
              </a:r>
              <a:endPara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6" name="Скругленный прямоугольник 125"/>
          <p:cNvSpPr/>
          <p:nvPr/>
        </p:nvSpPr>
        <p:spPr bwMode="auto">
          <a:xfrm>
            <a:off x="6386239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5" name="Заголовок 1"/>
          <p:cNvSpPr txBox="1">
            <a:spLocks/>
          </p:cNvSpPr>
          <p:nvPr/>
        </p:nvSpPr>
        <p:spPr>
          <a:xfrm>
            <a:off x="259727" y="0"/>
            <a:ext cx="7760233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«Управление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общественными финансами и государственным долгом Чувашской Республики»</a:t>
            </a:r>
          </a:p>
        </p:txBody>
      </p:sp>
      <p:cxnSp>
        <p:nvCxnSpPr>
          <p:cNvPr id="128" name="Прямая соединительная линия 127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TextBox 1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240650" name="Номер слайда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222503-0E88-4674-B39F-378D70ABE7FE}" type="slidenum">
              <a:rPr lang="ru-RU" altLang="ru-RU" sz="1400" smtClean="0">
                <a:solidFill>
                  <a:prstClr val="black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ru-RU" altLang="ru-RU" sz="1400" dirty="0" smtClean="0">
              <a:solidFill>
                <a:prstClr val="black"/>
              </a:solidFill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 bwMode="auto">
          <a:xfrm>
            <a:off x="8172401" y="1974371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 bwMode="auto">
          <a:xfrm>
            <a:off x="8164172" y="2947613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50,0</a:t>
            </a:r>
          </a:p>
        </p:txBody>
      </p:sp>
      <p:sp>
        <p:nvSpPr>
          <p:cNvPr id="82" name="Скругленный прямоугольник 81"/>
          <p:cNvSpPr/>
          <p:nvPr/>
        </p:nvSpPr>
        <p:spPr bwMode="auto">
          <a:xfrm>
            <a:off x="8155306" y="544522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000" y="1365970"/>
            <a:ext cx="1830928" cy="1161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" name="Скругленный прямоугольник 43"/>
          <p:cNvSpPr/>
          <p:nvPr/>
        </p:nvSpPr>
        <p:spPr bwMode="auto">
          <a:xfrm>
            <a:off x="8155306" y="4198804"/>
            <a:ext cx="792000" cy="720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811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3886" y="692696"/>
            <a:ext cx="6368436" cy="122413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системы государственного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 результативности деятельности государственных гражданских служащих Чувашской Республики и муниципальных служащих в Чувашской Республике.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030" y="263731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</a:t>
            </a:r>
            <a:endParaRPr lang="ru-RU" sz="14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37026" y="2020471"/>
            <a:ext cx="5103442" cy="4756756"/>
          </a:xfrm>
          <a:prstGeom prst="rect">
            <a:avLst/>
          </a:prstGeom>
          <a:ln>
            <a:noFill/>
          </a:ln>
        </p:spPr>
      </p:sp>
      <p:sp>
        <p:nvSpPr>
          <p:cNvPr id="6" name="Полилиния 5"/>
          <p:cNvSpPr/>
          <p:nvPr/>
        </p:nvSpPr>
        <p:spPr>
          <a:xfrm>
            <a:off x="3779913" y="2022038"/>
            <a:ext cx="5287707" cy="286465"/>
          </a:xfrm>
          <a:custGeom>
            <a:avLst/>
            <a:gdLst>
              <a:gd name="connsiteX0" fmla="*/ 0 w 4563379"/>
              <a:gd name="connsiteY0" fmla="*/ 55156 h 551556"/>
              <a:gd name="connsiteX1" fmla="*/ 55156 w 4563379"/>
              <a:gd name="connsiteY1" fmla="*/ 0 h 551556"/>
              <a:gd name="connsiteX2" fmla="*/ 4508223 w 4563379"/>
              <a:gd name="connsiteY2" fmla="*/ 0 h 551556"/>
              <a:gd name="connsiteX3" fmla="*/ 4563379 w 4563379"/>
              <a:gd name="connsiteY3" fmla="*/ 55156 h 551556"/>
              <a:gd name="connsiteX4" fmla="*/ 4563379 w 4563379"/>
              <a:gd name="connsiteY4" fmla="*/ 496400 h 551556"/>
              <a:gd name="connsiteX5" fmla="*/ 4508223 w 4563379"/>
              <a:gd name="connsiteY5" fmla="*/ 551556 h 551556"/>
              <a:gd name="connsiteX6" fmla="*/ 55156 w 4563379"/>
              <a:gd name="connsiteY6" fmla="*/ 551556 h 551556"/>
              <a:gd name="connsiteX7" fmla="*/ 0 w 4563379"/>
              <a:gd name="connsiteY7" fmla="*/ 496400 h 551556"/>
              <a:gd name="connsiteX8" fmla="*/ 0 w 4563379"/>
              <a:gd name="connsiteY8" fmla="*/ 55156 h 55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3379" h="551556">
                <a:moveTo>
                  <a:pt x="0" y="55156"/>
                </a:moveTo>
                <a:cubicBezTo>
                  <a:pt x="0" y="24694"/>
                  <a:pt x="24694" y="0"/>
                  <a:pt x="55156" y="0"/>
                </a:cubicBezTo>
                <a:lnTo>
                  <a:pt x="4508223" y="0"/>
                </a:lnTo>
                <a:cubicBezTo>
                  <a:pt x="4538685" y="0"/>
                  <a:pt x="4563379" y="24694"/>
                  <a:pt x="4563379" y="55156"/>
                </a:cubicBezTo>
                <a:lnTo>
                  <a:pt x="4563379" y="496400"/>
                </a:lnTo>
                <a:cubicBezTo>
                  <a:pt x="4563379" y="526862"/>
                  <a:pt x="4538685" y="551556"/>
                  <a:pt x="4508223" y="551556"/>
                </a:cubicBezTo>
                <a:lnTo>
                  <a:pt x="55156" y="551556"/>
                </a:lnTo>
                <a:cubicBezTo>
                  <a:pt x="24694" y="551556"/>
                  <a:pt x="0" y="526862"/>
                  <a:pt x="0" y="496400"/>
                </a:cubicBezTo>
                <a:lnTo>
                  <a:pt x="0" y="5515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3305" tIns="73305" rIns="73305" bIns="73305" numCol="1" spcCol="1270" anchor="ctr" anchorCtr="0">
            <a:noAutofit/>
          </a:bodyPr>
          <a:lstStyle/>
          <a:p>
            <a:pPr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3779913" y="2327732"/>
            <a:ext cx="3240360" cy="236200"/>
          </a:xfrm>
          <a:custGeom>
            <a:avLst/>
            <a:gdLst>
              <a:gd name="connsiteX0" fmla="*/ 0 w 2291211"/>
              <a:gd name="connsiteY0" fmla="*/ 34189 h 341891"/>
              <a:gd name="connsiteX1" fmla="*/ 34189 w 2291211"/>
              <a:gd name="connsiteY1" fmla="*/ 0 h 341891"/>
              <a:gd name="connsiteX2" fmla="*/ 2257022 w 2291211"/>
              <a:gd name="connsiteY2" fmla="*/ 0 h 341891"/>
              <a:gd name="connsiteX3" fmla="*/ 2291211 w 2291211"/>
              <a:gd name="connsiteY3" fmla="*/ 34189 h 341891"/>
              <a:gd name="connsiteX4" fmla="*/ 2291211 w 2291211"/>
              <a:gd name="connsiteY4" fmla="*/ 307702 h 341891"/>
              <a:gd name="connsiteX5" fmla="*/ 2257022 w 2291211"/>
              <a:gd name="connsiteY5" fmla="*/ 341891 h 341891"/>
              <a:gd name="connsiteX6" fmla="*/ 34189 w 2291211"/>
              <a:gd name="connsiteY6" fmla="*/ 341891 h 341891"/>
              <a:gd name="connsiteX7" fmla="*/ 0 w 2291211"/>
              <a:gd name="connsiteY7" fmla="*/ 307702 h 341891"/>
              <a:gd name="connsiteX8" fmla="*/ 0 w 2291211"/>
              <a:gd name="connsiteY8" fmla="*/ 34189 h 34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11" h="341891">
                <a:moveTo>
                  <a:pt x="0" y="34189"/>
                </a:moveTo>
                <a:cubicBezTo>
                  <a:pt x="0" y="15307"/>
                  <a:pt x="15307" y="0"/>
                  <a:pt x="34189" y="0"/>
                </a:cubicBezTo>
                <a:lnTo>
                  <a:pt x="2257022" y="0"/>
                </a:lnTo>
                <a:cubicBezTo>
                  <a:pt x="2275904" y="0"/>
                  <a:pt x="2291211" y="15307"/>
                  <a:pt x="2291211" y="34189"/>
                </a:cubicBezTo>
                <a:lnTo>
                  <a:pt x="2291211" y="307702"/>
                </a:lnTo>
                <a:cubicBezTo>
                  <a:pt x="2291211" y="326584"/>
                  <a:pt x="2275904" y="341891"/>
                  <a:pt x="2257022" y="341891"/>
                </a:cubicBezTo>
                <a:lnTo>
                  <a:pt x="34189" y="341891"/>
                </a:lnTo>
                <a:cubicBezTo>
                  <a:pt x="15307" y="341891"/>
                  <a:pt x="0" y="326584"/>
                  <a:pt x="0" y="307702"/>
                </a:cubicBezTo>
                <a:lnTo>
                  <a:pt x="0" y="3418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974" tIns="70974" rIns="70974" bIns="7097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 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3779913" y="2599539"/>
            <a:ext cx="3240361" cy="416657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мировых судей Чувашской Республики в целях реализации прав, свобод и законных интересов граждан и юридических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7072531" y="2327732"/>
            <a:ext cx="627760" cy="236200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072531" y="2621648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217,2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83919" y="2332838"/>
            <a:ext cx="683701" cy="284749"/>
          </a:xfrm>
          <a:custGeom>
            <a:avLst/>
            <a:gdLst>
              <a:gd name="connsiteX0" fmla="*/ 0 w 864641"/>
              <a:gd name="connsiteY0" fmla="*/ 30829 h 308287"/>
              <a:gd name="connsiteX1" fmla="*/ 30829 w 864641"/>
              <a:gd name="connsiteY1" fmla="*/ 0 h 308287"/>
              <a:gd name="connsiteX2" fmla="*/ 833812 w 864641"/>
              <a:gd name="connsiteY2" fmla="*/ 0 h 308287"/>
              <a:gd name="connsiteX3" fmla="*/ 864641 w 864641"/>
              <a:gd name="connsiteY3" fmla="*/ 30829 h 308287"/>
              <a:gd name="connsiteX4" fmla="*/ 864641 w 864641"/>
              <a:gd name="connsiteY4" fmla="*/ 277458 h 308287"/>
              <a:gd name="connsiteX5" fmla="*/ 833812 w 864641"/>
              <a:gd name="connsiteY5" fmla="*/ 308287 h 308287"/>
              <a:gd name="connsiteX6" fmla="*/ 30829 w 864641"/>
              <a:gd name="connsiteY6" fmla="*/ 308287 h 308287"/>
              <a:gd name="connsiteX7" fmla="*/ 0 w 864641"/>
              <a:gd name="connsiteY7" fmla="*/ 277458 h 308287"/>
              <a:gd name="connsiteX8" fmla="*/ 0 w 864641"/>
              <a:gd name="connsiteY8" fmla="*/ 30829 h 308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64641" h="308287">
                <a:moveTo>
                  <a:pt x="0" y="30829"/>
                </a:moveTo>
                <a:cubicBezTo>
                  <a:pt x="0" y="13803"/>
                  <a:pt x="13803" y="0"/>
                  <a:pt x="30829" y="0"/>
                </a:cubicBezTo>
                <a:lnTo>
                  <a:pt x="833812" y="0"/>
                </a:lnTo>
                <a:cubicBezTo>
                  <a:pt x="850838" y="0"/>
                  <a:pt x="864641" y="13803"/>
                  <a:pt x="864641" y="30829"/>
                </a:cubicBezTo>
                <a:lnTo>
                  <a:pt x="864641" y="277458"/>
                </a:lnTo>
                <a:cubicBezTo>
                  <a:pt x="864641" y="294484"/>
                  <a:pt x="850838" y="308287"/>
                  <a:pt x="833812" y="308287"/>
                </a:cubicBezTo>
                <a:lnTo>
                  <a:pt x="30829" y="308287"/>
                </a:lnTo>
                <a:cubicBezTo>
                  <a:pt x="13803" y="308287"/>
                  <a:pt x="0" y="294484"/>
                  <a:pt x="0" y="277458"/>
                </a:cubicBezTo>
                <a:lnTo>
                  <a:pt x="0" y="3082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89" tIns="69989" rIns="69989" bIns="6998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4495868"/>
              </p:ext>
            </p:extLst>
          </p:nvPr>
        </p:nvGraphicFramePr>
        <p:xfrm>
          <a:off x="0" y="3212976"/>
          <a:ext cx="3851920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824" y="720193"/>
            <a:ext cx="2366709" cy="1196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1054" y="6669358"/>
            <a:ext cx="982683" cy="169169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35214" y="2329266"/>
            <a:ext cx="612000" cy="255121"/>
          </a:xfrm>
          <a:custGeom>
            <a:avLst/>
            <a:gdLst>
              <a:gd name="connsiteX0" fmla="*/ 0 w 829017"/>
              <a:gd name="connsiteY0" fmla="*/ 30841 h 308410"/>
              <a:gd name="connsiteX1" fmla="*/ 30841 w 829017"/>
              <a:gd name="connsiteY1" fmla="*/ 0 h 308410"/>
              <a:gd name="connsiteX2" fmla="*/ 798176 w 829017"/>
              <a:gd name="connsiteY2" fmla="*/ 0 h 308410"/>
              <a:gd name="connsiteX3" fmla="*/ 829017 w 829017"/>
              <a:gd name="connsiteY3" fmla="*/ 30841 h 308410"/>
              <a:gd name="connsiteX4" fmla="*/ 829017 w 829017"/>
              <a:gd name="connsiteY4" fmla="*/ 277569 h 308410"/>
              <a:gd name="connsiteX5" fmla="*/ 798176 w 829017"/>
              <a:gd name="connsiteY5" fmla="*/ 308410 h 308410"/>
              <a:gd name="connsiteX6" fmla="*/ 30841 w 829017"/>
              <a:gd name="connsiteY6" fmla="*/ 308410 h 308410"/>
              <a:gd name="connsiteX7" fmla="*/ 0 w 829017"/>
              <a:gd name="connsiteY7" fmla="*/ 277569 h 308410"/>
              <a:gd name="connsiteX8" fmla="*/ 0 w 829017"/>
              <a:gd name="connsiteY8" fmla="*/ 30841 h 308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7" h="308410">
                <a:moveTo>
                  <a:pt x="0" y="30841"/>
                </a:moveTo>
                <a:cubicBezTo>
                  <a:pt x="0" y="13808"/>
                  <a:pt x="13808" y="0"/>
                  <a:pt x="30841" y="0"/>
                </a:cubicBezTo>
                <a:lnTo>
                  <a:pt x="798176" y="0"/>
                </a:lnTo>
                <a:cubicBezTo>
                  <a:pt x="815209" y="0"/>
                  <a:pt x="829017" y="13808"/>
                  <a:pt x="829017" y="30841"/>
                </a:cubicBezTo>
                <a:lnTo>
                  <a:pt x="829017" y="277569"/>
                </a:lnTo>
                <a:cubicBezTo>
                  <a:pt x="829017" y="294602"/>
                  <a:pt x="815209" y="308410"/>
                  <a:pt x="798176" y="308410"/>
                </a:cubicBezTo>
                <a:lnTo>
                  <a:pt x="30841" y="308410"/>
                </a:lnTo>
                <a:cubicBezTo>
                  <a:pt x="13808" y="308410"/>
                  <a:pt x="0" y="294602"/>
                  <a:pt x="0" y="277569"/>
                </a:cubicBezTo>
                <a:lnTo>
                  <a:pt x="0" y="30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993" tIns="69993" rIns="69993" bIns="69993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756159" y="262318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220,2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11889" y="2612126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223,1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3779913" y="3071011"/>
            <a:ext cx="3240361" cy="574013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доступности государственных услуг в сфере государственной регистрации актов гражданского состояния, в том числе в электронном виде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72531" y="316074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756159" y="3160533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411889" y="3160532"/>
            <a:ext cx="627760" cy="39454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3779913" y="3685569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оказания бесплатной юридической помощи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72531" y="3685567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756159" y="3695945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11889" y="3692852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779913" y="4080888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регионального этапа Всероссийского конкурса "Лучшая муниципальная практика"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072531" y="4080888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56159" y="4080886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11889" y="4080887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3779913" y="4496314"/>
            <a:ext cx="3240361" cy="444854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мероприятий по вопросам совершенствования государственного управления в сфере юстиции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072531" y="4496315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56159" y="4496314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411889" y="4496315"/>
            <a:ext cx="627760" cy="382174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3779913" y="5013176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муниципальной службы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411889" y="5017283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756159" y="5017282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072531" y="5013176"/>
            <a:ext cx="627760" cy="2884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3779913" y="5373216"/>
            <a:ext cx="3240361" cy="319495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антикоррупционной пропаганды и просвещения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72531" y="5362629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756159" y="5373216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411889" y="5362628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3779913" y="5805264"/>
            <a:ext cx="3240361" cy="321322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эффективной системы государственного и муниципального управления в Чувашской Республике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2531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56159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411889" y="5807091"/>
            <a:ext cx="627760" cy="319495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779913" y="6237548"/>
            <a:ext cx="3240361" cy="431811"/>
          </a:xfrm>
          <a:custGeom>
            <a:avLst/>
            <a:gdLst>
              <a:gd name="connsiteX0" fmla="*/ 0 w 2291201"/>
              <a:gd name="connsiteY0" fmla="*/ 48806 h 488061"/>
              <a:gd name="connsiteX1" fmla="*/ 48806 w 2291201"/>
              <a:gd name="connsiteY1" fmla="*/ 0 h 488061"/>
              <a:gd name="connsiteX2" fmla="*/ 2242395 w 2291201"/>
              <a:gd name="connsiteY2" fmla="*/ 0 h 488061"/>
              <a:gd name="connsiteX3" fmla="*/ 2291201 w 2291201"/>
              <a:gd name="connsiteY3" fmla="*/ 48806 h 488061"/>
              <a:gd name="connsiteX4" fmla="*/ 2291201 w 2291201"/>
              <a:gd name="connsiteY4" fmla="*/ 439255 h 488061"/>
              <a:gd name="connsiteX5" fmla="*/ 2242395 w 2291201"/>
              <a:gd name="connsiteY5" fmla="*/ 488061 h 488061"/>
              <a:gd name="connsiteX6" fmla="*/ 48806 w 2291201"/>
              <a:gd name="connsiteY6" fmla="*/ 488061 h 488061"/>
              <a:gd name="connsiteX7" fmla="*/ 0 w 2291201"/>
              <a:gd name="connsiteY7" fmla="*/ 439255 h 488061"/>
              <a:gd name="connsiteX8" fmla="*/ 0 w 2291201"/>
              <a:gd name="connsiteY8" fmla="*/ 48806 h 488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91201" h="488061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2242395" y="0"/>
                </a:lnTo>
                <a:cubicBezTo>
                  <a:pt x="2269350" y="0"/>
                  <a:pt x="2291201" y="21851"/>
                  <a:pt x="2291201" y="48806"/>
                </a:cubicBezTo>
                <a:lnTo>
                  <a:pt x="2291201" y="439255"/>
                </a:lnTo>
                <a:cubicBezTo>
                  <a:pt x="2291201" y="466210"/>
                  <a:pt x="2269350" y="488061"/>
                  <a:pt x="2242395" y="488061"/>
                </a:cubicBezTo>
                <a:lnTo>
                  <a:pt x="48806" y="488061"/>
                </a:lnTo>
                <a:cubicBezTo>
                  <a:pt x="21851" y="488061"/>
                  <a:pt x="0" y="466210"/>
                  <a:pt x="0" y="439255"/>
                </a:cubicBezTo>
                <a:lnTo>
                  <a:pt x="0" y="4880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015" tIns="60015" rIns="60015" bIns="6001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управления государственной программой Чувашской Республики "Развитие потенциала государственного управления"</a:t>
            </a:r>
            <a:endParaRPr lang="ru-RU" sz="105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072531" y="6237547"/>
            <a:ext cx="627760" cy="431811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995,7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756159" y="6222370"/>
            <a:ext cx="627760" cy="446989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411889" y="6221947"/>
            <a:ext cx="627760" cy="447412"/>
          </a:xfrm>
          <a:custGeom>
            <a:avLst/>
            <a:gdLst>
              <a:gd name="connsiteX0" fmla="*/ 0 w 829014"/>
              <a:gd name="connsiteY0" fmla="*/ 48272 h 482721"/>
              <a:gd name="connsiteX1" fmla="*/ 48272 w 829014"/>
              <a:gd name="connsiteY1" fmla="*/ 0 h 482721"/>
              <a:gd name="connsiteX2" fmla="*/ 780742 w 829014"/>
              <a:gd name="connsiteY2" fmla="*/ 0 h 482721"/>
              <a:gd name="connsiteX3" fmla="*/ 829014 w 829014"/>
              <a:gd name="connsiteY3" fmla="*/ 48272 h 482721"/>
              <a:gd name="connsiteX4" fmla="*/ 829014 w 829014"/>
              <a:gd name="connsiteY4" fmla="*/ 434449 h 482721"/>
              <a:gd name="connsiteX5" fmla="*/ 780742 w 829014"/>
              <a:gd name="connsiteY5" fmla="*/ 482721 h 482721"/>
              <a:gd name="connsiteX6" fmla="*/ 48272 w 829014"/>
              <a:gd name="connsiteY6" fmla="*/ 482721 h 482721"/>
              <a:gd name="connsiteX7" fmla="*/ 0 w 829014"/>
              <a:gd name="connsiteY7" fmla="*/ 434449 h 482721"/>
              <a:gd name="connsiteX8" fmla="*/ 0 w 829014"/>
              <a:gd name="connsiteY8" fmla="*/ 48272 h 482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9014" h="482721">
                <a:moveTo>
                  <a:pt x="0" y="48272"/>
                </a:moveTo>
                <a:cubicBezTo>
                  <a:pt x="0" y="21612"/>
                  <a:pt x="21612" y="0"/>
                  <a:pt x="48272" y="0"/>
                </a:cubicBezTo>
                <a:lnTo>
                  <a:pt x="780742" y="0"/>
                </a:lnTo>
                <a:cubicBezTo>
                  <a:pt x="807402" y="0"/>
                  <a:pt x="829014" y="21612"/>
                  <a:pt x="829014" y="48272"/>
                </a:cubicBezTo>
                <a:lnTo>
                  <a:pt x="829014" y="434449"/>
                </a:lnTo>
                <a:cubicBezTo>
                  <a:pt x="829014" y="461109"/>
                  <a:pt x="807402" y="482721"/>
                  <a:pt x="780742" y="482721"/>
                </a:cubicBezTo>
                <a:lnTo>
                  <a:pt x="48272" y="482721"/>
                </a:lnTo>
                <a:cubicBezTo>
                  <a:pt x="21612" y="482721"/>
                  <a:pt x="0" y="461109"/>
                  <a:pt x="0" y="434449"/>
                </a:cubicBezTo>
                <a:lnTo>
                  <a:pt x="0" y="4827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478" tIns="67478" rIns="67478" bIns="6747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40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79513" y="2864214"/>
            <a:ext cx="4874687" cy="78081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9513" y="3753112"/>
            <a:ext cx="4859098" cy="828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субъекта Российской Федерации,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9512" y="4653208"/>
            <a:ext cx="4874687" cy="792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79513" y="5517232"/>
            <a:ext cx="4859098" cy="7920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зарегистрированных актов гражданского состояния и совершенных юридически значимых действий, единиц в год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7" y="1643516"/>
            <a:ext cx="2352023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1895" y="1126629"/>
            <a:ext cx="3903032" cy="834139"/>
          </a:xfrm>
          <a:custGeom>
            <a:avLst/>
            <a:gdLst>
              <a:gd name="connsiteX0" fmla="*/ 0 w 3903032"/>
              <a:gd name="connsiteY0" fmla="*/ 83414 h 834139"/>
              <a:gd name="connsiteX1" fmla="*/ 83414 w 3903032"/>
              <a:gd name="connsiteY1" fmla="*/ 0 h 834139"/>
              <a:gd name="connsiteX2" fmla="*/ 3819618 w 3903032"/>
              <a:gd name="connsiteY2" fmla="*/ 0 h 834139"/>
              <a:gd name="connsiteX3" fmla="*/ 3903032 w 3903032"/>
              <a:gd name="connsiteY3" fmla="*/ 83414 h 834139"/>
              <a:gd name="connsiteX4" fmla="*/ 3903032 w 3903032"/>
              <a:gd name="connsiteY4" fmla="*/ 750725 h 834139"/>
              <a:gd name="connsiteX5" fmla="*/ 3819618 w 3903032"/>
              <a:gd name="connsiteY5" fmla="*/ 834139 h 834139"/>
              <a:gd name="connsiteX6" fmla="*/ 83414 w 3903032"/>
              <a:gd name="connsiteY6" fmla="*/ 834139 h 834139"/>
              <a:gd name="connsiteX7" fmla="*/ 0 w 3903032"/>
              <a:gd name="connsiteY7" fmla="*/ 750725 h 834139"/>
              <a:gd name="connsiteX8" fmla="*/ 0 w 3903032"/>
              <a:gd name="connsiteY8" fmla="*/ 83414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834139">
                <a:moveTo>
                  <a:pt x="0" y="83414"/>
                </a:moveTo>
                <a:cubicBezTo>
                  <a:pt x="0" y="37346"/>
                  <a:pt x="37346" y="0"/>
                  <a:pt x="83414" y="0"/>
                </a:cubicBezTo>
                <a:lnTo>
                  <a:pt x="3819618" y="0"/>
                </a:lnTo>
                <a:cubicBezTo>
                  <a:pt x="3865686" y="0"/>
                  <a:pt x="3903032" y="37346"/>
                  <a:pt x="3903032" y="83414"/>
                </a:cubicBezTo>
                <a:lnTo>
                  <a:pt x="3903032" y="750725"/>
                </a:lnTo>
                <a:cubicBezTo>
                  <a:pt x="3903032" y="796793"/>
                  <a:pt x="3865686" y="834139"/>
                  <a:pt x="3819618" y="834139"/>
                </a:cubicBezTo>
                <a:lnTo>
                  <a:pt x="83414" y="834139"/>
                </a:lnTo>
                <a:cubicBezTo>
                  <a:pt x="37346" y="834139"/>
                  <a:pt x="0" y="796793"/>
                  <a:pt x="0" y="750725"/>
                </a:cubicBezTo>
                <a:lnTo>
                  <a:pt x="0" y="8341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7771" tIns="77771" rIns="77771" bIns="7777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189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145 500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92479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479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479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159 590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1768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10580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7510580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10580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10580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</a:p>
        </p:txBody>
      </p:sp>
      <p:sp>
        <p:nvSpPr>
          <p:cNvPr id="32" name="Полилиния 31"/>
          <p:cNvSpPr/>
          <p:nvPr/>
        </p:nvSpPr>
        <p:spPr>
          <a:xfrm>
            <a:off x="8303475" y="1995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03475" y="2865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03475" y="3734628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03475" y="4603962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03475" y="5473295"/>
            <a:ext cx="731452" cy="834139"/>
          </a:xfrm>
          <a:custGeom>
            <a:avLst/>
            <a:gdLst>
              <a:gd name="connsiteX0" fmla="*/ 0 w 731452"/>
              <a:gd name="connsiteY0" fmla="*/ 73145 h 834139"/>
              <a:gd name="connsiteX1" fmla="*/ 73145 w 731452"/>
              <a:gd name="connsiteY1" fmla="*/ 0 h 834139"/>
              <a:gd name="connsiteX2" fmla="*/ 658307 w 731452"/>
              <a:gd name="connsiteY2" fmla="*/ 0 h 834139"/>
              <a:gd name="connsiteX3" fmla="*/ 731452 w 731452"/>
              <a:gd name="connsiteY3" fmla="*/ 73145 h 834139"/>
              <a:gd name="connsiteX4" fmla="*/ 731452 w 731452"/>
              <a:gd name="connsiteY4" fmla="*/ 760994 h 834139"/>
              <a:gd name="connsiteX5" fmla="*/ 658307 w 731452"/>
              <a:gd name="connsiteY5" fmla="*/ 834139 h 834139"/>
              <a:gd name="connsiteX6" fmla="*/ 73145 w 731452"/>
              <a:gd name="connsiteY6" fmla="*/ 834139 h 834139"/>
              <a:gd name="connsiteX7" fmla="*/ 0 w 731452"/>
              <a:gd name="connsiteY7" fmla="*/ 760994 h 834139"/>
              <a:gd name="connsiteX8" fmla="*/ 0 w 731452"/>
              <a:gd name="connsiteY8" fmla="*/ 73145 h 834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834139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760994"/>
                </a:lnTo>
                <a:cubicBezTo>
                  <a:pt x="731452" y="801391"/>
                  <a:pt x="698704" y="834139"/>
                  <a:pt x="658307" y="834139"/>
                </a:cubicBezTo>
                <a:lnTo>
                  <a:pt x="73145" y="834139"/>
                </a:lnTo>
                <a:cubicBezTo>
                  <a:pt x="32748" y="834139"/>
                  <a:pt x="0" y="801391"/>
                  <a:pt x="0" y="760994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146 000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T:\Сектор финансирования\sistema upravleniya kadrami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706" y="1304764"/>
            <a:ext cx="2500112" cy="1181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государственного управления»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900444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лилиния 2"/>
          <p:cNvSpPr/>
          <p:nvPr/>
        </p:nvSpPr>
        <p:spPr>
          <a:xfrm>
            <a:off x="3776261" y="1995409"/>
            <a:ext cx="5260235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781472" y="2354386"/>
            <a:ext cx="2984336" cy="324000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779912" y="2743875"/>
            <a:ext cx="2998859" cy="612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«Современная школа», «Успех каждого ребенка», «Цифровая образовательная среда, «</a:t>
            </a:r>
            <a:r>
              <a:rPr lang="ru-RU" sz="900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Профессионалитет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«Модернизация школьных систем образования в Чувашской Республике»  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776261" y="3453898"/>
            <a:ext cx="3022349" cy="756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проекты: </a:t>
            </a:r>
            <a:r>
              <a:rPr lang="ru-RU" sz="9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мер, направленных на развитие образовательных организаций», «Строительство (приобретение), реконструкция объектов капитального строительства образовательных организаций»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85120" y="2354386"/>
            <a:ext cx="630000" cy="324000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889800" y="2749910"/>
            <a:ext cx="622435" cy="612000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7 326,3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910357" y="3453898"/>
            <a:ext cx="630000" cy="756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479,0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612897" y="2354386"/>
            <a:ext cx="630000" cy="324000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617577" y="2749911"/>
            <a:ext cx="645378" cy="612000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1 891,9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38134" y="3453898"/>
            <a:ext cx="630000" cy="756000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344650" y="2354386"/>
            <a:ext cx="630000" cy="324000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49330" y="2749911"/>
            <a:ext cx="622435" cy="612000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5 660,6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69887" y="3453898"/>
            <a:ext cx="630000" cy="756000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728" y="620689"/>
            <a:ext cx="6045020" cy="127220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2120158"/>
            <a:ext cx="41023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316752"/>
              </p:ext>
            </p:extLst>
          </p:nvPr>
        </p:nvGraphicFramePr>
        <p:xfrm>
          <a:off x="18894" y="2535537"/>
          <a:ext cx="3617002" cy="3695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37624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887" y="609126"/>
            <a:ext cx="2232248" cy="1283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794451" y="4329328"/>
            <a:ext cx="3022346" cy="2052000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деятельности организаций в сфере образования», «Финансовое обеспечение получения дошкольного образования, начального общего, основного общего и среднего общего образования, среднего профессионального образования», «Реализация проектов и мероприятий по инновационному развитию системы образования», «Стипендии, гранты, премии и денежные поощрения», «Модернизация системы воспитания в Чувашской Республике», «Мероприятия в сфере поддержки детей-сирот и детей, оставшихся без попечения родителей, лиц из числа детей-сирот и детей, оставшихся без попечения родителей», «Меры социальной поддержки», «Обеспечение реализации государственной программы»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920261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19 465,4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648038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19 438,8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79791" y="4329328"/>
            <a:ext cx="630000" cy="2052000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406,0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53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0328" y="1196752"/>
            <a:ext cx="3903032" cy="578824"/>
          </a:xfrm>
          <a:custGeom>
            <a:avLst/>
            <a:gdLst>
              <a:gd name="connsiteX0" fmla="*/ 0 w 3903032"/>
              <a:gd name="connsiteY0" fmla="*/ 57882 h 578824"/>
              <a:gd name="connsiteX1" fmla="*/ 57882 w 3903032"/>
              <a:gd name="connsiteY1" fmla="*/ 0 h 578824"/>
              <a:gd name="connsiteX2" fmla="*/ 3845150 w 3903032"/>
              <a:gd name="connsiteY2" fmla="*/ 0 h 578824"/>
              <a:gd name="connsiteX3" fmla="*/ 3903032 w 3903032"/>
              <a:gd name="connsiteY3" fmla="*/ 57882 h 578824"/>
              <a:gd name="connsiteX4" fmla="*/ 3903032 w 3903032"/>
              <a:gd name="connsiteY4" fmla="*/ 520942 h 578824"/>
              <a:gd name="connsiteX5" fmla="*/ 3845150 w 3903032"/>
              <a:gd name="connsiteY5" fmla="*/ 578824 h 578824"/>
              <a:gd name="connsiteX6" fmla="*/ 57882 w 3903032"/>
              <a:gd name="connsiteY6" fmla="*/ 578824 h 578824"/>
              <a:gd name="connsiteX7" fmla="*/ 0 w 3903032"/>
              <a:gd name="connsiteY7" fmla="*/ 520942 h 578824"/>
              <a:gd name="connsiteX8" fmla="*/ 0 w 390303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3845150" y="0"/>
                </a:lnTo>
                <a:cubicBezTo>
                  <a:pt x="3877117" y="0"/>
                  <a:pt x="3903032" y="25915"/>
                  <a:pt x="3903032" y="57882"/>
                </a:cubicBezTo>
                <a:lnTo>
                  <a:pt x="3903032" y="520942"/>
                </a:lnTo>
                <a:cubicBezTo>
                  <a:pt x="3903032" y="552909"/>
                  <a:pt x="3877117" y="578824"/>
                  <a:pt x="384515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0328" y="5317585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4790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924790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924790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24790" y="5317585"/>
            <a:ext cx="731452" cy="39317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24790" y="5841327"/>
            <a:ext cx="731452" cy="61200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71768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71768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1768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717685" y="5317584"/>
            <a:ext cx="731452" cy="393171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717685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10580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10580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10580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510580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510580" y="5317586"/>
            <a:ext cx="731452" cy="39316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510580" y="5841328"/>
            <a:ext cx="731452" cy="612006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03475" y="1993887"/>
            <a:ext cx="731452" cy="57882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293" tIns="70293" rIns="70293" bIns="7029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03475" y="2707511"/>
            <a:ext cx="731452" cy="569854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03475" y="3328434"/>
            <a:ext cx="731452" cy="504000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03475" y="3873370"/>
            <a:ext cx="731452" cy="57867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03475" y="4496440"/>
            <a:ext cx="731452" cy="749138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317586"/>
            <a:ext cx="731452" cy="393169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0347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673" tIns="62673" rIns="62673" bIns="6267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5601" y="2709304"/>
            <a:ext cx="4939975" cy="56985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населения качеством начального общего, основного общего и среднего общего образования,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5602" y="3352936"/>
            <a:ext cx="4939975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Обеспеченность детей дошкольного возраста местами в дошкольных образовательных организациях, количество мест на 1000 детей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5602" y="3897872"/>
            <a:ext cx="4939975" cy="59263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5603" y="4520942"/>
            <a:ext cx="4939974" cy="7491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численности выпускников, трудоустроившихся в течение календарного года, следующего за годом выпуска, в общей численности выпускников образовательных организаций, обучавшихся по образовательным программам среднего профессионального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5602" y="5342086"/>
            <a:ext cx="4939975" cy="3931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 в возрасте от 5 до 18 лет, охваченных дополнительным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образованием,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603" y="2056384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5602" y="5841328"/>
            <a:ext cx="4939975" cy="61200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школ, включенных в региональные проекты повышения качества образования, улучшивших свои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результаты, 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I:\Отдел бюджетной политики\_____2014 год\Отчет о деятельности Министерства\для отчета картинки\1 сентября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2635" y="734302"/>
            <a:ext cx="2192943" cy="1290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образования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131895" y="5841327"/>
            <a:ext cx="731452" cy="612007"/>
          </a:xfrm>
          <a:custGeom>
            <a:avLst/>
            <a:gdLst>
              <a:gd name="connsiteX0" fmla="*/ 0 w 731452"/>
              <a:gd name="connsiteY0" fmla="*/ 57882 h 578824"/>
              <a:gd name="connsiteX1" fmla="*/ 57882 w 731452"/>
              <a:gd name="connsiteY1" fmla="*/ 0 h 578824"/>
              <a:gd name="connsiteX2" fmla="*/ 673570 w 731452"/>
              <a:gd name="connsiteY2" fmla="*/ 0 h 578824"/>
              <a:gd name="connsiteX3" fmla="*/ 731452 w 731452"/>
              <a:gd name="connsiteY3" fmla="*/ 57882 h 578824"/>
              <a:gd name="connsiteX4" fmla="*/ 731452 w 731452"/>
              <a:gd name="connsiteY4" fmla="*/ 520942 h 578824"/>
              <a:gd name="connsiteX5" fmla="*/ 673570 w 731452"/>
              <a:gd name="connsiteY5" fmla="*/ 578824 h 578824"/>
              <a:gd name="connsiteX6" fmla="*/ 57882 w 731452"/>
              <a:gd name="connsiteY6" fmla="*/ 578824 h 578824"/>
              <a:gd name="connsiteX7" fmla="*/ 0 w 731452"/>
              <a:gd name="connsiteY7" fmla="*/ 520942 h 578824"/>
              <a:gd name="connsiteX8" fmla="*/ 0 w 731452"/>
              <a:gd name="connsiteY8" fmla="*/ 57882 h 5788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8824">
                <a:moveTo>
                  <a:pt x="0" y="57882"/>
                </a:moveTo>
                <a:cubicBezTo>
                  <a:pt x="0" y="25915"/>
                  <a:pt x="25915" y="0"/>
                  <a:pt x="57882" y="0"/>
                </a:cubicBezTo>
                <a:lnTo>
                  <a:pt x="673570" y="0"/>
                </a:lnTo>
                <a:cubicBezTo>
                  <a:pt x="705537" y="0"/>
                  <a:pt x="731452" y="25915"/>
                  <a:pt x="731452" y="57882"/>
                </a:cubicBezTo>
                <a:lnTo>
                  <a:pt x="731452" y="520942"/>
                </a:lnTo>
                <a:cubicBezTo>
                  <a:pt x="731452" y="552909"/>
                  <a:pt x="705537" y="578824"/>
                  <a:pt x="673570" y="578824"/>
                </a:cubicBezTo>
                <a:lnTo>
                  <a:pt x="57882" y="578824"/>
                </a:lnTo>
                <a:cubicBezTo>
                  <a:pt x="25915" y="578824"/>
                  <a:pt x="0" y="552909"/>
                  <a:pt x="0" y="520942"/>
                </a:cubicBezTo>
                <a:lnTo>
                  <a:pt x="0" y="5788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863" tIns="58863" rIns="58863" bIns="5886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19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олилиния 71"/>
          <p:cNvSpPr/>
          <p:nvPr/>
        </p:nvSpPr>
        <p:spPr>
          <a:xfrm>
            <a:off x="8527338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13 463,0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92631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12 528,2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6184" y="767734"/>
            <a:ext cx="3745736" cy="19411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системы, обеспечивающей доступность медицинской помощи и повышение эффективности медицинских услуг, объемы, виды и качество которых должны соответствовать уровню заболеваемости и потребностям населения, передовым достижениям медицинской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924944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269277"/>
              </p:ext>
            </p:extLst>
          </p:nvPr>
        </p:nvGraphicFramePr>
        <p:xfrm>
          <a:off x="37563" y="3182312"/>
          <a:ext cx="3743895" cy="3487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3923928" y="2152764"/>
            <a:ext cx="3219055" cy="288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3927504" y="2492896"/>
            <a:ext cx="3236436" cy="86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«Первичная медико-санитарная помощь», «Борьба с сердечно-сосудистыми заболеваниями», «Борьба с онкологическими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заболеваниями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«Цифровой контур здравоохранения», «Модернизация первичного звена здравоохранения», «Старшее поколение», «Оптимальная для восстановления здоровья медицинская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реабилитация»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588371"/>
            <a:ext cx="2282054" cy="11844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Полилиния 40"/>
          <p:cNvSpPr/>
          <p:nvPr/>
        </p:nvSpPr>
        <p:spPr>
          <a:xfrm>
            <a:off x="7911408" y="2152536"/>
            <a:ext cx="53269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527338" y="2152536"/>
            <a:ext cx="576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927504" y="1775767"/>
            <a:ext cx="5169136" cy="324000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35724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1 143,4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232719" y="2152536"/>
            <a:ext cx="611403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921516" y="4145476"/>
            <a:ext cx="3237223" cy="2304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 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ЧР,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отдельных категорий граждан, лекарственными препаратами и медицинскими изделиями», «Развитие службы крови», «Совершенствование высокотехнологичной медицинской помощи, развитие новых эффективных методов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«Предупреждение и борьба с социально значимыми инфекционными заболеваниями», «Развитие системы оказания паллиативной медицинской помощи», «Организация оказания медицинской помощи медицинскими организациями, подведомственными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Минздраву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Чувашии», «Организация санаторно-курортного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лечения», «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кадровыми ресурсами», «Информационно-технологическая и эксплуатационная поддержка», «Оценка удовлетворенности населения качеством оказываемой медицинской помощи», «Обеспечение реализации государственной программы Чувашской Республики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8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здравоохранения», «Финансовое обеспечение территориальных программ обязательного медицинского </a:t>
            </a:r>
            <a:r>
              <a:rPr lang="ru-RU" sz="8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страхования»</a:t>
            </a:r>
            <a:endParaRPr lang="ru-RU" sz="8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235724" y="4149336"/>
            <a:ext cx="576000" cy="2304000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10 963,7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3921516" y="3432235"/>
            <a:ext cx="3237222" cy="63025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 укрепления материально-технической базы государственных учреждений, подведомственных Министерству здравоохранения Чувашской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235724" y="3434205"/>
            <a:ext cx="576000" cy="62828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1 253,9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892631" y="3429000"/>
            <a:ext cx="576000" cy="633493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527338" y="3432234"/>
            <a:ext cx="576000" cy="630259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227,4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92631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1 411,5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527338" y="2492896"/>
            <a:ext cx="576000" cy="864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204,3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60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31895" y="809511"/>
            <a:ext cx="3903032" cy="571106"/>
          </a:xfrm>
          <a:custGeom>
            <a:avLst/>
            <a:gdLst>
              <a:gd name="connsiteX0" fmla="*/ 0 w 3903032"/>
              <a:gd name="connsiteY0" fmla="*/ 57111 h 571106"/>
              <a:gd name="connsiteX1" fmla="*/ 57111 w 3903032"/>
              <a:gd name="connsiteY1" fmla="*/ 0 h 571106"/>
              <a:gd name="connsiteX2" fmla="*/ 3845921 w 3903032"/>
              <a:gd name="connsiteY2" fmla="*/ 0 h 571106"/>
              <a:gd name="connsiteX3" fmla="*/ 3903032 w 3903032"/>
              <a:gd name="connsiteY3" fmla="*/ 57111 h 571106"/>
              <a:gd name="connsiteX4" fmla="*/ 3903032 w 3903032"/>
              <a:gd name="connsiteY4" fmla="*/ 513995 h 571106"/>
              <a:gd name="connsiteX5" fmla="*/ 3845921 w 3903032"/>
              <a:gd name="connsiteY5" fmla="*/ 571106 h 571106"/>
              <a:gd name="connsiteX6" fmla="*/ 57111 w 3903032"/>
              <a:gd name="connsiteY6" fmla="*/ 571106 h 571106"/>
              <a:gd name="connsiteX7" fmla="*/ 0 w 3903032"/>
              <a:gd name="connsiteY7" fmla="*/ 513995 h 571106"/>
              <a:gd name="connsiteX8" fmla="*/ 0 w 390303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3845921" y="0"/>
                </a:lnTo>
                <a:cubicBezTo>
                  <a:pt x="3877463" y="0"/>
                  <a:pt x="3903032" y="25569"/>
                  <a:pt x="3903032" y="57111"/>
                </a:cubicBezTo>
                <a:lnTo>
                  <a:pt x="3903032" y="513995"/>
                </a:lnTo>
                <a:cubicBezTo>
                  <a:pt x="3903032" y="545537"/>
                  <a:pt x="3877463" y="571106"/>
                  <a:pt x="384592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9256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49142" y="252866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50445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49142" y="3831114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49142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149142" y="515521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53201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52071" y="2538948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52071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52071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57111" y="449708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58379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61841" y="173452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763475" y="254280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14,6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752944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55000" y="384663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73,21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57685" y="449221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7,8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6761841" y="516215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552019" y="1737770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552019" y="2541095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552019" y="3191659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55501" y="3837976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73,51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58259" y="4494943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55501" y="5149162"/>
            <a:ext cx="731452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0460" y="2529610"/>
            <a:ext cx="502865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Смертность от всех причин (случаев на 1 тыс. населения)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9496" y="3191659"/>
            <a:ext cx="5029615" cy="52137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Младенческая смертность (случаев на 1 тыс. родившихся живыми)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4421" y="3846630"/>
            <a:ext cx="5021412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продолжительность жизни при рождении (лет)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57700" y="4493163"/>
            <a:ext cx="5021411" cy="543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больных, которым оказана высокотехнологичная медицинская помощь (тыс. человек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4926" y="1485742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9496" y="5155212"/>
            <a:ext cx="5021411" cy="51026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профилактическими осмотрами на туберкулез (процентов)</a:t>
            </a:r>
          </a:p>
        </p:txBody>
      </p:sp>
      <p:pic>
        <p:nvPicPr>
          <p:cNvPr id="34" name="Picture 2" descr="C:\Users\o.kudryavceva\Desktop\для слайдов_медицина фото\IMG_36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909" y="764704"/>
            <a:ext cx="2300076" cy="12250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49475" y="1734520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067" tIns="70067" rIns="70067" bIns="700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42836" y="2545541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49786" y="384563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349786" y="4492213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49786" y="5149162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49475" y="3191659"/>
            <a:ext cx="684000" cy="571106"/>
          </a:xfrm>
          <a:custGeom>
            <a:avLst/>
            <a:gdLst>
              <a:gd name="connsiteX0" fmla="*/ 0 w 731452"/>
              <a:gd name="connsiteY0" fmla="*/ 57111 h 571106"/>
              <a:gd name="connsiteX1" fmla="*/ 57111 w 731452"/>
              <a:gd name="connsiteY1" fmla="*/ 0 h 571106"/>
              <a:gd name="connsiteX2" fmla="*/ 674341 w 731452"/>
              <a:gd name="connsiteY2" fmla="*/ 0 h 571106"/>
              <a:gd name="connsiteX3" fmla="*/ 731452 w 731452"/>
              <a:gd name="connsiteY3" fmla="*/ 57111 h 571106"/>
              <a:gd name="connsiteX4" fmla="*/ 731452 w 731452"/>
              <a:gd name="connsiteY4" fmla="*/ 513995 h 571106"/>
              <a:gd name="connsiteX5" fmla="*/ 674341 w 731452"/>
              <a:gd name="connsiteY5" fmla="*/ 571106 h 571106"/>
              <a:gd name="connsiteX6" fmla="*/ 57111 w 731452"/>
              <a:gd name="connsiteY6" fmla="*/ 571106 h 571106"/>
              <a:gd name="connsiteX7" fmla="*/ 0 w 731452"/>
              <a:gd name="connsiteY7" fmla="*/ 513995 h 571106"/>
              <a:gd name="connsiteX8" fmla="*/ 0 w 731452"/>
              <a:gd name="connsiteY8" fmla="*/ 57111 h 571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71106">
                <a:moveTo>
                  <a:pt x="0" y="57111"/>
                </a:moveTo>
                <a:cubicBezTo>
                  <a:pt x="0" y="25569"/>
                  <a:pt x="25569" y="0"/>
                  <a:pt x="57111" y="0"/>
                </a:cubicBezTo>
                <a:lnTo>
                  <a:pt x="674341" y="0"/>
                </a:lnTo>
                <a:cubicBezTo>
                  <a:pt x="705883" y="0"/>
                  <a:pt x="731452" y="25569"/>
                  <a:pt x="731452" y="57111"/>
                </a:cubicBezTo>
                <a:lnTo>
                  <a:pt x="731452" y="513995"/>
                </a:lnTo>
                <a:cubicBezTo>
                  <a:pt x="731452" y="545537"/>
                  <a:pt x="705883" y="571106"/>
                  <a:pt x="674341" y="571106"/>
                </a:cubicBezTo>
                <a:lnTo>
                  <a:pt x="57111" y="571106"/>
                </a:lnTo>
                <a:cubicBezTo>
                  <a:pt x="25569" y="571106"/>
                  <a:pt x="0" y="545537"/>
                  <a:pt x="0" y="513995"/>
                </a:cubicBezTo>
                <a:lnTo>
                  <a:pt x="0" y="5711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637" tIns="58637" rIns="58637" bIns="5863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26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36712"/>
            <a:ext cx="5720364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роста благосостояния граждан – получателей мер социальной поддержки;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социального обслуживания.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747435"/>
              </p:ext>
            </p:extLst>
          </p:nvPr>
        </p:nvGraphicFramePr>
        <p:xfrm>
          <a:off x="146314" y="2946383"/>
          <a:ext cx="3705606" cy="3311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7504" y="240114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http://www.pfrf.ru/files/branches/rostov/invalidd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509" y="674694"/>
            <a:ext cx="2232248" cy="1404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3923928" y="2200194"/>
            <a:ext cx="5147843" cy="354837"/>
          </a:xfrm>
          <a:custGeom>
            <a:avLst/>
            <a:gdLst>
              <a:gd name="connsiteX0" fmla="*/ 0 w 4681654"/>
              <a:gd name="connsiteY0" fmla="*/ 25162 h 251615"/>
              <a:gd name="connsiteX1" fmla="*/ 25162 w 4681654"/>
              <a:gd name="connsiteY1" fmla="*/ 0 h 251615"/>
              <a:gd name="connsiteX2" fmla="*/ 4656493 w 4681654"/>
              <a:gd name="connsiteY2" fmla="*/ 0 h 251615"/>
              <a:gd name="connsiteX3" fmla="*/ 4681655 w 4681654"/>
              <a:gd name="connsiteY3" fmla="*/ 25162 h 251615"/>
              <a:gd name="connsiteX4" fmla="*/ 4681654 w 4681654"/>
              <a:gd name="connsiteY4" fmla="*/ 226454 h 251615"/>
              <a:gd name="connsiteX5" fmla="*/ 4656492 w 4681654"/>
              <a:gd name="connsiteY5" fmla="*/ 251616 h 251615"/>
              <a:gd name="connsiteX6" fmla="*/ 25162 w 4681654"/>
              <a:gd name="connsiteY6" fmla="*/ 251615 h 251615"/>
              <a:gd name="connsiteX7" fmla="*/ 0 w 4681654"/>
              <a:gd name="connsiteY7" fmla="*/ 226453 h 251615"/>
              <a:gd name="connsiteX8" fmla="*/ 0 w 4681654"/>
              <a:gd name="connsiteY8" fmla="*/ 25162 h 25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81654" h="251615">
                <a:moveTo>
                  <a:pt x="0" y="25162"/>
                </a:moveTo>
                <a:cubicBezTo>
                  <a:pt x="0" y="11265"/>
                  <a:pt x="11265" y="0"/>
                  <a:pt x="25162" y="0"/>
                </a:cubicBezTo>
                <a:lnTo>
                  <a:pt x="4656493" y="0"/>
                </a:lnTo>
                <a:cubicBezTo>
                  <a:pt x="4670390" y="0"/>
                  <a:pt x="4681655" y="11265"/>
                  <a:pt x="4681655" y="25162"/>
                </a:cubicBezTo>
                <a:cubicBezTo>
                  <a:pt x="4681655" y="92259"/>
                  <a:pt x="4681654" y="159357"/>
                  <a:pt x="4681654" y="226454"/>
                </a:cubicBezTo>
                <a:cubicBezTo>
                  <a:pt x="4681654" y="240351"/>
                  <a:pt x="4670389" y="251616"/>
                  <a:pt x="4656492" y="251616"/>
                </a:cubicBezTo>
                <a:lnTo>
                  <a:pt x="25162" y="251615"/>
                </a:lnTo>
                <a:cubicBezTo>
                  <a:pt x="11265" y="251615"/>
                  <a:pt x="0" y="240350"/>
                  <a:pt x="0" y="226453"/>
                </a:cubicBezTo>
                <a:lnTo>
                  <a:pt x="0" y="251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900" tIns="56900" rIns="56900" bIns="56900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 млн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84820" y="2663270"/>
            <a:ext cx="2948863" cy="286843"/>
          </a:xfrm>
          <a:custGeom>
            <a:avLst/>
            <a:gdLst>
              <a:gd name="connsiteX0" fmla="*/ 0 w 2518794"/>
              <a:gd name="connsiteY0" fmla="*/ 28684 h 286843"/>
              <a:gd name="connsiteX1" fmla="*/ 28684 w 2518794"/>
              <a:gd name="connsiteY1" fmla="*/ 0 h 286843"/>
              <a:gd name="connsiteX2" fmla="*/ 2490110 w 2518794"/>
              <a:gd name="connsiteY2" fmla="*/ 0 h 286843"/>
              <a:gd name="connsiteX3" fmla="*/ 2518794 w 2518794"/>
              <a:gd name="connsiteY3" fmla="*/ 28684 h 286843"/>
              <a:gd name="connsiteX4" fmla="*/ 2518794 w 2518794"/>
              <a:gd name="connsiteY4" fmla="*/ 258159 h 286843"/>
              <a:gd name="connsiteX5" fmla="*/ 2490110 w 2518794"/>
              <a:gd name="connsiteY5" fmla="*/ 286843 h 286843"/>
              <a:gd name="connsiteX6" fmla="*/ 28684 w 2518794"/>
              <a:gd name="connsiteY6" fmla="*/ 286843 h 286843"/>
              <a:gd name="connsiteX7" fmla="*/ 0 w 2518794"/>
              <a:gd name="connsiteY7" fmla="*/ 258159 h 286843"/>
              <a:gd name="connsiteX8" fmla="*/ 0 w 2518794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2490110" y="0"/>
                </a:lnTo>
                <a:cubicBezTo>
                  <a:pt x="2505952" y="0"/>
                  <a:pt x="2518794" y="12842"/>
                  <a:pt x="2518794" y="28684"/>
                </a:cubicBezTo>
                <a:lnTo>
                  <a:pt x="2518794" y="258159"/>
                </a:lnTo>
                <a:cubicBezTo>
                  <a:pt x="2518794" y="274001"/>
                  <a:pt x="2505952" y="286843"/>
                  <a:pt x="2490110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3984820" y="3031620"/>
            <a:ext cx="2948863" cy="541396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«Финансовая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семей при рождении детей»,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«Старшее поколение», «Медицинские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кадры Чувашской Республики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3984820" y="3645024"/>
            <a:ext cx="2948863" cy="2880320"/>
          </a:xfrm>
          <a:custGeom>
            <a:avLst/>
            <a:gdLst>
              <a:gd name="connsiteX0" fmla="*/ 0 w 2518794"/>
              <a:gd name="connsiteY0" fmla="*/ 46939 h 469388"/>
              <a:gd name="connsiteX1" fmla="*/ 46939 w 2518794"/>
              <a:gd name="connsiteY1" fmla="*/ 0 h 469388"/>
              <a:gd name="connsiteX2" fmla="*/ 2471855 w 2518794"/>
              <a:gd name="connsiteY2" fmla="*/ 0 h 469388"/>
              <a:gd name="connsiteX3" fmla="*/ 2518794 w 2518794"/>
              <a:gd name="connsiteY3" fmla="*/ 46939 h 469388"/>
              <a:gd name="connsiteX4" fmla="*/ 2518794 w 2518794"/>
              <a:gd name="connsiteY4" fmla="*/ 422449 h 469388"/>
              <a:gd name="connsiteX5" fmla="*/ 2471855 w 2518794"/>
              <a:gd name="connsiteY5" fmla="*/ 469388 h 469388"/>
              <a:gd name="connsiteX6" fmla="*/ 46939 w 2518794"/>
              <a:gd name="connsiteY6" fmla="*/ 469388 h 469388"/>
              <a:gd name="connsiteX7" fmla="*/ 0 w 2518794"/>
              <a:gd name="connsiteY7" fmla="*/ 422449 h 469388"/>
              <a:gd name="connsiteX8" fmla="*/ 0 w 251879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879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2471855" y="0"/>
                </a:lnTo>
                <a:cubicBezTo>
                  <a:pt x="2497779" y="0"/>
                  <a:pt x="2518794" y="21015"/>
                  <a:pt x="2518794" y="46939"/>
                </a:cubicBezTo>
                <a:lnTo>
                  <a:pt x="2518794" y="422449"/>
                </a:lnTo>
                <a:cubicBezTo>
                  <a:pt x="2518794" y="448373"/>
                  <a:pt x="2497779" y="469388"/>
                  <a:pt x="247185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658" tIns="55658" rIns="55658" bIns="5565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мероприятий: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«Предоставление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 социальной поддержки отдельным категориям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«Модернизация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развитие сектора предоставления государственных услуг, государственного социального заказа и иных мер поддержки населению»,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социальных услуг высокого качества для всех нуждающихся граждан пожилого возраста и инвалидов, включая детей-инвалидов, путем дальнейшего развития сети организаций различных организационно-правовых форм и форм собственности, предоставляющих социальные услуги»,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«Создание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благоприятных условий жизнедеятельности ветеранам, гражданам пожилого возраста, инвалидам»,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денежных выплат и пособий гражданам, имеющим детей»,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«Реализация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по проведению оздоровительной кампании детей, в том числе детей, находящихся в трудной жизненной ситуации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«Совершенствование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обслуживания семьи и детей»,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«Оказание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содействия добровольному переселению в Чувашскую Республику соотечественников, проживающих за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рубежом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«Поддержка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ориентированных некоммерческих организаций в Чувашской Республике»,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8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"Социальная поддержка </a:t>
            </a:r>
            <a:r>
              <a:rPr lang="ru-RU" sz="8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граждан»</a:t>
            </a:r>
            <a:endParaRPr lang="ru-RU" sz="85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747886" y="2663270"/>
            <a:ext cx="648000" cy="28684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747886" y="3037502"/>
            <a:ext cx="648000" cy="550966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385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38920" y="3645024"/>
            <a:ext cx="648000" cy="288032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6 921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61073" y="2663269"/>
            <a:ext cx="623133" cy="286843"/>
          </a:xfrm>
          <a:custGeom>
            <a:avLst/>
            <a:gdLst>
              <a:gd name="connsiteX0" fmla="*/ 0 w 893995"/>
              <a:gd name="connsiteY0" fmla="*/ 28684 h 286843"/>
              <a:gd name="connsiteX1" fmla="*/ 28684 w 893995"/>
              <a:gd name="connsiteY1" fmla="*/ 0 h 286843"/>
              <a:gd name="connsiteX2" fmla="*/ 865311 w 893995"/>
              <a:gd name="connsiteY2" fmla="*/ 0 h 286843"/>
              <a:gd name="connsiteX3" fmla="*/ 893995 w 893995"/>
              <a:gd name="connsiteY3" fmla="*/ 28684 h 286843"/>
              <a:gd name="connsiteX4" fmla="*/ 893995 w 893995"/>
              <a:gd name="connsiteY4" fmla="*/ 258159 h 286843"/>
              <a:gd name="connsiteX5" fmla="*/ 865311 w 893995"/>
              <a:gd name="connsiteY5" fmla="*/ 286843 h 286843"/>
              <a:gd name="connsiteX6" fmla="*/ 28684 w 893995"/>
              <a:gd name="connsiteY6" fmla="*/ 286843 h 286843"/>
              <a:gd name="connsiteX7" fmla="*/ 0 w 893995"/>
              <a:gd name="connsiteY7" fmla="*/ 258159 h 286843"/>
              <a:gd name="connsiteX8" fmla="*/ 0 w 893995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3995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65311" y="0"/>
                </a:lnTo>
                <a:cubicBezTo>
                  <a:pt x="881153" y="0"/>
                  <a:pt x="893995" y="12842"/>
                  <a:pt x="893995" y="28684"/>
                </a:cubicBezTo>
                <a:lnTo>
                  <a:pt x="893995" y="258159"/>
                </a:lnTo>
                <a:cubicBezTo>
                  <a:pt x="893995" y="274001"/>
                  <a:pt x="881153" y="286843"/>
                  <a:pt x="865311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48640" y="3031620"/>
            <a:ext cx="647999" cy="541396"/>
          </a:xfrm>
          <a:custGeom>
            <a:avLst/>
            <a:gdLst>
              <a:gd name="connsiteX0" fmla="*/ 0 w 890508"/>
              <a:gd name="connsiteY0" fmla="*/ 46939 h 469388"/>
              <a:gd name="connsiteX1" fmla="*/ 46939 w 890508"/>
              <a:gd name="connsiteY1" fmla="*/ 0 h 469388"/>
              <a:gd name="connsiteX2" fmla="*/ 843569 w 890508"/>
              <a:gd name="connsiteY2" fmla="*/ 0 h 469388"/>
              <a:gd name="connsiteX3" fmla="*/ 890508 w 890508"/>
              <a:gd name="connsiteY3" fmla="*/ 46939 h 469388"/>
              <a:gd name="connsiteX4" fmla="*/ 890508 w 890508"/>
              <a:gd name="connsiteY4" fmla="*/ 422449 h 469388"/>
              <a:gd name="connsiteX5" fmla="*/ 843569 w 890508"/>
              <a:gd name="connsiteY5" fmla="*/ 469388 h 469388"/>
              <a:gd name="connsiteX6" fmla="*/ 46939 w 890508"/>
              <a:gd name="connsiteY6" fmla="*/ 469388 h 469388"/>
              <a:gd name="connsiteX7" fmla="*/ 0 w 890508"/>
              <a:gd name="connsiteY7" fmla="*/ 422449 h 469388"/>
              <a:gd name="connsiteX8" fmla="*/ 0 w 890508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90508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843569" y="0"/>
                </a:lnTo>
                <a:cubicBezTo>
                  <a:pt x="869493" y="0"/>
                  <a:pt x="890508" y="21015"/>
                  <a:pt x="890508" y="46939"/>
                </a:cubicBezTo>
                <a:lnTo>
                  <a:pt x="890508" y="422449"/>
                </a:lnTo>
                <a:cubicBezTo>
                  <a:pt x="890508" y="448373"/>
                  <a:pt x="869493" y="469388"/>
                  <a:pt x="843569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688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448639" y="3645024"/>
            <a:ext cx="648000" cy="2880320"/>
          </a:xfrm>
          <a:custGeom>
            <a:avLst/>
            <a:gdLst>
              <a:gd name="connsiteX0" fmla="*/ 0 w 791989"/>
              <a:gd name="connsiteY0" fmla="*/ 46939 h 469388"/>
              <a:gd name="connsiteX1" fmla="*/ 46939 w 791989"/>
              <a:gd name="connsiteY1" fmla="*/ 0 h 469388"/>
              <a:gd name="connsiteX2" fmla="*/ 745050 w 791989"/>
              <a:gd name="connsiteY2" fmla="*/ 0 h 469388"/>
              <a:gd name="connsiteX3" fmla="*/ 791989 w 791989"/>
              <a:gd name="connsiteY3" fmla="*/ 46939 h 469388"/>
              <a:gd name="connsiteX4" fmla="*/ 791989 w 791989"/>
              <a:gd name="connsiteY4" fmla="*/ 422449 h 469388"/>
              <a:gd name="connsiteX5" fmla="*/ 745050 w 791989"/>
              <a:gd name="connsiteY5" fmla="*/ 469388 h 469388"/>
              <a:gd name="connsiteX6" fmla="*/ 46939 w 791989"/>
              <a:gd name="connsiteY6" fmla="*/ 469388 h 469388"/>
              <a:gd name="connsiteX7" fmla="*/ 0 w 791989"/>
              <a:gd name="connsiteY7" fmla="*/ 422449 h 469388"/>
              <a:gd name="connsiteX8" fmla="*/ 0 w 791989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1989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45050" y="0"/>
                </a:lnTo>
                <a:cubicBezTo>
                  <a:pt x="770974" y="0"/>
                  <a:pt x="791989" y="21015"/>
                  <a:pt x="791989" y="46939"/>
                </a:cubicBezTo>
                <a:lnTo>
                  <a:pt x="791989" y="422449"/>
                </a:lnTo>
                <a:cubicBezTo>
                  <a:pt x="791989" y="448373"/>
                  <a:pt x="770974" y="469388"/>
                  <a:pt x="745050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823,1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259728" y="0"/>
            <a:ext cx="761350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035467" y="2663270"/>
            <a:ext cx="648000" cy="309713"/>
          </a:xfrm>
          <a:custGeom>
            <a:avLst/>
            <a:gdLst>
              <a:gd name="connsiteX0" fmla="*/ 0 w 836567"/>
              <a:gd name="connsiteY0" fmla="*/ 28684 h 286843"/>
              <a:gd name="connsiteX1" fmla="*/ 28684 w 836567"/>
              <a:gd name="connsiteY1" fmla="*/ 0 h 286843"/>
              <a:gd name="connsiteX2" fmla="*/ 807883 w 836567"/>
              <a:gd name="connsiteY2" fmla="*/ 0 h 286843"/>
              <a:gd name="connsiteX3" fmla="*/ 836567 w 836567"/>
              <a:gd name="connsiteY3" fmla="*/ 28684 h 286843"/>
              <a:gd name="connsiteX4" fmla="*/ 836567 w 836567"/>
              <a:gd name="connsiteY4" fmla="*/ 258159 h 286843"/>
              <a:gd name="connsiteX5" fmla="*/ 807883 w 836567"/>
              <a:gd name="connsiteY5" fmla="*/ 286843 h 286843"/>
              <a:gd name="connsiteX6" fmla="*/ 28684 w 836567"/>
              <a:gd name="connsiteY6" fmla="*/ 286843 h 286843"/>
              <a:gd name="connsiteX7" fmla="*/ 0 w 836567"/>
              <a:gd name="connsiteY7" fmla="*/ 258159 h 286843"/>
              <a:gd name="connsiteX8" fmla="*/ 0 w 836567"/>
              <a:gd name="connsiteY8" fmla="*/ 28684 h 286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6567" h="286843">
                <a:moveTo>
                  <a:pt x="0" y="28684"/>
                </a:moveTo>
                <a:cubicBezTo>
                  <a:pt x="0" y="12842"/>
                  <a:pt x="12842" y="0"/>
                  <a:pt x="28684" y="0"/>
                </a:cubicBezTo>
                <a:lnTo>
                  <a:pt x="807883" y="0"/>
                </a:lnTo>
                <a:cubicBezTo>
                  <a:pt x="823725" y="0"/>
                  <a:pt x="836567" y="12842"/>
                  <a:pt x="836567" y="28684"/>
                </a:cubicBezTo>
                <a:lnTo>
                  <a:pt x="836567" y="258159"/>
                </a:lnTo>
                <a:cubicBezTo>
                  <a:pt x="836567" y="274001"/>
                  <a:pt x="823725" y="286843"/>
                  <a:pt x="807883" y="286843"/>
                </a:cubicBezTo>
                <a:lnTo>
                  <a:pt x="28684" y="286843"/>
                </a:lnTo>
                <a:cubicBezTo>
                  <a:pt x="12842" y="286843"/>
                  <a:pt x="0" y="274001"/>
                  <a:pt x="0" y="258159"/>
                </a:cubicBezTo>
                <a:lnTo>
                  <a:pt x="0" y="2868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121" tIns="54121" rIns="54121" bIns="54121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035467" y="3045704"/>
            <a:ext cx="648000" cy="550966"/>
          </a:xfrm>
          <a:custGeom>
            <a:avLst/>
            <a:gdLst>
              <a:gd name="connsiteX0" fmla="*/ 0 w 833304"/>
              <a:gd name="connsiteY0" fmla="*/ 46939 h 469388"/>
              <a:gd name="connsiteX1" fmla="*/ 46939 w 833304"/>
              <a:gd name="connsiteY1" fmla="*/ 0 h 469388"/>
              <a:gd name="connsiteX2" fmla="*/ 786365 w 833304"/>
              <a:gd name="connsiteY2" fmla="*/ 0 h 469388"/>
              <a:gd name="connsiteX3" fmla="*/ 833304 w 833304"/>
              <a:gd name="connsiteY3" fmla="*/ 46939 h 469388"/>
              <a:gd name="connsiteX4" fmla="*/ 833304 w 833304"/>
              <a:gd name="connsiteY4" fmla="*/ 422449 h 469388"/>
              <a:gd name="connsiteX5" fmla="*/ 786365 w 833304"/>
              <a:gd name="connsiteY5" fmla="*/ 469388 h 469388"/>
              <a:gd name="connsiteX6" fmla="*/ 46939 w 833304"/>
              <a:gd name="connsiteY6" fmla="*/ 469388 h 469388"/>
              <a:gd name="connsiteX7" fmla="*/ 0 w 833304"/>
              <a:gd name="connsiteY7" fmla="*/ 422449 h 469388"/>
              <a:gd name="connsiteX8" fmla="*/ 0 w 833304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3304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786365" y="0"/>
                </a:lnTo>
                <a:cubicBezTo>
                  <a:pt x="812289" y="0"/>
                  <a:pt x="833304" y="21015"/>
                  <a:pt x="833304" y="46939"/>
                </a:cubicBezTo>
                <a:lnTo>
                  <a:pt x="833304" y="422449"/>
                </a:lnTo>
                <a:cubicBezTo>
                  <a:pt x="833304" y="448373"/>
                  <a:pt x="812289" y="469388"/>
                  <a:pt x="786365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1 000</a:t>
            </a:r>
            <a:r>
              <a:rPr lang="ru-RU" sz="12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035467" y="3645024"/>
            <a:ext cx="648000" cy="2880320"/>
          </a:xfrm>
          <a:custGeom>
            <a:avLst/>
            <a:gdLst>
              <a:gd name="connsiteX0" fmla="*/ 0 w 741113"/>
              <a:gd name="connsiteY0" fmla="*/ 46939 h 469388"/>
              <a:gd name="connsiteX1" fmla="*/ 46939 w 741113"/>
              <a:gd name="connsiteY1" fmla="*/ 0 h 469388"/>
              <a:gd name="connsiteX2" fmla="*/ 694174 w 741113"/>
              <a:gd name="connsiteY2" fmla="*/ 0 h 469388"/>
              <a:gd name="connsiteX3" fmla="*/ 741113 w 741113"/>
              <a:gd name="connsiteY3" fmla="*/ 46939 h 469388"/>
              <a:gd name="connsiteX4" fmla="*/ 741113 w 741113"/>
              <a:gd name="connsiteY4" fmla="*/ 422449 h 469388"/>
              <a:gd name="connsiteX5" fmla="*/ 694174 w 741113"/>
              <a:gd name="connsiteY5" fmla="*/ 469388 h 469388"/>
              <a:gd name="connsiteX6" fmla="*/ 46939 w 741113"/>
              <a:gd name="connsiteY6" fmla="*/ 469388 h 469388"/>
              <a:gd name="connsiteX7" fmla="*/ 0 w 741113"/>
              <a:gd name="connsiteY7" fmla="*/ 422449 h 469388"/>
              <a:gd name="connsiteX8" fmla="*/ 0 w 741113"/>
              <a:gd name="connsiteY8" fmla="*/ 46939 h 469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41113" h="469388">
                <a:moveTo>
                  <a:pt x="0" y="46939"/>
                </a:moveTo>
                <a:cubicBezTo>
                  <a:pt x="0" y="21015"/>
                  <a:pt x="21015" y="0"/>
                  <a:pt x="46939" y="0"/>
                </a:cubicBezTo>
                <a:lnTo>
                  <a:pt x="694174" y="0"/>
                </a:lnTo>
                <a:cubicBezTo>
                  <a:pt x="720098" y="0"/>
                  <a:pt x="741113" y="21015"/>
                  <a:pt x="741113" y="46939"/>
                </a:cubicBezTo>
                <a:lnTo>
                  <a:pt x="741113" y="422449"/>
                </a:lnTo>
                <a:cubicBezTo>
                  <a:pt x="741113" y="448373"/>
                  <a:pt x="720098" y="469388"/>
                  <a:pt x="694174" y="469388"/>
                </a:cubicBezTo>
                <a:lnTo>
                  <a:pt x="46939" y="469388"/>
                </a:lnTo>
                <a:cubicBezTo>
                  <a:pt x="21015" y="469388"/>
                  <a:pt x="0" y="448373"/>
                  <a:pt x="0" y="422449"/>
                </a:cubicBezTo>
                <a:lnTo>
                  <a:pt x="0" y="4693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68" tIns="59468" rIns="59468" bIns="59468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6 584,5</a:t>
            </a:r>
            <a:endParaRPr lang="ru-RU" sz="12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760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2959" y="2392878"/>
            <a:ext cx="4932000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доходами ниже величины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прожиточного минимума,%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2959" y="2959478"/>
            <a:ext cx="4932000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средств республиканского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выделяемых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ориентированным некоммерческим организациям на предоставление социальных услуг на дому, в общем объеме средств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республиканского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выделяемых на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услуг в сфере социального 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2959" y="3861048"/>
            <a:ext cx="4932000" cy="4957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получивших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в организациях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в общем числе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обратившихся за получением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социальных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 в организации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959" y="4388644"/>
            <a:ext cx="4932000" cy="6134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граждан пожилого возраста стационарным, полустационарным и надомным социальным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тыс. получателей трудовых пенсий по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старости, человек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62959" y="5076000"/>
            <a:ext cx="4932000" cy="54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пунктов проката средств и предметов ухода за пожилыми людьми нарастающим итогом за период,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единиц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959" y="5709549"/>
            <a:ext cx="4932000" cy="57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пожилых людей,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прошедших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компьютерной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грамотности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года, 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44113" y="1688057"/>
            <a:ext cx="3437077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  <p:pic>
        <p:nvPicPr>
          <p:cNvPr id="49" name="Рисунок 48" descr="http://upravafilipark.ru/wp-content/uploads/2015/06/sobranie-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6934" y="823961"/>
            <a:ext cx="1080120" cy="792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0" name="Рисунок 49" descr="http://blog.yarcenter.ru/media/5/0.2/050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113" y="823961"/>
            <a:ext cx="1060813" cy="8135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Рисунок 50" descr="http://www.prav-net.ru/img/zolotoslov/5064-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28959" y="823961"/>
            <a:ext cx="1152231" cy="792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Рисунок 51" descr="http://zaoblakami.ru/uploads/content/small/200_123423423435_dostupnaya-sreda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97214" y="1688057"/>
            <a:ext cx="1008112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Рисунок 52" descr="http://riarealty.ru/images/39662/77/39662775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56248" y="815744"/>
            <a:ext cx="1149078" cy="800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олилиния 2"/>
          <p:cNvSpPr/>
          <p:nvPr/>
        </p:nvSpPr>
        <p:spPr>
          <a:xfrm>
            <a:off x="5131895" y="907677"/>
            <a:ext cx="3903032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13189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14,8</a:t>
            </a:r>
            <a:endParaRPr lang="ru-RU" sz="11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189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13189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2479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92479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92479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1768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1768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15,2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1768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1768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671768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671768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71768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10580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10580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510580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10580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10580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510580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510580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2 500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03475" y="1700808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303475" y="2428188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303475" y="3079199"/>
            <a:ext cx="731452" cy="624655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03475" y="3861104"/>
            <a:ext cx="731452" cy="504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03475" y="447317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03475" y="5121248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303475" y="5733256"/>
            <a:ext cx="731452" cy="540000"/>
          </a:xfrm>
          <a:custGeom>
            <a:avLst/>
            <a:gdLst>
              <a:gd name="connsiteX0" fmla="*/ 0 w 731452"/>
              <a:gd name="connsiteY0" fmla="*/ 62466 h 624655"/>
              <a:gd name="connsiteX1" fmla="*/ 62466 w 731452"/>
              <a:gd name="connsiteY1" fmla="*/ 0 h 624655"/>
              <a:gd name="connsiteX2" fmla="*/ 668987 w 731452"/>
              <a:gd name="connsiteY2" fmla="*/ 0 h 624655"/>
              <a:gd name="connsiteX3" fmla="*/ 731453 w 731452"/>
              <a:gd name="connsiteY3" fmla="*/ 62466 h 624655"/>
              <a:gd name="connsiteX4" fmla="*/ 731452 w 731452"/>
              <a:gd name="connsiteY4" fmla="*/ 562190 h 624655"/>
              <a:gd name="connsiteX5" fmla="*/ 668986 w 731452"/>
              <a:gd name="connsiteY5" fmla="*/ 624656 h 624655"/>
              <a:gd name="connsiteX6" fmla="*/ 62466 w 731452"/>
              <a:gd name="connsiteY6" fmla="*/ 624655 h 624655"/>
              <a:gd name="connsiteX7" fmla="*/ 0 w 731452"/>
              <a:gd name="connsiteY7" fmla="*/ 562189 h 624655"/>
              <a:gd name="connsiteX8" fmla="*/ 0 w 73145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668987" y="0"/>
                </a:lnTo>
                <a:cubicBezTo>
                  <a:pt x="703486" y="0"/>
                  <a:pt x="731453" y="27967"/>
                  <a:pt x="731453" y="62466"/>
                </a:cubicBezTo>
                <a:cubicBezTo>
                  <a:pt x="731453" y="229041"/>
                  <a:pt x="731452" y="395615"/>
                  <a:pt x="731452" y="562190"/>
                </a:cubicBezTo>
                <a:cubicBezTo>
                  <a:pt x="731452" y="596689"/>
                  <a:pt x="703485" y="624656"/>
                  <a:pt x="66898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206" tIns="60206" rIns="60206" bIns="6020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1243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69250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53849" y="692696"/>
            <a:ext cx="5648356" cy="103719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приоритетных объектов и услуг в приоритетных сферах жизнедеятельности инвалидов и других маломобильных групп населения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504" y="2288814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5563308"/>
              </p:ext>
            </p:extLst>
          </p:nvPr>
        </p:nvGraphicFramePr>
        <p:xfrm>
          <a:off x="77657" y="2865092"/>
          <a:ext cx="3918279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48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4211960" y="2348880"/>
            <a:ext cx="4757680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разрезе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11942" y="2956602"/>
            <a:ext cx="2575158" cy="288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11960" y="3431948"/>
            <a:ext cx="2574933" cy="122215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 комплексной реабилитации и абилитации инвалидов, в том числе детей-инвалидов, а также ранней помощи, сопровождаемого проживания инвалидов в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Республике»  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211942" y="4725145"/>
            <a:ext cx="2575158" cy="10505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«Адаптация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приоритетных объектов и услуг в приоритетных сферах жизнедеятельности инвалидов и других маломобильных групп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96408" y="2960209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21640" y="3431947"/>
            <a:ext cx="648000" cy="1222153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8321640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21640" y="2956602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96408" y="3435553"/>
            <a:ext cx="648000" cy="1218547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96408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 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45308" y="2956604"/>
            <a:ext cx="648000" cy="288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5308" y="3431950"/>
            <a:ext cx="648000" cy="1222150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16,1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845308" y="4725145"/>
            <a:ext cx="648000" cy="105052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91852" y="1775114"/>
            <a:ext cx="3935760" cy="37217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44" name="Рисунок 43" descr="http://www.prav-net.ru/img/zolotoslov/5064-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823960"/>
            <a:ext cx="1610089" cy="138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" name="Рисунок 44" descr="http://blog.yarcenter.ru/media/5/0.2/05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80834" y="851187"/>
            <a:ext cx="1464319" cy="135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804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олилиния 18"/>
          <p:cNvSpPr/>
          <p:nvPr/>
        </p:nvSpPr>
        <p:spPr>
          <a:xfrm>
            <a:off x="6876256" y="1869245"/>
            <a:ext cx="676483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872677" y="2709008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97,7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108859" y="3645024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108859" y="4523900"/>
            <a:ext cx="676281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636074" y="1869245"/>
            <a:ext cx="666024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632496" y="2709006"/>
            <a:ext cx="687154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652207" y="3645023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108859" y="5387361"/>
            <a:ext cx="676483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88424" y="1869245"/>
            <a:ext cx="646532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88421" y="3645023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84845" y="2709006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652206" y="4510360"/>
            <a:ext cx="64988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2564905"/>
            <a:ext cx="4953999" cy="10081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1" y="3645024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5 до 18 лет, получающих дополнительное образование, в общей численности детей-</a:t>
            </a:r>
          </a:p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инвалидов данного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0" y="4509120"/>
            <a:ext cx="4953999" cy="79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детей-инвалидов в возрасте от 1,5 до 7 лет, охваченных дошкольным образованием, в общей численности детей-инвалидов данного возраста,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4086" y="1551565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«Доступная среда»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31538" y="5373215"/>
            <a:ext cx="4929961" cy="111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лиц с ограниченными возможностями здоровья и  инвалидов в возрасте от 6 до 18 лет, систематически занимающихся физической культурой и спортом, в общей численности этой категории населения в Чувашской Республике,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Рисунок 34" descr="http://riarealty.ru/images/39662/77/3966277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7" y="871550"/>
            <a:ext cx="2192169" cy="1360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7" name="Полилиния 36"/>
          <p:cNvSpPr/>
          <p:nvPr/>
        </p:nvSpPr>
        <p:spPr>
          <a:xfrm>
            <a:off x="8388421" y="4509119"/>
            <a:ext cx="64653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81719" y="5387360"/>
            <a:ext cx="671017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88422" y="5387361"/>
            <a:ext cx="648072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220072" y="907677"/>
            <a:ext cx="3816424" cy="624655"/>
          </a:xfrm>
          <a:custGeom>
            <a:avLst/>
            <a:gdLst>
              <a:gd name="connsiteX0" fmla="*/ 0 w 3903032"/>
              <a:gd name="connsiteY0" fmla="*/ 62466 h 624655"/>
              <a:gd name="connsiteX1" fmla="*/ 62466 w 3903032"/>
              <a:gd name="connsiteY1" fmla="*/ 0 h 624655"/>
              <a:gd name="connsiteX2" fmla="*/ 3840567 w 3903032"/>
              <a:gd name="connsiteY2" fmla="*/ 0 h 624655"/>
              <a:gd name="connsiteX3" fmla="*/ 3903033 w 3903032"/>
              <a:gd name="connsiteY3" fmla="*/ 62466 h 624655"/>
              <a:gd name="connsiteX4" fmla="*/ 3903032 w 3903032"/>
              <a:gd name="connsiteY4" fmla="*/ 562190 h 624655"/>
              <a:gd name="connsiteX5" fmla="*/ 3840566 w 3903032"/>
              <a:gd name="connsiteY5" fmla="*/ 624656 h 624655"/>
              <a:gd name="connsiteX6" fmla="*/ 62466 w 3903032"/>
              <a:gd name="connsiteY6" fmla="*/ 624655 h 624655"/>
              <a:gd name="connsiteX7" fmla="*/ 0 w 3903032"/>
              <a:gd name="connsiteY7" fmla="*/ 562189 h 624655"/>
              <a:gd name="connsiteX8" fmla="*/ 0 w 3903032"/>
              <a:gd name="connsiteY8" fmla="*/ 62466 h 624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624655">
                <a:moveTo>
                  <a:pt x="0" y="62466"/>
                </a:moveTo>
                <a:cubicBezTo>
                  <a:pt x="0" y="27967"/>
                  <a:pt x="27967" y="0"/>
                  <a:pt x="62466" y="0"/>
                </a:cubicBezTo>
                <a:lnTo>
                  <a:pt x="3840567" y="0"/>
                </a:lnTo>
                <a:cubicBezTo>
                  <a:pt x="3875066" y="0"/>
                  <a:pt x="3903033" y="27967"/>
                  <a:pt x="3903033" y="62466"/>
                </a:cubicBezTo>
                <a:cubicBezTo>
                  <a:pt x="3903033" y="229041"/>
                  <a:pt x="3903032" y="395615"/>
                  <a:pt x="3903032" y="562190"/>
                </a:cubicBezTo>
                <a:cubicBezTo>
                  <a:pt x="3903032" y="596689"/>
                  <a:pt x="3875065" y="624656"/>
                  <a:pt x="3840566" y="624656"/>
                </a:cubicBezTo>
                <a:lnTo>
                  <a:pt x="62466" y="624655"/>
                </a:lnTo>
                <a:cubicBezTo>
                  <a:pt x="27967" y="624655"/>
                  <a:pt x="0" y="596688"/>
                  <a:pt x="0" y="562189"/>
                </a:cubicBezTo>
                <a:lnTo>
                  <a:pt x="0" y="6246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1636" tIns="71636" rIns="71636" bIns="7163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084168" y="1869245"/>
            <a:ext cx="725870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220072" y="2709006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223648" y="3645024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223648" y="4509120"/>
            <a:ext cx="788510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223648" y="5387360"/>
            <a:ext cx="78851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20072" y="1869245"/>
            <a:ext cx="792088" cy="55164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6105283" y="2709008"/>
            <a:ext cx="676483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95,2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881718" y="3645024"/>
            <a:ext cx="671019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77,0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881719" y="4523900"/>
            <a:ext cx="671018" cy="792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652206" y="5387005"/>
            <a:ext cx="649890" cy="1116000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71,5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99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1187"/>
            <a:ext cx="5648356" cy="11601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продуктивной занятости экономически активного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376" y="2386304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7823417"/>
              </p:ext>
            </p:extLst>
          </p:nvPr>
        </p:nvGraphicFramePr>
        <p:xfrm>
          <a:off x="183207" y="2821119"/>
          <a:ext cx="3884737" cy="340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50</a:t>
            </a:fld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1890293830"/>
              </p:ext>
            </p:extLst>
          </p:nvPr>
        </p:nvGraphicFramePr>
        <p:xfrm>
          <a:off x="4859732" y="2011337"/>
          <a:ext cx="3935760" cy="37217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17656"/>
            <a:ext cx="2851527" cy="1555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олилиния 13"/>
          <p:cNvSpPr/>
          <p:nvPr/>
        </p:nvSpPr>
        <p:spPr>
          <a:xfrm>
            <a:off x="4283968" y="2547887"/>
            <a:ext cx="4661185" cy="546465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в разрезе </a:t>
            </a: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</a:t>
            </a:r>
          </a:p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5" name="Полилиния 14"/>
          <p:cNvSpPr/>
          <p:nvPr/>
        </p:nvSpPr>
        <p:spPr>
          <a:xfrm>
            <a:off x="4281793" y="3202226"/>
            <a:ext cx="2495830" cy="51480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4283968" y="3789040"/>
            <a:ext cx="2474867" cy="5760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10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563788" y="3205833"/>
            <a:ext cx="648000" cy="51119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8311740" y="3789041"/>
            <a:ext cx="648000" cy="585852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297153" y="3202226"/>
            <a:ext cx="648000" cy="51480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63788" y="3789040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316683" y="4509120"/>
            <a:ext cx="2460940" cy="154761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</a:t>
            </a:r>
          </a:p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Активная политика занятости и социальная поддержка безработных граждан»; «Безопасный труд»; «Обеспечение реализации государственной программы Чувашской Республики «Содействие занятости населения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290897" y="4509120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708,0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3788" y="4509120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689,1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6830233" y="3202228"/>
            <a:ext cx="648000" cy="51480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840288" y="3789040"/>
            <a:ext cx="648000" cy="576064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840288" y="4491041"/>
            <a:ext cx="648000" cy="154761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lt1">
                <a:hueOff val="0"/>
                <a:satOff val="0"/>
                <a:lumOff val="0"/>
                <a:alpha val="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651,5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45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61064" y="1059481"/>
            <a:ext cx="3903032" cy="744112"/>
          </a:xfrm>
          <a:custGeom>
            <a:avLst/>
            <a:gdLst>
              <a:gd name="connsiteX0" fmla="*/ 0 w 3903032"/>
              <a:gd name="connsiteY0" fmla="*/ 103163 h 1031634"/>
              <a:gd name="connsiteX1" fmla="*/ 103163 w 3903032"/>
              <a:gd name="connsiteY1" fmla="*/ 0 h 1031634"/>
              <a:gd name="connsiteX2" fmla="*/ 3799869 w 3903032"/>
              <a:gd name="connsiteY2" fmla="*/ 0 h 1031634"/>
              <a:gd name="connsiteX3" fmla="*/ 3903032 w 3903032"/>
              <a:gd name="connsiteY3" fmla="*/ 103163 h 1031634"/>
              <a:gd name="connsiteX4" fmla="*/ 3903032 w 3903032"/>
              <a:gd name="connsiteY4" fmla="*/ 928471 h 1031634"/>
              <a:gd name="connsiteX5" fmla="*/ 3799869 w 3903032"/>
              <a:gd name="connsiteY5" fmla="*/ 1031634 h 1031634"/>
              <a:gd name="connsiteX6" fmla="*/ 103163 w 3903032"/>
              <a:gd name="connsiteY6" fmla="*/ 1031634 h 1031634"/>
              <a:gd name="connsiteX7" fmla="*/ 0 w 3903032"/>
              <a:gd name="connsiteY7" fmla="*/ 928471 h 1031634"/>
              <a:gd name="connsiteX8" fmla="*/ 0 w 3903032"/>
              <a:gd name="connsiteY8" fmla="*/ 103163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31634">
                <a:moveTo>
                  <a:pt x="0" y="103163"/>
                </a:moveTo>
                <a:cubicBezTo>
                  <a:pt x="0" y="46188"/>
                  <a:pt x="46188" y="0"/>
                  <a:pt x="103163" y="0"/>
                </a:cubicBezTo>
                <a:lnTo>
                  <a:pt x="3799869" y="0"/>
                </a:lnTo>
                <a:cubicBezTo>
                  <a:pt x="3856844" y="0"/>
                  <a:pt x="3903032" y="46188"/>
                  <a:pt x="3903032" y="103163"/>
                </a:cubicBezTo>
                <a:lnTo>
                  <a:pt x="3903032" y="928471"/>
                </a:lnTo>
                <a:cubicBezTo>
                  <a:pt x="3903032" y="985446"/>
                  <a:pt x="3856844" y="1031634"/>
                  <a:pt x="3799869" y="1031634"/>
                </a:cubicBezTo>
                <a:lnTo>
                  <a:pt x="103163" y="1031634"/>
                </a:lnTo>
                <a:cubicBezTo>
                  <a:pt x="46188" y="1031634"/>
                  <a:pt x="0" y="985446"/>
                  <a:pt x="0" y="928471"/>
                </a:cubicBezTo>
                <a:lnTo>
                  <a:pt x="0" y="103163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556" tIns="83556" rIns="83556" bIns="83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13189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3189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189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189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2479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92479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479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92479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671768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768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1768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1768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510580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10580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7510580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10580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303475" y="2055222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3475" y="3129206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03475" y="4203190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303475" y="5277174"/>
            <a:ext cx="731452" cy="1031634"/>
          </a:xfrm>
          <a:custGeom>
            <a:avLst/>
            <a:gdLst>
              <a:gd name="connsiteX0" fmla="*/ 0 w 731452"/>
              <a:gd name="connsiteY0" fmla="*/ 73145 h 1031634"/>
              <a:gd name="connsiteX1" fmla="*/ 73145 w 731452"/>
              <a:gd name="connsiteY1" fmla="*/ 0 h 1031634"/>
              <a:gd name="connsiteX2" fmla="*/ 658307 w 731452"/>
              <a:gd name="connsiteY2" fmla="*/ 0 h 1031634"/>
              <a:gd name="connsiteX3" fmla="*/ 731452 w 731452"/>
              <a:gd name="connsiteY3" fmla="*/ 73145 h 1031634"/>
              <a:gd name="connsiteX4" fmla="*/ 731452 w 731452"/>
              <a:gd name="connsiteY4" fmla="*/ 958489 h 1031634"/>
              <a:gd name="connsiteX5" fmla="*/ 658307 w 731452"/>
              <a:gd name="connsiteY5" fmla="*/ 1031634 h 1031634"/>
              <a:gd name="connsiteX6" fmla="*/ 73145 w 731452"/>
              <a:gd name="connsiteY6" fmla="*/ 1031634 h 1031634"/>
              <a:gd name="connsiteX7" fmla="*/ 0 w 731452"/>
              <a:gd name="connsiteY7" fmla="*/ 958489 h 1031634"/>
              <a:gd name="connsiteX8" fmla="*/ 0 w 731452"/>
              <a:gd name="connsiteY8" fmla="*/ 73145 h 1031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1031634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958489"/>
                </a:lnTo>
                <a:cubicBezTo>
                  <a:pt x="731452" y="998886"/>
                  <a:pt x="698704" y="1031634"/>
                  <a:pt x="658307" y="1031634"/>
                </a:cubicBezTo>
                <a:lnTo>
                  <a:pt x="73145" y="1031634"/>
                </a:lnTo>
                <a:cubicBezTo>
                  <a:pt x="32748" y="1031634"/>
                  <a:pt x="0" y="998886"/>
                  <a:pt x="0" y="958489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43" tIns="67143" rIns="67143" bIns="6714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2" y="314096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 в среднем за год, %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3" y="4243242"/>
            <a:ext cx="4953999" cy="91064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регистрируемой безработицы в 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2" y="5301208"/>
            <a:ext cx="4953999" cy="10081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численности граждан, снятых с регистрационного учета в связи с трудоустройством, к общей численности граждан, обратившихся в органы службы занятости населения за содействием в поиске подходящей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31539" y="180359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690456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11" y="908720"/>
            <a:ext cx="2254190" cy="2026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533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олилиния 44"/>
          <p:cNvSpPr/>
          <p:nvPr/>
        </p:nvSpPr>
        <p:spPr>
          <a:xfrm>
            <a:off x="3892028" y="1773261"/>
            <a:ext cx="5149133" cy="333825"/>
          </a:xfrm>
          <a:custGeom>
            <a:avLst/>
            <a:gdLst>
              <a:gd name="connsiteX0" fmla="*/ 0 w 3853061"/>
              <a:gd name="connsiteY0" fmla="*/ 55534 h 555336"/>
              <a:gd name="connsiteX1" fmla="*/ 55534 w 3853061"/>
              <a:gd name="connsiteY1" fmla="*/ 0 h 555336"/>
              <a:gd name="connsiteX2" fmla="*/ 3797527 w 3853061"/>
              <a:gd name="connsiteY2" fmla="*/ 0 h 555336"/>
              <a:gd name="connsiteX3" fmla="*/ 3853061 w 3853061"/>
              <a:gd name="connsiteY3" fmla="*/ 55534 h 555336"/>
              <a:gd name="connsiteX4" fmla="*/ 3853061 w 3853061"/>
              <a:gd name="connsiteY4" fmla="*/ 499802 h 555336"/>
              <a:gd name="connsiteX5" fmla="*/ 3797527 w 3853061"/>
              <a:gd name="connsiteY5" fmla="*/ 555336 h 555336"/>
              <a:gd name="connsiteX6" fmla="*/ 55534 w 3853061"/>
              <a:gd name="connsiteY6" fmla="*/ 555336 h 555336"/>
              <a:gd name="connsiteX7" fmla="*/ 0 w 3853061"/>
              <a:gd name="connsiteY7" fmla="*/ 499802 h 555336"/>
              <a:gd name="connsiteX8" fmla="*/ 0 w 3853061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53061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3797527" y="0"/>
                </a:lnTo>
                <a:cubicBezTo>
                  <a:pt x="3828198" y="0"/>
                  <a:pt x="3853061" y="24863"/>
                  <a:pt x="3853061" y="55534"/>
                </a:cubicBezTo>
                <a:lnTo>
                  <a:pt x="3853061" y="499802"/>
                </a:lnTo>
                <a:cubicBezTo>
                  <a:pt x="3853061" y="530473"/>
                  <a:pt x="3828198" y="555336"/>
                  <a:pt x="3797527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3892028" y="2182143"/>
            <a:ext cx="3316960" cy="375442"/>
          </a:xfrm>
          <a:custGeom>
            <a:avLst/>
            <a:gdLst>
              <a:gd name="connsiteX0" fmla="*/ 0 w 1429934"/>
              <a:gd name="connsiteY0" fmla="*/ 36617 h 366166"/>
              <a:gd name="connsiteX1" fmla="*/ 36617 w 1429934"/>
              <a:gd name="connsiteY1" fmla="*/ 0 h 366166"/>
              <a:gd name="connsiteX2" fmla="*/ 1393317 w 1429934"/>
              <a:gd name="connsiteY2" fmla="*/ 0 h 366166"/>
              <a:gd name="connsiteX3" fmla="*/ 1429934 w 1429934"/>
              <a:gd name="connsiteY3" fmla="*/ 36617 h 366166"/>
              <a:gd name="connsiteX4" fmla="*/ 1429934 w 1429934"/>
              <a:gd name="connsiteY4" fmla="*/ 329549 h 366166"/>
              <a:gd name="connsiteX5" fmla="*/ 1393317 w 1429934"/>
              <a:gd name="connsiteY5" fmla="*/ 366166 h 366166"/>
              <a:gd name="connsiteX6" fmla="*/ 36617 w 1429934"/>
              <a:gd name="connsiteY6" fmla="*/ 366166 h 366166"/>
              <a:gd name="connsiteX7" fmla="*/ 0 w 1429934"/>
              <a:gd name="connsiteY7" fmla="*/ 329549 h 366166"/>
              <a:gd name="connsiteX8" fmla="*/ 0 w 1429934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1393317" y="0"/>
                </a:lnTo>
                <a:cubicBezTo>
                  <a:pt x="1413540" y="0"/>
                  <a:pt x="1429934" y="16394"/>
                  <a:pt x="1429934" y="36617"/>
                </a:cubicBezTo>
                <a:lnTo>
                  <a:pt x="1429934" y="329549"/>
                </a:lnTo>
                <a:cubicBezTo>
                  <a:pt x="1429934" y="349772"/>
                  <a:pt x="1413540" y="366166"/>
                  <a:pt x="1393317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899981" y="2636912"/>
            <a:ext cx="3272902" cy="620513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"Культурная среда", "Творческие люди", "Цифровая культура«, "Сохранение культурного и исторического наследия", "Развитие искусства и творчества", "Придумано в России"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3895169" y="3307629"/>
            <a:ext cx="3299563" cy="913459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Ведомственные проекты: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"Строительство (реконструкция) и модернизация государственных и муниципальных учреждений  в сфере культуры, искусства и архивного дела", "Реализация федеральной целевой программы "Увековечение памяти погибших при защите Отечества на 2019–2024 годы"</a:t>
            </a:r>
            <a:endParaRPr lang="ru-RU" sz="9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254426" y="2184472"/>
            <a:ext cx="520342" cy="375442"/>
          </a:xfrm>
          <a:custGeom>
            <a:avLst/>
            <a:gdLst>
              <a:gd name="connsiteX0" fmla="*/ 0 w 560620"/>
              <a:gd name="connsiteY0" fmla="*/ 36617 h 366166"/>
              <a:gd name="connsiteX1" fmla="*/ 36617 w 560620"/>
              <a:gd name="connsiteY1" fmla="*/ 0 h 366166"/>
              <a:gd name="connsiteX2" fmla="*/ 524003 w 560620"/>
              <a:gd name="connsiteY2" fmla="*/ 0 h 366166"/>
              <a:gd name="connsiteX3" fmla="*/ 560620 w 560620"/>
              <a:gd name="connsiteY3" fmla="*/ 36617 h 366166"/>
              <a:gd name="connsiteX4" fmla="*/ 560620 w 560620"/>
              <a:gd name="connsiteY4" fmla="*/ 329549 h 366166"/>
              <a:gd name="connsiteX5" fmla="*/ 524003 w 560620"/>
              <a:gd name="connsiteY5" fmla="*/ 366166 h 366166"/>
              <a:gd name="connsiteX6" fmla="*/ 36617 w 560620"/>
              <a:gd name="connsiteY6" fmla="*/ 366166 h 366166"/>
              <a:gd name="connsiteX7" fmla="*/ 0 w 560620"/>
              <a:gd name="connsiteY7" fmla="*/ 329549 h 366166"/>
              <a:gd name="connsiteX8" fmla="*/ 0 w 560620"/>
              <a:gd name="connsiteY8" fmla="*/ 36617 h 366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0620" h="366166">
                <a:moveTo>
                  <a:pt x="0" y="36617"/>
                </a:moveTo>
                <a:cubicBezTo>
                  <a:pt x="0" y="16394"/>
                  <a:pt x="16394" y="0"/>
                  <a:pt x="36617" y="0"/>
                </a:cubicBezTo>
                <a:lnTo>
                  <a:pt x="524003" y="0"/>
                </a:lnTo>
                <a:cubicBezTo>
                  <a:pt x="544226" y="0"/>
                  <a:pt x="560620" y="16394"/>
                  <a:pt x="560620" y="36617"/>
                </a:cubicBezTo>
                <a:lnTo>
                  <a:pt x="560620" y="329549"/>
                </a:lnTo>
                <a:cubicBezTo>
                  <a:pt x="560620" y="349772"/>
                  <a:pt x="544226" y="366166"/>
                  <a:pt x="524003" y="366166"/>
                </a:cubicBezTo>
                <a:lnTo>
                  <a:pt x="36617" y="366166"/>
                </a:lnTo>
                <a:cubicBezTo>
                  <a:pt x="16394" y="366166"/>
                  <a:pt x="0" y="349772"/>
                  <a:pt x="0" y="329549"/>
                </a:cubicBezTo>
                <a:lnTo>
                  <a:pt x="0" y="366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4065" tIns="64065" rIns="64065" bIns="6406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251256" y="2636913"/>
            <a:ext cx="540089" cy="620512"/>
          </a:xfrm>
          <a:custGeom>
            <a:avLst/>
            <a:gdLst>
              <a:gd name="connsiteX0" fmla="*/ 0 w 559518"/>
              <a:gd name="connsiteY0" fmla="*/ 55534 h 555336"/>
              <a:gd name="connsiteX1" fmla="*/ 55534 w 559518"/>
              <a:gd name="connsiteY1" fmla="*/ 0 h 555336"/>
              <a:gd name="connsiteX2" fmla="*/ 503984 w 559518"/>
              <a:gd name="connsiteY2" fmla="*/ 0 h 555336"/>
              <a:gd name="connsiteX3" fmla="*/ 559518 w 559518"/>
              <a:gd name="connsiteY3" fmla="*/ 55534 h 555336"/>
              <a:gd name="connsiteX4" fmla="*/ 559518 w 559518"/>
              <a:gd name="connsiteY4" fmla="*/ 499802 h 555336"/>
              <a:gd name="connsiteX5" fmla="*/ 503984 w 559518"/>
              <a:gd name="connsiteY5" fmla="*/ 555336 h 555336"/>
              <a:gd name="connsiteX6" fmla="*/ 55534 w 559518"/>
              <a:gd name="connsiteY6" fmla="*/ 555336 h 555336"/>
              <a:gd name="connsiteX7" fmla="*/ 0 w 559518"/>
              <a:gd name="connsiteY7" fmla="*/ 499802 h 555336"/>
              <a:gd name="connsiteX8" fmla="*/ 0 w 559518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518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3984" y="0"/>
                </a:lnTo>
                <a:cubicBezTo>
                  <a:pt x="534655" y="0"/>
                  <a:pt x="559518" y="24863"/>
                  <a:pt x="559518" y="55534"/>
                </a:cubicBezTo>
                <a:lnTo>
                  <a:pt x="559518" y="499802"/>
                </a:lnTo>
                <a:cubicBezTo>
                  <a:pt x="559518" y="530473"/>
                  <a:pt x="534655" y="555336"/>
                  <a:pt x="503984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367,7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43082" y="3306765"/>
            <a:ext cx="539804" cy="90542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479,7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862609" y="2189462"/>
            <a:ext cx="543301" cy="375442"/>
          </a:xfrm>
          <a:custGeom>
            <a:avLst/>
            <a:gdLst>
              <a:gd name="connsiteX0" fmla="*/ 0 w 559419"/>
              <a:gd name="connsiteY0" fmla="*/ 33288 h 332880"/>
              <a:gd name="connsiteX1" fmla="*/ 33288 w 559419"/>
              <a:gd name="connsiteY1" fmla="*/ 0 h 332880"/>
              <a:gd name="connsiteX2" fmla="*/ 526131 w 559419"/>
              <a:gd name="connsiteY2" fmla="*/ 0 h 332880"/>
              <a:gd name="connsiteX3" fmla="*/ 559419 w 559419"/>
              <a:gd name="connsiteY3" fmla="*/ 33288 h 332880"/>
              <a:gd name="connsiteX4" fmla="*/ 559419 w 559419"/>
              <a:gd name="connsiteY4" fmla="*/ 299592 h 332880"/>
              <a:gd name="connsiteX5" fmla="*/ 526131 w 559419"/>
              <a:gd name="connsiteY5" fmla="*/ 332880 h 332880"/>
              <a:gd name="connsiteX6" fmla="*/ 33288 w 559419"/>
              <a:gd name="connsiteY6" fmla="*/ 332880 h 332880"/>
              <a:gd name="connsiteX7" fmla="*/ 0 w 559419"/>
              <a:gd name="connsiteY7" fmla="*/ 299592 h 332880"/>
              <a:gd name="connsiteX8" fmla="*/ 0 w 559419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419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6131" y="0"/>
                </a:lnTo>
                <a:cubicBezTo>
                  <a:pt x="544515" y="0"/>
                  <a:pt x="559419" y="14904"/>
                  <a:pt x="559419" y="33288"/>
                </a:cubicBezTo>
                <a:lnTo>
                  <a:pt x="559419" y="299592"/>
                </a:lnTo>
                <a:cubicBezTo>
                  <a:pt x="559419" y="317976"/>
                  <a:pt x="544515" y="332880"/>
                  <a:pt x="526131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73228" y="2635579"/>
            <a:ext cx="556237" cy="621845"/>
          </a:xfrm>
          <a:custGeom>
            <a:avLst/>
            <a:gdLst>
              <a:gd name="connsiteX0" fmla="*/ 0 w 556149"/>
              <a:gd name="connsiteY0" fmla="*/ 55534 h 555336"/>
              <a:gd name="connsiteX1" fmla="*/ 55534 w 556149"/>
              <a:gd name="connsiteY1" fmla="*/ 0 h 555336"/>
              <a:gd name="connsiteX2" fmla="*/ 500615 w 556149"/>
              <a:gd name="connsiteY2" fmla="*/ 0 h 555336"/>
              <a:gd name="connsiteX3" fmla="*/ 556149 w 556149"/>
              <a:gd name="connsiteY3" fmla="*/ 55534 h 555336"/>
              <a:gd name="connsiteX4" fmla="*/ 556149 w 556149"/>
              <a:gd name="connsiteY4" fmla="*/ 499802 h 555336"/>
              <a:gd name="connsiteX5" fmla="*/ 500615 w 556149"/>
              <a:gd name="connsiteY5" fmla="*/ 555336 h 555336"/>
              <a:gd name="connsiteX6" fmla="*/ 55534 w 556149"/>
              <a:gd name="connsiteY6" fmla="*/ 555336 h 555336"/>
              <a:gd name="connsiteX7" fmla="*/ 0 w 556149"/>
              <a:gd name="connsiteY7" fmla="*/ 499802 h 555336"/>
              <a:gd name="connsiteX8" fmla="*/ 0 w 556149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6149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0615" y="0"/>
                </a:lnTo>
                <a:cubicBezTo>
                  <a:pt x="531286" y="0"/>
                  <a:pt x="556149" y="24863"/>
                  <a:pt x="556149" y="55534"/>
                </a:cubicBezTo>
                <a:lnTo>
                  <a:pt x="556149" y="499802"/>
                </a:lnTo>
                <a:cubicBezTo>
                  <a:pt x="556149" y="530473"/>
                  <a:pt x="531286" y="555336"/>
                  <a:pt x="500615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5795" tIns="65795" rIns="65795" bIns="65795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48,2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866106" y="3306251"/>
            <a:ext cx="539804" cy="900646"/>
          </a:xfrm>
          <a:custGeom>
            <a:avLst/>
            <a:gdLst>
              <a:gd name="connsiteX0" fmla="*/ 0 w 512328"/>
              <a:gd name="connsiteY0" fmla="*/ 51233 h 555336"/>
              <a:gd name="connsiteX1" fmla="*/ 51233 w 512328"/>
              <a:gd name="connsiteY1" fmla="*/ 0 h 555336"/>
              <a:gd name="connsiteX2" fmla="*/ 461095 w 512328"/>
              <a:gd name="connsiteY2" fmla="*/ 0 h 555336"/>
              <a:gd name="connsiteX3" fmla="*/ 512328 w 512328"/>
              <a:gd name="connsiteY3" fmla="*/ 51233 h 555336"/>
              <a:gd name="connsiteX4" fmla="*/ 512328 w 512328"/>
              <a:gd name="connsiteY4" fmla="*/ 504103 h 555336"/>
              <a:gd name="connsiteX5" fmla="*/ 461095 w 512328"/>
              <a:gd name="connsiteY5" fmla="*/ 555336 h 555336"/>
              <a:gd name="connsiteX6" fmla="*/ 51233 w 512328"/>
              <a:gd name="connsiteY6" fmla="*/ 555336 h 555336"/>
              <a:gd name="connsiteX7" fmla="*/ 0 w 512328"/>
              <a:gd name="connsiteY7" fmla="*/ 504103 h 555336"/>
              <a:gd name="connsiteX8" fmla="*/ 0 w 512328"/>
              <a:gd name="connsiteY8" fmla="*/ 5123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2328" h="555336">
                <a:moveTo>
                  <a:pt x="0" y="51233"/>
                </a:moveTo>
                <a:cubicBezTo>
                  <a:pt x="0" y="22938"/>
                  <a:pt x="22938" y="0"/>
                  <a:pt x="51233" y="0"/>
                </a:cubicBezTo>
                <a:lnTo>
                  <a:pt x="461095" y="0"/>
                </a:lnTo>
                <a:cubicBezTo>
                  <a:pt x="489390" y="0"/>
                  <a:pt x="512328" y="22938"/>
                  <a:pt x="512328" y="51233"/>
                </a:cubicBezTo>
                <a:lnTo>
                  <a:pt x="512328" y="504103"/>
                </a:lnTo>
                <a:cubicBezTo>
                  <a:pt x="512328" y="532398"/>
                  <a:pt x="489390" y="555336"/>
                  <a:pt x="461095" y="555336"/>
                </a:cubicBezTo>
                <a:lnTo>
                  <a:pt x="51233" y="555336"/>
                </a:lnTo>
                <a:cubicBezTo>
                  <a:pt x="22938" y="555336"/>
                  <a:pt x="0" y="532398"/>
                  <a:pt x="0" y="504103"/>
                </a:cubicBezTo>
                <a:lnTo>
                  <a:pt x="0" y="5123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4536" tIns="64536" rIns="64536" bIns="6453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500745" y="2184472"/>
            <a:ext cx="505275" cy="375442"/>
          </a:xfrm>
          <a:custGeom>
            <a:avLst/>
            <a:gdLst>
              <a:gd name="connsiteX0" fmla="*/ 0 w 561061"/>
              <a:gd name="connsiteY0" fmla="*/ 33288 h 332880"/>
              <a:gd name="connsiteX1" fmla="*/ 33288 w 561061"/>
              <a:gd name="connsiteY1" fmla="*/ 0 h 332880"/>
              <a:gd name="connsiteX2" fmla="*/ 527773 w 561061"/>
              <a:gd name="connsiteY2" fmla="*/ 0 h 332880"/>
              <a:gd name="connsiteX3" fmla="*/ 561061 w 561061"/>
              <a:gd name="connsiteY3" fmla="*/ 33288 h 332880"/>
              <a:gd name="connsiteX4" fmla="*/ 561061 w 561061"/>
              <a:gd name="connsiteY4" fmla="*/ 299592 h 332880"/>
              <a:gd name="connsiteX5" fmla="*/ 527773 w 561061"/>
              <a:gd name="connsiteY5" fmla="*/ 332880 h 332880"/>
              <a:gd name="connsiteX6" fmla="*/ 33288 w 561061"/>
              <a:gd name="connsiteY6" fmla="*/ 332880 h 332880"/>
              <a:gd name="connsiteX7" fmla="*/ 0 w 561061"/>
              <a:gd name="connsiteY7" fmla="*/ 299592 h 332880"/>
              <a:gd name="connsiteX8" fmla="*/ 0 w 561061"/>
              <a:gd name="connsiteY8" fmla="*/ 33288 h 33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061" h="332880">
                <a:moveTo>
                  <a:pt x="0" y="33288"/>
                </a:moveTo>
                <a:cubicBezTo>
                  <a:pt x="0" y="14904"/>
                  <a:pt x="14904" y="0"/>
                  <a:pt x="33288" y="0"/>
                </a:cubicBezTo>
                <a:lnTo>
                  <a:pt x="527773" y="0"/>
                </a:lnTo>
                <a:cubicBezTo>
                  <a:pt x="546157" y="0"/>
                  <a:pt x="561061" y="14904"/>
                  <a:pt x="561061" y="33288"/>
                </a:cubicBezTo>
                <a:lnTo>
                  <a:pt x="561061" y="299592"/>
                </a:lnTo>
                <a:cubicBezTo>
                  <a:pt x="561061" y="317976"/>
                  <a:pt x="546157" y="332880"/>
                  <a:pt x="527773" y="332880"/>
                </a:cubicBezTo>
                <a:lnTo>
                  <a:pt x="33288" y="332880"/>
                </a:lnTo>
                <a:cubicBezTo>
                  <a:pt x="14904" y="332880"/>
                  <a:pt x="0" y="317976"/>
                  <a:pt x="0" y="299592"/>
                </a:cubicBezTo>
                <a:lnTo>
                  <a:pt x="0" y="3328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090" tIns="63090" rIns="63090" bIns="6309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485404" y="2633645"/>
            <a:ext cx="520616" cy="615971"/>
          </a:xfrm>
          <a:custGeom>
            <a:avLst/>
            <a:gdLst>
              <a:gd name="connsiteX0" fmla="*/ 0 w 559965"/>
              <a:gd name="connsiteY0" fmla="*/ 55534 h 555336"/>
              <a:gd name="connsiteX1" fmla="*/ 55534 w 559965"/>
              <a:gd name="connsiteY1" fmla="*/ 0 h 555336"/>
              <a:gd name="connsiteX2" fmla="*/ 504431 w 559965"/>
              <a:gd name="connsiteY2" fmla="*/ 0 h 555336"/>
              <a:gd name="connsiteX3" fmla="*/ 559965 w 559965"/>
              <a:gd name="connsiteY3" fmla="*/ 55534 h 555336"/>
              <a:gd name="connsiteX4" fmla="*/ 559965 w 559965"/>
              <a:gd name="connsiteY4" fmla="*/ 499802 h 555336"/>
              <a:gd name="connsiteX5" fmla="*/ 504431 w 559965"/>
              <a:gd name="connsiteY5" fmla="*/ 555336 h 555336"/>
              <a:gd name="connsiteX6" fmla="*/ 55534 w 559965"/>
              <a:gd name="connsiteY6" fmla="*/ 555336 h 555336"/>
              <a:gd name="connsiteX7" fmla="*/ 0 w 559965"/>
              <a:gd name="connsiteY7" fmla="*/ 499802 h 555336"/>
              <a:gd name="connsiteX8" fmla="*/ 0 w 559965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9965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504431" y="0"/>
                </a:lnTo>
                <a:cubicBezTo>
                  <a:pt x="535102" y="0"/>
                  <a:pt x="559965" y="24863"/>
                  <a:pt x="559965" y="55534"/>
                </a:cubicBezTo>
                <a:lnTo>
                  <a:pt x="559965" y="499802"/>
                </a:lnTo>
                <a:cubicBezTo>
                  <a:pt x="559965" y="530473"/>
                  <a:pt x="535102" y="555336"/>
                  <a:pt x="504431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605" tIns="69605" rIns="69605" bIns="6960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249,0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481722" y="3307164"/>
            <a:ext cx="511682" cy="909143"/>
          </a:xfrm>
          <a:custGeom>
            <a:avLst/>
            <a:gdLst>
              <a:gd name="connsiteX0" fmla="*/ 0 w 544854"/>
              <a:gd name="connsiteY0" fmla="*/ 54485 h 555336"/>
              <a:gd name="connsiteX1" fmla="*/ 54485 w 544854"/>
              <a:gd name="connsiteY1" fmla="*/ 0 h 555336"/>
              <a:gd name="connsiteX2" fmla="*/ 490369 w 544854"/>
              <a:gd name="connsiteY2" fmla="*/ 0 h 555336"/>
              <a:gd name="connsiteX3" fmla="*/ 544854 w 544854"/>
              <a:gd name="connsiteY3" fmla="*/ 54485 h 555336"/>
              <a:gd name="connsiteX4" fmla="*/ 544854 w 544854"/>
              <a:gd name="connsiteY4" fmla="*/ 500851 h 555336"/>
              <a:gd name="connsiteX5" fmla="*/ 490369 w 544854"/>
              <a:gd name="connsiteY5" fmla="*/ 555336 h 555336"/>
              <a:gd name="connsiteX6" fmla="*/ 54485 w 544854"/>
              <a:gd name="connsiteY6" fmla="*/ 555336 h 555336"/>
              <a:gd name="connsiteX7" fmla="*/ 0 w 544854"/>
              <a:gd name="connsiteY7" fmla="*/ 500851 h 555336"/>
              <a:gd name="connsiteX8" fmla="*/ 0 w 544854"/>
              <a:gd name="connsiteY8" fmla="*/ 54485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854" h="555336">
                <a:moveTo>
                  <a:pt x="0" y="54485"/>
                </a:moveTo>
                <a:cubicBezTo>
                  <a:pt x="0" y="24394"/>
                  <a:pt x="24394" y="0"/>
                  <a:pt x="54485" y="0"/>
                </a:cubicBezTo>
                <a:lnTo>
                  <a:pt x="490369" y="0"/>
                </a:lnTo>
                <a:cubicBezTo>
                  <a:pt x="520460" y="0"/>
                  <a:pt x="544854" y="24394"/>
                  <a:pt x="544854" y="54485"/>
                </a:cubicBezTo>
                <a:lnTo>
                  <a:pt x="544854" y="500851"/>
                </a:lnTo>
                <a:cubicBezTo>
                  <a:pt x="544854" y="530942"/>
                  <a:pt x="520460" y="555336"/>
                  <a:pt x="490369" y="555336"/>
                </a:cubicBezTo>
                <a:lnTo>
                  <a:pt x="54485" y="555336"/>
                </a:lnTo>
                <a:cubicBezTo>
                  <a:pt x="24394" y="555336"/>
                  <a:pt x="0" y="530942"/>
                  <a:pt x="0" y="500851"/>
                </a:cubicBezTo>
                <a:lnTo>
                  <a:pt x="0" y="5448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9298" tIns="69298" rIns="69298" bIns="6929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3894048" y="4293096"/>
            <a:ext cx="3305772" cy="2237624"/>
          </a:xfrm>
          <a:custGeom>
            <a:avLst/>
            <a:gdLst>
              <a:gd name="connsiteX0" fmla="*/ 0 w 1429934"/>
              <a:gd name="connsiteY0" fmla="*/ 55534 h 555336"/>
              <a:gd name="connsiteX1" fmla="*/ 55534 w 1429934"/>
              <a:gd name="connsiteY1" fmla="*/ 0 h 555336"/>
              <a:gd name="connsiteX2" fmla="*/ 1374400 w 1429934"/>
              <a:gd name="connsiteY2" fmla="*/ 0 h 555336"/>
              <a:gd name="connsiteX3" fmla="*/ 1429934 w 1429934"/>
              <a:gd name="connsiteY3" fmla="*/ 55534 h 555336"/>
              <a:gd name="connsiteX4" fmla="*/ 1429934 w 1429934"/>
              <a:gd name="connsiteY4" fmla="*/ 499802 h 555336"/>
              <a:gd name="connsiteX5" fmla="*/ 1374400 w 1429934"/>
              <a:gd name="connsiteY5" fmla="*/ 555336 h 555336"/>
              <a:gd name="connsiteX6" fmla="*/ 55534 w 1429934"/>
              <a:gd name="connsiteY6" fmla="*/ 555336 h 555336"/>
              <a:gd name="connsiteX7" fmla="*/ 0 w 1429934"/>
              <a:gd name="connsiteY7" fmla="*/ 499802 h 555336"/>
              <a:gd name="connsiteX8" fmla="*/ 0 w 1429934"/>
              <a:gd name="connsiteY8" fmla="*/ 55534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29934" h="555336">
                <a:moveTo>
                  <a:pt x="0" y="55534"/>
                </a:moveTo>
                <a:cubicBezTo>
                  <a:pt x="0" y="24863"/>
                  <a:pt x="24863" y="0"/>
                  <a:pt x="55534" y="0"/>
                </a:cubicBezTo>
                <a:lnTo>
                  <a:pt x="1374400" y="0"/>
                </a:lnTo>
                <a:cubicBezTo>
                  <a:pt x="1405071" y="0"/>
                  <a:pt x="1429934" y="24863"/>
                  <a:pt x="1429934" y="55534"/>
                </a:cubicBezTo>
                <a:lnTo>
                  <a:pt x="1429934" y="499802"/>
                </a:lnTo>
                <a:cubicBezTo>
                  <a:pt x="1429934" y="530473"/>
                  <a:pt x="1405071" y="555336"/>
                  <a:pt x="1374400" y="555336"/>
                </a:cubicBezTo>
                <a:lnTo>
                  <a:pt x="55534" y="555336"/>
                </a:lnTo>
                <a:cubicBezTo>
                  <a:pt x="24863" y="555336"/>
                  <a:pt x="0" y="530473"/>
                  <a:pt x="0" y="499802"/>
                </a:cubicBezTo>
                <a:lnTo>
                  <a:pt x="0" y="55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61985" tIns="61985" rIns="61985" bIns="6198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процессных мероприятий: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"Образование", "Искусство", "Наследие", "Сохранение и развитие искусства и творчества", "Создание условий для развития искусства и творчества", "Поддержка и развитие чтения в Чувашской Республике", "Обеспечение реализации государственной программы Чувашской Республики "Развитие культуры", "Проведение мероприятий в сфере культуры,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искусства,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детского и юношеского творчества и архивного дела", "Сохранение, использование, популяризация и государственная охрана объектов культурного наследия", "Совершенствование государственно-общественного партнерства в сфере государственной национальной политики и в отношении российского казачества, во взаимодействии со СМИ и экспертным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сообществом",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"Укрепление единства российской нации, формирование общероссийской гражданской идентичности и этнокультурное развитие народов России", "Сохранение, изучение и развитие чувашского языка"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7254426" y="4313226"/>
            <a:ext cx="539804" cy="222829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2 217,2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869603" y="4306187"/>
            <a:ext cx="539804" cy="2228293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1 556,9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464014" y="4298004"/>
            <a:ext cx="542006" cy="2243514"/>
          </a:xfrm>
          <a:custGeom>
            <a:avLst/>
            <a:gdLst>
              <a:gd name="connsiteX0" fmla="*/ 0 w 544425"/>
              <a:gd name="connsiteY0" fmla="*/ 54443 h 555336"/>
              <a:gd name="connsiteX1" fmla="*/ 54443 w 544425"/>
              <a:gd name="connsiteY1" fmla="*/ 0 h 555336"/>
              <a:gd name="connsiteX2" fmla="*/ 489983 w 544425"/>
              <a:gd name="connsiteY2" fmla="*/ 0 h 555336"/>
              <a:gd name="connsiteX3" fmla="*/ 544426 w 544425"/>
              <a:gd name="connsiteY3" fmla="*/ 54443 h 555336"/>
              <a:gd name="connsiteX4" fmla="*/ 544425 w 544425"/>
              <a:gd name="connsiteY4" fmla="*/ 500894 h 555336"/>
              <a:gd name="connsiteX5" fmla="*/ 489982 w 544425"/>
              <a:gd name="connsiteY5" fmla="*/ 555337 h 555336"/>
              <a:gd name="connsiteX6" fmla="*/ 54443 w 544425"/>
              <a:gd name="connsiteY6" fmla="*/ 555336 h 555336"/>
              <a:gd name="connsiteX7" fmla="*/ 0 w 544425"/>
              <a:gd name="connsiteY7" fmla="*/ 500893 h 555336"/>
              <a:gd name="connsiteX8" fmla="*/ 0 w 544425"/>
              <a:gd name="connsiteY8" fmla="*/ 54443 h 555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4425" h="555336">
                <a:moveTo>
                  <a:pt x="0" y="54443"/>
                </a:moveTo>
                <a:cubicBezTo>
                  <a:pt x="0" y="24375"/>
                  <a:pt x="24375" y="0"/>
                  <a:pt x="54443" y="0"/>
                </a:cubicBezTo>
                <a:lnTo>
                  <a:pt x="489983" y="0"/>
                </a:lnTo>
                <a:cubicBezTo>
                  <a:pt x="520051" y="0"/>
                  <a:pt x="544426" y="24375"/>
                  <a:pt x="544426" y="54443"/>
                </a:cubicBezTo>
                <a:cubicBezTo>
                  <a:pt x="544426" y="203260"/>
                  <a:pt x="544425" y="352077"/>
                  <a:pt x="544425" y="500894"/>
                </a:cubicBezTo>
                <a:cubicBezTo>
                  <a:pt x="544425" y="530962"/>
                  <a:pt x="520050" y="555337"/>
                  <a:pt x="489982" y="555337"/>
                </a:cubicBezTo>
                <a:lnTo>
                  <a:pt x="54443" y="555336"/>
                </a:lnTo>
                <a:cubicBezTo>
                  <a:pt x="24375" y="555336"/>
                  <a:pt x="0" y="530961"/>
                  <a:pt x="0" y="500893"/>
                </a:cubicBezTo>
                <a:lnTo>
                  <a:pt x="0" y="544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5476" tIns="65476" rIns="65476" bIns="6547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1 557,1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79" y="659292"/>
            <a:ext cx="3632133" cy="2374300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активизация культурного потенциала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роли институтов гражданского общества как субъектов культурной политики;</a:t>
            </a:r>
            <a:endParaRPr lang="ru-RU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 формированию гармонично развитой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способной к активному участию в реализации государственной культурной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наследия и создание условий для развития культуры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сохранения, изучения и развития чувашского языка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504" y="3208620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764330"/>
              </p:ext>
            </p:extLst>
          </p:nvPr>
        </p:nvGraphicFramePr>
        <p:xfrm>
          <a:off x="147780" y="3467820"/>
          <a:ext cx="3632132" cy="307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9" name="Picture 6" descr="C:\Users\e.babaeva\Desktop\img_009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25" y="595786"/>
            <a:ext cx="1869459" cy="1177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901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212735" y="1574106"/>
            <a:ext cx="1313596" cy="921331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959" y="1013292"/>
            <a:ext cx="3535740" cy="2239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316416" y="6597352"/>
            <a:ext cx="693305" cy="155782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48586" y="157410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34035" y="3645627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удовлетворенности населения качеством предоставления государственных и муниципальных услуг в сфере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3164" y="4652089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посещений культурных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мероприятий, тыс.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3164" y="5661852"/>
            <a:ext cx="4918627" cy="7478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обращений к цифровым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ресурсам, раз 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значение 2020 г. - 1)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6734376" y="269674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27271" y="269674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6734376" y="364562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7271" y="3645627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756589" y="4652089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en-US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855,0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538363" y="465539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28 508</a:t>
            </a:r>
            <a:r>
              <a:rPr lang="ru-RU" sz="11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35090" y="566185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527985" y="5661852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27407" y="269841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27407" y="364729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338499" y="4657061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31 676,0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28121" y="5663523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172109" y="27089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5159678" y="364502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170799" y="465313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19 531,4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174546" y="566124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2,3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5965004" y="2708920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952573" y="3645024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963694" y="4653136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18 973,0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967441" y="5661248"/>
            <a:ext cx="731452" cy="747816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02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4972" y="764704"/>
            <a:ext cx="6152413" cy="1539383"/>
          </a:xfrm>
          <a:prstGeom prst="roundRect">
            <a:avLst>
              <a:gd name="adj" fmla="val 8265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для самореализации и развития таланта;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достойный, эффективный труд и успешное предпринимательство;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комфортная и безопасная среда для жизни;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населения, здоровье и благополучие 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</a:t>
            </a:r>
            <a:r>
              <a:rPr lang="ru-RU" sz="13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ифровая трансформация</a:t>
            </a:r>
            <a:endParaRPr lang="ru-RU" sz="13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5659" y="2427940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98311"/>
              </p:ext>
            </p:extLst>
          </p:nvPr>
        </p:nvGraphicFramePr>
        <p:xfrm>
          <a:off x="135660" y="2881383"/>
          <a:ext cx="4209356" cy="270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4632353" y="3001627"/>
            <a:ext cx="4435241" cy="450173"/>
          </a:xfrm>
          <a:custGeom>
            <a:avLst/>
            <a:gdLst>
              <a:gd name="connsiteX0" fmla="*/ 0 w 4145917"/>
              <a:gd name="connsiteY0" fmla="*/ 70616 h 706156"/>
              <a:gd name="connsiteX1" fmla="*/ 70616 w 4145917"/>
              <a:gd name="connsiteY1" fmla="*/ 0 h 706156"/>
              <a:gd name="connsiteX2" fmla="*/ 4075301 w 4145917"/>
              <a:gd name="connsiteY2" fmla="*/ 0 h 706156"/>
              <a:gd name="connsiteX3" fmla="*/ 4145917 w 4145917"/>
              <a:gd name="connsiteY3" fmla="*/ 70616 h 706156"/>
              <a:gd name="connsiteX4" fmla="*/ 4145917 w 4145917"/>
              <a:gd name="connsiteY4" fmla="*/ 635540 h 706156"/>
              <a:gd name="connsiteX5" fmla="*/ 4075301 w 4145917"/>
              <a:gd name="connsiteY5" fmla="*/ 706156 h 706156"/>
              <a:gd name="connsiteX6" fmla="*/ 70616 w 4145917"/>
              <a:gd name="connsiteY6" fmla="*/ 706156 h 706156"/>
              <a:gd name="connsiteX7" fmla="*/ 0 w 4145917"/>
              <a:gd name="connsiteY7" fmla="*/ 635540 h 706156"/>
              <a:gd name="connsiteX8" fmla="*/ 0 w 414591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4591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4075301" y="0"/>
                </a:lnTo>
                <a:cubicBezTo>
                  <a:pt x="4114301" y="0"/>
                  <a:pt x="4145917" y="31616"/>
                  <a:pt x="4145917" y="70616"/>
                </a:cubicBezTo>
                <a:lnTo>
                  <a:pt x="4145917" y="635540"/>
                </a:lnTo>
                <a:cubicBezTo>
                  <a:pt x="4145917" y="674540"/>
                  <a:pt x="4114301" y="706156"/>
                  <a:pt x="407530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1643" tIns="81643" rIns="81643" bIns="81643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627745" y="3645024"/>
            <a:ext cx="2448000" cy="385761"/>
          </a:xfrm>
          <a:custGeom>
            <a:avLst/>
            <a:gdLst>
              <a:gd name="connsiteX0" fmla="*/ 0 w 2423890"/>
              <a:gd name="connsiteY0" fmla="*/ 49092 h 490919"/>
              <a:gd name="connsiteX1" fmla="*/ 49092 w 2423890"/>
              <a:gd name="connsiteY1" fmla="*/ 0 h 490919"/>
              <a:gd name="connsiteX2" fmla="*/ 2374798 w 2423890"/>
              <a:gd name="connsiteY2" fmla="*/ 0 h 490919"/>
              <a:gd name="connsiteX3" fmla="*/ 2423890 w 2423890"/>
              <a:gd name="connsiteY3" fmla="*/ 49092 h 490919"/>
              <a:gd name="connsiteX4" fmla="*/ 2423890 w 2423890"/>
              <a:gd name="connsiteY4" fmla="*/ 441827 h 490919"/>
              <a:gd name="connsiteX5" fmla="*/ 2374798 w 2423890"/>
              <a:gd name="connsiteY5" fmla="*/ 490919 h 490919"/>
              <a:gd name="connsiteX6" fmla="*/ 49092 w 2423890"/>
              <a:gd name="connsiteY6" fmla="*/ 490919 h 490919"/>
              <a:gd name="connsiteX7" fmla="*/ 0 w 2423890"/>
              <a:gd name="connsiteY7" fmla="*/ 441827 h 490919"/>
              <a:gd name="connsiteX8" fmla="*/ 0 w 2423890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3890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2374798" y="0"/>
                </a:lnTo>
                <a:cubicBezTo>
                  <a:pt x="2401911" y="0"/>
                  <a:pt x="2423890" y="21979"/>
                  <a:pt x="2423890" y="49092"/>
                </a:cubicBezTo>
                <a:lnTo>
                  <a:pt x="2423890" y="441827"/>
                </a:lnTo>
                <a:cubicBezTo>
                  <a:pt x="2423890" y="468940"/>
                  <a:pt x="2401911" y="490919"/>
                  <a:pt x="2374798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632353" y="4230921"/>
            <a:ext cx="2448000" cy="422924"/>
          </a:xfrm>
          <a:custGeom>
            <a:avLst/>
            <a:gdLst>
              <a:gd name="connsiteX0" fmla="*/ 0 w 2414435"/>
              <a:gd name="connsiteY0" fmla="*/ 42292 h 422924"/>
              <a:gd name="connsiteX1" fmla="*/ 42292 w 2414435"/>
              <a:gd name="connsiteY1" fmla="*/ 0 h 422924"/>
              <a:gd name="connsiteX2" fmla="*/ 2372143 w 2414435"/>
              <a:gd name="connsiteY2" fmla="*/ 0 h 422924"/>
              <a:gd name="connsiteX3" fmla="*/ 2414435 w 2414435"/>
              <a:gd name="connsiteY3" fmla="*/ 42292 h 422924"/>
              <a:gd name="connsiteX4" fmla="*/ 2414435 w 2414435"/>
              <a:gd name="connsiteY4" fmla="*/ 380632 h 422924"/>
              <a:gd name="connsiteX5" fmla="*/ 2372143 w 2414435"/>
              <a:gd name="connsiteY5" fmla="*/ 422924 h 422924"/>
              <a:gd name="connsiteX6" fmla="*/ 42292 w 2414435"/>
              <a:gd name="connsiteY6" fmla="*/ 422924 h 422924"/>
              <a:gd name="connsiteX7" fmla="*/ 0 w 2414435"/>
              <a:gd name="connsiteY7" fmla="*/ 380632 h 422924"/>
              <a:gd name="connsiteX8" fmla="*/ 0 w 2414435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14435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2372143" y="0"/>
                </a:lnTo>
                <a:cubicBezTo>
                  <a:pt x="2395500" y="0"/>
                  <a:pt x="2414435" y="18935"/>
                  <a:pt x="2414435" y="42292"/>
                </a:cubicBezTo>
                <a:lnTo>
                  <a:pt x="2414435" y="380632"/>
                </a:lnTo>
                <a:cubicBezTo>
                  <a:pt x="2414435" y="403989"/>
                  <a:pt x="2395500" y="422924"/>
                  <a:pt x="2372143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107" tIns="58107" rIns="58107" bIns="5810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«Туристическая инфраструктура»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625615" y="4797150"/>
            <a:ext cx="2448000" cy="590345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«Доступность туристического продукта»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135116" y="3645023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153854" y="423092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156</a:t>
            </a: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148301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33550" y="3645021"/>
            <a:ext cx="612000" cy="385761"/>
          </a:xfrm>
          <a:custGeom>
            <a:avLst/>
            <a:gdLst>
              <a:gd name="connsiteX0" fmla="*/ 0 w 586266"/>
              <a:gd name="connsiteY0" fmla="*/ 49092 h 490919"/>
              <a:gd name="connsiteX1" fmla="*/ 49092 w 586266"/>
              <a:gd name="connsiteY1" fmla="*/ 0 h 490919"/>
              <a:gd name="connsiteX2" fmla="*/ 537174 w 586266"/>
              <a:gd name="connsiteY2" fmla="*/ 0 h 490919"/>
              <a:gd name="connsiteX3" fmla="*/ 586266 w 586266"/>
              <a:gd name="connsiteY3" fmla="*/ 49092 h 490919"/>
              <a:gd name="connsiteX4" fmla="*/ 586266 w 586266"/>
              <a:gd name="connsiteY4" fmla="*/ 441827 h 490919"/>
              <a:gd name="connsiteX5" fmla="*/ 537174 w 586266"/>
              <a:gd name="connsiteY5" fmla="*/ 490919 h 490919"/>
              <a:gd name="connsiteX6" fmla="*/ 49092 w 586266"/>
              <a:gd name="connsiteY6" fmla="*/ 490919 h 490919"/>
              <a:gd name="connsiteX7" fmla="*/ 0 w 586266"/>
              <a:gd name="connsiteY7" fmla="*/ 441827 h 490919"/>
              <a:gd name="connsiteX8" fmla="*/ 0 w 586266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6266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37174" y="0"/>
                </a:lnTo>
                <a:cubicBezTo>
                  <a:pt x="564287" y="0"/>
                  <a:pt x="586266" y="21979"/>
                  <a:pt x="586266" y="49092"/>
                </a:cubicBezTo>
                <a:lnTo>
                  <a:pt x="586266" y="441827"/>
                </a:lnTo>
                <a:cubicBezTo>
                  <a:pt x="586266" y="468940"/>
                  <a:pt x="564287" y="490919"/>
                  <a:pt x="537174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719" tIns="67719" rIns="67719" bIns="677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8484640" y="4230921"/>
            <a:ext cx="612000" cy="422924"/>
          </a:xfrm>
          <a:custGeom>
            <a:avLst/>
            <a:gdLst>
              <a:gd name="connsiteX0" fmla="*/ 0 w 583979"/>
              <a:gd name="connsiteY0" fmla="*/ 42292 h 422924"/>
              <a:gd name="connsiteX1" fmla="*/ 42292 w 583979"/>
              <a:gd name="connsiteY1" fmla="*/ 0 h 422924"/>
              <a:gd name="connsiteX2" fmla="*/ 541687 w 583979"/>
              <a:gd name="connsiteY2" fmla="*/ 0 h 422924"/>
              <a:gd name="connsiteX3" fmla="*/ 583979 w 583979"/>
              <a:gd name="connsiteY3" fmla="*/ 42292 h 422924"/>
              <a:gd name="connsiteX4" fmla="*/ 583979 w 583979"/>
              <a:gd name="connsiteY4" fmla="*/ 380632 h 422924"/>
              <a:gd name="connsiteX5" fmla="*/ 541687 w 583979"/>
              <a:gd name="connsiteY5" fmla="*/ 422924 h 422924"/>
              <a:gd name="connsiteX6" fmla="*/ 42292 w 583979"/>
              <a:gd name="connsiteY6" fmla="*/ 422924 h 422924"/>
              <a:gd name="connsiteX7" fmla="*/ 0 w 583979"/>
              <a:gd name="connsiteY7" fmla="*/ 380632 h 422924"/>
              <a:gd name="connsiteX8" fmla="*/ 0 w 583979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3979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541687" y="0"/>
                </a:lnTo>
                <a:cubicBezTo>
                  <a:pt x="565044" y="0"/>
                  <a:pt x="583979" y="18935"/>
                  <a:pt x="583979" y="42292"/>
                </a:cubicBezTo>
                <a:lnTo>
                  <a:pt x="583979" y="380632"/>
                </a:lnTo>
                <a:cubicBezTo>
                  <a:pt x="583979" y="403989"/>
                  <a:pt x="565044" y="422924"/>
                  <a:pt x="541687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484934" y="4797151"/>
            <a:ext cx="612000" cy="590345"/>
          </a:xfrm>
          <a:custGeom>
            <a:avLst/>
            <a:gdLst>
              <a:gd name="connsiteX0" fmla="*/ 0 w 579432"/>
              <a:gd name="connsiteY0" fmla="*/ 57943 h 706156"/>
              <a:gd name="connsiteX1" fmla="*/ 57943 w 579432"/>
              <a:gd name="connsiteY1" fmla="*/ 0 h 706156"/>
              <a:gd name="connsiteX2" fmla="*/ 521489 w 579432"/>
              <a:gd name="connsiteY2" fmla="*/ 0 h 706156"/>
              <a:gd name="connsiteX3" fmla="*/ 579432 w 579432"/>
              <a:gd name="connsiteY3" fmla="*/ 57943 h 706156"/>
              <a:gd name="connsiteX4" fmla="*/ 579432 w 579432"/>
              <a:gd name="connsiteY4" fmla="*/ 648213 h 706156"/>
              <a:gd name="connsiteX5" fmla="*/ 521489 w 579432"/>
              <a:gd name="connsiteY5" fmla="*/ 706156 h 706156"/>
              <a:gd name="connsiteX6" fmla="*/ 57943 w 579432"/>
              <a:gd name="connsiteY6" fmla="*/ 706156 h 706156"/>
              <a:gd name="connsiteX7" fmla="*/ 0 w 579432"/>
              <a:gd name="connsiteY7" fmla="*/ 648213 h 706156"/>
              <a:gd name="connsiteX8" fmla="*/ 0 w 579432"/>
              <a:gd name="connsiteY8" fmla="*/ 57943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9432" h="706156">
                <a:moveTo>
                  <a:pt x="0" y="57943"/>
                </a:moveTo>
                <a:cubicBezTo>
                  <a:pt x="0" y="25942"/>
                  <a:pt x="25942" y="0"/>
                  <a:pt x="57943" y="0"/>
                </a:cubicBezTo>
                <a:lnTo>
                  <a:pt x="521489" y="0"/>
                </a:lnTo>
                <a:cubicBezTo>
                  <a:pt x="553490" y="0"/>
                  <a:pt x="579432" y="25942"/>
                  <a:pt x="579432" y="57943"/>
                </a:cubicBezTo>
                <a:lnTo>
                  <a:pt x="579432" y="648213"/>
                </a:lnTo>
                <a:cubicBezTo>
                  <a:pt x="579432" y="680214"/>
                  <a:pt x="553490" y="706156"/>
                  <a:pt x="521489" y="706156"/>
                </a:cubicBezTo>
                <a:lnTo>
                  <a:pt x="57943" y="706156"/>
                </a:lnTo>
                <a:cubicBezTo>
                  <a:pt x="25942" y="706156"/>
                  <a:pt x="0" y="680214"/>
                  <a:pt x="0" y="648213"/>
                </a:cubicBezTo>
                <a:lnTo>
                  <a:pt x="0" y="5794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311" tIns="70311" rIns="70311" bIns="7031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91073" y="3645022"/>
            <a:ext cx="612000" cy="385761"/>
          </a:xfrm>
          <a:custGeom>
            <a:avLst/>
            <a:gdLst>
              <a:gd name="connsiteX0" fmla="*/ 0 w 648923"/>
              <a:gd name="connsiteY0" fmla="*/ 49092 h 490919"/>
              <a:gd name="connsiteX1" fmla="*/ 49092 w 648923"/>
              <a:gd name="connsiteY1" fmla="*/ 0 h 490919"/>
              <a:gd name="connsiteX2" fmla="*/ 599831 w 648923"/>
              <a:gd name="connsiteY2" fmla="*/ 0 h 490919"/>
              <a:gd name="connsiteX3" fmla="*/ 648923 w 648923"/>
              <a:gd name="connsiteY3" fmla="*/ 49092 h 490919"/>
              <a:gd name="connsiteX4" fmla="*/ 648923 w 648923"/>
              <a:gd name="connsiteY4" fmla="*/ 441827 h 490919"/>
              <a:gd name="connsiteX5" fmla="*/ 599831 w 648923"/>
              <a:gd name="connsiteY5" fmla="*/ 490919 h 490919"/>
              <a:gd name="connsiteX6" fmla="*/ 49092 w 648923"/>
              <a:gd name="connsiteY6" fmla="*/ 490919 h 490919"/>
              <a:gd name="connsiteX7" fmla="*/ 0 w 648923"/>
              <a:gd name="connsiteY7" fmla="*/ 441827 h 490919"/>
              <a:gd name="connsiteX8" fmla="*/ 0 w 648923"/>
              <a:gd name="connsiteY8" fmla="*/ 49092 h 49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8923" h="490919">
                <a:moveTo>
                  <a:pt x="0" y="49092"/>
                </a:moveTo>
                <a:cubicBezTo>
                  <a:pt x="0" y="21979"/>
                  <a:pt x="21979" y="0"/>
                  <a:pt x="49092" y="0"/>
                </a:cubicBezTo>
                <a:lnTo>
                  <a:pt x="599831" y="0"/>
                </a:lnTo>
                <a:cubicBezTo>
                  <a:pt x="626944" y="0"/>
                  <a:pt x="648923" y="21979"/>
                  <a:pt x="648923" y="49092"/>
                </a:cubicBezTo>
                <a:lnTo>
                  <a:pt x="648923" y="441827"/>
                </a:lnTo>
                <a:cubicBezTo>
                  <a:pt x="648923" y="468940"/>
                  <a:pt x="626944" y="490919"/>
                  <a:pt x="599831" y="490919"/>
                </a:cubicBezTo>
                <a:lnTo>
                  <a:pt x="49092" y="490919"/>
                </a:lnTo>
                <a:cubicBezTo>
                  <a:pt x="21979" y="490919"/>
                  <a:pt x="0" y="468940"/>
                  <a:pt x="0" y="441827"/>
                </a:cubicBezTo>
                <a:lnTo>
                  <a:pt x="0" y="490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529" tIns="71529" rIns="71529" bIns="71529" numCol="1" spcCol="1270" anchor="ctr" anchorCtr="0">
            <a:noAutofit/>
          </a:bodyPr>
          <a:lstStyle/>
          <a:p>
            <a:pPr lvl="0" algn="ctr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829092" y="4230921"/>
            <a:ext cx="612000" cy="422924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831983" y="4797152"/>
            <a:ext cx="612000" cy="590345"/>
          </a:xfrm>
          <a:custGeom>
            <a:avLst/>
            <a:gdLst>
              <a:gd name="connsiteX0" fmla="*/ 0 w 654823"/>
              <a:gd name="connsiteY0" fmla="*/ 65482 h 706156"/>
              <a:gd name="connsiteX1" fmla="*/ 65482 w 654823"/>
              <a:gd name="connsiteY1" fmla="*/ 0 h 706156"/>
              <a:gd name="connsiteX2" fmla="*/ 589341 w 654823"/>
              <a:gd name="connsiteY2" fmla="*/ 0 h 706156"/>
              <a:gd name="connsiteX3" fmla="*/ 654823 w 654823"/>
              <a:gd name="connsiteY3" fmla="*/ 65482 h 706156"/>
              <a:gd name="connsiteX4" fmla="*/ 654823 w 654823"/>
              <a:gd name="connsiteY4" fmla="*/ 640674 h 706156"/>
              <a:gd name="connsiteX5" fmla="*/ 589341 w 654823"/>
              <a:gd name="connsiteY5" fmla="*/ 706156 h 706156"/>
              <a:gd name="connsiteX6" fmla="*/ 65482 w 654823"/>
              <a:gd name="connsiteY6" fmla="*/ 706156 h 706156"/>
              <a:gd name="connsiteX7" fmla="*/ 0 w 654823"/>
              <a:gd name="connsiteY7" fmla="*/ 640674 h 706156"/>
              <a:gd name="connsiteX8" fmla="*/ 0 w 654823"/>
              <a:gd name="connsiteY8" fmla="*/ 65482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4823" h="706156">
                <a:moveTo>
                  <a:pt x="0" y="65482"/>
                </a:moveTo>
                <a:cubicBezTo>
                  <a:pt x="0" y="29317"/>
                  <a:pt x="29317" y="0"/>
                  <a:pt x="65482" y="0"/>
                </a:cubicBezTo>
                <a:lnTo>
                  <a:pt x="589341" y="0"/>
                </a:lnTo>
                <a:cubicBezTo>
                  <a:pt x="625506" y="0"/>
                  <a:pt x="654823" y="29317"/>
                  <a:pt x="654823" y="65482"/>
                </a:cubicBezTo>
                <a:lnTo>
                  <a:pt x="654823" y="640674"/>
                </a:lnTo>
                <a:cubicBezTo>
                  <a:pt x="654823" y="676839"/>
                  <a:pt x="625506" y="706156"/>
                  <a:pt x="589341" y="706156"/>
                </a:cubicBezTo>
                <a:lnTo>
                  <a:pt x="65482" y="706156"/>
                </a:lnTo>
                <a:cubicBezTo>
                  <a:pt x="29317" y="706156"/>
                  <a:pt x="0" y="676839"/>
                  <a:pt x="0" y="640674"/>
                </a:cubicBezTo>
                <a:lnTo>
                  <a:pt x="0" y="6548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519" tIns="72519" rIns="72519" bIns="7251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 descr="\\cap-home.cap.ru\home\MINFIN\Обмен\обпвоэ\cheboksarskiy-zaliv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688"/>
            <a:ext cx="2599690" cy="1797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" name="Полилиния 29"/>
          <p:cNvSpPr/>
          <p:nvPr/>
        </p:nvSpPr>
        <p:spPr>
          <a:xfrm>
            <a:off x="4664905" y="5445224"/>
            <a:ext cx="2448000" cy="985469"/>
          </a:xfrm>
          <a:custGeom>
            <a:avLst/>
            <a:gdLst>
              <a:gd name="connsiteX0" fmla="*/ 0 w 2395637"/>
              <a:gd name="connsiteY0" fmla="*/ 70616 h 706156"/>
              <a:gd name="connsiteX1" fmla="*/ 70616 w 2395637"/>
              <a:gd name="connsiteY1" fmla="*/ 0 h 706156"/>
              <a:gd name="connsiteX2" fmla="*/ 2325021 w 2395637"/>
              <a:gd name="connsiteY2" fmla="*/ 0 h 706156"/>
              <a:gd name="connsiteX3" fmla="*/ 2395637 w 2395637"/>
              <a:gd name="connsiteY3" fmla="*/ 70616 h 706156"/>
              <a:gd name="connsiteX4" fmla="*/ 2395637 w 2395637"/>
              <a:gd name="connsiteY4" fmla="*/ 635540 h 706156"/>
              <a:gd name="connsiteX5" fmla="*/ 2325021 w 2395637"/>
              <a:gd name="connsiteY5" fmla="*/ 706156 h 706156"/>
              <a:gd name="connsiteX6" fmla="*/ 70616 w 2395637"/>
              <a:gd name="connsiteY6" fmla="*/ 706156 h 706156"/>
              <a:gd name="connsiteX7" fmla="*/ 0 w 2395637"/>
              <a:gd name="connsiteY7" fmla="*/ 635540 h 706156"/>
              <a:gd name="connsiteX8" fmla="*/ 0 w 2395637"/>
              <a:gd name="connsiteY8" fmla="*/ 70616 h 706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5637" h="706156">
                <a:moveTo>
                  <a:pt x="0" y="70616"/>
                </a:moveTo>
                <a:cubicBezTo>
                  <a:pt x="0" y="31616"/>
                  <a:pt x="31616" y="0"/>
                  <a:pt x="70616" y="0"/>
                </a:cubicBezTo>
                <a:lnTo>
                  <a:pt x="2325021" y="0"/>
                </a:lnTo>
                <a:cubicBezTo>
                  <a:pt x="2364021" y="0"/>
                  <a:pt x="2395637" y="31616"/>
                  <a:pt x="2395637" y="70616"/>
                </a:cubicBezTo>
                <a:lnTo>
                  <a:pt x="2395637" y="635540"/>
                </a:lnTo>
                <a:cubicBezTo>
                  <a:pt x="2395637" y="674540"/>
                  <a:pt x="2364021" y="706156"/>
                  <a:pt x="2325021" y="706156"/>
                </a:cubicBezTo>
                <a:lnTo>
                  <a:pt x="70616" y="706156"/>
                </a:lnTo>
                <a:cubicBezTo>
                  <a:pt x="31616" y="706156"/>
                  <a:pt x="0" y="674540"/>
                  <a:pt x="0" y="635540"/>
                </a:cubicBezTo>
                <a:lnTo>
                  <a:pt x="0" y="7061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403" tIns="66403" rIns="66403" bIns="66403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«Реализация мероприятий, направленных на формирование и продвижение туристского продукта Чувашской Республики»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153854" y="5445223"/>
            <a:ext cx="612000" cy="985469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13,5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7829092" y="5445222"/>
            <a:ext cx="612000" cy="985469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79909" y="5445224"/>
            <a:ext cx="612000" cy="964266"/>
          </a:xfrm>
          <a:custGeom>
            <a:avLst/>
            <a:gdLst>
              <a:gd name="connsiteX0" fmla="*/ 0 w 653563"/>
              <a:gd name="connsiteY0" fmla="*/ 42292 h 422924"/>
              <a:gd name="connsiteX1" fmla="*/ 42292 w 653563"/>
              <a:gd name="connsiteY1" fmla="*/ 0 h 422924"/>
              <a:gd name="connsiteX2" fmla="*/ 611271 w 653563"/>
              <a:gd name="connsiteY2" fmla="*/ 0 h 422924"/>
              <a:gd name="connsiteX3" fmla="*/ 653563 w 653563"/>
              <a:gd name="connsiteY3" fmla="*/ 42292 h 422924"/>
              <a:gd name="connsiteX4" fmla="*/ 653563 w 653563"/>
              <a:gd name="connsiteY4" fmla="*/ 380632 h 422924"/>
              <a:gd name="connsiteX5" fmla="*/ 611271 w 653563"/>
              <a:gd name="connsiteY5" fmla="*/ 422924 h 422924"/>
              <a:gd name="connsiteX6" fmla="*/ 42292 w 653563"/>
              <a:gd name="connsiteY6" fmla="*/ 422924 h 422924"/>
              <a:gd name="connsiteX7" fmla="*/ 0 w 653563"/>
              <a:gd name="connsiteY7" fmla="*/ 380632 h 422924"/>
              <a:gd name="connsiteX8" fmla="*/ 0 w 653563"/>
              <a:gd name="connsiteY8" fmla="*/ 42292 h 42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3563" h="422924">
                <a:moveTo>
                  <a:pt x="0" y="42292"/>
                </a:moveTo>
                <a:cubicBezTo>
                  <a:pt x="0" y="18935"/>
                  <a:pt x="18935" y="0"/>
                  <a:pt x="42292" y="0"/>
                </a:cubicBezTo>
                <a:lnTo>
                  <a:pt x="611271" y="0"/>
                </a:lnTo>
                <a:cubicBezTo>
                  <a:pt x="634628" y="0"/>
                  <a:pt x="653563" y="18935"/>
                  <a:pt x="653563" y="42292"/>
                </a:cubicBezTo>
                <a:lnTo>
                  <a:pt x="653563" y="380632"/>
                </a:lnTo>
                <a:cubicBezTo>
                  <a:pt x="653563" y="403989"/>
                  <a:pt x="634628" y="422924"/>
                  <a:pt x="611271" y="422924"/>
                </a:cubicBezTo>
                <a:lnTo>
                  <a:pt x="42292" y="422924"/>
                </a:lnTo>
                <a:cubicBezTo>
                  <a:pt x="18935" y="422924"/>
                  <a:pt x="0" y="403989"/>
                  <a:pt x="0" y="380632"/>
                </a:cubicBezTo>
                <a:lnTo>
                  <a:pt x="0" y="4229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727" tIns="65727" rIns="65727" bIns="6572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ая прямоугольная выноска 33"/>
          <p:cNvSpPr/>
          <p:nvPr/>
        </p:nvSpPr>
        <p:spPr>
          <a:xfrm>
            <a:off x="259728" y="5553360"/>
            <a:ext cx="4168256" cy="1116000"/>
          </a:xfrm>
          <a:prstGeom prst="wedgeRoundRectCallout">
            <a:avLst>
              <a:gd name="adj1" fmla="val 35343"/>
              <a:gd name="adj2" fmla="val -73038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расходы снижаются в связи с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финансирования из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на региональные проекты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Туристическая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инфраструктура», «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Доступность туристического продукта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на 2025-2026 годы планируется предусмотреть при проектировании бюджета на 2025-2027 годы с учетом привлечения средств федерального бюджета на реализацию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проектов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98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77515" y="3530220"/>
            <a:ext cx="4926664" cy="73500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туристических услуг, оказанных туристскими организациями в Чувашской Республике, млн. рублей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5973" y="4465747"/>
            <a:ext cx="4918627" cy="71957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платных услуг, оказанных коллективными средствами размещения в Чувашской Республике, млн. рублей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92547" y="5329058"/>
            <a:ext cx="4918627" cy="7850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Удовлетворенность граждан качеством туристских услуг и сервисов, реализованных посредством цифровой платформы, баллов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92547" y="2057316"/>
            <a:ext cx="1580081" cy="921569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3" name="Полилиния 2"/>
          <p:cNvSpPr/>
          <p:nvPr/>
        </p:nvSpPr>
        <p:spPr>
          <a:xfrm>
            <a:off x="5192066" y="1564976"/>
            <a:ext cx="3903032" cy="921569"/>
          </a:xfrm>
          <a:custGeom>
            <a:avLst/>
            <a:gdLst>
              <a:gd name="connsiteX0" fmla="*/ 0 w 3903032"/>
              <a:gd name="connsiteY0" fmla="*/ 113342 h 1133420"/>
              <a:gd name="connsiteX1" fmla="*/ 113342 w 3903032"/>
              <a:gd name="connsiteY1" fmla="*/ 0 h 1133420"/>
              <a:gd name="connsiteX2" fmla="*/ 3789690 w 3903032"/>
              <a:gd name="connsiteY2" fmla="*/ 0 h 1133420"/>
              <a:gd name="connsiteX3" fmla="*/ 3903032 w 3903032"/>
              <a:gd name="connsiteY3" fmla="*/ 113342 h 1133420"/>
              <a:gd name="connsiteX4" fmla="*/ 3903032 w 3903032"/>
              <a:gd name="connsiteY4" fmla="*/ 1020078 h 1133420"/>
              <a:gd name="connsiteX5" fmla="*/ 3789690 w 3903032"/>
              <a:gd name="connsiteY5" fmla="*/ 1133420 h 1133420"/>
              <a:gd name="connsiteX6" fmla="*/ 113342 w 3903032"/>
              <a:gd name="connsiteY6" fmla="*/ 1133420 h 1133420"/>
              <a:gd name="connsiteX7" fmla="*/ 0 w 3903032"/>
              <a:gd name="connsiteY7" fmla="*/ 1020078 h 1133420"/>
              <a:gd name="connsiteX8" fmla="*/ 0 w 3903032"/>
              <a:gd name="connsiteY8" fmla="*/ 113342 h 1133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133420">
                <a:moveTo>
                  <a:pt x="0" y="113342"/>
                </a:moveTo>
                <a:cubicBezTo>
                  <a:pt x="0" y="50745"/>
                  <a:pt x="50745" y="0"/>
                  <a:pt x="113342" y="0"/>
                </a:cubicBezTo>
                <a:lnTo>
                  <a:pt x="3789690" y="0"/>
                </a:lnTo>
                <a:cubicBezTo>
                  <a:pt x="3852287" y="0"/>
                  <a:pt x="3903032" y="50745"/>
                  <a:pt x="3903032" y="113342"/>
                </a:cubicBezTo>
                <a:lnTo>
                  <a:pt x="3903032" y="1020078"/>
                </a:lnTo>
                <a:cubicBezTo>
                  <a:pt x="3903032" y="1082675"/>
                  <a:pt x="3852287" y="1133420"/>
                  <a:pt x="3789690" y="1133420"/>
                </a:cubicBezTo>
                <a:lnTo>
                  <a:pt x="113342" y="1133420"/>
                </a:lnTo>
                <a:cubicBezTo>
                  <a:pt x="50745" y="1133420"/>
                  <a:pt x="0" y="1082675"/>
                  <a:pt x="0" y="1020078"/>
                </a:cubicBezTo>
                <a:lnTo>
                  <a:pt x="0" y="113342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6537" tIns="86537" rIns="86537" bIns="8653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253509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253509" y="3518379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253509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2 010,0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253509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807487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815607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1 370,0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815607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3,6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84476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96656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96656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1 380,0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96656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3,7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377704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77704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377704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1 390,0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377704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туризма и индустрии гостеприимства»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1" name="Рисунок 30" descr="https://avatars.dzeninfra.ru/get-zen_doc/1877958/pub_5dc250d004af1f00aebf466f_5dc28762c0519800ae2f8483/scale_24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020138"/>
            <a:ext cx="318689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8" name="Полилиния 37"/>
          <p:cNvSpPr/>
          <p:nvPr/>
        </p:nvSpPr>
        <p:spPr>
          <a:xfrm>
            <a:off x="6030498" y="260497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99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endPara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034558" y="4424007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1 360,0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6034558" y="5345402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7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253509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2 692,5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815607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034558" y="3516425"/>
            <a:ext cx="730800" cy="748800"/>
          </a:xfrm>
          <a:custGeom>
            <a:avLst/>
            <a:gdLst>
              <a:gd name="connsiteX0" fmla="*/ 0 w 731452"/>
              <a:gd name="connsiteY0" fmla="*/ 73145 h 747816"/>
              <a:gd name="connsiteX1" fmla="*/ 73145 w 731452"/>
              <a:gd name="connsiteY1" fmla="*/ 0 h 747816"/>
              <a:gd name="connsiteX2" fmla="*/ 658307 w 731452"/>
              <a:gd name="connsiteY2" fmla="*/ 0 h 747816"/>
              <a:gd name="connsiteX3" fmla="*/ 731452 w 731452"/>
              <a:gd name="connsiteY3" fmla="*/ 73145 h 747816"/>
              <a:gd name="connsiteX4" fmla="*/ 731452 w 731452"/>
              <a:gd name="connsiteY4" fmla="*/ 674671 h 747816"/>
              <a:gd name="connsiteX5" fmla="*/ 658307 w 731452"/>
              <a:gd name="connsiteY5" fmla="*/ 747816 h 747816"/>
              <a:gd name="connsiteX6" fmla="*/ 73145 w 731452"/>
              <a:gd name="connsiteY6" fmla="*/ 747816 h 747816"/>
              <a:gd name="connsiteX7" fmla="*/ 0 w 731452"/>
              <a:gd name="connsiteY7" fmla="*/ 674671 h 747816"/>
              <a:gd name="connsiteX8" fmla="*/ 0 w 731452"/>
              <a:gd name="connsiteY8" fmla="*/ 73145 h 7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47816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74671"/>
                </a:lnTo>
                <a:cubicBezTo>
                  <a:pt x="731452" y="715068"/>
                  <a:pt x="698704" y="747816"/>
                  <a:pt x="658307" y="747816"/>
                </a:cubicBezTo>
                <a:lnTo>
                  <a:pt x="73145" y="747816"/>
                </a:lnTo>
                <a:cubicBezTo>
                  <a:pt x="32748" y="747816"/>
                  <a:pt x="0" y="715068"/>
                  <a:pt x="0" y="674671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51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750888"/>
            <a:ext cx="6728478" cy="19288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условий, обеспечивающих развитие системы физической культуры и спорта путем пропаганды здорового образа жизни, повышение массовости занятий физической культурой и спортом среди всех возрастных групп населения, в том числе среди лиц с ограниченными возможностями здоровья;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спортсменов Чувашской Республики на международных и всероссийских спортивных соревнованиях.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83" y="2776212"/>
            <a:ext cx="395274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043060"/>
              </p:ext>
            </p:extLst>
          </p:nvPr>
        </p:nvGraphicFramePr>
        <p:xfrm>
          <a:off x="35317" y="3140873"/>
          <a:ext cx="3816603" cy="2967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6412" y="6453336"/>
            <a:ext cx="1054100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56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3940198" y="2776212"/>
            <a:ext cx="5123635" cy="509970"/>
          </a:xfrm>
          <a:custGeom>
            <a:avLst/>
            <a:gdLst>
              <a:gd name="connsiteX0" fmla="*/ 0 w 4265959"/>
              <a:gd name="connsiteY0" fmla="*/ 50997 h 509970"/>
              <a:gd name="connsiteX1" fmla="*/ 50997 w 4265959"/>
              <a:gd name="connsiteY1" fmla="*/ 0 h 509970"/>
              <a:gd name="connsiteX2" fmla="*/ 4214962 w 4265959"/>
              <a:gd name="connsiteY2" fmla="*/ 0 h 509970"/>
              <a:gd name="connsiteX3" fmla="*/ 4265959 w 4265959"/>
              <a:gd name="connsiteY3" fmla="*/ 50997 h 509970"/>
              <a:gd name="connsiteX4" fmla="*/ 4265959 w 4265959"/>
              <a:gd name="connsiteY4" fmla="*/ 458973 h 509970"/>
              <a:gd name="connsiteX5" fmla="*/ 4214962 w 4265959"/>
              <a:gd name="connsiteY5" fmla="*/ 509970 h 509970"/>
              <a:gd name="connsiteX6" fmla="*/ 50997 w 4265959"/>
              <a:gd name="connsiteY6" fmla="*/ 509970 h 509970"/>
              <a:gd name="connsiteX7" fmla="*/ 0 w 4265959"/>
              <a:gd name="connsiteY7" fmla="*/ 458973 h 509970"/>
              <a:gd name="connsiteX8" fmla="*/ 0 w 4265959"/>
              <a:gd name="connsiteY8" fmla="*/ 50997 h 509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65959" h="509970">
                <a:moveTo>
                  <a:pt x="0" y="50997"/>
                </a:moveTo>
                <a:cubicBezTo>
                  <a:pt x="0" y="22832"/>
                  <a:pt x="22832" y="0"/>
                  <a:pt x="50997" y="0"/>
                </a:cubicBezTo>
                <a:lnTo>
                  <a:pt x="4214962" y="0"/>
                </a:lnTo>
                <a:cubicBezTo>
                  <a:pt x="4243127" y="0"/>
                  <a:pt x="4265959" y="22832"/>
                  <a:pt x="4265959" y="50997"/>
                </a:cubicBezTo>
                <a:lnTo>
                  <a:pt x="4265959" y="458973"/>
                </a:lnTo>
                <a:cubicBezTo>
                  <a:pt x="4265959" y="487138"/>
                  <a:pt x="4243127" y="509970"/>
                  <a:pt x="4214962" y="509970"/>
                </a:cubicBezTo>
                <a:lnTo>
                  <a:pt x="50997" y="509970"/>
                </a:lnTo>
                <a:cubicBezTo>
                  <a:pt x="22832" y="509970"/>
                  <a:pt x="0" y="487138"/>
                  <a:pt x="0" y="458973"/>
                </a:cubicBezTo>
                <a:lnTo>
                  <a:pt x="0" y="509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5897" tIns="75897" rIns="75897" bIns="75897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940199" y="3320823"/>
            <a:ext cx="2745890" cy="332865"/>
          </a:xfrm>
          <a:custGeom>
            <a:avLst/>
            <a:gdLst>
              <a:gd name="connsiteX0" fmla="*/ 0 w 2433942"/>
              <a:gd name="connsiteY0" fmla="*/ 33287 h 332865"/>
              <a:gd name="connsiteX1" fmla="*/ 33287 w 2433942"/>
              <a:gd name="connsiteY1" fmla="*/ 0 h 332865"/>
              <a:gd name="connsiteX2" fmla="*/ 2400656 w 2433942"/>
              <a:gd name="connsiteY2" fmla="*/ 0 h 332865"/>
              <a:gd name="connsiteX3" fmla="*/ 2433943 w 2433942"/>
              <a:gd name="connsiteY3" fmla="*/ 33287 h 332865"/>
              <a:gd name="connsiteX4" fmla="*/ 2433942 w 2433942"/>
              <a:gd name="connsiteY4" fmla="*/ 299579 h 332865"/>
              <a:gd name="connsiteX5" fmla="*/ 2400655 w 2433942"/>
              <a:gd name="connsiteY5" fmla="*/ 332866 h 332865"/>
              <a:gd name="connsiteX6" fmla="*/ 33287 w 2433942"/>
              <a:gd name="connsiteY6" fmla="*/ 332865 h 332865"/>
              <a:gd name="connsiteX7" fmla="*/ 0 w 2433942"/>
              <a:gd name="connsiteY7" fmla="*/ 299578 h 332865"/>
              <a:gd name="connsiteX8" fmla="*/ 0 w 2433942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942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2400656" y="0"/>
                </a:lnTo>
                <a:cubicBezTo>
                  <a:pt x="2419040" y="0"/>
                  <a:pt x="2433943" y="14903"/>
                  <a:pt x="2433943" y="33287"/>
                </a:cubicBezTo>
                <a:cubicBezTo>
                  <a:pt x="2433943" y="122051"/>
                  <a:pt x="2433942" y="210815"/>
                  <a:pt x="2433942" y="299579"/>
                </a:cubicBezTo>
                <a:cubicBezTo>
                  <a:pt x="2433942" y="317963"/>
                  <a:pt x="2419039" y="332866"/>
                  <a:pt x="2400655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3940199" y="3707982"/>
            <a:ext cx="2745890" cy="873146"/>
          </a:xfrm>
          <a:custGeom>
            <a:avLst/>
            <a:gdLst>
              <a:gd name="connsiteX0" fmla="*/ 0 w 2424448"/>
              <a:gd name="connsiteY0" fmla="*/ 66354 h 663540"/>
              <a:gd name="connsiteX1" fmla="*/ 66354 w 2424448"/>
              <a:gd name="connsiteY1" fmla="*/ 0 h 663540"/>
              <a:gd name="connsiteX2" fmla="*/ 2358094 w 2424448"/>
              <a:gd name="connsiteY2" fmla="*/ 0 h 663540"/>
              <a:gd name="connsiteX3" fmla="*/ 2424448 w 2424448"/>
              <a:gd name="connsiteY3" fmla="*/ 66354 h 663540"/>
              <a:gd name="connsiteX4" fmla="*/ 2424448 w 2424448"/>
              <a:gd name="connsiteY4" fmla="*/ 597186 h 663540"/>
              <a:gd name="connsiteX5" fmla="*/ 2358094 w 2424448"/>
              <a:gd name="connsiteY5" fmla="*/ 663540 h 663540"/>
              <a:gd name="connsiteX6" fmla="*/ 66354 w 2424448"/>
              <a:gd name="connsiteY6" fmla="*/ 663540 h 663540"/>
              <a:gd name="connsiteX7" fmla="*/ 0 w 2424448"/>
              <a:gd name="connsiteY7" fmla="*/ 597186 h 663540"/>
              <a:gd name="connsiteX8" fmla="*/ 0 w 2424448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24448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58094" y="0"/>
                </a:lnTo>
                <a:cubicBezTo>
                  <a:pt x="2394740" y="0"/>
                  <a:pt x="2424448" y="29708"/>
                  <a:pt x="2424448" y="66354"/>
                </a:cubicBezTo>
                <a:lnTo>
                  <a:pt x="2424448" y="597186"/>
                </a:lnTo>
                <a:cubicBezTo>
                  <a:pt x="2424448" y="633832"/>
                  <a:pt x="2394740" y="663540"/>
                  <a:pt x="2358094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ctr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95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проекты: 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«Спорт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норма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«Бизнес-спринт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(Я выбираю спорт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массового спорта, системы подготовки спортивного 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</a:t>
            </a:r>
            <a:endParaRPr lang="ru-RU" sz="9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3940199" y="4654100"/>
            <a:ext cx="2745890" cy="1776593"/>
          </a:xfrm>
          <a:custGeom>
            <a:avLst/>
            <a:gdLst>
              <a:gd name="connsiteX0" fmla="*/ 0 w 2405572"/>
              <a:gd name="connsiteY0" fmla="*/ 66354 h 663540"/>
              <a:gd name="connsiteX1" fmla="*/ 66354 w 2405572"/>
              <a:gd name="connsiteY1" fmla="*/ 0 h 663540"/>
              <a:gd name="connsiteX2" fmla="*/ 2339218 w 2405572"/>
              <a:gd name="connsiteY2" fmla="*/ 0 h 663540"/>
              <a:gd name="connsiteX3" fmla="*/ 2405572 w 2405572"/>
              <a:gd name="connsiteY3" fmla="*/ 66354 h 663540"/>
              <a:gd name="connsiteX4" fmla="*/ 2405572 w 2405572"/>
              <a:gd name="connsiteY4" fmla="*/ 597186 h 663540"/>
              <a:gd name="connsiteX5" fmla="*/ 2339218 w 2405572"/>
              <a:gd name="connsiteY5" fmla="*/ 663540 h 663540"/>
              <a:gd name="connsiteX6" fmla="*/ 66354 w 2405572"/>
              <a:gd name="connsiteY6" fmla="*/ 663540 h 663540"/>
              <a:gd name="connsiteX7" fmla="*/ 0 w 2405572"/>
              <a:gd name="connsiteY7" fmla="*/ 597186 h 663540"/>
              <a:gd name="connsiteX8" fmla="*/ 0 w 2405572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05572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2339218" y="0"/>
                </a:lnTo>
                <a:cubicBezTo>
                  <a:pt x="2375864" y="0"/>
                  <a:pt x="2405572" y="29708"/>
                  <a:pt x="2405572" y="66354"/>
                </a:cubicBezTo>
                <a:lnTo>
                  <a:pt x="2405572" y="597186"/>
                </a:lnTo>
                <a:cubicBezTo>
                  <a:pt x="2405572" y="633832"/>
                  <a:pt x="2375864" y="663540"/>
                  <a:pt x="2339218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54" tIns="65154" rIns="65154" bIns="65154" numCol="1" spcCol="1270" anchor="t" anchorCtr="0">
            <a:noAutofit/>
          </a:bodyPr>
          <a:lstStyle/>
          <a:p>
            <a:pPr lvl="0" algn="just" defTabSz="533400">
              <a:spcAft>
                <a:spcPts val="0"/>
              </a:spcAft>
            </a:pP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</a:t>
            </a:r>
            <a:r>
              <a:rPr lang="ru-RU" sz="1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мероприятий: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проведение официальных физкультурных мероприятий, курсов повышения квалификации и профессиональной переподготовки для специалистов, работающих в сфере 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«Проведение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спортивных мероприятий и подготовка спортивного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резерва»</a:t>
            </a:r>
            <a:r>
              <a:rPr lang="en-US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95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defTabSz="533400">
              <a:spcAft>
                <a:spcPts val="0"/>
              </a:spcAft>
            </a:pP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государственной программы Чувашской Республики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9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культуры и </a:t>
            </a:r>
            <a:r>
              <a:rPr lang="ru-RU" sz="9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</a:t>
            </a:r>
            <a:r>
              <a:rPr lang="ru-RU" sz="9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5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31708" y="3320823"/>
            <a:ext cx="720000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6744082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1 332,9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44082" y="4654100"/>
            <a:ext cx="720000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798</a:t>
            </a:r>
            <a:r>
              <a:rPr lang="en-US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en-US" sz="13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43835" y="3320823"/>
            <a:ext cx="719999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43835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826,1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43834" y="4654100"/>
            <a:ext cx="719999" cy="1776593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675,5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626" y="692696"/>
            <a:ext cx="1891854" cy="20342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65064" y="3320823"/>
            <a:ext cx="679344" cy="332865"/>
          </a:xfrm>
          <a:custGeom>
            <a:avLst/>
            <a:gdLst>
              <a:gd name="connsiteX0" fmla="*/ 0 w 701194"/>
              <a:gd name="connsiteY0" fmla="*/ 33287 h 332865"/>
              <a:gd name="connsiteX1" fmla="*/ 33287 w 701194"/>
              <a:gd name="connsiteY1" fmla="*/ 0 h 332865"/>
              <a:gd name="connsiteX2" fmla="*/ 667908 w 701194"/>
              <a:gd name="connsiteY2" fmla="*/ 0 h 332865"/>
              <a:gd name="connsiteX3" fmla="*/ 701195 w 701194"/>
              <a:gd name="connsiteY3" fmla="*/ 33287 h 332865"/>
              <a:gd name="connsiteX4" fmla="*/ 701194 w 701194"/>
              <a:gd name="connsiteY4" fmla="*/ 299579 h 332865"/>
              <a:gd name="connsiteX5" fmla="*/ 667907 w 701194"/>
              <a:gd name="connsiteY5" fmla="*/ 332866 h 332865"/>
              <a:gd name="connsiteX6" fmla="*/ 33287 w 701194"/>
              <a:gd name="connsiteY6" fmla="*/ 332865 h 332865"/>
              <a:gd name="connsiteX7" fmla="*/ 0 w 701194"/>
              <a:gd name="connsiteY7" fmla="*/ 299578 h 332865"/>
              <a:gd name="connsiteX8" fmla="*/ 0 w 701194"/>
              <a:gd name="connsiteY8" fmla="*/ 33287 h 332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4" h="332865">
                <a:moveTo>
                  <a:pt x="0" y="33287"/>
                </a:moveTo>
                <a:cubicBezTo>
                  <a:pt x="0" y="14903"/>
                  <a:pt x="14903" y="0"/>
                  <a:pt x="33287" y="0"/>
                </a:cubicBezTo>
                <a:lnTo>
                  <a:pt x="667908" y="0"/>
                </a:lnTo>
                <a:cubicBezTo>
                  <a:pt x="686292" y="0"/>
                  <a:pt x="701195" y="14903"/>
                  <a:pt x="701195" y="33287"/>
                </a:cubicBezTo>
                <a:cubicBezTo>
                  <a:pt x="701195" y="122051"/>
                  <a:pt x="701194" y="210815"/>
                  <a:pt x="701194" y="299579"/>
                </a:cubicBezTo>
                <a:cubicBezTo>
                  <a:pt x="701194" y="317963"/>
                  <a:pt x="686291" y="332866"/>
                  <a:pt x="667907" y="332866"/>
                </a:cubicBezTo>
                <a:lnTo>
                  <a:pt x="33287" y="332865"/>
                </a:lnTo>
                <a:cubicBezTo>
                  <a:pt x="14903" y="332865"/>
                  <a:pt x="0" y="317962"/>
                  <a:pt x="0" y="299578"/>
                </a:cubicBezTo>
                <a:lnTo>
                  <a:pt x="0" y="3328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089" tIns="63089" rIns="63089" bIns="63089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65064" y="3715487"/>
            <a:ext cx="720000" cy="865641"/>
          </a:xfrm>
          <a:custGeom>
            <a:avLst/>
            <a:gdLst>
              <a:gd name="connsiteX0" fmla="*/ 0 w 701199"/>
              <a:gd name="connsiteY0" fmla="*/ 66354 h 663540"/>
              <a:gd name="connsiteX1" fmla="*/ 66354 w 701199"/>
              <a:gd name="connsiteY1" fmla="*/ 0 h 663540"/>
              <a:gd name="connsiteX2" fmla="*/ 634845 w 701199"/>
              <a:gd name="connsiteY2" fmla="*/ 0 h 663540"/>
              <a:gd name="connsiteX3" fmla="*/ 701199 w 701199"/>
              <a:gd name="connsiteY3" fmla="*/ 66354 h 663540"/>
              <a:gd name="connsiteX4" fmla="*/ 701199 w 701199"/>
              <a:gd name="connsiteY4" fmla="*/ 597186 h 663540"/>
              <a:gd name="connsiteX5" fmla="*/ 634845 w 701199"/>
              <a:gd name="connsiteY5" fmla="*/ 663540 h 663540"/>
              <a:gd name="connsiteX6" fmla="*/ 66354 w 701199"/>
              <a:gd name="connsiteY6" fmla="*/ 663540 h 663540"/>
              <a:gd name="connsiteX7" fmla="*/ 0 w 701199"/>
              <a:gd name="connsiteY7" fmla="*/ 597186 h 663540"/>
              <a:gd name="connsiteX8" fmla="*/ 0 w 701199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199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5" y="0"/>
                </a:lnTo>
                <a:cubicBezTo>
                  <a:pt x="671491" y="0"/>
                  <a:pt x="701199" y="29708"/>
                  <a:pt x="701199" y="66354"/>
                </a:cubicBezTo>
                <a:lnTo>
                  <a:pt x="701199" y="597186"/>
                </a:lnTo>
                <a:cubicBezTo>
                  <a:pt x="701199" y="633832"/>
                  <a:pt x="671491" y="663540"/>
                  <a:pt x="634845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867,3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65064" y="4654101"/>
            <a:ext cx="720000" cy="1776592"/>
          </a:xfrm>
          <a:custGeom>
            <a:avLst/>
            <a:gdLst>
              <a:gd name="connsiteX0" fmla="*/ 0 w 701200"/>
              <a:gd name="connsiteY0" fmla="*/ 66354 h 663540"/>
              <a:gd name="connsiteX1" fmla="*/ 66354 w 701200"/>
              <a:gd name="connsiteY1" fmla="*/ 0 h 663540"/>
              <a:gd name="connsiteX2" fmla="*/ 634846 w 701200"/>
              <a:gd name="connsiteY2" fmla="*/ 0 h 663540"/>
              <a:gd name="connsiteX3" fmla="*/ 701200 w 701200"/>
              <a:gd name="connsiteY3" fmla="*/ 66354 h 663540"/>
              <a:gd name="connsiteX4" fmla="*/ 701200 w 701200"/>
              <a:gd name="connsiteY4" fmla="*/ 597186 h 663540"/>
              <a:gd name="connsiteX5" fmla="*/ 634846 w 701200"/>
              <a:gd name="connsiteY5" fmla="*/ 663540 h 663540"/>
              <a:gd name="connsiteX6" fmla="*/ 66354 w 701200"/>
              <a:gd name="connsiteY6" fmla="*/ 663540 h 663540"/>
              <a:gd name="connsiteX7" fmla="*/ 0 w 701200"/>
              <a:gd name="connsiteY7" fmla="*/ 597186 h 663540"/>
              <a:gd name="connsiteX8" fmla="*/ 0 w 701200"/>
              <a:gd name="connsiteY8" fmla="*/ 66354 h 663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1200" h="663540">
                <a:moveTo>
                  <a:pt x="0" y="66354"/>
                </a:moveTo>
                <a:cubicBezTo>
                  <a:pt x="0" y="29708"/>
                  <a:pt x="29708" y="0"/>
                  <a:pt x="66354" y="0"/>
                </a:cubicBezTo>
                <a:lnTo>
                  <a:pt x="634846" y="0"/>
                </a:lnTo>
                <a:cubicBezTo>
                  <a:pt x="671492" y="0"/>
                  <a:pt x="701200" y="29708"/>
                  <a:pt x="701200" y="66354"/>
                </a:cubicBezTo>
                <a:lnTo>
                  <a:pt x="701200" y="597186"/>
                </a:lnTo>
                <a:cubicBezTo>
                  <a:pt x="701200" y="633832"/>
                  <a:pt x="671492" y="663540"/>
                  <a:pt x="634846" y="663540"/>
                </a:cubicBezTo>
                <a:lnTo>
                  <a:pt x="66354" y="663540"/>
                </a:lnTo>
                <a:cubicBezTo>
                  <a:pt x="29708" y="663540"/>
                  <a:pt x="0" y="633832"/>
                  <a:pt x="0" y="597186"/>
                </a:cubicBezTo>
                <a:lnTo>
                  <a:pt x="0" y="6635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394" tIns="80394" rIns="80394" bIns="80394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683,7</a:t>
            </a:r>
            <a:endParaRPr lang="ru-RU" sz="1300" b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4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51674" y="956843"/>
            <a:ext cx="3885310" cy="681744"/>
          </a:xfrm>
          <a:custGeom>
            <a:avLst/>
            <a:gdLst>
              <a:gd name="connsiteX0" fmla="*/ 0 w 3885310"/>
              <a:gd name="connsiteY0" fmla="*/ 68174 h 681744"/>
              <a:gd name="connsiteX1" fmla="*/ 68174 w 3885310"/>
              <a:gd name="connsiteY1" fmla="*/ 0 h 681744"/>
              <a:gd name="connsiteX2" fmla="*/ 3817136 w 3885310"/>
              <a:gd name="connsiteY2" fmla="*/ 0 h 681744"/>
              <a:gd name="connsiteX3" fmla="*/ 3885310 w 3885310"/>
              <a:gd name="connsiteY3" fmla="*/ 68174 h 681744"/>
              <a:gd name="connsiteX4" fmla="*/ 3885310 w 3885310"/>
              <a:gd name="connsiteY4" fmla="*/ 613570 h 681744"/>
              <a:gd name="connsiteX5" fmla="*/ 3817136 w 3885310"/>
              <a:gd name="connsiteY5" fmla="*/ 681744 h 681744"/>
              <a:gd name="connsiteX6" fmla="*/ 68174 w 3885310"/>
              <a:gd name="connsiteY6" fmla="*/ 681744 h 681744"/>
              <a:gd name="connsiteX7" fmla="*/ 0 w 3885310"/>
              <a:gd name="connsiteY7" fmla="*/ 613570 h 681744"/>
              <a:gd name="connsiteX8" fmla="*/ 0 w 3885310"/>
              <a:gd name="connsiteY8" fmla="*/ 68174 h 681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85310" h="681744">
                <a:moveTo>
                  <a:pt x="0" y="68174"/>
                </a:moveTo>
                <a:cubicBezTo>
                  <a:pt x="0" y="30523"/>
                  <a:pt x="30523" y="0"/>
                  <a:pt x="68174" y="0"/>
                </a:cubicBezTo>
                <a:lnTo>
                  <a:pt x="3817136" y="0"/>
                </a:lnTo>
                <a:cubicBezTo>
                  <a:pt x="3854787" y="0"/>
                  <a:pt x="3885310" y="30523"/>
                  <a:pt x="3885310" y="68174"/>
                </a:cubicBezTo>
                <a:lnTo>
                  <a:pt x="3885310" y="613570"/>
                </a:lnTo>
                <a:cubicBezTo>
                  <a:pt x="3885310" y="651221"/>
                  <a:pt x="3854787" y="681744"/>
                  <a:pt x="3817136" y="681744"/>
                </a:cubicBezTo>
                <a:lnTo>
                  <a:pt x="68174" y="681744"/>
                </a:lnTo>
                <a:cubicBezTo>
                  <a:pt x="30523" y="681744"/>
                  <a:pt x="0" y="651221"/>
                  <a:pt x="0" y="613570"/>
                </a:cubicBezTo>
                <a:lnTo>
                  <a:pt x="0" y="68174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3308" tIns="73308" rIns="73308" bIns="73308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5148064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56535" y="2780931"/>
            <a:ext cx="718239" cy="936102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52,1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56535" y="3933056"/>
            <a:ext cx="718239" cy="936104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56535" y="5157193"/>
            <a:ext cx="718239" cy="932556"/>
          </a:xfrm>
          <a:custGeom>
            <a:avLst/>
            <a:gdLst>
              <a:gd name="connsiteX0" fmla="*/ 0 w 718239"/>
              <a:gd name="connsiteY0" fmla="*/ 71824 h 820005"/>
              <a:gd name="connsiteX1" fmla="*/ 71824 w 718239"/>
              <a:gd name="connsiteY1" fmla="*/ 0 h 820005"/>
              <a:gd name="connsiteX2" fmla="*/ 646415 w 718239"/>
              <a:gd name="connsiteY2" fmla="*/ 0 h 820005"/>
              <a:gd name="connsiteX3" fmla="*/ 718239 w 718239"/>
              <a:gd name="connsiteY3" fmla="*/ 71824 h 820005"/>
              <a:gd name="connsiteX4" fmla="*/ 718239 w 718239"/>
              <a:gd name="connsiteY4" fmla="*/ 748181 h 820005"/>
              <a:gd name="connsiteX5" fmla="*/ 646415 w 718239"/>
              <a:gd name="connsiteY5" fmla="*/ 820005 h 820005"/>
              <a:gd name="connsiteX6" fmla="*/ 71824 w 718239"/>
              <a:gd name="connsiteY6" fmla="*/ 820005 h 820005"/>
              <a:gd name="connsiteX7" fmla="*/ 0 w 718239"/>
              <a:gd name="connsiteY7" fmla="*/ 748181 h 820005"/>
              <a:gd name="connsiteX8" fmla="*/ 0 w 718239"/>
              <a:gd name="connsiteY8" fmla="*/ 71824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8239" h="820005">
                <a:moveTo>
                  <a:pt x="0" y="71824"/>
                </a:moveTo>
                <a:cubicBezTo>
                  <a:pt x="0" y="32157"/>
                  <a:pt x="32157" y="0"/>
                  <a:pt x="71824" y="0"/>
                </a:cubicBezTo>
                <a:lnTo>
                  <a:pt x="646415" y="0"/>
                </a:lnTo>
                <a:cubicBezTo>
                  <a:pt x="686082" y="0"/>
                  <a:pt x="718239" y="32157"/>
                  <a:pt x="718239" y="71824"/>
                </a:cubicBezTo>
                <a:lnTo>
                  <a:pt x="718239" y="748181"/>
                </a:lnTo>
                <a:cubicBezTo>
                  <a:pt x="718239" y="787848"/>
                  <a:pt x="686082" y="820005"/>
                  <a:pt x="646415" y="820005"/>
                </a:cubicBezTo>
                <a:lnTo>
                  <a:pt x="71824" y="820005"/>
                </a:lnTo>
                <a:cubicBezTo>
                  <a:pt x="32157" y="820005"/>
                  <a:pt x="0" y="787848"/>
                  <a:pt x="0" y="748181"/>
                </a:cubicBezTo>
                <a:lnTo>
                  <a:pt x="0" y="71824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947" tIns="62947" rIns="62947" bIns="6294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11,8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29388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5929388" y="2780931"/>
            <a:ext cx="726710" cy="936102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55,0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29388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84,9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5929388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06265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6706265" y="2780929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,9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06265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85,2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06265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04896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04896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60,8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04896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85,5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504896" y="5157193"/>
            <a:ext cx="726710" cy="932556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13,0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292650" y="1845972"/>
            <a:ext cx="726710" cy="820005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625" tIns="74625" rIns="74625" bIns="7462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2030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92650" y="2780930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292650" y="3933057"/>
            <a:ext cx="726710" cy="936103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292650" y="5157192"/>
            <a:ext cx="726710" cy="918149"/>
          </a:xfrm>
          <a:custGeom>
            <a:avLst/>
            <a:gdLst>
              <a:gd name="connsiteX0" fmla="*/ 0 w 726710"/>
              <a:gd name="connsiteY0" fmla="*/ 72671 h 820005"/>
              <a:gd name="connsiteX1" fmla="*/ 72671 w 726710"/>
              <a:gd name="connsiteY1" fmla="*/ 0 h 820005"/>
              <a:gd name="connsiteX2" fmla="*/ 654039 w 726710"/>
              <a:gd name="connsiteY2" fmla="*/ 0 h 820005"/>
              <a:gd name="connsiteX3" fmla="*/ 726710 w 726710"/>
              <a:gd name="connsiteY3" fmla="*/ 72671 h 820005"/>
              <a:gd name="connsiteX4" fmla="*/ 726710 w 726710"/>
              <a:gd name="connsiteY4" fmla="*/ 747334 h 820005"/>
              <a:gd name="connsiteX5" fmla="*/ 654039 w 726710"/>
              <a:gd name="connsiteY5" fmla="*/ 820005 h 820005"/>
              <a:gd name="connsiteX6" fmla="*/ 72671 w 726710"/>
              <a:gd name="connsiteY6" fmla="*/ 820005 h 820005"/>
              <a:gd name="connsiteX7" fmla="*/ 0 w 726710"/>
              <a:gd name="connsiteY7" fmla="*/ 747334 h 820005"/>
              <a:gd name="connsiteX8" fmla="*/ 0 w 726710"/>
              <a:gd name="connsiteY8" fmla="*/ 72671 h 82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6710" h="820005">
                <a:moveTo>
                  <a:pt x="0" y="72671"/>
                </a:moveTo>
                <a:cubicBezTo>
                  <a:pt x="0" y="32536"/>
                  <a:pt x="32536" y="0"/>
                  <a:pt x="72671" y="0"/>
                </a:cubicBezTo>
                <a:lnTo>
                  <a:pt x="654039" y="0"/>
                </a:lnTo>
                <a:cubicBezTo>
                  <a:pt x="694174" y="0"/>
                  <a:pt x="726710" y="32536"/>
                  <a:pt x="726710" y="72671"/>
                </a:cubicBezTo>
                <a:lnTo>
                  <a:pt x="726710" y="747334"/>
                </a:lnTo>
                <a:cubicBezTo>
                  <a:pt x="726710" y="787469"/>
                  <a:pt x="694174" y="820005"/>
                  <a:pt x="654039" y="820005"/>
                </a:cubicBezTo>
                <a:lnTo>
                  <a:pt x="72671" y="820005"/>
                </a:lnTo>
                <a:cubicBezTo>
                  <a:pt x="32536" y="820005"/>
                  <a:pt x="0" y="787469"/>
                  <a:pt x="0" y="747334"/>
                </a:cubicBezTo>
                <a:lnTo>
                  <a:pt x="0" y="72671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195" tIns="63195" rIns="63195" bIns="6319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</a:t>
            </a:r>
            <a:r>
              <a:rPr lang="en-US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51781" y="2780929"/>
            <a:ext cx="4914848" cy="86409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систематически занимающихся физической культурой и спортом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81072" y="3933056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обеспеченности спортивными сооружениями исходя из единовременной пропускной способности объектов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спорта,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59797" y="5157192"/>
            <a:ext cx="4906832" cy="86409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занимающихся в спортивных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учреждениях,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254" y="1784613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991" y="692696"/>
            <a:ext cx="2284266" cy="18958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спорта»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006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79602" y="679082"/>
            <a:ext cx="4276374" cy="267791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жизнедеятельности жителей республики, включая защищенность от преступных и противоправных действий,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возникновения и развития чрезвычайных ситуаций природного и техногенного характера;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населения по вопросам гражданской обороны, защиты от чрезвычайных ситуаций природного и техногенного характера и террористических акций;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базе муниципальных образований комплексной информационной системы, обеспечивающей прогнозирование, мониторинг, предупреждение и ликвидацию возможных угроз, а также контроль устранения последствий чрезвычайных ситуаций и правонарушений.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71556"/>
              </p:ext>
            </p:extLst>
          </p:nvPr>
        </p:nvGraphicFramePr>
        <p:xfrm>
          <a:off x="82554" y="3789040"/>
          <a:ext cx="4054485" cy="2836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554" y="348126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4384144" y="2421017"/>
            <a:ext cx="4626450" cy="431918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3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4384144" y="3339116"/>
            <a:ext cx="2636128" cy="57606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"Построение (развитие) аппаратно-программного комплекса "Безопасный город" на территории Чувашской Республики"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4402976" y="4005064"/>
            <a:ext cx="2613604" cy="51429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"Развитие государственных учреждений, обеспечивающих безопасность жизнедеятельности населения и территорий Чувашской Республики"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402976" y="4653137"/>
            <a:ext cx="2613604" cy="86409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"Совершенствование функционирования органов управления территориальной подсистемы Чувашской Республики единой государственной системы предупреждения и ликвидации чрезвычайных ситуаций, систем оповещения и информирования населения"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8406998" y="3339117"/>
            <a:ext cx="567596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</a:p>
        </p:txBody>
      </p:sp>
      <p:sp>
        <p:nvSpPr>
          <p:cNvPr id="31" name="Полилиния 30"/>
          <p:cNvSpPr/>
          <p:nvPr/>
        </p:nvSpPr>
        <p:spPr>
          <a:xfrm>
            <a:off x="7774040" y="4005066"/>
            <a:ext cx="576000" cy="5265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65466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74040" y="3339117"/>
            <a:ext cx="576000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14412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406998" y="4005066"/>
            <a:ext cx="576000" cy="526532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4384143" y="2912311"/>
            <a:ext cx="2629155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774040" y="2912311"/>
            <a:ext cx="55885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414412" y="2912311"/>
            <a:ext cx="560182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130701" y="4005065"/>
            <a:ext cx="576000" cy="514296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47,2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113313" y="5589241"/>
            <a:ext cx="576000" cy="108011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358,9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130700" y="3339117"/>
            <a:ext cx="634765" cy="57606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7130701" y="2912311"/>
            <a:ext cx="575999" cy="32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548" y="814951"/>
            <a:ext cx="1528788" cy="1462774"/>
          </a:xfrm>
          <a:prstGeom prst="rect">
            <a:avLst/>
          </a:prstGeom>
        </p:spPr>
      </p:pic>
      <p:sp>
        <p:nvSpPr>
          <p:cNvPr id="48" name="Полилиния 47"/>
          <p:cNvSpPr/>
          <p:nvPr/>
        </p:nvSpPr>
        <p:spPr>
          <a:xfrm>
            <a:off x="4419714" y="5589240"/>
            <a:ext cx="2593584" cy="108011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Комплексы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мероприятий:  "Защита населения и территории от чрезвычайных ситуаций, обеспечение пожарной безопасности и безопасности людей на водных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объектах", </a:t>
            </a:r>
            <a:r>
              <a:rPr lang="ru-RU" sz="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"Профилактика терроризма и экстремистской деятельности в Чувашской Республике", "Обеспечение реализации государственной программы Чувашской Республики "Повышение безопасности жизнедеятельности населения и территорий Чувашской </a:t>
            </a:r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Республики" </a:t>
            </a:r>
            <a:endParaRPr lang="ru-RU" sz="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774040" y="4653138"/>
            <a:ext cx="576000" cy="86409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</a:p>
        </p:txBody>
      </p:sp>
      <p:sp>
        <p:nvSpPr>
          <p:cNvPr id="55" name="Полилиния 54"/>
          <p:cNvSpPr/>
          <p:nvPr/>
        </p:nvSpPr>
        <p:spPr>
          <a:xfrm>
            <a:off x="8406998" y="4653138"/>
            <a:ext cx="576000" cy="864094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7,6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130701" y="4653137"/>
            <a:ext cx="576000" cy="864095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814951"/>
            <a:ext cx="1639564" cy="1459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7" y="799426"/>
            <a:ext cx="1405928" cy="1475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27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Скругленный прямоугольник 23"/>
          <p:cNvSpPr/>
          <p:nvPr/>
        </p:nvSpPr>
        <p:spPr>
          <a:xfrm>
            <a:off x="119597" y="3900312"/>
            <a:ext cx="4950000" cy="5418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чрезвычайных ситуаций природного и техногенного характера, пожаров, происшествий на водных объектах,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9097" y="4725144"/>
            <a:ext cx="4950000" cy="5981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количества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погибшего при ЧС природного и техногенного характера,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пожарах, происшествиях на водных объектах,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19597" y="5593602"/>
            <a:ext cx="4950000" cy="7157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Чувашской Республики, проживающего на территориях муниципальных образований, в которых развернута система – 112, в общей численности населения Чувашской Республики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787" y="1961237"/>
            <a:ext cx="217795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29097" y="2812348"/>
            <a:ext cx="4950000" cy="7606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 оповещения населения об опасностях, возникающих при чрезвычайных ситуаций,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5135526" y="1240981"/>
            <a:ext cx="3903032" cy="592866"/>
          </a:xfrm>
          <a:custGeom>
            <a:avLst/>
            <a:gdLst>
              <a:gd name="connsiteX0" fmla="*/ 0 w 3903032"/>
              <a:gd name="connsiteY0" fmla="*/ 59287 h 592866"/>
              <a:gd name="connsiteX1" fmla="*/ 59287 w 3903032"/>
              <a:gd name="connsiteY1" fmla="*/ 0 h 592866"/>
              <a:gd name="connsiteX2" fmla="*/ 3843745 w 3903032"/>
              <a:gd name="connsiteY2" fmla="*/ 0 h 592866"/>
              <a:gd name="connsiteX3" fmla="*/ 3903032 w 3903032"/>
              <a:gd name="connsiteY3" fmla="*/ 59287 h 592866"/>
              <a:gd name="connsiteX4" fmla="*/ 3903032 w 3903032"/>
              <a:gd name="connsiteY4" fmla="*/ 533579 h 592866"/>
              <a:gd name="connsiteX5" fmla="*/ 3843745 w 3903032"/>
              <a:gd name="connsiteY5" fmla="*/ 592866 h 592866"/>
              <a:gd name="connsiteX6" fmla="*/ 59287 w 3903032"/>
              <a:gd name="connsiteY6" fmla="*/ 592866 h 592866"/>
              <a:gd name="connsiteX7" fmla="*/ 0 w 3903032"/>
              <a:gd name="connsiteY7" fmla="*/ 533579 h 592866"/>
              <a:gd name="connsiteX8" fmla="*/ 0 w 390303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3843745" y="0"/>
                </a:lnTo>
                <a:cubicBezTo>
                  <a:pt x="3876488" y="0"/>
                  <a:pt x="3903032" y="26544"/>
                  <a:pt x="3903032" y="59287"/>
                </a:cubicBezTo>
                <a:lnTo>
                  <a:pt x="3903032" y="533579"/>
                </a:lnTo>
                <a:cubicBezTo>
                  <a:pt x="3903032" y="566322"/>
                  <a:pt x="3876488" y="592866"/>
                  <a:pt x="384374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94015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94015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594015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8575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5953759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672131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672131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131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2841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3957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07502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07502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7507502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14974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7502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30710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307106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8307106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7106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07106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«Повышение </a:t>
            </a: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жизнедеятельности населения и территорий Чувашской Республики»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945425"/>
            <a:ext cx="2576948" cy="16914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  <p:sp>
        <p:nvSpPr>
          <p:cNvPr id="34" name="Полилиния 33"/>
          <p:cNvSpPr/>
          <p:nvPr/>
        </p:nvSpPr>
        <p:spPr>
          <a:xfrm>
            <a:off x="5135526" y="2045963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704" tIns="70704" rIns="70704" bIns="7070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r>
              <a:rPr lang="en-US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138575" y="2837423"/>
            <a:ext cx="731452" cy="760795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138575" y="3884115"/>
            <a:ext cx="731452" cy="592866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2 975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30708" y="4713250"/>
            <a:ext cx="731452" cy="612000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138575" y="5638133"/>
            <a:ext cx="731452" cy="664874"/>
          </a:xfrm>
          <a:custGeom>
            <a:avLst/>
            <a:gdLst>
              <a:gd name="connsiteX0" fmla="*/ 0 w 731452"/>
              <a:gd name="connsiteY0" fmla="*/ 59287 h 592866"/>
              <a:gd name="connsiteX1" fmla="*/ 59287 w 731452"/>
              <a:gd name="connsiteY1" fmla="*/ 0 h 592866"/>
              <a:gd name="connsiteX2" fmla="*/ 672165 w 731452"/>
              <a:gd name="connsiteY2" fmla="*/ 0 h 592866"/>
              <a:gd name="connsiteX3" fmla="*/ 731452 w 731452"/>
              <a:gd name="connsiteY3" fmla="*/ 59287 h 592866"/>
              <a:gd name="connsiteX4" fmla="*/ 731452 w 731452"/>
              <a:gd name="connsiteY4" fmla="*/ 533579 h 592866"/>
              <a:gd name="connsiteX5" fmla="*/ 672165 w 731452"/>
              <a:gd name="connsiteY5" fmla="*/ 592866 h 592866"/>
              <a:gd name="connsiteX6" fmla="*/ 59287 w 731452"/>
              <a:gd name="connsiteY6" fmla="*/ 592866 h 592866"/>
              <a:gd name="connsiteX7" fmla="*/ 0 w 731452"/>
              <a:gd name="connsiteY7" fmla="*/ 533579 h 592866"/>
              <a:gd name="connsiteX8" fmla="*/ 0 w 731452"/>
              <a:gd name="connsiteY8" fmla="*/ 59287 h 59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592866">
                <a:moveTo>
                  <a:pt x="0" y="59287"/>
                </a:moveTo>
                <a:cubicBezTo>
                  <a:pt x="0" y="26544"/>
                  <a:pt x="26544" y="0"/>
                  <a:pt x="59287" y="0"/>
                </a:cubicBezTo>
                <a:lnTo>
                  <a:pt x="672165" y="0"/>
                </a:lnTo>
                <a:cubicBezTo>
                  <a:pt x="704908" y="0"/>
                  <a:pt x="731452" y="26544"/>
                  <a:pt x="731452" y="59287"/>
                </a:cubicBezTo>
                <a:lnTo>
                  <a:pt x="731452" y="533579"/>
                </a:lnTo>
                <a:cubicBezTo>
                  <a:pt x="731452" y="566322"/>
                  <a:pt x="704908" y="592866"/>
                  <a:pt x="672165" y="592866"/>
                </a:cubicBezTo>
                <a:lnTo>
                  <a:pt x="59287" y="592866"/>
                </a:lnTo>
                <a:cubicBezTo>
                  <a:pt x="26544" y="592866"/>
                  <a:pt x="0" y="566322"/>
                  <a:pt x="0" y="533579"/>
                </a:cubicBezTo>
                <a:lnTo>
                  <a:pt x="0" y="59287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27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74" tIns="59274" rIns="59274" bIns="59274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84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28796" y="6600103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3" y="620688"/>
            <a:ext cx="4125749" cy="28803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и результативности противодействия преступности, охраны общественного порядка, обеспечения общественной безопасности;</a:t>
            </a: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органов исполнительной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власти,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правоохранительных, контролирующих органов, органов местного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самоуправления,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общественных объединений, участвующих в профилактике безнадзорности и правонарушений несовершеннолетних, семейного неблагополучия, а также действенный контроль за процессами, происходящими в подростковой среде, снижение уровня преступности, в том числе в отношении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несовершеннолетних;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предложения и спроса на наркотические средства и психотропные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вещества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843" y="3537883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1306589"/>
              </p:ext>
            </p:extLst>
          </p:nvPr>
        </p:nvGraphicFramePr>
        <p:xfrm>
          <a:off x="175379" y="3797457"/>
          <a:ext cx="4252605" cy="2802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олилиния 2"/>
          <p:cNvSpPr/>
          <p:nvPr/>
        </p:nvSpPr>
        <p:spPr>
          <a:xfrm>
            <a:off x="4389200" y="2132856"/>
            <a:ext cx="4589703" cy="288032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389200" y="2504098"/>
            <a:ext cx="3015117" cy="210948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389199" y="2735424"/>
            <a:ext cx="3015118" cy="309894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многоуровневой системы профилактики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правонарушений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397112" y="3090419"/>
            <a:ext cx="3030943" cy="410589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предупреждение бытовой преступности, а также преступлений, совершенных в состоянии алкогольного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опьянения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4389199" y="3559135"/>
            <a:ext cx="3038856" cy="400790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профилактики правонарушений и повышение уровня правовой культуры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4401122" y="5561451"/>
            <a:ext cx="2992040" cy="315821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мер по сокращению спроса на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наркотики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483457" y="2509879"/>
            <a:ext cx="465730" cy="205167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476365" y="2769307"/>
            <a:ext cx="485295" cy="276011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471827" y="3122633"/>
            <a:ext cx="494370" cy="378375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471827" y="3559135"/>
            <a:ext cx="501424" cy="398908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438190" y="5563379"/>
            <a:ext cx="519528" cy="313894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001442" y="2515043"/>
            <a:ext cx="427508" cy="205167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011682" y="2769307"/>
            <a:ext cx="434027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011682" y="3127821"/>
            <a:ext cx="457464" cy="373187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019020" y="5565305"/>
            <a:ext cx="409930" cy="311968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8019020" y="3564405"/>
            <a:ext cx="442788" cy="398908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7086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</a:t>
            </a:r>
            <a:r>
              <a:rPr lang="ru-RU" sz="16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225" y="766942"/>
            <a:ext cx="1211519" cy="1294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3" y="766942"/>
            <a:ext cx="1297340" cy="1278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134" y="764704"/>
            <a:ext cx="1346228" cy="1263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88424" y="6614771"/>
            <a:ext cx="688397" cy="238425"/>
          </a:xfrm>
        </p:spPr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sp>
        <p:nvSpPr>
          <p:cNvPr id="38" name="Полилиния 37"/>
          <p:cNvSpPr/>
          <p:nvPr/>
        </p:nvSpPr>
        <p:spPr>
          <a:xfrm>
            <a:off x="8484933" y="2522005"/>
            <a:ext cx="493969" cy="198205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8487943" y="2769307"/>
            <a:ext cx="490959" cy="276011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498171" y="3127821"/>
            <a:ext cx="480732" cy="337379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498171" y="3574452"/>
            <a:ext cx="498818" cy="388861"/>
          </a:xfrm>
          <a:custGeom>
            <a:avLst/>
            <a:gdLst>
              <a:gd name="connsiteX0" fmla="*/ 0 w 659446"/>
              <a:gd name="connsiteY0" fmla="*/ 65945 h 968106"/>
              <a:gd name="connsiteX1" fmla="*/ 65945 w 659446"/>
              <a:gd name="connsiteY1" fmla="*/ 0 h 968106"/>
              <a:gd name="connsiteX2" fmla="*/ 593501 w 659446"/>
              <a:gd name="connsiteY2" fmla="*/ 0 h 968106"/>
              <a:gd name="connsiteX3" fmla="*/ 659446 w 659446"/>
              <a:gd name="connsiteY3" fmla="*/ 65945 h 968106"/>
              <a:gd name="connsiteX4" fmla="*/ 659446 w 659446"/>
              <a:gd name="connsiteY4" fmla="*/ 902161 h 968106"/>
              <a:gd name="connsiteX5" fmla="*/ 593501 w 659446"/>
              <a:gd name="connsiteY5" fmla="*/ 968106 h 968106"/>
              <a:gd name="connsiteX6" fmla="*/ 65945 w 659446"/>
              <a:gd name="connsiteY6" fmla="*/ 968106 h 968106"/>
              <a:gd name="connsiteX7" fmla="*/ 0 w 659446"/>
              <a:gd name="connsiteY7" fmla="*/ 902161 h 968106"/>
              <a:gd name="connsiteX8" fmla="*/ 0 w 659446"/>
              <a:gd name="connsiteY8" fmla="*/ 65945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446" h="968106">
                <a:moveTo>
                  <a:pt x="0" y="65945"/>
                </a:moveTo>
                <a:cubicBezTo>
                  <a:pt x="0" y="29525"/>
                  <a:pt x="29525" y="0"/>
                  <a:pt x="65945" y="0"/>
                </a:cubicBezTo>
                <a:lnTo>
                  <a:pt x="593501" y="0"/>
                </a:lnTo>
                <a:cubicBezTo>
                  <a:pt x="629921" y="0"/>
                  <a:pt x="659446" y="29525"/>
                  <a:pt x="659446" y="65945"/>
                </a:cubicBezTo>
                <a:lnTo>
                  <a:pt x="659446" y="902161"/>
                </a:lnTo>
                <a:cubicBezTo>
                  <a:pt x="659446" y="938581"/>
                  <a:pt x="629921" y="968106"/>
                  <a:pt x="593501" y="968106"/>
                </a:cubicBezTo>
                <a:lnTo>
                  <a:pt x="65945" y="968106"/>
                </a:lnTo>
                <a:cubicBezTo>
                  <a:pt x="29525" y="968106"/>
                  <a:pt x="0" y="938581"/>
                  <a:pt x="0" y="902161"/>
                </a:cubicBezTo>
                <a:lnTo>
                  <a:pt x="0" y="659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71958" y="5578884"/>
            <a:ext cx="525029" cy="298388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397112" y="3993604"/>
            <a:ext cx="3030943" cy="479994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полномочий по составлению протоколов об административных правонарушениях, посягающих на общественный порядок и общественную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53077" y="3999971"/>
            <a:ext cx="494369" cy="4976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019020" y="3999971"/>
            <a:ext cx="409930" cy="50405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97869" y="4006339"/>
            <a:ext cx="506944" cy="4976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4397112" y="4504029"/>
            <a:ext cx="3021526" cy="365132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административных комиссий для рассмотрения дел об административных правонарушениях"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7447763" y="4504028"/>
            <a:ext cx="520580" cy="36513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019019" y="4504028"/>
            <a:ext cx="426689" cy="365133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84933" y="4522096"/>
            <a:ext cx="512055" cy="347065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4408650" y="5937478"/>
            <a:ext cx="2992040" cy="339040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организационно-правового и ресурсного обеспечения антинаркотической деятельности в Чувашской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434250" y="5954031"/>
            <a:ext cx="527409" cy="32248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498171" y="5954143"/>
            <a:ext cx="498816" cy="322375"/>
          </a:xfrm>
          <a:custGeom>
            <a:avLst/>
            <a:gdLst>
              <a:gd name="connsiteX0" fmla="*/ 0 w 656214"/>
              <a:gd name="connsiteY0" fmla="*/ 51312 h 513123"/>
              <a:gd name="connsiteX1" fmla="*/ 51312 w 656214"/>
              <a:gd name="connsiteY1" fmla="*/ 0 h 513123"/>
              <a:gd name="connsiteX2" fmla="*/ 604902 w 656214"/>
              <a:gd name="connsiteY2" fmla="*/ 0 h 513123"/>
              <a:gd name="connsiteX3" fmla="*/ 656214 w 656214"/>
              <a:gd name="connsiteY3" fmla="*/ 51312 h 513123"/>
              <a:gd name="connsiteX4" fmla="*/ 656214 w 656214"/>
              <a:gd name="connsiteY4" fmla="*/ 461811 h 513123"/>
              <a:gd name="connsiteX5" fmla="*/ 604902 w 656214"/>
              <a:gd name="connsiteY5" fmla="*/ 513123 h 513123"/>
              <a:gd name="connsiteX6" fmla="*/ 51312 w 656214"/>
              <a:gd name="connsiteY6" fmla="*/ 513123 h 513123"/>
              <a:gd name="connsiteX7" fmla="*/ 0 w 656214"/>
              <a:gd name="connsiteY7" fmla="*/ 461811 h 513123"/>
              <a:gd name="connsiteX8" fmla="*/ 0 w 656214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6214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4902" y="0"/>
                </a:lnTo>
                <a:cubicBezTo>
                  <a:pt x="633241" y="0"/>
                  <a:pt x="656214" y="22973"/>
                  <a:pt x="656214" y="51312"/>
                </a:cubicBezTo>
                <a:lnTo>
                  <a:pt x="656214" y="461811"/>
                </a:lnTo>
                <a:cubicBezTo>
                  <a:pt x="656214" y="490150"/>
                  <a:pt x="633241" y="513123"/>
                  <a:pt x="604902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019020" y="5954143"/>
            <a:ext cx="409930" cy="322375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397112" y="4884372"/>
            <a:ext cx="3015117" cy="635637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just"/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социальной реабилитации и ресоциализации лиц, находящихся в трудной жизненной ситуации, потребляющих наркотические средства и психотропные вещества в немедицинских целях (за исключением медицинской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450253" y="4942523"/>
            <a:ext cx="498933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019020" y="4942523"/>
            <a:ext cx="426689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475236" y="4942523"/>
            <a:ext cx="512054" cy="577486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4411855" y="6303660"/>
            <a:ext cx="2992040" cy="496498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just" defTabSz="533400">
              <a:lnSpc>
                <a:spcPct val="90000"/>
              </a:lnSpc>
              <a:spcAft>
                <a:spcPct val="35000"/>
              </a:spcAft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безнадзорности, беспризорности, правонарушений и антиобщественных действий несовершеннолетних, выявление и устранение причин и условий, способствующих развитию этих негативных явлений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7442836" y="6347352"/>
            <a:ext cx="506351" cy="322489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27,4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019020" y="6355569"/>
            <a:ext cx="409930" cy="336937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8498171" y="6370021"/>
            <a:ext cx="480732" cy="299820"/>
          </a:xfrm>
          <a:custGeom>
            <a:avLst/>
            <a:gdLst>
              <a:gd name="connsiteX0" fmla="*/ 0 w 657498"/>
              <a:gd name="connsiteY0" fmla="*/ 51312 h 513123"/>
              <a:gd name="connsiteX1" fmla="*/ 51312 w 657498"/>
              <a:gd name="connsiteY1" fmla="*/ 0 h 513123"/>
              <a:gd name="connsiteX2" fmla="*/ 606186 w 657498"/>
              <a:gd name="connsiteY2" fmla="*/ 0 h 513123"/>
              <a:gd name="connsiteX3" fmla="*/ 657498 w 657498"/>
              <a:gd name="connsiteY3" fmla="*/ 51312 h 513123"/>
              <a:gd name="connsiteX4" fmla="*/ 657498 w 657498"/>
              <a:gd name="connsiteY4" fmla="*/ 461811 h 513123"/>
              <a:gd name="connsiteX5" fmla="*/ 606186 w 657498"/>
              <a:gd name="connsiteY5" fmla="*/ 513123 h 513123"/>
              <a:gd name="connsiteX6" fmla="*/ 51312 w 657498"/>
              <a:gd name="connsiteY6" fmla="*/ 513123 h 513123"/>
              <a:gd name="connsiteX7" fmla="*/ 0 w 657498"/>
              <a:gd name="connsiteY7" fmla="*/ 461811 h 513123"/>
              <a:gd name="connsiteX8" fmla="*/ 0 w 657498"/>
              <a:gd name="connsiteY8" fmla="*/ 51312 h 513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513123">
                <a:moveTo>
                  <a:pt x="0" y="51312"/>
                </a:moveTo>
                <a:cubicBezTo>
                  <a:pt x="0" y="22973"/>
                  <a:pt x="22973" y="0"/>
                  <a:pt x="51312" y="0"/>
                </a:cubicBezTo>
                <a:lnTo>
                  <a:pt x="606186" y="0"/>
                </a:lnTo>
                <a:cubicBezTo>
                  <a:pt x="634525" y="0"/>
                  <a:pt x="657498" y="22973"/>
                  <a:pt x="657498" y="51312"/>
                </a:cubicBezTo>
                <a:lnTo>
                  <a:pt x="657498" y="461811"/>
                </a:lnTo>
                <a:cubicBezTo>
                  <a:pt x="657498" y="490150"/>
                  <a:pt x="634525" y="513123"/>
                  <a:pt x="606186" y="513123"/>
                </a:cubicBezTo>
                <a:lnTo>
                  <a:pt x="51312" y="513123"/>
                </a:lnTo>
                <a:cubicBezTo>
                  <a:pt x="22973" y="513123"/>
                  <a:pt x="0" y="490150"/>
                  <a:pt x="0" y="461811"/>
                </a:cubicBezTo>
                <a:lnTo>
                  <a:pt x="0" y="5131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749" tIns="60749" rIns="60749" bIns="60749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28,2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592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Рисунок 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55" y="980728"/>
            <a:ext cx="2664377" cy="1900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олилиния 3"/>
          <p:cNvSpPr/>
          <p:nvPr/>
        </p:nvSpPr>
        <p:spPr>
          <a:xfrm>
            <a:off x="5148144" y="1395879"/>
            <a:ext cx="3899703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5871745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871745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8,7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5097347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20,4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588413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70759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70759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8,4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6670759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20,2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667091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82,4</a:t>
            </a:r>
          </a:p>
        </p:txBody>
      </p:sp>
      <p:sp>
        <p:nvSpPr>
          <p:cNvPr id="38" name="Полилиния 37"/>
          <p:cNvSpPr/>
          <p:nvPr/>
        </p:nvSpPr>
        <p:spPr>
          <a:xfrm>
            <a:off x="7456160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56160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7456160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7457702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78,2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3532" y="3391457"/>
            <a:ext cx="4900516" cy="7200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преступлений, совершенных на улицах, в общем числе зарегистрированных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3532" y="4251227"/>
            <a:ext cx="4900516" cy="7056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Распространенность преступлений в сфере незаконного оборота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наркотиков, </a:t>
            </a:r>
            <a:r>
              <a:rPr lang="ru-RU" sz="12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преступлений на 100 тыс. населения</a:t>
            </a:r>
            <a:endParaRPr lang="ru-RU" sz="15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3532" y="5135822"/>
            <a:ext cx="4900516" cy="7414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несовершеннолетних, совершивших преступления, в расчете на 1 тыс. несовершеннолетних в возрасте от 14 до 18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лет, </a:t>
            </a:r>
            <a:r>
              <a:rPr lang="ru-RU" sz="12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5891" y="2130902"/>
            <a:ext cx="2213861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общественного порядка и противодействие преступности»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8244488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244488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20,1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244488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78,2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244488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333" tIns="63333" rIns="63333" bIns="6333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097347" y="2584160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5871745" y="340670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20,3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5097347" y="4243587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85,0</a:t>
            </a:r>
          </a:p>
        </p:txBody>
      </p:sp>
      <p:sp>
        <p:nvSpPr>
          <p:cNvPr id="47" name="Полилиния 46"/>
          <p:cNvSpPr/>
          <p:nvPr/>
        </p:nvSpPr>
        <p:spPr>
          <a:xfrm>
            <a:off x="5097347" y="5158805"/>
            <a:ext cx="720000" cy="72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</a:t>
            </a:r>
          </a:p>
        </p:txBody>
      </p:sp>
    </p:spTree>
    <p:extLst>
      <p:ext uri="{BB962C8B-B14F-4D97-AF65-F5344CB8AC3E}">
        <p14:creationId xmlns:p14="http://schemas.microsoft.com/office/powerpoint/2010/main" val="225343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5071" y="764705"/>
            <a:ext cx="3931407" cy="21264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9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сбалансированное развитие минерально-сырьевой базы;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систем государственного мониторинга земель и недр;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биологического разнообразия на территории Чувашской Республики;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управление лесами, повышение эффективности использования, охраны, защиты и воспроизводства лесов, обеспечение стабильного удовлетворения общественных потребностей в ресурсах и полезных свойствах леса;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сохранение, воспроизводство и рациональное использование животного мира;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защищенности населения и объектов экономики от негативного воздействия вод;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гидротехнических сооружений;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экологической безопасности и улучшение состояния окружающей среды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071" y="3064604"/>
            <a:ext cx="378885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5811866"/>
              </p:ext>
            </p:extLst>
          </p:nvPr>
        </p:nvGraphicFramePr>
        <p:xfrm>
          <a:off x="75964" y="3329017"/>
          <a:ext cx="3847964" cy="3301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1831" y="3505983"/>
            <a:ext cx="1438748" cy="10412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олилиния 3"/>
          <p:cNvSpPr/>
          <p:nvPr/>
        </p:nvSpPr>
        <p:spPr>
          <a:xfrm>
            <a:off x="4218905" y="692696"/>
            <a:ext cx="4853543" cy="252000"/>
          </a:xfrm>
          <a:custGeom>
            <a:avLst/>
            <a:gdLst>
              <a:gd name="connsiteX0" fmla="*/ 0 w 4573005"/>
              <a:gd name="connsiteY0" fmla="*/ 33226 h 332263"/>
              <a:gd name="connsiteX1" fmla="*/ 33226 w 4573005"/>
              <a:gd name="connsiteY1" fmla="*/ 0 h 332263"/>
              <a:gd name="connsiteX2" fmla="*/ 4539779 w 4573005"/>
              <a:gd name="connsiteY2" fmla="*/ 0 h 332263"/>
              <a:gd name="connsiteX3" fmla="*/ 4573005 w 4573005"/>
              <a:gd name="connsiteY3" fmla="*/ 33226 h 332263"/>
              <a:gd name="connsiteX4" fmla="*/ 4573005 w 4573005"/>
              <a:gd name="connsiteY4" fmla="*/ 299037 h 332263"/>
              <a:gd name="connsiteX5" fmla="*/ 4539779 w 4573005"/>
              <a:gd name="connsiteY5" fmla="*/ 332263 h 332263"/>
              <a:gd name="connsiteX6" fmla="*/ 33226 w 4573005"/>
              <a:gd name="connsiteY6" fmla="*/ 332263 h 332263"/>
              <a:gd name="connsiteX7" fmla="*/ 0 w 4573005"/>
              <a:gd name="connsiteY7" fmla="*/ 299037 h 332263"/>
              <a:gd name="connsiteX8" fmla="*/ 0 w 457300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7300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4539779" y="0"/>
                </a:lnTo>
                <a:cubicBezTo>
                  <a:pt x="4558129" y="0"/>
                  <a:pt x="4573005" y="14876"/>
                  <a:pt x="4573005" y="33226"/>
                </a:cubicBezTo>
                <a:lnTo>
                  <a:pt x="4573005" y="299037"/>
                </a:lnTo>
                <a:cubicBezTo>
                  <a:pt x="4573005" y="317387"/>
                  <a:pt x="4558129" y="332263"/>
                  <a:pt x="453977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882" tIns="66882" rIns="66882" bIns="66882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4212526" y="217242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452" tIns="55452" rIns="55452" bIns="55452" numCol="1" spcCol="1270" anchor="ctr" anchorCtr="0">
            <a:noAutofit/>
          </a:bodyPr>
          <a:lstStyle/>
          <a:p>
            <a:pPr defTabSz="5334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"Стимулирование спроса на отечественные беспилотные авиационные системы"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4211960" y="407346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экологической безопасности на территории Чувашской Республики"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4211960" y="187358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"Сохранение лесов"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211960" y="127590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"Оздоровление Волги"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4211959" y="247126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"Реализация мер, направленных на оснащение мест накопления твердых коммунальных отходов"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211959" y="277010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"Формирование и пополнение информационных ресурсов в сфере  недропользования"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4218904" y="496998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</a:t>
            </a: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процессных мероприятий "Защита от наводнений и иных негативных воздействий вод и обеспечение безопасности гидротехнических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4211960" y="526882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"Охрана, защита, воспроизводство и использование лесов"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7524328" y="974536"/>
            <a:ext cx="468000" cy="252000"/>
          </a:xfrm>
          <a:custGeom>
            <a:avLst/>
            <a:gdLst>
              <a:gd name="connsiteX0" fmla="*/ 0 w 696083"/>
              <a:gd name="connsiteY0" fmla="*/ 36390 h 363898"/>
              <a:gd name="connsiteX1" fmla="*/ 36390 w 696083"/>
              <a:gd name="connsiteY1" fmla="*/ 0 h 363898"/>
              <a:gd name="connsiteX2" fmla="*/ 659693 w 696083"/>
              <a:gd name="connsiteY2" fmla="*/ 0 h 363898"/>
              <a:gd name="connsiteX3" fmla="*/ 696083 w 696083"/>
              <a:gd name="connsiteY3" fmla="*/ 36390 h 363898"/>
              <a:gd name="connsiteX4" fmla="*/ 696083 w 696083"/>
              <a:gd name="connsiteY4" fmla="*/ 327508 h 363898"/>
              <a:gd name="connsiteX5" fmla="*/ 659693 w 696083"/>
              <a:gd name="connsiteY5" fmla="*/ 363898 h 363898"/>
              <a:gd name="connsiteX6" fmla="*/ 36390 w 696083"/>
              <a:gd name="connsiteY6" fmla="*/ 363898 h 363898"/>
              <a:gd name="connsiteX7" fmla="*/ 0 w 696083"/>
              <a:gd name="connsiteY7" fmla="*/ 327508 h 363898"/>
              <a:gd name="connsiteX8" fmla="*/ 0 w 696083"/>
              <a:gd name="connsiteY8" fmla="*/ 36390 h 363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3" h="363898">
                <a:moveTo>
                  <a:pt x="0" y="36390"/>
                </a:moveTo>
                <a:cubicBezTo>
                  <a:pt x="0" y="16292"/>
                  <a:pt x="16292" y="0"/>
                  <a:pt x="36390" y="0"/>
                </a:cubicBezTo>
                <a:lnTo>
                  <a:pt x="659693" y="0"/>
                </a:lnTo>
                <a:cubicBezTo>
                  <a:pt x="679791" y="0"/>
                  <a:pt x="696083" y="16292"/>
                  <a:pt x="696083" y="36390"/>
                </a:cubicBezTo>
                <a:lnTo>
                  <a:pt x="696083" y="327508"/>
                </a:lnTo>
                <a:cubicBezTo>
                  <a:pt x="696083" y="347606"/>
                  <a:pt x="679791" y="363898"/>
                  <a:pt x="659693" y="363898"/>
                </a:cubicBezTo>
                <a:lnTo>
                  <a:pt x="36390" y="363898"/>
                </a:lnTo>
                <a:cubicBezTo>
                  <a:pt x="16292" y="363898"/>
                  <a:pt x="0" y="347606"/>
                  <a:pt x="0" y="327508"/>
                </a:cubicBezTo>
                <a:lnTo>
                  <a:pt x="0" y="3639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378" tIns="56378" rIns="56378" bIns="5637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524328" y="4070334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24328" y="4369620"/>
            <a:ext cx="468000" cy="252000"/>
          </a:xfrm>
          <a:custGeom>
            <a:avLst/>
            <a:gdLst>
              <a:gd name="connsiteX0" fmla="*/ 0 w 696072"/>
              <a:gd name="connsiteY0" fmla="*/ 36161 h 361608"/>
              <a:gd name="connsiteX1" fmla="*/ 36161 w 696072"/>
              <a:gd name="connsiteY1" fmla="*/ 0 h 361608"/>
              <a:gd name="connsiteX2" fmla="*/ 659911 w 696072"/>
              <a:gd name="connsiteY2" fmla="*/ 0 h 361608"/>
              <a:gd name="connsiteX3" fmla="*/ 696072 w 696072"/>
              <a:gd name="connsiteY3" fmla="*/ 36161 h 361608"/>
              <a:gd name="connsiteX4" fmla="*/ 696072 w 696072"/>
              <a:gd name="connsiteY4" fmla="*/ 325447 h 361608"/>
              <a:gd name="connsiteX5" fmla="*/ 659911 w 696072"/>
              <a:gd name="connsiteY5" fmla="*/ 361608 h 361608"/>
              <a:gd name="connsiteX6" fmla="*/ 36161 w 696072"/>
              <a:gd name="connsiteY6" fmla="*/ 361608 h 361608"/>
              <a:gd name="connsiteX7" fmla="*/ 0 w 696072"/>
              <a:gd name="connsiteY7" fmla="*/ 325447 h 361608"/>
              <a:gd name="connsiteX8" fmla="*/ 0 w 696072"/>
              <a:gd name="connsiteY8" fmla="*/ 36161 h 36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2" h="361608">
                <a:moveTo>
                  <a:pt x="0" y="36161"/>
                </a:moveTo>
                <a:cubicBezTo>
                  <a:pt x="0" y="16190"/>
                  <a:pt x="16190" y="0"/>
                  <a:pt x="36161" y="0"/>
                </a:cubicBezTo>
                <a:lnTo>
                  <a:pt x="659911" y="0"/>
                </a:lnTo>
                <a:cubicBezTo>
                  <a:pt x="679882" y="0"/>
                  <a:pt x="696072" y="16190"/>
                  <a:pt x="696072" y="36161"/>
                </a:cubicBezTo>
                <a:lnTo>
                  <a:pt x="696072" y="325447"/>
                </a:lnTo>
                <a:cubicBezTo>
                  <a:pt x="696072" y="345418"/>
                  <a:pt x="679882" y="361608"/>
                  <a:pt x="659911" y="361608"/>
                </a:cubicBezTo>
                <a:lnTo>
                  <a:pt x="36161" y="361608"/>
                </a:lnTo>
                <a:cubicBezTo>
                  <a:pt x="16190" y="361608"/>
                  <a:pt x="0" y="345418"/>
                  <a:pt x="0" y="325447"/>
                </a:cubicBezTo>
                <a:lnTo>
                  <a:pt x="0" y="361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4328" y="4668906"/>
            <a:ext cx="468000" cy="252000"/>
          </a:xfrm>
          <a:custGeom>
            <a:avLst/>
            <a:gdLst>
              <a:gd name="connsiteX0" fmla="*/ 0 w 696079"/>
              <a:gd name="connsiteY0" fmla="*/ 33905 h 339054"/>
              <a:gd name="connsiteX1" fmla="*/ 33905 w 696079"/>
              <a:gd name="connsiteY1" fmla="*/ 0 h 339054"/>
              <a:gd name="connsiteX2" fmla="*/ 662174 w 696079"/>
              <a:gd name="connsiteY2" fmla="*/ 0 h 339054"/>
              <a:gd name="connsiteX3" fmla="*/ 696079 w 696079"/>
              <a:gd name="connsiteY3" fmla="*/ 33905 h 339054"/>
              <a:gd name="connsiteX4" fmla="*/ 696079 w 696079"/>
              <a:gd name="connsiteY4" fmla="*/ 305149 h 339054"/>
              <a:gd name="connsiteX5" fmla="*/ 662174 w 696079"/>
              <a:gd name="connsiteY5" fmla="*/ 339054 h 339054"/>
              <a:gd name="connsiteX6" fmla="*/ 33905 w 696079"/>
              <a:gd name="connsiteY6" fmla="*/ 339054 h 339054"/>
              <a:gd name="connsiteX7" fmla="*/ 0 w 696079"/>
              <a:gd name="connsiteY7" fmla="*/ 305149 h 339054"/>
              <a:gd name="connsiteX8" fmla="*/ 0 w 696079"/>
              <a:gd name="connsiteY8" fmla="*/ 33905 h 33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79" h="339054">
                <a:moveTo>
                  <a:pt x="0" y="33905"/>
                </a:moveTo>
                <a:cubicBezTo>
                  <a:pt x="0" y="15180"/>
                  <a:pt x="15180" y="0"/>
                  <a:pt x="33905" y="0"/>
                </a:cubicBezTo>
                <a:lnTo>
                  <a:pt x="662174" y="0"/>
                </a:lnTo>
                <a:cubicBezTo>
                  <a:pt x="680899" y="0"/>
                  <a:pt x="696079" y="15180"/>
                  <a:pt x="696079" y="33905"/>
                </a:cubicBezTo>
                <a:lnTo>
                  <a:pt x="696079" y="305149"/>
                </a:lnTo>
                <a:cubicBezTo>
                  <a:pt x="696079" y="323874"/>
                  <a:pt x="680899" y="339054"/>
                  <a:pt x="662174" y="339054"/>
                </a:cubicBezTo>
                <a:lnTo>
                  <a:pt x="33905" y="339054"/>
                </a:lnTo>
                <a:cubicBezTo>
                  <a:pt x="15180" y="339054"/>
                  <a:pt x="0" y="323874"/>
                  <a:pt x="0" y="305149"/>
                </a:cubicBezTo>
                <a:lnTo>
                  <a:pt x="0" y="339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524328" y="5267478"/>
            <a:ext cx="468000" cy="252000"/>
          </a:xfrm>
          <a:custGeom>
            <a:avLst/>
            <a:gdLst>
              <a:gd name="connsiteX0" fmla="*/ 0 w 696082"/>
              <a:gd name="connsiteY0" fmla="*/ 28800 h 287999"/>
              <a:gd name="connsiteX1" fmla="*/ 28800 w 696082"/>
              <a:gd name="connsiteY1" fmla="*/ 0 h 287999"/>
              <a:gd name="connsiteX2" fmla="*/ 667282 w 696082"/>
              <a:gd name="connsiteY2" fmla="*/ 0 h 287999"/>
              <a:gd name="connsiteX3" fmla="*/ 696082 w 696082"/>
              <a:gd name="connsiteY3" fmla="*/ 28800 h 287999"/>
              <a:gd name="connsiteX4" fmla="*/ 696082 w 696082"/>
              <a:gd name="connsiteY4" fmla="*/ 259199 h 287999"/>
              <a:gd name="connsiteX5" fmla="*/ 667282 w 696082"/>
              <a:gd name="connsiteY5" fmla="*/ 287999 h 287999"/>
              <a:gd name="connsiteX6" fmla="*/ 28800 w 696082"/>
              <a:gd name="connsiteY6" fmla="*/ 287999 h 287999"/>
              <a:gd name="connsiteX7" fmla="*/ 0 w 696082"/>
              <a:gd name="connsiteY7" fmla="*/ 259199 h 287999"/>
              <a:gd name="connsiteX8" fmla="*/ 0 w 696082"/>
              <a:gd name="connsiteY8" fmla="*/ 28800 h 28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6082" h="287999">
                <a:moveTo>
                  <a:pt x="0" y="28800"/>
                </a:moveTo>
                <a:cubicBezTo>
                  <a:pt x="0" y="12894"/>
                  <a:pt x="12894" y="0"/>
                  <a:pt x="28800" y="0"/>
                </a:cubicBezTo>
                <a:lnTo>
                  <a:pt x="667282" y="0"/>
                </a:lnTo>
                <a:cubicBezTo>
                  <a:pt x="683188" y="0"/>
                  <a:pt x="696082" y="12894"/>
                  <a:pt x="696082" y="28800"/>
                </a:cubicBezTo>
                <a:lnTo>
                  <a:pt x="696082" y="259199"/>
                </a:lnTo>
                <a:cubicBezTo>
                  <a:pt x="696082" y="275105"/>
                  <a:pt x="683188" y="287999"/>
                  <a:pt x="667282" y="287999"/>
                </a:cubicBezTo>
                <a:lnTo>
                  <a:pt x="28800" y="287999"/>
                </a:lnTo>
                <a:cubicBezTo>
                  <a:pt x="12894" y="287999"/>
                  <a:pt x="0" y="275105"/>
                  <a:pt x="0" y="259199"/>
                </a:cubicBezTo>
                <a:lnTo>
                  <a:pt x="0" y="2880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965" tIns="57965" rIns="57965" bIns="5796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524328" y="5566764"/>
            <a:ext cx="468000" cy="252000"/>
          </a:xfrm>
          <a:custGeom>
            <a:avLst/>
            <a:gdLst>
              <a:gd name="connsiteX0" fmla="*/ 0 w 680710"/>
              <a:gd name="connsiteY0" fmla="*/ 31324 h 313238"/>
              <a:gd name="connsiteX1" fmla="*/ 31324 w 680710"/>
              <a:gd name="connsiteY1" fmla="*/ 0 h 313238"/>
              <a:gd name="connsiteX2" fmla="*/ 649386 w 680710"/>
              <a:gd name="connsiteY2" fmla="*/ 0 h 313238"/>
              <a:gd name="connsiteX3" fmla="*/ 680710 w 680710"/>
              <a:gd name="connsiteY3" fmla="*/ 31324 h 313238"/>
              <a:gd name="connsiteX4" fmla="*/ 680710 w 680710"/>
              <a:gd name="connsiteY4" fmla="*/ 281914 h 313238"/>
              <a:gd name="connsiteX5" fmla="*/ 649386 w 680710"/>
              <a:gd name="connsiteY5" fmla="*/ 313238 h 313238"/>
              <a:gd name="connsiteX6" fmla="*/ 31324 w 680710"/>
              <a:gd name="connsiteY6" fmla="*/ 313238 h 313238"/>
              <a:gd name="connsiteX7" fmla="*/ 0 w 680710"/>
              <a:gd name="connsiteY7" fmla="*/ 281914 h 313238"/>
              <a:gd name="connsiteX8" fmla="*/ 0 w 680710"/>
              <a:gd name="connsiteY8" fmla="*/ 31324 h 313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0710" h="313238">
                <a:moveTo>
                  <a:pt x="0" y="31324"/>
                </a:moveTo>
                <a:cubicBezTo>
                  <a:pt x="0" y="14024"/>
                  <a:pt x="14024" y="0"/>
                  <a:pt x="31324" y="0"/>
                </a:cubicBezTo>
                <a:lnTo>
                  <a:pt x="649386" y="0"/>
                </a:lnTo>
                <a:cubicBezTo>
                  <a:pt x="666686" y="0"/>
                  <a:pt x="680710" y="14024"/>
                  <a:pt x="680710" y="31324"/>
                </a:cubicBezTo>
                <a:lnTo>
                  <a:pt x="680710" y="281914"/>
                </a:lnTo>
                <a:cubicBezTo>
                  <a:pt x="680710" y="299214"/>
                  <a:pt x="666686" y="313238"/>
                  <a:pt x="649386" y="313238"/>
                </a:cubicBezTo>
                <a:lnTo>
                  <a:pt x="31324" y="313238"/>
                </a:lnTo>
                <a:cubicBezTo>
                  <a:pt x="14024" y="313238"/>
                  <a:pt x="0" y="299214"/>
                  <a:pt x="0" y="281914"/>
                </a:cubicBezTo>
                <a:lnTo>
                  <a:pt x="0" y="3132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704" tIns="58704" rIns="58704" bIns="58704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110,7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4328" y="5866050"/>
            <a:ext cx="468000" cy="252000"/>
          </a:xfrm>
          <a:custGeom>
            <a:avLst/>
            <a:gdLst>
              <a:gd name="connsiteX0" fmla="*/ 0 w 667361"/>
              <a:gd name="connsiteY0" fmla="*/ 30552 h 305516"/>
              <a:gd name="connsiteX1" fmla="*/ 30552 w 667361"/>
              <a:gd name="connsiteY1" fmla="*/ 0 h 305516"/>
              <a:gd name="connsiteX2" fmla="*/ 636809 w 667361"/>
              <a:gd name="connsiteY2" fmla="*/ 0 h 305516"/>
              <a:gd name="connsiteX3" fmla="*/ 667361 w 667361"/>
              <a:gd name="connsiteY3" fmla="*/ 30552 h 305516"/>
              <a:gd name="connsiteX4" fmla="*/ 667361 w 667361"/>
              <a:gd name="connsiteY4" fmla="*/ 274964 h 305516"/>
              <a:gd name="connsiteX5" fmla="*/ 636809 w 667361"/>
              <a:gd name="connsiteY5" fmla="*/ 305516 h 305516"/>
              <a:gd name="connsiteX6" fmla="*/ 30552 w 667361"/>
              <a:gd name="connsiteY6" fmla="*/ 305516 h 305516"/>
              <a:gd name="connsiteX7" fmla="*/ 0 w 667361"/>
              <a:gd name="connsiteY7" fmla="*/ 274964 h 305516"/>
              <a:gd name="connsiteX8" fmla="*/ 0 w 667361"/>
              <a:gd name="connsiteY8" fmla="*/ 30552 h 305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7361" h="305516">
                <a:moveTo>
                  <a:pt x="0" y="30552"/>
                </a:moveTo>
                <a:cubicBezTo>
                  <a:pt x="0" y="13679"/>
                  <a:pt x="13679" y="0"/>
                  <a:pt x="30552" y="0"/>
                </a:cubicBezTo>
                <a:lnTo>
                  <a:pt x="636809" y="0"/>
                </a:lnTo>
                <a:cubicBezTo>
                  <a:pt x="653682" y="0"/>
                  <a:pt x="667361" y="13679"/>
                  <a:pt x="667361" y="30552"/>
                </a:cubicBezTo>
                <a:lnTo>
                  <a:pt x="667361" y="274964"/>
                </a:lnTo>
                <a:cubicBezTo>
                  <a:pt x="667361" y="291837"/>
                  <a:pt x="653682" y="305516"/>
                  <a:pt x="636809" y="305516"/>
                </a:cubicBezTo>
                <a:lnTo>
                  <a:pt x="30552" y="305516"/>
                </a:lnTo>
                <a:cubicBezTo>
                  <a:pt x="13679" y="305516"/>
                  <a:pt x="0" y="291837"/>
                  <a:pt x="0" y="274964"/>
                </a:cubicBezTo>
                <a:lnTo>
                  <a:pt x="0" y="3055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78" tIns="58478" rIns="58478" bIns="5847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4328" y="6165343"/>
            <a:ext cx="468000" cy="360000"/>
          </a:xfrm>
          <a:custGeom>
            <a:avLst/>
            <a:gdLst>
              <a:gd name="connsiteX0" fmla="*/ 0 w 732444"/>
              <a:gd name="connsiteY0" fmla="*/ 34962 h 349617"/>
              <a:gd name="connsiteX1" fmla="*/ 34962 w 732444"/>
              <a:gd name="connsiteY1" fmla="*/ 0 h 349617"/>
              <a:gd name="connsiteX2" fmla="*/ 697482 w 732444"/>
              <a:gd name="connsiteY2" fmla="*/ 0 h 349617"/>
              <a:gd name="connsiteX3" fmla="*/ 732444 w 732444"/>
              <a:gd name="connsiteY3" fmla="*/ 34962 h 349617"/>
              <a:gd name="connsiteX4" fmla="*/ 732444 w 732444"/>
              <a:gd name="connsiteY4" fmla="*/ 314655 h 349617"/>
              <a:gd name="connsiteX5" fmla="*/ 697482 w 732444"/>
              <a:gd name="connsiteY5" fmla="*/ 349617 h 349617"/>
              <a:gd name="connsiteX6" fmla="*/ 34962 w 732444"/>
              <a:gd name="connsiteY6" fmla="*/ 349617 h 349617"/>
              <a:gd name="connsiteX7" fmla="*/ 0 w 732444"/>
              <a:gd name="connsiteY7" fmla="*/ 314655 h 349617"/>
              <a:gd name="connsiteX8" fmla="*/ 0 w 732444"/>
              <a:gd name="connsiteY8" fmla="*/ 34962 h 3496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2444" h="349617">
                <a:moveTo>
                  <a:pt x="0" y="34962"/>
                </a:moveTo>
                <a:cubicBezTo>
                  <a:pt x="0" y="15653"/>
                  <a:pt x="15653" y="0"/>
                  <a:pt x="34962" y="0"/>
                </a:cubicBezTo>
                <a:lnTo>
                  <a:pt x="697482" y="0"/>
                </a:lnTo>
                <a:cubicBezTo>
                  <a:pt x="716791" y="0"/>
                  <a:pt x="732444" y="15653"/>
                  <a:pt x="732444" y="34962"/>
                </a:cubicBezTo>
                <a:lnTo>
                  <a:pt x="732444" y="314655"/>
                </a:lnTo>
                <a:cubicBezTo>
                  <a:pt x="732444" y="333964"/>
                  <a:pt x="716791" y="349617"/>
                  <a:pt x="697482" y="349617"/>
                </a:cubicBezTo>
                <a:lnTo>
                  <a:pt x="34962" y="349617"/>
                </a:lnTo>
                <a:cubicBezTo>
                  <a:pt x="15653" y="349617"/>
                  <a:pt x="0" y="333964"/>
                  <a:pt x="0" y="314655"/>
                </a:cubicBezTo>
                <a:lnTo>
                  <a:pt x="0" y="34962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770" tIns="59770" rIns="59770" bIns="59770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8604448" y="974536"/>
            <a:ext cx="468000" cy="252000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8604448" y="4073469"/>
            <a:ext cx="468000" cy="25200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8604448" y="4372309"/>
            <a:ext cx="468000" cy="25200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588" tIns="59588" rIns="59588" bIns="59588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604448" y="4969989"/>
            <a:ext cx="468000" cy="252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42,3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8604448" y="5268829"/>
            <a:ext cx="468000" cy="25200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74,1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8604448" y="5567669"/>
            <a:ext cx="468000" cy="252000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8604448" y="5866509"/>
            <a:ext cx="468000" cy="252000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604448" y="6165344"/>
            <a:ext cx="468000" cy="360000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244408" y="6525344"/>
            <a:ext cx="725989" cy="20778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олилиния 40"/>
          <p:cNvSpPr/>
          <p:nvPr/>
        </p:nvSpPr>
        <p:spPr>
          <a:xfrm>
            <a:off x="8064440" y="974536"/>
            <a:ext cx="468000" cy="252000"/>
          </a:xfrm>
          <a:custGeom>
            <a:avLst/>
            <a:gdLst>
              <a:gd name="connsiteX0" fmla="*/ 0 w 646866"/>
              <a:gd name="connsiteY0" fmla="*/ 37841 h 378414"/>
              <a:gd name="connsiteX1" fmla="*/ 37841 w 646866"/>
              <a:gd name="connsiteY1" fmla="*/ 0 h 378414"/>
              <a:gd name="connsiteX2" fmla="*/ 609025 w 646866"/>
              <a:gd name="connsiteY2" fmla="*/ 0 h 378414"/>
              <a:gd name="connsiteX3" fmla="*/ 646866 w 646866"/>
              <a:gd name="connsiteY3" fmla="*/ 37841 h 378414"/>
              <a:gd name="connsiteX4" fmla="*/ 646866 w 646866"/>
              <a:gd name="connsiteY4" fmla="*/ 340573 h 378414"/>
              <a:gd name="connsiteX5" fmla="*/ 609025 w 646866"/>
              <a:gd name="connsiteY5" fmla="*/ 378414 h 378414"/>
              <a:gd name="connsiteX6" fmla="*/ 37841 w 646866"/>
              <a:gd name="connsiteY6" fmla="*/ 378414 h 378414"/>
              <a:gd name="connsiteX7" fmla="*/ 0 w 646866"/>
              <a:gd name="connsiteY7" fmla="*/ 340573 h 378414"/>
              <a:gd name="connsiteX8" fmla="*/ 0 w 646866"/>
              <a:gd name="connsiteY8" fmla="*/ 37841 h 378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46866" h="378414">
                <a:moveTo>
                  <a:pt x="0" y="37841"/>
                </a:moveTo>
                <a:cubicBezTo>
                  <a:pt x="0" y="16942"/>
                  <a:pt x="16942" y="0"/>
                  <a:pt x="37841" y="0"/>
                </a:cubicBezTo>
                <a:lnTo>
                  <a:pt x="609025" y="0"/>
                </a:lnTo>
                <a:cubicBezTo>
                  <a:pt x="629924" y="0"/>
                  <a:pt x="646866" y="16942"/>
                  <a:pt x="646866" y="37841"/>
                </a:cubicBezTo>
                <a:lnTo>
                  <a:pt x="646866" y="340573"/>
                </a:lnTo>
                <a:cubicBezTo>
                  <a:pt x="646866" y="361472"/>
                  <a:pt x="629924" y="378414"/>
                  <a:pt x="609025" y="378414"/>
                </a:cubicBezTo>
                <a:lnTo>
                  <a:pt x="37841" y="378414"/>
                </a:lnTo>
                <a:cubicBezTo>
                  <a:pt x="16942" y="378414"/>
                  <a:pt x="0" y="361472"/>
                  <a:pt x="0" y="340573"/>
                </a:cubicBezTo>
                <a:lnTo>
                  <a:pt x="0" y="378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803" tIns="56803" rIns="56803" bIns="56803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064440" y="4073470"/>
            <a:ext cx="468000" cy="252000"/>
          </a:xfrm>
          <a:custGeom>
            <a:avLst/>
            <a:gdLst>
              <a:gd name="connsiteX0" fmla="*/ 0 w 632541"/>
              <a:gd name="connsiteY0" fmla="*/ 30323 h 303230"/>
              <a:gd name="connsiteX1" fmla="*/ 30323 w 632541"/>
              <a:gd name="connsiteY1" fmla="*/ 0 h 303230"/>
              <a:gd name="connsiteX2" fmla="*/ 602218 w 632541"/>
              <a:gd name="connsiteY2" fmla="*/ 0 h 303230"/>
              <a:gd name="connsiteX3" fmla="*/ 632541 w 632541"/>
              <a:gd name="connsiteY3" fmla="*/ 30323 h 303230"/>
              <a:gd name="connsiteX4" fmla="*/ 632541 w 632541"/>
              <a:gd name="connsiteY4" fmla="*/ 272907 h 303230"/>
              <a:gd name="connsiteX5" fmla="*/ 602218 w 632541"/>
              <a:gd name="connsiteY5" fmla="*/ 303230 h 303230"/>
              <a:gd name="connsiteX6" fmla="*/ 30323 w 632541"/>
              <a:gd name="connsiteY6" fmla="*/ 303230 h 303230"/>
              <a:gd name="connsiteX7" fmla="*/ 0 w 632541"/>
              <a:gd name="connsiteY7" fmla="*/ 272907 h 303230"/>
              <a:gd name="connsiteX8" fmla="*/ 0 w 632541"/>
              <a:gd name="connsiteY8" fmla="*/ 30323 h 30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1" h="303230">
                <a:moveTo>
                  <a:pt x="0" y="30323"/>
                </a:moveTo>
                <a:cubicBezTo>
                  <a:pt x="0" y="13576"/>
                  <a:pt x="13576" y="0"/>
                  <a:pt x="30323" y="0"/>
                </a:cubicBezTo>
                <a:lnTo>
                  <a:pt x="602218" y="0"/>
                </a:lnTo>
                <a:cubicBezTo>
                  <a:pt x="618965" y="0"/>
                  <a:pt x="632541" y="13576"/>
                  <a:pt x="632541" y="30323"/>
                </a:cubicBezTo>
                <a:lnTo>
                  <a:pt x="632541" y="272907"/>
                </a:lnTo>
                <a:cubicBezTo>
                  <a:pt x="632541" y="289654"/>
                  <a:pt x="618965" y="303230"/>
                  <a:pt x="602218" y="303230"/>
                </a:cubicBezTo>
                <a:lnTo>
                  <a:pt x="30323" y="303230"/>
                </a:lnTo>
                <a:cubicBezTo>
                  <a:pt x="13576" y="303230"/>
                  <a:pt x="0" y="289654"/>
                  <a:pt x="0" y="272907"/>
                </a:cubicBezTo>
                <a:lnTo>
                  <a:pt x="0" y="30323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411" tIns="58411" rIns="58411" bIns="58411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064440" y="4372310"/>
            <a:ext cx="468000" cy="252000"/>
          </a:xfrm>
          <a:custGeom>
            <a:avLst/>
            <a:gdLst>
              <a:gd name="connsiteX0" fmla="*/ 0 w 632544"/>
              <a:gd name="connsiteY0" fmla="*/ 34341 h 343414"/>
              <a:gd name="connsiteX1" fmla="*/ 34341 w 632544"/>
              <a:gd name="connsiteY1" fmla="*/ 0 h 343414"/>
              <a:gd name="connsiteX2" fmla="*/ 598203 w 632544"/>
              <a:gd name="connsiteY2" fmla="*/ 0 h 343414"/>
              <a:gd name="connsiteX3" fmla="*/ 632544 w 632544"/>
              <a:gd name="connsiteY3" fmla="*/ 34341 h 343414"/>
              <a:gd name="connsiteX4" fmla="*/ 632544 w 632544"/>
              <a:gd name="connsiteY4" fmla="*/ 309073 h 343414"/>
              <a:gd name="connsiteX5" fmla="*/ 598203 w 632544"/>
              <a:gd name="connsiteY5" fmla="*/ 343414 h 343414"/>
              <a:gd name="connsiteX6" fmla="*/ 34341 w 632544"/>
              <a:gd name="connsiteY6" fmla="*/ 343414 h 343414"/>
              <a:gd name="connsiteX7" fmla="*/ 0 w 632544"/>
              <a:gd name="connsiteY7" fmla="*/ 309073 h 343414"/>
              <a:gd name="connsiteX8" fmla="*/ 0 w 632544"/>
              <a:gd name="connsiteY8" fmla="*/ 34341 h 343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44" h="343414">
                <a:moveTo>
                  <a:pt x="0" y="34341"/>
                </a:moveTo>
                <a:cubicBezTo>
                  <a:pt x="0" y="15375"/>
                  <a:pt x="15375" y="0"/>
                  <a:pt x="34341" y="0"/>
                </a:cubicBezTo>
                <a:lnTo>
                  <a:pt x="598203" y="0"/>
                </a:lnTo>
                <a:cubicBezTo>
                  <a:pt x="617169" y="0"/>
                  <a:pt x="632544" y="15375"/>
                  <a:pt x="632544" y="34341"/>
                </a:cubicBezTo>
                <a:lnTo>
                  <a:pt x="632544" y="309073"/>
                </a:lnTo>
                <a:cubicBezTo>
                  <a:pt x="632544" y="328039"/>
                  <a:pt x="617169" y="343414"/>
                  <a:pt x="598203" y="343414"/>
                </a:cubicBezTo>
                <a:lnTo>
                  <a:pt x="34341" y="343414"/>
                </a:lnTo>
                <a:cubicBezTo>
                  <a:pt x="15375" y="343414"/>
                  <a:pt x="0" y="328039"/>
                  <a:pt x="0" y="309073"/>
                </a:cubicBezTo>
                <a:lnTo>
                  <a:pt x="0" y="343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121" tIns="60121" rIns="60121" bIns="60121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524328" y="4968192"/>
            <a:ext cx="468000" cy="252000"/>
          </a:xfrm>
          <a:custGeom>
            <a:avLst/>
            <a:gdLst>
              <a:gd name="connsiteX0" fmla="*/ 0 w 632560"/>
              <a:gd name="connsiteY0" fmla="*/ 33178 h 331775"/>
              <a:gd name="connsiteX1" fmla="*/ 33178 w 632560"/>
              <a:gd name="connsiteY1" fmla="*/ 0 h 331775"/>
              <a:gd name="connsiteX2" fmla="*/ 599383 w 632560"/>
              <a:gd name="connsiteY2" fmla="*/ 0 h 331775"/>
              <a:gd name="connsiteX3" fmla="*/ 632561 w 632560"/>
              <a:gd name="connsiteY3" fmla="*/ 33178 h 331775"/>
              <a:gd name="connsiteX4" fmla="*/ 632560 w 632560"/>
              <a:gd name="connsiteY4" fmla="*/ 298598 h 331775"/>
              <a:gd name="connsiteX5" fmla="*/ 599382 w 632560"/>
              <a:gd name="connsiteY5" fmla="*/ 331776 h 331775"/>
              <a:gd name="connsiteX6" fmla="*/ 33178 w 632560"/>
              <a:gd name="connsiteY6" fmla="*/ 331775 h 331775"/>
              <a:gd name="connsiteX7" fmla="*/ 0 w 632560"/>
              <a:gd name="connsiteY7" fmla="*/ 298597 h 331775"/>
              <a:gd name="connsiteX8" fmla="*/ 0 w 632560"/>
              <a:gd name="connsiteY8" fmla="*/ 33178 h 331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60" h="331775">
                <a:moveTo>
                  <a:pt x="0" y="33178"/>
                </a:moveTo>
                <a:cubicBezTo>
                  <a:pt x="0" y="14854"/>
                  <a:pt x="14854" y="0"/>
                  <a:pt x="33178" y="0"/>
                </a:cubicBezTo>
                <a:lnTo>
                  <a:pt x="599383" y="0"/>
                </a:lnTo>
                <a:cubicBezTo>
                  <a:pt x="617707" y="0"/>
                  <a:pt x="632561" y="14854"/>
                  <a:pt x="632561" y="33178"/>
                </a:cubicBezTo>
                <a:cubicBezTo>
                  <a:pt x="632561" y="121651"/>
                  <a:pt x="632560" y="210125"/>
                  <a:pt x="632560" y="298598"/>
                </a:cubicBezTo>
                <a:cubicBezTo>
                  <a:pt x="632560" y="316922"/>
                  <a:pt x="617706" y="331776"/>
                  <a:pt x="599382" y="331776"/>
                </a:cubicBezTo>
                <a:lnTo>
                  <a:pt x="33178" y="331775"/>
                </a:lnTo>
                <a:cubicBezTo>
                  <a:pt x="14854" y="331775"/>
                  <a:pt x="0" y="316921"/>
                  <a:pt x="0" y="298597"/>
                </a:cubicBezTo>
                <a:lnTo>
                  <a:pt x="0" y="3317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47" tIns="59247" rIns="59247" bIns="59247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8064440" y="5268830"/>
            <a:ext cx="468000" cy="252000"/>
          </a:xfrm>
          <a:custGeom>
            <a:avLst/>
            <a:gdLst>
              <a:gd name="connsiteX0" fmla="*/ 0 w 632552"/>
              <a:gd name="connsiteY0" fmla="*/ 33305 h 333050"/>
              <a:gd name="connsiteX1" fmla="*/ 33305 w 632552"/>
              <a:gd name="connsiteY1" fmla="*/ 0 h 333050"/>
              <a:gd name="connsiteX2" fmla="*/ 599247 w 632552"/>
              <a:gd name="connsiteY2" fmla="*/ 0 h 333050"/>
              <a:gd name="connsiteX3" fmla="*/ 632552 w 632552"/>
              <a:gd name="connsiteY3" fmla="*/ 33305 h 333050"/>
              <a:gd name="connsiteX4" fmla="*/ 632552 w 632552"/>
              <a:gd name="connsiteY4" fmla="*/ 299745 h 333050"/>
              <a:gd name="connsiteX5" fmla="*/ 599247 w 632552"/>
              <a:gd name="connsiteY5" fmla="*/ 333050 h 333050"/>
              <a:gd name="connsiteX6" fmla="*/ 33305 w 632552"/>
              <a:gd name="connsiteY6" fmla="*/ 333050 h 333050"/>
              <a:gd name="connsiteX7" fmla="*/ 0 w 632552"/>
              <a:gd name="connsiteY7" fmla="*/ 299745 h 333050"/>
              <a:gd name="connsiteX8" fmla="*/ 0 w 632552"/>
              <a:gd name="connsiteY8" fmla="*/ 33305 h 33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552" h="333050">
                <a:moveTo>
                  <a:pt x="0" y="33305"/>
                </a:moveTo>
                <a:cubicBezTo>
                  <a:pt x="0" y="14911"/>
                  <a:pt x="14911" y="0"/>
                  <a:pt x="33305" y="0"/>
                </a:cubicBezTo>
                <a:lnTo>
                  <a:pt x="599247" y="0"/>
                </a:lnTo>
                <a:cubicBezTo>
                  <a:pt x="617641" y="0"/>
                  <a:pt x="632552" y="14911"/>
                  <a:pt x="632552" y="33305"/>
                </a:cubicBezTo>
                <a:lnTo>
                  <a:pt x="632552" y="299745"/>
                </a:lnTo>
                <a:cubicBezTo>
                  <a:pt x="632552" y="318139"/>
                  <a:pt x="617641" y="333050"/>
                  <a:pt x="599247" y="333050"/>
                </a:cubicBezTo>
                <a:lnTo>
                  <a:pt x="33305" y="333050"/>
                </a:lnTo>
                <a:cubicBezTo>
                  <a:pt x="14911" y="333050"/>
                  <a:pt x="0" y="318139"/>
                  <a:pt x="0" y="299745"/>
                </a:cubicBezTo>
                <a:lnTo>
                  <a:pt x="0" y="3330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85" tIns="59285" rIns="59285" bIns="59285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064440" y="5567670"/>
            <a:ext cx="468000" cy="252000"/>
          </a:xfrm>
          <a:custGeom>
            <a:avLst/>
            <a:gdLst>
              <a:gd name="connsiteX0" fmla="*/ 0 w 632255"/>
              <a:gd name="connsiteY0" fmla="*/ 33226 h 332263"/>
              <a:gd name="connsiteX1" fmla="*/ 33226 w 632255"/>
              <a:gd name="connsiteY1" fmla="*/ 0 h 332263"/>
              <a:gd name="connsiteX2" fmla="*/ 599029 w 632255"/>
              <a:gd name="connsiteY2" fmla="*/ 0 h 332263"/>
              <a:gd name="connsiteX3" fmla="*/ 632255 w 632255"/>
              <a:gd name="connsiteY3" fmla="*/ 33226 h 332263"/>
              <a:gd name="connsiteX4" fmla="*/ 632255 w 632255"/>
              <a:gd name="connsiteY4" fmla="*/ 299037 h 332263"/>
              <a:gd name="connsiteX5" fmla="*/ 599029 w 632255"/>
              <a:gd name="connsiteY5" fmla="*/ 332263 h 332263"/>
              <a:gd name="connsiteX6" fmla="*/ 33226 w 632255"/>
              <a:gd name="connsiteY6" fmla="*/ 332263 h 332263"/>
              <a:gd name="connsiteX7" fmla="*/ 0 w 632255"/>
              <a:gd name="connsiteY7" fmla="*/ 299037 h 332263"/>
              <a:gd name="connsiteX8" fmla="*/ 0 w 632255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2255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99029" y="0"/>
                </a:lnTo>
                <a:cubicBezTo>
                  <a:pt x="617379" y="0"/>
                  <a:pt x="632255" y="14876"/>
                  <a:pt x="632255" y="33226"/>
                </a:cubicBezTo>
                <a:lnTo>
                  <a:pt x="632255" y="299037"/>
                </a:lnTo>
                <a:cubicBezTo>
                  <a:pt x="632255" y="317387"/>
                  <a:pt x="617379" y="332263"/>
                  <a:pt x="599029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76,4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064440" y="5866510"/>
            <a:ext cx="468000" cy="252000"/>
          </a:xfrm>
          <a:custGeom>
            <a:avLst/>
            <a:gdLst>
              <a:gd name="connsiteX0" fmla="*/ 0 w 610891"/>
              <a:gd name="connsiteY0" fmla="*/ 33226 h 332263"/>
              <a:gd name="connsiteX1" fmla="*/ 33226 w 610891"/>
              <a:gd name="connsiteY1" fmla="*/ 0 h 332263"/>
              <a:gd name="connsiteX2" fmla="*/ 577665 w 610891"/>
              <a:gd name="connsiteY2" fmla="*/ 0 h 332263"/>
              <a:gd name="connsiteX3" fmla="*/ 610891 w 610891"/>
              <a:gd name="connsiteY3" fmla="*/ 33226 h 332263"/>
              <a:gd name="connsiteX4" fmla="*/ 610891 w 610891"/>
              <a:gd name="connsiteY4" fmla="*/ 299037 h 332263"/>
              <a:gd name="connsiteX5" fmla="*/ 577665 w 610891"/>
              <a:gd name="connsiteY5" fmla="*/ 332263 h 332263"/>
              <a:gd name="connsiteX6" fmla="*/ 33226 w 610891"/>
              <a:gd name="connsiteY6" fmla="*/ 332263 h 332263"/>
              <a:gd name="connsiteX7" fmla="*/ 0 w 610891"/>
              <a:gd name="connsiteY7" fmla="*/ 299037 h 332263"/>
              <a:gd name="connsiteX8" fmla="*/ 0 w 61089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89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7665" y="0"/>
                </a:lnTo>
                <a:cubicBezTo>
                  <a:pt x="596015" y="0"/>
                  <a:pt x="610891" y="14876"/>
                  <a:pt x="610891" y="33226"/>
                </a:cubicBezTo>
                <a:lnTo>
                  <a:pt x="610891" y="299037"/>
                </a:lnTo>
                <a:cubicBezTo>
                  <a:pt x="610891" y="317387"/>
                  <a:pt x="596015" y="332263"/>
                  <a:pt x="57766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064440" y="6165344"/>
            <a:ext cx="468000" cy="360000"/>
          </a:xfrm>
          <a:custGeom>
            <a:avLst/>
            <a:gdLst>
              <a:gd name="connsiteX0" fmla="*/ 0 w 608701"/>
              <a:gd name="connsiteY0" fmla="*/ 33226 h 332263"/>
              <a:gd name="connsiteX1" fmla="*/ 33226 w 608701"/>
              <a:gd name="connsiteY1" fmla="*/ 0 h 332263"/>
              <a:gd name="connsiteX2" fmla="*/ 575475 w 608701"/>
              <a:gd name="connsiteY2" fmla="*/ 0 h 332263"/>
              <a:gd name="connsiteX3" fmla="*/ 608701 w 608701"/>
              <a:gd name="connsiteY3" fmla="*/ 33226 h 332263"/>
              <a:gd name="connsiteX4" fmla="*/ 608701 w 608701"/>
              <a:gd name="connsiteY4" fmla="*/ 299037 h 332263"/>
              <a:gd name="connsiteX5" fmla="*/ 575475 w 608701"/>
              <a:gd name="connsiteY5" fmla="*/ 332263 h 332263"/>
              <a:gd name="connsiteX6" fmla="*/ 33226 w 608701"/>
              <a:gd name="connsiteY6" fmla="*/ 332263 h 332263"/>
              <a:gd name="connsiteX7" fmla="*/ 0 w 608701"/>
              <a:gd name="connsiteY7" fmla="*/ 299037 h 332263"/>
              <a:gd name="connsiteX8" fmla="*/ 0 w 608701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8701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575475" y="0"/>
                </a:lnTo>
                <a:cubicBezTo>
                  <a:pt x="593825" y="0"/>
                  <a:pt x="608701" y="14876"/>
                  <a:pt x="608701" y="33226"/>
                </a:cubicBezTo>
                <a:lnTo>
                  <a:pt x="608701" y="299037"/>
                </a:lnTo>
                <a:cubicBezTo>
                  <a:pt x="608701" y="317387"/>
                  <a:pt x="593825" y="332263"/>
                  <a:pt x="575475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262" tIns="59262" rIns="59262" bIns="5926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4211960" y="556766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осуществления отдельных полномочий в области лесных отношений"</a:t>
            </a:r>
          </a:p>
        </p:txBody>
      </p:sp>
      <p:sp>
        <p:nvSpPr>
          <p:cNvPr id="51" name="Полилиния 50"/>
          <p:cNvSpPr/>
          <p:nvPr/>
        </p:nvSpPr>
        <p:spPr>
          <a:xfrm>
            <a:off x="7524328" y="3064476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604448" y="3666629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064440" y="3666630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211960" y="336778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эффективной реализации государственных функций в сфере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недропользования"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4211959" y="3666629"/>
            <a:ext cx="3168351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"Проведение геологического изучения и оценки запасов общераспространенных полезных ископаемых и подземных вод"</a:t>
            </a:r>
          </a:p>
        </p:txBody>
      </p:sp>
      <p:sp>
        <p:nvSpPr>
          <p:cNvPr id="56" name="Полилиния 55"/>
          <p:cNvSpPr/>
          <p:nvPr/>
        </p:nvSpPr>
        <p:spPr>
          <a:xfrm>
            <a:off x="4211959" y="306894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"Создание территориальной системы наблюдения за состоянием окружающей среды на территории Чувашской Республики"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4211960" y="586650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"Реализация мероприятий в области обращения с отходами"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4211960" y="467114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"Обеспечение реализации государственных функций в области водных отношений"</a:t>
            </a:r>
          </a:p>
        </p:txBody>
      </p:sp>
      <p:sp>
        <p:nvSpPr>
          <p:cNvPr id="59" name="Полилиния 58"/>
          <p:cNvSpPr/>
          <p:nvPr/>
        </p:nvSpPr>
        <p:spPr>
          <a:xfrm>
            <a:off x="4211959" y="437230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"Охрана и воспроизводство животного мира"</a:t>
            </a:r>
          </a:p>
        </p:txBody>
      </p:sp>
      <p:sp>
        <p:nvSpPr>
          <p:cNvPr id="60" name="Полилиния 59"/>
          <p:cNvSpPr/>
          <p:nvPr/>
        </p:nvSpPr>
        <p:spPr>
          <a:xfrm>
            <a:off x="4212266" y="1574749"/>
            <a:ext cx="3168351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"Сохранение уникальных водных </a:t>
            </a:r>
            <a:r>
              <a:rPr lang="ru-RU" sz="7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объектов"</a:t>
            </a:r>
            <a:endParaRPr lang="ru-RU" sz="7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4211960" y="6165344"/>
            <a:ext cx="3168351" cy="360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defTabSz="444500">
              <a:lnSpc>
                <a:spcPct val="90000"/>
              </a:lnSpc>
              <a:spcAft>
                <a:spcPct val="35000"/>
              </a:spcAft>
            </a:pPr>
            <a:r>
              <a:rPr lang="ru-RU" sz="7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потенциала природно-сырьевых ресурсов и обеспечение экологической безопасности"</a:t>
            </a:r>
          </a:p>
        </p:txBody>
      </p:sp>
      <p:sp>
        <p:nvSpPr>
          <p:cNvPr id="62" name="Полилиния 61"/>
          <p:cNvSpPr/>
          <p:nvPr/>
        </p:nvSpPr>
        <p:spPr>
          <a:xfrm>
            <a:off x="7524328" y="126876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467,8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4328" y="1568046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524328" y="276519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524328" y="2465904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524328" y="2166618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524328" y="1867332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7524328" y="3363762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524328" y="3663048"/>
            <a:ext cx="468000" cy="360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064440" y="127591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604448" y="127590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064440" y="157475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604448" y="157474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604448" y="187358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064440" y="187359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 rot="10800000" flipV="1">
            <a:off x="8064440" y="217243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 rot="10800000" flipV="1">
            <a:off x="8604448" y="217242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8064440" y="247127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8604448" y="247126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064440" y="277011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8604448" y="277010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8064440" y="306895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8604448" y="306894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8064440" y="336779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8604448" y="336778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8064440" y="467115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8604448" y="4671149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 rot="10800000" flipV="1">
            <a:off x="8064440" y="4969990"/>
            <a:ext cx="468000" cy="252000"/>
          </a:xfrm>
          <a:custGeom>
            <a:avLst/>
            <a:gdLst>
              <a:gd name="connsiteX0" fmla="*/ 0 w 695397"/>
              <a:gd name="connsiteY0" fmla="*/ 30017 h 300173"/>
              <a:gd name="connsiteX1" fmla="*/ 30017 w 695397"/>
              <a:gd name="connsiteY1" fmla="*/ 0 h 300173"/>
              <a:gd name="connsiteX2" fmla="*/ 665380 w 695397"/>
              <a:gd name="connsiteY2" fmla="*/ 0 h 300173"/>
              <a:gd name="connsiteX3" fmla="*/ 695397 w 695397"/>
              <a:gd name="connsiteY3" fmla="*/ 30017 h 300173"/>
              <a:gd name="connsiteX4" fmla="*/ 695397 w 695397"/>
              <a:gd name="connsiteY4" fmla="*/ 270156 h 300173"/>
              <a:gd name="connsiteX5" fmla="*/ 665380 w 695397"/>
              <a:gd name="connsiteY5" fmla="*/ 300173 h 300173"/>
              <a:gd name="connsiteX6" fmla="*/ 30017 w 695397"/>
              <a:gd name="connsiteY6" fmla="*/ 300173 h 300173"/>
              <a:gd name="connsiteX7" fmla="*/ 0 w 695397"/>
              <a:gd name="connsiteY7" fmla="*/ 270156 h 300173"/>
              <a:gd name="connsiteX8" fmla="*/ 0 w 695397"/>
              <a:gd name="connsiteY8" fmla="*/ 30017 h 300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5397" h="300173">
                <a:moveTo>
                  <a:pt x="0" y="30017"/>
                </a:moveTo>
                <a:cubicBezTo>
                  <a:pt x="0" y="13439"/>
                  <a:pt x="13439" y="0"/>
                  <a:pt x="30017" y="0"/>
                </a:cubicBezTo>
                <a:lnTo>
                  <a:pt x="665380" y="0"/>
                </a:lnTo>
                <a:cubicBezTo>
                  <a:pt x="681958" y="0"/>
                  <a:pt x="695397" y="13439"/>
                  <a:pt x="695397" y="30017"/>
                </a:cubicBezTo>
                <a:lnTo>
                  <a:pt x="695397" y="270156"/>
                </a:lnTo>
                <a:cubicBezTo>
                  <a:pt x="695397" y="286734"/>
                  <a:pt x="681958" y="300173"/>
                  <a:pt x="665380" y="300173"/>
                </a:cubicBezTo>
                <a:lnTo>
                  <a:pt x="30017" y="300173"/>
                </a:lnTo>
                <a:cubicBezTo>
                  <a:pt x="13439" y="300173"/>
                  <a:pt x="0" y="286734"/>
                  <a:pt x="0" y="270156"/>
                </a:cubicBezTo>
                <a:lnTo>
                  <a:pt x="0" y="3001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322" tIns="58322" rIns="58322" bIns="58322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4211961" y="974536"/>
            <a:ext cx="3168916" cy="252000"/>
          </a:xfrm>
          <a:custGeom>
            <a:avLst/>
            <a:gdLst>
              <a:gd name="connsiteX0" fmla="*/ 0 w 2570092"/>
              <a:gd name="connsiteY0" fmla="*/ 33226 h 332263"/>
              <a:gd name="connsiteX1" fmla="*/ 33226 w 2570092"/>
              <a:gd name="connsiteY1" fmla="*/ 0 h 332263"/>
              <a:gd name="connsiteX2" fmla="*/ 2536866 w 2570092"/>
              <a:gd name="connsiteY2" fmla="*/ 0 h 332263"/>
              <a:gd name="connsiteX3" fmla="*/ 2570092 w 2570092"/>
              <a:gd name="connsiteY3" fmla="*/ 33226 h 332263"/>
              <a:gd name="connsiteX4" fmla="*/ 2570092 w 2570092"/>
              <a:gd name="connsiteY4" fmla="*/ 299037 h 332263"/>
              <a:gd name="connsiteX5" fmla="*/ 2536866 w 2570092"/>
              <a:gd name="connsiteY5" fmla="*/ 332263 h 332263"/>
              <a:gd name="connsiteX6" fmla="*/ 33226 w 2570092"/>
              <a:gd name="connsiteY6" fmla="*/ 332263 h 332263"/>
              <a:gd name="connsiteX7" fmla="*/ 0 w 2570092"/>
              <a:gd name="connsiteY7" fmla="*/ 299037 h 332263"/>
              <a:gd name="connsiteX8" fmla="*/ 0 w 2570092"/>
              <a:gd name="connsiteY8" fmla="*/ 33226 h 332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70092" h="332263">
                <a:moveTo>
                  <a:pt x="0" y="33226"/>
                </a:moveTo>
                <a:cubicBezTo>
                  <a:pt x="0" y="14876"/>
                  <a:pt x="14876" y="0"/>
                  <a:pt x="33226" y="0"/>
                </a:cubicBezTo>
                <a:lnTo>
                  <a:pt x="2536866" y="0"/>
                </a:lnTo>
                <a:cubicBezTo>
                  <a:pt x="2555216" y="0"/>
                  <a:pt x="2570092" y="14876"/>
                  <a:pt x="2570092" y="33226"/>
                </a:cubicBezTo>
                <a:lnTo>
                  <a:pt x="2570092" y="299037"/>
                </a:lnTo>
                <a:cubicBezTo>
                  <a:pt x="2570092" y="317387"/>
                  <a:pt x="2555216" y="332263"/>
                  <a:pt x="2536866" y="332263"/>
                </a:cubicBezTo>
                <a:lnTo>
                  <a:pt x="33226" y="332263"/>
                </a:lnTo>
                <a:cubicBezTo>
                  <a:pt x="14876" y="332263"/>
                  <a:pt x="0" y="317387"/>
                  <a:pt x="0" y="299037"/>
                </a:cubicBezTo>
                <a:lnTo>
                  <a:pt x="0" y="33226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7832" tIns="47832" rIns="47832" bIns="47832" numCol="1" spcCol="1270" anchor="ctr" anchorCtr="0">
            <a:noAutofit/>
          </a:bodyPr>
          <a:lstStyle/>
          <a:p>
            <a:pPr algn="ctr" defTabSz="4445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4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24127" y="890340"/>
            <a:ext cx="3903032" cy="549475"/>
          </a:xfrm>
          <a:custGeom>
            <a:avLst/>
            <a:gdLst>
              <a:gd name="connsiteX0" fmla="*/ 0 w 3903032"/>
              <a:gd name="connsiteY0" fmla="*/ 38477 h 384765"/>
              <a:gd name="connsiteX1" fmla="*/ 38477 w 3903032"/>
              <a:gd name="connsiteY1" fmla="*/ 0 h 384765"/>
              <a:gd name="connsiteX2" fmla="*/ 3864556 w 3903032"/>
              <a:gd name="connsiteY2" fmla="*/ 0 h 384765"/>
              <a:gd name="connsiteX3" fmla="*/ 3903033 w 3903032"/>
              <a:gd name="connsiteY3" fmla="*/ 38477 h 384765"/>
              <a:gd name="connsiteX4" fmla="*/ 3903032 w 3903032"/>
              <a:gd name="connsiteY4" fmla="*/ 346289 h 384765"/>
              <a:gd name="connsiteX5" fmla="*/ 3864555 w 3903032"/>
              <a:gd name="connsiteY5" fmla="*/ 384766 h 384765"/>
              <a:gd name="connsiteX6" fmla="*/ 38477 w 3903032"/>
              <a:gd name="connsiteY6" fmla="*/ 384765 h 384765"/>
              <a:gd name="connsiteX7" fmla="*/ 0 w 3903032"/>
              <a:gd name="connsiteY7" fmla="*/ 346288 h 384765"/>
              <a:gd name="connsiteX8" fmla="*/ 0 w 390303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3864556" y="0"/>
                </a:lnTo>
                <a:cubicBezTo>
                  <a:pt x="3885806" y="0"/>
                  <a:pt x="3903033" y="17227"/>
                  <a:pt x="3903033" y="38477"/>
                </a:cubicBezTo>
                <a:cubicBezTo>
                  <a:pt x="3903033" y="141081"/>
                  <a:pt x="3903032" y="243685"/>
                  <a:pt x="3903032" y="346289"/>
                </a:cubicBezTo>
                <a:cubicBezTo>
                  <a:pt x="3903032" y="367539"/>
                  <a:pt x="3885805" y="384766"/>
                  <a:pt x="386455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2412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512412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24127" y="264184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24127" y="307881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24127" y="351579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124127" y="395276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124127" y="438974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5138857" y="4826720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124127" y="526369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98,4	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138857" y="5700670"/>
            <a:ext cx="716721" cy="518666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91702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1702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591702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1702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591702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1702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1702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1702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591702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591702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0991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0991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0868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09917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09917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09917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09917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6709917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709917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709917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02812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02812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02812" y="2639981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02812" y="3075098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02812" y="3510215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02812" y="3945332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02812" y="438044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</a:t>
            </a:r>
            <a:r>
              <a:rPr lang="en-US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" name="Полилиния 1023"/>
          <p:cNvSpPr/>
          <p:nvPr/>
        </p:nvSpPr>
        <p:spPr>
          <a:xfrm>
            <a:off x="7502812" y="4815566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" name="Полилиния 1024"/>
          <p:cNvSpPr/>
          <p:nvPr/>
        </p:nvSpPr>
        <p:spPr>
          <a:xfrm>
            <a:off x="7502812" y="5250683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" name="Полилиния 1025"/>
          <p:cNvSpPr/>
          <p:nvPr/>
        </p:nvSpPr>
        <p:spPr>
          <a:xfrm>
            <a:off x="7502812" y="5685798"/>
            <a:ext cx="731452" cy="533538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8" name="Полилиния 1027"/>
          <p:cNvSpPr/>
          <p:nvPr/>
        </p:nvSpPr>
        <p:spPr>
          <a:xfrm>
            <a:off x="8295707" y="1555427"/>
            <a:ext cx="731452" cy="421601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609" tIns="64609" rIns="64609" bIns="6460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1" name="Полилиния 1030"/>
          <p:cNvSpPr/>
          <p:nvPr/>
        </p:nvSpPr>
        <p:spPr>
          <a:xfrm>
            <a:off x="8295707" y="22048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2" name="Полилиния 1031"/>
          <p:cNvSpPr/>
          <p:nvPr/>
        </p:nvSpPr>
        <p:spPr>
          <a:xfrm>
            <a:off x="8295707" y="26398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3" name="Полилиния 1032"/>
          <p:cNvSpPr/>
          <p:nvPr/>
        </p:nvSpPr>
        <p:spPr>
          <a:xfrm>
            <a:off x="8295707" y="30749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4" name="Полилиния 1033"/>
          <p:cNvSpPr/>
          <p:nvPr/>
        </p:nvSpPr>
        <p:spPr>
          <a:xfrm>
            <a:off x="8295707" y="35099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2 150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5" name="Полилиния 1034"/>
          <p:cNvSpPr/>
          <p:nvPr/>
        </p:nvSpPr>
        <p:spPr>
          <a:xfrm>
            <a:off x="8295707" y="394496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6" name="Полилиния 1035"/>
          <p:cNvSpPr/>
          <p:nvPr/>
        </p:nvSpPr>
        <p:spPr>
          <a:xfrm>
            <a:off x="8295707" y="437998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7" name="Полилиния 1036"/>
          <p:cNvSpPr/>
          <p:nvPr/>
        </p:nvSpPr>
        <p:spPr>
          <a:xfrm>
            <a:off x="8295707" y="4815014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8" name="Полилиния 1037"/>
          <p:cNvSpPr/>
          <p:nvPr/>
        </p:nvSpPr>
        <p:spPr>
          <a:xfrm>
            <a:off x="8295707" y="5250039"/>
            <a:ext cx="731452" cy="36000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9" name="Полилиния 1038"/>
          <p:cNvSpPr/>
          <p:nvPr/>
        </p:nvSpPr>
        <p:spPr>
          <a:xfrm>
            <a:off x="8295707" y="5685066"/>
            <a:ext cx="731452" cy="534270"/>
          </a:xfrm>
          <a:custGeom>
            <a:avLst/>
            <a:gdLst>
              <a:gd name="connsiteX0" fmla="*/ 0 w 731452"/>
              <a:gd name="connsiteY0" fmla="*/ 38477 h 384765"/>
              <a:gd name="connsiteX1" fmla="*/ 38477 w 731452"/>
              <a:gd name="connsiteY1" fmla="*/ 0 h 384765"/>
              <a:gd name="connsiteX2" fmla="*/ 692976 w 731452"/>
              <a:gd name="connsiteY2" fmla="*/ 0 h 384765"/>
              <a:gd name="connsiteX3" fmla="*/ 731453 w 731452"/>
              <a:gd name="connsiteY3" fmla="*/ 38477 h 384765"/>
              <a:gd name="connsiteX4" fmla="*/ 731452 w 731452"/>
              <a:gd name="connsiteY4" fmla="*/ 346289 h 384765"/>
              <a:gd name="connsiteX5" fmla="*/ 692975 w 731452"/>
              <a:gd name="connsiteY5" fmla="*/ 384766 h 384765"/>
              <a:gd name="connsiteX6" fmla="*/ 38477 w 731452"/>
              <a:gd name="connsiteY6" fmla="*/ 384765 h 384765"/>
              <a:gd name="connsiteX7" fmla="*/ 0 w 731452"/>
              <a:gd name="connsiteY7" fmla="*/ 346288 h 384765"/>
              <a:gd name="connsiteX8" fmla="*/ 0 w 731452"/>
              <a:gd name="connsiteY8" fmla="*/ 38477 h 384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384765">
                <a:moveTo>
                  <a:pt x="0" y="38477"/>
                </a:moveTo>
                <a:cubicBezTo>
                  <a:pt x="0" y="17227"/>
                  <a:pt x="17227" y="0"/>
                  <a:pt x="38477" y="0"/>
                </a:cubicBezTo>
                <a:lnTo>
                  <a:pt x="692976" y="0"/>
                </a:lnTo>
                <a:cubicBezTo>
                  <a:pt x="714226" y="0"/>
                  <a:pt x="731453" y="17227"/>
                  <a:pt x="731453" y="38477"/>
                </a:cubicBezTo>
                <a:cubicBezTo>
                  <a:pt x="731453" y="141081"/>
                  <a:pt x="731452" y="243685"/>
                  <a:pt x="731452" y="346289"/>
                </a:cubicBezTo>
                <a:cubicBezTo>
                  <a:pt x="731452" y="367539"/>
                  <a:pt x="714225" y="384766"/>
                  <a:pt x="692975" y="384766"/>
                </a:cubicBezTo>
                <a:lnTo>
                  <a:pt x="38477" y="384765"/>
                </a:lnTo>
                <a:cubicBezTo>
                  <a:pt x="17227" y="384765"/>
                  <a:pt x="0" y="367538"/>
                  <a:pt x="0" y="346288"/>
                </a:cubicBezTo>
                <a:lnTo>
                  <a:pt x="0" y="3847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179" tIns="53179" rIns="53179" bIns="53179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9461" y="3053466"/>
            <a:ext cx="4932000" cy="35545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мощности оборудования, обеспечивающего экологически безопасное обращение с отходами,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79461" y="4367361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Выбросы загрязняющих атмосферу веществ, отходящих от стационарных источников, по отношению к 2017 году,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2650" y="105137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3018" y="768333"/>
            <a:ext cx="2327076" cy="1070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79461" y="2204864"/>
            <a:ext cx="4932000" cy="365644"/>
          </a:xfrm>
          <a:prstGeom prst="roundRect">
            <a:avLst>
              <a:gd name="adj" fmla="val 23369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обезвреженных</a:t>
            </a:r>
            <a:r>
              <a:rPr lang="en-US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утилизированных отходов производства и потребления в общем объеме образовавшихся отходов I - IV классов опасности,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9461" y="2649987"/>
            <a:ext cx="4932000" cy="32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ликвидированных объектов накопленного вреда окружающей среде, %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461" y="3927882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уловленных и обезвреженных загрязняющих атмосферу веществ в общем количестве отходящих от стационарных источников загрязняющих веществ, %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9461" y="4806840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охваченного услугой по обращению с твердыми коммунальными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отходами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9461" y="5246319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площади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лесовосстановления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лесоразведения к площади вырубленных и погибших лесных </a:t>
            </a:r>
            <a:r>
              <a:rPr lang="ru-RU" sz="1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насаждений, %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9461" y="5685798"/>
            <a:ext cx="4932000" cy="5335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Республики, %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63</a:t>
            </a: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потенциала природно-сырьевых ресурсов и обеспечение экологической безопасности»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79461" y="3488403"/>
            <a:ext cx="4932000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Годовой объем добычи общераспространенных полезных ископаемых,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куб. м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66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6878" y="644959"/>
            <a:ext cx="4122393" cy="228251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агропромышленного комплекса;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продовольственной безопасности Чувашской Республики по основным продуктам питания;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производимой сельскохозяйственной продукции, создание благоприятной среды для развития и эффективного взаимодействия субъектов предпринимательской деятельности, повышения инвестиционной привлекательности агропромышленного </a:t>
            </a:r>
            <a:r>
              <a:rPr lang="ru-RU" sz="10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комплекса;</a:t>
            </a: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устойчивости сельскохозяйственных товаропроизводителей;</a:t>
            </a:r>
          </a:p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0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устойчивое развитие сельских территорий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1097" y="3928700"/>
            <a:ext cx="36739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10" y="3067937"/>
            <a:ext cx="2952328" cy="903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олилиния 12"/>
          <p:cNvSpPr/>
          <p:nvPr/>
        </p:nvSpPr>
        <p:spPr>
          <a:xfrm>
            <a:off x="4355973" y="644959"/>
            <a:ext cx="4717826" cy="191753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defTabSz="5778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14" name="Полилиния 13"/>
          <p:cNvSpPr/>
          <p:nvPr/>
        </p:nvSpPr>
        <p:spPr>
          <a:xfrm>
            <a:off x="4355977" y="1173668"/>
            <a:ext cx="2836760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"Акселерация субъектов МСП"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4366229" y="2231029"/>
            <a:ext cx="2814355" cy="43154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"Стимулирование инвестиционной деятельности в агропромышленном комплексе"</a:t>
            </a:r>
          </a:p>
        </p:txBody>
      </p:sp>
      <p:sp>
        <p:nvSpPr>
          <p:cNvPr id="18" name="Полилиния 17"/>
          <p:cNvSpPr/>
          <p:nvPr/>
        </p:nvSpPr>
        <p:spPr>
          <a:xfrm>
            <a:off x="4355972" y="4491271"/>
            <a:ext cx="2824612" cy="50469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"Формирование государственных информационных ресурсов в сферах обеспечения продовольственной безопасности и управления агропромышленным комплексом"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8497798" y="1497631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8497798" y="2205371"/>
            <a:ext cx="576000" cy="431541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497798" y="3767353"/>
            <a:ext cx="576000" cy="252000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4355977" y="1767140"/>
            <a:ext cx="2824607" cy="41915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"Развитие отраслей и техническая модернизация агропромышленного комплекса"</a:t>
            </a:r>
          </a:p>
        </p:txBody>
      </p:sp>
      <p:sp>
        <p:nvSpPr>
          <p:cNvPr id="29" name="Полилиния 28"/>
          <p:cNvSpPr/>
          <p:nvPr/>
        </p:nvSpPr>
        <p:spPr>
          <a:xfrm>
            <a:off x="4379785" y="2707306"/>
            <a:ext cx="2800799" cy="30302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96" tIns="59696" rIns="59696" bIns="59696" numCol="1" spcCol="1270" anchor="ctr" anchorCtr="0">
            <a:noAutofit/>
          </a:bodyPr>
          <a:lstStyle/>
          <a:p>
            <a:pPr algn="ctr">
              <a:defRPr/>
            </a:pP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"Развитие отраслей овощеводства и картофелеводства"</a:t>
            </a:r>
          </a:p>
        </p:txBody>
      </p:sp>
      <p:sp>
        <p:nvSpPr>
          <p:cNvPr id="30" name="Полилиния 29"/>
          <p:cNvSpPr/>
          <p:nvPr/>
        </p:nvSpPr>
        <p:spPr>
          <a:xfrm>
            <a:off x="4355978" y="3055071"/>
            <a:ext cx="2824606" cy="36106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"Вовлечение в оборот и комплексная мелиорация земель сельскохозяйственного назначения"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8497798" y="1786217"/>
            <a:ext cx="576000" cy="353592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198,5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497798" y="2693923"/>
            <a:ext cx="576000" cy="303029"/>
          </a:xfrm>
          <a:custGeom>
            <a:avLst/>
            <a:gdLst>
              <a:gd name="connsiteX0" fmla="*/ 0 w 720355"/>
              <a:gd name="connsiteY0" fmla="*/ 47719 h 477185"/>
              <a:gd name="connsiteX1" fmla="*/ 47719 w 720355"/>
              <a:gd name="connsiteY1" fmla="*/ 0 h 477185"/>
              <a:gd name="connsiteX2" fmla="*/ 672637 w 720355"/>
              <a:gd name="connsiteY2" fmla="*/ 0 h 477185"/>
              <a:gd name="connsiteX3" fmla="*/ 720356 w 720355"/>
              <a:gd name="connsiteY3" fmla="*/ 47719 h 477185"/>
              <a:gd name="connsiteX4" fmla="*/ 720355 w 720355"/>
              <a:gd name="connsiteY4" fmla="*/ 429467 h 477185"/>
              <a:gd name="connsiteX5" fmla="*/ 672636 w 720355"/>
              <a:gd name="connsiteY5" fmla="*/ 477186 h 477185"/>
              <a:gd name="connsiteX6" fmla="*/ 47719 w 720355"/>
              <a:gd name="connsiteY6" fmla="*/ 477185 h 477185"/>
              <a:gd name="connsiteX7" fmla="*/ 0 w 720355"/>
              <a:gd name="connsiteY7" fmla="*/ 429466 h 477185"/>
              <a:gd name="connsiteX8" fmla="*/ 0 w 72035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7" y="0"/>
                </a:lnTo>
                <a:cubicBezTo>
                  <a:pt x="698991" y="0"/>
                  <a:pt x="720356" y="21365"/>
                  <a:pt x="720356" y="47719"/>
                </a:cubicBezTo>
                <a:cubicBezTo>
                  <a:pt x="720356" y="174968"/>
                  <a:pt x="720355" y="302218"/>
                  <a:pt x="720355" y="429467"/>
                </a:cubicBezTo>
                <a:cubicBezTo>
                  <a:pt x="720355" y="455821"/>
                  <a:pt x="698990" y="477186"/>
                  <a:pt x="67263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8497798" y="3067937"/>
            <a:ext cx="576000" cy="361063"/>
          </a:xfrm>
          <a:custGeom>
            <a:avLst/>
            <a:gdLst>
              <a:gd name="connsiteX0" fmla="*/ 0 w 720374"/>
              <a:gd name="connsiteY0" fmla="*/ 47719 h 477185"/>
              <a:gd name="connsiteX1" fmla="*/ 47719 w 720374"/>
              <a:gd name="connsiteY1" fmla="*/ 0 h 477185"/>
              <a:gd name="connsiteX2" fmla="*/ 672656 w 720374"/>
              <a:gd name="connsiteY2" fmla="*/ 0 h 477185"/>
              <a:gd name="connsiteX3" fmla="*/ 720375 w 720374"/>
              <a:gd name="connsiteY3" fmla="*/ 47719 h 477185"/>
              <a:gd name="connsiteX4" fmla="*/ 720374 w 720374"/>
              <a:gd name="connsiteY4" fmla="*/ 429467 h 477185"/>
              <a:gd name="connsiteX5" fmla="*/ 672655 w 720374"/>
              <a:gd name="connsiteY5" fmla="*/ 477186 h 477185"/>
              <a:gd name="connsiteX6" fmla="*/ 47719 w 720374"/>
              <a:gd name="connsiteY6" fmla="*/ 477185 h 477185"/>
              <a:gd name="connsiteX7" fmla="*/ 0 w 720374"/>
              <a:gd name="connsiteY7" fmla="*/ 429466 h 477185"/>
              <a:gd name="connsiteX8" fmla="*/ 0 w 72037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7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56" y="0"/>
                </a:lnTo>
                <a:cubicBezTo>
                  <a:pt x="699010" y="0"/>
                  <a:pt x="720375" y="21365"/>
                  <a:pt x="720375" y="47719"/>
                </a:cubicBezTo>
                <a:cubicBezTo>
                  <a:pt x="720375" y="174968"/>
                  <a:pt x="720374" y="302218"/>
                  <a:pt x="720374" y="429467"/>
                </a:cubicBezTo>
                <a:cubicBezTo>
                  <a:pt x="720374" y="455821"/>
                  <a:pt x="699009" y="477186"/>
                  <a:pt x="67265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4366229" y="1470404"/>
            <a:ext cx="2824606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t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"Экспорт продукции агропромышленного комплекса"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8497798" y="1184539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2400" y="6497131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283206" y="859749"/>
            <a:ext cx="576000" cy="26662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497798" y="859749"/>
            <a:ext cx="576000" cy="266621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289737" y="1184540"/>
            <a:ext cx="562938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289737" y="1497631"/>
            <a:ext cx="562938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289737" y="1786217"/>
            <a:ext cx="562939" cy="3535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211,3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291235" y="2693923"/>
            <a:ext cx="559943" cy="30302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289737" y="2205371"/>
            <a:ext cx="562939" cy="4315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278,7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291235" y="3068088"/>
            <a:ext cx="559943" cy="360913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301207" y="3755571"/>
            <a:ext cx="539999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877,4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Скругленный прямоугольник 63"/>
          <p:cNvSpPr/>
          <p:nvPr/>
        </p:nvSpPr>
        <p:spPr>
          <a:xfrm>
            <a:off x="4355977" y="861376"/>
            <a:ext cx="2836760" cy="263367"/>
          </a:xfrm>
          <a:prstGeom prst="roundRect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876755" y="861376"/>
            <a:ext cx="576000" cy="26336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876755" y="1184541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7876755" y="1497631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76755" y="1786217"/>
            <a:ext cx="576000" cy="3535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876755" y="2693923"/>
            <a:ext cx="576000" cy="30302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88,3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876755" y="2205371"/>
            <a:ext cx="576000" cy="4315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876755" y="3068088"/>
            <a:ext cx="576000" cy="3609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876755" y="3755571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106,0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4355978" y="3757605"/>
            <a:ext cx="2836758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развитию агропромышленного комплекса"</a:t>
            </a:r>
          </a:p>
        </p:txBody>
      </p:sp>
      <p:sp>
        <p:nvSpPr>
          <p:cNvPr id="57" name="Полилиния 56"/>
          <p:cNvSpPr/>
          <p:nvPr/>
        </p:nvSpPr>
        <p:spPr>
          <a:xfrm>
            <a:off x="7894755" y="4482884"/>
            <a:ext cx="540000" cy="50469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299998" y="4470809"/>
            <a:ext cx="542417" cy="50469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497798" y="4473810"/>
            <a:ext cx="576000" cy="50447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26,2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5" name="Диаграмма 6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8663370"/>
              </p:ext>
            </p:extLst>
          </p:nvPr>
        </p:nvGraphicFramePr>
        <p:xfrm>
          <a:off x="86878" y="4153436"/>
          <a:ext cx="4006991" cy="2484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0" name="Полилиния 59"/>
          <p:cNvSpPr/>
          <p:nvPr/>
        </p:nvSpPr>
        <p:spPr>
          <a:xfrm>
            <a:off x="8497798" y="4034548"/>
            <a:ext cx="576000" cy="386748"/>
          </a:xfrm>
          <a:custGeom>
            <a:avLst/>
            <a:gdLst>
              <a:gd name="connsiteX0" fmla="*/ 0 w 720364"/>
              <a:gd name="connsiteY0" fmla="*/ 47719 h 477185"/>
              <a:gd name="connsiteX1" fmla="*/ 47719 w 720364"/>
              <a:gd name="connsiteY1" fmla="*/ 0 h 477185"/>
              <a:gd name="connsiteX2" fmla="*/ 672646 w 720364"/>
              <a:gd name="connsiteY2" fmla="*/ 0 h 477185"/>
              <a:gd name="connsiteX3" fmla="*/ 720365 w 720364"/>
              <a:gd name="connsiteY3" fmla="*/ 47719 h 477185"/>
              <a:gd name="connsiteX4" fmla="*/ 720364 w 720364"/>
              <a:gd name="connsiteY4" fmla="*/ 429467 h 477185"/>
              <a:gd name="connsiteX5" fmla="*/ 672645 w 720364"/>
              <a:gd name="connsiteY5" fmla="*/ 477186 h 477185"/>
              <a:gd name="connsiteX6" fmla="*/ 47719 w 720364"/>
              <a:gd name="connsiteY6" fmla="*/ 477185 h 477185"/>
              <a:gd name="connsiteX7" fmla="*/ 0 w 720364"/>
              <a:gd name="connsiteY7" fmla="*/ 429466 h 477185"/>
              <a:gd name="connsiteX8" fmla="*/ 0 w 720364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64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46" y="0"/>
                </a:lnTo>
                <a:cubicBezTo>
                  <a:pt x="699000" y="0"/>
                  <a:pt x="720365" y="21365"/>
                  <a:pt x="720365" y="47719"/>
                </a:cubicBezTo>
                <a:cubicBezTo>
                  <a:pt x="720365" y="174968"/>
                  <a:pt x="720364" y="302218"/>
                  <a:pt x="720364" y="429467"/>
                </a:cubicBezTo>
                <a:cubicBezTo>
                  <a:pt x="720364" y="455821"/>
                  <a:pt x="698999" y="477186"/>
                  <a:pt x="672645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295996" y="4034548"/>
            <a:ext cx="550420" cy="39219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7894755" y="4029102"/>
            <a:ext cx="540000" cy="39219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4355972" y="4054341"/>
            <a:ext cx="2824609" cy="39219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"Укрепление материально-технической базы бюджетных учреждений ветеринарии"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4366229" y="5040697"/>
            <a:ext cx="2814352" cy="49662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"Стимулирование муниципальных округов Чувашской Республики к обеспечению устойчивого и динамичного развития сельского хозяйства"</a:t>
            </a:r>
          </a:p>
        </p:txBody>
      </p:sp>
      <p:sp>
        <p:nvSpPr>
          <p:cNvPr id="77" name="Полилиния 76"/>
          <p:cNvSpPr/>
          <p:nvPr/>
        </p:nvSpPr>
        <p:spPr>
          <a:xfrm>
            <a:off x="4355972" y="5582057"/>
            <a:ext cx="2824612" cy="39449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эпизоотического благополучия на территории Чувашской Республики"</a:t>
            </a:r>
          </a:p>
        </p:txBody>
      </p:sp>
      <p:sp>
        <p:nvSpPr>
          <p:cNvPr id="78" name="Полилиния 77"/>
          <p:cNvSpPr/>
          <p:nvPr/>
        </p:nvSpPr>
        <p:spPr>
          <a:xfrm>
            <a:off x="4355973" y="6021288"/>
            <a:ext cx="2824612" cy="72008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сельского хозяйства и регулирование рынка сельскохозяйственной продукции, сырья и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295997" y="5008863"/>
            <a:ext cx="550419" cy="49662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876755" y="5008863"/>
            <a:ext cx="576000" cy="49662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,3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497798" y="5008863"/>
            <a:ext cx="576000" cy="496624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0,3</a:t>
            </a:r>
          </a:p>
        </p:txBody>
      </p:sp>
      <p:sp>
        <p:nvSpPr>
          <p:cNvPr id="82" name="Полилиния 81"/>
          <p:cNvSpPr/>
          <p:nvPr/>
        </p:nvSpPr>
        <p:spPr>
          <a:xfrm>
            <a:off x="7299998" y="5554788"/>
            <a:ext cx="542417" cy="3944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310,0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7876755" y="5554788"/>
            <a:ext cx="576000" cy="3944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8497798" y="5554788"/>
            <a:ext cx="576000" cy="3944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497798" y="6029660"/>
            <a:ext cx="576000" cy="56769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102,0</a:t>
            </a:r>
          </a:p>
        </p:txBody>
      </p:sp>
      <p:sp>
        <p:nvSpPr>
          <p:cNvPr id="86" name="Полилиния 85"/>
          <p:cNvSpPr/>
          <p:nvPr/>
        </p:nvSpPr>
        <p:spPr>
          <a:xfrm>
            <a:off x="7888956" y="6029661"/>
            <a:ext cx="551599" cy="56769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7299998" y="6029661"/>
            <a:ext cx="542417" cy="56769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99,6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4366229" y="3460869"/>
            <a:ext cx="2836758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/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туризма"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7876755" y="3488377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301207" y="3488377"/>
            <a:ext cx="539999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8497798" y="3476539"/>
            <a:ext cx="576000" cy="25200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840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лилиния 5"/>
          <p:cNvSpPr/>
          <p:nvPr/>
        </p:nvSpPr>
        <p:spPr>
          <a:xfrm>
            <a:off x="5139826" y="1052736"/>
            <a:ext cx="3903032" cy="551113"/>
          </a:xfrm>
          <a:custGeom>
            <a:avLst/>
            <a:gdLst>
              <a:gd name="connsiteX0" fmla="*/ 0 w 3903032"/>
              <a:gd name="connsiteY0" fmla="*/ 42817 h 428165"/>
              <a:gd name="connsiteX1" fmla="*/ 42817 w 3903032"/>
              <a:gd name="connsiteY1" fmla="*/ 0 h 428165"/>
              <a:gd name="connsiteX2" fmla="*/ 3860216 w 3903032"/>
              <a:gd name="connsiteY2" fmla="*/ 0 h 428165"/>
              <a:gd name="connsiteX3" fmla="*/ 3903033 w 3903032"/>
              <a:gd name="connsiteY3" fmla="*/ 42817 h 428165"/>
              <a:gd name="connsiteX4" fmla="*/ 3903032 w 3903032"/>
              <a:gd name="connsiteY4" fmla="*/ 385349 h 428165"/>
              <a:gd name="connsiteX5" fmla="*/ 3860215 w 3903032"/>
              <a:gd name="connsiteY5" fmla="*/ 428166 h 428165"/>
              <a:gd name="connsiteX6" fmla="*/ 42817 w 3903032"/>
              <a:gd name="connsiteY6" fmla="*/ 428165 h 428165"/>
              <a:gd name="connsiteX7" fmla="*/ 0 w 3903032"/>
              <a:gd name="connsiteY7" fmla="*/ 385348 h 428165"/>
              <a:gd name="connsiteX8" fmla="*/ 0 w 390303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3860216" y="0"/>
                </a:lnTo>
                <a:cubicBezTo>
                  <a:pt x="3883863" y="0"/>
                  <a:pt x="3903033" y="19170"/>
                  <a:pt x="3903033" y="42817"/>
                </a:cubicBezTo>
                <a:cubicBezTo>
                  <a:pt x="3903033" y="156994"/>
                  <a:pt x="3903032" y="271172"/>
                  <a:pt x="3903032" y="385349"/>
                </a:cubicBezTo>
                <a:cubicBezTo>
                  <a:pt x="3903032" y="408996"/>
                  <a:pt x="3883862" y="428166"/>
                  <a:pt x="386021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5133044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8" name="Полилиния 7"/>
          <p:cNvSpPr/>
          <p:nvPr/>
        </p:nvSpPr>
        <p:spPr>
          <a:xfrm>
            <a:off x="5133044" y="24594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олилиния 8"/>
          <p:cNvSpPr/>
          <p:nvPr/>
        </p:nvSpPr>
        <p:spPr>
          <a:xfrm>
            <a:off x="5133044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5133044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33044" y="3812840"/>
            <a:ext cx="731452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32 351,9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5133044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140,1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5133044" y="4725145"/>
            <a:ext cx="731452" cy="35104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5133044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133044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17 500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5944149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план 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5935413" y="24594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41,8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935413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5935413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5935413" y="3812840"/>
            <a:ext cx="731452" cy="3362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19 271,0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5940010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5940010" y="4725145"/>
            <a:ext cx="731452" cy="35104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5940010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5944149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16 750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672659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6726595" y="24594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726595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6726595" y="335091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726595" y="3812840"/>
            <a:ext cx="731452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35 699,0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726595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6726595" y="4725145"/>
            <a:ext cx="731452" cy="35104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726595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726595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17 336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529855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529855" y="2474705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29855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529855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529855" y="3812840"/>
            <a:ext cx="731452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37 520,0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529855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7529855" y="4725146"/>
            <a:ext cx="731452" cy="35104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950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7529855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532803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17 943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8338297" y="1844824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8341216" y="2484698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79,9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338297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38297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8339643" y="3812840"/>
            <a:ext cx="728760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41 272,0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38297" y="4358070"/>
            <a:ext cx="731452" cy="26303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338297" y="4725146"/>
            <a:ext cx="731452" cy="351041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970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338297" y="5229200"/>
            <a:ext cx="731452" cy="375312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338297" y="5805264"/>
            <a:ext cx="731452" cy="36004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21 311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87410" y="2430188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производства продукции сельского хозяйства на душу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населения, тыс.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7410" y="2880698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продукции сельского хозяйства в хозяйствах всех категорий (в сопоставимых ценах),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7410" y="3331208"/>
            <a:ext cx="4928565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Рентабельность сельскохозяйственных организаций (с учетом субсидий), %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48" y="3812839"/>
            <a:ext cx="4953727" cy="49070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работников в сельском хозяйстве (по сельскохозяйственным организациям, не относящимся к субъектам малого предпринимательства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рублей</a:t>
            </a:r>
            <a:endParaRPr lang="ru-RU" sz="10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92747" y="4358070"/>
            <a:ext cx="4928565" cy="3019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производительности труда, %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2080" y="4723062"/>
            <a:ext cx="4928565" cy="35312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высокопроизводительных рабочих мест, ед.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4677" y="1462709"/>
            <a:ext cx="2473107" cy="495957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7410" y="5229200"/>
            <a:ext cx="4928565" cy="37531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затрат на приобретение энергоресурсов в структуре затрат на основное производство продукции сельского хозяйства, %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410" y="5733256"/>
            <a:ext cx="4928565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Располагаемые ресурсы домашних хозяйств (в среднем на 1 члена домашнего хозяйства в месяц) в сельской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местности, рублей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02604"/>
            <a:ext cx="2316183" cy="12017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сельского хозяйства и регулирование рынка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с/х продукции</a:t>
            </a:r>
            <a:r>
              <a:rPr lang="ru-RU" sz="16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сырья и </a:t>
            </a:r>
            <a:r>
              <a:rPr lang="ru-RU" sz="16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продовольствия»</a:t>
            </a:r>
            <a:endParaRPr lang="ru-RU" sz="16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5940010" y="1844823"/>
            <a:ext cx="731452" cy="492955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881" tIns="65881" rIns="65881" bIns="65881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40010" y="2459497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5940010" y="2905206"/>
            <a:ext cx="731452" cy="396000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103,6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940010" y="3350915"/>
            <a:ext cx="731452" cy="376293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940010" y="3812840"/>
            <a:ext cx="731452" cy="408248"/>
          </a:xfrm>
          <a:custGeom>
            <a:avLst/>
            <a:gdLst>
              <a:gd name="connsiteX0" fmla="*/ 0 w 731452"/>
              <a:gd name="connsiteY0" fmla="*/ 42817 h 428165"/>
              <a:gd name="connsiteX1" fmla="*/ 42817 w 731452"/>
              <a:gd name="connsiteY1" fmla="*/ 0 h 428165"/>
              <a:gd name="connsiteX2" fmla="*/ 688636 w 731452"/>
              <a:gd name="connsiteY2" fmla="*/ 0 h 428165"/>
              <a:gd name="connsiteX3" fmla="*/ 731453 w 731452"/>
              <a:gd name="connsiteY3" fmla="*/ 42817 h 428165"/>
              <a:gd name="connsiteX4" fmla="*/ 731452 w 731452"/>
              <a:gd name="connsiteY4" fmla="*/ 385349 h 428165"/>
              <a:gd name="connsiteX5" fmla="*/ 688635 w 731452"/>
              <a:gd name="connsiteY5" fmla="*/ 428166 h 428165"/>
              <a:gd name="connsiteX6" fmla="*/ 42817 w 731452"/>
              <a:gd name="connsiteY6" fmla="*/ 428165 h 428165"/>
              <a:gd name="connsiteX7" fmla="*/ 0 w 731452"/>
              <a:gd name="connsiteY7" fmla="*/ 385348 h 428165"/>
              <a:gd name="connsiteX8" fmla="*/ 0 w 731452"/>
              <a:gd name="connsiteY8" fmla="*/ 42817 h 428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428165">
                <a:moveTo>
                  <a:pt x="0" y="42817"/>
                </a:moveTo>
                <a:cubicBezTo>
                  <a:pt x="0" y="19170"/>
                  <a:pt x="19170" y="0"/>
                  <a:pt x="42817" y="0"/>
                </a:cubicBezTo>
                <a:lnTo>
                  <a:pt x="688636" y="0"/>
                </a:lnTo>
                <a:cubicBezTo>
                  <a:pt x="712283" y="0"/>
                  <a:pt x="731453" y="19170"/>
                  <a:pt x="731453" y="42817"/>
                </a:cubicBezTo>
                <a:cubicBezTo>
                  <a:pt x="731453" y="156994"/>
                  <a:pt x="731452" y="271172"/>
                  <a:pt x="731452" y="385349"/>
                </a:cubicBezTo>
                <a:cubicBezTo>
                  <a:pt x="731452" y="408996"/>
                  <a:pt x="712282" y="428166"/>
                  <a:pt x="688635" y="428166"/>
                </a:cubicBezTo>
                <a:lnTo>
                  <a:pt x="42817" y="428165"/>
                </a:lnTo>
                <a:cubicBezTo>
                  <a:pt x="19170" y="428165"/>
                  <a:pt x="0" y="408995"/>
                  <a:pt x="0" y="385348"/>
                </a:cubicBezTo>
                <a:lnTo>
                  <a:pt x="0" y="42817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51" tIns="54451" rIns="54451" bIns="54451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33 967,0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10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504" y="692696"/>
            <a:ext cx="3846556" cy="244827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качества жизни и уровня благосостояния сельского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стимулирование инвестиционной активности в агропромышленном комплексе за счет формирования благоприятных инфраструктурных условий в сельской местности;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Республики.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595532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516" y="3140968"/>
            <a:ext cx="3949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9330690"/>
              </p:ext>
            </p:extLst>
          </p:nvPr>
        </p:nvGraphicFramePr>
        <p:xfrm>
          <a:off x="65516" y="29969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4097158" y="3361442"/>
            <a:ext cx="2853128" cy="54993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«Развитие жилищного строительства на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сельских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территориях и повышение уровня благоустройства домовладений»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33008" y="3361442"/>
            <a:ext cx="626518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39,1</a:t>
            </a:r>
            <a:endParaRPr lang="ru-RU" sz="1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3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22909" y="3361441"/>
            <a:ext cx="604375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407262" y="3361442"/>
            <a:ext cx="563596" cy="549939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097159" y="3983640"/>
            <a:ext cx="2853128" cy="46167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транспортной инфраструктуры на сельских территориях»</a:t>
            </a:r>
          </a:p>
        </p:txBody>
      </p:sp>
      <p:sp>
        <p:nvSpPr>
          <p:cNvPr id="37" name="Полилиния 36"/>
          <p:cNvSpPr/>
          <p:nvPr/>
        </p:nvSpPr>
        <p:spPr>
          <a:xfrm>
            <a:off x="7047411" y="4492124"/>
            <a:ext cx="612115" cy="38804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5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490,0</a:t>
            </a:r>
            <a:endParaRPr lang="ru-RU" sz="105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25839" y="3983641"/>
            <a:ext cx="601447" cy="461675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404333" y="3983641"/>
            <a:ext cx="566525" cy="46167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246,0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18599" y="3001403"/>
            <a:ext cx="612000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25839" y="3001403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407262" y="3001403"/>
            <a:ext cx="601446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:\Сектор финансирования\Льготы\_origina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92696"/>
            <a:ext cx="4023884" cy="1800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531844"/>
              </p:ext>
            </p:extLst>
          </p:nvPr>
        </p:nvGraphicFramePr>
        <p:xfrm>
          <a:off x="217916" y="3149352"/>
          <a:ext cx="3860722" cy="32736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8" name="Полилиния 27"/>
          <p:cNvSpPr/>
          <p:nvPr/>
        </p:nvSpPr>
        <p:spPr>
          <a:xfrm>
            <a:off x="4116385" y="2713370"/>
            <a:ext cx="4889396" cy="213691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</a:t>
            </a:r>
            <a:r>
              <a:rPr lang="ru-RU" sz="15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элементов</a:t>
            </a:r>
            <a:r>
              <a:rPr lang="ru-RU" sz="15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млн. руб.</a:t>
            </a: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097158" y="3001403"/>
            <a:ext cx="2846667" cy="28800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4097158" y="4511075"/>
            <a:ext cx="2853129" cy="36909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05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«Современный облик сельских территорий»</a:t>
            </a:r>
            <a:endParaRPr lang="ru-RU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4097158" y="4976901"/>
            <a:ext cx="2853130" cy="37381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"Благоустройство сельских территорий"</a:t>
            </a:r>
          </a:p>
        </p:txBody>
      </p:sp>
      <p:sp>
        <p:nvSpPr>
          <p:cNvPr id="34" name="Полилиния 33"/>
          <p:cNvSpPr/>
          <p:nvPr/>
        </p:nvSpPr>
        <p:spPr>
          <a:xfrm>
            <a:off x="7033009" y="3983641"/>
            <a:ext cx="626518" cy="461676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25839" y="4492124"/>
            <a:ext cx="601447" cy="3880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344,1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725839" y="4976901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8404334" y="4492124"/>
            <a:ext cx="566524" cy="388041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40210" y="4976901"/>
            <a:ext cx="612115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407262" y="4976901"/>
            <a:ext cx="563596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4097159" y="5415835"/>
            <a:ext cx="2853130" cy="37381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"Содействие занятости сельского населения"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4092390" y="5863500"/>
            <a:ext cx="2853130" cy="37381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"Содействие развитию сельских территорий"</a:t>
            </a:r>
          </a:p>
        </p:txBody>
      </p:sp>
      <p:sp>
        <p:nvSpPr>
          <p:cNvPr id="52" name="Полилиния 51"/>
          <p:cNvSpPr/>
          <p:nvPr/>
        </p:nvSpPr>
        <p:spPr>
          <a:xfrm>
            <a:off x="7725839" y="5415836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72694" y="5415836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018600" y="5415835"/>
            <a:ext cx="640928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22909" y="5863500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485,4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8386871" y="5877205"/>
            <a:ext cx="601447" cy="36010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640,3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32723" y="5863500"/>
            <a:ext cx="601447" cy="373812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843,8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092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19990" y="1206814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741347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доли сельского населения в общей численности населения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274" y="3288919"/>
            <a:ext cx="5210021" cy="3425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Соотношение среднемесячных располагаемых ресурсов сельского и городского домохозяйств Чувашской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43912" y="5045604"/>
            <a:ext cx="5185976" cy="4320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Построены (реконструированы) и отремонтированы автомобильные дороги на сельских территориях, км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8" y="1847473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51933" y="4253212"/>
            <a:ext cx="5204405" cy="7203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семей, улучшивших жилищные условия, в общем числе семей, состоявших на учете в качестве нуждающихся в жилых помещениях и имеющих право на государственную поддержку в форме социальных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выплат, %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51933" y="5621667"/>
            <a:ext cx="5184362" cy="2874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проектов, ед.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1890" y="3749460"/>
            <a:ext cx="5210021" cy="36003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(приобретения) жилья для граждан, проживающих на сельских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территориях, кв. метров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250891" y="2172742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250891" y="3288919"/>
            <a:ext cx="648000" cy="34252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6250891" y="5045604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33,2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0" name="Полилиния 129"/>
          <p:cNvSpPr/>
          <p:nvPr/>
        </p:nvSpPr>
        <p:spPr>
          <a:xfrm>
            <a:off x="6250893" y="4253516"/>
            <a:ext cx="648000" cy="72008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6250892" y="5621668"/>
            <a:ext cx="648000" cy="2874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6250891" y="374946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1" name="Полилиния 130"/>
          <p:cNvSpPr/>
          <p:nvPr/>
        </p:nvSpPr>
        <p:spPr>
          <a:xfrm>
            <a:off x="6970971" y="4253516"/>
            <a:ext cx="648000" cy="72008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73604" y="2172742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3602" y="3288919"/>
            <a:ext cx="648000" cy="342520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81,0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6973602" y="5045604"/>
            <a:ext cx="648000" cy="43200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70974" y="5621669"/>
            <a:ext cx="648000" cy="28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70971" y="374946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96583" y="5621669"/>
            <a:ext cx="648000" cy="287481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96583" y="2172742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96583" y="3288919"/>
            <a:ext cx="648000" cy="3425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96585" y="2741349"/>
            <a:ext cx="648000" cy="42555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91051" y="4253516"/>
            <a:ext cx="648000" cy="72008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96583" y="5045604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10,0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96583" y="3749461"/>
            <a:ext cx="648000" cy="36003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508104" y="2172742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5508104" y="3288919"/>
            <a:ext cx="648000" cy="342520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5508105" y="5045604"/>
            <a:ext cx="648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2,7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508104" y="4253516"/>
            <a:ext cx="648000" cy="72008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5,0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5508105" y="5621667"/>
            <a:ext cx="648000" cy="28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5508105" y="3749460"/>
            <a:ext cx="648000" cy="36003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2 221,9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8416663" y="5621669"/>
            <a:ext cx="612000" cy="287483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16663" y="2172742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2026*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11131" y="3288919"/>
            <a:ext cx="612000" cy="34252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6665" y="2741347"/>
            <a:ext cx="612000" cy="4255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416663" y="4253212"/>
            <a:ext cx="612000" cy="720384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16663" y="5045604"/>
            <a:ext cx="612000" cy="43200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16663" y="3749462"/>
            <a:ext cx="612000" cy="36003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6256919" y="2741348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74761" y="2741348"/>
            <a:ext cx="648000" cy="425549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9264" y="2741347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35,8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Сектор финансирования\Льготы\36492663f8efb06aff410ea48ab8c9b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639" y="666036"/>
            <a:ext cx="2880656" cy="1917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1933" y="6048290"/>
            <a:ext cx="8740547" cy="4770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*показатели (индикаторы) на 2026 год планируется предусмотреть при очередном внесении изменений в госпрограмму на 2024-2026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 с учетом привлечения средств федерального бюджета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51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467544" y="6166465"/>
            <a:ext cx="3109796" cy="476726"/>
          </a:xfrm>
          <a:prstGeom prst="wedgeRoundRectCallout">
            <a:avLst>
              <a:gd name="adj1" fmla="val 69852"/>
              <a:gd name="adj2" fmla="val -22610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2025-2026 годы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предусмотрены в связи с завершением мероприятий в 2024 году 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20" y="764705"/>
            <a:ext cx="3458200" cy="1800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764705"/>
            <a:ext cx="4584682" cy="201622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развития в Чувашской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информационного пространства с учетом потребностей общества в получении качественных и достоверных сведений на основе масштабного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распространения информационно-телекоммуникационных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устойчивой и безопасной информационно-телекоммуникационной инфраструктуры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передачи, обработки и хранения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объемов данных, доступной для организаций и домохозяйств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8717" y="2986762"/>
            <a:ext cx="40848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22166" y="6453336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68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graphicFrame>
        <p:nvGraphicFramePr>
          <p:cNvPr id="44" name="Диаграмма 4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77120"/>
              </p:ext>
            </p:extLst>
          </p:nvPr>
        </p:nvGraphicFramePr>
        <p:xfrm>
          <a:off x="343582" y="3379291"/>
          <a:ext cx="3652354" cy="2705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Полилиния 41"/>
          <p:cNvSpPr/>
          <p:nvPr/>
        </p:nvSpPr>
        <p:spPr>
          <a:xfrm>
            <a:off x="4283968" y="2780928"/>
            <a:ext cx="4694810" cy="305020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мероприятий,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4283968" y="3147579"/>
            <a:ext cx="2609710" cy="197842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46718" y="3139331"/>
            <a:ext cx="590354" cy="20608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88424" y="3136829"/>
            <a:ext cx="590354" cy="208591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745320" y="3147579"/>
            <a:ext cx="590354" cy="197842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4296189" y="3405354"/>
            <a:ext cx="2609710" cy="311951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"Информационная инфраструктура"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7064822" y="3405354"/>
            <a:ext cx="572250" cy="311951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45320" y="3405354"/>
            <a:ext cx="590354" cy="31195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413071" y="3405354"/>
            <a:ext cx="563450" cy="311950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4303616" y="3734192"/>
            <a:ext cx="2609710" cy="343303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"Информационная безопасность"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7064822" y="3734303"/>
            <a:ext cx="572250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65,4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7745320" y="3734457"/>
            <a:ext cx="590354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62,2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8413070" y="3731845"/>
            <a:ext cx="565707" cy="343303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62,2</a:t>
            </a:r>
            <a:endParaRPr lang="ru-RU" sz="12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4303616" y="4094382"/>
            <a:ext cx="2609710" cy="723616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"Модернизация процессов предоставления региональных услуг с применением цифровых регламентов в автоматизированном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виде«*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413071" y="4089689"/>
            <a:ext cx="563449" cy="72361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45320" y="4094913"/>
            <a:ext cx="590354" cy="72361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068651" y="4094604"/>
            <a:ext cx="568422" cy="72361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291395" y="4834885"/>
            <a:ext cx="2609710" cy="504056"/>
          </a:xfrm>
          <a:custGeom>
            <a:avLst/>
            <a:gdLst>
              <a:gd name="connsiteX0" fmla="*/ 0 w 2128385"/>
              <a:gd name="connsiteY0" fmla="*/ 99080 h 990804"/>
              <a:gd name="connsiteX1" fmla="*/ 99080 w 2128385"/>
              <a:gd name="connsiteY1" fmla="*/ 0 h 990804"/>
              <a:gd name="connsiteX2" fmla="*/ 2029305 w 2128385"/>
              <a:gd name="connsiteY2" fmla="*/ 0 h 990804"/>
              <a:gd name="connsiteX3" fmla="*/ 2128385 w 2128385"/>
              <a:gd name="connsiteY3" fmla="*/ 99080 h 990804"/>
              <a:gd name="connsiteX4" fmla="*/ 2128385 w 2128385"/>
              <a:gd name="connsiteY4" fmla="*/ 891724 h 990804"/>
              <a:gd name="connsiteX5" fmla="*/ 2029305 w 2128385"/>
              <a:gd name="connsiteY5" fmla="*/ 990804 h 990804"/>
              <a:gd name="connsiteX6" fmla="*/ 99080 w 2128385"/>
              <a:gd name="connsiteY6" fmla="*/ 990804 h 990804"/>
              <a:gd name="connsiteX7" fmla="*/ 0 w 2128385"/>
              <a:gd name="connsiteY7" fmla="*/ 891724 h 990804"/>
              <a:gd name="connsiteX8" fmla="*/ 0 w 2128385"/>
              <a:gd name="connsiteY8" fmla="*/ 99080 h 990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8385" h="990804">
                <a:moveTo>
                  <a:pt x="0" y="99080"/>
                </a:moveTo>
                <a:cubicBezTo>
                  <a:pt x="0" y="44360"/>
                  <a:pt x="44360" y="0"/>
                  <a:pt x="99080" y="0"/>
                </a:cubicBezTo>
                <a:lnTo>
                  <a:pt x="2029305" y="0"/>
                </a:lnTo>
                <a:cubicBezTo>
                  <a:pt x="2084025" y="0"/>
                  <a:pt x="2128385" y="44360"/>
                  <a:pt x="2128385" y="99080"/>
                </a:cubicBezTo>
                <a:lnTo>
                  <a:pt x="2128385" y="891724"/>
                </a:lnTo>
                <a:cubicBezTo>
                  <a:pt x="2128385" y="946444"/>
                  <a:pt x="2084025" y="990804"/>
                  <a:pt x="2029305" y="990804"/>
                </a:cubicBezTo>
                <a:lnTo>
                  <a:pt x="99080" y="990804"/>
                </a:lnTo>
                <a:cubicBezTo>
                  <a:pt x="44360" y="990804"/>
                  <a:pt x="0" y="946444"/>
                  <a:pt x="0" y="891724"/>
                </a:cubicBezTo>
                <a:lnTo>
                  <a:pt x="0" y="9908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40" tIns="74740" rIns="74740" bIns="7474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"Создание цифровой экосистемы Чувашской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Республики«*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8413070" y="4827846"/>
            <a:ext cx="565707" cy="504056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745320" y="4835682"/>
            <a:ext cx="590354" cy="49024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064822" y="4835218"/>
            <a:ext cx="590354" cy="490247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4283968" y="5355828"/>
            <a:ext cx="2609710" cy="288032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"Массовые коммуникации"</a:t>
            </a:r>
          </a:p>
        </p:txBody>
      </p:sp>
      <p:sp>
        <p:nvSpPr>
          <p:cNvPr id="65" name="Полилиния 64"/>
          <p:cNvSpPr/>
          <p:nvPr/>
        </p:nvSpPr>
        <p:spPr>
          <a:xfrm>
            <a:off x="7068651" y="5342463"/>
            <a:ext cx="590354" cy="301179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167,4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4303616" y="5660747"/>
            <a:ext cx="2597489" cy="423854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"Развитие электронного правительства"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4296189" y="6101490"/>
            <a:ext cx="2614504" cy="423854"/>
          </a:xfrm>
          <a:custGeom>
            <a:avLst/>
            <a:gdLst>
              <a:gd name="connsiteX0" fmla="*/ 0 w 2113338"/>
              <a:gd name="connsiteY0" fmla="*/ 51534 h 515338"/>
              <a:gd name="connsiteX1" fmla="*/ 51534 w 2113338"/>
              <a:gd name="connsiteY1" fmla="*/ 0 h 515338"/>
              <a:gd name="connsiteX2" fmla="*/ 2061804 w 2113338"/>
              <a:gd name="connsiteY2" fmla="*/ 0 h 515338"/>
              <a:gd name="connsiteX3" fmla="*/ 2113338 w 2113338"/>
              <a:gd name="connsiteY3" fmla="*/ 51534 h 515338"/>
              <a:gd name="connsiteX4" fmla="*/ 2113338 w 2113338"/>
              <a:gd name="connsiteY4" fmla="*/ 463804 h 515338"/>
              <a:gd name="connsiteX5" fmla="*/ 2061804 w 2113338"/>
              <a:gd name="connsiteY5" fmla="*/ 515338 h 515338"/>
              <a:gd name="connsiteX6" fmla="*/ 51534 w 2113338"/>
              <a:gd name="connsiteY6" fmla="*/ 515338 h 515338"/>
              <a:gd name="connsiteX7" fmla="*/ 0 w 2113338"/>
              <a:gd name="connsiteY7" fmla="*/ 463804 h 515338"/>
              <a:gd name="connsiteX8" fmla="*/ 0 w 2113338"/>
              <a:gd name="connsiteY8" fmla="*/ 51534 h 51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3338" h="515338">
                <a:moveTo>
                  <a:pt x="0" y="51534"/>
                </a:moveTo>
                <a:cubicBezTo>
                  <a:pt x="0" y="23073"/>
                  <a:pt x="23073" y="0"/>
                  <a:pt x="51534" y="0"/>
                </a:cubicBezTo>
                <a:lnTo>
                  <a:pt x="2061804" y="0"/>
                </a:lnTo>
                <a:cubicBezTo>
                  <a:pt x="2090265" y="0"/>
                  <a:pt x="2113338" y="23073"/>
                  <a:pt x="2113338" y="51534"/>
                </a:cubicBezTo>
                <a:lnTo>
                  <a:pt x="2113338" y="463804"/>
                </a:lnTo>
                <a:cubicBezTo>
                  <a:pt x="2113338" y="492265"/>
                  <a:pt x="2090265" y="515338"/>
                  <a:pt x="2061804" y="515338"/>
                </a:cubicBezTo>
                <a:lnTo>
                  <a:pt x="51534" y="515338"/>
                </a:lnTo>
                <a:cubicBezTo>
                  <a:pt x="23073" y="515338"/>
                  <a:pt x="0" y="492265"/>
                  <a:pt x="0" y="463804"/>
                </a:cubicBezTo>
                <a:lnTo>
                  <a:pt x="0" y="5153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0814" tIns="60814" rIns="60814" bIns="60814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государственной программы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7745320" y="5343082"/>
            <a:ext cx="590354" cy="301179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399618" y="5346443"/>
            <a:ext cx="590354" cy="301179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166,2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064822" y="5660640"/>
            <a:ext cx="590354" cy="42385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464,8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8404043" y="5662163"/>
            <a:ext cx="590354" cy="42385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745320" y="5661414"/>
            <a:ext cx="590354" cy="42385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en-U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381,9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64822" y="6101490"/>
            <a:ext cx="590354" cy="423854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31,3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13071" y="6100559"/>
            <a:ext cx="581326" cy="424785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7745320" y="6102421"/>
            <a:ext cx="590354" cy="422923"/>
          </a:xfrm>
          <a:custGeom>
            <a:avLst/>
            <a:gdLst>
              <a:gd name="connsiteX0" fmla="*/ 0 w 657498"/>
              <a:gd name="connsiteY0" fmla="*/ 65750 h 968106"/>
              <a:gd name="connsiteX1" fmla="*/ 65750 w 657498"/>
              <a:gd name="connsiteY1" fmla="*/ 0 h 968106"/>
              <a:gd name="connsiteX2" fmla="*/ 591748 w 657498"/>
              <a:gd name="connsiteY2" fmla="*/ 0 h 968106"/>
              <a:gd name="connsiteX3" fmla="*/ 657498 w 657498"/>
              <a:gd name="connsiteY3" fmla="*/ 65750 h 968106"/>
              <a:gd name="connsiteX4" fmla="*/ 657498 w 657498"/>
              <a:gd name="connsiteY4" fmla="*/ 902356 h 968106"/>
              <a:gd name="connsiteX5" fmla="*/ 591748 w 657498"/>
              <a:gd name="connsiteY5" fmla="*/ 968106 h 968106"/>
              <a:gd name="connsiteX6" fmla="*/ 65750 w 657498"/>
              <a:gd name="connsiteY6" fmla="*/ 968106 h 968106"/>
              <a:gd name="connsiteX7" fmla="*/ 0 w 657498"/>
              <a:gd name="connsiteY7" fmla="*/ 902356 h 968106"/>
              <a:gd name="connsiteX8" fmla="*/ 0 w 657498"/>
              <a:gd name="connsiteY8" fmla="*/ 65750 h 9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7498" h="968106">
                <a:moveTo>
                  <a:pt x="0" y="65750"/>
                </a:moveTo>
                <a:cubicBezTo>
                  <a:pt x="0" y="29437"/>
                  <a:pt x="29437" y="0"/>
                  <a:pt x="65750" y="0"/>
                </a:cubicBezTo>
                <a:lnTo>
                  <a:pt x="591748" y="0"/>
                </a:lnTo>
                <a:cubicBezTo>
                  <a:pt x="628061" y="0"/>
                  <a:pt x="657498" y="29437"/>
                  <a:pt x="657498" y="65750"/>
                </a:cubicBezTo>
                <a:lnTo>
                  <a:pt x="657498" y="902356"/>
                </a:lnTo>
                <a:cubicBezTo>
                  <a:pt x="657498" y="938669"/>
                  <a:pt x="628061" y="968106"/>
                  <a:pt x="591748" y="968106"/>
                </a:cubicBezTo>
                <a:lnTo>
                  <a:pt x="65750" y="968106"/>
                </a:lnTo>
                <a:cubicBezTo>
                  <a:pt x="29437" y="968106"/>
                  <a:pt x="0" y="938669"/>
                  <a:pt x="0" y="902356"/>
                </a:cubicBezTo>
                <a:lnTo>
                  <a:pt x="0" y="6575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977" tIns="64977" rIns="64977" bIns="64977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61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812830" y="2564904"/>
            <a:ext cx="3121106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7065632" y="4455485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066" y="5342506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46500" y="4452834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46500" y="5350487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2949" y="4452834"/>
            <a:ext cx="5579171" cy="8176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домашних хозяйств, имеющих широкополосный доступ к информационно-телекоммуникационной сети "Интернет", в расчете на 100 домашних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</a:t>
            </a:r>
            <a:endParaRPr lang="ru-RU" sz="1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365242"/>
            <a:ext cx="5570947" cy="61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граждан, использующих механизм получения государственных и муниципальных услуг в электронной форме,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63688" y="3501010"/>
            <a:ext cx="2592288" cy="68936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69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279" y="908065"/>
            <a:ext cx="1565079" cy="1543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«Цифровое общество Чувашии»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pic>
        <p:nvPicPr>
          <p:cNvPr id="3" name="Picture 2" descr="https://digitalpadm.com/wp-content/uploads/2018/01/banner-digit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4" y="696470"/>
            <a:ext cx="4956058" cy="20855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олилиния 38"/>
          <p:cNvSpPr/>
          <p:nvPr/>
        </p:nvSpPr>
        <p:spPr>
          <a:xfrm>
            <a:off x="6457769" y="3501009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425198" y="4463467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6425198" y="5350487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784764" y="4455484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792646" y="5342506"/>
            <a:ext cx="579554" cy="619981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812830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7711369" y="3501008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706066" y="4455486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8346500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065632" y="5350487"/>
            <a:ext cx="587436" cy="612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79061" y="3501010"/>
            <a:ext cx="587436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09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70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1280" y="764704"/>
            <a:ext cx="5386716" cy="151216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условий для системного повышения качества и комфорта городской среды на всей территории Чувашской Республики путем реализации в период 2018 -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 комплекса мероприятий по благоустройству территорий муниципальных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образований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2761183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139953" y="3032956"/>
            <a:ext cx="4775505" cy="351214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5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5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109572" y="3642698"/>
            <a:ext cx="2550660" cy="467619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806728" y="3658161"/>
            <a:ext cx="648072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90872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среды» 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109572" y="4221088"/>
            <a:ext cx="2550660" cy="108012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и общественных территорий муниципальных образований Чувашской Республики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842728" y="4334492"/>
            <a:ext cx="612072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910,2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074" name="Picture 2" descr="C:\Users\i.smirnov\Documents\Бюджет для граждан\Фото\1\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118" y="862000"/>
            <a:ext cx="2525338" cy="1856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олилиния 32"/>
          <p:cNvSpPr/>
          <p:nvPr/>
        </p:nvSpPr>
        <p:spPr>
          <a:xfrm>
            <a:off x="7576029" y="4320598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74763" y="3658160"/>
            <a:ext cx="586017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олилиния 36"/>
          <p:cNvSpPr/>
          <p:nvPr/>
        </p:nvSpPr>
        <p:spPr>
          <a:xfrm>
            <a:off x="8239350" y="3664082"/>
            <a:ext cx="612000" cy="46761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239350" y="4323032"/>
            <a:ext cx="612000" cy="858704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093541"/>
              </p:ext>
            </p:extLst>
          </p:nvPr>
        </p:nvGraphicFramePr>
        <p:xfrm>
          <a:off x="85600" y="3285837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Скругленная прямоугольная выноска 18"/>
          <p:cNvSpPr/>
          <p:nvPr/>
        </p:nvSpPr>
        <p:spPr>
          <a:xfrm>
            <a:off x="4743438" y="5505335"/>
            <a:ext cx="3959707" cy="1080120"/>
          </a:xfrm>
          <a:prstGeom prst="wedgeRoundRectCallout">
            <a:avLst>
              <a:gd name="adj1" fmla="val -73061"/>
              <a:gd name="adj2" fmla="val -44311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на 2025-2026 годы планируется предусмотреть при проектировании бюджета на 2025-2027 годы с учетом привлечения средств федерального бюджета на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комфортной городской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54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836712"/>
            <a:ext cx="3837705" cy="684000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6748019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674801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748019" y="3501426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7529277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52927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542343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225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8996" y="2564944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благоустроенных общественных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территорий,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17425" y="3429000"/>
            <a:ext cx="4742605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среды, баллов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1773493"/>
            <a:ext cx="2694136" cy="558333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5930411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674801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52927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17425" y="3897096"/>
            <a:ext cx="4760399" cy="396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городов с благоприятной городской средой от общего количества городов (индекс качества городской среды выше 50%)</a:t>
            </a:r>
          </a:p>
        </p:txBody>
      </p:sp>
      <p:sp>
        <p:nvSpPr>
          <p:cNvPr id="39" name="Полилиния 38"/>
          <p:cNvSpPr/>
          <p:nvPr/>
        </p:nvSpPr>
        <p:spPr>
          <a:xfrm>
            <a:off x="67569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529277" y="4439911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08527" y="4365104"/>
            <a:ext cx="4760399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проектов - победителей Всероссийского конкурса лучших проектов создания комфортной городской среды в малых городах и исторических поселениях, ед.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2" name="Picture 2" descr="C:\Users\i.smirnov\Documents\Бюджет для граждан\Фото\1\5361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892" y="836712"/>
            <a:ext cx="2260091" cy="15067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Полилиния 42"/>
          <p:cNvSpPr/>
          <p:nvPr/>
        </p:nvSpPr>
        <p:spPr>
          <a:xfrm>
            <a:off x="5930309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5930309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5930309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93920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2363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8316416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16416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16416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316416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125551" y="4941208"/>
            <a:ext cx="4752273" cy="50401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качества городской среды</a:t>
            </a:r>
          </a:p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Прирост среднего индекса качества городской среды по отношению к 2019 году</a:t>
            </a:r>
          </a:p>
        </p:txBody>
      </p:sp>
      <p:sp>
        <p:nvSpPr>
          <p:cNvPr id="53" name="Полилиния 52"/>
          <p:cNvSpPr/>
          <p:nvPr/>
        </p:nvSpPr>
        <p:spPr>
          <a:xfrm>
            <a:off x="593920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748019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542343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16416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125550" y="5517280"/>
            <a:ext cx="4734477" cy="432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финансового участия граждан, организаций в выполнении мероприятий по благоустройству дворовых территорий,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93030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674801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52927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04729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»</a:t>
            </a:r>
            <a:endParaRPr lang="ru-RU" sz="18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35DCAC-F131-4C56-82C1-BB591457AF70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  <p:sp>
        <p:nvSpPr>
          <p:cNvPr id="54" name="Полилиния 53"/>
          <p:cNvSpPr/>
          <p:nvPr/>
        </p:nvSpPr>
        <p:spPr>
          <a:xfrm>
            <a:off x="5111094" y="170400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5093537" y="263691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5093537" y="3501040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5093537" y="3933096"/>
            <a:ext cx="730024" cy="36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73" name="Полилиния 72"/>
          <p:cNvSpPr/>
          <p:nvPr/>
        </p:nvSpPr>
        <p:spPr>
          <a:xfrm>
            <a:off x="5093537" y="443711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5093537" y="5013176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5093537" y="5517272"/>
            <a:ext cx="730024" cy="396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17425" y="2996992"/>
            <a:ext cx="4759461" cy="36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реализованных 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инициативных </a:t>
            </a:r>
            <a:r>
              <a:rPr lang="ru-RU" sz="1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</a:t>
            </a:r>
            <a:r>
              <a:rPr lang="ru-RU" sz="1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ед.</a:t>
            </a:r>
            <a:endParaRPr lang="ru-RU" sz="1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674801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752927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5930309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8316416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093537" y="3068992"/>
            <a:ext cx="730024" cy="28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29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72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6734" y="692696"/>
            <a:ext cx="5386716" cy="10801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благоприятных условий для развития промышленности Чувашской Республики;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инновационной активности бизнеса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734" y="1988840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30302" y="1916832"/>
            <a:ext cx="4688404" cy="216023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2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2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4230302" y="2182029"/>
            <a:ext cx="2698943" cy="237374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4230301" y="2995192"/>
            <a:ext cx="2698943" cy="50405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«Поддержка проектов развития промышленности, развития инфраструктуры и диверсификация оборонно-промышленного комплекса»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999494" y="2177280"/>
            <a:ext cx="612000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971644" y="2482841"/>
            <a:ext cx="612000" cy="432048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8,6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6980307" y="2994920"/>
            <a:ext cx="612000" cy="50456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157,0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18021" y="2182029"/>
            <a:ext cx="612000" cy="233739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3732655"/>
              </p:ext>
            </p:extLst>
          </p:nvPr>
        </p:nvGraphicFramePr>
        <p:xfrm>
          <a:off x="215056" y="2419403"/>
          <a:ext cx="3934126" cy="31140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62646" y="2183180"/>
            <a:ext cx="612000" cy="223311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4238019" y="2482841"/>
            <a:ext cx="2698943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«Адресная поддержка повышения производительности труда на предприятиях»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646702" y="2482841"/>
            <a:ext cx="612000" cy="442103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21572" y="2482841"/>
            <a:ext cx="612000" cy="437179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653445" y="3001748"/>
            <a:ext cx="612000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8321572" y="2995931"/>
            <a:ext cx="612000" cy="51323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774" y="620688"/>
            <a:ext cx="302433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4238018" y="3579551"/>
            <a:ext cx="2698943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Энергоэффективность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транспортном комплексе»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6980307" y="3579513"/>
            <a:ext cx="613938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82,8</a:t>
            </a:r>
          </a:p>
        </p:txBody>
      </p:sp>
      <p:sp>
        <p:nvSpPr>
          <p:cNvPr id="28" name="Полилиния 27"/>
          <p:cNvSpPr/>
          <p:nvPr/>
        </p:nvSpPr>
        <p:spPr>
          <a:xfrm>
            <a:off x="7642307" y="3591785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21572" y="3585075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4252353" y="3947854"/>
            <a:ext cx="2698943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«Развитие промышленного производства и повышение инвестиционной привлекательности региона»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997556" y="3947544"/>
            <a:ext cx="613938" cy="428143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,6</a:t>
            </a:r>
          </a:p>
        </p:txBody>
      </p:sp>
      <p:sp>
        <p:nvSpPr>
          <p:cNvPr id="33" name="Полилиния 32"/>
          <p:cNvSpPr/>
          <p:nvPr/>
        </p:nvSpPr>
        <p:spPr>
          <a:xfrm>
            <a:off x="7646535" y="3956589"/>
            <a:ext cx="613938" cy="416074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8321572" y="3948986"/>
            <a:ext cx="612000" cy="428142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4245267" y="4460205"/>
            <a:ext cx="2698943" cy="37583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«Развитие межрегионального и международного сотрудничества»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4230301" y="4916344"/>
            <a:ext cx="2684765" cy="432048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«Содействие развитию промышленного производства и повышения инвестиционной привлекательности региона»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4252353" y="5796998"/>
            <a:ext cx="2688671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«Энергосбережение в Чувашской Республике»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4227907" y="6165304"/>
            <a:ext cx="2713117" cy="476672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«Развитие промышленности и инновационная экономика»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4239135" y="5428695"/>
            <a:ext cx="2685683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ts val="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«Качество»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80307" y="4455718"/>
            <a:ext cx="634277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7662645" y="4449467"/>
            <a:ext cx="634277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21572" y="4453039"/>
            <a:ext cx="61200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71644" y="4911585"/>
            <a:ext cx="608116" cy="43762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519,5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619239" y="4902107"/>
            <a:ext cx="634277" cy="456788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321572" y="4904786"/>
            <a:ext cx="612000" cy="456788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6991840" y="5429242"/>
            <a:ext cx="611209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36365" y="5435699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8321572" y="5437485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0,5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84962" y="5797273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54133" y="5800503"/>
            <a:ext cx="634277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8321572" y="580139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6977217" y="6165304"/>
            <a:ext cx="634277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31,0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7662644" y="6165304"/>
            <a:ext cx="634277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21572" y="6165304"/>
            <a:ext cx="612000" cy="375836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31,8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ая прямоугольная выноска 60"/>
          <p:cNvSpPr/>
          <p:nvPr/>
        </p:nvSpPr>
        <p:spPr>
          <a:xfrm>
            <a:off x="395536" y="5602854"/>
            <a:ext cx="3240360" cy="800786"/>
          </a:xfrm>
          <a:prstGeom prst="wedgeRoundRectCallout">
            <a:avLst>
              <a:gd name="adj1" fmla="val 45363"/>
              <a:gd name="adj2" fmla="val -8469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на 2025 – 2026 годы планируется предусмотреть с учетом участия в федеральных программах на развитие промышленности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03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5126783" y="1055897"/>
            <a:ext cx="3903032" cy="1092777"/>
          </a:xfrm>
          <a:custGeom>
            <a:avLst/>
            <a:gdLst>
              <a:gd name="connsiteX0" fmla="*/ 0 w 3903032"/>
              <a:gd name="connsiteY0" fmla="*/ 109278 h 1092777"/>
              <a:gd name="connsiteX1" fmla="*/ 109278 w 3903032"/>
              <a:gd name="connsiteY1" fmla="*/ 0 h 1092777"/>
              <a:gd name="connsiteX2" fmla="*/ 3793754 w 3903032"/>
              <a:gd name="connsiteY2" fmla="*/ 0 h 1092777"/>
              <a:gd name="connsiteX3" fmla="*/ 3903032 w 3903032"/>
              <a:gd name="connsiteY3" fmla="*/ 109278 h 1092777"/>
              <a:gd name="connsiteX4" fmla="*/ 3903032 w 3903032"/>
              <a:gd name="connsiteY4" fmla="*/ 983499 h 1092777"/>
              <a:gd name="connsiteX5" fmla="*/ 3793754 w 3903032"/>
              <a:gd name="connsiteY5" fmla="*/ 1092777 h 1092777"/>
              <a:gd name="connsiteX6" fmla="*/ 109278 w 3903032"/>
              <a:gd name="connsiteY6" fmla="*/ 1092777 h 1092777"/>
              <a:gd name="connsiteX7" fmla="*/ 0 w 3903032"/>
              <a:gd name="connsiteY7" fmla="*/ 983499 h 1092777"/>
              <a:gd name="connsiteX8" fmla="*/ 0 w 3903032"/>
              <a:gd name="connsiteY8" fmla="*/ 109278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1092777">
                <a:moveTo>
                  <a:pt x="0" y="109278"/>
                </a:moveTo>
                <a:cubicBezTo>
                  <a:pt x="0" y="48925"/>
                  <a:pt x="48925" y="0"/>
                  <a:pt x="109278" y="0"/>
                </a:cubicBezTo>
                <a:lnTo>
                  <a:pt x="3793754" y="0"/>
                </a:lnTo>
                <a:cubicBezTo>
                  <a:pt x="3854107" y="0"/>
                  <a:pt x="3903032" y="48925"/>
                  <a:pt x="3903032" y="109278"/>
                </a:cubicBezTo>
                <a:lnTo>
                  <a:pt x="3903032" y="983499"/>
                </a:lnTo>
                <a:cubicBezTo>
                  <a:pt x="3903032" y="1043852"/>
                  <a:pt x="3854107" y="1092777"/>
                  <a:pt x="3793754" y="1092777"/>
                </a:cubicBezTo>
                <a:lnTo>
                  <a:pt x="109278" y="1092777"/>
                </a:lnTo>
                <a:cubicBezTo>
                  <a:pt x="48925" y="1092777"/>
                  <a:pt x="0" y="1043852"/>
                  <a:pt x="0" y="983499"/>
                </a:cubicBezTo>
                <a:lnTo>
                  <a:pt x="0" y="109278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92966" tIns="92966" rIns="92966" bIns="92966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16" name="Полилиния 15"/>
          <p:cNvSpPr/>
          <p:nvPr/>
        </p:nvSpPr>
        <p:spPr>
          <a:xfrm>
            <a:off x="5927052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5946344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8,9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6718399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6737691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509746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7529038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8301093" y="2364293"/>
            <a:ext cx="730024" cy="775751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8316520" y="3565686"/>
            <a:ext cx="730024" cy="568147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101,2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832" y="3568976"/>
            <a:ext cx="4903478" cy="5615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производства обрабатывающих производств,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756" y="2378907"/>
            <a:ext cx="2694136" cy="64807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73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6675" y="1357879"/>
            <a:ext cx="2279984" cy="17566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37" y="931128"/>
            <a:ext cx="2832574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base">
              <a:spcAft>
                <a:spcPct val="0"/>
              </a:spcAft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промышленности и инновационная экономика»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5946344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43,7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6737691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50,1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529038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8316520" y="4266688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51,3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30467" y="4265591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организаций, осуществлявших технологические инновации, в общем числе обследованных организаций, %</a:t>
            </a: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59463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145,0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749244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147,0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529038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149,0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31947" y="4948432"/>
            <a:ext cx="730024" cy="5616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151,6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130467" y="4948432"/>
            <a:ext cx="4904418" cy="561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количества организаций, внедривших международные стандарты качества (современные технологии управления), по отношению к </a:t>
            </a:r>
            <a:r>
              <a:rPr lang="ru-RU" sz="13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году, 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126659" y="2363368"/>
            <a:ext cx="730800" cy="777600"/>
          </a:xfrm>
          <a:custGeom>
            <a:avLst/>
            <a:gdLst>
              <a:gd name="connsiteX0" fmla="*/ 0 w 1612017"/>
              <a:gd name="connsiteY0" fmla="*/ 91715 h 917152"/>
              <a:gd name="connsiteX1" fmla="*/ 91715 w 1612017"/>
              <a:gd name="connsiteY1" fmla="*/ 0 h 917152"/>
              <a:gd name="connsiteX2" fmla="*/ 1520302 w 1612017"/>
              <a:gd name="connsiteY2" fmla="*/ 0 h 917152"/>
              <a:gd name="connsiteX3" fmla="*/ 1612017 w 1612017"/>
              <a:gd name="connsiteY3" fmla="*/ 91715 h 917152"/>
              <a:gd name="connsiteX4" fmla="*/ 1612017 w 1612017"/>
              <a:gd name="connsiteY4" fmla="*/ 825437 h 917152"/>
              <a:gd name="connsiteX5" fmla="*/ 1520302 w 1612017"/>
              <a:gd name="connsiteY5" fmla="*/ 917152 h 917152"/>
              <a:gd name="connsiteX6" fmla="*/ 91715 w 1612017"/>
              <a:gd name="connsiteY6" fmla="*/ 917152 h 917152"/>
              <a:gd name="connsiteX7" fmla="*/ 0 w 1612017"/>
              <a:gd name="connsiteY7" fmla="*/ 825437 h 917152"/>
              <a:gd name="connsiteX8" fmla="*/ 0 w 1612017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2017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1520302" y="0"/>
                </a:lnTo>
                <a:cubicBezTo>
                  <a:pt x="1570955" y="0"/>
                  <a:pt x="1612017" y="41062"/>
                  <a:pt x="1612017" y="91715"/>
                </a:cubicBezTo>
                <a:lnTo>
                  <a:pt x="1612017" y="825437"/>
                </a:lnTo>
                <a:cubicBezTo>
                  <a:pt x="1612017" y="876090"/>
                  <a:pt x="1570955" y="917152"/>
                  <a:pt x="1520302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5120868" y="3568976"/>
            <a:ext cx="730800" cy="568800"/>
          </a:xfrm>
          <a:custGeom>
            <a:avLst/>
            <a:gdLst>
              <a:gd name="connsiteX0" fmla="*/ 0 w 1605729"/>
              <a:gd name="connsiteY0" fmla="*/ 46558 h 465583"/>
              <a:gd name="connsiteX1" fmla="*/ 46558 w 1605729"/>
              <a:gd name="connsiteY1" fmla="*/ 0 h 465583"/>
              <a:gd name="connsiteX2" fmla="*/ 1559171 w 1605729"/>
              <a:gd name="connsiteY2" fmla="*/ 0 h 465583"/>
              <a:gd name="connsiteX3" fmla="*/ 1605729 w 1605729"/>
              <a:gd name="connsiteY3" fmla="*/ 46558 h 465583"/>
              <a:gd name="connsiteX4" fmla="*/ 1605729 w 1605729"/>
              <a:gd name="connsiteY4" fmla="*/ 419025 h 465583"/>
              <a:gd name="connsiteX5" fmla="*/ 1559171 w 1605729"/>
              <a:gd name="connsiteY5" fmla="*/ 465583 h 465583"/>
              <a:gd name="connsiteX6" fmla="*/ 46558 w 1605729"/>
              <a:gd name="connsiteY6" fmla="*/ 465583 h 465583"/>
              <a:gd name="connsiteX7" fmla="*/ 0 w 1605729"/>
              <a:gd name="connsiteY7" fmla="*/ 419025 h 465583"/>
              <a:gd name="connsiteX8" fmla="*/ 0 w 1605729"/>
              <a:gd name="connsiteY8" fmla="*/ 46558 h 465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05729" h="465583">
                <a:moveTo>
                  <a:pt x="0" y="46558"/>
                </a:moveTo>
                <a:cubicBezTo>
                  <a:pt x="0" y="20845"/>
                  <a:pt x="20845" y="0"/>
                  <a:pt x="46558" y="0"/>
                </a:cubicBezTo>
                <a:lnTo>
                  <a:pt x="1559171" y="0"/>
                </a:lnTo>
                <a:cubicBezTo>
                  <a:pt x="1584884" y="0"/>
                  <a:pt x="1605729" y="20845"/>
                  <a:pt x="1605729" y="46558"/>
                </a:cubicBezTo>
                <a:lnTo>
                  <a:pt x="1605729" y="419025"/>
                </a:lnTo>
                <a:cubicBezTo>
                  <a:pt x="1605729" y="444738"/>
                  <a:pt x="1584884" y="465583"/>
                  <a:pt x="1559171" y="465583"/>
                </a:cubicBezTo>
                <a:lnTo>
                  <a:pt x="46558" y="465583"/>
                </a:lnTo>
                <a:cubicBezTo>
                  <a:pt x="20845" y="465583"/>
                  <a:pt x="0" y="444738"/>
                  <a:pt x="0" y="419025"/>
                </a:cubicBezTo>
                <a:lnTo>
                  <a:pt x="0" y="46558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546" tIns="55546" rIns="55546" bIns="55546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99,6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5120868" y="4266688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37,4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5120868" y="4948432"/>
            <a:ext cx="730800" cy="568800"/>
          </a:xfrm>
          <a:custGeom>
            <a:avLst/>
            <a:gdLst>
              <a:gd name="connsiteX0" fmla="*/ 0 w 941167"/>
              <a:gd name="connsiteY0" fmla="*/ 69781 h 697806"/>
              <a:gd name="connsiteX1" fmla="*/ 69781 w 941167"/>
              <a:gd name="connsiteY1" fmla="*/ 0 h 697806"/>
              <a:gd name="connsiteX2" fmla="*/ 871386 w 941167"/>
              <a:gd name="connsiteY2" fmla="*/ 0 h 697806"/>
              <a:gd name="connsiteX3" fmla="*/ 941167 w 941167"/>
              <a:gd name="connsiteY3" fmla="*/ 69781 h 697806"/>
              <a:gd name="connsiteX4" fmla="*/ 941167 w 941167"/>
              <a:gd name="connsiteY4" fmla="*/ 628025 h 697806"/>
              <a:gd name="connsiteX5" fmla="*/ 871386 w 941167"/>
              <a:gd name="connsiteY5" fmla="*/ 697806 h 697806"/>
              <a:gd name="connsiteX6" fmla="*/ 69781 w 941167"/>
              <a:gd name="connsiteY6" fmla="*/ 697806 h 697806"/>
              <a:gd name="connsiteX7" fmla="*/ 0 w 941167"/>
              <a:gd name="connsiteY7" fmla="*/ 628025 h 697806"/>
              <a:gd name="connsiteX8" fmla="*/ 0 w 941167"/>
              <a:gd name="connsiteY8" fmla="*/ 69781 h 697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1167" h="697806">
                <a:moveTo>
                  <a:pt x="0" y="69781"/>
                </a:moveTo>
                <a:cubicBezTo>
                  <a:pt x="0" y="31242"/>
                  <a:pt x="31242" y="0"/>
                  <a:pt x="69781" y="0"/>
                </a:cubicBezTo>
                <a:lnTo>
                  <a:pt x="871386" y="0"/>
                </a:lnTo>
                <a:cubicBezTo>
                  <a:pt x="909925" y="0"/>
                  <a:pt x="941167" y="31242"/>
                  <a:pt x="941167" y="69781"/>
                </a:cubicBezTo>
                <a:lnTo>
                  <a:pt x="941167" y="628025"/>
                </a:lnTo>
                <a:cubicBezTo>
                  <a:pt x="941167" y="666564"/>
                  <a:pt x="909925" y="697806"/>
                  <a:pt x="871386" y="697806"/>
                </a:cubicBezTo>
                <a:lnTo>
                  <a:pt x="69781" y="697806"/>
                </a:lnTo>
                <a:cubicBezTo>
                  <a:pt x="31242" y="697806"/>
                  <a:pt x="0" y="666564"/>
                  <a:pt x="0" y="628025"/>
                </a:cubicBezTo>
                <a:lnTo>
                  <a:pt x="0" y="69781"/>
                </a:lnTo>
                <a:close/>
              </a:path>
            </a:pathLst>
          </a:cu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48" tIns="62348" rIns="62348" bIns="6234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143,0</a:t>
            </a:r>
            <a:endParaRPr lang="ru-RU" sz="12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599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390405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759495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7780" y="858545"/>
            <a:ext cx="5432332" cy="192238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управления государственным имуществом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состава и структуры государственного имущества Чувашской Республики;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функционирования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сектора экономики Чувашской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9728" y="2996952"/>
            <a:ext cx="420935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098510"/>
              </p:ext>
            </p:extLst>
          </p:nvPr>
        </p:nvGraphicFramePr>
        <p:xfrm>
          <a:off x="245437" y="3320117"/>
          <a:ext cx="3750499" cy="3228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00392" y="6513069"/>
            <a:ext cx="1031571" cy="300307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74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3" name="Полилиния 2"/>
          <p:cNvSpPr/>
          <p:nvPr/>
        </p:nvSpPr>
        <p:spPr>
          <a:xfrm>
            <a:off x="4211961" y="3501008"/>
            <a:ext cx="4753964" cy="357863"/>
          </a:xfrm>
          <a:custGeom>
            <a:avLst/>
            <a:gdLst>
              <a:gd name="connsiteX0" fmla="*/ 0 w 3828284"/>
              <a:gd name="connsiteY0" fmla="*/ 43510 h 435104"/>
              <a:gd name="connsiteX1" fmla="*/ 43510 w 3828284"/>
              <a:gd name="connsiteY1" fmla="*/ 0 h 435104"/>
              <a:gd name="connsiteX2" fmla="*/ 3784774 w 3828284"/>
              <a:gd name="connsiteY2" fmla="*/ 0 h 435104"/>
              <a:gd name="connsiteX3" fmla="*/ 3828284 w 3828284"/>
              <a:gd name="connsiteY3" fmla="*/ 43510 h 435104"/>
              <a:gd name="connsiteX4" fmla="*/ 3828284 w 3828284"/>
              <a:gd name="connsiteY4" fmla="*/ 391594 h 435104"/>
              <a:gd name="connsiteX5" fmla="*/ 3784774 w 3828284"/>
              <a:gd name="connsiteY5" fmla="*/ 435104 h 435104"/>
              <a:gd name="connsiteX6" fmla="*/ 43510 w 3828284"/>
              <a:gd name="connsiteY6" fmla="*/ 435104 h 435104"/>
              <a:gd name="connsiteX7" fmla="*/ 0 w 3828284"/>
              <a:gd name="connsiteY7" fmla="*/ 391594 h 435104"/>
              <a:gd name="connsiteX8" fmla="*/ 0 w 3828284"/>
              <a:gd name="connsiteY8" fmla="*/ 43510 h 43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28284" h="435104">
                <a:moveTo>
                  <a:pt x="0" y="43510"/>
                </a:moveTo>
                <a:cubicBezTo>
                  <a:pt x="0" y="19480"/>
                  <a:pt x="19480" y="0"/>
                  <a:pt x="43510" y="0"/>
                </a:cubicBezTo>
                <a:lnTo>
                  <a:pt x="3784774" y="0"/>
                </a:lnTo>
                <a:cubicBezTo>
                  <a:pt x="3808804" y="0"/>
                  <a:pt x="3828284" y="19480"/>
                  <a:pt x="3828284" y="43510"/>
                </a:cubicBezTo>
                <a:lnTo>
                  <a:pt x="3828284" y="391594"/>
                </a:lnTo>
                <a:cubicBezTo>
                  <a:pt x="3828284" y="415624"/>
                  <a:pt x="3808804" y="435104"/>
                  <a:pt x="3784774" y="435104"/>
                </a:cubicBezTo>
                <a:lnTo>
                  <a:pt x="43510" y="435104"/>
                </a:lnTo>
                <a:cubicBezTo>
                  <a:pt x="19480" y="435104"/>
                  <a:pt x="0" y="415624"/>
                  <a:pt x="0" y="391594"/>
                </a:cubicBezTo>
                <a:lnTo>
                  <a:pt x="0" y="43510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084" tIns="66084" rIns="66084" bIns="66084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4211961" y="3997584"/>
            <a:ext cx="2762619" cy="330794"/>
          </a:xfrm>
          <a:custGeom>
            <a:avLst/>
            <a:gdLst>
              <a:gd name="connsiteX0" fmla="*/ 0 w 2092791"/>
              <a:gd name="connsiteY0" fmla="*/ 40219 h 402193"/>
              <a:gd name="connsiteX1" fmla="*/ 40219 w 2092791"/>
              <a:gd name="connsiteY1" fmla="*/ 0 h 402193"/>
              <a:gd name="connsiteX2" fmla="*/ 2052572 w 2092791"/>
              <a:gd name="connsiteY2" fmla="*/ 0 h 402193"/>
              <a:gd name="connsiteX3" fmla="*/ 2092791 w 2092791"/>
              <a:gd name="connsiteY3" fmla="*/ 40219 h 402193"/>
              <a:gd name="connsiteX4" fmla="*/ 2092791 w 2092791"/>
              <a:gd name="connsiteY4" fmla="*/ 361974 h 402193"/>
              <a:gd name="connsiteX5" fmla="*/ 2052572 w 2092791"/>
              <a:gd name="connsiteY5" fmla="*/ 402193 h 402193"/>
              <a:gd name="connsiteX6" fmla="*/ 40219 w 2092791"/>
              <a:gd name="connsiteY6" fmla="*/ 402193 h 402193"/>
              <a:gd name="connsiteX7" fmla="*/ 0 w 2092791"/>
              <a:gd name="connsiteY7" fmla="*/ 361974 h 402193"/>
              <a:gd name="connsiteX8" fmla="*/ 0 w 2092791"/>
              <a:gd name="connsiteY8" fmla="*/ 40219 h 40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92791" h="402193">
                <a:moveTo>
                  <a:pt x="0" y="40219"/>
                </a:moveTo>
                <a:cubicBezTo>
                  <a:pt x="0" y="18007"/>
                  <a:pt x="18007" y="0"/>
                  <a:pt x="40219" y="0"/>
                </a:cubicBezTo>
                <a:lnTo>
                  <a:pt x="2052572" y="0"/>
                </a:lnTo>
                <a:cubicBezTo>
                  <a:pt x="2074784" y="0"/>
                  <a:pt x="2092791" y="18007"/>
                  <a:pt x="2092791" y="40219"/>
                </a:cubicBezTo>
                <a:lnTo>
                  <a:pt x="2092791" y="361974"/>
                </a:lnTo>
                <a:cubicBezTo>
                  <a:pt x="2092791" y="384186"/>
                  <a:pt x="2074784" y="402193"/>
                  <a:pt x="2052572" y="402193"/>
                </a:cubicBezTo>
                <a:lnTo>
                  <a:pt x="40219" y="402193"/>
                </a:lnTo>
                <a:cubicBezTo>
                  <a:pt x="18007" y="402193"/>
                  <a:pt x="0" y="384186"/>
                  <a:pt x="0" y="361974"/>
                </a:cubicBezTo>
                <a:lnTo>
                  <a:pt x="0" y="4021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5120" tIns="65120" rIns="65120" bIns="6512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4211961" y="4375824"/>
            <a:ext cx="2780061" cy="997392"/>
          </a:xfrm>
          <a:custGeom>
            <a:avLst/>
            <a:gdLst>
              <a:gd name="connsiteX0" fmla="*/ 0 w 2109407"/>
              <a:gd name="connsiteY0" fmla="*/ 55259 h 552593"/>
              <a:gd name="connsiteX1" fmla="*/ 55259 w 2109407"/>
              <a:gd name="connsiteY1" fmla="*/ 0 h 552593"/>
              <a:gd name="connsiteX2" fmla="*/ 2054148 w 2109407"/>
              <a:gd name="connsiteY2" fmla="*/ 0 h 552593"/>
              <a:gd name="connsiteX3" fmla="*/ 2109407 w 2109407"/>
              <a:gd name="connsiteY3" fmla="*/ 55259 h 552593"/>
              <a:gd name="connsiteX4" fmla="*/ 2109407 w 2109407"/>
              <a:gd name="connsiteY4" fmla="*/ 497334 h 552593"/>
              <a:gd name="connsiteX5" fmla="*/ 2054148 w 2109407"/>
              <a:gd name="connsiteY5" fmla="*/ 552593 h 552593"/>
              <a:gd name="connsiteX6" fmla="*/ 55259 w 2109407"/>
              <a:gd name="connsiteY6" fmla="*/ 552593 h 552593"/>
              <a:gd name="connsiteX7" fmla="*/ 0 w 2109407"/>
              <a:gd name="connsiteY7" fmla="*/ 497334 h 552593"/>
              <a:gd name="connsiteX8" fmla="*/ 0 w 2109407"/>
              <a:gd name="connsiteY8" fmla="*/ 55259 h 552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9407" h="552593">
                <a:moveTo>
                  <a:pt x="0" y="55259"/>
                </a:moveTo>
                <a:cubicBezTo>
                  <a:pt x="0" y="24740"/>
                  <a:pt x="24740" y="0"/>
                  <a:pt x="55259" y="0"/>
                </a:cubicBezTo>
                <a:lnTo>
                  <a:pt x="2054148" y="0"/>
                </a:lnTo>
                <a:cubicBezTo>
                  <a:pt x="2084667" y="0"/>
                  <a:pt x="2109407" y="24740"/>
                  <a:pt x="2109407" y="55259"/>
                </a:cubicBezTo>
                <a:lnTo>
                  <a:pt x="2109407" y="497334"/>
                </a:lnTo>
                <a:cubicBezTo>
                  <a:pt x="2109407" y="527853"/>
                  <a:pt x="2084667" y="552593"/>
                  <a:pt x="2054148" y="552593"/>
                </a:cubicBezTo>
                <a:lnTo>
                  <a:pt x="55259" y="552593"/>
                </a:lnTo>
                <a:cubicBezTo>
                  <a:pt x="24740" y="552593"/>
                  <a:pt x="0" y="527853"/>
                  <a:pt x="0" y="497334"/>
                </a:cubicBezTo>
                <a:lnTo>
                  <a:pt x="0" y="5525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05" tIns="61905" rIns="61905" bIns="6190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«Создание условий для максимального вовлечения в хозяйственных оборот государственного имущества Чувашской Республики, в том числе земельных участков»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4198802" y="5517232"/>
            <a:ext cx="2762619" cy="789308"/>
          </a:xfrm>
          <a:custGeom>
            <a:avLst/>
            <a:gdLst>
              <a:gd name="connsiteX0" fmla="*/ 0 w 2123999"/>
              <a:gd name="connsiteY0" fmla="*/ 36961 h 369613"/>
              <a:gd name="connsiteX1" fmla="*/ 36961 w 2123999"/>
              <a:gd name="connsiteY1" fmla="*/ 0 h 369613"/>
              <a:gd name="connsiteX2" fmla="*/ 2087038 w 2123999"/>
              <a:gd name="connsiteY2" fmla="*/ 0 h 369613"/>
              <a:gd name="connsiteX3" fmla="*/ 2123999 w 2123999"/>
              <a:gd name="connsiteY3" fmla="*/ 36961 h 369613"/>
              <a:gd name="connsiteX4" fmla="*/ 2123999 w 2123999"/>
              <a:gd name="connsiteY4" fmla="*/ 332652 h 369613"/>
              <a:gd name="connsiteX5" fmla="*/ 2087038 w 2123999"/>
              <a:gd name="connsiteY5" fmla="*/ 369613 h 369613"/>
              <a:gd name="connsiteX6" fmla="*/ 36961 w 2123999"/>
              <a:gd name="connsiteY6" fmla="*/ 369613 h 369613"/>
              <a:gd name="connsiteX7" fmla="*/ 0 w 2123999"/>
              <a:gd name="connsiteY7" fmla="*/ 332652 h 369613"/>
              <a:gd name="connsiteX8" fmla="*/ 0 w 2123999"/>
              <a:gd name="connsiteY8" fmla="*/ 36961 h 369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23999" h="369613">
                <a:moveTo>
                  <a:pt x="0" y="36961"/>
                </a:moveTo>
                <a:cubicBezTo>
                  <a:pt x="0" y="16548"/>
                  <a:pt x="16548" y="0"/>
                  <a:pt x="36961" y="0"/>
                </a:cubicBezTo>
                <a:lnTo>
                  <a:pt x="2087038" y="0"/>
                </a:lnTo>
                <a:cubicBezTo>
                  <a:pt x="2107451" y="0"/>
                  <a:pt x="2123999" y="16548"/>
                  <a:pt x="2123999" y="36961"/>
                </a:cubicBezTo>
                <a:lnTo>
                  <a:pt x="2123999" y="332652"/>
                </a:lnTo>
                <a:cubicBezTo>
                  <a:pt x="2123999" y="353065"/>
                  <a:pt x="2107451" y="369613"/>
                  <a:pt x="2087038" y="369613"/>
                </a:cubicBezTo>
                <a:lnTo>
                  <a:pt x="36961" y="369613"/>
                </a:lnTo>
                <a:cubicBezTo>
                  <a:pt x="16548" y="369613"/>
                  <a:pt x="0" y="353065"/>
                  <a:pt x="0" y="332652"/>
                </a:cubicBezTo>
                <a:lnTo>
                  <a:pt x="0" y="3696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546" tIns="56546" rIns="56546" bIns="56546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«Эффективное управление и распоряжение государственным имуществом Чувашской Республики»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7730284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730283" y="4375987"/>
            <a:ext cx="590354" cy="997229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189,6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730283" y="5517232"/>
            <a:ext cx="590354" cy="789309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8365226" y="3996557"/>
            <a:ext cx="590354" cy="326039"/>
          </a:xfrm>
          <a:custGeom>
            <a:avLst/>
            <a:gdLst>
              <a:gd name="connsiteX0" fmla="*/ 0 w 655573"/>
              <a:gd name="connsiteY0" fmla="*/ 39641 h 396411"/>
              <a:gd name="connsiteX1" fmla="*/ 39641 w 655573"/>
              <a:gd name="connsiteY1" fmla="*/ 0 h 396411"/>
              <a:gd name="connsiteX2" fmla="*/ 615932 w 655573"/>
              <a:gd name="connsiteY2" fmla="*/ 0 h 396411"/>
              <a:gd name="connsiteX3" fmla="*/ 655573 w 655573"/>
              <a:gd name="connsiteY3" fmla="*/ 39641 h 396411"/>
              <a:gd name="connsiteX4" fmla="*/ 655573 w 655573"/>
              <a:gd name="connsiteY4" fmla="*/ 356770 h 396411"/>
              <a:gd name="connsiteX5" fmla="*/ 615932 w 655573"/>
              <a:gd name="connsiteY5" fmla="*/ 396411 h 396411"/>
              <a:gd name="connsiteX6" fmla="*/ 39641 w 655573"/>
              <a:gd name="connsiteY6" fmla="*/ 396411 h 396411"/>
              <a:gd name="connsiteX7" fmla="*/ 0 w 655573"/>
              <a:gd name="connsiteY7" fmla="*/ 356770 h 396411"/>
              <a:gd name="connsiteX8" fmla="*/ 0 w 655573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3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2" y="0"/>
                </a:lnTo>
                <a:cubicBezTo>
                  <a:pt x="637825" y="0"/>
                  <a:pt x="655573" y="17748"/>
                  <a:pt x="655573" y="39641"/>
                </a:cubicBezTo>
                <a:lnTo>
                  <a:pt x="655573" y="356770"/>
                </a:lnTo>
                <a:cubicBezTo>
                  <a:pt x="655573" y="378663"/>
                  <a:pt x="637825" y="396411"/>
                  <a:pt x="615932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8365226" y="4370462"/>
            <a:ext cx="590354" cy="1002754"/>
          </a:xfrm>
          <a:custGeom>
            <a:avLst/>
            <a:gdLst>
              <a:gd name="connsiteX0" fmla="*/ 0 w 655568"/>
              <a:gd name="connsiteY0" fmla="*/ 55497 h 554966"/>
              <a:gd name="connsiteX1" fmla="*/ 55497 w 655568"/>
              <a:gd name="connsiteY1" fmla="*/ 0 h 554966"/>
              <a:gd name="connsiteX2" fmla="*/ 600071 w 655568"/>
              <a:gd name="connsiteY2" fmla="*/ 0 h 554966"/>
              <a:gd name="connsiteX3" fmla="*/ 655568 w 655568"/>
              <a:gd name="connsiteY3" fmla="*/ 55497 h 554966"/>
              <a:gd name="connsiteX4" fmla="*/ 655568 w 655568"/>
              <a:gd name="connsiteY4" fmla="*/ 499469 h 554966"/>
              <a:gd name="connsiteX5" fmla="*/ 600071 w 655568"/>
              <a:gd name="connsiteY5" fmla="*/ 554966 h 554966"/>
              <a:gd name="connsiteX6" fmla="*/ 55497 w 655568"/>
              <a:gd name="connsiteY6" fmla="*/ 554966 h 554966"/>
              <a:gd name="connsiteX7" fmla="*/ 0 w 655568"/>
              <a:gd name="connsiteY7" fmla="*/ 499469 h 554966"/>
              <a:gd name="connsiteX8" fmla="*/ 0 w 655568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8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1" y="0"/>
                </a:lnTo>
                <a:cubicBezTo>
                  <a:pt x="630721" y="0"/>
                  <a:pt x="655568" y="24847"/>
                  <a:pt x="655568" y="55497"/>
                </a:cubicBezTo>
                <a:lnTo>
                  <a:pt x="655568" y="499469"/>
                </a:lnTo>
                <a:cubicBezTo>
                  <a:pt x="655568" y="530119"/>
                  <a:pt x="630721" y="554966"/>
                  <a:pt x="600071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85,8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65226" y="5502829"/>
            <a:ext cx="590354" cy="789310"/>
          </a:xfrm>
          <a:custGeom>
            <a:avLst/>
            <a:gdLst>
              <a:gd name="connsiteX0" fmla="*/ 0 w 660749"/>
              <a:gd name="connsiteY0" fmla="*/ 39599 h 395993"/>
              <a:gd name="connsiteX1" fmla="*/ 39599 w 660749"/>
              <a:gd name="connsiteY1" fmla="*/ 0 h 395993"/>
              <a:gd name="connsiteX2" fmla="*/ 621150 w 660749"/>
              <a:gd name="connsiteY2" fmla="*/ 0 h 395993"/>
              <a:gd name="connsiteX3" fmla="*/ 660749 w 660749"/>
              <a:gd name="connsiteY3" fmla="*/ 39599 h 395993"/>
              <a:gd name="connsiteX4" fmla="*/ 660749 w 660749"/>
              <a:gd name="connsiteY4" fmla="*/ 356394 h 395993"/>
              <a:gd name="connsiteX5" fmla="*/ 621150 w 660749"/>
              <a:gd name="connsiteY5" fmla="*/ 395993 h 395993"/>
              <a:gd name="connsiteX6" fmla="*/ 39599 w 660749"/>
              <a:gd name="connsiteY6" fmla="*/ 395993 h 395993"/>
              <a:gd name="connsiteX7" fmla="*/ 0 w 660749"/>
              <a:gd name="connsiteY7" fmla="*/ 356394 h 395993"/>
              <a:gd name="connsiteX8" fmla="*/ 0 w 660749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9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50" y="0"/>
                </a:lnTo>
                <a:cubicBezTo>
                  <a:pt x="643020" y="0"/>
                  <a:pt x="660749" y="17729"/>
                  <a:pt x="660749" y="39599"/>
                </a:cubicBezTo>
                <a:lnTo>
                  <a:pt x="660749" y="356394"/>
                </a:lnTo>
                <a:cubicBezTo>
                  <a:pt x="660749" y="378264"/>
                  <a:pt x="643020" y="395993"/>
                  <a:pt x="621150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2,9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олилиния 30"/>
          <p:cNvSpPr/>
          <p:nvPr/>
        </p:nvSpPr>
        <p:spPr>
          <a:xfrm>
            <a:off x="7070863" y="3996557"/>
            <a:ext cx="590354" cy="326039"/>
          </a:xfrm>
          <a:custGeom>
            <a:avLst/>
            <a:gdLst>
              <a:gd name="connsiteX0" fmla="*/ 0 w 655572"/>
              <a:gd name="connsiteY0" fmla="*/ 39641 h 396411"/>
              <a:gd name="connsiteX1" fmla="*/ 39641 w 655572"/>
              <a:gd name="connsiteY1" fmla="*/ 0 h 396411"/>
              <a:gd name="connsiteX2" fmla="*/ 615931 w 655572"/>
              <a:gd name="connsiteY2" fmla="*/ 0 h 396411"/>
              <a:gd name="connsiteX3" fmla="*/ 655572 w 655572"/>
              <a:gd name="connsiteY3" fmla="*/ 39641 h 396411"/>
              <a:gd name="connsiteX4" fmla="*/ 655572 w 655572"/>
              <a:gd name="connsiteY4" fmla="*/ 356770 h 396411"/>
              <a:gd name="connsiteX5" fmla="*/ 615931 w 655572"/>
              <a:gd name="connsiteY5" fmla="*/ 396411 h 396411"/>
              <a:gd name="connsiteX6" fmla="*/ 39641 w 655572"/>
              <a:gd name="connsiteY6" fmla="*/ 396411 h 396411"/>
              <a:gd name="connsiteX7" fmla="*/ 0 w 655572"/>
              <a:gd name="connsiteY7" fmla="*/ 356770 h 396411"/>
              <a:gd name="connsiteX8" fmla="*/ 0 w 655572"/>
              <a:gd name="connsiteY8" fmla="*/ 39641 h 396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72" h="396411">
                <a:moveTo>
                  <a:pt x="0" y="39641"/>
                </a:moveTo>
                <a:cubicBezTo>
                  <a:pt x="0" y="17748"/>
                  <a:pt x="17748" y="0"/>
                  <a:pt x="39641" y="0"/>
                </a:cubicBezTo>
                <a:lnTo>
                  <a:pt x="615931" y="0"/>
                </a:lnTo>
                <a:cubicBezTo>
                  <a:pt x="637824" y="0"/>
                  <a:pt x="655572" y="17748"/>
                  <a:pt x="655572" y="39641"/>
                </a:cubicBezTo>
                <a:lnTo>
                  <a:pt x="655572" y="356770"/>
                </a:lnTo>
                <a:cubicBezTo>
                  <a:pt x="655572" y="378663"/>
                  <a:pt x="637824" y="396411"/>
                  <a:pt x="615931" y="396411"/>
                </a:cubicBezTo>
                <a:lnTo>
                  <a:pt x="39641" y="396411"/>
                </a:lnTo>
                <a:cubicBezTo>
                  <a:pt x="17748" y="396411"/>
                  <a:pt x="0" y="378663"/>
                  <a:pt x="0" y="356770"/>
                </a:cubicBezTo>
                <a:lnTo>
                  <a:pt x="0" y="39641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30" tIns="57330" rIns="57330" bIns="57330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070863" y="4375987"/>
            <a:ext cx="590354" cy="997229"/>
          </a:xfrm>
          <a:custGeom>
            <a:avLst/>
            <a:gdLst>
              <a:gd name="connsiteX0" fmla="*/ 0 w 655567"/>
              <a:gd name="connsiteY0" fmla="*/ 55497 h 554966"/>
              <a:gd name="connsiteX1" fmla="*/ 55497 w 655567"/>
              <a:gd name="connsiteY1" fmla="*/ 0 h 554966"/>
              <a:gd name="connsiteX2" fmla="*/ 600070 w 655567"/>
              <a:gd name="connsiteY2" fmla="*/ 0 h 554966"/>
              <a:gd name="connsiteX3" fmla="*/ 655567 w 655567"/>
              <a:gd name="connsiteY3" fmla="*/ 55497 h 554966"/>
              <a:gd name="connsiteX4" fmla="*/ 655567 w 655567"/>
              <a:gd name="connsiteY4" fmla="*/ 499469 h 554966"/>
              <a:gd name="connsiteX5" fmla="*/ 600070 w 655567"/>
              <a:gd name="connsiteY5" fmla="*/ 554966 h 554966"/>
              <a:gd name="connsiteX6" fmla="*/ 55497 w 655567"/>
              <a:gd name="connsiteY6" fmla="*/ 554966 h 554966"/>
              <a:gd name="connsiteX7" fmla="*/ 0 w 655567"/>
              <a:gd name="connsiteY7" fmla="*/ 499469 h 554966"/>
              <a:gd name="connsiteX8" fmla="*/ 0 w 655567"/>
              <a:gd name="connsiteY8" fmla="*/ 55497 h 554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5567" h="554966">
                <a:moveTo>
                  <a:pt x="0" y="55497"/>
                </a:moveTo>
                <a:cubicBezTo>
                  <a:pt x="0" y="24847"/>
                  <a:pt x="24847" y="0"/>
                  <a:pt x="55497" y="0"/>
                </a:cubicBezTo>
                <a:lnTo>
                  <a:pt x="600070" y="0"/>
                </a:lnTo>
                <a:cubicBezTo>
                  <a:pt x="630720" y="0"/>
                  <a:pt x="655567" y="24847"/>
                  <a:pt x="655567" y="55497"/>
                </a:cubicBezTo>
                <a:lnTo>
                  <a:pt x="655567" y="499469"/>
                </a:lnTo>
                <a:cubicBezTo>
                  <a:pt x="655567" y="530119"/>
                  <a:pt x="630720" y="554966"/>
                  <a:pt x="600070" y="554966"/>
                </a:cubicBezTo>
                <a:lnTo>
                  <a:pt x="55497" y="554966"/>
                </a:lnTo>
                <a:cubicBezTo>
                  <a:pt x="24847" y="554966"/>
                  <a:pt x="0" y="530119"/>
                  <a:pt x="0" y="499469"/>
                </a:cubicBezTo>
                <a:lnTo>
                  <a:pt x="0" y="554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974" tIns="61974" rIns="61974" bIns="61974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42,7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025123" y="5517232"/>
            <a:ext cx="590354" cy="789308"/>
          </a:xfrm>
          <a:custGeom>
            <a:avLst/>
            <a:gdLst>
              <a:gd name="connsiteX0" fmla="*/ 0 w 660747"/>
              <a:gd name="connsiteY0" fmla="*/ 39599 h 395993"/>
              <a:gd name="connsiteX1" fmla="*/ 39599 w 660747"/>
              <a:gd name="connsiteY1" fmla="*/ 0 h 395993"/>
              <a:gd name="connsiteX2" fmla="*/ 621148 w 660747"/>
              <a:gd name="connsiteY2" fmla="*/ 0 h 395993"/>
              <a:gd name="connsiteX3" fmla="*/ 660747 w 660747"/>
              <a:gd name="connsiteY3" fmla="*/ 39599 h 395993"/>
              <a:gd name="connsiteX4" fmla="*/ 660747 w 660747"/>
              <a:gd name="connsiteY4" fmla="*/ 356394 h 395993"/>
              <a:gd name="connsiteX5" fmla="*/ 621148 w 660747"/>
              <a:gd name="connsiteY5" fmla="*/ 395993 h 395993"/>
              <a:gd name="connsiteX6" fmla="*/ 39599 w 660747"/>
              <a:gd name="connsiteY6" fmla="*/ 395993 h 395993"/>
              <a:gd name="connsiteX7" fmla="*/ 0 w 660747"/>
              <a:gd name="connsiteY7" fmla="*/ 356394 h 395993"/>
              <a:gd name="connsiteX8" fmla="*/ 0 w 660747"/>
              <a:gd name="connsiteY8" fmla="*/ 39599 h 395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0747" h="395993">
                <a:moveTo>
                  <a:pt x="0" y="39599"/>
                </a:moveTo>
                <a:cubicBezTo>
                  <a:pt x="0" y="17729"/>
                  <a:pt x="17729" y="0"/>
                  <a:pt x="39599" y="0"/>
                </a:cubicBezTo>
                <a:lnTo>
                  <a:pt x="621148" y="0"/>
                </a:lnTo>
                <a:cubicBezTo>
                  <a:pt x="643018" y="0"/>
                  <a:pt x="660747" y="17729"/>
                  <a:pt x="660747" y="39599"/>
                </a:cubicBezTo>
                <a:lnTo>
                  <a:pt x="660747" y="356394"/>
                </a:lnTo>
                <a:cubicBezTo>
                  <a:pt x="660747" y="378264"/>
                  <a:pt x="643018" y="395993"/>
                  <a:pt x="621148" y="395993"/>
                </a:cubicBezTo>
                <a:lnTo>
                  <a:pt x="39599" y="395993"/>
                </a:lnTo>
                <a:cubicBezTo>
                  <a:pt x="17729" y="395993"/>
                  <a:pt x="0" y="378264"/>
                  <a:pt x="0" y="356394"/>
                </a:cubicBezTo>
                <a:lnTo>
                  <a:pt x="0" y="39599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318" tIns="57318" rIns="57318" bIns="57318" numCol="1" spcCol="1270" anchor="ctr" anchorCtr="0">
            <a:noAutofit/>
          </a:bodyPr>
          <a:lstStyle/>
          <a:p>
            <a:pPr algn="ctr" defTabSz="5334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13,2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1028" name="Picture 4" descr="https://media2.24aul.ru/imgs/5b1a9eff63d0d4ff2c73ad20/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936" y="810747"/>
            <a:ext cx="3420300" cy="20179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5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>
          <a:xfrm>
            <a:off x="6300193" y="878377"/>
            <a:ext cx="2700232" cy="735023"/>
          </a:xfrm>
          <a:custGeom>
            <a:avLst/>
            <a:gdLst>
              <a:gd name="connsiteX0" fmla="*/ 0 w 3903032"/>
              <a:gd name="connsiteY0" fmla="*/ 73502 h 735023"/>
              <a:gd name="connsiteX1" fmla="*/ 73502 w 3903032"/>
              <a:gd name="connsiteY1" fmla="*/ 0 h 735023"/>
              <a:gd name="connsiteX2" fmla="*/ 3829530 w 3903032"/>
              <a:gd name="connsiteY2" fmla="*/ 0 h 735023"/>
              <a:gd name="connsiteX3" fmla="*/ 3903032 w 3903032"/>
              <a:gd name="connsiteY3" fmla="*/ 73502 h 735023"/>
              <a:gd name="connsiteX4" fmla="*/ 3903032 w 3903032"/>
              <a:gd name="connsiteY4" fmla="*/ 661521 h 735023"/>
              <a:gd name="connsiteX5" fmla="*/ 3829530 w 3903032"/>
              <a:gd name="connsiteY5" fmla="*/ 735023 h 735023"/>
              <a:gd name="connsiteX6" fmla="*/ 73502 w 3903032"/>
              <a:gd name="connsiteY6" fmla="*/ 735023 h 735023"/>
              <a:gd name="connsiteX7" fmla="*/ 0 w 3903032"/>
              <a:gd name="connsiteY7" fmla="*/ 661521 h 735023"/>
              <a:gd name="connsiteX8" fmla="*/ 0 w 3903032"/>
              <a:gd name="connsiteY8" fmla="*/ 73502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3032" h="735023">
                <a:moveTo>
                  <a:pt x="0" y="73502"/>
                </a:moveTo>
                <a:cubicBezTo>
                  <a:pt x="0" y="32908"/>
                  <a:pt x="32908" y="0"/>
                  <a:pt x="73502" y="0"/>
                </a:cubicBezTo>
                <a:lnTo>
                  <a:pt x="3829530" y="0"/>
                </a:lnTo>
                <a:cubicBezTo>
                  <a:pt x="3870124" y="0"/>
                  <a:pt x="3903032" y="32908"/>
                  <a:pt x="3903032" y="73502"/>
                </a:cubicBezTo>
                <a:lnTo>
                  <a:pt x="3903032" y="661521"/>
                </a:lnTo>
                <a:cubicBezTo>
                  <a:pt x="3903032" y="702115"/>
                  <a:pt x="3870124" y="735023"/>
                  <a:pt x="3829530" y="735023"/>
                </a:cubicBezTo>
                <a:lnTo>
                  <a:pt x="73502" y="735023"/>
                </a:lnTo>
                <a:cubicBezTo>
                  <a:pt x="32908" y="735023"/>
                  <a:pt x="0" y="702115"/>
                  <a:pt x="0" y="661521"/>
                </a:cubicBezTo>
                <a:lnTo>
                  <a:pt x="0" y="73502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74868" tIns="74868" rIns="74868" bIns="74868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7025209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7025209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олилиния 27"/>
          <p:cNvSpPr/>
          <p:nvPr/>
        </p:nvSpPr>
        <p:spPr>
          <a:xfrm>
            <a:off x="7025209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7025209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7706817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олилиния 33"/>
          <p:cNvSpPr/>
          <p:nvPr/>
        </p:nvSpPr>
        <p:spPr>
          <a:xfrm>
            <a:off x="7706817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7706817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7706817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8388424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8388424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8388424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8388424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174" y="2919296"/>
            <a:ext cx="5282915" cy="5068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государственного имущества Чувашской Республики,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вовлеченного </a:t>
            </a:r>
            <a:b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хозяйственный оборот,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1173" y="5006249"/>
            <a:ext cx="5306201" cy="137507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площади земельных участков, находящихся в государственной собственности Чувашской Республики, предоставленных в постоянное (бессрочное) пользование, безвозмездное пользование, аренду и переданных в собственность, в общей площади земельных участков, находящихся в государственной собственности Чувашской Республики (за исключением земельных участков, изъятых из оборота и ограниченных в обороте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1909091"/>
            <a:ext cx="2592288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solidFill>
                  <a:prstClr val="black"/>
                </a:solidFill>
              </a:rPr>
              <a:t>7</a:t>
            </a:r>
            <a:r>
              <a:rPr lang="ru-RU" dirty="0" smtClean="0">
                <a:solidFill>
                  <a:prstClr val="black"/>
                </a:solidFill>
              </a:rPr>
              <a:t>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2646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земельных и имущественных отношений»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81173" y="3567367"/>
            <a:ext cx="5282915" cy="133328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суммы дивидендов (чистой прибыли) по пакетам акций (долям) хозяйственных обществ, при-надлежащим Чувашской Республике, фактически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поступившей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республиканский бюджет Чувашской Республики, к сумме дивидендов (чистой прибыли), подлежащей перечислению в республиканский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в соответствии с решениями собраний акционеров (участников) в отчетном году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atameken.kz/ru/imagecache/news/crop_zemlya_15192952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752662"/>
            <a:ext cx="2463363" cy="14084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олилиния 35"/>
          <p:cNvSpPr/>
          <p:nvPr/>
        </p:nvSpPr>
        <p:spPr>
          <a:xfrm>
            <a:off x="6343601" y="1824233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6343601" y="2922120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6343601" y="379306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343601" y="5323454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661993" y="1829881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факт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5661993" y="2927768"/>
            <a:ext cx="612000" cy="540000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5661993" y="3798709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5661993" y="5329102"/>
            <a:ext cx="612000" cy="735023"/>
          </a:xfrm>
          <a:custGeom>
            <a:avLst/>
            <a:gdLst>
              <a:gd name="connsiteX0" fmla="*/ 0 w 731452"/>
              <a:gd name="connsiteY0" fmla="*/ 73145 h 735023"/>
              <a:gd name="connsiteX1" fmla="*/ 73145 w 731452"/>
              <a:gd name="connsiteY1" fmla="*/ 0 h 735023"/>
              <a:gd name="connsiteX2" fmla="*/ 658307 w 731452"/>
              <a:gd name="connsiteY2" fmla="*/ 0 h 735023"/>
              <a:gd name="connsiteX3" fmla="*/ 731452 w 731452"/>
              <a:gd name="connsiteY3" fmla="*/ 73145 h 735023"/>
              <a:gd name="connsiteX4" fmla="*/ 731452 w 731452"/>
              <a:gd name="connsiteY4" fmla="*/ 661878 h 735023"/>
              <a:gd name="connsiteX5" fmla="*/ 658307 w 731452"/>
              <a:gd name="connsiteY5" fmla="*/ 735023 h 735023"/>
              <a:gd name="connsiteX6" fmla="*/ 73145 w 731452"/>
              <a:gd name="connsiteY6" fmla="*/ 735023 h 735023"/>
              <a:gd name="connsiteX7" fmla="*/ 0 w 731452"/>
              <a:gd name="connsiteY7" fmla="*/ 661878 h 735023"/>
              <a:gd name="connsiteX8" fmla="*/ 0 w 731452"/>
              <a:gd name="connsiteY8" fmla="*/ 73145 h 735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1452" h="735023">
                <a:moveTo>
                  <a:pt x="0" y="73145"/>
                </a:moveTo>
                <a:cubicBezTo>
                  <a:pt x="0" y="32748"/>
                  <a:pt x="32748" y="0"/>
                  <a:pt x="73145" y="0"/>
                </a:cubicBezTo>
                <a:lnTo>
                  <a:pt x="658307" y="0"/>
                </a:lnTo>
                <a:cubicBezTo>
                  <a:pt x="698704" y="0"/>
                  <a:pt x="731452" y="32748"/>
                  <a:pt x="731452" y="73145"/>
                </a:cubicBezTo>
                <a:lnTo>
                  <a:pt x="731452" y="661878"/>
                </a:lnTo>
                <a:cubicBezTo>
                  <a:pt x="731452" y="702275"/>
                  <a:pt x="698704" y="735023"/>
                  <a:pt x="658307" y="735023"/>
                </a:cubicBezTo>
                <a:lnTo>
                  <a:pt x="73145" y="735023"/>
                </a:lnTo>
                <a:cubicBezTo>
                  <a:pt x="32748" y="735023"/>
                  <a:pt x="0" y="702275"/>
                  <a:pt x="0" y="661878"/>
                </a:cubicBezTo>
                <a:lnTo>
                  <a:pt x="0" y="73145"/>
                </a:lnTo>
                <a:close/>
              </a:path>
            </a:pathLst>
          </a:custGeom>
          <a:gradFill flip="none" rotWithShape="0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63" tIns="74763" rIns="74763" bIns="74763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99,0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38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424322" y="6525344"/>
            <a:ext cx="756190" cy="297840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76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5579" y="654596"/>
            <a:ext cx="5958589" cy="180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современной и эффективной транспортной инфраструктуры;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доступности и качества услуг транспортного комплекса;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охраны жизни, здоровья граждан и их имущества, законных прав на безопасные условия движения на автомобильных дорогах общего пользования;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на автомобильном транспорте базовых условий, обеспечивающих доступ к результатам космической деятельности, и их эффективное использование на базе информационно-навигационной системы в Чувашской Республике;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использования топливно-энергетических ресурсов на автомобильном транспорте</a:t>
            </a:r>
          </a:p>
          <a:p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2902163"/>
              </p:ext>
            </p:extLst>
          </p:nvPr>
        </p:nvGraphicFramePr>
        <p:xfrm>
          <a:off x="107807" y="3067131"/>
          <a:ext cx="3350466" cy="298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-180528" y="2791961"/>
            <a:ext cx="40324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491880" y="2564904"/>
            <a:ext cx="5575296" cy="270474"/>
          </a:xfrm>
          <a:custGeom>
            <a:avLst/>
            <a:gdLst>
              <a:gd name="connsiteX0" fmla="*/ 0 w 4939456"/>
              <a:gd name="connsiteY0" fmla="*/ 47494 h 474939"/>
              <a:gd name="connsiteX1" fmla="*/ 47494 w 4939456"/>
              <a:gd name="connsiteY1" fmla="*/ 0 h 474939"/>
              <a:gd name="connsiteX2" fmla="*/ 4891962 w 4939456"/>
              <a:gd name="connsiteY2" fmla="*/ 0 h 474939"/>
              <a:gd name="connsiteX3" fmla="*/ 4939456 w 4939456"/>
              <a:gd name="connsiteY3" fmla="*/ 47494 h 474939"/>
              <a:gd name="connsiteX4" fmla="*/ 4939456 w 4939456"/>
              <a:gd name="connsiteY4" fmla="*/ 427445 h 474939"/>
              <a:gd name="connsiteX5" fmla="*/ 4891962 w 4939456"/>
              <a:gd name="connsiteY5" fmla="*/ 474939 h 474939"/>
              <a:gd name="connsiteX6" fmla="*/ 47494 w 4939456"/>
              <a:gd name="connsiteY6" fmla="*/ 474939 h 474939"/>
              <a:gd name="connsiteX7" fmla="*/ 0 w 4939456"/>
              <a:gd name="connsiteY7" fmla="*/ 427445 h 474939"/>
              <a:gd name="connsiteX8" fmla="*/ 0 w 493945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3945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4891962" y="0"/>
                </a:lnTo>
                <a:cubicBezTo>
                  <a:pt x="4918192" y="0"/>
                  <a:pt x="4939456" y="21264"/>
                  <a:pt x="4939456" y="47494"/>
                </a:cubicBezTo>
                <a:lnTo>
                  <a:pt x="4939456" y="427445"/>
                </a:lnTo>
                <a:cubicBezTo>
                  <a:pt x="4939456" y="453675"/>
                  <a:pt x="4918192" y="474939"/>
                  <a:pt x="489196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680" tIns="78680" rIns="78680" bIns="7868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Aft>
                <a:spcPct val="35000"/>
              </a:spcAft>
            </a:pP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6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6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sz="16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олилиния 14"/>
          <p:cNvSpPr/>
          <p:nvPr/>
        </p:nvSpPr>
        <p:spPr>
          <a:xfrm>
            <a:off x="3490324" y="2852376"/>
            <a:ext cx="3729735" cy="288000"/>
          </a:xfrm>
          <a:custGeom>
            <a:avLst/>
            <a:gdLst>
              <a:gd name="connsiteX0" fmla="*/ 0 w 2842959"/>
              <a:gd name="connsiteY0" fmla="*/ 33018 h 330178"/>
              <a:gd name="connsiteX1" fmla="*/ 33018 w 2842959"/>
              <a:gd name="connsiteY1" fmla="*/ 0 h 330178"/>
              <a:gd name="connsiteX2" fmla="*/ 2809941 w 2842959"/>
              <a:gd name="connsiteY2" fmla="*/ 0 h 330178"/>
              <a:gd name="connsiteX3" fmla="*/ 2842959 w 2842959"/>
              <a:gd name="connsiteY3" fmla="*/ 33018 h 330178"/>
              <a:gd name="connsiteX4" fmla="*/ 2842959 w 2842959"/>
              <a:gd name="connsiteY4" fmla="*/ 297160 h 330178"/>
              <a:gd name="connsiteX5" fmla="*/ 2809941 w 2842959"/>
              <a:gd name="connsiteY5" fmla="*/ 330178 h 330178"/>
              <a:gd name="connsiteX6" fmla="*/ 33018 w 2842959"/>
              <a:gd name="connsiteY6" fmla="*/ 330178 h 330178"/>
              <a:gd name="connsiteX7" fmla="*/ 0 w 2842959"/>
              <a:gd name="connsiteY7" fmla="*/ 297160 h 330178"/>
              <a:gd name="connsiteX8" fmla="*/ 0 w 2842959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2809941" y="0"/>
                </a:lnTo>
                <a:cubicBezTo>
                  <a:pt x="2828176" y="0"/>
                  <a:pt x="2842959" y="14783"/>
                  <a:pt x="2842959" y="33018"/>
                </a:cubicBezTo>
                <a:lnTo>
                  <a:pt x="2842959" y="297160"/>
                </a:lnTo>
                <a:cubicBezTo>
                  <a:pt x="2842959" y="315395"/>
                  <a:pt x="2828176" y="330178"/>
                  <a:pt x="2809941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олилиния 18"/>
          <p:cNvSpPr/>
          <p:nvPr/>
        </p:nvSpPr>
        <p:spPr>
          <a:xfrm>
            <a:off x="3490324" y="3928293"/>
            <a:ext cx="3729735" cy="320355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"Расширение использования природного газа в качестве моторного топлива"</a:t>
            </a:r>
          </a:p>
        </p:txBody>
      </p:sp>
      <p:sp>
        <p:nvSpPr>
          <p:cNvPr id="21" name="Полилиния 20"/>
          <p:cNvSpPr/>
          <p:nvPr/>
        </p:nvSpPr>
        <p:spPr>
          <a:xfrm>
            <a:off x="7272360" y="2852376"/>
            <a:ext cx="540000" cy="288000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8532440" y="2852376"/>
            <a:ext cx="540000" cy="288000"/>
          </a:xfrm>
          <a:custGeom>
            <a:avLst/>
            <a:gdLst>
              <a:gd name="connsiteX0" fmla="*/ 0 w 687626"/>
              <a:gd name="connsiteY0" fmla="*/ 33018 h 330178"/>
              <a:gd name="connsiteX1" fmla="*/ 33018 w 687626"/>
              <a:gd name="connsiteY1" fmla="*/ 0 h 330178"/>
              <a:gd name="connsiteX2" fmla="*/ 654608 w 687626"/>
              <a:gd name="connsiteY2" fmla="*/ 0 h 330178"/>
              <a:gd name="connsiteX3" fmla="*/ 687626 w 687626"/>
              <a:gd name="connsiteY3" fmla="*/ 33018 h 330178"/>
              <a:gd name="connsiteX4" fmla="*/ 687626 w 687626"/>
              <a:gd name="connsiteY4" fmla="*/ 297160 h 330178"/>
              <a:gd name="connsiteX5" fmla="*/ 654608 w 687626"/>
              <a:gd name="connsiteY5" fmla="*/ 330178 h 330178"/>
              <a:gd name="connsiteX6" fmla="*/ 33018 w 687626"/>
              <a:gd name="connsiteY6" fmla="*/ 330178 h 330178"/>
              <a:gd name="connsiteX7" fmla="*/ 0 w 687626"/>
              <a:gd name="connsiteY7" fmla="*/ 297160 h 330178"/>
              <a:gd name="connsiteX8" fmla="*/ 0 w 687626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654608" y="0"/>
                </a:lnTo>
                <a:cubicBezTo>
                  <a:pt x="672843" y="0"/>
                  <a:pt x="687626" y="14783"/>
                  <a:pt x="687626" y="33018"/>
                </a:cubicBezTo>
                <a:lnTo>
                  <a:pt x="687626" y="297160"/>
                </a:lnTo>
                <a:cubicBezTo>
                  <a:pt x="687626" y="315395"/>
                  <a:pt x="672843" y="330178"/>
                  <a:pt x="654608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T:\Сектор финансирования\09a7768ed1d70c506897087c270a7b7a_640_480_c_thumb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620687"/>
            <a:ext cx="2629435" cy="1752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Полилиния 32"/>
          <p:cNvSpPr/>
          <p:nvPr/>
        </p:nvSpPr>
        <p:spPr>
          <a:xfrm>
            <a:off x="7884368" y="2852376"/>
            <a:ext cx="545584" cy="288000"/>
          </a:xfrm>
          <a:custGeom>
            <a:avLst/>
            <a:gdLst>
              <a:gd name="connsiteX0" fmla="*/ 0 w 761117"/>
              <a:gd name="connsiteY0" fmla="*/ 33018 h 330178"/>
              <a:gd name="connsiteX1" fmla="*/ 33018 w 761117"/>
              <a:gd name="connsiteY1" fmla="*/ 0 h 330178"/>
              <a:gd name="connsiteX2" fmla="*/ 728099 w 761117"/>
              <a:gd name="connsiteY2" fmla="*/ 0 h 330178"/>
              <a:gd name="connsiteX3" fmla="*/ 761117 w 761117"/>
              <a:gd name="connsiteY3" fmla="*/ 33018 h 330178"/>
              <a:gd name="connsiteX4" fmla="*/ 761117 w 761117"/>
              <a:gd name="connsiteY4" fmla="*/ 297160 h 330178"/>
              <a:gd name="connsiteX5" fmla="*/ 728099 w 761117"/>
              <a:gd name="connsiteY5" fmla="*/ 330178 h 330178"/>
              <a:gd name="connsiteX6" fmla="*/ 33018 w 761117"/>
              <a:gd name="connsiteY6" fmla="*/ 330178 h 330178"/>
              <a:gd name="connsiteX7" fmla="*/ 0 w 761117"/>
              <a:gd name="connsiteY7" fmla="*/ 297160 h 330178"/>
              <a:gd name="connsiteX8" fmla="*/ 0 w 761117"/>
              <a:gd name="connsiteY8" fmla="*/ 33018 h 330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30178">
                <a:moveTo>
                  <a:pt x="0" y="33018"/>
                </a:moveTo>
                <a:cubicBezTo>
                  <a:pt x="0" y="14783"/>
                  <a:pt x="14783" y="0"/>
                  <a:pt x="33018" y="0"/>
                </a:cubicBezTo>
                <a:lnTo>
                  <a:pt x="728099" y="0"/>
                </a:lnTo>
                <a:cubicBezTo>
                  <a:pt x="746334" y="0"/>
                  <a:pt x="761117" y="14783"/>
                  <a:pt x="761117" y="33018"/>
                </a:cubicBezTo>
                <a:lnTo>
                  <a:pt x="761117" y="297160"/>
                </a:lnTo>
                <a:cubicBezTo>
                  <a:pt x="761117" y="315395"/>
                  <a:pt x="746334" y="330178"/>
                  <a:pt x="728099" y="330178"/>
                </a:cubicBezTo>
                <a:lnTo>
                  <a:pt x="33018" y="330178"/>
                </a:lnTo>
                <a:cubicBezTo>
                  <a:pt x="14783" y="330178"/>
                  <a:pt x="0" y="315395"/>
                  <a:pt x="0" y="297160"/>
                </a:cubicBezTo>
                <a:lnTo>
                  <a:pt x="0" y="3301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0631" tIns="70631" rIns="70631" bIns="70631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</a:pP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3490324" y="4274044"/>
            <a:ext cx="3729735" cy="28452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"Содействие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 общего пользования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532440" y="4288896"/>
            <a:ext cx="540000" cy="28452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1 705,0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490324" y="4581692"/>
            <a:ext cx="3715455" cy="28452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"Развитие автомобильных дорог общего пользования регионального или межмуниципального значения"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7272360" y="4581691"/>
            <a:ext cx="540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1 305,8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884368" y="4581691"/>
            <a:ext cx="540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1 546,1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532440" y="4581691"/>
            <a:ext cx="540000" cy="284526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3482130" y="4869160"/>
            <a:ext cx="3737929" cy="892967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"Развитие автомобильного и городского электрического транспорта", "Развитие регионального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авиасообщения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", "Государственная поддержка железнодорожного транспорта", "Организация перевозок пассажиров внутренним водным транспортом по регулярным маршрутам"</a:t>
            </a:r>
          </a:p>
        </p:txBody>
      </p:sp>
      <p:sp>
        <p:nvSpPr>
          <p:cNvPr id="48" name="Полилиния 47"/>
          <p:cNvSpPr/>
          <p:nvPr/>
        </p:nvSpPr>
        <p:spPr>
          <a:xfrm>
            <a:off x="7272360" y="4885814"/>
            <a:ext cx="540000" cy="876313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1 093,6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7884368" y="4885814"/>
            <a:ext cx="540000" cy="876313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1 021,3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532440" y="4885814"/>
            <a:ext cx="540000" cy="876313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1 122,2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3482130" y="5805264"/>
            <a:ext cx="3737929" cy="41657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 "Создание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осуществления дорожной деятельности и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дорожного движения в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Республике"</a:t>
            </a:r>
          </a:p>
        </p:txBody>
      </p:sp>
      <p:sp>
        <p:nvSpPr>
          <p:cNvPr id="52" name="Полилиния 51"/>
          <p:cNvSpPr/>
          <p:nvPr/>
        </p:nvSpPr>
        <p:spPr>
          <a:xfrm>
            <a:off x="7272360" y="5827216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129,3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7884368" y="5827216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8532440" y="5827216"/>
            <a:ext cx="540000" cy="344277"/>
          </a:xfrm>
          <a:custGeom>
            <a:avLst/>
            <a:gdLst>
              <a:gd name="connsiteX0" fmla="*/ 0 w 699710"/>
              <a:gd name="connsiteY0" fmla="*/ 47494 h 474939"/>
              <a:gd name="connsiteX1" fmla="*/ 47494 w 699710"/>
              <a:gd name="connsiteY1" fmla="*/ 0 h 474939"/>
              <a:gd name="connsiteX2" fmla="*/ 652216 w 699710"/>
              <a:gd name="connsiteY2" fmla="*/ 0 h 474939"/>
              <a:gd name="connsiteX3" fmla="*/ 699710 w 699710"/>
              <a:gd name="connsiteY3" fmla="*/ 47494 h 474939"/>
              <a:gd name="connsiteX4" fmla="*/ 699710 w 699710"/>
              <a:gd name="connsiteY4" fmla="*/ 427445 h 474939"/>
              <a:gd name="connsiteX5" fmla="*/ 652216 w 699710"/>
              <a:gd name="connsiteY5" fmla="*/ 474939 h 474939"/>
              <a:gd name="connsiteX6" fmla="*/ 47494 w 699710"/>
              <a:gd name="connsiteY6" fmla="*/ 474939 h 474939"/>
              <a:gd name="connsiteX7" fmla="*/ 0 w 699710"/>
              <a:gd name="connsiteY7" fmla="*/ 427445 h 474939"/>
              <a:gd name="connsiteX8" fmla="*/ 0 w 699710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99710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52216" y="0"/>
                </a:lnTo>
                <a:cubicBezTo>
                  <a:pt x="678446" y="0"/>
                  <a:pt x="699710" y="21264"/>
                  <a:pt x="699710" y="47494"/>
                </a:cubicBezTo>
                <a:lnTo>
                  <a:pt x="699710" y="427445"/>
                </a:lnTo>
                <a:cubicBezTo>
                  <a:pt x="699710" y="453675"/>
                  <a:pt x="678446" y="474939"/>
                  <a:pt x="652216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272360" y="3933056"/>
            <a:ext cx="540000" cy="291133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884368" y="3933056"/>
            <a:ext cx="540000" cy="291232"/>
          </a:xfrm>
          <a:custGeom>
            <a:avLst/>
            <a:gdLst>
              <a:gd name="connsiteX0" fmla="*/ 0 w 777113"/>
              <a:gd name="connsiteY0" fmla="*/ 47494 h 474939"/>
              <a:gd name="connsiteX1" fmla="*/ 47494 w 777113"/>
              <a:gd name="connsiteY1" fmla="*/ 0 h 474939"/>
              <a:gd name="connsiteX2" fmla="*/ 729619 w 777113"/>
              <a:gd name="connsiteY2" fmla="*/ 0 h 474939"/>
              <a:gd name="connsiteX3" fmla="*/ 777113 w 777113"/>
              <a:gd name="connsiteY3" fmla="*/ 47494 h 474939"/>
              <a:gd name="connsiteX4" fmla="*/ 777113 w 777113"/>
              <a:gd name="connsiteY4" fmla="*/ 427445 h 474939"/>
              <a:gd name="connsiteX5" fmla="*/ 729619 w 777113"/>
              <a:gd name="connsiteY5" fmla="*/ 474939 h 474939"/>
              <a:gd name="connsiteX6" fmla="*/ 47494 w 777113"/>
              <a:gd name="connsiteY6" fmla="*/ 474939 h 474939"/>
              <a:gd name="connsiteX7" fmla="*/ 0 w 777113"/>
              <a:gd name="connsiteY7" fmla="*/ 427445 h 474939"/>
              <a:gd name="connsiteX8" fmla="*/ 0 w 777113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7113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9619" y="0"/>
                </a:lnTo>
                <a:cubicBezTo>
                  <a:pt x="755849" y="0"/>
                  <a:pt x="777113" y="21264"/>
                  <a:pt x="777113" y="47494"/>
                </a:cubicBezTo>
                <a:lnTo>
                  <a:pt x="777113" y="427445"/>
                </a:lnTo>
                <a:cubicBezTo>
                  <a:pt x="777113" y="453675"/>
                  <a:pt x="755849" y="474939"/>
                  <a:pt x="729619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272360" y="4274607"/>
            <a:ext cx="540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1 330,0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884368" y="4284133"/>
            <a:ext cx="540000" cy="284526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1 330,0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3491880" y="3432911"/>
            <a:ext cx="3728179" cy="268738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"Общесистемные меры развития дорожного хозяйства"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3476044" y="3212976"/>
            <a:ext cx="3729735" cy="201906"/>
          </a:xfrm>
          <a:custGeom>
            <a:avLst/>
            <a:gdLst>
              <a:gd name="connsiteX0" fmla="*/ 0 w 2831870"/>
              <a:gd name="connsiteY0" fmla="*/ 28445 h 284446"/>
              <a:gd name="connsiteX1" fmla="*/ 28445 w 2831870"/>
              <a:gd name="connsiteY1" fmla="*/ 0 h 284446"/>
              <a:gd name="connsiteX2" fmla="*/ 2803425 w 2831870"/>
              <a:gd name="connsiteY2" fmla="*/ 0 h 284446"/>
              <a:gd name="connsiteX3" fmla="*/ 2831870 w 2831870"/>
              <a:gd name="connsiteY3" fmla="*/ 28445 h 284446"/>
              <a:gd name="connsiteX4" fmla="*/ 2831870 w 2831870"/>
              <a:gd name="connsiteY4" fmla="*/ 256001 h 284446"/>
              <a:gd name="connsiteX5" fmla="*/ 2803425 w 2831870"/>
              <a:gd name="connsiteY5" fmla="*/ 284446 h 284446"/>
              <a:gd name="connsiteX6" fmla="*/ 28445 w 2831870"/>
              <a:gd name="connsiteY6" fmla="*/ 284446 h 284446"/>
              <a:gd name="connsiteX7" fmla="*/ 0 w 2831870"/>
              <a:gd name="connsiteY7" fmla="*/ 256001 h 284446"/>
              <a:gd name="connsiteX8" fmla="*/ 0 w 2831870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31870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2803425" y="0"/>
                </a:lnTo>
                <a:cubicBezTo>
                  <a:pt x="2819135" y="0"/>
                  <a:pt x="2831870" y="12735"/>
                  <a:pt x="2831870" y="28445"/>
                </a:cubicBezTo>
                <a:lnTo>
                  <a:pt x="2831870" y="256001"/>
                </a:lnTo>
                <a:cubicBezTo>
                  <a:pt x="2831870" y="271711"/>
                  <a:pt x="2819135" y="284446"/>
                  <a:pt x="2803425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51" tIns="54051" rIns="54051" bIns="54051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"Дорожная сеть"</a:t>
            </a:r>
          </a:p>
        </p:txBody>
      </p:sp>
      <p:sp>
        <p:nvSpPr>
          <p:cNvPr id="68" name="Полилиния 67"/>
          <p:cNvSpPr/>
          <p:nvPr/>
        </p:nvSpPr>
        <p:spPr>
          <a:xfrm>
            <a:off x="3485570" y="3717032"/>
            <a:ext cx="3729735" cy="194335"/>
          </a:xfrm>
          <a:custGeom>
            <a:avLst/>
            <a:gdLst>
              <a:gd name="connsiteX0" fmla="*/ 0 w 2766238"/>
              <a:gd name="connsiteY0" fmla="*/ 27367 h 273669"/>
              <a:gd name="connsiteX1" fmla="*/ 27367 w 2766238"/>
              <a:gd name="connsiteY1" fmla="*/ 0 h 273669"/>
              <a:gd name="connsiteX2" fmla="*/ 2738871 w 2766238"/>
              <a:gd name="connsiteY2" fmla="*/ 0 h 273669"/>
              <a:gd name="connsiteX3" fmla="*/ 2766238 w 2766238"/>
              <a:gd name="connsiteY3" fmla="*/ 27367 h 273669"/>
              <a:gd name="connsiteX4" fmla="*/ 2766238 w 2766238"/>
              <a:gd name="connsiteY4" fmla="*/ 246302 h 273669"/>
              <a:gd name="connsiteX5" fmla="*/ 2738871 w 2766238"/>
              <a:gd name="connsiteY5" fmla="*/ 273669 h 273669"/>
              <a:gd name="connsiteX6" fmla="*/ 27367 w 2766238"/>
              <a:gd name="connsiteY6" fmla="*/ 273669 h 273669"/>
              <a:gd name="connsiteX7" fmla="*/ 0 w 2766238"/>
              <a:gd name="connsiteY7" fmla="*/ 246302 h 273669"/>
              <a:gd name="connsiteX8" fmla="*/ 0 w 276623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2738871" y="0"/>
                </a:lnTo>
                <a:cubicBezTo>
                  <a:pt x="2753985" y="0"/>
                  <a:pt x="2766238" y="12253"/>
                  <a:pt x="2766238" y="27367"/>
                </a:cubicBezTo>
                <a:lnTo>
                  <a:pt x="2766238" y="246302"/>
                </a:lnTo>
                <a:cubicBezTo>
                  <a:pt x="2766238" y="261416"/>
                  <a:pt x="2753985" y="273669"/>
                  <a:pt x="273887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3735" tIns="53735" rIns="53735" bIns="5373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"Безопасность дорожного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движения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7272360" y="3212976"/>
            <a:ext cx="540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847,4 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8532440" y="3212976"/>
            <a:ext cx="540000" cy="201906"/>
          </a:xfrm>
          <a:custGeom>
            <a:avLst/>
            <a:gdLst>
              <a:gd name="connsiteX0" fmla="*/ 0 w 684944"/>
              <a:gd name="connsiteY0" fmla="*/ 28445 h 284446"/>
              <a:gd name="connsiteX1" fmla="*/ 28445 w 684944"/>
              <a:gd name="connsiteY1" fmla="*/ 0 h 284446"/>
              <a:gd name="connsiteX2" fmla="*/ 656499 w 684944"/>
              <a:gd name="connsiteY2" fmla="*/ 0 h 284446"/>
              <a:gd name="connsiteX3" fmla="*/ 684944 w 684944"/>
              <a:gd name="connsiteY3" fmla="*/ 28445 h 284446"/>
              <a:gd name="connsiteX4" fmla="*/ 684944 w 684944"/>
              <a:gd name="connsiteY4" fmla="*/ 256001 h 284446"/>
              <a:gd name="connsiteX5" fmla="*/ 656499 w 684944"/>
              <a:gd name="connsiteY5" fmla="*/ 284446 h 284446"/>
              <a:gd name="connsiteX6" fmla="*/ 28445 w 684944"/>
              <a:gd name="connsiteY6" fmla="*/ 284446 h 284446"/>
              <a:gd name="connsiteX7" fmla="*/ 0 w 684944"/>
              <a:gd name="connsiteY7" fmla="*/ 256001 h 284446"/>
              <a:gd name="connsiteX8" fmla="*/ 0 w 684944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4944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656499" y="0"/>
                </a:lnTo>
                <a:cubicBezTo>
                  <a:pt x="672209" y="0"/>
                  <a:pt x="684944" y="12735"/>
                  <a:pt x="684944" y="28445"/>
                </a:cubicBezTo>
                <a:lnTo>
                  <a:pt x="684944" y="256001"/>
                </a:lnTo>
                <a:cubicBezTo>
                  <a:pt x="684944" y="271711"/>
                  <a:pt x="672209" y="284446"/>
                  <a:pt x="656499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4 512,6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884368" y="3212976"/>
            <a:ext cx="540000" cy="201906"/>
          </a:xfrm>
          <a:custGeom>
            <a:avLst/>
            <a:gdLst>
              <a:gd name="connsiteX0" fmla="*/ 0 w 766558"/>
              <a:gd name="connsiteY0" fmla="*/ 28445 h 284446"/>
              <a:gd name="connsiteX1" fmla="*/ 28445 w 766558"/>
              <a:gd name="connsiteY1" fmla="*/ 0 h 284446"/>
              <a:gd name="connsiteX2" fmla="*/ 738113 w 766558"/>
              <a:gd name="connsiteY2" fmla="*/ 0 h 284446"/>
              <a:gd name="connsiteX3" fmla="*/ 766558 w 766558"/>
              <a:gd name="connsiteY3" fmla="*/ 28445 h 284446"/>
              <a:gd name="connsiteX4" fmla="*/ 766558 w 766558"/>
              <a:gd name="connsiteY4" fmla="*/ 256001 h 284446"/>
              <a:gd name="connsiteX5" fmla="*/ 738113 w 766558"/>
              <a:gd name="connsiteY5" fmla="*/ 284446 h 284446"/>
              <a:gd name="connsiteX6" fmla="*/ 28445 w 766558"/>
              <a:gd name="connsiteY6" fmla="*/ 284446 h 284446"/>
              <a:gd name="connsiteX7" fmla="*/ 0 w 766558"/>
              <a:gd name="connsiteY7" fmla="*/ 256001 h 284446"/>
              <a:gd name="connsiteX8" fmla="*/ 0 w 766558"/>
              <a:gd name="connsiteY8" fmla="*/ 28445 h 28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6558" h="284446">
                <a:moveTo>
                  <a:pt x="0" y="28445"/>
                </a:moveTo>
                <a:cubicBezTo>
                  <a:pt x="0" y="12735"/>
                  <a:pt x="12735" y="0"/>
                  <a:pt x="28445" y="0"/>
                </a:cubicBezTo>
                <a:lnTo>
                  <a:pt x="738113" y="0"/>
                </a:lnTo>
                <a:cubicBezTo>
                  <a:pt x="753823" y="0"/>
                  <a:pt x="766558" y="12735"/>
                  <a:pt x="766558" y="28445"/>
                </a:cubicBezTo>
                <a:lnTo>
                  <a:pt x="766558" y="256001"/>
                </a:lnTo>
                <a:cubicBezTo>
                  <a:pt x="766558" y="271711"/>
                  <a:pt x="753823" y="284446"/>
                  <a:pt x="738113" y="284446"/>
                </a:cubicBezTo>
                <a:lnTo>
                  <a:pt x="28445" y="284446"/>
                </a:lnTo>
                <a:cubicBezTo>
                  <a:pt x="12735" y="284446"/>
                  <a:pt x="0" y="271711"/>
                  <a:pt x="0" y="256001"/>
                </a:cubicBezTo>
                <a:lnTo>
                  <a:pt x="0" y="28445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671" tIns="61671" rIns="61671" bIns="61671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633,1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272360" y="3429000"/>
            <a:ext cx="540000" cy="26826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532,3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7272360" y="3718585"/>
            <a:ext cx="540000" cy="194335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532440" y="3429000"/>
            <a:ext cx="540000" cy="264504"/>
          </a:xfrm>
          <a:custGeom>
            <a:avLst/>
            <a:gdLst>
              <a:gd name="connsiteX0" fmla="*/ 0 w 679611"/>
              <a:gd name="connsiteY0" fmla="*/ 47494 h 474939"/>
              <a:gd name="connsiteX1" fmla="*/ 47494 w 679611"/>
              <a:gd name="connsiteY1" fmla="*/ 0 h 474939"/>
              <a:gd name="connsiteX2" fmla="*/ 632117 w 679611"/>
              <a:gd name="connsiteY2" fmla="*/ 0 h 474939"/>
              <a:gd name="connsiteX3" fmla="*/ 679611 w 679611"/>
              <a:gd name="connsiteY3" fmla="*/ 47494 h 474939"/>
              <a:gd name="connsiteX4" fmla="*/ 679611 w 679611"/>
              <a:gd name="connsiteY4" fmla="*/ 427445 h 474939"/>
              <a:gd name="connsiteX5" fmla="*/ 632117 w 679611"/>
              <a:gd name="connsiteY5" fmla="*/ 474939 h 474939"/>
              <a:gd name="connsiteX6" fmla="*/ 47494 w 679611"/>
              <a:gd name="connsiteY6" fmla="*/ 474939 h 474939"/>
              <a:gd name="connsiteX7" fmla="*/ 0 w 679611"/>
              <a:gd name="connsiteY7" fmla="*/ 427445 h 474939"/>
              <a:gd name="connsiteX8" fmla="*/ 0 w 67961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961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2117" y="0"/>
                </a:lnTo>
                <a:cubicBezTo>
                  <a:pt x="658347" y="0"/>
                  <a:pt x="679611" y="21264"/>
                  <a:pt x="679611" y="47494"/>
                </a:cubicBezTo>
                <a:lnTo>
                  <a:pt x="679611" y="427445"/>
                </a:lnTo>
                <a:cubicBezTo>
                  <a:pt x="679611" y="453675"/>
                  <a:pt x="658347" y="474939"/>
                  <a:pt x="63211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532440" y="3736478"/>
            <a:ext cx="540000" cy="194335"/>
          </a:xfrm>
          <a:custGeom>
            <a:avLst/>
            <a:gdLst>
              <a:gd name="connsiteX0" fmla="*/ 0 w 688848"/>
              <a:gd name="connsiteY0" fmla="*/ 27367 h 273669"/>
              <a:gd name="connsiteX1" fmla="*/ 27367 w 688848"/>
              <a:gd name="connsiteY1" fmla="*/ 0 h 273669"/>
              <a:gd name="connsiteX2" fmla="*/ 661481 w 688848"/>
              <a:gd name="connsiteY2" fmla="*/ 0 h 273669"/>
              <a:gd name="connsiteX3" fmla="*/ 688848 w 688848"/>
              <a:gd name="connsiteY3" fmla="*/ 27367 h 273669"/>
              <a:gd name="connsiteX4" fmla="*/ 688848 w 688848"/>
              <a:gd name="connsiteY4" fmla="*/ 246302 h 273669"/>
              <a:gd name="connsiteX5" fmla="*/ 661481 w 688848"/>
              <a:gd name="connsiteY5" fmla="*/ 273669 h 273669"/>
              <a:gd name="connsiteX6" fmla="*/ 27367 w 688848"/>
              <a:gd name="connsiteY6" fmla="*/ 273669 h 273669"/>
              <a:gd name="connsiteX7" fmla="*/ 0 w 688848"/>
              <a:gd name="connsiteY7" fmla="*/ 246302 h 273669"/>
              <a:gd name="connsiteX8" fmla="*/ 0 w 688848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8848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661481" y="0"/>
                </a:lnTo>
                <a:cubicBezTo>
                  <a:pt x="676595" y="0"/>
                  <a:pt x="688848" y="12253"/>
                  <a:pt x="688848" y="27367"/>
                </a:cubicBezTo>
                <a:lnTo>
                  <a:pt x="688848" y="246302"/>
                </a:lnTo>
                <a:cubicBezTo>
                  <a:pt x="688848" y="261416"/>
                  <a:pt x="676595" y="273669"/>
                  <a:pt x="661481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532440" y="3933056"/>
            <a:ext cx="540000" cy="291232"/>
          </a:xfrm>
          <a:custGeom>
            <a:avLst/>
            <a:gdLst>
              <a:gd name="connsiteX0" fmla="*/ 0 w 678181"/>
              <a:gd name="connsiteY0" fmla="*/ 47494 h 474939"/>
              <a:gd name="connsiteX1" fmla="*/ 47494 w 678181"/>
              <a:gd name="connsiteY1" fmla="*/ 0 h 474939"/>
              <a:gd name="connsiteX2" fmla="*/ 630687 w 678181"/>
              <a:gd name="connsiteY2" fmla="*/ 0 h 474939"/>
              <a:gd name="connsiteX3" fmla="*/ 678181 w 678181"/>
              <a:gd name="connsiteY3" fmla="*/ 47494 h 474939"/>
              <a:gd name="connsiteX4" fmla="*/ 678181 w 678181"/>
              <a:gd name="connsiteY4" fmla="*/ 427445 h 474939"/>
              <a:gd name="connsiteX5" fmla="*/ 630687 w 678181"/>
              <a:gd name="connsiteY5" fmla="*/ 474939 h 474939"/>
              <a:gd name="connsiteX6" fmla="*/ 47494 w 678181"/>
              <a:gd name="connsiteY6" fmla="*/ 474939 h 474939"/>
              <a:gd name="connsiteX7" fmla="*/ 0 w 678181"/>
              <a:gd name="connsiteY7" fmla="*/ 427445 h 474939"/>
              <a:gd name="connsiteX8" fmla="*/ 0 w 678181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78181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630687" y="0"/>
                </a:lnTo>
                <a:cubicBezTo>
                  <a:pt x="656917" y="0"/>
                  <a:pt x="678181" y="21264"/>
                  <a:pt x="678181" y="47494"/>
                </a:cubicBezTo>
                <a:lnTo>
                  <a:pt x="678181" y="427445"/>
                </a:lnTo>
                <a:cubicBezTo>
                  <a:pt x="678181" y="453675"/>
                  <a:pt x="656917" y="474939"/>
                  <a:pt x="630687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7884368" y="3429000"/>
            <a:ext cx="540000" cy="268268"/>
          </a:xfrm>
          <a:custGeom>
            <a:avLst/>
            <a:gdLst>
              <a:gd name="connsiteX0" fmla="*/ 0 w 768036"/>
              <a:gd name="connsiteY0" fmla="*/ 47494 h 474939"/>
              <a:gd name="connsiteX1" fmla="*/ 47494 w 768036"/>
              <a:gd name="connsiteY1" fmla="*/ 0 h 474939"/>
              <a:gd name="connsiteX2" fmla="*/ 720542 w 768036"/>
              <a:gd name="connsiteY2" fmla="*/ 0 h 474939"/>
              <a:gd name="connsiteX3" fmla="*/ 768036 w 768036"/>
              <a:gd name="connsiteY3" fmla="*/ 47494 h 474939"/>
              <a:gd name="connsiteX4" fmla="*/ 768036 w 768036"/>
              <a:gd name="connsiteY4" fmla="*/ 427445 h 474939"/>
              <a:gd name="connsiteX5" fmla="*/ 720542 w 768036"/>
              <a:gd name="connsiteY5" fmla="*/ 474939 h 474939"/>
              <a:gd name="connsiteX6" fmla="*/ 47494 w 768036"/>
              <a:gd name="connsiteY6" fmla="*/ 474939 h 474939"/>
              <a:gd name="connsiteX7" fmla="*/ 0 w 768036"/>
              <a:gd name="connsiteY7" fmla="*/ 427445 h 474939"/>
              <a:gd name="connsiteX8" fmla="*/ 0 w 76803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803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20542" y="0"/>
                </a:lnTo>
                <a:cubicBezTo>
                  <a:pt x="746772" y="0"/>
                  <a:pt x="768036" y="21264"/>
                  <a:pt x="768036" y="47494"/>
                </a:cubicBezTo>
                <a:lnTo>
                  <a:pt x="768036" y="427445"/>
                </a:lnTo>
                <a:cubicBezTo>
                  <a:pt x="768036" y="453675"/>
                  <a:pt x="746772" y="474939"/>
                  <a:pt x="72054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235,8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7884368" y="3718585"/>
            <a:ext cx="540000" cy="194335"/>
          </a:xfrm>
          <a:custGeom>
            <a:avLst/>
            <a:gdLst>
              <a:gd name="connsiteX0" fmla="*/ 0 w 771061"/>
              <a:gd name="connsiteY0" fmla="*/ 27367 h 273669"/>
              <a:gd name="connsiteX1" fmla="*/ 27367 w 771061"/>
              <a:gd name="connsiteY1" fmla="*/ 0 h 273669"/>
              <a:gd name="connsiteX2" fmla="*/ 743694 w 771061"/>
              <a:gd name="connsiteY2" fmla="*/ 0 h 273669"/>
              <a:gd name="connsiteX3" fmla="*/ 771061 w 771061"/>
              <a:gd name="connsiteY3" fmla="*/ 27367 h 273669"/>
              <a:gd name="connsiteX4" fmla="*/ 771061 w 771061"/>
              <a:gd name="connsiteY4" fmla="*/ 246302 h 273669"/>
              <a:gd name="connsiteX5" fmla="*/ 743694 w 771061"/>
              <a:gd name="connsiteY5" fmla="*/ 273669 h 273669"/>
              <a:gd name="connsiteX6" fmla="*/ 27367 w 771061"/>
              <a:gd name="connsiteY6" fmla="*/ 273669 h 273669"/>
              <a:gd name="connsiteX7" fmla="*/ 0 w 771061"/>
              <a:gd name="connsiteY7" fmla="*/ 246302 h 273669"/>
              <a:gd name="connsiteX8" fmla="*/ 0 w 771061"/>
              <a:gd name="connsiteY8" fmla="*/ 27367 h 27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1061" h="273669">
                <a:moveTo>
                  <a:pt x="0" y="27367"/>
                </a:moveTo>
                <a:cubicBezTo>
                  <a:pt x="0" y="12253"/>
                  <a:pt x="12253" y="0"/>
                  <a:pt x="27367" y="0"/>
                </a:cubicBezTo>
                <a:lnTo>
                  <a:pt x="743694" y="0"/>
                </a:lnTo>
                <a:cubicBezTo>
                  <a:pt x="758808" y="0"/>
                  <a:pt x="771061" y="12253"/>
                  <a:pt x="771061" y="27367"/>
                </a:cubicBezTo>
                <a:lnTo>
                  <a:pt x="771061" y="246302"/>
                </a:lnTo>
                <a:cubicBezTo>
                  <a:pt x="771061" y="261416"/>
                  <a:pt x="758808" y="273669"/>
                  <a:pt x="743694" y="273669"/>
                </a:cubicBezTo>
                <a:lnTo>
                  <a:pt x="27367" y="273669"/>
                </a:lnTo>
                <a:cubicBezTo>
                  <a:pt x="12253" y="273669"/>
                  <a:pt x="0" y="261416"/>
                  <a:pt x="0" y="246302"/>
                </a:cubicBezTo>
                <a:lnTo>
                  <a:pt x="0" y="2736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1355" tIns="61355" rIns="61355" bIns="6135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3482130" y="6237312"/>
            <a:ext cx="3737929" cy="416576"/>
          </a:xfrm>
          <a:custGeom>
            <a:avLst/>
            <a:gdLst>
              <a:gd name="connsiteX0" fmla="*/ 0 w 2766238"/>
              <a:gd name="connsiteY0" fmla="*/ 47494 h 474939"/>
              <a:gd name="connsiteX1" fmla="*/ 47494 w 2766238"/>
              <a:gd name="connsiteY1" fmla="*/ 0 h 474939"/>
              <a:gd name="connsiteX2" fmla="*/ 2718744 w 2766238"/>
              <a:gd name="connsiteY2" fmla="*/ 0 h 474939"/>
              <a:gd name="connsiteX3" fmla="*/ 2766238 w 2766238"/>
              <a:gd name="connsiteY3" fmla="*/ 47494 h 474939"/>
              <a:gd name="connsiteX4" fmla="*/ 2766238 w 2766238"/>
              <a:gd name="connsiteY4" fmla="*/ 427445 h 474939"/>
              <a:gd name="connsiteX5" fmla="*/ 2718744 w 2766238"/>
              <a:gd name="connsiteY5" fmla="*/ 474939 h 474939"/>
              <a:gd name="connsiteX6" fmla="*/ 47494 w 2766238"/>
              <a:gd name="connsiteY6" fmla="*/ 474939 h 474939"/>
              <a:gd name="connsiteX7" fmla="*/ 0 w 2766238"/>
              <a:gd name="connsiteY7" fmla="*/ 427445 h 474939"/>
              <a:gd name="connsiteX8" fmla="*/ 0 w 2766238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66238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2718744" y="0"/>
                </a:lnTo>
                <a:cubicBezTo>
                  <a:pt x="2744974" y="0"/>
                  <a:pt x="2766238" y="21264"/>
                  <a:pt x="2766238" y="47494"/>
                </a:cubicBezTo>
                <a:lnTo>
                  <a:pt x="2766238" y="427445"/>
                </a:lnTo>
                <a:cubicBezTo>
                  <a:pt x="2766238" y="453675"/>
                  <a:pt x="2744974" y="474939"/>
                  <a:pt x="2718744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630" tIns="59630" rIns="59630" bIns="59630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"Обеспечение реализации государственной программы Чувашской Республики "Развитие транспортной системы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7272360" y="6253075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7884368" y="6253075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8532440" y="6253075"/>
            <a:ext cx="540000" cy="344277"/>
          </a:xfrm>
          <a:custGeom>
            <a:avLst/>
            <a:gdLst>
              <a:gd name="connsiteX0" fmla="*/ 0 w 840306"/>
              <a:gd name="connsiteY0" fmla="*/ 47494 h 474939"/>
              <a:gd name="connsiteX1" fmla="*/ 47494 w 840306"/>
              <a:gd name="connsiteY1" fmla="*/ 0 h 474939"/>
              <a:gd name="connsiteX2" fmla="*/ 792812 w 840306"/>
              <a:gd name="connsiteY2" fmla="*/ 0 h 474939"/>
              <a:gd name="connsiteX3" fmla="*/ 840306 w 840306"/>
              <a:gd name="connsiteY3" fmla="*/ 47494 h 474939"/>
              <a:gd name="connsiteX4" fmla="*/ 840306 w 840306"/>
              <a:gd name="connsiteY4" fmla="*/ 427445 h 474939"/>
              <a:gd name="connsiteX5" fmla="*/ 792812 w 840306"/>
              <a:gd name="connsiteY5" fmla="*/ 474939 h 474939"/>
              <a:gd name="connsiteX6" fmla="*/ 47494 w 840306"/>
              <a:gd name="connsiteY6" fmla="*/ 474939 h 474939"/>
              <a:gd name="connsiteX7" fmla="*/ 0 w 840306"/>
              <a:gd name="connsiteY7" fmla="*/ 427445 h 474939"/>
              <a:gd name="connsiteX8" fmla="*/ 0 w 840306"/>
              <a:gd name="connsiteY8" fmla="*/ 47494 h 474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40306" h="474939">
                <a:moveTo>
                  <a:pt x="0" y="47494"/>
                </a:moveTo>
                <a:cubicBezTo>
                  <a:pt x="0" y="21264"/>
                  <a:pt x="21264" y="0"/>
                  <a:pt x="47494" y="0"/>
                </a:cubicBezTo>
                <a:lnTo>
                  <a:pt x="792812" y="0"/>
                </a:lnTo>
                <a:cubicBezTo>
                  <a:pt x="819042" y="0"/>
                  <a:pt x="840306" y="21264"/>
                  <a:pt x="840306" y="47494"/>
                </a:cubicBezTo>
                <a:lnTo>
                  <a:pt x="840306" y="427445"/>
                </a:lnTo>
                <a:cubicBezTo>
                  <a:pt x="840306" y="453675"/>
                  <a:pt x="819042" y="474939"/>
                  <a:pt x="792812" y="474939"/>
                </a:cubicBezTo>
                <a:lnTo>
                  <a:pt x="47494" y="474939"/>
                </a:lnTo>
                <a:cubicBezTo>
                  <a:pt x="21264" y="474939"/>
                  <a:pt x="0" y="453675"/>
                  <a:pt x="0" y="427445"/>
                </a:cubicBezTo>
                <a:lnTo>
                  <a:pt x="0" y="4749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250" tIns="67250" rIns="67250" bIns="67250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58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07504" y="2204864"/>
            <a:ext cx="4968552" cy="5436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км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07504" y="2837976"/>
            <a:ext cx="4968552" cy="56833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 на территории Чувашской Республики, находящихся в нормативном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состоянии,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07504" y="3501008"/>
            <a:ext cx="4968552" cy="69581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протяженности автомобильных дорог общего пользования регионального,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межмуниципального и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местного значения на территории Чувашской Республики, соответствующих нормативным требованиям, в их общей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протяженности, %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504" y="4293096"/>
            <a:ext cx="4968552" cy="63367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Протяженность автомобильных дорог общего пользования регионального, межмуниципального и местного значения, в отношении которых проведены работы по капитальному ремонту или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ремонту, км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504" y="5013176"/>
            <a:ext cx="4968552" cy="5040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перевезенных транспортом общего пользования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пассажиров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тыс.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чел.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7504" y="5641195"/>
            <a:ext cx="4968552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</a:t>
            </a:r>
            <a:r>
              <a:rPr lang="ru-RU" sz="11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парка транспортных средств, работающих на компримированном природном </a:t>
            </a:r>
            <a:r>
              <a:rPr lang="ru-RU" sz="11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газе, ед. </a:t>
            </a:r>
            <a:endParaRPr lang="ru-RU" sz="11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9512" y="980728"/>
            <a:ext cx="2336446" cy="504056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137511" y="6492875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77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17" name="Picture 2" descr="T:\Сектор финансирования\glonas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92696"/>
            <a:ext cx="2596089" cy="14102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кругленный прямоугольник 26"/>
          <p:cNvSpPr/>
          <p:nvPr/>
        </p:nvSpPr>
        <p:spPr>
          <a:xfrm>
            <a:off x="5148064" y="692696"/>
            <a:ext cx="3940523" cy="801809"/>
          </a:xfrm>
          <a:prstGeom prst="roundRect">
            <a:avLst>
              <a:gd name="adj" fmla="val 1000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sp>
      <p:sp>
        <p:nvSpPr>
          <p:cNvPr id="28" name="Скругленный прямоугольник 4"/>
          <p:cNvSpPr/>
          <p:nvPr/>
        </p:nvSpPr>
        <p:spPr>
          <a:xfrm>
            <a:off x="5148064" y="692696"/>
            <a:ext cx="3893555" cy="75484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4E67C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</a:p>
        </p:txBody>
      </p:sp>
      <p:sp>
        <p:nvSpPr>
          <p:cNvPr id="45" name="Скругленный прямоугольник 6"/>
          <p:cNvSpPr/>
          <p:nvPr/>
        </p:nvSpPr>
        <p:spPr>
          <a:xfrm>
            <a:off x="5906019" y="1680500"/>
            <a:ext cx="772579" cy="33958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6" name="Скругленный прямоугольник 4"/>
          <p:cNvSpPr/>
          <p:nvPr/>
        </p:nvSpPr>
        <p:spPr>
          <a:xfrm>
            <a:off x="5102577" y="2259238"/>
            <a:ext cx="715724" cy="38895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1910" tIns="41910" rIns="41910" bIns="41910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100" b="1" dirty="0">
              <a:solidFill>
                <a:prstClr val="black"/>
              </a:solidFill>
            </a:endParaRPr>
          </a:p>
        </p:txBody>
      </p:sp>
      <p:sp>
        <p:nvSpPr>
          <p:cNvPr id="298" name="Скругленный прямоугольник 297"/>
          <p:cNvSpPr/>
          <p:nvPr/>
        </p:nvSpPr>
        <p:spPr>
          <a:xfrm>
            <a:off x="5148064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6" name="Скругленный прямоугольник 295"/>
          <p:cNvSpPr/>
          <p:nvPr/>
        </p:nvSpPr>
        <p:spPr>
          <a:xfrm>
            <a:off x="5940152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12 372,7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4" name="Скругленный прямоугольник 293"/>
          <p:cNvSpPr/>
          <p:nvPr/>
        </p:nvSpPr>
        <p:spPr>
          <a:xfrm>
            <a:off x="8316416" y="2219369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12 421,7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2" name="Скругленный прямоугольник 291"/>
          <p:cNvSpPr/>
          <p:nvPr/>
        </p:nvSpPr>
        <p:spPr>
          <a:xfrm>
            <a:off x="6732240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376,5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0" name="Скругленный прямоугольник 289"/>
          <p:cNvSpPr/>
          <p:nvPr/>
        </p:nvSpPr>
        <p:spPr>
          <a:xfrm>
            <a:off x="7524328" y="2206924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397,2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3" name="Скругленный прямоугольник 312"/>
          <p:cNvSpPr/>
          <p:nvPr/>
        </p:nvSpPr>
        <p:spPr>
          <a:xfrm>
            <a:off x="5148064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361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1" name="Скругленный прямоугольник 310"/>
          <p:cNvSpPr/>
          <p:nvPr/>
        </p:nvSpPr>
        <p:spPr>
          <a:xfrm>
            <a:off x="5940152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4 476,3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9" name="Скругленный прямоугольник 308"/>
          <p:cNvSpPr/>
          <p:nvPr/>
        </p:nvSpPr>
        <p:spPr>
          <a:xfrm>
            <a:off x="8316416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5 285,7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" name="Скругленный прямоугольник 306"/>
          <p:cNvSpPr/>
          <p:nvPr/>
        </p:nvSpPr>
        <p:spPr>
          <a:xfrm>
            <a:off x="6732240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4 592,1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5" name="Скругленный прямоугольник 304"/>
          <p:cNvSpPr/>
          <p:nvPr/>
        </p:nvSpPr>
        <p:spPr>
          <a:xfrm>
            <a:off x="7524328" y="2839851"/>
            <a:ext cx="731452" cy="52707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4 703,2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8" name="Скругленный прямоугольник 327"/>
          <p:cNvSpPr/>
          <p:nvPr/>
        </p:nvSpPr>
        <p:spPr>
          <a:xfrm>
            <a:off x="5148064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6" name="Скругленный прямоугольник 325"/>
          <p:cNvSpPr/>
          <p:nvPr/>
        </p:nvSpPr>
        <p:spPr>
          <a:xfrm>
            <a:off x="5940152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4" name="Скругленный прямоугольник 323"/>
          <p:cNvSpPr/>
          <p:nvPr/>
        </p:nvSpPr>
        <p:spPr>
          <a:xfrm>
            <a:off x="8316416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2" name="Скругленный прямоугольник 321"/>
          <p:cNvSpPr/>
          <p:nvPr/>
        </p:nvSpPr>
        <p:spPr>
          <a:xfrm>
            <a:off x="6732240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37,1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0" name="Скругленный прямоугольник 319"/>
          <p:cNvSpPr/>
          <p:nvPr/>
        </p:nvSpPr>
        <p:spPr>
          <a:xfrm>
            <a:off x="7524328" y="3501008"/>
            <a:ext cx="731452" cy="69581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37,9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3" name="Скругленный прямоугольник 342"/>
          <p:cNvSpPr/>
          <p:nvPr/>
        </p:nvSpPr>
        <p:spPr>
          <a:xfrm>
            <a:off x="5148064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29,</a:t>
            </a:r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1" name="Скругленный прямоугольник 340"/>
          <p:cNvSpPr/>
          <p:nvPr/>
        </p:nvSpPr>
        <p:spPr>
          <a:xfrm>
            <a:off x="5940152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174,2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9" name="Скругленный прямоугольник 338"/>
          <p:cNvSpPr/>
          <p:nvPr/>
        </p:nvSpPr>
        <p:spPr>
          <a:xfrm>
            <a:off x="8316416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853,5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7" name="Скругленный прямоугольник 336"/>
          <p:cNvSpPr/>
          <p:nvPr/>
        </p:nvSpPr>
        <p:spPr>
          <a:xfrm>
            <a:off x="6732240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175,4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5" name="Скругленный прямоугольник 334"/>
          <p:cNvSpPr/>
          <p:nvPr/>
        </p:nvSpPr>
        <p:spPr>
          <a:xfrm>
            <a:off x="7524328" y="4293131"/>
            <a:ext cx="731452" cy="6336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170,7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8" name="Скругленный прямоугольник 357"/>
          <p:cNvSpPr/>
          <p:nvPr/>
        </p:nvSpPr>
        <p:spPr>
          <a:xfrm>
            <a:off x="5148064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6" name="Скругленный прямоугольник 355"/>
          <p:cNvSpPr/>
          <p:nvPr/>
        </p:nvSpPr>
        <p:spPr>
          <a:xfrm>
            <a:off x="5940152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128 997,6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4" name="Скругленный прямоугольник 353"/>
          <p:cNvSpPr/>
          <p:nvPr/>
        </p:nvSpPr>
        <p:spPr>
          <a:xfrm>
            <a:off x="8316416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132 511,0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2" name="Скругленный прямоугольник 351"/>
          <p:cNvSpPr/>
          <p:nvPr/>
        </p:nvSpPr>
        <p:spPr>
          <a:xfrm>
            <a:off x="6732240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130 201,4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0" name="Скругленный прямоугольник 349"/>
          <p:cNvSpPr/>
          <p:nvPr/>
        </p:nvSpPr>
        <p:spPr>
          <a:xfrm>
            <a:off x="7524328" y="5020390"/>
            <a:ext cx="731452" cy="4752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132 006,2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3" name="Скругленный прямоугольник 372"/>
          <p:cNvSpPr/>
          <p:nvPr/>
        </p:nvSpPr>
        <p:spPr>
          <a:xfrm>
            <a:off x="5137673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1 143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1" name="Скругленный прямоугольник 370"/>
          <p:cNvSpPr/>
          <p:nvPr/>
        </p:nvSpPr>
        <p:spPr>
          <a:xfrm>
            <a:off x="5929761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9" name="Скругленный прямоугольник 368"/>
          <p:cNvSpPr/>
          <p:nvPr/>
        </p:nvSpPr>
        <p:spPr>
          <a:xfrm>
            <a:off x="8316416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7" name="Скругленный прямоугольник 366"/>
          <p:cNvSpPr/>
          <p:nvPr/>
        </p:nvSpPr>
        <p:spPr>
          <a:xfrm>
            <a:off x="6721849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5" name="Скругленный прямоугольник 364"/>
          <p:cNvSpPr/>
          <p:nvPr/>
        </p:nvSpPr>
        <p:spPr>
          <a:xfrm>
            <a:off x="7513937" y="5589240"/>
            <a:ext cx="731452" cy="504000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1 066</a:t>
            </a: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8" name="Скругленный прямоугольник 417"/>
          <p:cNvSpPr/>
          <p:nvPr/>
        </p:nvSpPr>
        <p:spPr>
          <a:xfrm>
            <a:off x="5148064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6" name="Скругленный прямоугольник 415"/>
          <p:cNvSpPr/>
          <p:nvPr/>
        </p:nvSpPr>
        <p:spPr>
          <a:xfrm>
            <a:off x="5940152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4" name="Скругленный прямоугольник 413"/>
          <p:cNvSpPr/>
          <p:nvPr/>
        </p:nvSpPr>
        <p:spPr>
          <a:xfrm>
            <a:off x="8316416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2" name="Скругленный прямоугольник 411"/>
          <p:cNvSpPr/>
          <p:nvPr/>
        </p:nvSpPr>
        <p:spPr>
          <a:xfrm>
            <a:off x="6732240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" name="Скругленный прямоугольник 409"/>
          <p:cNvSpPr/>
          <p:nvPr/>
        </p:nvSpPr>
        <p:spPr>
          <a:xfrm>
            <a:off x="7524328" y="1556792"/>
            <a:ext cx="731452" cy="546125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транспортной системы Чувашской Республики»</a:t>
            </a: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8194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74023" y="647340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78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1388" y="714496"/>
            <a:ext cx="3442500" cy="1080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200" b="1" i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</a:t>
            </a:r>
            <a:r>
              <a:rPr lang="ru-RU" sz="13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программы:</a:t>
            </a:r>
            <a:r>
              <a:rPr lang="ru-RU" sz="13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сбалансированного экономического развития и конкурентоспособности экономики Чувашской Республики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v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496" y="1844824"/>
            <a:ext cx="403244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</a:p>
        </p:txBody>
      </p:sp>
      <p:sp>
        <p:nvSpPr>
          <p:cNvPr id="4" name="Полилиния 3"/>
          <p:cNvSpPr/>
          <p:nvPr/>
        </p:nvSpPr>
        <p:spPr>
          <a:xfrm>
            <a:off x="3707904" y="1268760"/>
            <a:ext cx="5256584" cy="216000"/>
          </a:xfrm>
          <a:custGeom>
            <a:avLst/>
            <a:gdLst>
              <a:gd name="connsiteX0" fmla="*/ 0 w 4928030"/>
              <a:gd name="connsiteY0" fmla="*/ 40668 h 406676"/>
              <a:gd name="connsiteX1" fmla="*/ 40668 w 4928030"/>
              <a:gd name="connsiteY1" fmla="*/ 0 h 406676"/>
              <a:gd name="connsiteX2" fmla="*/ 4887362 w 4928030"/>
              <a:gd name="connsiteY2" fmla="*/ 0 h 406676"/>
              <a:gd name="connsiteX3" fmla="*/ 4928030 w 4928030"/>
              <a:gd name="connsiteY3" fmla="*/ 40668 h 406676"/>
              <a:gd name="connsiteX4" fmla="*/ 4928030 w 4928030"/>
              <a:gd name="connsiteY4" fmla="*/ 366008 h 406676"/>
              <a:gd name="connsiteX5" fmla="*/ 4887362 w 4928030"/>
              <a:gd name="connsiteY5" fmla="*/ 406676 h 406676"/>
              <a:gd name="connsiteX6" fmla="*/ 40668 w 4928030"/>
              <a:gd name="connsiteY6" fmla="*/ 406676 h 406676"/>
              <a:gd name="connsiteX7" fmla="*/ 0 w 4928030"/>
              <a:gd name="connsiteY7" fmla="*/ 366008 h 406676"/>
              <a:gd name="connsiteX8" fmla="*/ 0 w 4928030"/>
              <a:gd name="connsiteY8" fmla="*/ 40668 h 406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28030" h="406676">
                <a:moveTo>
                  <a:pt x="0" y="40668"/>
                </a:moveTo>
                <a:cubicBezTo>
                  <a:pt x="0" y="18208"/>
                  <a:pt x="18208" y="0"/>
                  <a:pt x="40668" y="0"/>
                </a:cubicBezTo>
                <a:lnTo>
                  <a:pt x="4887362" y="0"/>
                </a:lnTo>
                <a:cubicBezTo>
                  <a:pt x="4909822" y="0"/>
                  <a:pt x="4928030" y="18208"/>
                  <a:pt x="4928030" y="40668"/>
                </a:cubicBezTo>
                <a:lnTo>
                  <a:pt x="4928030" y="366008"/>
                </a:lnTo>
                <a:cubicBezTo>
                  <a:pt x="4928030" y="388468"/>
                  <a:pt x="4909822" y="406676"/>
                  <a:pt x="4887362" y="406676"/>
                </a:cubicBezTo>
                <a:lnTo>
                  <a:pt x="40668" y="406676"/>
                </a:lnTo>
                <a:cubicBezTo>
                  <a:pt x="18208" y="406676"/>
                  <a:pt x="0" y="388468"/>
                  <a:pt x="0" y="366008"/>
                </a:cubicBezTo>
                <a:lnTo>
                  <a:pt x="0" y="40668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871" tIns="72871" rIns="72871" bIns="72871" numCol="1" spcCol="1270" anchor="ctr" anchorCtr="0">
            <a:noAutofit/>
          </a:bodyPr>
          <a:lstStyle/>
          <a:p>
            <a:pPr algn="ctr" defTabSz="7112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5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</a:t>
            </a:r>
            <a:r>
              <a:rPr lang="ru-RU" sz="105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структурных элементов, </a:t>
            </a:r>
            <a:r>
              <a:rPr lang="ru-RU" sz="105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3707904" y="1546105"/>
            <a:ext cx="3240000" cy="216000"/>
          </a:xfrm>
          <a:custGeom>
            <a:avLst/>
            <a:gdLst>
              <a:gd name="connsiteX0" fmla="*/ 0 w 2842959"/>
              <a:gd name="connsiteY0" fmla="*/ 30897 h 308968"/>
              <a:gd name="connsiteX1" fmla="*/ 30897 w 2842959"/>
              <a:gd name="connsiteY1" fmla="*/ 0 h 308968"/>
              <a:gd name="connsiteX2" fmla="*/ 2812062 w 2842959"/>
              <a:gd name="connsiteY2" fmla="*/ 0 h 308968"/>
              <a:gd name="connsiteX3" fmla="*/ 2842959 w 2842959"/>
              <a:gd name="connsiteY3" fmla="*/ 30897 h 308968"/>
              <a:gd name="connsiteX4" fmla="*/ 2842959 w 2842959"/>
              <a:gd name="connsiteY4" fmla="*/ 278071 h 308968"/>
              <a:gd name="connsiteX5" fmla="*/ 2812062 w 2842959"/>
              <a:gd name="connsiteY5" fmla="*/ 308968 h 308968"/>
              <a:gd name="connsiteX6" fmla="*/ 30897 w 2842959"/>
              <a:gd name="connsiteY6" fmla="*/ 308968 h 308968"/>
              <a:gd name="connsiteX7" fmla="*/ 0 w 2842959"/>
              <a:gd name="connsiteY7" fmla="*/ 278071 h 308968"/>
              <a:gd name="connsiteX8" fmla="*/ 0 w 2842959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2812062" y="0"/>
                </a:lnTo>
                <a:cubicBezTo>
                  <a:pt x="2829126" y="0"/>
                  <a:pt x="2842959" y="13833"/>
                  <a:pt x="2842959" y="30897"/>
                </a:cubicBezTo>
                <a:lnTo>
                  <a:pt x="2842959" y="278071"/>
                </a:lnTo>
                <a:cubicBezTo>
                  <a:pt x="2842959" y="295135"/>
                  <a:pt x="2829126" y="308968"/>
                  <a:pt x="2812062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6199" tIns="66199" rIns="66199" bIns="66199" numCol="1" spcCol="1270" anchor="ctr" anchorCtr="0">
            <a:noAutofit/>
          </a:bodyPr>
          <a:lstStyle/>
          <a:p>
            <a:pPr algn="ctr" defTabSz="6667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олилиния 7"/>
          <p:cNvSpPr/>
          <p:nvPr/>
        </p:nvSpPr>
        <p:spPr>
          <a:xfrm>
            <a:off x="3707904" y="2204864"/>
            <a:ext cx="3240000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Предакселерация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3707904" y="3233061"/>
            <a:ext cx="3240000" cy="575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«Поддержка субъектов МСП в Чувашской Республике в рамках реализации мероприятий индивидуальной программы социально-экономического развития Чувашской Республики на 2020-2024 годы»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олилиния 16"/>
          <p:cNvSpPr/>
          <p:nvPr/>
        </p:nvSpPr>
        <p:spPr>
          <a:xfrm>
            <a:off x="3707904" y="3849528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системы государственного стратегического управления»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3707904" y="4214589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«Формирование благоприятного инвестиционного климата»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олилиния 19"/>
          <p:cNvSpPr/>
          <p:nvPr/>
        </p:nvSpPr>
        <p:spPr>
          <a:xfrm>
            <a:off x="7004730" y="1546104"/>
            <a:ext cx="612000" cy="216000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олилиния 20"/>
          <p:cNvSpPr/>
          <p:nvPr/>
        </p:nvSpPr>
        <p:spPr>
          <a:xfrm>
            <a:off x="7023812" y="1844856"/>
            <a:ext cx="612000" cy="288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олилиния 21"/>
          <p:cNvSpPr/>
          <p:nvPr/>
        </p:nvSpPr>
        <p:spPr>
          <a:xfrm>
            <a:off x="7043835" y="2206601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7020669" y="3240012"/>
            <a:ext cx="612000" cy="575406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609,7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7020669" y="3858217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7023812" y="4958614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302,6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олилиния 25"/>
          <p:cNvSpPr/>
          <p:nvPr/>
        </p:nvSpPr>
        <p:spPr>
          <a:xfrm>
            <a:off x="8373457" y="1546104"/>
            <a:ext cx="612000" cy="216000"/>
          </a:xfrm>
          <a:custGeom>
            <a:avLst/>
            <a:gdLst>
              <a:gd name="connsiteX0" fmla="*/ 0 w 687626"/>
              <a:gd name="connsiteY0" fmla="*/ 30897 h 308968"/>
              <a:gd name="connsiteX1" fmla="*/ 30897 w 687626"/>
              <a:gd name="connsiteY1" fmla="*/ 0 h 308968"/>
              <a:gd name="connsiteX2" fmla="*/ 656729 w 687626"/>
              <a:gd name="connsiteY2" fmla="*/ 0 h 308968"/>
              <a:gd name="connsiteX3" fmla="*/ 687626 w 687626"/>
              <a:gd name="connsiteY3" fmla="*/ 30897 h 308968"/>
              <a:gd name="connsiteX4" fmla="*/ 687626 w 687626"/>
              <a:gd name="connsiteY4" fmla="*/ 278071 h 308968"/>
              <a:gd name="connsiteX5" fmla="*/ 656729 w 687626"/>
              <a:gd name="connsiteY5" fmla="*/ 308968 h 308968"/>
              <a:gd name="connsiteX6" fmla="*/ 30897 w 687626"/>
              <a:gd name="connsiteY6" fmla="*/ 308968 h 308968"/>
              <a:gd name="connsiteX7" fmla="*/ 0 w 687626"/>
              <a:gd name="connsiteY7" fmla="*/ 278071 h 308968"/>
              <a:gd name="connsiteX8" fmla="*/ 0 w 687626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7626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656729" y="0"/>
                </a:lnTo>
                <a:cubicBezTo>
                  <a:pt x="673793" y="0"/>
                  <a:pt x="687626" y="13833"/>
                  <a:pt x="687626" y="30897"/>
                </a:cubicBezTo>
                <a:lnTo>
                  <a:pt x="687626" y="278071"/>
                </a:lnTo>
                <a:cubicBezTo>
                  <a:pt x="687626" y="295135"/>
                  <a:pt x="673793" y="308968"/>
                  <a:pt x="656729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8475878"/>
              </p:ext>
            </p:extLst>
          </p:nvPr>
        </p:nvGraphicFramePr>
        <p:xfrm>
          <a:off x="121388" y="2175001"/>
          <a:ext cx="3422597" cy="2647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" name="Picture 2" descr="T:\Сектор финансирования\5aa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994" y="647334"/>
            <a:ext cx="2987463" cy="6725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18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олилиния 31"/>
          <p:cNvSpPr/>
          <p:nvPr/>
        </p:nvSpPr>
        <p:spPr>
          <a:xfrm>
            <a:off x="7683226" y="1546105"/>
            <a:ext cx="612000" cy="216000"/>
          </a:xfrm>
          <a:custGeom>
            <a:avLst/>
            <a:gdLst>
              <a:gd name="connsiteX0" fmla="*/ 0 w 761117"/>
              <a:gd name="connsiteY0" fmla="*/ 30897 h 308968"/>
              <a:gd name="connsiteX1" fmla="*/ 30897 w 761117"/>
              <a:gd name="connsiteY1" fmla="*/ 0 h 308968"/>
              <a:gd name="connsiteX2" fmla="*/ 730220 w 761117"/>
              <a:gd name="connsiteY2" fmla="*/ 0 h 308968"/>
              <a:gd name="connsiteX3" fmla="*/ 761117 w 761117"/>
              <a:gd name="connsiteY3" fmla="*/ 30897 h 308968"/>
              <a:gd name="connsiteX4" fmla="*/ 761117 w 761117"/>
              <a:gd name="connsiteY4" fmla="*/ 278071 h 308968"/>
              <a:gd name="connsiteX5" fmla="*/ 730220 w 761117"/>
              <a:gd name="connsiteY5" fmla="*/ 308968 h 308968"/>
              <a:gd name="connsiteX6" fmla="*/ 30897 w 761117"/>
              <a:gd name="connsiteY6" fmla="*/ 308968 h 308968"/>
              <a:gd name="connsiteX7" fmla="*/ 0 w 761117"/>
              <a:gd name="connsiteY7" fmla="*/ 278071 h 308968"/>
              <a:gd name="connsiteX8" fmla="*/ 0 w 761117"/>
              <a:gd name="connsiteY8" fmla="*/ 30897 h 30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1117" h="308968">
                <a:moveTo>
                  <a:pt x="0" y="30897"/>
                </a:moveTo>
                <a:cubicBezTo>
                  <a:pt x="0" y="13833"/>
                  <a:pt x="13833" y="0"/>
                  <a:pt x="30897" y="0"/>
                </a:cubicBezTo>
                <a:lnTo>
                  <a:pt x="730220" y="0"/>
                </a:lnTo>
                <a:cubicBezTo>
                  <a:pt x="747284" y="0"/>
                  <a:pt x="761117" y="13833"/>
                  <a:pt x="761117" y="30897"/>
                </a:cubicBezTo>
                <a:lnTo>
                  <a:pt x="761117" y="278071"/>
                </a:lnTo>
                <a:cubicBezTo>
                  <a:pt x="761117" y="295135"/>
                  <a:pt x="747284" y="308968"/>
                  <a:pt x="730220" y="308968"/>
                </a:cubicBezTo>
                <a:lnTo>
                  <a:pt x="30897" y="308968"/>
                </a:lnTo>
                <a:cubicBezTo>
                  <a:pt x="13833" y="308968"/>
                  <a:pt x="0" y="295135"/>
                  <a:pt x="0" y="278071"/>
                </a:cubicBezTo>
                <a:lnTo>
                  <a:pt x="0" y="30897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89" tIns="62389" rIns="62389" bIns="62389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7023812" y="4225016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86,5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707904" y="1844856"/>
            <a:ext cx="3240000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«Поддержка 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самозанятых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700707" y="1844856"/>
            <a:ext cx="612000" cy="288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0" name="Полилиния 39"/>
          <p:cNvSpPr/>
          <p:nvPr/>
        </p:nvSpPr>
        <p:spPr>
          <a:xfrm>
            <a:off x="8363797" y="1844856"/>
            <a:ext cx="612000" cy="288000"/>
          </a:xfrm>
          <a:custGeom>
            <a:avLst/>
            <a:gdLst>
              <a:gd name="connsiteX0" fmla="*/ 0 w 816003"/>
              <a:gd name="connsiteY0" fmla="*/ 61344 h 613435"/>
              <a:gd name="connsiteX1" fmla="*/ 61344 w 816003"/>
              <a:gd name="connsiteY1" fmla="*/ 0 h 613435"/>
              <a:gd name="connsiteX2" fmla="*/ 754660 w 816003"/>
              <a:gd name="connsiteY2" fmla="*/ 0 h 613435"/>
              <a:gd name="connsiteX3" fmla="*/ 816004 w 816003"/>
              <a:gd name="connsiteY3" fmla="*/ 61344 h 613435"/>
              <a:gd name="connsiteX4" fmla="*/ 816003 w 816003"/>
              <a:gd name="connsiteY4" fmla="*/ 552092 h 613435"/>
              <a:gd name="connsiteX5" fmla="*/ 754659 w 816003"/>
              <a:gd name="connsiteY5" fmla="*/ 613436 h 613435"/>
              <a:gd name="connsiteX6" fmla="*/ 61344 w 816003"/>
              <a:gd name="connsiteY6" fmla="*/ 613435 h 613435"/>
              <a:gd name="connsiteX7" fmla="*/ 0 w 816003"/>
              <a:gd name="connsiteY7" fmla="*/ 552091 h 613435"/>
              <a:gd name="connsiteX8" fmla="*/ 0 w 816003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6003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54660" y="0"/>
                </a:lnTo>
                <a:cubicBezTo>
                  <a:pt x="788539" y="0"/>
                  <a:pt x="816004" y="27465"/>
                  <a:pt x="816004" y="61344"/>
                </a:cubicBezTo>
                <a:cubicBezTo>
                  <a:pt x="816004" y="224927"/>
                  <a:pt x="816003" y="388509"/>
                  <a:pt x="816003" y="552092"/>
                </a:cubicBezTo>
                <a:cubicBezTo>
                  <a:pt x="816003" y="585971"/>
                  <a:pt x="788538" y="613436"/>
                  <a:pt x="754659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700707" y="220759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8363797" y="220759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707904" y="4944711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«Организация предоставления государственных и муниципальных услуг»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700707" y="3243992"/>
            <a:ext cx="612000" cy="575405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5" name="Полилиния 44"/>
          <p:cNvSpPr/>
          <p:nvPr/>
        </p:nvSpPr>
        <p:spPr>
          <a:xfrm>
            <a:off x="8363797" y="3243992"/>
            <a:ext cx="612000" cy="575405"/>
          </a:xfrm>
          <a:custGeom>
            <a:avLst/>
            <a:gdLst>
              <a:gd name="connsiteX0" fmla="*/ 0 w 797091"/>
              <a:gd name="connsiteY0" fmla="*/ 61344 h 613435"/>
              <a:gd name="connsiteX1" fmla="*/ 61344 w 797091"/>
              <a:gd name="connsiteY1" fmla="*/ 0 h 613435"/>
              <a:gd name="connsiteX2" fmla="*/ 735748 w 797091"/>
              <a:gd name="connsiteY2" fmla="*/ 0 h 613435"/>
              <a:gd name="connsiteX3" fmla="*/ 797092 w 797091"/>
              <a:gd name="connsiteY3" fmla="*/ 61344 h 613435"/>
              <a:gd name="connsiteX4" fmla="*/ 797091 w 797091"/>
              <a:gd name="connsiteY4" fmla="*/ 552092 h 613435"/>
              <a:gd name="connsiteX5" fmla="*/ 735747 w 797091"/>
              <a:gd name="connsiteY5" fmla="*/ 613436 h 613435"/>
              <a:gd name="connsiteX6" fmla="*/ 61344 w 797091"/>
              <a:gd name="connsiteY6" fmla="*/ 613435 h 613435"/>
              <a:gd name="connsiteX7" fmla="*/ 0 w 797091"/>
              <a:gd name="connsiteY7" fmla="*/ 552091 h 613435"/>
              <a:gd name="connsiteX8" fmla="*/ 0 w 797091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7091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35748" y="0"/>
                </a:lnTo>
                <a:cubicBezTo>
                  <a:pt x="769627" y="0"/>
                  <a:pt x="797092" y="27465"/>
                  <a:pt x="797092" y="61344"/>
                </a:cubicBezTo>
                <a:cubicBezTo>
                  <a:pt x="797092" y="224927"/>
                  <a:pt x="797091" y="388509"/>
                  <a:pt x="797091" y="552092"/>
                </a:cubicBezTo>
                <a:cubicBezTo>
                  <a:pt x="797091" y="585971"/>
                  <a:pt x="769626" y="613436"/>
                  <a:pt x="735747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</a:p>
        </p:txBody>
      </p:sp>
      <p:sp>
        <p:nvSpPr>
          <p:cNvPr id="46" name="Полилиния 45"/>
          <p:cNvSpPr/>
          <p:nvPr/>
        </p:nvSpPr>
        <p:spPr>
          <a:xfrm>
            <a:off x="7700707" y="3863191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363797" y="3863191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7700707" y="4230985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олилиния 48"/>
          <p:cNvSpPr/>
          <p:nvPr/>
        </p:nvSpPr>
        <p:spPr>
          <a:xfrm>
            <a:off x="8363797" y="4230985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81,9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700707" y="4966573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299,6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363797" y="4966573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299,6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3707904" y="5309772"/>
            <a:ext cx="3240000" cy="413406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потребительского рынка и системы защиты прав потребителей»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023812" y="5325413"/>
            <a:ext cx="612000" cy="39429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7700707" y="5334367"/>
            <a:ext cx="612000" cy="3833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8363797" y="5334367"/>
            <a:ext cx="612000" cy="383338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32,1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3707904" y="2559471"/>
            <a:ext cx="3240000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«Акселерация субъектов МСП»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036828" y="256294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711500" y="2564936"/>
            <a:ext cx="590414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8363797" y="2564936"/>
            <a:ext cx="612000" cy="288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Полилиния 60"/>
          <p:cNvSpPr/>
          <p:nvPr/>
        </p:nvSpPr>
        <p:spPr>
          <a:xfrm>
            <a:off x="3707904" y="2868000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«Оказание государственной поддержки новым инвестиционным проектам»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Полилиния 61"/>
          <p:cNvSpPr/>
          <p:nvPr/>
        </p:nvSpPr>
        <p:spPr>
          <a:xfrm>
            <a:off x="7036828" y="2873213"/>
            <a:ext cx="612000" cy="324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1275,1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7695125" y="2876198"/>
            <a:ext cx="623165" cy="324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8369760" y="2876198"/>
            <a:ext cx="600075" cy="324000"/>
          </a:xfrm>
          <a:custGeom>
            <a:avLst/>
            <a:gdLst>
              <a:gd name="connsiteX0" fmla="*/ 0 w 809650"/>
              <a:gd name="connsiteY0" fmla="*/ 61344 h 613435"/>
              <a:gd name="connsiteX1" fmla="*/ 61344 w 809650"/>
              <a:gd name="connsiteY1" fmla="*/ 0 h 613435"/>
              <a:gd name="connsiteX2" fmla="*/ 748307 w 809650"/>
              <a:gd name="connsiteY2" fmla="*/ 0 h 613435"/>
              <a:gd name="connsiteX3" fmla="*/ 809651 w 809650"/>
              <a:gd name="connsiteY3" fmla="*/ 61344 h 613435"/>
              <a:gd name="connsiteX4" fmla="*/ 809650 w 809650"/>
              <a:gd name="connsiteY4" fmla="*/ 552092 h 613435"/>
              <a:gd name="connsiteX5" fmla="*/ 748306 w 809650"/>
              <a:gd name="connsiteY5" fmla="*/ 613436 h 613435"/>
              <a:gd name="connsiteX6" fmla="*/ 61344 w 809650"/>
              <a:gd name="connsiteY6" fmla="*/ 613435 h 613435"/>
              <a:gd name="connsiteX7" fmla="*/ 0 w 809650"/>
              <a:gd name="connsiteY7" fmla="*/ 552091 h 613435"/>
              <a:gd name="connsiteX8" fmla="*/ 0 w 809650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650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48307" y="0"/>
                </a:lnTo>
                <a:cubicBezTo>
                  <a:pt x="782186" y="0"/>
                  <a:pt x="809651" y="27465"/>
                  <a:pt x="809651" y="61344"/>
                </a:cubicBezTo>
                <a:cubicBezTo>
                  <a:pt x="809651" y="224927"/>
                  <a:pt x="809650" y="388509"/>
                  <a:pt x="809650" y="552092"/>
                </a:cubicBezTo>
                <a:cubicBezTo>
                  <a:pt x="809650" y="585971"/>
                  <a:pt x="782185" y="613436"/>
                  <a:pt x="748306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3707904" y="4579650"/>
            <a:ext cx="3240000" cy="324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«Реализация мероприятий в целях развития субъектов МСП»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Полилиния 65"/>
          <p:cNvSpPr/>
          <p:nvPr/>
        </p:nvSpPr>
        <p:spPr>
          <a:xfrm>
            <a:off x="7018827" y="4591815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51,0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700707" y="4598779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олилиния 67"/>
          <p:cNvSpPr/>
          <p:nvPr/>
        </p:nvSpPr>
        <p:spPr>
          <a:xfrm>
            <a:off x="8363797" y="4598779"/>
            <a:ext cx="612000" cy="324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олилиния 68"/>
          <p:cNvSpPr/>
          <p:nvPr/>
        </p:nvSpPr>
        <p:spPr>
          <a:xfrm>
            <a:off x="3707904" y="5764239"/>
            <a:ext cx="3240000" cy="288000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«Содействие развитию внешнеэкономической деятельности»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Полилиния 69"/>
          <p:cNvSpPr/>
          <p:nvPr/>
        </p:nvSpPr>
        <p:spPr>
          <a:xfrm>
            <a:off x="3707904" y="6093296"/>
            <a:ext cx="3240000" cy="513744"/>
          </a:xfrm>
          <a:custGeom>
            <a:avLst/>
            <a:gdLst>
              <a:gd name="connsiteX0" fmla="*/ 0 w 2842959"/>
              <a:gd name="connsiteY0" fmla="*/ 61344 h 613435"/>
              <a:gd name="connsiteX1" fmla="*/ 61344 w 2842959"/>
              <a:gd name="connsiteY1" fmla="*/ 0 h 613435"/>
              <a:gd name="connsiteX2" fmla="*/ 2781616 w 2842959"/>
              <a:gd name="connsiteY2" fmla="*/ 0 h 613435"/>
              <a:gd name="connsiteX3" fmla="*/ 2842960 w 2842959"/>
              <a:gd name="connsiteY3" fmla="*/ 61344 h 613435"/>
              <a:gd name="connsiteX4" fmla="*/ 2842959 w 2842959"/>
              <a:gd name="connsiteY4" fmla="*/ 552092 h 613435"/>
              <a:gd name="connsiteX5" fmla="*/ 2781615 w 2842959"/>
              <a:gd name="connsiteY5" fmla="*/ 613436 h 613435"/>
              <a:gd name="connsiteX6" fmla="*/ 61344 w 2842959"/>
              <a:gd name="connsiteY6" fmla="*/ 613435 h 613435"/>
              <a:gd name="connsiteX7" fmla="*/ 0 w 2842959"/>
              <a:gd name="connsiteY7" fmla="*/ 552091 h 613435"/>
              <a:gd name="connsiteX8" fmla="*/ 0 w 2842959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42959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2781616" y="0"/>
                </a:lnTo>
                <a:cubicBezTo>
                  <a:pt x="2815495" y="0"/>
                  <a:pt x="2842960" y="27465"/>
                  <a:pt x="2842960" y="61344"/>
                </a:cubicBezTo>
                <a:cubicBezTo>
                  <a:pt x="2842960" y="224927"/>
                  <a:pt x="2842959" y="388509"/>
                  <a:pt x="2842959" y="552092"/>
                </a:cubicBezTo>
                <a:cubicBezTo>
                  <a:pt x="2842959" y="585971"/>
                  <a:pt x="2815494" y="613436"/>
                  <a:pt x="2781615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877" tIns="59877" rIns="59877" bIns="59877" numCol="1" spcCol="1270" anchor="ctr" anchorCtr="0">
            <a:noAutofit/>
          </a:bodyPr>
          <a:lstStyle/>
          <a:p>
            <a:pPr algn="ctr" defTabSz="488950">
              <a:lnSpc>
                <a:spcPct val="90000"/>
              </a:lnSpc>
              <a:spcAft>
                <a:spcPct val="35000"/>
              </a:spcAft>
            </a:pP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«Экономическое развитие Чувашской Республики»»</a:t>
            </a:r>
            <a:endParaRPr lang="ru-RU" sz="9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олилиния 70"/>
          <p:cNvSpPr/>
          <p:nvPr/>
        </p:nvSpPr>
        <p:spPr>
          <a:xfrm>
            <a:off x="7023812" y="5762502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41,2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7700707" y="5761499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363797" y="5761499"/>
            <a:ext cx="612000" cy="288000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7043835" y="6093296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104,8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7700707" y="6093296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8363797" y="6093296"/>
            <a:ext cx="612000" cy="513744"/>
          </a:xfrm>
          <a:custGeom>
            <a:avLst/>
            <a:gdLst>
              <a:gd name="connsiteX0" fmla="*/ 0 w 772555"/>
              <a:gd name="connsiteY0" fmla="*/ 61344 h 613435"/>
              <a:gd name="connsiteX1" fmla="*/ 61344 w 772555"/>
              <a:gd name="connsiteY1" fmla="*/ 0 h 613435"/>
              <a:gd name="connsiteX2" fmla="*/ 711212 w 772555"/>
              <a:gd name="connsiteY2" fmla="*/ 0 h 613435"/>
              <a:gd name="connsiteX3" fmla="*/ 772556 w 772555"/>
              <a:gd name="connsiteY3" fmla="*/ 61344 h 613435"/>
              <a:gd name="connsiteX4" fmla="*/ 772555 w 772555"/>
              <a:gd name="connsiteY4" fmla="*/ 552092 h 613435"/>
              <a:gd name="connsiteX5" fmla="*/ 711211 w 772555"/>
              <a:gd name="connsiteY5" fmla="*/ 613436 h 613435"/>
              <a:gd name="connsiteX6" fmla="*/ 61344 w 772555"/>
              <a:gd name="connsiteY6" fmla="*/ 613435 h 613435"/>
              <a:gd name="connsiteX7" fmla="*/ 0 w 772555"/>
              <a:gd name="connsiteY7" fmla="*/ 552091 h 613435"/>
              <a:gd name="connsiteX8" fmla="*/ 0 w 772555"/>
              <a:gd name="connsiteY8" fmla="*/ 61344 h 613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2555" h="613435">
                <a:moveTo>
                  <a:pt x="0" y="61344"/>
                </a:moveTo>
                <a:cubicBezTo>
                  <a:pt x="0" y="27465"/>
                  <a:pt x="27465" y="0"/>
                  <a:pt x="61344" y="0"/>
                </a:cubicBezTo>
                <a:lnTo>
                  <a:pt x="711212" y="0"/>
                </a:lnTo>
                <a:cubicBezTo>
                  <a:pt x="745091" y="0"/>
                  <a:pt x="772556" y="27465"/>
                  <a:pt x="772556" y="61344"/>
                </a:cubicBezTo>
                <a:cubicBezTo>
                  <a:pt x="772556" y="224927"/>
                  <a:pt x="772555" y="388509"/>
                  <a:pt x="772555" y="552092"/>
                </a:cubicBezTo>
                <a:cubicBezTo>
                  <a:pt x="772555" y="585971"/>
                  <a:pt x="745090" y="613436"/>
                  <a:pt x="711211" y="613436"/>
                </a:cubicBezTo>
                <a:lnTo>
                  <a:pt x="61344" y="613435"/>
                </a:lnTo>
                <a:cubicBezTo>
                  <a:pt x="27465" y="613435"/>
                  <a:pt x="0" y="585970"/>
                  <a:pt x="0" y="552091"/>
                </a:cubicBezTo>
                <a:lnTo>
                  <a:pt x="0" y="61344"/>
                </a:lnTo>
                <a:close/>
              </a:path>
            </a:pathLst>
          </a:cu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1307" tIns="71307" rIns="71307" bIns="71307" numCol="1" spcCol="1270" anchor="ctr" anchorCtr="0">
            <a:noAutofit/>
          </a:bodyPr>
          <a:lstStyle/>
          <a:p>
            <a:pPr algn="ctr" defTabSz="62230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107,9</a:t>
            </a:r>
            <a:endParaRPr lang="ru-RU" sz="1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Скругленная прямоугольная выноска 76"/>
          <p:cNvSpPr/>
          <p:nvPr/>
        </p:nvSpPr>
        <p:spPr>
          <a:xfrm>
            <a:off x="121388" y="4751416"/>
            <a:ext cx="3514508" cy="1989952"/>
          </a:xfrm>
          <a:prstGeom prst="wedgeRoundRectCallout">
            <a:avLst>
              <a:gd name="adj1" fmla="val 46792"/>
              <a:gd name="adj2" fmla="val -58098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регионального проекта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государственной поддержки новым инвестиционным проектам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к  2024 году снижается на 763,8 тыс. руб., с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редства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2025-2026 годы не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предусмотрены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завершением мероприятий в 2024 году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Согласно распоряжению Правительства РФ от 03.04.2020 № 865-р Индивидуальная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социально-экономического развития Чувашской Республики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реализуется в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2020 - 2024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годах,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2025-2026 годы не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предусмотрены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завершением мероприятий в 2024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году.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на  реализацию региональных проектов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«Поддержка </a:t>
            </a:r>
            <a:r>
              <a:rPr lang="ru-RU" sz="9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самозанятых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9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Предакселерация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  годах планируется учесть при проектировании республиканского бюджета </a:t>
            </a:r>
            <a:r>
              <a:rPr 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соответствующие годы.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87214" y="4419564"/>
            <a:ext cx="4673523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экспорта в валовом региональном продукте, 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97920" y="5589312"/>
            <a:ext cx="4662112" cy="64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населения, %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9728" y="2295210"/>
            <a:ext cx="2810210" cy="504000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79</a:t>
            </a:fld>
            <a:endParaRPr lang="ru-RU" dirty="0"/>
          </a:p>
        </p:txBody>
      </p:sp>
      <p:pic>
        <p:nvPicPr>
          <p:cNvPr id="2050" name="Picture 2" descr="T:\Сектор финансирования\198186_origina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9938" y="863547"/>
            <a:ext cx="1989958" cy="13864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http://ppt.ru/images/news/12841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6255" y="573664"/>
            <a:ext cx="2726736" cy="12175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8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развитие Чувашской Республики»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" name="Полилиния 3"/>
          <p:cNvSpPr/>
          <p:nvPr/>
        </p:nvSpPr>
        <p:spPr>
          <a:xfrm>
            <a:off x="5076136" y="1556792"/>
            <a:ext cx="3888352" cy="792088"/>
          </a:xfrm>
          <a:custGeom>
            <a:avLst/>
            <a:gdLst>
              <a:gd name="connsiteX0" fmla="*/ 0 w 4317011"/>
              <a:gd name="connsiteY0" fmla="*/ 110465 h 1104651"/>
              <a:gd name="connsiteX1" fmla="*/ 110465 w 4317011"/>
              <a:gd name="connsiteY1" fmla="*/ 0 h 1104651"/>
              <a:gd name="connsiteX2" fmla="*/ 4206546 w 4317011"/>
              <a:gd name="connsiteY2" fmla="*/ 0 h 1104651"/>
              <a:gd name="connsiteX3" fmla="*/ 4317011 w 4317011"/>
              <a:gd name="connsiteY3" fmla="*/ 110465 h 1104651"/>
              <a:gd name="connsiteX4" fmla="*/ 4317011 w 4317011"/>
              <a:gd name="connsiteY4" fmla="*/ 994186 h 1104651"/>
              <a:gd name="connsiteX5" fmla="*/ 4206546 w 4317011"/>
              <a:gd name="connsiteY5" fmla="*/ 1104651 h 1104651"/>
              <a:gd name="connsiteX6" fmla="*/ 110465 w 4317011"/>
              <a:gd name="connsiteY6" fmla="*/ 1104651 h 1104651"/>
              <a:gd name="connsiteX7" fmla="*/ 0 w 4317011"/>
              <a:gd name="connsiteY7" fmla="*/ 994186 h 1104651"/>
              <a:gd name="connsiteX8" fmla="*/ 0 w 4317011"/>
              <a:gd name="connsiteY8" fmla="*/ 110465 h 1104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17011" h="1104651">
                <a:moveTo>
                  <a:pt x="0" y="110465"/>
                </a:moveTo>
                <a:cubicBezTo>
                  <a:pt x="0" y="49457"/>
                  <a:pt x="49457" y="0"/>
                  <a:pt x="110465" y="0"/>
                </a:cubicBezTo>
                <a:lnTo>
                  <a:pt x="4206546" y="0"/>
                </a:lnTo>
                <a:cubicBezTo>
                  <a:pt x="4267554" y="0"/>
                  <a:pt x="4317011" y="49457"/>
                  <a:pt x="4317011" y="110465"/>
                </a:cubicBezTo>
                <a:lnTo>
                  <a:pt x="4317011" y="994186"/>
                </a:lnTo>
                <a:cubicBezTo>
                  <a:pt x="4317011" y="1055194"/>
                  <a:pt x="4267554" y="1104651"/>
                  <a:pt x="4206546" y="1104651"/>
                </a:cubicBezTo>
                <a:lnTo>
                  <a:pt x="110465" y="1104651"/>
                </a:lnTo>
                <a:cubicBezTo>
                  <a:pt x="49457" y="1104651"/>
                  <a:pt x="0" y="1055194"/>
                  <a:pt x="0" y="994186"/>
                </a:cubicBezTo>
                <a:lnTo>
                  <a:pt x="0" y="11046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5694" tIns="85694" rIns="85694" bIns="8569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6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олилиния 22"/>
          <p:cNvSpPr/>
          <p:nvPr/>
        </p:nvSpPr>
        <p:spPr>
          <a:xfrm>
            <a:off x="5868224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</a:p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13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5886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3,9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5868224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14,1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олилиния 28"/>
          <p:cNvSpPr/>
          <p:nvPr/>
        </p:nvSpPr>
        <p:spPr>
          <a:xfrm>
            <a:off x="5868224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олилиния 29"/>
          <p:cNvSpPr/>
          <p:nvPr/>
        </p:nvSpPr>
        <p:spPr>
          <a:xfrm>
            <a:off x="5868224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43 064,6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6660312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6657181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sp>
        <p:nvSpPr>
          <p:cNvPr id="35" name="Полилиния 34"/>
          <p:cNvSpPr/>
          <p:nvPr/>
        </p:nvSpPr>
        <p:spPr>
          <a:xfrm>
            <a:off x="6660312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6660312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357,4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Полилиния 36"/>
          <p:cNvSpPr/>
          <p:nvPr/>
        </p:nvSpPr>
        <p:spPr>
          <a:xfrm>
            <a:off x="6660312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16,7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6660312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46 208,4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олилиния 38"/>
          <p:cNvSpPr/>
          <p:nvPr/>
        </p:nvSpPr>
        <p:spPr>
          <a:xfrm>
            <a:off x="7425311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7449269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7452400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12,6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7452400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382,9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илиния 43"/>
          <p:cNvSpPr/>
          <p:nvPr/>
        </p:nvSpPr>
        <p:spPr>
          <a:xfrm>
            <a:off x="7452400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452400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49 442,9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244488" y="2564904"/>
            <a:ext cx="720000" cy="468000"/>
          </a:xfrm>
          <a:custGeom>
            <a:avLst/>
            <a:gdLst>
              <a:gd name="connsiteX0" fmla="*/ 0 w 807455"/>
              <a:gd name="connsiteY0" fmla="*/ 40416 h 404156"/>
              <a:gd name="connsiteX1" fmla="*/ 40416 w 807455"/>
              <a:gd name="connsiteY1" fmla="*/ 0 h 404156"/>
              <a:gd name="connsiteX2" fmla="*/ 767039 w 807455"/>
              <a:gd name="connsiteY2" fmla="*/ 0 h 404156"/>
              <a:gd name="connsiteX3" fmla="*/ 807455 w 807455"/>
              <a:gd name="connsiteY3" fmla="*/ 40416 h 404156"/>
              <a:gd name="connsiteX4" fmla="*/ 807455 w 807455"/>
              <a:gd name="connsiteY4" fmla="*/ 363740 h 404156"/>
              <a:gd name="connsiteX5" fmla="*/ 767039 w 807455"/>
              <a:gd name="connsiteY5" fmla="*/ 404156 h 404156"/>
              <a:gd name="connsiteX6" fmla="*/ 40416 w 807455"/>
              <a:gd name="connsiteY6" fmla="*/ 404156 h 404156"/>
              <a:gd name="connsiteX7" fmla="*/ 0 w 807455"/>
              <a:gd name="connsiteY7" fmla="*/ 363740 h 404156"/>
              <a:gd name="connsiteX8" fmla="*/ 0 w 807455"/>
              <a:gd name="connsiteY8" fmla="*/ 40416 h 40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7455" h="404156">
                <a:moveTo>
                  <a:pt x="0" y="40416"/>
                </a:moveTo>
                <a:cubicBezTo>
                  <a:pt x="0" y="18095"/>
                  <a:pt x="18095" y="0"/>
                  <a:pt x="40416" y="0"/>
                </a:cubicBezTo>
                <a:lnTo>
                  <a:pt x="767039" y="0"/>
                </a:lnTo>
                <a:cubicBezTo>
                  <a:pt x="789360" y="0"/>
                  <a:pt x="807455" y="18095"/>
                  <a:pt x="807455" y="40416"/>
                </a:cubicBezTo>
                <a:lnTo>
                  <a:pt x="807455" y="363740"/>
                </a:lnTo>
                <a:cubicBezTo>
                  <a:pt x="807455" y="386061"/>
                  <a:pt x="789360" y="404156"/>
                  <a:pt x="767039" y="404156"/>
                </a:cubicBezTo>
                <a:lnTo>
                  <a:pt x="40416" y="404156"/>
                </a:lnTo>
                <a:cubicBezTo>
                  <a:pt x="18095" y="404156"/>
                  <a:pt x="0" y="386061"/>
                  <a:pt x="0" y="363740"/>
                </a:cubicBezTo>
                <a:lnTo>
                  <a:pt x="0" y="40416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7557" tIns="57557" rIns="57557" bIns="57557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200" b="1" i="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244488" y="4365588"/>
            <a:ext cx="720000" cy="540000"/>
          </a:xfrm>
          <a:custGeom>
            <a:avLst/>
            <a:gdLst>
              <a:gd name="connsiteX0" fmla="*/ 0 w 804306"/>
              <a:gd name="connsiteY0" fmla="*/ 56932 h 569323"/>
              <a:gd name="connsiteX1" fmla="*/ 56932 w 804306"/>
              <a:gd name="connsiteY1" fmla="*/ 0 h 569323"/>
              <a:gd name="connsiteX2" fmla="*/ 747374 w 804306"/>
              <a:gd name="connsiteY2" fmla="*/ 0 h 569323"/>
              <a:gd name="connsiteX3" fmla="*/ 804306 w 804306"/>
              <a:gd name="connsiteY3" fmla="*/ 56932 h 569323"/>
              <a:gd name="connsiteX4" fmla="*/ 804306 w 804306"/>
              <a:gd name="connsiteY4" fmla="*/ 512391 h 569323"/>
              <a:gd name="connsiteX5" fmla="*/ 747374 w 804306"/>
              <a:gd name="connsiteY5" fmla="*/ 569323 h 569323"/>
              <a:gd name="connsiteX6" fmla="*/ 56932 w 804306"/>
              <a:gd name="connsiteY6" fmla="*/ 569323 h 569323"/>
              <a:gd name="connsiteX7" fmla="*/ 0 w 804306"/>
              <a:gd name="connsiteY7" fmla="*/ 512391 h 569323"/>
              <a:gd name="connsiteX8" fmla="*/ 0 w 804306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4306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7374" y="0"/>
                </a:lnTo>
                <a:cubicBezTo>
                  <a:pt x="778817" y="0"/>
                  <a:pt x="804306" y="25489"/>
                  <a:pt x="804306" y="56932"/>
                </a:cubicBezTo>
                <a:lnTo>
                  <a:pt x="804306" y="512391"/>
                </a:lnTo>
                <a:cubicBezTo>
                  <a:pt x="804306" y="543834"/>
                  <a:pt x="778817" y="569323"/>
                  <a:pt x="747374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i="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</a:p>
        </p:txBody>
      </p:sp>
      <p:sp>
        <p:nvSpPr>
          <p:cNvPr id="49" name="Полилиния 48"/>
          <p:cNvSpPr/>
          <p:nvPr/>
        </p:nvSpPr>
        <p:spPr>
          <a:xfrm>
            <a:off x="8244488" y="5589312"/>
            <a:ext cx="720000" cy="648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flip="none"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8244488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409,3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8244488" y="3753581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244488" y="4984439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52 277,4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25577" y="3104960"/>
            <a:ext cx="4660161" cy="468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Валовой региональный продукт на душу населения, тыс. рублей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9749" y="3771581"/>
            <a:ext cx="4660161" cy="5040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объема инвестиций в основной капитал к валовому региональному продукту,%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12005" y="5042357"/>
            <a:ext cx="4647100" cy="42416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 одного работника, рублей</a:t>
            </a:r>
          </a:p>
        </p:txBody>
      </p:sp>
      <p:sp>
        <p:nvSpPr>
          <p:cNvPr id="54" name="Полилиния 53"/>
          <p:cNvSpPr/>
          <p:nvPr/>
        </p:nvSpPr>
        <p:spPr>
          <a:xfrm>
            <a:off x="5868224" y="3137222"/>
            <a:ext cx="720000" cy="540000"/>
          </a:xfrm>
          <a:custGeom>
            <a:avLst/>
            <a:gdLst>
              <a:gd name="connsiteX0" fmla="*/ 0 w 798044"/>
              <a:gd name="connsiteY0" fmla="*/ 56932 h 569323"/>
              <a:gd name="connsiteX1" fmla="*/ 56932 w 798044"/>
              <a:gd name="connsiteY1" fmla="*/ 0 h 569323"/>
              <a:gd name="connsiteX2" fmla="*/ 741112 w 798044"/>
              <a:gd name="connsiteY2" fmla="*/ 0 h 569323"/>
              <a:gd name="connsiteX3" fmla="*/ 798044 w 798044"/>
              <a:gd name="connsiteY3" fmla="*/ 56932 h 569323"/>
              <a:gd name="connsiteX4" fmla="*/ 798044 w 798044"/>
              <a:gd name="connsiteY4" fmla="*/ 512391 h 569323"/>
              <a:gd name="connsiteX5" fmla="*/ 741112 w 798044"/>
              <a:gd name="connsiteY5" fmla="*/ 569323 h 569323"/>
              <a:gd name="connsiteX6" fmla="*/ 56932 w 798044"/>
              <a:gd name="connsiteY6" fmla="*/ 569323 h 569323"/>
              <a:gd name="connsiteX7" fmla="*/ 0 w 798044"/>
              <a:gd name="connsiteY7" fmla="*/ 512391 h 569323"/>
              <a:gd name="connsiteX8" fmla="*/ 0 w 798044"/>
              <a:gd name="connsiteY8" fmla="*/ 56932 h 569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98044" h="569323">
                <a:moveTo>
                  <a:pt x="0" y="56932"/>
                </a:moveTo>
                <a:cubicBezTo>
                  <a:pt x="0" y="25489"/>
                  <a:pt x="25489" y="0"/>
                  <a:pt x="56932" y="0"/>
                </a:cubicBezTo>
                <a:lnTo>
                  <a:pt x="741112" y="0"/>
                </a:lnTo>
                <a:cubicBezTo>
                  <a:pt x="772555" y="0"/>
                  <a:pt x="798044" y="25489"/>
                  <a:pt x="798044" y="56932"/>
                </a:cubicBezTo>
                <a:lnTo>
                  <a:pt x="798044" y="512391"/>
                </a:lnTo>
                <a:cubicBezTo>
                  <a:pt x="798044" y="543834"/>
                  <a:pt x="772555" y="569323"/>
                  <a:pt x="741112" y="569323"/>
                </a:cubicBezTo>
                <a:lnTo>
                  <a:pt x="56932" y="569323"/>
                </a:lnTo>
                <a:cubicBezTo>
                  <a:pt x="25489" y="569323"/>
                  <a:pt x="0" y="543834"/>
                  <a:pt x="0" y="512391"/>
                </a:cubicBezTo>
                <a:lnTo>
                  <a:pt x="0" y="56932"/>
                </a:lnTo>
                <a:close/>
              </a:path>
            </a:pathLst>
          </a:custGeom>
          <a:gradFill rotWithShape="0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395" tIns="62395" rIns="62395" bIns="62395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5076136" y="2564904"/>
            <a:ext cx="720000" cy="468000"/>
          </a:xfrm>
          <a:custGeom>
            <a:avLst/>
            <a:gdLst>
              <a:gd name="connsiteX0" fmla="*/ 0 w 730024"/>
              <a:gd name="connsiteY0" fmla="*/ 73002 h 775751"/>
              <a:gd name="connsiteX1" fmla="*/ 73002 w 730024"/>
              <a:gd name="connsiteY1" fmla="*/ 0 h 775751"/>
              <a:gd name="connsiteX2" fmla="*/ 657022 w 730024"/>
              <a:gd name="connsiteY2" fmla="*/ 0 h 775751"/>
              <a:gd name="connsiteX3" fmla="*/ 730024 w 730024"/>
              <a:gd name="connsiteY3" fmla="*/ 73002 h 775751"/>
              <a:gd name="connsiteX4" fmla="*/ 730024 w 730024"/>
              <a:gd name="connsiteY4" fmla="*/ 702749 h 775751"/>
              <a:gd name="connsiteX5" fmla="*/ 657022 w 730024"/>
              <a:gd name="connsiteY5" fmla="*/ 775751 h 775751"/>
              <a:gd name="connsiteX6" fmla="*/ 73002 w 730024"/>
              <a:gd name="connsiteY6" fmla="*/ 775751 h 775751"/>
              <a:gd name="connsiteX7" fmla="*/ 0 w 730024"/>
              <a:gd name="connsiteY7" fmla="*/ 702749 h 775751"/>
              <a:gd name="connsiteX8" fmla="*/ 0 w 730024"/>
              <a:gd name="connsiteY8" fmla="*/ 73002 h 77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775751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702749"/>
                </a:lnTo>
                <a:cubicBezTo>
                  <a:pt x="730024" y="743067"/>
                  <a:pt x="697340" y="775751"/>
                  <a:pt x="657022" y="775751"/>
                </a:cubicBezTo>
                <a:lnTo>
                  <a:pt x="73002" y="775751"/>
                </a:lnTo>
                <a:cubicBezTo>
                  <a:pt x="32684" y="775751"/>
                  <a:pt x="0" y="743067"/>
                  <a:pt x="0" y="702749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722" tIns="74722" rIns="74722" bIns="74722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2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</a:p>
          <a:p>
            <a:pPr algn="ctr" defTabSz="622300">
              <a:lnSpc>
                <a:spcPct val="90000"/>
              </a:lnSpc>
              <a:spcAft>
                <a:spcPts val="0"/>
              </a:spcAft>
            </a:pP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5076136" y="4365588"/>
            <a:ext cx="720000" cy="540001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4,4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6136" y="5589312"/>
            <a:ext cx="720000" cy="648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15,0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Полилиния 57"/>
          <p:cNvSpPr/>
          <p:nvPr/>
        </p:nvSpPr>
        <p:spPr>
          <a:xfrm>
            <a:off x="5076136" y="3137222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318,5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5076136" y="3753581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19,3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5076136" y="4984439"/>
            <a:ext cx="720000" cy="540000"/>
          </a:xfrm>
          <a:custGeom>
            <a:avLst/>
            <a:gdLst>
              <a:gd name="connsiteX0" fmla="*/ 0 w 730024"/>
              <a:gd name="connsiteY0" fmla="*/ 73002 h 1092777"/>
              <a:gd name="connsiteX1" fmla="*/ 73002 w 730024"/>
              <a:gd name="connsiteY1" fmla="*/ 0 h 1092777"/>
              <a:gd name="connsiteX2" fmla="*/ 657022 w 730024"/>
              <a:gd name="connsiteY2" fmla="*/ 0 h 1092777"/>
              <a:gd name="connsiteX3" fmla="*/ 730024 w 730024"/>
              <a:gd name="connsiteY3" fmla="*/ 73002 h 1092777"/>
              <a:gd name="connsiteX4" fmla="*/ 730024 w 730024"/>
              <a:gd name="connsiteY4" fmla="*/ 1019775 h 1092777"/>
              <a:gd name="connsiteX5" fmla="*/ 657022 w 730024"/>
              <a:gd name="connsiteY5" fmla="*/ 1092777 h 1092777"/>
              <a:gd name="connsiteX6" fmla="*/ 73002 w 730024"/>
              <a:gd name="connsiteY6" fmla="*/ 1092777 h 1092777"/>
              <a:gd name="connsiteX7" fmla="*/ 0 w 730024"/>
              <a:gd name="connsiteY7" fmla="*/ 1019775 h 1092777"/>
              <a:gd name="connsiteX8" fmla="*/ 0 w 730024"/>
              <a:gd name="connsiteY8" fmla="*/ 73002 h 1092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0024" h="1092777">
                <a:moveTo>
                  <a:pt x="0" y="73002"/>
                </a:moveTo>
                <a:cubicBezTo>
                  <a:pt x="0" y="32684"/>
                  <a:pt x="32684" y="0"/>
                  <a:pt x="73002" y="0"/>
                </a:cubicBezTo>
                <a:lnTo>
                  <a:pt x="657022" y="0"/>
                </a:lnTo>
                <a:cubicBezTo>
                  <a:pt x="697340" y="0"/>
                  <a:pt x="730024" y="32684"/>
                  <a:pt x="730024" y="73002"/>
                </a:cubicBezTo>
                <a:lnTo>
                  <a:pt x="730024" y="1019775"/>
                </a:lnTo>
                <a:cubicBezTo>
                  <a:pt x="730024" y="1060093"/>
                  <a:pt x="697340" y="1092777"/>
                  <a:pt x="657022" y="1092777"/>
                </a:cubicBezTo>
                <a:lnTo>
                  <a:pt x="73002" y="1092777"/>
                </a:lnTo>
                <a:cubicBezTo>
                  <a:pt x="32684" y="1092777"/>
                  <a:pt x="0" y="1060093"/>
                  <a:pt x="0" y="1019775"/>
                </a:cubicBezTo>
                <a:lnTo>
                  <a:pt x="0" y="73002"/>
                </a:lnTo>
                <a:close/>
              </a:path>
            </a:pathLst>
          </a:custGeom>
          <a:gradFill flip="none" rotWithShape="0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7102" tIns="67102" rIns="67102" bIns="67102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Aft>
                <a:spcPct val="35000"/>
              </a:spcAft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40 022,8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74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59728" y="692696"/>
            <a:ext cx="2944120" cy="134494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программы: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лучшение жилищных условий граждан в Чувашской Республике путем увеличения объемов ввода жилья и стимулирования спроса на жилье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7544613"/>
              </p:ext>
            </p:extLst>
          </p:nvPr>
        </p:nvGraphicFramePr>
        <p:xfrm>
          <a:off x="147780" y="3356992"/>
          <a:ext cx="45719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5" name="Picture 2" descr="T:\Госдолг\АЛЕНА\картинки\7099872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34" y="2166778"/>
            <a:ext cx="2572361" cy="12395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400634" y="3406295"/>
            <a:ext cx="2800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«Обеспечение граждан в Чувашской Республике доступным и комфортным 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340717" y="901206"/>
            <a:ext cx="5645702" cy="344444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sp>
        <p:nvSpPr>
          <p:cNvPr id="26" name="Полилиния 25"/>
          <p:cNvSpPr/>
          <p:nvPr/>
        </p:nvSpPr>
        <p:spPr>
          <a:xfrm>
            <a:off x="3347038" y="1621286"/>
            <a:ext cx="3666086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жильем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молодых семей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олилиния 26"/>
          <p:cNvSpPr/>
          <p:nvPr/>
        </p:nvSpPr>
        <p:spPr>
          <a:xfrm>
            <a:off x="3354182" y="2599047"/>
            <a:ext cx="3648719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«Улучшение жилищных условий отдельных категорий граждан»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340716" y="1981326"/>
            <a:ext cx="3672408" cy="5975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«Обеспечение жилыми помещениями детей-сирот и детей, оставшихся без попечения родителей, лиц из числа детей-сирот и детей, оставшихся без попечения родителей» 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340716" y="1283379"/>
            <a:ext cx="3691802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98208" y="1283379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олилиния 42"/>
          <p:cNvSpPr/>
          <p:nvPr/>
        </p:nvSpPr>
        <p:spPr>
          <a:xfrm>
            <a:off x="3355778" y="2995046"/>
            <a:ext cx="3648719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«Реализации проектов жилищного строительства в Чувашской Республике»</a:t>
            </a:r>
            <a:endParaRPr lang="ru-RU" sz="11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3360112" y="3349478"/>
            <a:ext cx="3642790" cy="3301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«Реализация инвестиционных проектов с использованием инфраструктурных бюджетных кредитов» </a:t>
            </a:r>
          </a:p>
        </p:txBody>
      </p:sp>
      <p:sp>
        <p:nvSpPr>
          <p:cNvPr id="55" name="Полилиния 54"/>
          <p:cNvSpPr/>
          <p:nvPr/>
        </p:nvSpPr>
        <p:spPr>
          <a:xfrm>
            <a:off x="3347868" y="3717051"/>
            <a:ext cx="3672406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«Реализация мероприятий по обеспечению объектами коммунальной, социальной и транспортной инфраструктуры»</a:t>
            </a:r>
          </a:p>
        </p:txBody>
      </p:sp>
      <p:sp>
        <p:nvSpPr>
          <p:cNvPr id="58" name="Полилиния 57"/>
          <p:cNvSpPr/>
          <p:nvPr/>
        </p:nvSpPr>
        <p:spPr>
          <a:xfrm>
            <a:off x="3347866" y="4213574"/>
            <a:ext cx="3672408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«Защита прав, законных интересов и имущества участников долевого строительства» </a:t>
            </a:r>
          </a:p>
        </p:txBody>
      </p:sp>
      <p:sp>
        <p:nvSpPr>
          <p:cNvPr id="62" name="Полилиния 61"/>
          <p:cNvSpPr/>
          <p:nvPr/>
        </p:nvSpPr>
        <p:spPr>
          <a:xfrm>
            <a:off x="3354182" y="4533567"/>
            <a:ext cx="3648719" cy="29708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«Совершенствование регулирования градостроительной деятельности»</a:t>
            </a:r>
          </a:p>
        </p:txBody>
      </p:sp>
      <p:sp>
        <p:nvSpPr>
          <p:cNvPr id="63" name="Полилиния 62"/>
          <p:cNvSpPr/>
          <p:nvPr/>
        </p:nvSpPr>
        <p:spPr>
          <a:xfrm>
            <a:off x="3360112" y="4874673"/>
            <a:ext cx="3642789" cy="27807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жильем отдельных категорий граждан»</a:t>
            </a:r>
          </a:p>
        </p:txBody>
      </p:sp>
      <p:sp>
        <p:nvSpPr>
          <p:cNvPr id="64" name="Полилиния 63"/>
          <p:cNvSpPr/>
          <p:nvPr/>
        </p:nvSpPr>
        <p:spPr>
          <a:xfrm>
            <a:off x="3357401" y="5200616"/>
            <a:ext cx="36455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государственных функций в строительной сфере»</a:t>
            </a:r>
          </a:p>
        </p:txBody>
      </p:sp>
      <p:sp>
        <p:nvSpPr>
          <p:cNvPr id="67" name="Полилиния 66"/>
          <p:cNvSpPr/>
          <p:nvPr/>
        </p:nvSpPr>
        <p:spPr>
          <a:xfrm>
            <a:off x="3360112" y="5509718"/>
            <a:ext cx="3653012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«Проведение мероприятий в сфере строительной отрасли и жилищно-коммунального хозяйства Чувашской Республики»</a:t>
            </a:r>
          </a:p>
        </p:txBody>
      </p:sp>
      <p:sp>
        <p:nvSpPr>
          <p:cNvPr id="69" name="Полилиния 68"/>
          <p:cNvSpPr/>
          <p:nvPr/>
        </p:nvSpPr>
        <p:spPr>
          <a:xfrm>
            <a:off x="3360112" y="5941766"/>
            <a:ext cx="3654631" cy="57606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«Обеспечение реализации государственной программы Чувашской Республики «Обеспечение граждан в Чувашской Республике доступным и комфортным жильем»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7740352" y="1287984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8374419" y="1287984"/>
            <a:ext cx="612000" cy="295590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7098208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251,9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7740352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263,9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8374419" y="1621286"/>
            <a:ext cx="612000" cy="3305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264,6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7098208" y="1981326"/>
            <a:ext cx="612000" cy="5975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1 181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7740352" y="1981327"/>
            <a:ext cx="612000" cy="59756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8374419" y="2001483"/>
            <a:ext cx="612000" cy="577407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7098208" y="2611339"/>
            <a:ext cx="612000" cy="34282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230,4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Полилиния 86"/>
          <p:cNvSpPr/>
          <p:nvPr/>
        </p:nvSpPr>
        <p:spPr>
          <a:xfrm>
            <a:off x="7740352" y="2599047"/>
            <a:ext cx="612000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88" name="Полилиния 87"/>
          <p:cNvSpPr/>
          <p:nvPr/>
        </p:nvSpPr>
        <p:spPr>
          <a:xfrm>
            <a:off x="8374419" y="2611339"/>
            <a:ext cx="612000" cy="35511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89" name="Полилиния 88"/>
          <p:cNvSpPr/>
          <p:nvPr/>
        </p:nvSpPr>
        <p:spPr>
          <a:xfrm>
            <a:off x="7098208" y="2995046"/>
            <a:ext cx="612000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Полилиния 89"/>
          <p:cNvSpPr/>
          <p:nvPr/>
        </p:nvSpPr>
        <p:spPr>
          <a:xfrm>
            <a:off x="7740352" y="2995046"/>
            <a:ext cx="612000" cy="3361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</a:p>
        </p:txBody>
      </p:sp>
      <p:sp>
        <p:nvSpPr>
          <p:cNvPr id="91" name="Полилиния 90"/>
          <p:cNvSpPr/>
          <p:nvPr/>
        </p:nvSpPr>
        <p:spPr>
          <a:xfrm>
            <a:off x="8374419" y="2995047"/>
            <a:ext cx="612000" cy="33612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</a:p>
        </p:txBody>
      </p:sp>
      <p:sp>
        <p:nvSpPr>
          <p:cNvPr id="92" name="Полилиния 91"/>
          <p:cNvSpPr/>
          <p:nvPr/>
        </p:nvSpPr>
        <p:spPr>
          <a:xfrm>
            <a:off x="7098208" y="3349479"/>
            <a:ext cx="612000" cy="330126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693,3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7740352" y="3357045"/>
            <a:ext cx="612000" cy="32256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532,8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8374419" y="3357045"/>
            <a:ext cx="612000" cy="32255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7098208" y="3717051"/>
            <a:ext cx="612000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280,8</a:t>
            </a:r>
            <a:endParaRPr lang="ru-RU" sz="1000" kern="1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7740352" y="3717051"/>
            <a:ext cx="612000" cy="449009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8374419" y="3717051"/>
            <a:ext cx="612000" cy="44901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8" name="Полилиния 97"/>
          <p:cNvSpPr/>
          <p:nvPr/>
        </p:nvSpPr>
        <p:spPr>
          <a:xfrm>
            <a:off x="7098208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9" name="Полилиния 98"/>
          <p:cNvSpPr/>
          <p:nvPr/>
        </p:nvSpPr>
        <p:spPr>
          <a:xfrm>
            <a:off x="7740352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Полилиния 99"/>
          <p:cNvSpPr/>
          <p:nvPr/>
        </p:nvSpPr>
        <p:spPr>
          <a:xfrm>
            <a:off x="8374419" y="4213575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1" name="Полилиния 100"/>
          <p:cNvSpPr/>
          <p:nvPr/>
        </p:nvSpPr>
        <p:spPr>
          <a:xfrm>
            <a:off x="7098208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" name="Полилиния 101"/>
          <p:cNvSpPr/>
          <p:nvPr/>
        </p:nvSpPr>
        <p:spPr>
          <a:xfrm>
            <a:off x="7740352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3" name="Полилиния 102"/>
          <p:cNvSpPr/>
          <p:nvPr/>
        </p:nvSpPr>
        <p:spPr>
          <a:xfrm>
            <a:off x="8374419" y="4532804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Полилиния 103"/>
          <p:cNvSpPr/>
          <p:nvPr/>
        </p:nvSpPr>
        <p:spPr>
          <a:xfrm>
            <a:off x="7098208" y="4867067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1 003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5" name="Полилиния 104"/>
          <p:cNvSpPr/>
          <p:nvPr/>
        </p:nvSpPr>
        <p:spPr>
          <a:xfrm>
            <a:off x="7740352" y="4867203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510,8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6" name="Полилиния 105"/>
          <p:cNvSpPr/>
          <p:nvPr/>
        </p:nvSpPr>
        <p:spPr>
          <a:xfrm>
            <a:off x="8374419" y="4867203"/>
            <a:ext cx="612000" cy="285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529,8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" name="Полилиния 106"/>
          <p:cNvSpPr/>
          <p:nvPr/>
        </p:nvSpPr>
        <p:spPr>
          <a:xfrm>
            <a:off x="7098208" y="5200617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172,6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олилиния 107"/>
          <p:cNvSpPr/>
          <p:nvPr/>
        </p:nvSpPr>
        <p:spPr>
          <a:xfrm>
            <a:off x="7739456" y="5200616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9" name="Полилиния 108"/>
          <p:cNvSpPr/>
          <p:nvPr/>
        </p:nvSpPr>
        <p:spPr>
          <a:xfrm>
            <a:off x="8374419" y="5200616"/>
            <a:ext cx="612000" cy="288032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169,6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Полилиния 109"/>
          <p:cNvSpPr/>
          <p:nvPr/>
        </p:nvSpPr>
        <p:spPr>
          <a:xfrm>
            <a:off x="7098208" y="5509718"/>
            <a:ext cx="612000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0,6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1" name="Полилиния 110"/>
          <p:cNvSpPr/>
          <p:nvPr/>
        </p:nvSpPr>
        <p:spPr>
          <a:xfrm>
            <a:off x="7739456" y="5525864"/>
            <a:ext cx="612000" cy="39975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" name="Полилиния 111"/>
          <p:cNvSpPr/>
          <p:nvPr/>
        </p:nvSpPr>
        <p:spPr>
          <a:xfrm>
            <a:off x="8374419" y="5509718"/>
            <a:ext cx="612000" cy="415903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,0</a:t>
            </a:r>
          </a:p>
        </p:txBody>
      </p:sp>
      <p:sp>
        <p:nvSpPr>
          <p:cNvPr id="113" name="Полилиния 112"/>
          <p:cNvSpPr/>
          <p:nvPr/>
        </p:nvSpPr>
        <p:spPr>
          <a:xfrm>
            <a:off x="7098208" y="5957353"/>
            <a:ext cx="612000" cy="56047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112,5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Полилиния 113"/>
          <p:cNvSpPr/>
          <p:nvPr/>
        </p:nvSpPr>
        <p:spPr>
          <a:xfrm>
            <a:off x="7739456" y="5957353"/>
            <a:ext cx="612000" cy="56799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5" name="Полилиния 114"/>
          <p:cNvSpPr/>
          <p:nvPr/>
        </p:nvSpPr>
        <p:spPr>
          <a:xfrm>
            <a:off x="8374419" y="5971659"/>
            <a:ext cx="612000" cy="553685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115,8</a:t>
            </a:r>
            <a:endParaRPr lang="ru-RU" sz="10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147248" y="6473403"/>
            <a:ext cx="1006489" cy="365125"/>
          </a:xfrm>
        </p:spPr>
        <p:txBody>
          <a:bodyPr/>
          <a:lstStyle/>
          <a:p>
            <a:pPr algn="ctr">
              <a:defRPr/>
            </a:pPr>
            <a:fld id="{667CCBFA-BFB9-4E9F-B6F6-694D72409F22}" type="slidenum">
              <a:rPr lang="ru-RU" smtClean="0"/>
              <a:pPr algn="ctr">
                <a:defRPr/>
              </a:pPr>
              <a:t>80</a:t>
            </a:fld>
            <a:endParaRPr lang="ru-RU" dirty="0"/>
          </a:p>
        </p:txBody>
      </p:sp>
      <p:graphicFrame>
        <p:nvGraphicFramePr>
          <p:cNvPr id="71" name="Диаграмма 7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7054971"/>
              </p:ext>
            </p:extLst>
          </p:nvPr>
        </p:nvGraphicFramePr>
        <p:xfrm>
          <a:off x="0" y="3843870"/>
          <a:ext cx="3333602" cy="2786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95925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32816" y="1052736"/>
            <a:ext cx="3373076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6362" y="2717080"/>
            <a:ext cx="4968869" cy="40155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 в год,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6080" y="3644129"/>
            <a:ext cx="4949976" cy="3535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молодых семей, улучшивших жилищные условия, семей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26080" y="4077072"/>
            <a:ext cx="4949976" cy="3977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выданных ипотечных жилищных кредитов, тыс.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штук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6080" y="1844824"/>
            <a:ext cx="2261408" cy="562622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50050" y="764704"/>
            <a:ext cx="2842030" cy="18532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26080" y="4536273"/>
            <a:ext cx="4949976" cy="43204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квадратных метров, расселенного аварийного жилищного фонда,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таковым до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тыс. кв. м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81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граждан в Чувашской Республике доступным и комфортным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жильем»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126080" y="5157192"/>
            <a:ext cx="4949976" cy="565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детей-сирот и детей, оставшихся без попечения родителей, лиц из их числа, обеспеченных жилыми помещениями, человек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26080" y="5913844"/>
            <a:ext cx="4949976" cy="6115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ремонта жилых помещений, собственниками которых являются дети-сироты и дети, оставшиеся без попечения родителей, а также лица из их числа (в возрасте от 14 до 23 лет),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126080" y="3192155"/>
            <a:ext cx="4949976" cy="36272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ввода арендного жилья, тыс. кв. м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7" name="Группа 66"/>
          <p:cNvGrpSpPr/>
          <p:nvPr/>
        </p:nvGrpSpPr>
        <p:grpSpPr>
          <a:xfrm>
            <a:off x="5296173" y="2132857"/>
            <a:ext cx="715987" cy="4391593"/>
            <a:chOff x="5532816" y="2132856"/>
            <a:chExt cx="715987" cy="4391593"/>
          </a:xfrm>
        </p:grpSpPr>
        <p:sp>
          <p:nvSpPr>
            <p:cNvPr id="68" name="Полилиния 67"/>
            <p:cNvSpPr/>
            <p:nvPr/>
          </p:nvSpPr>
          <p:spPr>
            <a:xfrm>
              <a:off x="5532816" y="2132856"/>
              <a:ext cx="715987" cy="503161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EF397"/>
                </a:gs>
                <a:gs pos="50000">
                  <a:srgbClr val="D5F6C0"/>
                </a:gs>
                <a:gs pos="100000">
                  <a:srgbClr val="EAFAE0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2022</a:t>
              </a:r>
            </a:p>
            <a:p>
              <a:pPr algn="ctr"/>
              <a:r>
                <a:rPr lang="ru-RU" sz="135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факт</a:t>
              </a:r>
              <a:endParaRPr lang="ru-RU" sz="135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9" name="Группа 68"/>
            <p:cNvGrpSpPr/>
            <p:nvPr/>
          </p:nvGrpSpPr>
          <p:grpSpPr>
            <a:xfrm>
              <a:off x="5532816" y="2718960"/>
              <a:ext cx="715987" cy="3805489"/>
              <a:chOff x="5532816" y="2718960"/>
              <a:chExt cx="715987" cy="3805489"/>
            </a:xfrm>
          </p:grpSpPr>
          <p:sp>
            <p:nvSpPr>
              <p:cNvPr id="70" name="Полилиния 69"/>
              <p:cNvSpPr/>
              <p:nvPr/>
            </p:nvSpPr>
            <p:spPr>
              <a:xfrm>
                <a:off x="5532816" y="5059883"/>
                <a:ext cx="71598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EF397"/>
                  </a:gs>
                  <a:gs pos="50000">
                    <a:srgbClr val="D5F6C0"/>
                  </a:gs>
                  <a:gs pos="100000">
                    <a:srgbClr val="EAFAE0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r>
                  <a:rPr lang="ru-RU" sz="1300" b="1" dirty="0" smtClean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304</a:t>
                </a:r>
                <a:endParaRPr lang="ru-RU" sz="1300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71" name="Группа 70"/>
              <p:cNvGrpSpPr/>
              <p:nvPr/>
            </p:nvGrpSpPr>
            <p:grpSpPr>
              <a:xfrm>
                <a:off x="5532816" y="2718960"/>
                <a:ext cx="715987" cy="3805489"/>
                <a:chOff x="5532816" y="2718960"/>
                <a:chExt cx="715987" cy="3805489"/>
              </a:xfrm>
            </p:grpSpPr>
            <p:sp>
              <p:nvSpPr>
                <p:cNvPr id="72" name="Полилиния 71"/>
                <p:cNvSpPr/>
                <p:nvPr/>
              </p:nvSpPr>
              <p:spPr>
                <a:xfrm>
                  <a:off x="5532816" y="2718960"/>
                  <a:ext cx="715987" cy="384347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851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3" name="Полилиния 72"/>
                <p:cNvSpPr/>
                <p:nvPr/>
              </p:nvSpPr>
              <p:spPr>
                <a:xfrm>
                  <a:off x="5532816" y="3644129"/>
                  <a:ext cx="715987" cy="379772"/>
                </a:xfrm>
                <a:custGeom>
                  <a:avLst/>
                  <a:gdLst>
                    <a:gd name="connsiteX0" fmla="*/ 0 w 473035"/>
                    <a:gd name="connsiteY0" fmla="*/ 47304 h 479881"/>
                    <a:gd name="connsiteX1" fmla="*/ 47304 w 473035"/>
                    <a:gd name="connsiteY1" fmla="*/ 0 h 479881"/>
                    <a:gd name="connsiteX2" fmla="*/ 425732 w 473035"/>
                    <a:gd name="connsiteY2" fmla="*/ 0 h 479881"/>
                    <a:gd name="connsiteX3" fmla="*/ 473036 w 473035"/>
                    <a:gd name="connsiteY3" fmla="*/ 47304 h 479881"/>
                    <a:gd name="connsiteX4" fmla="*/ 473035 w 473035"/>
                    <a:gd name="connsiteY4" fmla="*/ 432578 h 479881"/>
                    <a:gd name="connsiteX5" fmla="*/ 425731 w 473035"/>
                    <a:gd name="connsiteY5" fmla="*/ 479882 h 479881"/>
                    <a:gd name="connsiteX6" fmla="*/ 47304 w 473035"/>
                    <a:gd name="connsiteY6" fmla="*/ 479881 h 479881"/>
                    <a:gd name="connsiteX7" fmla="*/ 0 w 473035"/>
                    <a:gd name="connsiteY7" fmla="*/ 432577 h 479881"/>
                    <a:gd name="connsiteX8" fmla="*/ 0 w 473035"/>
                    <a:gd name="connsiteY8" fmla="*/ 47304 h 4798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73035" h="479881">
                      <a:moveTo>
                        <a:pt x="0" y="47304"/>
                      </a:moveTo>
                      <a:cubicBezTo>
                        <a:pt x="0" y="21179"/>
                        <a:pt x="21179" y="0"/>
                        <a:pt x="47304" y="0"/>
                      </a:cubicBezTo>
                      <a:lnTo>
                        <a:pt x="425732" y="0"/>
                      </a:lnTo>
                      <a:cubicBezTo>
                        <a:pt x="451857" y="0"/>
                        <a:pt x="473036" y="21179"/>
                        <a:pt x="473036" y="47304"/>
                      </a:cubicBezTo>
                      <a:cubicBezTo>
                        <a:pt x="473036" y="175729"/>
                        <a:pt x="473035" y="304153"/>
                        <a:pt x="473035" y="432578"/>
                      </a:cubicBezTo>
                      <a:cubicBezTo>
                        <a:pt x="473035" y="458703"/>
                        <a:pt x="451856" y="479882"/>
                        <a:pt x="425731" y="479882"/>
                      </a:cubicBezTo>
                      <a:lnTo>
                        <a:pt x="47304" y="479881"/>
                      </a:lnTo>
                      <a:cubicBezTo>
                        <a:pt x="21179" y="479881"/>
                        <a:pt x="0" y="458702"/>
                        <a:pt x="0" y="432577"/>
                      </a:cubicBezTo>
                      <a:lnTo>
                        <a:pt x="0" y="4730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473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4" name="Полилиния 73"/>
                <p:cNvSpPr/>
                <p:nvPr/>
              </p:nvSpPr>
              <p:spPr>
                <a:xfrm>
                  <a:off x="5532816" y="4097139"/>
                  <a:ext cx="715987" cy="397711"/>
                </a:xfrm>
                <a:custGeom>
                  <a:avLst/>
                  <a:gdLst>
                    <a:gd name="connsiteX0" fmla="*/ 0 w 444361"/>
                    <a:gd name="connsiteY0" fmla="*/ 44398 h 443984"/>
                    <a:gd name="connsiteX1" fmla="*/ 44398 w 444361"/>
                    <a:gd name="connsiteY1" fmla="*/ 0 h 443984"/>
                    <a:gd name="connsiteX2" fmla="*/ 399963 w 444361"/>
                    <a:gd name="connsiteY2" fmla="*/ 0 h 443984"/>
                    <a:gd name="connsiteX3" fmla="*/ 444361 w 444361"/>
                    <a:gd name="connsiteY3" fmla="*/ 44398 h 443984"/>
                    <a:gd name="connsiteX4" fmla="*/ 444361 w 444361"/>
                    <a:gd name="connsiteY4" fmla="*/ 399586 h 443984"/>
                    <a:gd name="connsiteX5" fmla="*/ 399963 w 444361"/>
                    <a:gd name="connsiteY5" fmla="*/ 443984 h 443984"/>
                    <a:gd name="connsiteX6" fmla="*/ 44398 w 444361"/>
                    <a:gd name="connsiteY6" fmla="*/ 443984 h 443984"/>
                    <a:gd name="connsiteX7" fmla="*/ 0 w 444361"/>
                    <a:gd name="connsiteY7" fmla="*/ 399586 h 443984"/>
                    <a:gd name="connsiteX8" fmla="*/ 0 w 444361"/>
                    <a:gd name="connsiteY8" fmla="*/ 44398 h 443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443984">
                      <a:moveTo>
                        <a:pt x="0" y="44398"/>
                      </a:moveTo>
                      <a:cubicBezTo>
                        <a:pt x="0" y="19878"/>
                        <a:pt x="19878" y="0"/>
                        <a:pt x="44398" y="0"/>
                      </a:cubicBezTo>
                      <a:lnTo>
                        <a:pt x="399963" y="0"/>
                      </a:lnTo>
                      <a:cubicBezTo>
                        <a:pt x="424483" y="0"/>
                        <a:pt x="444361" y="19878"/>
                        <a:pt x="444361" y="44398"/>
                      </a:cubicBezTo>
                      <a:lnTo>
                        <a:pt x="444361" y="399586"/>
                      </a:lnTo>
                      <a:cubicBezTo>
                        <a:pt x="444361" y="424106"/>
                        <a:pt x="424483" y="443984"/>
                        <a:pt x="399963" y="443984"/>
                      </a:cubicBezTo>
                      <a:lnTo>
                        <a:pt x="44398" y="443984"/>
                      </a:lnTo>
                      <a:cubicBezTo>
                        <a:pt x="19878" y="443984"/>
                        <a:pt x="0" y="424106"/>
                        <a:pt x="0" y="399586"/>
                      </a:cubicBezTo>
                      <a:lnTo>
                        <a:pt x="0" y="44398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1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12,8</a:t>
                  </a:r>
                  <a:endParaRPr lang="ru-RU" sz="11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5" name="Полилиния 74"/>
                <p:cNvSpPr/>
                <p:nvPr/>
              </p:nvSpPr>
              <p:spPr>
                <a:xfrm>
                  <a:off x="5532816" y="4581127"/>
                  <a:ext cx="715987" cy="387193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х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6" name="Полилиния 75"/>
                <p:cNvSpPr/>
                <p:nvPr/>
              </p:nvSpPr>
              <p:spPr>
                <a:xfrm>
                  <a:off x="5532816" y="5912949"/>
                  <a:ext cx="715987" cy="611500"/>
                </a:xfrm>
                <a:custGeom>
                  <a:avLst/>
                  <a:gdLst>
                    <a:gd name="connsiteX0" fmla="*/ 0 w 444361"/>
                    <a:gd name="connsiteY0" fmla="*/ 30190 h 301899"/>
                    <a:gd name="connsiteX1" fmla="*/ 30190 w 444361"/>
                    <a:gd name="connsiteY1" fmla="*/ 0 h 301899"/>
                    <a:gd name="connsiteX2" fmla="*/ 414171 w 444361"/>
                    <a:gd name="connsiteY2" fmla="*/ 0 h 301899"/>
                    <a:gd name="connsiteX3" fmla="*/ 444361 w 444361"/>
                    <a:gd name="connsiteY3" fmla="*/ 30190 h 301899"/>
                    <a:gd name="connsiteX4" fmla="*/ 444361 w 444361"/>
                    <a:gd name="connsiteY4" fmla="*/ 271709 h 301899"/>
                    <a:gd name="connsiteX5" fmla="*/ 414171 w 444361"/>
                    <a:gd name="connsiteY5" fmla="*/ 301899 h 301899"/>
                    <a:gd name="connsiteX6" fmla="*/ 30190 w 444361"/>
                    <a:gd name="connsiteY6" fmla="*/ 301899 h 301899"/>
                    <a:gd name="connsiteX7" fmla="*/ 0 w 444361"/>
                    <a:gd name="connsiteY7" fmla="*/ 271709 h 301899"/>
                    <a:gd name="connsiteX8" fmla="*/ 0 w 444361"/>
                    <a:gd name="connsiteY8" fmla="*/ 30190 h 3018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44361" h="301899">
                      <a:moveTo>
                        <a:pt x="0" y="30190"/>
                      </a:moveTo>
                      <a:cubicBezTo>
                        <a:pt x="0" y="13517"/>
                        <a:pt x="13517" y="0"/>
                        <a:pt x="30190" y="0"/>
                      </a:cubicBezTo>
                      <a:lnTo>
                        <a:pt x="414171" y="0"/>
                      </a:lnTo>
                      <a:cubicBezTo>
                        <a:pt x="430844" y="0"/>
                        <a:pt x="444361" y="13517"/>
                        <a:pt x="444361" y="30190"/>
                      </a:cubicBezTo>
                      <a:lnTo>
                        <a:pt x="444361" y="271709"/>
                      </a:lnTo>
                      <a:cubicBezTo>
                        <a:pt x="444361" y="288382"/>
                        <a:pt x="430844" y="301899"/>
                        <a:pt x="414171" y="301899"/>
                      </a:cubicBezTo>
                      <a:lnTo>
                        <a:pt x="30190" y="301899"/>
                      </a:lnTo>
                      <a:cubicBezTo>
                        <a:pt x="13517" y="301899"/>
                        <a:pt x="0" y="288382"/>
                        <a:pt x="0" y="271709"/>
                      </a:cubicBezTo>
                      <a:lnTo>
                        <a:pt x="0" y="30190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77" name="Полилиния 76"/>
                <p:cNvSpPr/>
                <p:nvPr/>
              </p:nvSpPr>
              <p:spPr>
                <a:xfrm>
                  <a:off x="5532816" y="3192154"/>
                  <a:ext cx="715987" cy="362729"/>
                </a:xfrm>
                <a:custGeom>
                  <a:avLst/>
                  <a:gdLst>
                    <a:gd name="connsiteX0" fmla="*/ 0 w 481076"/>
                    <a:gd name="connsiteY0" fmla="*/ 46765 h 467646"/>
                    <a:gd name="connsiteX1" fmla="*/ 46765 w 481076"/>
                    <a:gd name="connsiteY1" fmla="*/ 0 h 467646"/>
                    <a:gd name="connsiteX2" fmla="*/ 434311 w 481076"/>
                    <a:gd name="connsiteY2" fmla="*/ 0 h 467646"/>
                    <a:gd name="connsiteX3" fmla="*/ 481076 w 481076"/>
                    <a:gd name="connsiteY3" fmla="*/ 46765 h 467646"/>
                    <a:gd name="connsiteX4" fmla="*/ 481076 w 481076"/>
                    <a:gd name="connsiteY4" fmla="*/ 420881 h 467646"/>
                    <a:gd name="connsiteX5" fmla="*/ 434311 w 481076"/>
                    <a:gd name="connsiteY5" fmla="*/ 467646 h 467646"/>
                    <a:gd name="connsiteX6" fmla="*/ 46765 w 481076"/>
                    <a:gd name="connsiteY6" fmla="*/ 467646 h 467646"/>
                    <a:gd name="connsiteX7" fmla="*/ 0 w 481076"/>
                    <a:gd name="connsiteY7" fmla="*/ 420881 h 467646"/>
                    <a:gd name="connsiteX8" fmla="*/ 0 w 481076"/>
                    <a:gd name="connsiteY8" fmla="*/ 46765 h 4676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81076" h="467646">
                      <a:moveTo>
                        <a:pt x="0" y="46765"/>
                      </a:moveTo>
                      <a:cubicBezTo>
                        <a:pt x="0" y="20937"/>
                        <a:pt x="20937" y="0"/>
                        <a:pt x="46765" y="0"/>
                      </a:cubicBezTo>
                      <a:lnTo>
                        <a:pt x="434311" y="0"/>
                      </a:lnTo>
                      <a:cubicBezTo>
                        <a:pt x="460139" y="0"/>
                        <a:pt x="481076" y="20937"/>
                        <a:pt x="481076" y="46765"/>
                      </a:cubicBezTo>
                      <a:lnTo>
                        <a:pt x="481076" y="420881"/>
                      </a:lnTo>
                      <a:cubicBezTo>
                        <a:pt x="481076" y="446709"/>
                        <a:pt x="460139" y="467646"/>
                        <a:pt x="434311" y="467646"/>
                      </a:cubicBezTo>
                      <a:lnTo>
                        <a:pt x="46765" y="467646"/>
                      </a:lnTo>
                      <a:cubicBezTo>
                        <a:pt x="20937" y="467646"/>
                        <a:pt x="0" y="446709"/>
                        <a:pt x="0" y="420881"/>
                      </a:cubicBezTo>
                      <a:lnTo>
                        <a:pt x="0" y="46765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BEF397"/>
                    </a:gs>
                    <a:gs pos="50000">
                      <a:srgbClr val="D5F6C0"/>
                    </a:gs>
                    <a:gs pos="100000">
                      <a:srgbClr val="EAFAE0"/>
                    </a:gs>
                  </a:gsLst>
                  <a:lin ang="0" scaled="1"/>
                  <a:tileRect/>
                </a:gra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r>
                    <a:rPr lang="ru-RU" sz="1300" b="1" dirty="0" smtClean="0">
                      <a:solidFill>
                        <a:prstClr val="black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0,0</a:t>
                  </a:r>
                  <a:endParaRPr lang="ru-RU" sz="13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78" name="Группа 77"/>
          <p:cNvGrpSpPr/>
          <p:nvPr/>
        </p:nvGrpSpPr>
        <p:grpSpPr>
          <a:xfrm>
            <a:off x="6084168" y="2132858"/>
            <a:ext cx="648073" cy="4390631"/>
            <a:chOff x="6429254" y="2133818"/>
            <a:chExt cx="648073" cy="4390631"/>
          </a:xfrm>
        </p:grpSpPr>
        <p:sp>
          <p:nvSpPr>
            <p:cNvPr id="79" name="Полилиния 78"/>
            <p:cNvSpPr/>
            <p:nvPr/>
          </p:nvSpPr>
          <p:spPr>
            <a:xfrm>
              <a:off x="6429520" y="5912949"/>
              <a:ext cx="647806" cy="611500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BF8E6"/>
                </a:gs>
                <a:gs pos="50000">
                  <a:srgbClr val="D4FAEE"/>
                </a:gs>
                <a:gs pos="100000">
                  <a:srgbClr val="E9FCF6"/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0" name="Группа 79"/>
            <p:cNvGrpSpPr/>
            <p:nvPr/>
          </p:nvGrpSpPr>
          <p:grpSpPr>
            <a:xfrm>
              <a:off x="6429254" y="2133818"/>
              <a:ext cx="648073" cy="3718153"/>
              <a:chOff x="6429254" y="2133818"/>
              <a:chExt cx="648073" cy="3718153"/>
            </a:xfrm>
          </p:grpSpPr>
          <p:sp>
            <p:nvSpPr>
              <p:cNvPr id="81" name="Полилиния 80"/>
              <p:cNvSpPr/>
              <p:nvPr/>
            </p:nvSpPr>
            <p:spPr>
              <a:xfrm>
                <a:off x="6429520" y="2133818"/>
                <a:ext cx="647806" cy="509882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2023 план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2" name="Полилиния 81"/>
              <p:cNvSpPr/>
              <p:nvPr/>
            </p:nvSpPr>
            <p:spPr>
              <a:xfrm>
                <a:off x="6429521" y="2718960"/>
                <a:ext cx="647806" cy="384347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730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Полилиния 82"/>
              <p:cNvSpPr/>
              <p:nvPr/>
            </p:nvSpPr>
            <p:spPr>
              <a:xfrm>
                <a:off x="6429521" y="3644129"/>
                <a:ext cx="647806" cy="379772"/>
              </a:xfrm>
              <a:custGeom>
                <a:avLst/>
                <a:gdLst>
                  <a:gd name="connsiteX0" fmla="*/ 0 w 473035"/>
                  <a:gd name="connsiteY0" fmla="*/ 47304 h 500150"/>
                  <a:gd name="connsiteX1" fmla="*/ 47304 w 473035"/>
                  <a:gd name="connsiteY1" fmla="*/ 0 h 500150"/>
                  <a:gd name="connsiteX2" fmla="*/ 425732 w 473035"/>
                  <a:gd name="connsiteY2" fmla="*/ 0 h 500150"/>
                  <a:gd name="connsiteX3" fmla="*/ 473036 w 473035"/>
                  <a:gd name="connsiteY3" fmla="*/ 47304 h 500150"/>
                  <a:gd name="connsiteX4" fmla="*/ 473035 w 473035"/>
                  <a:gd name="connsiteY4" fmla="*/ 452847 h 500150"/>
                  <a:gd name="connsiteX5" fmla="*/ 425731 w 473035"/>
                  <a:gd name="connsiteY5" fmla="*/ 500151 h 500150"/>
                  <a:gd name="connsiteX6" fmla="*/ 47304 w 473035"/>
                  <a:gd name="connsiteY6" fmla="*/ 500150 h 500150"/>
                  <a:gd name="connsiteX7" fmla="*/ 0 w 473035"/>
                  <a:gd name="connsiteY7" fmla="*/ 452846 h 500150"/>
                  <a:gd name="connsiteX8" fmla="*/ 0 w 473035"/>
                  <a:gd name="connsiteY8" fmla="*/ 47304 h 500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500150">
                    <a:moveTo>
                      <a:pt x="0" y="47304"/>
                    </a:moveTo>
                    <a:cubicBezTo>
                      <a:pt x="0" y="21179"/>
                      <a:pt x="21179" y="0"/>
                      <a:pt x="47304" y="0"/>
                    </a:cubicBezTo>
                    <a:lnTo>
                      <a:pt x="425732" y="0"/>
                    </a:lnTo>
                    <a:cubicBezTo>
                      <a:pt x="451857" y="0"/>
                      <a:pt x="473036" y="21179"/>
                      <a:pt x="473036" y="47304"/>
                    </a:cubicBezTo>
                    <a:cubicBezTo>
                      <a:pt x="473036" y="182485"/>
                      <a:pt x="473035" y="317666"/>
                      <a:pt x="473035" y="452847"/>
                    </a:cubicBezTo>
                    <a:cubicBezTo>
                      <a:pt x="473035" y="478972"/>
                      <a:pt x="451856" y="500151"/>
                      <a:pt x="425731" y="500151"/>
                    </a:cubicBezTo>
                    <a:lnTo>
                      <a:pt x="47304" y="500150"/>
                    </a:lnTo>
                    <a:cubicBezTo>
                      <a:pt x="21179" y="500150"/>
                      <a:pt x="0" y="478971"/>
                      <a:pt x="0" y="452846"/>
                    </a:cubicBezTo>
                    <a:lnTo>
                      <a:pt x="0" y="4730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765" tIns="55765" rIns="55765" bIns="5576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338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Полилиния 83"/>
              <p:cNvSpPr/>
              <p:nvPr/>
            </p:nvSpPr>
            <p:spPr>
              <a:xfrm>
                <a:off x="6429254" y="4097139"/>
                <a:ext cx="648073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14,0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5" name="Полилиния 84"/>
              <p:cNvSpPr/>
              <p:nvPr/>
            </p:nvSpPr>
            <p:spPr>
              <a:xfrm>
                <a:off x="6429520" y="4581127"/>
                <a:ext cx="647806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9,13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Полилиния 85"/>
              <p:cNvSpPr/>
              <p:nvPr/>
            </p:nvSpPr>
            <p:spPr>
              <a:xfrm>
                <a:off x="6429520" y="5059882"/>
                <a:ext cx="647807" cy="792089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314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Полилиния 86"/>
              <p:cNvSpPr/>
              <p:nvPr/>
            </p:nvSpPr>
            <p:spPr>
              <a:xfrm>
                <a:off x="6429254" y="3176804"/>
                <a:ext cx="648073" cy="378079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BBF8E6"/>
                  </a:gs>
                  <a:gs pos="50000">
                    <a:srgbClr val="D4FAEE"/>
                  </a:gs>
                  <a:gs pos="100000">
                    <a:srgbClr val="E9FCF6"/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88" name="Группа 87"/>
          <p:cNvGrpSpPr/>
          <p:nvPr/>
        </p:nvGrpSpPr>
        <p:grpSpPr>
          <a:xfrm>
            <a:off x="7592605" y="2132857"/>
            <a:ext cx="648073" cy="4390631"/>
            <a:chOff x="8153938" y="2126135"/>
            <a:chExt cx="648073" cy="4398314"/>
          </a:xfrm>
        </p:grpSpPr>
        <p:sp>
          <p:nvSpPr>
            <p:cNvPr id="89" name="Полилиния 88"/>
            <p:cNvSpPr/>
            <p:nvPr/>
          </p:nvSpPr>
          <p:spPr>
            <a:xfrm>
              <a:off x="8153939" y="2126135"/>
              <a:ext cx="648071" cy="517563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2025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" name="Полилиния 89"/>
            <p:cNvSpPr/>
            <p:nvPr/>
          </p:nvSpPr>
          <p:spPr>
            <a:xfrm>
              <a:off x="8153939" y="2718960"/>
              <a:ext cx="648072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857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91" name="Группа 90"/>
            <p:cNvGrpSpPr/>
            <p:nvPr/>
          </p:nvGrpSpPr>
          <p:grpSpPr>
            <a:xfrm>
              <a:off x="8153939" y="3644129"/>
              <a:ext cx="648072" cy="2207842"/>
              <a:chOff x="8153939" y="3644129"/>
              <a:chExt cx="648072" cy="2207842"/>
            </a:xfrm>
          </p:grpSpPr>
          <p:sp>
            <p:nvSpPr>
              <p:cNvPr id="94" name="Полилиния 93"/>
              <p:cNvSpPr/>
              <p:nvPr/>
            </p:nvSpPr>
            <p:spPr>
              <a:xfrm>
                <a:off x="8158517" y="3644129"/>
                <a:ext cx="643493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5" name="Полилиния 94"/>
              <p:cNvSpPr/>
              <p:nvPr/>
            </p:nvSpPr>
            <p:spPr>
              <a:xfrm>
                <a:off x="8153939" y="4581127"/>
                <a:ext cx="648071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6" name="Полилиния 95"/>
              <p:cNvSpPr/>
              <p:nvPr/>
            </p:nvSpPr>
            <p:spPr>
              <a:xfrm>
                <a:off x="8158517" y="4097139"/>
                <a:ext cx="643494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16,0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7" name="Полилиния 96"/>
              <p:cNvSpPr/>
              <p:nvPr/>
            </p:nvSpPr>
            <p:spPr>
              <a:xfrm>
                <a:off x="8153939" y="5059883"/>
                <a:ext cx="648071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325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92" name="Полилиния 91"/>
            <p:cNvSpPr/>
            <p:nvPr/>
          </p:nvSpPr>
          <p:spPr>
            <a:xfrm>
              <a:off x="8158516" y="5912950"/>
              <a:ext cx="643495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Полилиния 92"/>
            <p:cNvSpPr/>
            <p:nvPr/>
          </p:nvSpPr>
          <p:spPr>
            <a:xfrm>
              <a:off x="8153938" y="3176805"/>
              <a:ext cx="648073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8" name="Группа 97"/>
          <p:cNvGrpSpPr/>
          <p:nvPr/>
        </p:nvGrpSpPr>
        <p:grpSpPr>
          <a:xfrm>
            <a:off x="6850294" y="2132857"/>
            <a:ext cx="674037" cy="4398314"/>
            <a:chOff x="7290265" y="2126136"/>
            <a:chExt cx="674037" cy="4398314"/>
          </a:xfrm>
        </p:grpSpPr>
        <p:sp>
          <p:nvSpPr>
            <p:cNvPr id="99" name="Полилиния 98"/>
            <p:cNvSpPr/>
            <p:nvPr/>
          </p:nvSpPr>
          <p:spPr>
            <a:xfrm>
              <a:off x="7290265" y="5059882"/>
              <a:ext cx="674036" cy="79208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414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30" name="Группа 129"/>
            <p:cNvGrpSpPr/>
            <p:nvPr/>
          </p:nvGrpSpPr>
          <p:grpSpPr>
            <a:xfrm>
              <a:off x="7290265" y="2126136"/>
              <a:ext cx="674037" cy="4398314"/>
              <a:chOff x="7290265" y="2126136"/>
              <a:chExt cx="674037" cy="4398314"/>
            </a:xfrm>
          </p:grpSpPr>
          <p:sp>
            <p:nvSpPr>
              <p:cNvPr id="131" name="Полилиния 130"/>
              <p:cNvSpPr/>
              <p:nvPr/>
            </p:nvSpPr>
            <p:spPr>
              <a:xfrm>
                <a:off x="7293614" y="2126136"/>
                <a:ext cx="670685" cy="509881"/>
              </a:xfrm>
              <a:custGeom>
                <a:avLst/>
                <a:gdLst>
                  <a:gd name="connsiteX0" fmla="*/ 0 w 501594"/>
                  <a:gd name="connsiteY0" fmla="*/ 50159 h 917152"/>
                  <a:gd name="connsiteX1" fmla="*/ 50159 w 501594"/>
                  <a:gd name="connsiteY1" fmla="*/ 0 h 917152"/>
                  <a:gd name="connsiteX2" fmla="*/ 451435 w 501594"/>
                  <a:gd name="connsiteY2" fmla="*/ 0 h 917152"/>
                  <a:gd name="connsiteX3" fmla="*/ 501594 w 501594"/>
                  <a:gd name="connsiteY3" fmla="*/ 50159 h 917152"/>
                  <a:gd name="connsiteX4" fmla="*/ 501594 w 501594"/>
                  <a:gd name="connsiteY4" fmla="*/ 866993 h 917152"/>
                  <a:gd name="connsiteX5" fmla="*/ 451435 w 501594"/>
                  <a:gd name="connsiteY5" fmla="*/ 917152 h 917152"/>
                  <a:gd name="connsiteX6" fmla="*/ 50159 w 501594"/>
                  <a:gd name="connsiteY6" fmla="*/ 917152 h 917152"/>
                  <a:gd name="connsiteX7" fmla="*/ 0 w 501594"/>
                  <a:gd name="connsiteY7" fmla="*/ 866993 h 917152"/>
                  <a:gd name="connsiteX8" fmla="*/ 0 w 501594"/>
                  <a:gd name="connsiteY8" fmla="*/ 50159 h 91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1594" h="917152">
                    <a:moveTo>
                      <a:pt x="0" y="50159"/>
                    </a:moveTo>
                    <a:cubicBezTo>
                      <a:pt x="0" y="22457"/>
                      <a:pt x="22457" y="0"/>
                      <a:pt x="50159" y="0"/>
                    </a:cubicBezTo>
                    <a:lnTo>
                      <a:pt x="451435" y="0"/>
                    </a:lnTo>
                    <a:cubicBezTo>
                      <a:pt x="479137" y="0"/>
                      <a:pt x="501594" y="22457"/>
                      <a:pt x="501594" y="50159"/>
                    </a:cubicBezTo>
                    <a:lnTo>
                      <a:pt x="501594" y="866993"/>
                    </a:lnTo>
                    <a:cubicBezTo>
                      <a:pt x="501594" y="894695"/>
                      <a:pt x="479137" y="917152"/>
                      <a:pt x="451435" y="917152"/>
                    </a:cubicBezTo>
                    <a:lnTo>
                      <a:pt x="50159" y="917152"/>
                    </a:lnTo>
                    <a:cubicBezTo>
                      <a:pt x="22457" y="917152"/>
                      <a:pt x="0" y="894695"/>
                      <a:pt x="0" y="866993"/>
                    </a:cubicBezTo>
                    <a:lnTo>
                      <a:pt x="0" y="5015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8031" tIns="68031" rIns="68031" bIns="68031" numCol="1" spcCol="1270" anchor="ctr" anchorCtr="0">
                <a:noAutofit/>
              </a:bodyPr>
              <a:lstStyle/>
              <a:p>
                <a:pPr lvl="0" algn="ctr" defTabSz="6223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4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2024</a:t>
                </a:r>
                <a:endParaRPr lang="ru-RU" sz="14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Полилиния 131"/>
              <p:cNvSpPr/>
              <p:nvPr/>
            </p:nvSpPr>
            <p:spPr>
              <a:xfrm>
                <a:off x="7290265" y="2718960"/>
                <a:ext cx="674034" cy="384347"/>
              </a:xfrm>
              <a:custGeom>
                <a:avLst/>
                <a:gdLst>
                  <a:gd name="connsiteX0" fmla="*/ 0 w 499638"/>
                  <a:gd name="connsiteY0" fmla="*/ 42909 h 429089"/>
                  <a:gd name="connsiteX1" fmla="*/ 42909 w 499638"/>
                  <a:gd name="connsiteY1" fmla="*/ 0 h 429089"/>
                  <a:gd name="connsiteX2" fmla="*/ 456729 w 499638"/>
                  <a:gd name="connsiteY2" fmla="*/ 0 h 429089"/>
                  <a:gd name="connsiteX3" fmla="*/ 499638 w 499638"/>
                  <a:gd name="connsiteY3" fmla="*/ 42909 h 429089"/>
                  <a:gd name="connsiteX4" fmla="*/ 499638 w 499638"/>
                  <a:gd name="connsiteY4" fmla="*/ 386180 h 429089"/>
                  <a:gd name="connsiteX5" fmla="*/ 456729 w 499638"/>
                  <a:gd name="connsiteY5" fmla="*/ 429089 h 429089"/>
                  <a:gd name="connsiteX6" fmla="*/ 42909 w 499638"/>
                  <a:gd name="connsiteY6" fmla="*/ 429089 h 429089"/>
                  <a:gd name="connsiteX7" fmla="*/ 0 w 499638"/>
                  <a:gd name="connsiteY7" fmla="*/ 386180 h 429089"/>
                  <a:gd name="connsiteX8" fmla="*/ 0 w 499638"/>
                  <a:gd name="connsiteY8" fmla="*/ 42909 h 429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9">
                    <a:moveTo>
                      <a:pt x="0" y="42909"/>
                    </a:moveTo>
                    <a:cubicBezTo>
                      <a:pt x="0" y="19211"/>
                      <a:pt x="19211" y="0"/>
                      <a:pt x="42909" y="0"/>
                    </a:cubicBezTo>
                    <a:lnTo>
                      <a:pt x="456729" y="0"/>
                    </a:lnTo>
                    <a:cubicBezTo>
                      <a:pt x="480427" y="0"/>
                      <a:pt x="499638" y="19211"/>
                      <a:pt x="499638" y="42909"/>
                    </a:cubicBezTo>
                    <a:lnTo>
                      <a:pt x="499638" y="386180"/>
                    </a:lnTo>
                    <a:cubicBezTo>
                      <a:pt x="499638" y="409878"/>
                      <a:pt x="480427" y="429089"/>
                      <a:pt x="456729" y="429089"/>
                    </a:cubicBezTo>
                    <a:lnTo>
                      <a:pt x="42909" y="429089"/>
                    </a:lnTo>
                    <a:cubicBezTo>
                      <a:pt x="19211" y="429089"/>
                      <a:pt x="0" y="409878"/>
                      <a:pt x="0" y="386180"/>
                    </a:cubicBezTo>
                    <a:lnTo>
                      <a:pt x="0" y="42909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8" tIns="54478" rIns="54478" bIns="54478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783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Полилиния 142"/>
              <p:cNvSpPr/>
              <p:nvPr/>
            </p:nvSpPr>
            <p:spPr>
              <a:xfrm>
                <a:off x="7293614" y="3644129"/>
                <a:ext cx="670685" cy="375636"/>
              </a:xfrm>
              <a:custGeom>
                <a:avLst/>
                <a:gdLst>
                  <a:gd name="connsiteX0" fmla="*/ 0 w 488058"/>
                  <a:gd name="connsiteY0" fmla="*/ 48806 h 547530"/>
                  <a:gd name="connsiteX1" fmla="*/ 48806 w 488058"/>
                  <a:gd name="connsiteY1" fmla="*/ 0 h 547530"/>
                  <a:gd name="connsiteX2" fmla="*/ 439252 w 488058"/>
                  <a:gd name="connsiteY2" fmla="*/ 0 h 547530"/>
                  <a:gd name="connsiteX3" fmla="*/ 488058 w 488058"/>
                  <a:gd name="connsiteY3" fmla="*/ 48806 h 547530"/>
                  <a:gd name="connsiteX4" fmla="*/ 488058 w 488058"/>
                  <a:gd name="connsiteY4" fmla="*/ 498724 h 547530"/>
                  <a:gd name="connsiteX5" fmla="*/ 439252 w 488058"/>
                  <a:gd name="connsiteY5" fmla="*/ 547530 h 547530"/>
                  <a:gd name="connsiteX6" fmla="*/ 48806 w 488058"/>
                  <a:gd name="connsiteY6" fmla="*/ 547530 h 547530"/>
                  <a:gd name="connsiteX7" fmla="*/ 0 w 488058"/>
                  <a:gd name="connsiteY7" fmla="*/ 498724 h 547530"/>
                  <a:gd name="connsiteX8" fmla="*/ 0 w 488058"/>
                  <a:gd name="connsiteY8" fmla="*/ 48806 h 5475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88058" h="547530">
                    <a:moveTo>
                      <a:pt x="0" y="48806"/>
                    </a:moveTo>
                    <a:cubicBezTo>
                      <a:pt x="0" y="21851"/>
                      <a:pt x="21851" y="0"/>
                      <a:pt x="48806" y="0"/>
                    </a:cubicBezTo>
                    <a:lnTo>
                      <a:pt x="439252" y="0"/>
                    </a:lnTo>
                    <a:cubicBezTo>
                      <a:pt x="466207" y="0"/>
                      <a:pt x="488058" y="21851"/>
                      <a:pt x="488058" y="48806"/>
                    </a:cubicBezTo>
                    <a:lnTo>
                      <a:pt x="488058" y="498724"/>
                    </a:lnTo>
                    <a:cubicBezTo>
                      <a:pt x="488058" y="525679"/>
                      <a:pt x="466207" y="547530"/>
                      <a:pt x="439252" y="547530"/>
                    </a:cubicBezTo>
                    <a:lnTo>
                      <a:pt x="48806" y="547530"/>
                    </a:lnTo>
                    <a:cubicBezTo>
                      <a:pt x="21851" y="547530"/>
                      <a:pt x="0" y="525679"/>
                      <a:pt x="0" y="498724"/>
                    </a:cubicBezTo>
                    <a:lnTo>
                      <a:pt x="0" y="4880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6205" tIns="56205" rIns="56205" bIns="56205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292</a:t>
                </a:r>
              </a:p>
            </p:txBody>
          </p:sp>
          <p:sp>
            <p:nvSpPr>
              <p:cNvPr id="144" name="Полилиния 143"/>
              <p:cNvSpPr/>
              <p:nvPr/>
            </p:nvSpPr>
            <p:spPr>
              <a:xfrm>
                <a:off x="7290265" y="4097139"/>
                <a:ext cx="674035" cy="390123"/>
              </a:xfrm>
              <a:custGeom>
                <a:avLst/>
                <a:gdLst>
                  <a:gd name="connsiteX0" fmla="*/ 0 w 473035"/>
                  <a:gd name="connsiteY0" fmla="*/ 37807 h 378068"/>
                  <a:gd name="connsiteX1" fmla="*/ 37807 w 473035"/>
                  <a:gd name="connsiteY1" fmla="*/ 0 h 378068"/>
                  <a:gd name="connsiteX2" fmla="*/ 435228 w 473035"/>
                  <a:gd name="connsiteY2" fmla="*/ 0 h 378068"/>
                  <a:gd name="connsiteX3" fmla="*/ 473035 w 473035"/>
                  <a:gd name="connsiteY3" fmla="*/ 37807 h 378068"/>
                  <a:gd name="connsiteX4" fmla="*/ 473035 w 473035"/>
                  <a:gd name="connsiteY4" fmla="*/ 340261 h 378068"/>
                  <a:gd name="connsiteX5" fmla="*/ 435228 w 473035"/>
                  <a:gd name="connsiteY5" fmla="*/ 378068 h 378068"/>
                  <a:gd name="connsiteX6" fmla="*/ 37807 w 473035"/>
                  <a:gd name="connsiteY6" fmla="*/ 378068 h 378068"/>
                  <a:gd name="connsiteX7" fmla="*/ 0 w 473035"/>
                  <a:gd name="connsiteY7" fmla="*/ 340261 h 378068"/>
                  <a:gd name="connsiteX8" fmla="*/ 0 w 473035"/>
                  <a:gd name="connsiteY8" fmla="*/ 37807 h 378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73035" h="378068">
                    <a:moveTo>
                      <a:pt x="0" y="37807"/>
                    </a:moveTo>
                    <a:cubicBezTo>
                      <a:pt x="0" y="16927"/>
                      <a:pt x="16927" y="0"/>
                      <a:pt x="37807" y="0"/>
                    </a:cubicBezTo>
                    <a:lnTo>
                      <a:pt x="435228" y="0"/>
                    </a:lnTo>
                    <a:cubicBezTo>
                      <a:pt x="456108" y="0"/>
                      <a:pt x="473035" y="16927"/>
                      <a:pt x="473035" y="37807"/>
                    </a:cubicBezTo>
                    <a:lnTo>
                      <a:pt x="473035" y="340261"/>
                    </a:lnTo>
                    <a:cubicBezTo>
                      <a:pt x="473035" y="361141"/>
                      <a:pt x="456108" y="378068"/>
                      <a:pt x="435228" y="378068"/>
                    </a:cubicBezTo>
                    <a:lnTo>
                      <a:pt x="37807" y="378068"/>
                    </a:lnTo>
                    <a:cubicBezTo>
                      <a:pt x="16927" y="378068"/>
                      <a:pt x="0" y="361141"/>
                      <a:pt x="0" y="340261"/>
                    </a:cubicBezTo>
                    <a:lnTo>
                      <a:pt x="0" y="3780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2983" tIns="52983" rIns="52983" bIns="52983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15,0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Полилиния 144"/>
              <p:cNvSpPr/>
              <p:nvPr/>
            </p:nvSpPr>
            <p:spPr>
              <a:xfrm>
                <a:off x="7293614" y="4581127"/>
                <a:ext cx="670685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Полилиния 145"/>
              <p:cNvSpPr/>
              <p:nvPr/>
            </p:nvSpPr>
            <p:spPr>
              <a:xfrm>
                <a:off x="7290266" y="5912950"/>
                <a:ext cx="674036" cy="611500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kern="1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Полилиния 146"/>
              <p:cNvSpPr/>
              <p:nvPr/>
            </p:nvSpPr>
            <p:spPr>
              <a:xfrm>
                <a:off x="7293614" y="3191907"/>
                <a:ext cx="670686" cy="362975"/>
              </a:xfrm>
              <a:custGeom>
                <a:avLst/>
                <a:gdLst>
                  <a:gd name="connsiteX0" fmla="*/ 0 w 499638"/>
                  <a:gd name="connsiteY0" fmla="*/ 42908 h 429080"/>
                  <a:gd name="connsiteX1" fmla="*/ 42908 w 499638"/>
                  <a:gd name="connsiteY1" fmla="*/ 0 h 429080"/>
                  <a:gd name="connsiteX2" fmla="*/ 456730 w 499638"/>
                  <a:gd name="connsiteY2" fmla="*/ 0 h 429080"/>
                  <a:gd name="connsiteX3" fmla="*/ 499638 w 499638"/>
                  <a:gd name="connsiteY3" fmla="*/ 42908 h 429080"/>
                  <a:gd name="connsiteX4" fmla="*/ 499638 w 499638"/>
                  <a:gd name="connsiteY4" fmla="*/ 386172 h 429080"/>
                  <a:gd name="connsiteX5" fmla="*/ 456730 w 499638"/>
                  <a:gd name="connsiteY5" fmla="*/ 429080 h 429080"/>
                  <a:gd name="connsiteX6" fmla="*/ 42908 w 499638"/>
                  <a:gd name="connsiteY6" fmla="*/ 429080 h 429080"/>
                  <a:gd name="connsiteX7" fmla="*/ 0 w 499638"/>
                  <a:gd name="connsiteY7" fmla="*/ 386172 h 429080"/>
                  <a:gd name="connsiteX8" fmla="*/ 0 w 499638"/>
                  <a:gd name="connsiteY8" fmla="*/ 42908 h 429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99638" h="429080">
                    <a:moveTo>
                      <a:pt x="0" y="42908"/>
                    </a:moveTo>
                    <a:cubicBezTo>
                      <a:pt x="0" y="19211"/>
                      <a:pt x="19211" y="0"/>
                      <a:pt x="42908" y="0"/>
                    </a:cubicBezTo>
                    <a:lnTo>
                      <a:pt x="456730" y="0"/>
                    </a:lnTo>
                    <a:cubicBezTo>
                      <a:pt x="480427" y="0"/>
                      <a:pt x="499638" y="19211"/>
                      <a:pt x="499638" y="42908"/>
                    </a:cubicBezTo>
                    <a:lnTo>
                      <a:pt x="499638" y="386172"/>
                    </a:lnTo>
                    <a:cubicBezTo>
                      <a:pt x="499638" y="409869"/>
                      <a:pt x="480427" y="429080"/>
                      <a:pt x="456730" y="429080"/>
                    </a:cubicBezTo>
                    <a:lnTo>
                      <a:pt x="42908" y="429080"/>
                    </a:lnTo>
                    <a:cubicBezTo>
                      <a:pt x="19211" y="429080"/>
                      <a:pt x="0" y="409869"/>
                      <a:pt x="0" y="386172"/>
                    </a:cubicBezTo>
                    <a:lnTo>
                      <a:pt x="0" y="42908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4477" tIns="54477" rIns="54477" bIns="54477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0,0</a:t>
                </a:r>
                <a:endParaRPr lang="ru-RU" sz="13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48" name="Группа 147"/>
          <p:cNvGrpSpPr/>
          <p:nvPr/>
        </p:nvGrpSpPr>
        <p:grpSpPr>
          <a:xfrm>
            <a:off x="8345079" y="2132858"/>
            <a:ext cx="691420" cy="4398313"/>
            <a:chOff x="8153939" y="2126136"/>
            <a:chExt cx="691420" cy="4398313"/>
          </a:xfrm>
        </p:grpSpPr>
        <p:sp>
          <p:nvSpPr>
            <p:cNvPr id="149" name="Полилиния 148"/>
            <p:cNvSpPr/>
            <p:nvPr/>
          </p:nvSpPr>
          <p:spPr>
            <a:xfrm>
              <a:off x="8153939" y="2126136"/>
              <a:ext cx="691417" cy="509882"/>
            </a:xfrm>
            <a:custGeom>
              <a:avLst/>
              <a:gdLst>
                <a:gd name="connsiteX0" fmla="*/ 0 w 501594"/>
                <a:gd name="connsiteY0" fmla="*/ 50159 h 917152"/>
                <a:gd name="connsiteX1" fmla="*/ 50159 w 501594"/>
                <a:gd name="connsiteY1" fmla="*/ 0 h 917152"/>
                <a:gd name="connsiteX2" fmla="*/ 451435 w 501594"/>
                <a:gd name="connsiteY2" fmla="*/ 0 h 917152"/>
                <a:gd name="connsiteX3" fmla="*/ 501594 w 501594"/>
                <a:gd name="connsiteY3" fmla="*/ 50159 h 917152"/>
                <a:gd name="connsiteX4" fmla="*/ 501594 w 501594"/>
                <a:gd name="connsiteY4" fmla="*/ 866993 h 917152"/>
                <a:gd name="connsiteX5" fmla="*/ 451435 w 501594"/>
                <a:gd name="connsiteY5" fmla="*/ 917152 h 917152"/>
                <a:gd name="connsiteX6" fmla="*/ 50159 w 501594"/>
                <a:gd name="connsiteY6" fmla="*/ 917152 h 917152"/>
                <a:gd name="connsiteX7" fmla="*/ 0 w 501594"/>
                <a:gd name="connsiteY7" fmla="*/ 866993 h 917152"/>
                <a:gd name="connsiteX8" fmla="*/ 0 w 501594"/>
                <a:gd name="connsiteY8" fmla="*/ 50159 h 9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1594" h="917152">
                  <a:moveTo>
                    <a:pt x="0" y="50159"/>
                  </a:moveTo>
                  <a:cubicBezTo>
                    <a:pt x="0" y="22457"/>
                    <a:pt x="22457" y="0"/>
                    <a:pt x="50159" y="0"/>
                  </a:cubicBezTo>
                  <a:lnTo>
                    <a:pt x="451435" y="0"/>
                  </a:lnTo>
                  <a:cubicBezTo>
                    <a:pt x="479137" y="0"/>
                    <a:pt x="501594" y="22457"/>
                    <a:pt x="501594" y="50159"/>
                  </a:cubicBezTo>
                  <a:lnTo>
                    <a:pt x="501594" y="866993"/>
                  </a:lnTo>
                  <a:cubicBezTo>
                    <a:pt x="501594" y="894695"/>
                    <a:pt x="479137" y="917152"/>
                    <a:pt x="451435" y="917152"/>
                  </a:cubicBezTo>
                  <a:lnTo>
                    <a:pt x="50159" y="917152"/>
                  </a:lnTo>
                  <a:cubicBezTo>
                    <a:pt x="22457" y="917152"/>
                    <a:pt x="0" y="894695"/>
                    <a:pt x="0" y="866993"/>
                  </a:cubicBezTo>
                  <a:lnTo>
                    <a:pt x="0" y="5015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8031" tIns="68031" rIns="68031" bIns="68031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2026</a:t>
              </a:r>
              <a:endParaRPr lang="ru-RU" sz="14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Полилиния 149"/>
            <p:cNvSpPr/>
            <p:nvPr/>
          </p:nvSpPr>
          <p:spPr>
            <a:xfrm>
              <a:off x="8153939" y="2718960"/>
              <a:ext cx="691418" cy="384347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860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1" name="Группа 150"/>
            <p:cNvGrpSpPr/>
            <p:nvPr/>
          </p:nvGrpSpPr>
          <p:grpSpPr>
            <a:xfrm>
              <a:off x="8153939" y="3644129"/>
              <a:ext cx="691419" cy="2207842"/>
              <a:chOff x="8153939" y="3644129"/>
              <a:chExt cx="691419" cy="2207842"/>
            </a:xfrm>
          </p:grpSpPr>
          <p:sp>
            <p:nvSpPr>
              <p:cNvPr id="154" name="Полилиния 153"/>
              <p:cNvSpPr/>
              <p:nvPr/>
            </p:nvSpPr>
            <p:spPr>
              <a:xfrm>
                <a:off x="8158518" y="3644129"/>
                <a:ext cx="686840" cy="379772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304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5" name="Полилиния 154"/>
              <p:cNvSpPr/>
              <p:nvPr/>
            </p:nvSpPr>
            <p:spPr>
              <a:xfrm>
                <a:off x="8153939" y="4581127"/>
                <a:ext cx="691417" cy="387194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х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6" name="Полилиния 155"/>
              <p:cNvSpPr/>
              <p:nvPr/>
            </p:nvSpPr>
            <p:spPr>
              <a:xfrm>
                <a:off x="8158517" y="4097139"/>
                <a:ext cx="686841" cy="397711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1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17,0</a:t>
                </a:r>
                <a:endParaRPr lang="ru-RU" sz="11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7" name="Полилиния 156"/>
              <p:cNvSpPr/>
              <p:nvPr/>
            </p:nvSpPr>
            <p:spPr>
              <a:xfrm>
                <a:off x="8153939" y="5059883"/>
                <a:ext cx="691417" cy="792088"/>
              </a:xfrm>
              <a:custGeom>
                <a:avLst/>
                <a:gdLst>
                  <a:gd name="connsiteX0" fmla="*/ 0 w 444361"/>
                  <a:gd name="connsiteY0" fmla="*/ 30190 h 301899"/>
                  <a:gd name="connsiteX1" fmla="*/ 30190 w 444361"/>
                  <a:gd name="connsiteY1" fmla="*/ 0 h 301899"/>
                  <a:gd name="connsiteX2" fmla="*/ 414171 w 444361"/>
                  <a:gd name="connsiteY2" fmla="*/ 0 h 301899"/>
                  <a:gd name="connsiteX3" fmla="*/ 444361 w 444361"/>
                  <a:gd name="connsiteY3" fmla="*/ 30190 h 301899"/>
                  <a:gd name="connsiteX4" fmla="*/ 444361 w 444361"/>
                  <a:gd name="connsiteY4" fmla="*/ 271709 h 301899"/>
                  <a:gd name="connsiteX5" fmla="*/ 414171 w 444361"/>
                  <a:gd name="connsiteY5" fmla="*/ 301899 h 301899"/>
                  <a:gd name="connsiteX6" fmla="*/ 30190 w 444361"/>
                  <a:gd name="connsiteY6" fmla="*/ 301899 h 301899"/>
                  <a:gd name="connsiteX7" fmla="*/ 0 w 444361"/>
                  <a:gd name="connsiteY7" fmla="*/ 271709 h 301899"/>
                  <a:gd name="connsiteX8" fmla="*/ 0 w 444361"/>
                  <a:gd name="connsiteY8" fmla="*/ 30190 h 30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44361" h="301899">
                    <a:moveTo>
                      <a:pt x="0" y="30190"/>
                    </a:moveTo>
                    <a:cubicBezTo>
                      <a:pt x="0" y="13517"/>
                      <a:pt x="13517" y="0"/>
                      <a:pt x="30190" y="0"/>
                    </a:cubicBezTo>
                    <a:lnTo>
                      <a:pt x="414171" y="0"/>
                    </a:lnTo>
                    <a:cubicBezTo>
                      <a:pt x="430844" y="0"/>
                      <a:pt x="444361" y="13517"/>
                      <a:pt x="444361" y="30190"/>
                    </a:cubicBezTo>
                    <a:lnTo>
                      <a:pt x="444361" y="271709"/>
                    </a:lnTo>
                    <a:cubicBezTo>
                      <a:pt x="444361" y="288382"/>
                      <a:pt x="430844" y="301899"/>
                      <a:pt x="414171" y="301899"/>
                    </a:cubicBezTo>
                    <a:lnTo>
                      <a:pt x="30190" y="301899"/>
                    </a:lnTo>
                    <a:cubicBezTo>
                      <a:pt x="13517" y="301899"/>
                      <a:pt x="0" y="288382"/>
                      <a:pt x="0" y="271709"/>
                    </a:cubicBezTo>
                    <a:lnTo>
                      <a:pt x="0" y="3019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81DEFF">
                      <a:tint val="66000"/>
                      <a:satMod val="160000"/>
                    </a:srgbClr>
                  </a:gs>
                  <a:gs pos="50000">
                    <a:srgbClr val="81DEFF">
                      <a:tint val="44500"/>
                      <a:satMod val="160000"/>
                    </a:srgbClr>
                  </a:gs>
                  <a:gs pos="100000">
                    <a:srgbClr val="81DEFF">
                      <a:tint val="23500"/>
                      <a:satMod val="160000"/>
                    </a:srgbClr>
                  </a:gs>
                </a:gsLst>
                <a:lin ang="0" scaled="1"/>
                <a:tileRect/>
              </a:gra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0752" tIns="50752" rIns="50752" bIns="50752" numCol="1" spcCol="1270" anchor="ctr" anchorCtr="0">
                <a:noAutofit/>
              </a:bodyPr>
              <a:lstStyle/>
              <a:p>
                <a:pPr lvl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300" b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330</a:t>
                </a:r>
                <a:endParaRPr lang="ru-RU" sz="1300" b="1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2" name="Полилиния 151"/>
            <p:cNvSpPr/>
            <p:nvPr/>
          </p:nvSpPr>
          <p:spPr>
            <a:xfrm>
              <a:off x="8158517" y="5912950"/>
              <a:ext cx="686842" cy="611499"/>
            </a:xfrm>
            <a:custGeom>
              <a:avLst/>
              <a:gdLst>
                <a:gd name="connsiteX0" fmla="*/ 0 w 444361"/>
                <a:gd name="connsiteY0" fmla="*/ 30190 h 301899"/>
                <a:gd name="connsiteX1" fmla="*/ 30190 w 444361"/>
                <a:gd name="connsiteY1" fmla="*/ 0 h 301899"/>
                <a:gd name="connsiteX2" fmla="*/ 414171 w 444361"/>
                <a:gd name="connsiteY2" fmla="*/ 0 h 301899"/>
                <a:gd name="connsiteX3" fmla="*/ 444361 w 444361"/>
                <a:gd name="connsiteY3" fmla="*/ 30190 h 301899"/>
                <a:gd name="connsiteX4" fmla="*/ 444361 w 444361"/>
                <a:gd name="connsiteY4" fmla="*/ 271709 h 301899"/>
                <a:gd name="connsiteX5" fmla="*/ 414171 w 444361"/>
                <a:gd name="connsiteY5" fmla="*/ 301899 h 301899"/>
                <a:gd name="connsiteX6" fmla="*/ 30190 w 444361"/>
                <a:gd name="connsiteY6" fmla="*/ 301899 h 301899"/>
                <a:gd name="connsiteX7" fmla="*/ 0 w 444361"/>
                <a:gd name="connsiteY7" fmla="*/ 271709 h 301899"/>
                <a:gd name="connsiteX8" fmla="*/ 0 w 444361"/>
                <a:gd name="connsiteY8" fmla="*/ 30190 h 301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4361" h="301899">
                  <a:moveTo>
                    <a:pt x="0" y="30190"/>
                  </a:moveTo>
                  <a:cubicBezTo>
                    <a:pt x="0" y="13517"/>
                    <a:pt x="13517" y="0"/>
                    <a:pt x="30190" y="0"/>
                  </a:cubicBezTo>
                  <a:lnTo>
                    <a:pt x="414171" y="0"/>
                  </a:lnTo>
                  <a:cubicBezTo>
                    <a:pt x="430844" y="0"/>
                    <a:pt x="444361" y="13517"/>
                    <a:pt x="444361" y="30190"/>
                  </a:cubicBezTo>
                  <a:lnTo>
                    <a:pt x="444361" y="271709"/>
                  </a:lnTo>
                  <a:cubicBezTo>
                    <a:pt x="444361" y="288382"/>
                    <a:pt x="430844" y="301899"/>
                    <a:pt x="414171" y="301899"/>
                  </a:cubicBezTo>
                  <a:lnTo>
                    <a:pt x="30190" y="301899"/>
                  </a:lnTo>
                  <a:cubicBezTo>
                    <a:pt x="13517" y="301899"/>
                    <a:pt x="0" y="288382"/>
                    <a:pt x="0" y="271709"/>
                  </a:cubicBezTo>
                  <a:lnTo>
                    <a:pt x="0" y="3019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52" tIns="50752" rIns="50752" bIns="50752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ru-RU" sz="13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Полилиния 152"/>
            <p:cNvSpPr/>
            <p:nvPr/>
          </p:nvSpPr>
          <p:spPr>
            <a:xfrm>
              <a:off x="8153939" y="3176805"/>
              <a:ext cx="691418" cy="378078"/>
            </a:xfrm>
            <a:custGeom>
              <a:avLst/>
              <a:gdLst>
                <a:gd name="connsiteX0" fmla="*/ 0 w 499638"/>
                <a:gd name="connsiteY0" fmla="*/ 42908 h 429080"/>
                <a:gd name="connsiteX1" fmla="*/ 42908 w 499638"/>
                <a:gd name="connsiteY1" fmla="*/ 0 h 429080"/>
                <a:gd name="connsiteX2" fmla="*/ 456730 w 499638"/>
                <a:gd name="connsiteY2" fmla="*/ 0 h 429080"/>
                <a:gd name="connsiteX3" fmla="*/ 499638 w 499638"/>
                <a:gd name="connsiteY3" fmla="*/ 42908 h 429080"/>
                <a:gd name="connsiteX4" fmla="*/ 499638 w 499638"/>
                <a:gd name="connsiteY4" fmla="*/ 386172 h 429080"/>
                <a:gd name="connsiteX5" fmla="*/ 456730 w 499638"/>
                <a:gd name="connsiteY5" fmla="*/ 429080 h 429080"/>
                <a:gd name="connsiteX6" fmla="*/ 42908 w 499638"/>
                <a:gd name="connsiteY6" fmla="*/ 429080 h 429080"/>
                <a:gd name="connsiteX7" fmla="*/ 0 w 499638"/>
                <a:gd name="connsiteY7" fmla="*/ 386172 h 429080"/>
                <a:gd name="connsiteX8" fmla="*/ 0 w 499638"/>
                <a:gd name="connsiteY8" fmla="*/ 42908 h 4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99638" h="429080">
                  <a:moveTo>
                    <a:pt x="0" y="42908"/>
                  </a:moveTo>
                  <a:cubicBezTo>
                    <a:pt x="0" y="19211"/>
                    <a:pt x="19211" y="0"/>
                    <a:pt x="42908" y="0"/>
                  </a:cubicBezTo>
                  <a:lnTo>
                    <a:pt x="456730" y="0"/>
                  </a:lnTo>
                  <a:cubicBezTo>
                    <a:pt x="480427" y="0"/>
                    <a:pt x="499638" y="19211"/>
                    <a:pt x="499638" y="42908"/>
                  </a:cubicBezTo>
                  <a:lnTo>
                    <a:pt x="499638" y="386172"/>
                  </a:lnTo>
                  <a:cubicBezTo>
                    <a:pt x="499638" y="409869"/>
                    <a:pt x="480427" y="429080"/>
                    <a:pt x="456730" y="429080"/>
                  </a:cubicBezTo>
                  <a:lnTo>
                    <a:pt x="42908" y="429080"/>
                  </a:lnTo>
                  <a:cubicBezTo>
                    <a:pt x="19211" y="429080"/>
                    <a:pt x="0" y="409869"/>
                    <a:pt x="0" y="386172"/>
                  </a:cubicBezTo>
                  <a:lnTo>
                    <a:pt x="0" y="4290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1DEFF">
                    <a:tint val="66000"/>
                    <a:satMod val="160000"/>
                  </a:srgbClr>
                </a:gs>
                <a:gs pos="50000">
                  <a:srgbClr val="81DEFF">
                    <a:tint val="44500"/>
                    <a:satMod val="160000"/>
                  </a:srgbClr>
                </a:gs>
                <a:gs pos="100000">
                  <a:srgbClr val="81DEFF">
                    <a:tint val="23500"/>
                    <a:satMod val="160000"/>
                  </a:srgbClr>
                </a:gs>
              </a:gsLst>
              <a:lin ang="0" scaled="1"/>
              <a:tileRect/>
            </a:gra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4477" tIns="54477" rIns="54477" bIns="54477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3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4,0</a:t>
              </a:r>
              <a:endPara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084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338621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496" y="692696"/>
            <a:ext cx="6152412" cy="14401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1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программы: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Чувашской Республики питьевой водой, соответствующей требованиям безопасности и безвредности, установленным санитарно-эпидемиологическими правилами, в объеме, достаточном для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жизнедеятельности;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коммунальной инфраструктуры в соответствие со стандартами качества, обеспечивающими комфортные и безопасные условия проживания населения;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надежности функционирования газотранспортной системы населенных пунктов Чувашской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7747" y="2734717"/>
            <a:ext cx="3312125" cy="2693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республиканского бюджета, млн. руб.</a:t>
            </a:r>
            <a:endParaRPr lang="ru-RU" sz="11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7" name="Диаграмма 5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1947684"/>
              </p:ext>
            </p:extLst>
          </p:nvPr>
        </p:nvGraphicFramePr>
        <p:xfrm>
          <a:off x="162189" y="3165493"/>
          <a:ext cx="3163795" cy="2812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90151" y="6376243"/>
            <a:ext cx="1006489" cy="365125"/>
          </a:xfrm>
        </p:spPr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82</a:t>
            </a:fld>
            <a:endParaRPr lang="ru-RU" dirty="0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25" name="Полилиния 24"/>
          <p:cNvSpPr/>
          <p:nvPr/>
        </p:nvSpPr>
        <p:spPr>
          <a:xfrm>
            <a:off x="3521165" y="2780928"/>
            <a:ext cx="5434713" cy="219393"/>
          </a:xfrm>
          <a:custGeom>
            <a:avLst/>
            <a:gdLst>
              <a:gd name="connsiteX0" fmla="*/ 0 w 3933156"/>
              <a:gd name="connsiteY0" fmla="*/ 47719 h 477185"/>
              <a:gd name="connsiteX1" fmla="*/ 47719 w 3933156"/>
              <a:gd name="connsiteY1" fmla="*/ 0 h 477185"/>
              <a:gd name="connsiteX2" fmla="*/ 3885438 w 3933156"/>
              <a:gd name="connsiteY2" fmla="*/ 0 h 477185"/>
              <a:gd name="connsiteX3" fmla="*/ 3933157 w 3933156"/>
              <a:gd name="connsiteY3" fmla="*/ 47719 h 477185"/>
              <a:gd name="connsiteX4" fmla="*/ 3933156 w 3933156"/>
              <a:gd name="connsiteY4" fmla="*/ 429467 h 477185"/>
              <a:gd name="connsiteX5" fmla="*/ 3885437 w 3933156"/>
              <a:gd name="connsiteY5" fmla="*/ 477186 h 477185"/>
              <a:gd name="connsiteX6" fmla="*/ 47719 w 3933156"/>
              <a:gd name="connsiteY6" fmla="*/ 477185 h 477185"/>
              <a:gd name="connsiteX7" fmla="*/ 0 w 3933156"/>
              <a:gd name="connsiteY7" fmla="*/ 429466 h 477185"/>
              <a:gd name="connsiteX8" fmla="*/ 0 w 3933156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3156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3885438" y="0"/>
                </a:lnTo>
                <a:cubicBezTo>
                  <a:pt x="3911792" y="0"/>
                  <a:pt x="3933157" y="21365"/>
                  <a:pt x="3933157" y="47719"/>
                </a:cubicBezTo>
                <a:cubicBezTo>
                  <a:pt x="3933157" y="174968"/>
                  <a:pt x="3933156" y="302218"/>
                  <a:pt x="3933156" y="429467"/>
                </a:cubicBezTo>
                <a:cubicBezTo>
                  <a:pt x="3933156" y="455821"/>
                  <a:pt x="3911791" y="477186"/>
                  <a:pt x="3885437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разрезе структурных элементов, млн. руб.</a:t>
            </a:r>
          </a:p>
        </p:txBody>
      </p:sp>
      <p:pic>
        <p:nvPicPr>
          <p:cNvPr id="4" name="Picture 2" descr="T:\Госдолг\Катя\05.12.14_batarei_-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692697"/>
            <a:ext cx="2265233" cy="15087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олилиния 25"/>
          <p:cNvSpPr/>
          <p:nvPr/>
        </p:nvSpPr>
        <p:spPr>
          <a:xfrm>
            <a:off x="3538438" y="3722211"/>
            <a:ext cx="3402324" cy="252000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Региональный проект «Чистая вода»</a:t>
            </a:r>
          </a:p>
        </p:txBody>
      </p:sp>
      <p:sp>
        <p:nvSpPr>
          <p:cNvPr id="36" name="Полилиния 35"/>
          <p:cNvSpPr/>
          <p:nvPr/>
        </p:nvSpPr>
        <p:spPr>
          <a:xfrm>
            <a:off x="7042920" y="3722211"/>
            <a:ext cx="626518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303,9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олилиния 31"/>
          <p:cNvSpPr/>
          <p:nvPr/>
        </p:nvSpPr>
        <p:spPr>
          <a:xfrm>
            <a:off x="7746412" y="3722211"/>
            <a:ext cx="582581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олилиния 45"/>
          <p:cNvSpPr/>
          <p:nvPr/>
        </p:nvSpPr>
        <p:spPr>
          <a:xfrm>
            <a:off x="8368900" y="3722211"/>
            <a:ext cx="595588" cy="268957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олилиния 41"/>
          <p:cNvSpPr/>
          <p:nvPr/>
        </p:nvSpPr>
        <p:spPr>
          <a:xfrm>
            <a:off x="3521165" y="4644102"/>
            <a:ext cx="3402324" cy="432048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«Водоснабжение, водоотведение и очистка сточных вод»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олилиния 40"/>
          <p:cNvSpPr/>
          <p:nvPr/>
        </p:nvSpPr>
        <p:spPr>
          <a:xfrm>
            <a:off x="7050179" y="5220165"/>
            <a:ext cx="601066" cy="792088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167,3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7746410" y="5220165"/>
            <a:ext cx="582584" cy="79208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155,2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8402640" y="5220165"/>
            <a:ext cx="561848" cy="792256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155,2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олилиния 37"/>
          <p:cNvSpPr/>
          <p:nvPr/>
        </p:nvSpPr>
        <p:spPr>
          <a:xfrm>
            <a:off x="3538438" y="4073216"/>
            <a:ext cx="3402323" cy="435904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Ведомственный проект «Обеспечение качества жилищно-коммунальных услуг»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538438" y="3070729"/>
            <a:ext cx="3418444" cy="430279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7050179" y="3061529"/>
            <a:ext cx="612000" cy="458012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7727547" y="3061528"/>
            <a:ext cx="601446" cy="458012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363041" y="3061528"/>
            <a:ext cx="601446" cy="480613"/>
          </a:xfrm>
          <a:prstGeom prst="roundRect">
            <a:avLst>
              <a:gd name="adj" fmla="val 10000"/>
            </a:avLst>
          </a:prstGeom>
          <a:gradFill flip="none" rotWithShape="0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7050179" y="4644103"/>
            <a:ext cx="601066" cy="42570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734901" y="4646984"/>
            <a:ext cx="594092" cy="435381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8413309" y="4656273"/>
            <a:ext cx="542570" cy="413538"/>
          </a:xfrm>
          <a:custGeom>
            <a:avLst/>
            <a:gdLst>
              <a:gd name="connsiteX0" fmla="*/ 0 w 720352"/>
              <a:gd name="connsiteY0" fmla="*/ 47719 h 477185"/>
              <a:gd name="connsiteX1" fmla="*/ 47719 w 720352"/>
              <a:gd name="connsiteY1" fmla="*/ 0 h 477185"/>
              <a:gd name="connsiteX2" fmla="*/ 672634 w 720352"/>
              <a:gd name="connsiteY2" fmla="*/ 0 h 477185"/>
              <a:gd name="connsiteX3" fmla="*/ 720353 w 720352"/>
              <a:gd name="connsiteY3" fmla="*/ 47719 h 477185"/>
              <a:gd name="connsiteX4" fmla="*/ 720352 w 720352"/>
              <a:gd name="connsiteY4" fmla="*/ 429467 h 477185"/>
              <a:gd name="connsiteX5" fmla="*/ 672633 w 720352"/>
              <a:gd name="connsiteY5" fmla="*/ 477186 h 477185"/>
              <a:gd name="connsiteX6" fmla="*/ 47719 w 720352"/>
              <a:gd name="connsiteY6" fmla="*/ 477185 h 477185"/>
              <a:gd name="connsiteX7" fmla="*/ 0 w 720352"/>
              <a:gd name="connsiteY7" fmla="*/ 429466 h 477185"/>
              <a:gd name="connsiteX8" fmla="*/ 0 w 720352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0352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72634" y="0"/>
                </a:lnTo>
                <a:cubicBezTo>
                  <a:pt x="698988" y="0"/>
                  <a:pt x="720353" y="21365"/>
                  <a:pt x="720353" y="47719"/>
                </a:cubicBezTo>
                <a:cubicBezTo>
                  <a:pt x="720353" y="174968"/>
                  <a:pt x="720352" y="302218"/>
                  <a:pt x="720352" y="429467"/>
                </a:cubicBezTo>
                <a:cubicBezTo>
                  <a:pt x="720352" y="455821"/>
                  <a:pt x="698987" y="477186"/>
                  <a:pt x="672633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0,7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олилиния 34"/>
          <p:cNvSpPr/>
          <p:nvPr/>
        </p:nvSpPr>
        <p:spPr>
          <a:xfrm>
            <a:off x="3538438" y="5206032"/>
            <a:ext cx="3402324" cy="806221"/>
          </a:xfrm>
          <a:custGeom>
            <a:avLst/>
            <a:gdLst>
              <a:gd name="connsiteX0" fmla="*/ 0 w 2926877"/>
              <a:gd name="connsiteY0" fmla="*/ 47719 h 477185"/>
              <a:gd name="connsiteX1" fmla="*/ 47719 w 2926877"/>
              <a:gd name="connsiteY1" fmla="*/ 0 h 477185"/>
              <a:gd name="connsiteX2" fmla="*/ 2879159 w 2926877"/>
              <a:gd name="connsiteY2" fmla="*/ 0 h 477185"/>
              <a:gd name="connsiteX3" fmla="*/ 2926878 w 2926877"/>
              <a:gd name="connsiteY3" fmla="*/ 47719 h 477185"/>
              <a:gd name="connsiteX4" fmla="*/ 2926877 w 2926877"/>
              <a:gd name="connsiteY4" fmla="*/ 429467 h 477185"/>
              <a:gd name="connsiteX5" fmla="*/ 2879158 w 2926877"/>
              <a:gd name="connsiteY5" fmla="*/ 477186 h 477185"/>
              <a:gd name="connsiteX6" fmla="*/ 47719 w 2926877"/>
              <a:gd name="connsiteY6" fmla="*/ 477185 h 477185"/>
              <a:gd name="connsiteX7" fmla="*/ 0 w 2926877"/>
              <a:gd name="connsiteY7" fmla="*/ 429466 h 477185"/>
              <a:gd name="connsiteX8" fmla="*/ 0 w 2926877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6877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2879159" y="0"/>
                </a:lnTo>
                <a:cubicBezTo>
                  <a:pt x="2905513" y="0"/>
                  <a:pt x="2926878" y="21365"/>
                  <a:pt x="2926878" y="47719"/>
                </a:cubicBezTo>
                <a:cubicBezTo>
                  <a:pt x="2926878" y="174968"/>
                  <a:pt x="2926877" y="302218"/>
                  <a:pt x="2926877" y="429467"/>
                </a:cubicBezTo>
                <a:cubicBezTo>
                  <a:pt x="2926877" y="455821"/>
                  <a:pt x="2905512" y="477186"/>
                  <a:pt x="2879158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процессных мероприятий «Улучшение условий проживания граждан в многоквартирных домах»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7050064" y="4069360"/>
            <a:ext cx="612115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967,0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олилиния 64"/>
          <p:cNvSpPr/>
          <p:nvPr/>
        </p:nvSpPr>
        <p:spPr>
          <a:xfrm>
            <a:off x="7734901" y="4069360"/>
            <a:ext cx="594092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8402641" y="4069360"/>
            <a:ext cx="553238" cy="439760"/>
          </a:xfrm>
          <a:custGeom>
            <a:avLst/>
            <a:gdLst>
              <a:gd name="connsiteX0" fmla="*/ 0 w 736665"/>
              <a:gd name="connsiteY0" fmla="*/ 47719 h 477185"/>
              <a:gd name="connsiteX1" fmla="*/ 47719 w 736665"/>
              <a:gd name="connsiteY1" fmla="*/ 0 h 477185"/>
              <a:gd name="connsiteX2" fmla="*/ 688947 w 736665"/>
              <a:gd name="connsiteY2" fmla="*/ 0 h 477185"/>
              <a:gd name="connsiteX3" fmla="*/ 736666 w 736665"/>
              <a:gd name="connsiteY3" fmla="*/ 47719 h 477185"/>
              <a:gd name="connsiteX4" fmla="*/ 736665 w 736665"/>
              <a:gd name="connsiteY4" fmla="*/ 429467 h 477185"/>
              <a:gd name="connsiteX5" fmla="*/ 688946 w 736665"/>
              <a:gd name="connsiteY5" fmla="*/ 477186 h 477185"/>
              <a:gd name="connsiteX6" fmla="*/ 47719 w 736665"/>
              <a:gd name="connsiteY6" fmla="*/ 477185 h 477185"/>
              <a:gd name="connsiteX7" fmla="*/ 0 w 736665"/>
              <a:gd name="connsiteY7" fmla="*/ 429466 h 477185"/>
              <a:gd name="connsiteX8" fmla="*/ 0 w 736665"/>
              <a:gd name="connsiteY8" fmla="*/ 47719 h 477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6665" h="477185">
                <a:moveTo>
                  <a:pt x="0" y="47719"/>
                </a:moveTo>
                <a:cubicBezTo>
                  <a:pt x="0" y="21365"/>
                  <a:pt x="21365" y="0"/>
                  <a:pt x="47719" y="0"/>
                </a:cubicBezTo>
                <a:lnTo>
                  <a:pt x="688947" y="0"/>
                </a:lnTo>
                <a:cubicBezTo>
                  <a:pt x="715301" y="0"/>
                  <a:pt x="736666" y="21365"/>
                  <a:pt x="736666" y="47719"/>
                </a:cubicBezTo>
                <a:cubicBezTo>
                  <a:pt x="736666" y="174968"/>
                  <a:pt x="736665" y="302218"/>
                  <a:pt x="736665" y="429467"/>
                </a:cubicBezTo>
                <a:cubicBezTo>
                  <a:pt x="736665" y="455821"/>
                  <a:pt x="715300" y="477186"/>
                  <a:pt x="688946" y="477186"/>
                </a:cubicBezTo>
                <a:lnTo>
                  <a:pt x="47719" y="477185"/>
                </a:lnTo>
                <a:cubicBezTo>
                  <a:pt x="21365" y="477185"/>
                  <a:pt x="0" y="455820"/>
                  <a:pt x="0" y="429466"/>
                </a:cubicBezTo>
                <a:lnTo>
                  <a:pt x="0" y="47719"/>
                </a:lnTo>
                <a:close/>
              </a:path>
            </a:pathLst>
          </a:cu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0" vert="horz" wrap="square" lIns="63506" tIns="63506" rIns="63506" bIns="63506" numCol="1" spcCol="1270" anchor="ctr" anchorCtr="0">
            <a:noAutofit/>
          </a:bodyPr>
          <a:lstStyle/>
          <a:p>
            <a:pPr lvl="0"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14,4</a:t>
            </a:r>
            <a:endPara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29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>
          <a:xfrm>
            <a:off x="5544775" y="1246395"/>
            <a:ext cx="3516505" cy="836382"/>
          </a:xfrm>
          <a:custGeom>
            <a:avLst/>
            <a:gdLst>
              <a:gd name="connsiteX0" fmla="*/ 0 w 3902419"/>
              <a:gd name="connsiteY0" fmla="*/ 91715 h 917152"/>
              <a:gd name="connsiteX1" fmla="*/ 91715 w 3902419"/>
              <a:gd name="connsiteY1" fmla="*/ 0 h 917152"/>
              <a:gd name="connsiteX2" fmla="*/ 3810704 w 3902419"/>
              <a:gd name="connsiteY2" fmla="*/ 0 h 917152"/>
              <a:gd name="connsiteX3" fmla="*/ 3902419 w 3902419"/>
              <a:gd name="connsiteY3" fmla="*/ 91715 h 917152"/>
              <a:gd name="connsiteX4" fmla="*/ 3902419 w 3902419"/>
              <a:gd name="connsiteY4" fmla="*/ 825437 h 917152"/>
              <a:gd name="connsiteX5" fmla="*/ 3810704 w 3902419"/>
              <a:gd name="connsiteY5" fmla="*/ 917152 h 917152"/>
              <a:gd name="connsiteX6" fmla="*/ 91715 w 3902419"/>
              <a:gd name="connsiteY6" fmla="*/ 917152 h 917152"/>
              <a:gd name="connsiteX7" fmla="*/ 0 w 3902419"/>
              <a:gd name="connsiteY7" fmla="*/ 825437 h 917152"/>
              <a:gd name="connsiteX8" fmla="*/ 0 w 3902419"/>
              <a:gd name="connsiteY8" fmla="*/ 91715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2419" h="917152">
                <a:moveTo>
                  <a:pt x="0" y="91715"/>
                </a:moveTo>
                <a:cubicBezTo>
                  <a:pt x="0" y="41062"/>
                  <a:pt x="41062" y="0"/>
                  <a:pt x="91715" y="0"/>
                </a:cubicBezTo>
                <a:lnTo>
                  <a:pt x="3810704" y="0"/>
                </a:lnTo>
                <a:cubicBezTo>
                  <a:pt x="3861357" y="0"/>
                  <a:pt x="3902419" y="41062"/>
                  <a:pt x="3902419" y="91715"/>
                </a:cubicBezTo>
                <a:lnTo>
                  <a:pt x="3902419" y="825437"/>
                </a:lnTo>
                <a:cubicBezTo>
                  <a:pt x="3902419" y="876090"/>
                  <a:pt x="3861357" y="917152"/>
                  <a:pt x="3810704" y="917152"/>
                </a:cubicBezTo>
                <a:lnTo>
                  <a:pt x="91715" y="917152"/>
                </a:lnTo>
                <a:cubicBezTo>
                  <a:pt x="41062" y="917152"/>
                  <a:pt x="0" y="876090"/>
                  <a:pt x="0" y="825437"/>
                </a:cubicBezTo>
                <a:lnTo>
                  <a:pt x="0" y="91715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spcFirstLastPara="0" vert="horz" wrap="square" lIns="80202" tIns="80202" rIns="80202" bIns="80202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значений показателей (индикаторов) </a:t>
            </a:r>
            <a:endParaRPr lang="ru-RU" sz="14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1890" y="2850496"/>
            <a:ext cx="5204405" cy="4011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населения, обеспеченного качественной питьевой водой из систем централизованного водоснабжения, процентов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31890" y="3328499"/>
            <a:ext cx="5204405" cy="4584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уличной водопроводной сети, нуждающейся в замене, в общем протяжении водопроводной сети,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31888" y="4437112"/>
            <a:ext cx="5204407" cy="56436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лифтов и лифтового оборудования,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8529" y="1914366"/>
            <a:ext cx="2211223" cy="650538"/>
          </a:xfrm>
          <a:prstGeom prst="round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индикаторы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83</a:t>
            </a:fld>
            <a:endParaRPr lang="ru-RU" dirty="0"/>
          </a:p>
        </p:txBody>
      </p:sp>
      <p:sp>
        <p:nvSpPr>
          <p:cNvPr id="40" name="Заголовок 1"/>
          <p:cNvSpPr txBox="1">
            <a:spLocks/>
          </p:cNvSpPr>
          <p:nvPr/>
        </p:nvSpPr>
        <p:spPr>
          <a:xfrm>
            <a:off x="259728" y="0"/>
            <a:ext cx="7613500" cy="6206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endParaRPr lang="ru-RU" sz="17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 fontAlgn="auto">
              <a:spcAft>
                <a:spcPts val="0"/>
              </a:spcAft>
              <a:buNone/>
            </a:pP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7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и развитие сферы жилищно-коммунального </a:t>
            </a:r>
            <a:r>
              <a:rPr lang="ru-RU" sz="17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хозяйства»</a:t>
            </a:r>
          </a:p>
          <a:p>
            <a:pPr marL="0" indent="0" algn="l" fontAlgn="auto">
              <a:spcAft>
                <a:spcPts val="0"/>
              </a:spcAft>
              <a:buNone/>
            </a:pPr>
            <a:endParaRPr lang="ru-RU" sz="170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1" name="Скругленный прямоугольник 60"/>
          <p:cNvSpPr/>
          <p:nvPr/>
        </p:nvSpPr>
        <p:spPr>
          <a:xfrm>
            <a:off x="131890" y="5627453"/>
            <a:ext cx="5204405" cy="82255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в установленном порядке органами местного самоуправления и газораспределительной организацией права собственности на недвижимые объекты газораспределения, являющиеся бесхозяйными,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37506" y="5094664"/>
            <a:ext cx="5204405" cy="430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оличество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многоквартирных домов, в которых проведен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ремонт, единиц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26274" y="3933056"/>
            <a:ext cx="5210021" cy="38803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заемных средств в общем объеме капитальных вложений в системы теплоснабжения, процентов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Полилиния 44"/>
          <p:cNvSpPr/>
          <p:nvPr/>
        </p:nvSpPr>
        <p:spPr>
          <a:xfrm>
            <a:off x="6961573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Полилиния 47"/>
          <p:cNvSpPr/>
          <p:nvPr/>
        </p:nvSpPr>
        <p:spPr>
          <a:xfrm>
            <a:off x="6960414" y="3328500"/>
            <a:ext cx="648000" cy="458462"/>
          </a:xfrm>
          <a:custGeom>
            <a:avLst/>
            <a:gdLst>
              <a:gd name="connsiteX0" fmla="*/ 0 w 488058"/>
              <a:gd name="connsiteY0" fmla="*/ 48806 h 547530"/>
              <a:gd name="connsiteX1" fmla="*/ 48806 w 488058"/>
              <a:gd name="connsiteY1" fmla="*/ 0 h 547530"/>
              <a:gd name="connsiteX2" fmla="*/ 439252 w 488058"/>
              <a:gd name="connsiteY2" fmla="*/ 0 h 547530"/>
              <a:gd name="connsiteX3" fmla="*/ 488058 w 488058"/>
              <a:gd name="connsiteY3" fmla="*/ 48806 h 547530"/>
              <a:gd name="connsiteX4" fmla="*/ 488058 w 488058"/>
              <a:gd name="connsiteY4" fmla="*/ 498724 h 547530"/>
              <a:gd name="connsiteX5" fmla="*/ 439252 w 488058"/>
              <a:gd name="connsiteY5" fmla="*/ 547530 h 547530"/>
              <a:gd name="connsiteX6" fmla="*/ 48806 w 488058"/>
              <a:gd name="connsiteY6" fmla="*/ 547530 h 547530"/>
              <a:gd name="connsiteX7" fmla="*/ 0 w 488058"/>
              <a:gd name="connsiteY7" fmla="*/ 498724 h 547530"/>
              <a:gd name="connsiteX8" fmla="*/ 0 w 488058"/>
              <a:gd name="connsiteY8" fmla="*/ 48806 h 547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8058" h="547530">
                <a:moveTo>
                  <a:pt x="0" y="48806"/>
                </a:moveTo>
                <a:cubicBezTo>
                  <a:pt x="0" y="21851"/>
                  <a:pt x="21851" y="0"/>
                  <a:pt x="48806" y="0"/>
                </a:cubicBezTo>
                <a:lnTo>
                  <a:pt x="439252" y="0"/>
                </a:lnTo>
                <a:cubicBezTo>
                  <a:pt x="466207" y="0"/>
                  <a:pt x="488058" y="21851"/>
                  <a:pt x="488058" y="48806"/>
                </a:cubicBezTo>
                <a:lnTo>
                  <a:pt x="488058" y="498724"/>
                </a:lnTo>
                <a:cubicBezTo>
                  <a:pt x="488058" y="525679"/>
                  <a:pt x="466207" y="547530"/>
                  <a:pt x="439252" y="547530"/>
                </a:cubicBezTo>
                <a:lnTo>
                  <a:pt x="48806" y="547530"/>
                </a:lnTo>
                <a:cubicBezTo>
                  <a:pt x="21851" y="547530"/>
                  <a:pt x="0" y="525679"/>
                  <a:pt x="0" y="498724"/>
                </a:cubicBezTo>
                <a:lnTo>
                  <a:pt x="0" y="48806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6205" tIns="56205" rIns="56205" bIns="5620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</a:p>
        </p:txBody>
      </p:sp>
      <p:sp>
        <p:nvSpPr>
          <p:cNvPr id="50" name="Полилиния 49"/>
          <p:cNvSpPr/>
          <p:nvPr/>
        </p:nvSpPr>
        <p:spPr>
          <a:xfrm>
            <a:off x="6965840" y="4437110"/>
            <a:ext cx="648000" cy="564369"/>
          </a:xfrm>
          <a:custGeom>
            <a:avLst/>
            <a:gdLst>
              <a:gd name="connsiteX0" fmla="*/ 0 w 473035"/>
              <a:gd name="connsiteY0" fmla="*/ 37807 h 378068"/>
              <a:gd name="connsiteX1" fmla="*/ 37807 w 473035"/>
              <a:gd name="connsiteY1" fmla="*/ 0 h 378068"/>
              <a:gd name="connsiteX2" fmla="*/ 435228 w 473035"/>
              <a:gd name="connsiteY2" fmla="*/ 0 h 378068"/>
              <a:gd name="connsiteX3" fmla="*/ 473035 w 473035"/>
              <a:gd name="connsiteY3" fmla="*/ 37807 h 378068"/>
              <a:gd name="connsiteX4" fmla="*/ 473035 w 473035"/>
              <a:gd name="connsiteY4" fmla="*/ 340261 h 378068"/>
              <a:gd name="connsiteX5" fmla="*/ 435228 w 473035"/>
              <a:gd name="connsiteY5" fmla="*/ 378068 h 378068"/>
              <a:gd name="connsiteX6" fmla="*/ 37807 w 473035"/>
              <a:gd name="connsiteY6" fmla="*/ 378068 h 378068"/>
              <a:gd name="connsiteX7" fmla="*/ 0 w 473035"/>
              <a:gd name="connsiteY7" fmla="*/ 340261 h 378068"/>
              <a:gd name="connsiteX8" fmla="*/ 0 w 473035"/>
              <a:gd name="connsiteY8" fmla="*/ 37807 h 378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378068">
                <a:moveTo>
                  <a:pt x="0" y="37807"/>
                </a:moveTo>
                <a:cubicBezTo>
                  <a:pt x="0" y="16927"/>
                  <a:pt x="16927" y="0"/>
                  <a:pt x="37807" y="0"/>
                </a:cubicBezTo>
                <a:lnTo>
                  <a:pt x="435228" y="0"/>
                </a:lnTo>
                <a:cubicBezTo>
                  <a:pt x="456108" y="0"/>
                  <a:pt x="473035" y="16927"/>
                  <a:pt x="473035" y="37807"/>
                </a:cubicBezTo>
                <a:lnTo>
                  <a:pt x="473035" y="340261"/>
                </a:lnTo>
                <a:cubicBezTo>
                  <a:pt x="473035" y="361141"/>
                  <a:pt x="456108" y="378068"/>
                  <a:pt x="435228" y="378068"/>
                </a:cubicBezTo>
                <a:lnTo>
                  <a:pt x="37807" y="378068"/>
                </a:lnTo>
                <a:cubicBezTo>
                  <a:pt x="16927" y="378068"/>
                  <a:pt x="0" y="361141"/>
                  <a:pt x="0" y="340261"/>
                </a:cubicBezTo>
                <a:lnTo>
                  <a:pt x="0" y="37807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983" tIns="52983" rIns="52983" bIns="52983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олилиния 63"/>
          <p:cNvSpPr/>
          <p:nvPr/>
        </p:nvSpPr>
        <p:spPr>
          <a:xfrm>
            <a:off x="6957786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3" name="Полилиния 92"/>
          <p:cNvSpPr/>
          <p:nvPr/>
        </p:nvSpPr>
        <p:spPr>
          <a:xfrm>
            <a:off x="6961573" y="5087141"/>
            <a:ext cx="648000" cy="43364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6957786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Полилиния 66"/>
          <p:cNvSpPr/>
          <p:nvPr/>
        </p:nvSpPr>
        <p:spPr>
          <a:xfrm>
            <a:off x="7683395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олилиния 46"/>
          <p:cNvSpPr/>
          <p:nvPr/>
        </p:nvSpPr>
        <p:spPr>
          <a:xfrm>
            <a:off x="7676190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Полилиния 50"/>
          <p:cNvSpPr/>
          <p:nvPr/>
        </p:nvSpPr>
        <p:spPr>
          <a:xfrm>
            <a:off x="7683395" y="3328500"/>
            <a:ext cx="648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Полилиния 51"/>
          <p:cNvSpPr/>
          <p:nvPr/>
        </p:nvSpPr>
        <p:spPr>
          <a:xfrm>
            <a:off x="7683397" y="2825272"/>
            <a:ext cx="648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7683397" y="4437110"/>
            <a:ext cx="648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Полилиния 93"/>
          <p:cNvSpPr/>
          <p:nvPr/>
        </p:nvSpPr>
        <p:spPr>
          <a:xfrm>
            <a:off x="7677863" y="5081971"/>
            <a:ext cx="648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7683397" y="3936256"/>
            <a:ext cx="648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T:\Госдолг\Катя\artkl_14-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948"/>
          <a:stretch/>
        </p:blipFill>
        <p:spPr bwMode="auto">
          <a:xfrm>
            <a:off x="2371580" y="692696"/>
            <a:ext cx="3076401" cy="2133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олилиния 70"/>
          <p:cNvSpPr/>
          <p:nvPr/>
        </p:nvSpPr>
        <p:spPr>
          <a:xfrm>
            <a:off x="8403475" y="5661248"/>
            <a:ext cx="612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Полилиния 72"/>
          <p:cNvSpPr/>
          <p:nvPr/>
        </p:nvSpPr>
        <p:spPr>
          <a:xfrm>
            <a:off x="8403475" y="2212323"/>
            <a:ext cx="612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Полилиния 73"/>
          <p:cNvSpPr/>
          <p:nvPr/>
        </p:nvSpPr>
        <p:spPr>
          <a:xfrm>
            <a:off x="8403475" y="3328500"/>
            <a:ext cx="612000" cy="45846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30,1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олилиния 74"/>
          <p:cNvSpPr/>
          <p:nvPr/>
        </p:nvSpPr>
        <p:spPr>
          <a:xfrm>
            <a:off x="8403477" y="2825272"/>
            <a:ext cx="612000" cy="41425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8403475" y="4437110"/>
            <a:ext cx="612000" cy="56436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Полилиния 77"/>
          <p:cNvSpPr/>
          <p:nvPr/>
        </p:nvSpPr>
        <p:spPr>
          <a:xfrm>
            <a:off x="8405050" y="5076801"/>
            <a:ext cx="612000" cy="430230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" name="Полилиния 78"/>
          <p:cNvSpPr/>
          <p:nvPr/>
        </p:nvSpPr>
        <p:spPr>
          <a:xfrm>
            <a:off x="8403475" y="3934579"/>
            <a:ext cx="612000" cy="38498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Полилиния 83"/>
          <p:cNvSpPr/>
          <p:nvPr/>
        </p:nvSpPr>
        <p:spPr>
          <a:xfrm>
            <a:off x="6961573" y="2825272"/>
            <a:ext cx="648000" cy="427177"/>
          </a:xfrm>
          <a:custGeom>
            <a:avLst/>
            <a:gdLst>
              <a:gd name="connsiteX0" fmla="*/ 0 w 499638"/>
              <a:gd name="connsiteY0" fmla="*/ 42909 h 429089"/>
              <a:gd name="connsiteX1" fmla="*/ 42909 w 499638"/>
              <a:gd name="connsiteY1" fmla="*/ 0 h 429089"/>
              <a:gd name="connsiteX2" fmla="*/ 456729 w 499638"/>
              <a:gd name="connsiteY2" fmla="*/ 0 h 429089"/>
              <a:gd name="connsiteX3" fmla="*/ 499638 w 499638"/>
              <a:gd name="connsiteY3" fmla="*/ 42909 h 429089"/>
              <a:gd name="connsiteX4" fmla="*/ 499638 w 499638"/>
              <a:gd name="connsiteY4" fmla="*/ 386180 h 429089"/>
              <a:gd name="connsiteX5" fmla="*/ 456729 w 499638"/>
              <a:gd name="connsiteY5" fmla="*/ 429089 h 429089"/>
              <a:gd name="connsiteX6" fmla="*/ 42909 w 499638"/>
              <a:gd name="connsiteY6" fmla="*/ 429089 h 429089"/>
              <a:gd name="connsiteX7" fmla="*/ 0 w 499638"/>
              <a:gd name="connsiteY7" fmla="*/ 386180 h 429089"/>
              <a:gd name="connsiteX8" fmla="*/ 0 w 499638"/>
              <a:gd name="connsiteY8" fmla="*/ 42909 h 42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9">
                <a:moveTo>
                  <a:pt x="0" y="42909"/>
                </a:moveTo>
                <a:cubicBezTo>
                  <a:pt x="0" y="19211"/>
                  <a:pt x="19211" y="0"/>
                  <a:pt x="42909" y="0"/>
                </a:cubicBezTo>
                <a:lnTo>
                  <a:pt x="456729" y="0"/>
                </a:lnTo>
                <a:cubicBezTo>
                  <a:pt x="480427" y="0"/>
                  <a:pt x="499638" y="19211"/>
                  <a:pt x="499638" y="42909"/>
                </a:cubicBezTo>
                <a:lnTo>
                  <a:pt x="499638" y="386180"/>
                </a:lnTo>
                <a:cubicBezTo>
                  <a:pt x="499638" y="409878"/>
                  <a:pt x="480427" y="429089"/>
                  <a:pt x="456729" y="429089"/>
                </a:cubicBezTo>
                <a:lnTo>
                  <a:pt x="42909" y="429089"/>
                </a:lnTo>
                <a:cubicBezTo>
                  <a:pt x="19211" y="429089"/>
                  <a:pt x="0" y="409878"/>
                  <a:pt x="0" y="386180"/>
                </a:cubicBezTo>
                <a:lnTo>
                  <a:pt x="0" y="42909"/>
                </a:lnTo>
                <a:close/>
              </a:path>
            </a:pathLst>
          </a:custGeom>
          <a:gradFill flip="none" rotWithShape="1">
            <a:gsLst>
              <a:gs pos="0">
                <a:srgbClr val="81DEFF">
                  <a:tint val="66000"/>
                  <a:satMod val="160000"/>
                </a:srgbClr>
              </a:gs>
              <a:gs pos="50000">
                <a:srgbClr val="81DEFF">
                  <a:tint val="44500"/>
                  <a:satMod val="160000"/>
                </a:srgbClr>
              </a:gs>
              <a:gs pos="100000">
                <a:srgbClr val="81DEFF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8" tIns="54478" rIns="54478" bIns="54478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6250891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8031" tIns="68031" rIns="68031" bIns="68031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план</a:t>
            </a:r>
            <a:endPara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олилиния 58"/>
          <p:cNvSpPr/>
          <p:nvPr/>
        </p:nvSpPr>
        <p:spPr>
          <a:xfrm>
            <a:off x="6250891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5765" tIns="55765" rIns="55765" bIns="55765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31,5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6250891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Полилиния 71"/>
          <p:cNvSpPr/>
          <p:nvPr/>
        </p:nvSpPr>
        <p:spPr>
          <a:xfrm>
            <a:off x="6250892" y="5661248"/>
            <a:ext cx="648000" cy="754967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олилиния 75"/>
          <p:cNvSpPr/>
          <p:nvPr/>
        </p:nvSpPr>
        <p:spPr>
          <a:xfrm>
            <a:off x="6250891" y="5083584"/>
            <a:ext cx="648000" cy="43364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Полилиния 79"/>
          <p:cNvSpPr/>
          <p:nvPr/>
        </p:nvSpPr>
        <p:spPr>
          <a:xfrm>
            <a:off x="6250891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0752" tIns="50752" rIns="50752" bIns="50752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1" name="Полилиния 80"/>
          <p:cNvSpPr/>
          <p:nvPr/>
        </p:nvSpPr>
        <p:spPr>
          <a:xfrm>
            <a:off x="6252050" y="2825272"/>
            <a:ext cx="648000" cy="425550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BF8E6"/>
              </a:gs>
              <a:gs pos="50000">
                <a:srgbClr val="D4FAEE"/>
              </a:gs>
              <a:gs pos="100000">
                <a:srgbClr val="E9FCF6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477" tIns="54477" rIns="54477" bIns="54477" numCol="1" spcCol="1270" anchor="ctr" anchorCtr="0">
            <a:noAutofit/>
          </a:bodyPr>
          <a:lstStyle/>
          <a:p>
            <a:pPr lvl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89,2</a:t>
            </a:r>
            <a:endParaRPr lang="ru-RU" sz="13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5508104" y="2212323"/>
            <a:ext cx="648000" cy="468000"/>
          </a:xfrm>
          <a:custGeom>
            <a:avLst/>
            <a:gdLst>
              <a:gd name="connsiteX0" fmla="*/ 0 w 501594"/>
              <a:gd name="connsiteY0" fmla="*/ 50159 h 917152"/>
              <a:gd name="connsiteX1" fmla="*/ 50159 w 501594"/>
              <a:gd name="connsiteY1" fmla="*/ 0 h 917152"/>
              <a:gd name="connsiteX2" fmla="*/ 451435 w 501594"/>
              <a:gd name="connsiteY2" fmla="*/ 0 h 917152"/>
              <a:gd name="connsiteX3" fmla="*/ 501594 w 501594"/>
              <a:gd name="connsiteY3" fmla="*/ 50159 h 917152"/>
              <a:gd name="connsiteX4" fmla="*/ 501594 w 501594"/>
              <a:gd name="connsiteY4" fmla="*/ 866993 h 917152"/>
              <a:gd name="connsiteX5" fmla="*/ 451435 w 501594"/>
              <a:gd name="connsiteY5" fmla="*/ 917152 h 917152"/>
              <a:gd name="connsiteX6" fmla="*/ 50159 w 501594"/>
              <a:gd name="connsiteY6" fmla="*/ 917152 h 917152"/>
              <a:gd name="connsiteX7" fmla="*/ 0 w 501594"/>
              <a:gd name="connsiteY7" fmla="*/ 866993 h 917152"/>
              <a:gd name="connsiteX8" fmla="*/ 0 w 501594"/>
              <a:gd name="connsiteY8" fmla="*/ 50159 h 917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1594" h="917152">
                <a:moveTo>
                  <a:pt x="0" y="50159"/>
                </a:moveTo>
                <a:cubicBezTo>
                  <a:pt x="0" y="22457"/>
                  <a:pt x="22457" y="0"/>
                  <a:pt x="50159" y="0"/>
                </a:cubicBezTo>
                <a:lnTo>
                  <a:pt x="451435" y="0"/>
                </a:lnTo>
                <a:cubicBezTo>
                  <a:pt x="479137" y="0"/>
                  <a:pt x="501594" y="22457"/>
                  <a:pt x="501594" y="50159"/>
                </a:cubicBezTo>
                <a:lnTo>
                  <a:pt x="501594" y="866993"/>
                </a:lnTo>
                <a:cubicBezTo>
                  <a:pt x="501594" y="894695"/>
                  <a:pt x="479137" y="917152"/>
                  <a:pt x="451435" y="917152"/>
                </a:cubicBezTo>
                <a:lnTo>
                  <a:pt x="50159" y="917152"/>
                </a:lnTo>
                <a:cubicBezTo>
                  <a:pt x="22457" y="917152"/>
                  <a:pt x="0" y="894695"/>
                  <a:pt x="0" y="866993"/>
                </a:cubicBezTo>
                <a:lnTo>
                  <a:pt x="0" y="50159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Полилиния 84"/>
          <p:cNvSpPr/>
          <p:nvPr/>
        </p:nvSpPr>
        <p:spPr>
          <a:xfrm>
            <a:off x="5508104" y="3328500"/>
            <a:ext cx="648000" cy="458462"/>
          </a:xfrm>
          <a:custGeom>
            <a:avLst/>
            <a:gdLst>
              <a:gd name="connsiteX0" fmla="*/ 0 w 473035"/>
              <a:gd name="connsiteY0" fmla="*/ 47304 h 500150"/>
              <a:gd name="connsiteX1" fmla="*/ 47304 w 473035"/>
              <a:gd name="connsiteY1" fmla="*/ 0 h 500150"/>
              <a:gd name="connsiteX2" fmla="*/ 425732 w 473035"/>
              <a:gd name="connsiteY2" fmla="*/ 0 h 500150"/>
              <a:gd name="connsiteX3" fmla="*/ 473036 w 473035"/>
              <a:gd name="connsiteY3" fmla="*/ 47304 h 500150"/>
              <a:gd name="connsiteX4" fmla="*/ 473035 w 473035"/>
              <a:gd name="connsiteY4" fmla="*/ 452847 h 500150"/>
              <a:gd name="connsiteX5" fmla="*/ 425731 w 473035"/>
              <a:gd name="connsiteY5" fmla="*/ 500151 h 500150"/>
              <a:gd name="connsiteX6" fmla="*/ 47304 w 473035"/>
              <a:gd name="connsiteY6" fmla="*/ 500150 h 500150"/>
              <a:gd name="connsiteX7" fmla="*/ 0 w 473035"/>
              <a:gd name="connsiteY7" fmla="*/ 452846 h 500150"/>
              <a:gd name="connsiteX8" fmla="*/ 0 w 473035"/>
              <a:gd name="connsiteY8" fmla="*/ 47304 h 5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3035" h="500150">
                <a:moveTo>
                  <a:pt x="0" y="47304"/>
                </a:moveTo>
                <a:cubicBezTo>
                  <a:pt x="0" y="21179"/>
                  <a:pt x="21179" y="0"/>
                  <a:pt x="47304" y="0"/>
                </a:cubicBezTo>
                <a:lnTo>
                  <a:pt x="425732" y="0"/>
                </a:lnTo>
                <a:cubicBezTo>
                  <a:pt x="451857" y="0"/>
                  <a:pt x="473036" y="21179"/>
                  <a:pt x="473036" y="47304"/>
                </a:cubicBezTo>
                <a:cubicBezTo>
                  <a:pt x="473036" y="182485"/>
                  <a:pt x="473035" y="317666"/>
                  <a:pt x="473035" y="452847"/>
                </a:cubicBezTo>
                <a:cubicBezTo>
                  <a:pt x="473035" y="478972"/>
                  <a:pt x="451856" y="500151"/>
                  <a:pt x="425731" y="500151"/>
                </a:cubicBezTo>
                <a:lnTo>
                  <a:pt x="47304" y="500150"/>
                </a:lnTo>
                <a:cubicBezTo>
                  <a:pt x="21179" y="500150"/>
                  <a:pt x="0" y="478971"/>
                  <a:pt x="0" y="452846"/>
                </a:cubicBezTo>
                <a:lnTo>
                  <a:pt x="0" y="47304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32,9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Полилиния 85"/>
          <p:cNvSpPr/>
          <p:nvPr/>
        </p:nvSpPr>
        <p:spPr>
          <a:xfrm>
            <a:off x="5508105" y="4448806"/>
            <a:ext cx="648000" cy="55267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88" name="Полилиния 87"/>
          <p:cNvSpPr/>
          <p:nvPr/>
        </p:nvSpPr>
        <p:spPr>
          <a:xfrm>
            <a:off x="5508105" y="5661246"/>
            <a:ext cx="648000" cy="754969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Полилиния 88"/>
          <p:cNvSpPr/>
          <p:nvPr/>
        </p:nvSpPr>
        <p:spPr>
          <a:xfrm>
            <a:off x="5508105" y="5085292"/>
            <a:ext cx="648000" cy="430232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5508105" y="3933056"/>
            <a:ext cx="648000" cy="384988"/>
          </a:xfrm>
          <a:custGeom>
            <a:avLst/>
            <a:gdLst>
              <a:gd name="connsiteX0" fmla="*/ 0 w 444361"/>
              <a:gd name="connsiteY0" fmla="*/ 30190 h 301899"/>
              <a:gd name="connsiteX1" fmla="*/ 30190 w 444361"/>
              <a:gd name="connsiteY1" fmla="*/ 0 h 301899"/>
              <a:gd name="connsiteX2" fmla="*/ 414171 w 444361"/>
              <a:gd name="connsiteY2" fmla="*/ 0 h 301899"/>
              <a:gd name="connsiteX3" fmla="*/ 444361 w 444361"/>
              <a:gd name="connsiteY3" fmla="*/ 30190 h 301899"/>
              <a:gd name="connsiteX4" fmla="*/ 444361 w 444361"/>
              <a:gd name="connsiteY4" fmla="*/ 271709 h 301899"/>
              <a:gd name="connsiteX5" fmla="*/ 414171 w 444361"/>
              <a:gd name="connsiteY5" fmla="*/ 301899 h 301899"/>
              <a:gd name="connsiteX6" fmla="*/ 30190 w 444361"/>
              <a:gd name="connsiteY6" fmla="*/ 301899 h 301899"/>
              <a:gd name="connsiteX7" fmla="*/ 0 w 444361"/>
              <a:gd name="connsiteY7" fmla="*/ 271709 h 301899"/>
              <a:gd name="connsiteX8" fmla="*/ 0 w 444361"/>
              <a:gd name="connsiteY8" fmla="*/ 30190 h 30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4361" h="301899">
                <a:moveTo>
                  <a:pt x="0" y="30190"/>
                </a:moveTo>
                <a:cubicBezTo>
                  <a:pt x="0" y="13517"/>
                  <a:pt x="13517" y="0"/>
                  <a:pt x="30190" y="0"/>
                </a:cubicBezTo>
                <a:lnTo>
                  <a:pt x="414171" y="0"/>
                </a:lnTo>
                <a:cubicBezTo>
                  <a:pt x="430844" y="0"/>
                  <a:pt x="444361" y="13517"/>
                  <a:pt x="444361" y="30190"/>
                </a:cubicBezTo>
                <a:lnTo>
                  <a:pt x="444361" y="271709"/>
                </a:lnTo>
                <a:cubicBezTo>
                  <a:pt x="444361" y="288382"/>
                  <a:pt x="430844" y="301899"/>
                  <a:pt x="414171" y="301899"/>
                </a:cubicBezTo>
                <a:lnTo>
                  <a:pt x="30190" y="301899"/>
                </a:lnTo>
                <a:cubicBezTo>
                  <a:pt x="13517" y="301899"/>
                  <a:pt x="0" y="288382"/>
                  <a:pt x="0" y="271709"/>
                </a:cubicBezTo>
                <a:lnTo>
                  <a:pt x="0" y="30190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Полилиния 94"/>
          <p:cNvSpPr/>
          <p:nvPr/>
        </p:nvSpPr>
        <p:spPr>
          <a:xfrm>
            <a:off x="5509264" y="2825272"/>
            <a:ext cx="648000" cy="425551"/>
          </a:xfrm>
          <a:custGeom>
            <a:avLst/>
            <a:gdLst>
              <a:gd name="connsiteX0" fmla="*/ 0 w 499638"/>
              <a:gd name="connsiteY0" fmla="*/ 42908 h 429080"/>
              <a:gd name="connsiteX1" fmla="*/ 42908 w 499638"/>
              <a:gd name="connsiteY1" fmla="*/ 0 h 429080"/>
              <a:gd name="connsiteX2" fmla="*/ 456730 w 499638"/>
              <a:gd name="connsiteY2" fmla="*/ 0 h 429080"/>
              <a:gd name="connsiteX3" fmla="*/ 499638 w 499638"/>
              <a:gd name="connsiteY3" fmla="*/ 42908 h 429080"/>
              <a:gd name="connsiteX4" fmla="*/ 499638 w 499638"/>
              <a:gd name="connsiteY4" fmla="*/ 386172 h 429080"/>
              <a:gd name="connsiteX5" fmla="*/ 456730 w 499638"/>
              <a:gd name="connsiteY5" fmla="*/ 429080 h 429080"/>
              <a:gd name="connsiteX6" fmla="*/ 42908 w 499638"/>
              <a:gd name="connsiteY6" fmla="*/ 429080 h 429080"/>
              <a:gd name="connsiteX7" fmla="*/ 0 w 499638"/>
              <a:gd name="connsiteY7" fmla="*/ 386172 h 429080"/>
              <a:gd name="connsiteX8" fmla="*/ 0 w 499638"/>
              <a:gd name="connsiteY8" fmla="*/ 42908 h 42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99638" h="429080">
                <a:moveTo>
                  <a:pt x="0" y="42908"/>
                </a:moveTo>
                <a:cubicBezTo>
                  <a:pt x="0" y="19211"/>
                  <a:pt x="19211" y="0"/>
                  <a:pt x="42908" y="0"/>
                </a:cubicBezTo>
                <a:lnTo>
                  <a:pt x="456730" y="0"/>
                </a:lnTo>
                <a:cubicBezTo>
                  <a:pt x="480427" y="0"/>
                  <a:pt x="499638" y="19211"/>
                  <a:pt x="499638" y="42908"/>
                </a:cubicBezTo>
                <a:lnTo>
                  <a:pt x="499638" y="386172"/>
                </a:lnTo>
                <a:cubicBezTo>
                  <a:pt x="499638" y="409869"/>
                  <a:pt x="480427" y="429080"/>
                  <a:pt x="456730" y="429080"/>
                </a:cubicBezTo>
                <a:lnTo>
                  <a:pt x="42908" y="429080"/>
                </a:lnTo>
                <a:cubicBezTo>
                  <a:pt x="19211" y="429080"/>
                  <a:pt x="0" y="409869"/>
                  <a:pt x="0" y="386172"/>
                </a:cubicBezTo>
                <a:lnTo>
                  <a:pt x="0" y="42908"/>
                </a:lnTo>
                <a:close/>
              </a:path>
            </a:pathLst>
          </a:custGeom>
          <a:gradFill flip="none" rotWithShape="1">
            <a:gsLst>
              <a:gs pos="0">
                <a:srgbClr val="BEF397"/>
              </a:gs>
              <a:gs pos="50000">
                <a:srgbClr val="D5F6C0"/>
              </a:gs>
              <a:gs pos="100000">
                <a:srgbClr val="EAFAE0"/>
              </a:gs>
            </a:gsLst>
            <a:lin ang="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80,4</a:t>
            </a:r>
            <a:endParaRPr lang="ru-RU" sz="13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65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84</a:t>
            </a:fld>
            <a:endParaRPr lang="ru-RU" dirty="0"/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91845" y="692696"/>
            <a:ext cx="5904656" cy="58882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уровню </a:t>
            </a:r>
            <a:r>
              <a:rPr lang="ru-RU" sz="14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открытости бюджетных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28184" y="5257616"/>
            <a:ext cx="2693556" cy="1123712"/>
          </a:xfrm>
          <a:prstGeom prst="wedgeRoundRectCallout">
            <a:avLst>
              <a:gd name="adj1" fmla="val -67141"/>
              <a:gd name="adj2" fmla="val -80578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оценке Минфина России качество управления региональными финансами 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Республике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высоком уровне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08239" y="3710049"/>
            <a:ext cx="4739825" cy="51103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субъектов </a:t>
            </a:r>
            <a:r>
              <a:rPr lang="ru-RU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 </a:t>
            </a:r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</a:p>
          <a:p>
            <a:pPr algn="ctr" fontAlgn="t"/>
            <a:r>
              <a:rPr lang="ru-RU" sz="1400" b="1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качеству управления региональными финансами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90051"/>
              </p:ext>
            </p:extLst>
          </p:nvPr>
        </p:nvGraphicFramePr>
        <p:xfrm>
          <a:off x="107505" y="4324086"/>
          <a:ext cx="5616623" cy="2333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8217"/>
                <a:gridCol w="928401"/>
                <a:gridCol w="928401"/>
                <a:gridCol w="915802"/>
                <a:gridCol w="915802"/>
              </a:tblGrid>
              <a:tr h="329998">
                <a:tc>
                  <a:txBody>
                    <a:bodyPr/>
                    <a:lstStyle/>
                    <a:p>
                      <a:endParaRPr lang="ru-RU" sz="1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300" b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chemeClr val="tx2">
                            <a:lumMod val="40000"/>
                            <a:lumOff val="60000"/>
                            <a:tint val="66000"/>
                            <a:satMod val="160000"/>
                          </a:schemeClr>
                        </a:gs>
                        <a:gs pos="50000">
                          <a:schemeClr val="tx2">
                            <a:lumMod val="40000"/>
                            <a:lumOff val="60000"/>
                            <a:tint val="44500"/>
                            <a:satMod val="160000"/>
                          </a:schemeClr>
                        </a:gs>
                        <a:gs pos="100000">
                          <a:schemeClr val="tx2">
                            <a:lumMod val="40000"/>
                            <a:lumOff val="60000"/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высоким </a:t>
                      </a:r>
                      <a:r>
                        <a:rPr lang="ru-RU" sz="11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качеством управления региональными финансами</a:t>
                      </a:r>
                      <a:endParaRPr lang="ru-RU" sz="11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  <a:p>
                      <a:pPr algn="ctr"/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300" b="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300" b="0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1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</a:t>
                      </a:r>
                      <a:r>
                        <a:rPr lang="ru-RU" sz="1100" b="0" i="1" baseline="0" dirty="0" smtClean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Республика</a:t>
                      </a:r>
                      <a:endParaRPr lang="ru-RU" sz="1100" b="0" i="1" dirty="0" smtClean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1DD526">
                            <a:tint val="66000"/>
                            <a:satMod val="160000"/>
                          </a:srgbClr>
                        </a:gs>
                        <a:gs pos="50000">
                          <a:srgbClr val="1DD526">
                            <a:tint val="44500"/>
                            <a:satMod val="160000"/>
                          </a:srgbClr>
                        </a:gs>
                        <a:gs pos="100000">
                          <a:srgbClr val="1DD52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72591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надлежащим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  <a:p>
                      <a:pPr algn="ctr"/>
                      <a:r>
                        <a:rPr lang="ru-RU" sz="1100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63600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низким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качеством управления региональными финансами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FF0066">
                            <a:tint val="66000"/>
                            <a:satMod val="160000"/>
                          </a:srgbClr>
                        </a:gs>
                        <a:gs pos="50000">
                          <a:srgbClr val="FF0066">
                            <a:tint val="44500"/>
                            <a:satMod val="160000"/>
                          </a:srgbClr>
                        </a:gs>
                        <a:gs pos="100000">
                          <a:srgbClr val="FF0066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34646" y="3284984"/>
            <a:ext cx="2693556" cy="1123712"/>
          </a:xfrm>
          <a:prstGeom prst="wedgeRoundRectCallout">
            <a:avLst>
              <a:gd name="adj1" fmla="val -61915"/>
              <a:gd name="adj2" fmla="val -162495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2022 года Чувашская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вновь находится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лидирующей группе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регионов с очень высоким уровнем открытости бюджетных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данных </a:t>
            </a:r>
            <a:endParaRPr lang="ru-RU" sz="12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16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уровня открытости бюджетных данных и качества управления региональными финансами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3625770"/>
              </p:ext>
            </p:extLst>
          </p:nvPr>
        </p:nvGraphicFramePr>
        <p:xfrm>
          <a:off x="107504" y="1412776"/>
          <a:ext cx="5688632" cy="22084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200"/>
                <a:gridCol w="936104"/>
                <a:gridCol w="936104"/>
                <a:gridCol w="1008112"/>
                <a:gridCol w="1008112"/>
              </a:tblGrid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2019г.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2020г.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2021г.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2022г.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7030A0">
                            <a:tint val="66000"/>
                            <a:satMod val="160000"/>
                          </a:srgbClr>
                        </a:gs>
                        <a:gs pos="50000">
                          <a:srgbClr val="7030A0">
                            <a:tint val="44500"/>
                            <a:satMod val="160000"/>
                          </a:srgbClr>
                        </a:gs>
                        <a:gs pos="100000">
                          <a:srgbClr val="7030A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 </a:t>
                      </a:r>
                      <a:r>
                        <a:rPr lang="ru-RU" sz="1100" b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высоким </a:t>
                      </a:r>
                      <a:r>
                        <a:rPr lang="ru-RU" sz="11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  <a:endParaRPr lang="ru-RU" sz="11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34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Чувашская Республика</a:t>
                      </a:r>
                      <a:endParaRPr lang="ru-RU" sz="1100" b="0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18000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высоким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35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00BD4F">
                            <a:tint val="66000"/>
                            <a:satMod val="160000"/>
                          </a:srgbClr>
                        </a:gs>
                        <a:gs pos="50000">
                          <a:srgbClr val="00BD4F">
                            <a:tint val="44500"/>
                            <a:satMod val="160000"/>
                          </a:srgbClr>
                        </a:gs>
                        <a:gs pos="100000">
                          <a:srgbClr val="00BD4F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со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средним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FF00">
                            <a:tint val="66000"/>
                            <a:satMod val="160000"/>
                          </a:srgbClr>
                        </a:gs>
                        <a:gs pos="50000">
                          <a:srgbClr val="FFFF00">
                            <a:tint val="44500"/>
                            <a:satMod val="160000"/>
                          </a:srgbClr>
                        </a:gs>
                        <a:gs pos="100000">
                          <a:srgbClr val="FFFF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низким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Регионы с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очень низким </a:t>
                      </a:r>
                      <a:r>
                        <a:rPr lang="ru-RU" sz="11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уровнем открытости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</a:t>
                      </a:r>
                      <a:endParaRPr lang="ru-RU" sz="13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026" name="Picture 2" descr="C:\Users\i.smirnov\Documents\Бюджет для граждан\Фото\ra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900" y="764704"/>
            <a:ext cx="2759102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689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4716016" y="2422571"/>
            <a:ext cx="4320480" cy="10064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Ведется целенаправленная работа по повышению финансовой грамотности молодежи, в том числе в рамках образовательных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программ, факультативов, различных просветительских мероприятий (семинаров, лекций, мастер-классов, деловых игр, круглых столов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приглашением экспертов из кредитных и прочих организаций.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4572000" y="5199549"/>
            <a:ext cx="4464496" cy="116013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внимание уделяется размещению информации по финансовой грамотности в СМИ. В печатных, радио-, теле- и интернет изданиях на постоянной основе публикуются материалы, направленные на  углубление знаний населения в области финансов, формирование ответственного подхода к принятию финансовых решений, а также закрепление навыков противостояния мошенническим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действиям. 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72000" y="1041418"/>
            <a:ext cx="4464496" cy="10194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обучение педагогов, методистов,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тьюторов, 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волонтеров, сотрудников центров социального обслуживания населения, центров занятости  и других организаций в области финансовой грамотности.  </a:t>
            </a:r>
          </a:p>
          <a:p>
            <a:pPr algn="ctr"/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 пул амбассадоров финансовой </a:t>
            </a:r>
            <a:r>
              <a:rPr lang="ru-RU" sz="1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грамотности.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716016" y="3834198"/>
            <a:ext cx="4320480" cy="10349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Реализуются мероприятия по финансовому просвещению взрослого населения, в том числе «на рабочих местах» в организациях. </a:t>
            </a:r>
          </a:p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Отдельное внимание уделяется работе с людьми пенсионного возраста и социально незащищенными гражданами на базе библиотек,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центров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занятости и социальной защиты.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Clr>
                <a:srgbClr val="F14124">
                  <a:lumMod val="75000"/>
                </a:srgbClr>
              </a:buClr>
              <a:buFont typeface="Georgia" pitchFamily="18" charset="0"/>
              <a:buNone/>
            </a:pPr>
            <a:r>
              <a:rPr lang="ru-RU" sz="22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2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rgbClr val="4E67C8"/>
                </a:solidFill>
                <a:latin typeface="Trebuchet MS"/>
              </a:rPr>
              <a:t>для граждан</a:t>
            </a:r>
            <a:endParaRPr lang="ru-RU" sz="1300" b="1" i="1" dirty="0">
              <a:solidFill>
                <a:srgbClr val="4E67C8"/>
              </a:solidFill>
              <a:latin typeface="Trebuchet M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47248" y="6453336"/>
            <a:ext cx="1006489" cy="365125"/>
          </a:xfrm>
        </p:spPr>
        <p:txBody>
          <a:bodyPr/>
          <a:lstStyle/>
          <a:p>
            <a:pPr>
              <a:defRPr/>
            </a:pPr>
            <a:r>
              <a:rPr lang="ru-RU" dirty="0" smtClean="0">
                <a:solidFill>
                  <a:prstClr val="black"/>
                </a:solidFill>
              </a:rPr>
              <a:t>85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762960"/>
            <a:ext cx="45719" cy="60504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Дуга 11"/>
          <p:cNvSpPr/>
          <p:nvPr/>
        </p:nvSpPr>
        <p:spPr>
          <a:xfrm>
            <a:off x="2123728" y="1176039"/>
            <a:ext cx="1944216" cy="5315027"/>
          </a:xfrm>
          <a:prstGeom prst="arc">
            <a:avLst>
              <a:gd name="adj1" fmla="val 16199999"/>
              <a:gd name="adj2" fmla="val 539126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30"/>
          <a:stretch/>
        </p:blipFill>
        <p:spPr>
          <a:xfrm>
            <a:off x="3039617" y="2217596"/>
            <a:ext cx="1676399" cy="13554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26" y="3767619"/>
            <a:ext cx="1649598" cy="1245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chrio.cap.ru/Content2020/photo/202003/05/Albom372168/dsc0886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1" t="2117" b="1"/>
          <a:stretch/>
        </p:blipFill>
        <p:spPr bwMode="auto">
          <a:xfrm>
            <a:off x="2987824" y="928164"/>
            <a:ext cx="1584176" cy="120469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ÐÐÐ Ð¤ÐÐÐÐÐ¡ÐÐÐÐ ÐÐ ÐÐÐÐ¢ÐÐÐ¡Ð¢Ð - 19 Ð¤ÐµÐ²ÑÐ°Ð»Ñ 2019 - ÑÐºÐ¾Ð»ÑÐ½ÑÐ¹ ÑÐ°Ð¹Ñ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" r="6399"/>
          <a:stretch/>
        </p:blipFill>
        <p:spPr bwMode="auto">
          <a:xfrm>
            <a:off x="3019806" y="5199549"/>
            <a:ext cx="1480186" cy="108397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8" t="54383" r="66257" b="34850"/>
          <a:stretch/>
        </p:blipFill>
        <p:spPr bwMode="auto">
          <a:xfrm>
            <a:off x="539552" y="3933056"/>
            <a:ext cx="1872208" cy="13501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179512" y="2660115"/>
            <a:ext cx="2520281" cy="117408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b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республиканских проекта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финансовой грамотности признаны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лучшими 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включены </a:t>
            </a:r>
          </a:p>
          <a:p>
            <a:pPr algn="ctr">
              <a:lnSpc>
                <a:spcPct val="90000"/>
              </a:lnSpc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федеральный Каталог лучших региональных практик –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79513" y="5074344"/>
            <a:ext cx="2520280" cy="15230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Цикл передач «Финтеллект», </a:t>
            </a:r>
          </a:p>
          <a:p>
            <a:pPr algn="ctr">
              <a:lnSpc>
                <a:spcPct val="90000"/>
              </a:lnSpc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вышедший в эфир Национального телевидения Чувашии, - победитель Всероссийской премии «ФинЗОЖ эксперт» в номинации «Лучший медиапроект (цикл материалов, постоянная рубрика/спецпроект) в СМИ».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43" y="649319"/>
            <a:ext cx="1822809" cy="1958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55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01" y="1113410"/>
            <a:ext cx="2988567" cy="22414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43330"/>
            <a:ext cx="8867775" cy="2371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86</a:t>
            </a:fld>
            <a:endParaRPr lang="ru-RU" dirty="0"/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800290"/>
            <a:ext cx="5760640" cy="1815882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публичных слушаний по проектам законов о республиканском бюджете и годовом отчете об исполнении республиканского бюджета Чувашской Республики, в которых может принять участие любой гражданин.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проведении публичных слушаний размещается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Министерства финансов Чувашской Республики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minfin.cap.ru.</a:t>
            </a:r>
          </a:p>
          <a:p>
            <a:pPr algn="just"/>
            <a:r>
              <a:rPr lang="ru-RU" sz="14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(Закон Чувашской Республики № 81 от 16.11.2021 «О регулировании бюджетных правоотношений в Чувашской Республике»)</a:t>
            </a:r>
            <a:endParaRPr lang="ru-RU" sz="14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2831615"/>
            <a:ext cx="5780522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Телеграм - канал Минфина Чувашии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t.me/</a:t>
            </a:r>
            <a:r>
              <a:rPr lang="en-US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minfin_chuvashii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3842464"/>
            <a:ext cx="5760640" cy="73866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Свои замечания и предложения можно направлять на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электронную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почту Министерства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 Чувашской Республики </a:t>
            </a:r>
            <a:r>
              <a:rPr lang="en-US" sz="1400" u="sng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finmail@cap.ru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обращаться по телефону 56-52-00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854303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386720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2852936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259729" y="82913"/>
            <a:ext cx="6904559" cy="53603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 fontAlgn="auto">
              <a:spcAft>
                <a:spcPts val="0"/>
              </a:spcAft>
              <a:buNone/>
            </a:pPr>
            <a:r>
              <a:rPr lang="ru-RU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0" y="620688"/>
            <a:ext cx="9144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873228" y="69850"/>
            <a:ext cx="122341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1300" b="1" i="1" dirty="0" smtClean="0">
                <a:solidFill>
                  <a:schemeClr val="accent1"/>
                </a:solidFill>
                <a:latin typeface="+mn-lt"/>
              </a:rPr>
              <a:t>для граждан</a:t>
            </a:r>
            <a:endParaRPr lang="ru-RU" sz="1300" b="1" i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4725144"/>
            <a:ext cx="5760640" cy="1785104"/>
          </a:xfrm>
          <a:prstGeom prst="round1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принципов инициативного </a:t>
            </a:r>
            <a:r>
              <a:rPr lang="ru-RU" sz="15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бюджетирования с целью вовлечения  населения муниципальных образований в бюджетный </a:t>
            </a:r>
            <a:r>
              <a:rPr lang="ru-RU" sz="15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 предусматривается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на конкурсной основе субсидий из республиканского бюджета Чувашской Республики </a:t>
            </a:r>
            <a:r>
              <a:rPr lang="ru-RU" sz="1300" i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бюджетам </a:t>
            </a:r>
            <a:r>
              <a:rPr lang="ru-RU" sz="1300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 районов и бюджетам городских округов на реализацию проектов развития общественной инфраструктуры, основанных на местных инициативах</a:t>
            </a:r>
            <a:endParaRPr lang="en-US" sz="13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вправо с вырезом 15"/>
          <p:cNvSpPr/>
          <p:nvPr/>
        </p:nvSpPr>
        <p:spPr>
          <a:xfrm>
            <a:off x="251520" y="4749885"/>
            <a:ext cx="648072" cy="484632"/>
          </a:xfrm>
          <a:prstGeom prst="notched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9" t="35632" r="14511" b="24349"/>
          <a:stretch/>
        </p:blipFill>
        <p:spPr bwMode="auto">
          <a:xfrm>
            <a:off x="6012160" y="2858725"/>
            <a:ext cx="632454" cy="695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3970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87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5304690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56-52-00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,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56-52-12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srgbClr val="3333FF"/>
                </a:solidFill>
                <a:cs typeface="+mn-cs"/>
              </a:rPr>
              <a:t>https://</a:t>
            </a:r>
            <a:r>
              <a:rPr lang="en-US" sz="1300" dirty="0">
                <a:solidFill>
                  <a:srgbClr val="3333FF"/>
                </a:solidFill>
                <a:cs typeface="+mn-cs"/>
              </a:rPr>
              <a:t>minfin.cap.ru</a:t>
            </a:r>
            <a:r>
              <a:rPr lang="en-US" sz="1300" dirty="0" smtClean="0">
                <a:solidFill>
                  <a:srgbClr val="3333FF"/>
                </a:solidFill>
                <a:cs typeface="+mn-cs"/>
              </a:rPr>
              <a:t>/</a:t>
            </a:r>
            <a:endParaRPr lang="ru-RU" sz="1300" dirty="0" smtClean="0">
              <a:solidFill>
                <a:srgbClr val="3333FF"/>
              </a:solidFill>
              <a:cs typeface="+mn-cs"/>
            </a:endParaRPr>
          </a:p>
          <a:p>
            <a:pPr algn="just"/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cs typeface="+mn-cs"/>
              </a:rPr>
              <a:t>E-Mail</a:t>
            </a:r>
            <a:r>
              <a:rPr lang="en-US" sz="1300" dirty="0">
                <a:solidFill>
                  <a:prstClr val="black"/>
                </a:solidFill>
                <a:cs typeface="+mn-cs"/>
              </a:rPr>
              <a:t>: </a:t>
            </a:r>
            <a:r>
              <a:rPr lang="en-US" sz="1300" u="sng" dirty="0" smtClean="0">
                <a:solidFill>
                  <a:prstClr val="black"/>
                </a:solidFill>
              </a:rPr>
              <a:t>finmail@cap.ru</a:t>
            </a:r>
            <a:endParaRPr lang="ru-RU" sz="1300" u="sng" dirty="0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19756" y="980728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дни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417171" y="1122123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417171" y="5341531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417171" y="2060848"/>
            <a:ext cx="464380" cy="391725"/>
          </a:xfrm>
          <a:prstGeom prst="chevron">
            <a:avLst/>
          </a:prstGeom>
          <a:gradFill flip="none" rotWithShape="1">
            <a:gsLst>
              <a:gs pos="0">
                <a:srgbClr val="3399FF">
                  <a:tint val="66000"/>
                  <a:satMod val="160000"/>
                </a:srgbClr>
              </a:gs>
              <a:gs pos="50000">
                <a:srgbClr val="3399FF">
                  <a:tint val="44500"/>
                  <a:satMod val="160000"/>
                </a:srgbClr>
              </a:gs>
              <a:gs pos="100000">
                <a:srgbClr val="3399FF">
                  <a:tint val="23500"/>
                  <a:satMod val="160000"/>
                </a:srgbClr>
              </a:gs>
            </a:gsLst>
            <a:lin ang="5400000" scaled="1"/>
            <a:tileRect/>
          </a:gra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10856" y="1737200"/>
            <a:ext cx="7792084" cy="3492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приема граждан:</a:t>
            </a:r>
            <a:endParaRPr lang="ru-RU" sz="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М.Г. Ноздряков –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Председателя Кабинета Министров Чувашской Республики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министр финансов Чувашской Республики</a:t>
            </a:r>
            <a:endParaRPr lang="ru-RU" sz="13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первая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часов</a:t>
            </a:r>
          </a:p>
          <a:p>
            <a:pPr algn="just"/>
            <a:endParaRPr lang="ru-RU" sz="4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О.В. Метелева – первый заместитель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министра финансов Чувашской Республики</a:t>
            </a:r>
          </a:p>
          <a:p>
            <a:pPr algn="just"/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первый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М.А. Загребаева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.В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Павлова 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третий 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4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</a:p>
          <a:p>
            <a:pPr algn="just"/>
            <a:r>
              <a:rPr lang="en-US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И.Н. Смирнов -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</a:p>
          <a:p>
            <a:pPr algn="just"/>
            <a:endParaRPr lang="ru-RU" sz="400" i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ru-RU" sz="13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 Т.К. Щербаткина </a:t>
            </a:r>
            <a:r>
              <a:rPr lang="ru-RU" sz="13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заместитель министра финансов Чувашской Республики</a:t>
            </a:r>
          </a:p>
          <a:p>
            <a:pPr lvl="0" algn="just"/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последняя пятница </a:t>
            </a:r>
            <a:r>
              <a:rPr lang="ru-RU" sz="13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месяца с 15.00 до 17.00 </a:t>
            </a:r>
            <a:r>
              <a:rPr lang="ru-RU" sz="13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часов</a:t>
            </a:r>
            <a:endParaRPr lang="ru-RU" sz="1300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837127" y="5656790"/>
            <a:ext cx="2228495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https://vk.com/id516657844</a:t>
            </a:r>
            <a:endParaRPr lang="ru-RU" sz="1300" dirty="0">
              <a:solidFill>
                <a:srgbClr val="3333FF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4" t="24884" r="25426" b="21090"/>
          <a:stretch/>
        </p:blipFill>
        <p:spPr bwMode="auto">
          <a:xfrm>
            <a:off x="5292080" y="5589240"/>
            <a:ext cx="383515" cy="42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T:\Сектор финансирования\Льготы\2\color-odnoklassniki-log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176" y="6100685"/>
            <a:ext cx="683322" cy="51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837127" y="6182794"/>
            <a:ext cx="286854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3333FF"/>
                </a:solidFill>
              </a:rPr>
              <a:t>https://ok.ru/group/60503534076116</a:t>
            </a:r>
            <a:endParaRPr lang="ru-RU" sz="13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5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здушный поток">
    <a:dk1>
      <a:sysClr val="windowText" lastClr="000000"/>
    </a:dk1>
    <a:lt1>
      <a:sysClr val="window" lastClr="FFFFFF"/>
    </a:lt1>
    <a:dk2>
      <a:srgbClr val="212745"/>
    </a:dk2>
    <a:lt2>
      <a:srgbClr val="B4DCFA"/>
    </a:lt2>
    <a:accent1>
      <a:srgbClr val="4E67C8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6C7AA"/>
    </a:hlink>
    <a:folHlink>
      <a:srgbClr val="59A8D1"/>
    </a:folHlink>
  </a:clrScheme>
  <a:fontScheme name="Воздушный поток">
    <a:majorFont>
      <a:latin typeface="Trebuchet MS"/>
      <a:ea typeface=""/>
      <a:cs typeface=""/>
      <a:font script="Jpan" typeface="HGｺﾞｼｯｸM"/>
      <a:font script="Hang" typeface="HY그래픽B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Trebuchet MS"/>
      <a:ea typeface=""/>
      <a:cs typeface=""/>
      <a:font script="Jpan" typeface="HGｺﾞｼｯｸM"/>
      <a:font script="Hang" typeface="HY그래픽M"/>
      <a:font script="Hans" typeface="方正姚体"/>
      <a:font script="Hant" typeface="微軟正黑體"/>
      <a:font script="Arab" typeface="Tahoma"/>
      <a:font script="Hebr" typeface="Gisha"/>
      <a:font script="Thai" typeface="Iris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Воздушный поток">
    <a:fillStyleLst>
      <a:solidFill>
        <a:schemeClr val="phClr"/>
      </a:solidFill>
      <a:gradFill rotWithShape="1">
        <a:gsLst>
          <a:gs pos="28000">
            <a:schemeClr val="phClr">
              <a:tint val="18000"/>
              <a:satMod val="120000"/>
              <a:lumMod val="88000"/>
            </a:schemeClr>
          </a:gs>
          <a:gs pos="100000">
            <a:schemeClr val="phClr">
              <a:tint val="40000"/>
              <a:satMod val="100000"/>
              <a:lumMod val="78000"/>
            </a:schemeClr>
          </a:gs>
        </a:gsLst>
        <a:lin ang="5400000" scaled="0"/>
      </a:gradFill>
      <a:gradFill rotWithShape="1">
        <a:gsLst>
          <a:gs pos="0">
            <a:schemeClr val="phClr">
              <a:lumMod val="95000"/>
            </a:schemeClr>
          </a:gs>
          <a:gs pos="100000">
            <a:schemeClr val="phClr">
              <a:shade val="82000"/>
              <a:satMod val="125000"/>
              <a:lumMod val="74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satMod val="125000"/>
            <a:lumMod val="7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a:effectStyle>
      <a:effectStyle>
        <a:effectLst>
          <a:outerShdw blurRad="40005" dist="22984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balanced" dir="tr"/>
        </a:scene3d>
        <a:sp3d prstMaterial="matte">
          <a:bevelT w="19050" h="38100"/>
        </a:sp3d>
      </a:effectStyle>
      <a:effectStyle>
        <a:effectLst>
          <a:reflection blurRad="38100" stA="26000" endPos="23000" dist="25400" dir="5400000" sy="-100000" rotWithShape="0"/>
        </a:effectLst>
        <a:scene3d>
          <a:camera prst="orthographicFront">
            <a:rot lat="0" lon="0" rev="0"/>
          </a:camera>
          <a:lightRig rig="balanced" dir="tr"/>
        </a:scene3d>
        <a:sp3d contourW="14605" prstMaterial="plastic">
          <a:bevelT w="50800"/>
          <a:contourClr>
            <a:schemeClr val="phClr">
              <a:shade val="30000"/>
              <a:satMod val="12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8000"/>
              <a:shade val="90000"/>
              <a:satMod val="160000"/>
              <a:lumMod val="100000"/>
            </a:schemeClr>
          </a:gs>
          <a:gs pos="60000">
            <a:schemeClr val="phClr">
              <a:tint val="95000"/>
              <a:shade val="100000"/>
              <a:satMod val="130000"/>
              <a:lumMod val="130000"/>
            </a:schemeClr>
          </a:gs>
          <a:gs pos="100000">
            <a:schemeClr val="phClr">
              <a:tint val="97000"/>
              <a:shade val="100000"/>
              <a:hueMod val="100000"/>
              <a:satMod val="140000"/>
              <a:lumMod val="80000"/>
            </a:schemeClr>
          </a:gs>
        </a:gsLst>
        <a:path path="circle">
          <a:fillToRect l="20000" t="10000" r="20000" b="60000"/>
        </a:path>
      </a:gradFill>
      <a:gradFill rotWithShape="1">
        <a:gsLst>
          <a:gs pos="0">
            <a:schemeClr val="phClr">
              <a:tint val="94000"/>
              <a:satMod val="160000"/>
              <a:lumMod val="160000"/>
            </a:schemeClr>
          </a:gs>
          <a:gs pos="42000">
            <a:schemeClr val="phClr">
              <a:tint val="94000"/>
              <a:shade val="94000"/>
              <a:satMod val="160000"/>
              <a:lumMod val="130000"/>
            </a:schemeClr>
          </a:gs>
          <a:gs pos="100000">
            <a:schemeClr val="phClr">
              <a:tint val="97000"/>
              <a:shade val="94000"/>
              <a:satMod val="180000"/>
              <a:lumMod val="84000"/>
            </a:schemeClr>
          </a:gs>
        </a:gsLst>
        <a:path path="circle">
          <a:fillToRect l="24000" t="44000" r="24000" b="12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17020</TotalTime>
  <Words>15199</Words>
  <Application>Microsoft Office PowerPoint</Application>
  <PresentationFormat>Экран (4:3)</PresentationFormat>
  <Paragraphs>3773</Paragraphs>
  <Slides>87</Slides>
  <Notes>69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88" baseType="lpstr">
      <vt:lpstr>Воздушный поток</vt:lpstr>
      <vt:lpstr>Бюджет для граждан</vt:lpstr>
      <vt:lpstr>Чувашская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3868</cp:revision>
  <cp:lastPrinted>2022-11-23T09:07:41Z</cp:lastPrinted>
  <dcterms:created xsi:type="dcterms:W3CDTF">2011-09-23T06:24:52Z</dcterms:created>
  <dcterms:modified xsi:type="dcterms:W3CDTF">2023-11-24T09:10:24Z</dcterms:modified>
</cp:coreProperties>
</file>