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drawings/drawing6.xml" ContentType="application/vnd.openxmlformats-officedocument.drawingml.chartshapes+xml"/>
  <Override PartName="/ppt/charts/chart2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drawings/drawing7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7.xml" ContentType="application/vnd.openxmlformats-officedocument.drawingml.chart+xml"/>
  <Override PartName="/ppt/drawings/drawing8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8.xml" ContentType="application/vnd.openxmlformats-officedocument.drawingml.chart+xml"/>
  <Override PartName="/ppt/notesSlides/notesSlide26.xml" ContentType="application/vnd.openxmlformats-officedocument.presentationml.notesSlide+xml"/>
  <Override PartName="/ppt/charts/chart29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30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1.xml" ContentType="application/vnd.openxmlformats-officedocument.drawingml.chart+xml"/>
  <Override PartName="/ppt/notesSlides/notesSlide31.xml" ContentType="application/vnd.openxmlformats-officedocument.presentationml.notesSlide+xml"/>
  <Override PartName="/ppt/charts/chart32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33.xml" ContentType="application/vnd.openxmlformats-officedocument.drawingml.chart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34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35.xml" ContentType="application/vnd.openxmlformats-officedocument.drawingml.chart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36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7.xml" ContentType="application/vnd.openxmlformats-officedocument.drawingml.chart+xml"/>
  <Override PartName="/ppt/notesSlides/notesSlide42.xml" ContentType="application/vnd.openxmlformats-officedocument.presentationml.notesSlide+xml"/>
  <Override PartName="/ppt/charts/chart38.xml" ContentType="application/vnd.openxmlformats-officedocument.drawingml.chart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rts/chart39.xml" ContentType="application/vnd.openxmlformats-officedocument.drawingml.chart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rts/chart40.xml" ContentType="application/vnd.openxmlformats-officedocument.drawingml.chart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charts/chart41.xml" ContentType="application/vnd.openxmlformats-officedocument.drawingml.chart+xml"/>
  <Override PartName="/ppt/drawings/drawing9.xml" ContentType="application/vnd.openxmlformats-officedocument.drawingml.chartshape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44.xml" ContentType="application/vnd.openxmlformats-officedocument.drawingml.chart+xml"/>
  <Override PartName="/ppt/notesSlides/notesSlide53.xml" ContentType="application/vnd.openxmlformats-officedocument.presentationml.notesSlide+xml"/>
  <Override PartName="/ppt/charts/chart45.xml" ContentType="application/vnd.openxmlformats-officedocument.drawingml.chart+xml"/>
  <Override PartName="/ppt/notesSlides/notesSlide54.xml" ContentType="application/vnd.openxmlformats-officedocument.presentationml.notesSlide+xml"/>
  <Override PartName="/ppt/charts/chart46.xml" ContentType="application/vnd.openxmlformats-officedocument.drawingml.chart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rts/chart47.xml" ContentType="application/vnd.openxmlformats-officedocument.drawingml.chart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48.xml" ContentType="application/vnd.openxmlformats-officedocument.drawingml.chart+xml"/>
  <Override PartName="/ppt/notesSlides/notesSlide59.xml" ContentType="application/vnd.openxmlformats-officedocument.presentationml.notesSlide+xml"/>
  <Override PartName="/ppt/charts/chart49.xml" ContentType="application/vnd.openxmlformats-officedocument.drawingml.chart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1"/>
  </p:notesMasterIdLst>
  <p:handoutMasterIdLst>
    <p:handoutMasterId r:id="rId92"/>
  </p:handoutMasterIdLst>
  <p:sldIdLst>
    <p:sldId id="611" r:id="rId2"/>
    <p:sldId id="1180" r:id="rId3"/>
    <p:sldId id="437" r:id="rId4"/>
    <p:sldId id="438" r:id="rId5"/>
    <p:sldId id="649" r:id="rId6"/>
    <p:sldId id="442" r:id="rId7"/>
    <p:sldId id="397" r:id="rId8"/>
    <p:sldId id="396" r:id="rId9"/>
    <p:sldId id="1210" r:id="rId10"/>
    <p:sldId id="1211" r:id="rId11"/>
    <p:sldId id="1322" r:id="rId12"/>
    <p:sldId id="1362" r:id="rId13"/>
    <p:sldId id="1349" r:id="rId14"/>
    <p:sldId id="1350" r:id="rId15"/>
    <p:sldId id="1351" r:id="rId16"/>
    <p:sldId id="1335" r:id="rId17"/>
    <p:sldId id="1336" r:id="rId18"/>
    <p:sldId id="1359" r:id="rId19"/>
    <p:sldId id="1360" r:id="rId20"/>
    <p:sldId id="1334" r:id="rId21"/>
    <p:sldId id="1275" r:id="rId22"/>
    <p:sldId id="1276" r:id="rId23"/>
    <p:sldId id="1361" r:id="rId24"/>
    <p:sldId id="1352" r:id="rId25"/>
    <p:sldId id="1353" r:id="rId26"/>
    <p:sldId id="1354" r:id="rId27"/>
    <p:sldId id="1355" r:id="rId28"/>
    <p:sldId id="1281" r:id="rId29"/>
    <p:sldId id="1337" r:id="rId30"/>
    <p:sldId id="1338" r:id="rId31"/>
    <p:sldId id="1340" r:id="rId32"/>
    <p:sldId id="1341" r:id="rId33"/>
    <p:sldId id="1339" r:id="rId34"/>
    <p:sldId id="1358" r:id="rId35"/>
    <p:sldId id="1279" r:id="rId36"/>
    <p:sldId id="1280" r:id="rId37"/>
    <p:sldId id="1356" r:id="rId38"/>
    <p:sldId id="1357" r:id="rId39"/>
    <p:sldId id="1333" r:id="rId40"/>
    <p:sldId id="1282" r:id="rId41"/>
    <p:sldId id="1283" r:id="rId42"/>
    <p:sldId id="1284" r:id="rId43"/>
    <p:sldId id="1285" r:id="rId44"/>
    <p:sldId id="1286" r:id="rId45"/>
    <p:sldId id="1287" r:id="rId46"/>
    <p:sldId id="1288" r:id="rId47"/>
    <p:sldId id="1289" r:id="rId48"/>
    <p:sldId id="1290" r:id="rId49"/>
    <p:sldId id="1291" r:id="rId50"/>
    <p:sldId id="1292" r:id="rId51"/>
    <p:sldId id="1293" r:id="rId52"/>
    <p:sldId id="1294" r:id="rId53"/>
    <p:sldId id="1295" r:id="rId54"/>
    <p:sldId id="1296" r:id="rId55"/>
    <p:sldId id="1297" r:id="rId56"/>
    <p:sldId id="1298" r:id="rId57"/>
    <p:sldId id="1299" r:id="rId58"/>
    <p:sldId id="1300" r:id="rId59"/>
    <p:sldId id="1301" r:id="rId60"/>
    <p:sldId id="1302" r:id="rId61"/>
    <p:sldId id="1303" r:id="rId62"/>
    <p:sldId id="1304" r:id="rId63"/>
    <p:sldId id="1305" r:id="rId64"/>
    <p:sldId id="1306" r:id="rId65"/>
    <p:sldId id="1307" r:id="rId66"/>
    <p:sldId id="1308" r:id="rId67"/>
    <p:sldId id="1309" r:id="rId68"/>
    <p:sldId id="1310" r:id="rId69"/>
    <p:sldId id="1311" r:id="rId70"/>
    <p:sldId id="1312" r:id="rId71"/>
    <p:sldId id="1313" r:id="rId72"/>
    <p:sldId id="1314" r:id="rId73"/>
    <p:sldId id="1315" r:id="rId74"/>
    <p:sldId id="1316" r:id="rId75"/>
    <p:sldId id="1317" r:id="rId76"/>
    <p:sldId id="1348" r:id="rId77"/>
    <p:sldId id="1319" r:id="rId78"/>
    <p:sldId id="1320" r:id="rId79"/>
    <p:sldId id="1321" r:id="rId80"/>
    <p:sldId id="1342" r:id="rId81"/>
    <p:sldId id="1343" r:id="rId82"/>
    <p:sldId id="1344" r:id="rId83"/>
    <p:sldId id="1345" r:id="rId84"/>
    <p:sldId id="1346" r:id="rId85"/>
    <p:sldId id="1347" r:id="rId86"/>
    <p:sldId id="1271" r:id="rId87"/>
    <p:sldId id="1270" r:id="rId88"/>
    <p:sldId id="1269" r:id="rId89"/>
    <p:sldId id="1268" r:id="rId90"/>
  </p:sldIdLst>
  <p:sldSz cx="9144000" cy="6858000" type="screen4x3"/>
  <p:notesSz cx="9926638" cy="6858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1180"/>
            <p14:sldId id="437"/>
            <p14:sldId id="438"/>
            <p14:sldId id="649"/>
            <p14:sldId id="442"/>
            <p14:sldId id="397"/>
            <p14:sldId id="396"/>
            <p14:sldId id="1210"/>
            <p14:sldId id="1211"/>
            <p14:sldId id="1322"/>
            <p14:sldId id="1362"/>
            <p14:sldId id="1349"/>
            <p14:sldId id="1350"/>
            <p14:sldId id="1351"/>
            <p14:sldId id="1335"/>
            <p14:sldId id="1336"/>
            <p14:sldId id="1359"/>
            <p14:sldId id="1360"/>
            <p14:sldId id="1334"/>
            <p14:sldId id="1275"/>
            <p14:sldId id="1276"/>
            <p14:sldId id="1361"/>
            <p14:sldId id="1352"/>
            <p14:sldId id="1353"/>
            <p14:sldId id="1354"/>
            <p14:sldId id="1355"/>
            <p14:sldId id="1281"/>
            <p14:sldId id="1337"/>
            <p14:sldId id="1338"/>
            <p14:sldId id="1340"/>
            <p14:sldId id="1341"/>
            <p14:sldId id="1339"/>
            <p14:sldId id="1358"/>
            <p14:sldId id="1279"/>
            <p14:sldId id="1280"/>
            <p14:sldId id="1356"/>
            <p14:sldId id="1357"/>
            <p14:sldId id="1333"/>
            <p14:sldId id="1282"/>
            <p14:sldId id="1283"/>
            <p14:sldId id="1284"/>
            <p14:sldId id="1285"/>
            <p14:sldId id="1286"/>
            <p14:sldId id="1287"/>
            <p14:sldId id="1288"/>
            <p14:sldId id="1289"/>
            <p14:sldId id="1290"/>
            <p14:sldId id="1291"/>
            <p14:sldId id="1292"/>
            <p14:sldId id="1293"/>
            <p14:sldId id="1294"/>
            <p14:sldId id="1295"/>
            <p14:sldId id="1296"/>
            <p14:sldId id="1297"/>
            <p14:sldId id="1298"/>
            <p14:sldId id="1299"/>
            <p14:sldId id="1300"/>
            <p14:sldId id="1301"/>
            <p14:sldId id="1302"/>
            <p14:sldId id="1303"/>
            <p14:sldId id="1304"/>
            <p14:sldId id="1305"/>
            <p14:sldId id="1306"/>
            <p14:sldId id="1307"/>
            <p14:sldId id="1308"/>
            <p14:sldId id="1309"/>
            <p14:sldId id="1310"/>
            <p14:sldId id="1311"/>
            <p14:sldId id="1312"/>
            <p14:sldId id="1313"/>
            <p14:sldId id="1314"/>
            <p14:sldId id="1315"/>
            <p14:sldId id="1316"/>
            <p14:sldId id="1317"/>
            <p14:sldId id="1348"/>
            <p14:sldId id="1319"/>
            <p14:sldId id="1320"/>
            <p14:sldId id="1321"/>
            <p14:sldId id="1342"/>
            <p14:sldId id="1343"/>
            <p14:sldId id="1344"/>
            <p14:sldId id="1345"/>
            <p14:sldId id="1346"/>
            <p14:sldId id="1347"/>
            <p14:sldId id="1271"/>
            <p14:sldId id="1270"/>
            <p14:sldId id="1269"/>
            <p14:sldId id="1268"/>
          </p14:sldIdLst>
        </p14:section>
        <p14:section name="Раздел без заголовка" id="{60EB5735-7ACC-4E21-98EB-55B00BEF2465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DEF6E3"/>
    <a:srgbClr val="BBEEC5"/>
    <a:srgbClr val="8DE7A0"/>
    <a:srgbClr val="E7E1F0"/>
    <a:srgbClr val="CFC0E2"/>
    <a:srgbClr val="B196D2"/>
    <a:srgbClr val="E9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79" autoAdjust="0"/>
    <p:restoredTop sz="96390" autoAdjust="0"/>
  </p:normalViewPr>
  <p:slideViewPr>
    <p:cSldViewPr>
      <p:cViewPr varScale="1">
        <p:scale>
          <a:sx n="74" d="100"/>
          <a:sy n="74" d="100"/>
        </p:scale>
        <p:origin x="-1116" y="-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8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2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3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7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70507069049804"/>
          <c:y val="0"/>
          <c:w val="0.70511167479991865"/>
          <c:h val="0.92817018945627527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32640"/>
        <c:axId val="122384896"/>
      </c:barChart>
      <c:catAx>
        <c:axId val="916326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22384896"/>
        <c:crosses val="autoZero"/>
        <c:auto val="1"/>
        <c:lblAlgn val="ctr"/>
        <c:lblOffset val="100"/>
        <c:noMultiLvlLbl val="0"/>
      </c:catAx>
      <c:valAx>
        <c:axId val="122384896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916326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82376527526928"/>
          <c:y val="4.1277919474668301E-2"/>
          <c:w val="0.62289285855866572"/>
          <c:h val="0.870480998565171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спирт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30559091222E-2"/>
                  <c:y val="1.62171697234586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2375453838373561E-2"/>
                  <c:y val="5.63545539857273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82893710789912E-2"/>
                  <c:y val="6.364245580278176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51</c:v>
                </c:pt>
                <c:pt idx="1">
                  <c:v>-32</c:v>
                </c:pt>
                <c:pt idx="2">
                  <c:v>27</c:v>
                </c:pt>
                <c:pt idx="3">
                  <c:v>29</c:v>
                </c:pt>
                <c:pt idx="4">
                  <c:v>31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2.2172220014187324E-2"/>
                  <c:y val="6.298059080905766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5353639374511225E-2"/>
                  <c:y val="1.24646315893978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272784607123422E-2"/>
                  <c:y val="1.14083068784319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456578696045465E-2"/>
                  <c:y val="-9.042139525868214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7606467516460704E-3"/>
                  <c:y val="-2.150677111526622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990</c:v>
                </c:pt>
                <c:pt idx="1">
                  <c:v>1176</c:v>
                </c:pt>
                <c:pt idx="2">
                  <c:v>1437</c:v>
                </c:pt>
                <c:pt idx="3">
                  <c:v>1517</c:v>
                </c:pt>
                <c:pt idx="4">
                  <c:v>1603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1470510397162798E-3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4410297716224102E-3"/>
                  <c:y val="-9.918815167109091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607914387867131E-3"/>
                  <c:y val="1.12576144021822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555683493165144E-2"/>
                  <c:y val="1.25305226133265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7607914387867721E-3"/>
                  <c:y val="8.843875503194679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1149</c:v>
                </c:pt>
                <c:pt idx="1">
                  <c:v>1278</c:v>
                </c:pt>
                <c:pt idx="2">
                  <c:v>1338</c:v>
                </c:pt>
                <c:pt idx="3">
                  <c:v>1417</c:v>
                </c:pt>
                <c:pt idx="4">
                  <c:v>1471</c:v>
                </c:pt>
              </c:numCache>
            </c:numRef>
          </c:val>
        </c:ser>
        <c:ser>
          <c:idx val="3"/>
          <c:order val="3"/>
          <c:tx>
            <c:strRef>
              <c:f>Лист5!$B$11</c:f>
              <c:strCache>
                <c:ptCount val="1"/>
                <c:pt idx="0">
                  <c:v>нефтепродукты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Лист5!$C$11:$G$11</c:f>
              <c:numCache>
                <c:formatCode>#,##0</c:formatCode>
                <c:ptCount val="5"/>
                <c:pt idx="0">
                  <c:v>3063</c:v>
                </c:pt>
                <c:pt idx="1">
                  <c:v>4014</c:v>
                </c:pt>
                <c:pt idx="2">
                  <c:v>3793</c:v>
                </c:pt>
                <c:pt idx="3">
                  <c:v>4018</c:v>
                </c:pt>
                <c:pt idx="4">
                  <c:v>3855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1161216"/>
        <c:axId val="134243456"/>
      </c:barChart>
      <c:catAx>
        <c:axId val="201161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243456"/>
        <c:crosses val="autoZero"/>
        <c:auto val="1"/>
        <c:lblAlgn val="ctr"/>
        <c:lblOffset val="100"/>
        <c:noMultiLvlLbl val="0"/>
      </c:catAx>
      <c:valAx>
        <c:axId val="13424345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1161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300802943646171"/>
          <c:y val="0.13250114245857084"/>
          <c:w val="0.25699197056353806"/>
          <c:h val="0.37846858623273538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консолидированного бюджета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34500.199999999997</c:v>
                </c:pt>
                <c:pt idx="1">
                  <c:v>37876.9</c:v>
                </c:pt>
                <c:pt idx="2">
                  <c:v>39217.300000000003</c:v>
                </c:pt>
                <c:pt idx="3">
                  <c:v>39398.699999999997</c:v>
                </c:pt>
                <c:pt idx="4">
                  <c:v>46050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1162240"/>
        <c:axId val="134249216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28.023881081959225</c:v>
                </c:pt>
                <c:pt idx="1">
                  <c:v>30.960356383848289</c:v>
                </c:pt>
                <c:pt idx="2">
                  <c:v>32.203399573000496</c:v>
                </c:pt>
                <c:pt idx="3">
                  <c:v>32.61751800645748</c:v>
                </c:pt>
                <c:pt idx="4">
                  <c:v>38.426234979973295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202187776"/>
        <c:axId val="134249792"/>
      </c:lineChart>
      <c:catAx>
        <c:axId val="20116224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34249216"/>
        <c:crosses val="autoZero"/>
        <c:auto val="1"/>
        <c:lblAlgn val="ctr"/>
        <c:lblOffset val="100"/>
        <c:noMultiLvlLbl val="1"/>
      </c:catAx>
      <c:valAx>
        <c:axId val="13424921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201162240"/>
        <c:crosses val="autoZero"/>
        <c:crossBetween val="between"/>
      </c:valAx>
      <c:valAx>
        <c:axId val="134249792"/>
        <c:scaling>
          <c:orientation val="minMax"/>
          <c:max val="4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202187776"/>
        <c:crosses val="max"/>
        <c:crossBetween val="between"/>
      </c:valAx>
      <c:catAx>
        <c:axId val="202187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249792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9955938055493847"/>
          <c:w val="0.90331164924085749"/>
          <c:h val="0.15359252617764693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BCB27">
                    <a:shade val="30000"/>
                    <a:satMod val="115000"/>
                  </a:srgbClr>
                </a:gs>
                <a:gs pos="21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  <c:spPr>
              <a:gradFill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21000">
                    <a:srgbClr val="3BCB27">
                      <a:shade val="67500"/>
                      <a:satMod val="115000"/>
                    </a:srgbClr>
                  </a:gs>
                  <a:gs pos="100000">
                    <a:srgbClr val="3BCB27">
                      <a:shade val="100000"/>
                      <a:satMod val="115000"/>
                    </a:srgbClr>
                  </a:gs>
                </a:gsLst>
              </a:gradFill>
            </c:spPr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  <c:spPr>
              <a:gradFill flip="none" rotWithShape="1"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9000">
                    <a:srgbClr val="FFFF00"/>
                  </a:gs>
                  <a:gs pos="100000">
                    <a:srgbClr val="FFFF00"/>
                  </a:gs>
                </a:gsLst>
                <a:lin ang="5400000" scaled="1"/>
                <a:tileRect/>
              </a:gradFill>
            </c:spPr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3BCB27">
                      <a:shade val="30000"/>
                      <a:satMod val="115000"/>
                    </a:srgbClr>
                  </a:gs>
                  <a:gs pos="21000">
                    <a:srgbClr val="3BCB27">
                      <a:shade val="67500"/>
                      <a:satMod val="115000"/>
                    </a:srgbClr>
                  </a:gs>
                  <a:gs pos="100000">
                    <a:srgbClr val="3BCB27">
                      <a:shade val="100000"/>
                      <a:satMod val="115000"/>
                    </a:srgbClr>
                  </a:gs>
                </a:gsLst>
                <a:lin ang="5400000" scaled="1"/>
              </a:gra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Марий Эл</c:v>
                </c:pt>
                <c:pt idx="1">
                  <c:v>Оренбургская область</c:v>
                </c:pt>
                <c:pt idx="2">
                  <c:v>Республика Башкортостан</c:v>
                </c:pt>
                <c:pt idx="3">
                  <c:v>Нижегородская область</c:v>
                </c:pt>
                <c:pt idx="4">
                  <c:v>Саратовская область</c:v>
                </c:pt>
                <c:pt idx="5">
                  <c:v>Республика Мордовия</c:v>
                </c:pt>
                <c:pt idx="6">
                  <c:v>Пермский край</c:v>
                </c:pt>
                <c:pt idx="7">
                  <c:v>Пензенская область</c:v>
                </c:pt>
                <c:pt idx="8">
                  <c:v>Удмуртская Республика</c:v>
                </c:pt>
                <c:pt idx="9">
                  <c:v>Кировская область</c:v>
                </c:pt>
                <c:pt idx="10">
                  <c:v>Самарская область</c:v>
                </c:pt>
                <c:pt idx="11">
                  <c:v>Чувашская Республика</c:v>
                </c:pt>
                <c:pt idx="12">
                  <c:v>Ульяновская область</c:v>
                </c:pt>
                <c:pt idx="13">
                  <c:v>Республика Татарстан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107.2</c:v>
                </c:pt>
                <c:pt idx="1">
                  <c:v>107.3</c:v>
                </c:pt>
                <c:pt idx="2">
                  <c:v>108.4</c:v>
                </c:pt>
                <c:pt idx="3">
                  <c:v>108.6</c:v>
                </c:pt>
                <c:pt idx="4">
                  <c:v>108.9</c:v>
                </c:pt>
                <c:pt idx="5">
                  <c:v>109.3</c:v>
                </c:pt>
                <c:pt idx="6">
                  <c:v>109.7</c:v>
                </c:pt>
                <c:pt idx="7">
                  <c:v>109.8</c:v>
                </c:pt>
                <c:pt idx="8">
                  <c:v>110</c:v>
                </c:pt>
                <c:pt idx="9">
                  <c:v>110.1</c:v>
                </c:pt>
                <c:pt idx="10">
                  <c:v>110.2</c:v>
                </c:pt>
                <c:pt idx="11">
                  <c:v>110.8</c:v>
                </c:pt>
                <c:pt idx="12">
                  <c:v>111.2</c:v>
                </c:pt>
                <c:pt idx="13">
                  <c:v>117</c:v>
                </c:pt>
                <c:pt idx="14">
                  <c:v>110.5</c:v>
                </c:pt>
                <c:pt idx="15">
                  <c:v>112.6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446976"/>
        <c:axId val="134276800"/>
      </c:barChart>
      <c:catAx>
        <c:axId val="200446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134276800"/>
        <c:crosses val="autoZero"/>
        <c:auto val="1"/>
        <c:lblAlgn val="ctr"/>
        <c:lblOffset val="100"/>
        <c:noMultiLvlLbl val="0"/>
      </c:catAx>
      <c:valAx>
        <c:axId val="134276800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200446976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960851724520351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7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21.2</c:v>
                </c:pt>
                <c:pt idx="1">
                  <c:v>78.8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6524432797345221E-3"/>
                  <c:y val="-0.373088887559501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7682955198230146E-3"/>
                  <c:y val="-0.352738584601710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304738201377713E-2"/>
                  <c:y val="-0.359522018920974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4207387995575362E-3"/>
                  <c:y val="-0.29847111004760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6524432797343841E-3"/>
                  <c:y val="-0.250987069812755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Лист1!$B$1:$F$1</c:f>
              <c:strCache>
                <c:ptCount val="5"/>
                <c:pt idx="0">
                  <c:v>2021 год (факт)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41080</c:v>
                </c:pt>
                <c:pt idx="1">
                  <c:v>38576</c:v>
                </c:pt>
                <c:pt idx="2">
                  <c:v>38016</c:v>
                </c:pt>
                <c:pt idx="3">
                  <c:v>29571</c:v>
                </c:pt>
                <c:pt idx="4">
                  <c:v>20667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200520704"/>
        <c:axId val="55588480"/>
        <c:axId val="0"/>
      </c:bar3DChart>
      <c:catAx>
        <c:axId val="20052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5588480"/>
        <c:crosses val="autoZero"/>
        <c:auto val="1"/>
        <c:lblAlgn val="ctr"/>
        <c:lblOffset val="100"/>
        <c:noMultiLvlLbl val="0"/>
      </c:catAx>
      <c:valAx>
        <c:axId val="5558848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520704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9394882050142578E-3"/>
                  <c:y val="2.9425025126407142E-3"/>
                </c:manualLayout>
              </c:layout>
              <c:tx>
                <c:rich>
                  <a:bodyPr/>
                  <a:lstStyle/>
                  <a:p>
                    <a: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15303</a:t>
                    </a:r>
                    <a:endParaRPr lang="en-US" dirty="0"/>
                  </a:p>
                </c:rich>
              </c:tx>
              <c:spPr>
                <a:noFill/>
                <a:effectLst>
                  <a:softEdge rad="63500"/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818464615042881E-3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15303</c:v>
                </c:pt>
                <c:pt idx="1">
                  <c:v>13023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1757721364292857E-2"/>
                  <c:y val="-2.050805724428551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15344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4.101611448857104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16133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15344</c:v>
                </c:pt>
                <c:pt idx="1">
                  <c:v>16133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15905640114063E-2"/>
                  <c:y val="-1.2305157308102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18007</c:v>
                </c:pt>
                <c:pt idx="1">
                  <c:v>14313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35E-2"/>
                  <c:y val="-8.2032228977142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15674184349779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12042</c:v>
                </c:pt>
                <c:pt idx="1">
                  <c:v>13298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334370255156834E-2"/>
                  <c:y val="-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636929230085439E-2"/>
                  <c:y val="4.1016114488570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13367</c:v>
                </c:pt>
                <c:pt idx="1">
                  <c:v>4977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200521728"/>
        <c:axId val="55589632"/>
        <c:axId val="0"/>
      </c:bar3DChart>
      <c:catAx>
        <c:axId val="200521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5589632"/>
        <c:crosses val="autoZero"/>
        <c:auto val="1"/>
        <c:lblAlgn val="ctr"/>
        <c:lblOffset val="100"/>
        <c:noMultiLvlLbl val="0"/>
      </c:catAx>
      <c:valAx>
        <c:axId val="55589632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521728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4546404174703459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3156</c:v>
                </c:pt>
                <c:pt idx="1">
                  <c:v>7526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76617170712399E-3"/>
                  <c:y val="6.504768204049679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2636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5.8185616698813837E-3"/>
                  <c:y val="-4.101611448857178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4209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2636</c:v>
                </c:pt>
                <c:pt idx="1">
                  <c:v>4209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5.3336199162921933E-17"/>
                  <c:y val="1.64064457954284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727842504821968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3274</c:v>
                </c:pt>
                <c:pt idx="1">
                  <c:v>2380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94339501619576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3487</c:v>
                </c:pt>
                <c:pt idx="1">
                  <c:v>744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232724140616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74246679525643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1579</c:v>
                </c:pt>
                <c:pt idx="1">
                  <c:v>744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200522752"/>
        <c:axId val="184943168"/>
        <c:axId val="0"/>
      </c:bar3DChart>
      <c:catAx>
        <c:axId val="200522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943168"/>
        <c:crosses val="autoZero"/>
        <c:auto val="1"/>
        <c:lblAlgn val="ctr"/>
        <c:lblOffset val="100"/>
        <c:noMultiLvlLbl val="0"/>
      </c:catAx>
      <c:valAx>
        <c:axId val="184943168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5227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74183781468217"/>
          <c:y val="4.5705852784238207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(7,1;2,2;2,1%) Национальная экономика (16,5;15,9;16,6%) Жилищно-коммунальное хозяйство (2,7;0,9;1,2%) Образование (29,0;28,6;28,1%)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076749049391829E-2"/>
                  <c:y val="4.309574842088116E-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3354789775565659"/>
                  <c:y val="7.129516083922418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15514526013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4333065818963834E-2"/>
                  <c:y val="0.108923212620827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9,9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3741124730086682"/>
                  <c:y val="1.141285332373132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4.400490330622344E-2"/>
                  <c:y val="-4.67571157301882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6104523382538248E-2"/>
                  <c:y val="1.83573213580042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1935171785213373E-2"/>
                  <c:y val="5.65157916688984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tx>
                <c:rich>
                  <a:bodyPr/>
                  <a:lstStyle/>
                  <a:p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8.0836969210763929E-2"/>
                  <c:y val="-0.103709363489526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(7,1;2,2;2,1%)</c:v>
                </c:pt>
                <c:pt idx="1">
                  <c:v>Национальная экономика (16,5;15,9;16,6%)</c:v>
                </c:pt>
                <c:pt idx="2">
                  <c:v>Жилищно-коммунальное хозяйство (2,7;0,9;1,2%)</c:v>
                </c:pt>
                <c:pt idx="3">
                  <c:v>Образование (29,0;28,6;28,1%)</c:v>
                </c:pt>
                <c:pt idx="4">
                  <c:v>Культура и кинематография (2,6;2,2;1,5%)</c:v>
                </c:pt>
                <c:pt idx="5">
                  <c:v>Здравоохранение (8,7;7,1;5,3%)</c:v>
                </c:pt>
                <c:pt idx="6">
                  <c:v>Социальная политика (25,3;27,9;28,5%)</c:v>
                </c:pt>
                <c:pt idx="7">
                  <c:v>Физическая культура и спорт (1,4;1,0;1,2%)</c:v>
                </c:pt>
                <c:pt idx="8">
                  <c:v>Обслуживание государственного и муниципального долга (0,9;1,0;1,0%)</c:v>
                </c:pt>
                <c:pt idx="9">
                  <c:v>Межбюджетные трансферты (3,6;1,3;1,2%)</c:v>
                </c:pt>
                <c:pt idx="10">
                  <c:v>Иные расходы (2,0;2,1;1,6%)</c:v>
                </c:pt>
                <c:pt idx="11">
                  <c:v>Условно утвержденные расходы (0,0;9,7;11,0%)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6.3036436946903363E-2</c:v>
                </c:pt>
                <c:pt idx="1">
                  <c:v>0.13402224289706113</c:v>
                </c:pt>
                <c:pt idx="2">
                  <c:v>9.6992275504558211E-3</c:v>
                </c:pt>
                <c:pt idx="3">
                  <c:v>0.29236407905811357</c:v>
                </c:pt>
                <c:pt idx="4">
                  <c:v>1.8705784107530224E-2</c:v>
                </c:pt>
                <c:pt idx="5">
                  <c:v>9.8889756167214807E-2</c:v>
                </c:pt>
                <c:pt idx="6">
                  <c:v>0.24549670710769639</c:v>
                </c:pt>
                <c:pt idx="7">
                  <c:v>9.0229855071401674E-3</c:v>
                </c:pt>
                <c:pt idx="8">
                  <c:v>1.0744990215498814E-2</c:v>
                </c:pt>
                <c:pt idx="9">
                  <c:v>2.2545592774624063E-2</c:v>
                </c:pt>
                <c:pt idx="10">
                  <c:v>8.9999999999999993E-3</c:v>
                </c:pt>
                <c:pt idx="11">
                  <c:v>8.5566296079086154E-2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16,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03961968117898E-2"/>
                  <c:y val="6.3398132957795551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 smtClean="0"/>
                      <a:t>8,2%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3.2267522026359158E-2"/>
                  <c:y val="-3.2528637175336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5.025755851656083E-2"/>
                  <c:y val="7.092437462797079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5316293905656312E-2"/>
                  <c:y val="5.37115811785885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7.0578704291951733E-2"/>
                  <c:y val="9.194035918059205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5.3999999999999999E-2</c:v>
                </c:pt>
                <c:pt idx="1">
                  <c:v>0.16</c:v>
                </c:pt>
                <c:pt idx="2">
                  <c:v>3.2000000000000001E-2</c:v>
                </c:pt>
                <c:pt idx="3">
                  <c:v>0.30399999999999999</c:v>
                </c:pt>
                <c:pt idx="4">
                  <c:v>1.7000000000000001E-2</c:v>
                </c:pt>
                <c:pt idx="5">
                  <c:v>8.2000000000000003E-2</c:v>
                </c:pt>
                <c:pt idx="6">
                  <c:v>0.23899999999999999</c:v>
                </c:pt>
                <c:pt idx="7">
                  <c:v>1.6E-2</c:v>
                </c:pt>
                <c:pt idx="8">
                  <c:v>8.0000000000000002E-3</c:v>
                </c:pt>
                <c:pt idx="9">
                  <c:v>2.3E-2</c:v>
                </c:pt>
                <c:pt idx="10">
                  <c:v>1.4E-2</c:v>
                </c:pt>
                <c:pt idx="11">
                  <c:v>5.0999999999999997E-2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>
                <c:manualLayout>
                  <c:x val="-0.12328806900243404"/>
                  <c:y val="3.9539494872282387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7345452777974166"/>
                  <c:y val="2.483621292236944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622081448020927"/>
                  <c:y val="0.119770634344760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7802684671402945E-2"/>
                  <c:y val="7.8472011658413804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2728194342042803"/>
                  <c:y val="0.1036094963523111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5.2701863934024727E-2"/>
                  <c:y val="-3.6084431483260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8.0920025618519159E-2"/>
                  <c:y val="3.16792672360988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1782150468129069E-3"/>
                  <c:y val="7.635701176096260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8.5792550827685818E-2"/>
                  <c:y val="4.57586644043105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1,4%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7.3999999999999996E-2</c:v>
                </c:pt>
                <c:pt idx="1">
                  <c:v>0.17799999999999999</c:v>
                </c:pt>
                <c:pt idx="2">
                  <c:v>6.9000000000000006E-2</c:v>
                </c:pt>
                <c:pt idx="3">
                  <c:v>0.27400000000000002</c:v>
                </c:pt>
                <c:pt idx="4">
                  <c:v>1.9E-2</c:v>
                </c:pt>
                <c:pt idx="5">
                  <c:v>7.0999999999999994E-2</c:v>
                </c:pt>
                <c:pt idx="6">
                  <c:v>0.23899999999999999</c:v>
                </c:pt>
                <c:pt idx="7">
                  <c:v>2.4E-2</c:v>
                </c:pt>
                <c:pt idx="8">
                  <c:v>5.0000000000000001E-3</c:v>
                </c:pt>
                <c:pt idx="9">
                  <c:v>3.3000000000000002E-2</c:v>
                </c:pt>
                <c:pt idx="10">
                  <c:v>1.4E-2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0.74047485226149201"/>
          <c:w val="0.21374716091913762"/>
          <c:h val="0.1402069250992154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457472"/>
        <c:axId val="122387200"/>
      </c:barChart>
      <c:catAx>
        <c:axId val="9245747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387200"/>
        <c:crosses val="autoZero"/>
        <c:auto val="1"/>
        <c:lblAlgn val="ctr"/>
        <c:lblOffset val="100"/>
        <c:noMultiLvlLbl val="0"/>
      </c:catAx>
      <c:valAx>
        <c:axId val="122387200"/>
        <c:scaling>
          <c:orientation val="minMax"/>
          <c:max val="80000"/>
          <c:min val="0"/>
        </c:scaling>
        <c:delete val="0"/>
        <c:axPos val="b"/>
        <c:numFmt formatCode="#,##0.0" sourceLinked="1"/>
        <c:majorTickMark val="out"/>
        <c:minorTickMark val="none"/>
        <c:tickLblPos val="nextTo"/>
        <c:crossAx val="92457472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3504067568122138"/>
          <c:w val="1"/>
          <c:h val="0.6652597470130599"/>
        </c:manualLayout>
      </c:layout>
      <c:barChart>
        <c:barDir val="col"/>
        <c:grouping val="stack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3644800"/>
        <c:axId val="132884736"/>
      </c:barChart>
      <c:catAx>
        <c:axId val="13364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884736"/>
        <c:crosses val="autoZero"/>
        <c:auto val="1"/>
        <c:lblAlgn val="ctr"/>
        <c:lblOffset val="100"/>
        <c:noMultiLvlLbl val="0"/>
      </c:catAx>
      <c:valAx>
        <c:axId val="132884736"/>
        <c:scaling>
          <c:orientation val="minMax"/>
          <c:max val="12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33644800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0.13504067568122138"/>
          <c:w val="1"/>
          <c:h val="0.66525974701305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3.7295922292918064E-3"/>
                  <c:y val="-0.278859608045076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66597201414190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9366867947179574E-7"/>
                  <c:y val="-0.30931001159753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606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7295922292918064E-3"/>
                  <c:y val="-0.3783954257496653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544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4591844585836127E-3"/>
                  <c:y val="-0.32841923357358527"/>
                </c:manualLayout>
              </c:layout>
              <c:tx>
                <c:rich>
                  <a:bodyPr/>
                  <a:lstStyle/>
                  <a:p>
                    <a:r>
                      <a:rPr lang="ru-RU" baseline="0" dirty="0" smtClean="0"/>
                      <a:t>11</a:t>
                    </a:r>
                    <a:r>
                      <a:rPr lang="en-US" baseline="0" dirty="0" smtClean="0"/>
                      <a:t> </a:t>
                    </a:r>
                    <a:r>
                      <a:rPr lang="ru-RU" baseline="0" dirty="0" smtClean="0"/>
                      <a:t>980</a:t>
                    </a:r>
                    <a:r>
                      <a:rPr lang="en-US" baseline="0" dirty="0" smtClean="0"/>
                      <a:t>,</a:t>
                    </a:r>
                    <a:r>
                      <a:rPr lang="ru-RU" baseline="0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783954257496653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13 288,2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0.19276748104228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'[Диаграмма в Microsoft PowerPoint]Лист1'!$A$2:$A$8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'[Диаграмма в Microsoft PowerPoint]Лист1'!$B$2:$B$8</c:f>
              <c:numCache>
                <c:formatCode>#,##0.0</c:formatCode>
                <c:ptCount val="7"/>
                <c:pt idx="0">
                  <c:v>9757.9</c:v>
                </c:pt>
                <c:pt idx="1">
                  <c:v>10851.8</c:v>
                </c:pt>
                <c:pt idx="2">
                  <c:v>10683.7</c:v>
                </c:pt>
                <c:pt idx="3">
                  <c:v>13544.3</c:v>
                </c:pt>
                <c:pt idx="4">
                  <c:v>11980.7</c:v>
                </c:pt>
                <c:pt idx="5">
                  <c:v>13288.2</c:v>
                </c:pt>
                <c:pt idx="6" formatCode="General">
                  <c:v>5056.8999999999996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3303296"/>
        <c:axId val="132990656"/>
      </c:barChart>
      <c:catAx>
        <c:axId val="133303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990656"/>
        <c:crosses val="autoZero"/>
        <c:auto val="1"/>
        <c:lblAlgn val="ctr"/>
        <c:lblOffset val="100"/>
        <c:noMultiLvlLbl val="0"/>
      </c:catAx>
      <c:valAx>
        <c:axId val="132990656"/>
        <c:scaling>
          <c:orientation val="minMax"/>
          <c:max val="14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133303296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7758801516318112"/>
                  <c:y val="0.28182007554716154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19 279,7 млн. рублей -                    76,5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0016173163649909"/>
                  <c:y val="-8.2472317890604746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5 914,7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23,5%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17663.2</c:v>
                </c:pt>
                <c:pt idx="1">
                  <c:v>5736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2923639368912815"/>
                  <c:y val="-8.9410931059857507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2 572,5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43,5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888015886225294E-2"/>
                  <c:y val="0.14020207383595268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1 630,6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27,6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1513277739197309"/>
                  <c:y val="-5.3169362007043572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1 711,6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28,9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2572.5</c:v>
                </c:pt>
                <c:pt idx="1">
                  <c:v>1630.6</c:v>
                </c:pt>
                <c:pt idx="2">
                  <c:v>1711.6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-1.2577841719075144E-2"/>
                  <c:y val="-0.189220233084196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8411038200556421E-3"/>
                  <c:y val="-0.199454755575403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852929362085336E-3"/>
                  <c:y val="-0.267786323728944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1823229040656951E-2"/>
                  <c:y val="-0.2875623722004801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26 123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950565255974644E-2"/>
                  <c:y val="-0.3366318559130505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695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985377286121647E-3"/>
                  <c:y val="-0.312954810391527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27 520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9788662190261854E-3"/>
                  <c:y val="-0.26824698033559535"/>
                </c:manualLayout>
              </c:layout>
              <c:tx>
                <c:rich>
                  <a:bodyPr/>
                  <a:lstStyle/>
                  <a:p>
                    <a:r>
                      <a:rPr lang="ru-RU" smtClean="0"/>
                      <a:t>23 617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3439329911652428E-3"/>
                  <c:y val="-0.255473314605328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20730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3437402420774341E-3"/>
                  <c:y val="-0.21715231741452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Лист1!$B$1:$J$1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Лист1!$B$2:$J$2</c:f>
              <c:numCache>
                <c:formatCode>#,##0</c:formatCode>
                <c:ptCount val="9"/>
                <c:pt idx="0">
                  <c:v>16174</c:v>
                </c:pt>
                <c:pt idx="1">
                  <c:v>18764</c:v>
                </c:pt>
                <c:pt idx="2">
                  <c:v>23890</c:v>
                </c:pt>
                <c:pt idx="3">
                  <c:v>26123</c:v>
                </c:pt>
                <c:pt idx="4">
                  <c:v>28695</c:v>
                </c:pt>
                <c:pt idx="5">
                  <c:v>27520</c:v>
                </c:pt>
                <c:pt idx="6">
                  <c:v>23617</c:v>
                </c:pt>
                <c:pt idx="7">
                  <c:v>20730</c:v>
                </c:pt>
                <c:pt idx="8">
                  <c:v>20535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167113216"/>
        <c:axId val="55594368"/>
        <c:axId val="0"/>
      </c:bar3DChart>
      <c:catAx>
        <c:axId val="16711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5594368"/>
        <c:crosses val="autoZero"/>
        <c:auto val="1"/>
        <c:lblAlgn val="ctr"/>
        <c:lblOffset val="100"/>
        <c:noMultiLvlLbl val="0"/>
      </c:catAx>
      <c:valAx>
        <c:axId val="55594368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167113216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7894483659888E-2"/>
          <c:y val="0.10182664889086397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470255882221559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182401268129395E-2"/>
                  <c:y val="-2.57173071304834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603145888155253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600.79999999999995</c:v>
                </c:pt>
                <c:pt idx="1">
                  <c:v>6321</c:v>
                </c:pt>
                <c:pt idx="2">
                  <c:v>9169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594364658222388E-3"/>
                  <c:y val="-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547203804388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818881521755248E-2"/>
                  <c:y val="3.26609800557142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1170</c:v>
                </c:pt>
                <c:pt idx="1">
                  <c:v>7358</c:v>
                </c:pt>
                <c:pt idx="2">
                  <c:v>10150</c:v>
                </c:pt>
                <c:pt idx="3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182401268129428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625394429255789E-2"/>
                  <c:y val="-3.2663551786427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722202121708679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1321</c:v>
                </c:pt>
                <c:pt idx="1">
                  <c:v>10904</c:v>
                </c:pt>
                <c:pt idx="2">
                  <c:v>10842</c:v>
                </c:pt>
                <c:pt idx="3">
                  <c:v>823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722272553908673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205351753585226E-3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3129835516558394E-3"/>
                  <c:y val="6.531938838071460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1041</c:v>
                </c:pt>
                <c:pt idx="1">
                  <c:v>11555</c:v>
                </c:pt>
                <c:pt idx="2">
                  <c:v>11578</c:v>
                </c:pt>
                <c:pt idx="3">
                  <c:v>1949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60314588815525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943625965957964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159588224446998E-2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375390134200438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752</c:v>
                </c:pt>
                <c:pt idx="1">
                  <c:v>12627</c:v>
                </c:pt>
                <c:pt idx="2">
                  <c:v>13557</c:v>
                </c:pt>
                <c:pt idx="3">
                  <c:v>1759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80933046385453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36216709024797E-3"/>
                  <c:y val="-1.0286922852193378E-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738640723768379E-2"/>
                  <c:y val="6.531938838071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364802536258856E-3"/>
                  <c:y val="6.532196011142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850</c:v>
                </c:pt>
                <c:pt idx="1">
                  <c:v>11264</c:v>
                </c:pt>
                <c:pt idx="2">
                  <c:v>14481</c:v>
                </c:pt>
                <c:pt idx="3">
                  <c:v>925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907711285229485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091057465550792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363370851119634E-3"/>
                  <c:y val="-2.612981273685639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14898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2729605072517712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2113</c:v>
                </c:pt>
                <c:pt idx="1">
                  <c:v>5806</c:v>
                </c:pt>
                <c:pt idx="2">
                  <c:v>14530</c:v>
                </c:pt>
                <c:pt idx="3">
                  <c:v>800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91057465550792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909297592363735E-2"/>
                  <c:y val="-2.57173071304834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4547203804388286E-3"/>
                  <c:y val="-6.5327103572854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64017972802562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Лист1!$I$2:$I$5</c:f>
              <c:numCache>
                <c:formatCode>0</c:formatCode>
                <c:ptCount val="4"/>
                <c:pt idx="0">
                  <c:v>1337</c:v>
                </c:pt>
                <c:pt idx="1">
                  <c:v>4597</c:v>
                </c:pt>
                <c:pt idx="2">
                  <c:v>14167</c:v>
                </c:pt>
                <c:pt idx="3">
                  <c:v>629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2025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909440760877657E-2"/>
                  <c:y val="-2.61287840445711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00641394942374E-2"/>
                  <c:y val="9.7980368436428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637121648568259E-2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182401268129429E-2"/>
                  <c:y val="1.9596330860357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Лист1!$J$2:$J$5</c:f>
              <c:numCache>
                <c:formatCode>0</c:formatCode>
                <c:ptCount val="4"/>
                <c:pt idx="0">
                  <c:v>1337</c:v>
                </c:pt>
                <c:pt idx="1">
                  <c:v>4400</c:v>
                </c:pt>
                <c:pt idx="2">
                  <c:v>14169</c:v>
                </c:pt>
                <c:pt idx="3">
                  <c:v>629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67115264"/>
        <c:axId val="184948352"/>
        <c:axId val="0"/>
      </c:bar3DChart>
      <c:catAx>
        <c:axId val="167115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948352"/>
        <c:crosses val="autoZero"/>
        <c:auto val="1"/>
        <c:lblAlgn val="ctr"/>
        <c:lblOffset val="100"/>
        <c:noMultiLvlLbl val="0"/>
      </c:catAx>
      <c:valAx>
        <c:axId val="184948352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7115264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056781008619693"/>
          <c:y val="3.4628604711868384E-2"/>
          <c:w val="0.89765069506165984"/>
          <c:h val="0.50874645229968884"/>
        </c:manualLayout>
      </c:layout>
      <c:bar3DChart>
        <c:barDir val="col"/>
        <c:grouping val="stacked"/>
        <c:varyColors val="0"/>
        <c:ser>
          <c:idx val="8"/>
          <c:order val="0"/>
          <c:tx>
            <c:strRef>
              <c:f>Лист1!$I$1</c:f>
              <c:strCache>
                <c:ptCount val="1"/>
                <c:pt idx="0">
                  <c:v>Иные дотации на премирование муниципальных образований-победителей Всероссийского конкурса «Лучшая муниципальная практика»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1.7815080030388133E-3"/>
                  <c:y val="-2.684317741694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Лист1!$I$2:$I$10</c:f>
              <c:numCache>
                <c:formatCode>General</c:formatCode>
                <c:ptCount val="9"/>
                <c:pt idx="4" formatCode="#,##0.0">
                  <c:v>40</c:v>
                </c:pt>
              </c:numCache>
            </c:numRef>
          </c:val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Дотации  на частичную компенсацию дополнительных расходов на повышение заработной платы работников бюджетной сферы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Лист1!$D$2:$D$10</c:f>
              <c:numCache>
                <c:formatCode>#,##0.0</c:formatCode>
                <c:ptCount val="9"/>
                <c:pt idx="1">
                  <c:v>282.2</c:v>
                </c:pt>
              </c:numCache>
            </c:numRef>
          </c:val>
        </c:ser>
        <c:ser>
          <c:idx val="3"/>
          <c:order val="2"/>
          <c:tx>
            <c:strRef>
              <c:f>Лист1!$E$1</c:f>
              <c:strCache>
                <c:ptCount val="1"/>
                <c:pt idx="0">
                  <c:v>Дотации для финансового обеспечения исполнения расходных обязательств  исходя из расчетного уровня собственных доходов в целях недопущения образования просроченной кредиторской задолженности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Лист1!$E$2:$E$10</c:f>
              <c:numCache>
                <c:formatCode>#,##0.0</c:formatCode>
                <c:ptCount val="9"/>
                <c:pt idx="1">
                  <c:v>300</c:v>
                </c:pt>
              </c:numCache>
            </c:numRef>
          </c:val>
        </c:ser>
        <c:ser>
          <c:idx val="4"/>
          <c:order val="3"/>
          <c:tx>
            <c:strRef>
              <c:f>Лист1!$F$1</c:f>
              <c:strCache>
                <c:ptCount val="1"/>
                <c:pt idx="0">
                  <c:v>Дотации для финансового обеспечения исполнения расходных обязательств  в целях недопущения образования просроченной кредиторской задолженности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Лист1!$F$2:$F$10</c:f>
              <c:numCache>
                <c:formatCode>General</c:formatCode>
                <c:ptCount val="9"/>
                <c:pt idx="2" formatCode="#,##0.0">
                  <c:v>646.6</c:v>
                </c:pt>
              </c:numCache>
            </c:numRef>
          </c:val>
        </c:ser>
        <c:ser>
          <c:idx val="5"/>
          <c:order val="4"/>
          <c:tx>
            <c:strRef>
              <c:f>Лист1!$G$1</c:f>
              <c:strCache>
                <c:ptCount val="1"/>
                <c:pt idx="0">
                  <c:v>Дотации на поддержку мер по обеспечению сбалансированности для компенсации снижения поступления налоговых и неналоговых доходов консолидированных бюджетов муниципальных районов и бюджетов городских округов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Лист1!$G$2:$G$10</c:f>
              <c:numCache>
                <c:formatCode>General</c:formatCode>
                <c:ptCount val="9"/>
                <c:pt idx="3" formatCode="#,##0.0">
                  <c:v>389.8</c:v>
                </c:pt>
              </c:numCache>
            </c:numRef>
          </c:val>
        </c:ser>
        <c:ser>
          <c:idx val="6"/>
          <c:order val="5"/>
          <c:tx>
            <c:strRef>
              <c:f>Лист1!$H$1</c:f>
              <c:strCache>
                <c:ptCount val="1"/>
                <c:pt idx="0">
                  <c:v>Иные дотации на поощрение преобразования муниципальных образований путем их объединения во вновь образованное муниципальное образование – муниципальный округ
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401,7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8371801281339111E-3"/>
                  <c:y val="-2.0175379650603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Лист1!$H$2:$H$10</c:f>
              <c:numCache>
                <c:formatCode>General</c:formatCode>
                <c:ptCount val="9"/>
                <c:pt idx="5" formatCode="#,##0.0">
                  <c:v>14.6</c:v>
                </c:pt>
              </c:numCache>
            </c:numRef>
          </c:val>
        </c:ser>
        <c:ser>
          <c:idx val="7"/>
          <c:order val="6"/>
          <c:tx>
            <c:strRef>
              <c:f>Лист1!$J$1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spPr>
            <a:ln w="0"/>
          </c:spPr>
          <c:invertIfNegative val="0"/>
          <c:dLbls>
            <c:dLbl>
              <c:idx val="1"/>
              <c:layout>
                <c:manualLayout>
                  <c:x val="-3.6745049161204311E-3"/>
                  <c:y val="4.035075930120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Лист1!$J$2:$J$10</c:f>
              <c:numCache>
                <c:formatCode>#,##0.0</c:formatCode>
                <c:ptCount val="9"/>
                <c:pt idx="0">
                  <c:v>401.7</c:v>
                </c:pt>
                <c:pt idx="1">
                  <c:v>430.3</c:v>
                </c:pt>
                <c:pt idx="2">
                  <c:v>430.3</c:v>
                </c:pt>
                <c:pt idx="3">
                  <c:v>447.5</c:v>
                </c:pt>
                <c:pt idx="4">
                  <c:v>808.1</c:v>
                </c:pt>
                <c:pt idx="5">
                  <c:v>762.7</c:v>
                </c:pt>
              </c:numCache>
            </c:numRef>
          </c:val>
        </c:ser>
        <c:ser>
          <c:idx val="1"/>
          <c:order val="7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/>
                      <a:t>441,6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5071860702346204E-3"/>
                  <c:y val="2.51839731435368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Лист1!$C$2:$C$10</c:f>
              <c:numCache>
                <c:formatCode>#,##0.0</c:formatCode>
                <c:ptCount val="9"/>
                <c:pt idx="0">
                  <c:v>441.6</c:v>
                </c:pt>
                <c:pt idx="1">
                  <c:v>402</c:v>
                </c:pt>
                <c:pt idx="2">
                  <c:v>92.8</c:v>
                </c:pt>
                <c:pt idx="3">
                  <c:v>39.6</c:v>
                </c:pt>
                <c:pt idx="4">
                  <c:v>28.8</c:v>
                </c:pt>
                <c:pt idx="5">
                  <c:v>24</c:v>
                </c:pt>
              </c:numCache>
            </c:numRef>
          </c:val>
        </c:ser>
        <c:ser>
          <c:idx val="0"/>
          <c:order val="8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</c:v>
                </c:pt>
              </c:strCache>
            </c:strRef>
          </c:tx>
          <c:invertIfNegative val="0"/>
          <c:dLbls>
            <c:dLbl>
              <c:idx val="6"/>
              <c:layout>
                <c:manualLayout>
                  <c:x val="9.1857559808169471E-3"/>
                  <c:y val="0.125087194972485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 (факт)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  <c:pt idx="8">
                  <c:v>2025 год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159.1</c:v>
                </c:pt>
                <c:pt idx="1">
                  <c:v>185.3</c:v>
                </c:pt>
                <c:pt idx="2">
                  <c:v>582</c:v>
                </c:pt>
                <c:pt idx="3">
                  <c:v>611.29999999999995</c:v>
                </c:pt>
                <c:pt idx="4">
                  <c:v>683.4</c:v>
                </c:pt>
                <c:pt idx="5">
                  <c:v>811.3</c:v>
                </c:pt>
                <c:pt idx="6">
                  <c:v>2112.9</c:v>
                </c:pt>
                <c:pt idx="7">
                  <c:v>1337.4</c:v>
                </c:pt>
                <c:pt idx="8">
                  <c:v>1337.4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2"/>
        <c:shape val="box"/>
        <c:axId val="169188352"/>
        <c:axId val="206161600"/>
        <c:axId val="0"/>
      </c:bar3DChart>
      <c:catAx>
        <c:axId val="1691883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161600"/>
        <c:crosses val="autoZero"/>
        <c:auto val="1"/>
        <c:lblAlgn val="ctr"/>
        <c:lblOffset val="100"/>
        <c:noMultiLvlLbl val="0"/>
      </c:catAx>
      <c:valAx>
        <c:axId val="206161600"/>
        <c:scaling>
          <c:orientation val="minMax"/>
          <c:max val="21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188352"/>
        <c:crosses val="autoZero"/>
        <c:crossBetween val="between"/>
        <c:majorUnit val="500"/>
        <c:minorUnit val="200"/>
      </c:valAx>
    </c:plotArea>
    <c:legend>
      <c:legendPos val="b"/>
      <c:layout>
        <c:manualLayout>
          <c:xMode val="edge"/>
          <c:yMode val="edge"/>
          <c:x val="3.5831035608838074E-2"/>
          <c:y val="0.58634467334283757"/>
          <c:w val="0.95882444038204506"/>
          <c:h val="0.40215110776418528"/>
        </c:manualLayout>
      </c:layout>
      <c:overlay val="0"/>
      <c:txPr>
        <a:bodyPr/>
        <a:lstStyle/>
        <a:p>
          <a:pPr>
            <a:lnSpc>
              <a:spcPct val="100000"/>
            </a:lnSpc>
            <a:defRPr sz="800" kern="1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3741691054863768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4.4121486739413809E-2"/>
                  <c:y val="-7.38492162594668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531533801233666E-2"/>
                  <c:y val="-5.301320311452063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4785418439768298E-2"/>
                  <c:y val="3.546067406658606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943583074601733E-2"/>
                  <c:y val="3.268437394432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270594012329338E-2"/>
                  <c:y val="5.693066717996727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4055754102220485E-2"/>
                  <c:y val="8.68464478496885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0,9%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856117441090273E-2"/>
                  <c:y val="7.949503266143689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5596082792890429E-2"/>
                  <c:y val="3.90175677592468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7776826016015863E-2"/>
                  <c:y val="6.6669737172640178E-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7.3059764938257124E-2"/>
                  <c:y val="-2.443712946348044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5270168009872268E-2"/>
                  <c:y val="-5.151495522963743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0333449987769618E-2"/>
                  <c:y val="-8.24348280519713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513098888454234E-2"/>
                  <c:y val="-0.1015478102552085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</c:v>
                </c:pt>
                <c:pt idx="4">
                  <c:v>Развитие физической культуры и спорта</c:v>
                </c:pt>
                <c:pt idx="5">
                  <c:v>Содействие занятости населения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5.3999999999999999E-2</c:v>
                </c:pt>
                <c:pt idx="1">
                  <c:v>0.151</c:v>
                </c:pt>
                <c:pt idx="2">
                  <c:v>0.13300000000000001</c:v>
                </c:pt>
                <c:pt idx="3">
                  <c:v>2.3E-2</c:v>
                </c:pt>
                <c:pt idx="4">
                  <c:v>2.4E-2</c:v>
                </c:pt>
                <c:pt idx="5">
                  <c:v>8.9999999999999993E-3</c:v>
                </c:pt>
                <c:pt idx="6">
                  <c:v>0.26800000000000002</c:v>
                </c:pt>
                <c:pt idx="7">
                  <c:v>3.1E-2</c:v>
                </c:pt>
                <c:pt idx="8">
                  <c:v>8.1000000000000003E-2</c:v>
                </c:pt>
                <c:pt idx="9">
                  <c:v>9.1999999999999998E-2</c:v>
                </c:pt>
                <c:pt idx="10">
                  <c:v>1.2999999999999999E-2</c:v>
                </c:pt>
                <c:pt idx="11">
                  <c:v>5.6000000000000001E-2</c:v>
                </c:pt>
                <c:pt idx="12">
                  <c:v>2.1999999999999999E-2</c:v>
                </c:pt>
                <c:pt idx="13">
                  <c:v>4.2999999999999997E-2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1876350725532568"/>
          <c:y val="1.6578586767062635E-2"/>
          <c:w val="0.57487668832102812"/>
          <c:h val="0.57607970642048301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3686859148881838E-2"/>
                  <c:y val="-0.218104254221668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2 841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647668043499187E-2"/>
                  <c:y val="-0.25672099461168107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3 965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677695778554521E-2"/>
                  <c:y val="-0.3876887723493634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7 656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537363942566413E-2"/>
                  <c:y val="-0.2489664731877384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4 526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161100427452486E-2"/>
                  <c:y val="-0.2516310664832250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4 627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2840.9</c:v>
                </c:pt>
                <c:pt idx="1">
                  <c:v>3964.7</c:v>
                </c:pt>
                <c:pt idx="2">
                  <c:v>7656.2</c:v>
                </c:pt>
                <c:pt idx="3">
                  <c:v>4525.6000000000004</c:v>
                </c:pt>
                <c:pt idx="4">
                  <c:v>4627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9672192"/>
        <c:axId val="170075840"/>
        <c:axId val="0"/>
      </c:bar3DChart>
      <c:catAx>
        <c:axId val="1696721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075840"/>
        <c:crosses val="autoZero"/>
        <c:auto val="1"/>
        <c:lblAlgn val="ctr"/>
        <c:lblOffset val="100"/>
        <c:noMultiLvlLbl val="0"/>
      </c:catAx>
      <c:valAx>
        <c:axId val="1700758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672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028525716779082E-2"/>
                  <c:y val="-0.35605005528486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36918081980219E-2"/>
                  <c:y val="-0.4135833452367726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1 163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934004556689253E-2"/>
                  <c:y val="-0.354867316329931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1 036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422821913063114E-2"/>
                  <c:y val="-0.331690989360970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268566212177901E-2"/>
                  <c:y val="-0.330851466239200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940</c:v>
                </c:pt>
                <c:pt idx="1">
                  <c:v>1163</c:v>
                </c:pt>
                <c:pt idx="2">
                  <c:v>1036</c:v>
                </c:pt>
                <c:pt idx="3">
                  <c:v>978</c:v>
                </c:pt>
                <c:pt idx="4">
                  <c:v>980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69960448"/>
        <c:axId val="170079296"/>
        <c:axId val="0"/>
      </c:bar3DChart>
      <c:catAx>
        <c:axId val="169960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079296"/>
        <c:crosses val="autoZero"/>
        <c:auto val="1"/>
        <c:lblAlgn val="ctr"/>
        <c:lblOffset val="100"/>
        <c:noMultiLvlLbl val="0"/>
      </c:catAx>
      <c:valAx>
        <c:axId val="17007929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69960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49648908499068E-2"/>
          <c:y val="0.12488860494261185"/>
          <c:w val="0.13862702127092461"/>
          <c:h val="8.4717766095490823E-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543488"/>
        <c:axId val="122389056"/>
      </c:barChart>
      <c:catAx>
        <c:axId val="925434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389056"/>
        <c:crosses val="autoZero"/>
        <c:auto val="1"/>
        <c:lblAlgn val="ctr"/>
        <c:lblOffset val="100"/>
        <c:noMultiLvlLbl val="0"/>
      </c:catAx>
      <c:valAx>
        <c:axId val="12238905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92543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8470805798999877E-2"/>
                  <c:y val="-0.35120571298435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36656162247361E-2"/>
                  <c:y val="-0.3718645280931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361290441211881E-2"/>
                  <c:y val="-0.380128184273025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921423499136109E-2"/>
                  <c:y val="-0.38012850961382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59131796168159E-2"/>
                  <c:y val="-0.359469369164199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20042.7</c:v>
                </c:pt>
                <c:pt idx="1">
                  <c:v>21373.3</c:v>
                </c:pt>
                <c:pt idx="2">
                  <c:v>22259</c:v>
                </c:pt>
                <c:pt idx="3">
                  <c:v>21752</c:v>
                </c:pt>
                <c:pt idx="4">
                  <c:v>18616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9291264"/>
        <c:axId val="170205760"/>
        <c:axId val="0"/>
      </c:bar3DChart>
      <c:catAx>
        <c:axId val="2092912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205760"/>
        <c:crosses val="autoZero"/>
        <c:auto val="1"/>
        <c:lblAlgn val="ctr"/>
        <c:lblOffset val="100"/>
        <c:noMultiLvlLbl val="0"/>
      </c:catAx>
      <c:valAx>
        <c:axId val="17020576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92912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94664577972791"/>
          <c:y val="9.6790356507520825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540981739694013E-2"/>
                  <c:y val="-0.373129302848624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564989244665325E-2"/>
                  <c:y val="-0.302705382175277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5315934081703E-2"/>
                  <c:y val="-0.28756922151538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71320117745028E-2"/>
                  <c:y val="-0.333803874205702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717539587185251E-2"/>
                  <c:y val="-0.32340630778365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16619.463</c:v>
                </c:pt>
                <c:pt idx="1">
                  <c:v>13233.5</c:v>
                </c:pt>
                <c:pt idx="2">
                  <c:v>12560.602000000001</c:v>
                </c:pt>
                <c:pt idx="3">
                  <c:v>13312.225</c:v>
                </c:pt>
                <c:pt idx="4">
                  <c:v>13825.656999999999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0182656"/>
        <c:axId val="170209216"/>
        <c:axId val="0"/>
      </c:bar3DChart>
      <c:catAx>
        <c:axId val="2101826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0209216"/>
        <c:crosses val="autoZero"/>
        <c:auto val="1"/>
        <c:lblAlgn val="ctr"/>
        <c:lblOffset val="100"/>
        <c:noMultiLvlLbl val="0"/>
      </c:catAx>
      <c:valAx>
        <c:axId val="17020921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1826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401354637203953E-2"/>
                  <c:y val="-0.336294168696352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11 707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2032282322882996E-3"/>
                  <c:y val="-0.3602644943137587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264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883907918138118E-2"/>
                  <c:y val="-0.34399509855728727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735707995889967E-2"/>
                  <c:y val="-0.304965337813640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3893898316499004E-2"/>
                  <c:y val="-0.26733909516565324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11706.5</c:v>
                </c:pt>
                <c:pt idx="1">
                  <c:v>12264.1</c:v>
                </c:pt>
                <c:pt idx="2">
                  <c:v>11025.7</c:v>
                </c:pt>
                <c:pt idx="3">
                  <c:v>9270.6</c:v>
                </c:pt>
                <c:pt idx="4">
                  <c:v>7513.2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00080896"/>
        <c:axId val="210862656"/>
        <c:axId val="0"/>
      </c:bar3DChart>
      <c:catAx>
        <c:axId val="2000808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862656"/>
        <c:crosses val="autoZero"/>
        <c:auto val="1"/>
        <c:lblAlgn val="ctr"/>
        <c:lblOffset val="100"/>
        <c:noMultiLvlLbl val="0"/>
      </c:catAx>
      <c:valAx>
        <c:axId val="210862656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0808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5844215973682092E-2"/>
                  <c:y val="-0.381110649332061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753349553430798E-2"/>
                  <c:y val="-0.158587179012640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328908579441186E-2"/>
                  <c:y val="-0.3845222742562807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324771679873786E-2"/>
                  <c:y val="-0.3312863192726012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701084170275478E-2"/>
                  <c:y val="-0.308439108273043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30.2</c:v>
                </c:pt>
                <c:pt idx="1">
                  <c:v>9</c:v>
                </c:pt>
                <c:pt idx="2">
                  <c:v>31.2</c:v>
                </c:pt>
                <c:pt idx="3">
                  <c:v>25</c:v>
                </c:pt>
                <c:pt idx="4">
                  <c:v>22.9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282624"/>
        <c:axId val="210869568"/>
        <c:axId val="0"/>
      </c:bar3DChart>
      <c:catAx>
        <c:axId val="2002826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0869568"/>
        <c:crosses val="autoZero"/>
        <c:auto val="1"/>
        <c:lblAlgn val="ctr"/>
        <c:lblOffset val="100"/>
        <c:noMultiLvlLbl val="0"/>
      </c:catAx>
      <c:valAx>
        <c:axId val="2108695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282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1630156257049202E-3"/>
                  <c:y val="-0.362485734791329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315490314651892E-3"/>
                  <c:y val="-0.3932537111539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288857941384352E-2"/>
                  <c:y val="-0.369623105194603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4749610029543423E-2"/>
                  <c:y val="-0.3461866615202907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020111675325841E-2"/>
                  <c:y val="-0.3456874708719910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747.2</c:v>
                </c:pt>
                <c:pt idx="1">
                  <c:v>859.5</c:v>
                </c:pt>
                <c:pt idx="2">
                  <c:v>760.4</c:v>
                </c:pt>
                <c:pt idx="3">
                  <c:v>696.1</c:v>
                </c:pt>
                <c:pt idx="4">
                  <c:v>692.2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3251584"/>
        <c:axId val="211353600"/>
        <c:axId val="0"/>
      </c:bar3DChart>
      <c:catAx>
        <c:axId val="213251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353600"/>
        <c:crosses val="autoZero"/>
        <c:auto val="1"/>
        <c:lblAlgn val="ctr"/>
        <c:lblOffset val="100"/>
        <c:noMultiLvlLbl val="0"/>
      </c:catAx>
      <c:valAx>
        <c:axId val="21135360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3251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786384944690816E-2"/>
                  <c:y val="-0.3563187689104336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2 627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792817717021305E-2"/>
                  <c:y val="-0.3451966685102644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2 461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524671015455833E-2"/>
                  <c:y val="-0.281101929270911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1 898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670305726207105E-2"/>
                  <c:y val="-0.2514985196993850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1 599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2889187246564435E-3"/>
                  <c:y val="-0.242329440088492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1 513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2626.5</c:v>
                </c:pt>
                <c:pt idx="1">
                  <c:v>2461.1</c:v>
                </c:pt>
                <c:pt idx="2">
                  <c:v>1898</c:v>
                </c:pt>
                <c:pt idx="3">
                  <c:v>1599</c:v>
                </c:pt>
                <c:pt idx="4">
                  <c:v>1513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8380288"/>
        <c:axId val="211358208"/>
        <c:axId val="0"/>
      </c:bar3DChart>
      <c:catAx>
        <c:axId val="2183802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358208"/>
        <c:crosses val="autoZero"/>
        <c:auto val="1"/>
        <c:lblAlgn val="ctr"/>
        <c:lblOffset val="100"/>
        <c:noMultiLvlLbl val="0"/>
      </c:catAx>
      <c:valAx>
        <c:axId val="2113582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8380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0915822450058994E-2"/>
                  <c:y val="-0.376977909360054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22255222389483E-2"/>
                  <c:y val="-8.489149884504025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265796004719477E-2"/>
                  <c:y val="-7.03786966847772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7997432315752838E-3"/>
                  <c:y val="-6.96980837427205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030043713920089E-2"/>
                  <c:y val="-0.184483846829553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4"/>
                <c:pt idx="0">
                  <c:v>2022 план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642</c:v>
                </c:pt>
                <c:pt idx="1">
                  <c:v>35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9194368"/>
        <c:axId val="206431360"/>
        <c:axId val="0"/>
      </c:bar3DChart>
      <c:catAx>
        <c:axId val="219194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431360"/>
        <c:crosses val="autoZero"/>
        <c:auto val="1"/>
        <c:lblAlgn val="ctr"/>
        <c:lblOffset val="100"/>
        <c:noMultiLvlLbl val="0"/>
      </c:catAx>
      <c:valAx>
        <c:axId val="20643136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194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2225679211695E-2"/>
                  <c:y val="-0.2824878311653603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1 293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8977086549643E-2"/>
                  <c:y val="-0.376649992198060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091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2444897118290394E-2"/>
                  <c:y val="-0.359529538007239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19077250385957E-2"/>
                  <c:y val="-0.2824881681821750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222567921169389E-2"/>
                  <c:y val="-0.154084087717388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1293.0999999999999</c:v>
                </c:pt>
                <c:pt idx="1">
                  <c:v>2091.3000000000002</c:v>
                </c:pt>
                <c:pt idx="2">
                  <c:v>2006.2</c:v>
                </c:pt>
                <c:pt idx="3">
                  <c:v>1252.4000000000001</c:v>
                </c:pt>
                <c:pt idx="4">
                  <c:v>636.79999999999995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9845632"/>
        <c:axId val="206437696"/>
        <c:axId val="0"/>
      </c:bar3DChart>
      <c:catAx>
        <c:axId val="219845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437696"/>
        <c:crosses val="autoZero"/>
        <c:auto val="1"/>
        <c:lblAlgn val="ctr"/>
        <c:lblOffset val="100"/>
        <c:noMultiLvlLbl val="0"/>
      </c:catAx>
      <c:valAx>
        <c:axId val="2064376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845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0.15521145102275627"/>
                  <c:y val="-0.34016976492053841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1546694586365472"/>
                  <c:y val="-0.2943825968920503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4534595639150226E-3"/>
                  <c:y val="-0.3586651505936483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387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37980409349152E-2"/>
                  <c:y val="-0.28521388088249555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5126680700508201E-4"/>
                  <c:y val="-0.27839648835179948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/>
                      <a:t>304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314</c:v>
                </c:pt>
                <c:pt idx="1">
                  <c:v>348</c:v>
                </c:pt>
                <c:pt idx="2">
                  <c:v>387</c:v>
                </c:pt>
                <c:pt idx="3">
                  <c:v>304</c:v>
                </c:pt>
                <c:pt idx="4">
                  <c:v>304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20606464"/>
        <c:axId val="206436544"/>
        <c:axId val="0"/>
      </c:bar3DChart>
      <c:catAx>
        <c:axId val="220606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6436544"/>
        <c:crosses val="autoZero"/>
        <c:auto val="1"/>
        <c:lblAlgn val="ctr"/>
        <c:lblOffset val="100"/>
        <c:noMultiLvlLbl val="0"/>
      </c:catAx>
      <c:valAx>
        <c:axId val="206436544"/>
        <c:scaling>
          <c:orientation val="minMax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0606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027909951664922E-2"/>
                  <c:y val="-0.24413001142491775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24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167272765751815E-2"/>
                  <c:y val="-0.2596028895550847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en-US" dirty="0" smtClean="0"/>
                      <a:t>27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0690235749617E-2"/>
                  <c:y val="-0.349481525672525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685525695426687E-2"/>
                  <c:y val="-0.3547865124600110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64545966531101E-2"/>
                  <c:y val="-0.357613127023534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#\ ##0.0</c:formatCode>
                <c:ptCount val="5"/>
                <c:pt idx="0">
                  <c:v>24</c:v>
                </c:pt>
                <c:pt idx="1">
                  <c:v>27</c:v>
                </c:pt>
                <c:pt idx="2">
                  <c:v>41</c:v>
                </c:pt>
                <c:pt idx="3">
                  <c:v>41</c:v>
                </c:pt>
                <c:pt idx="4">
                  <c:v>41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212160"/>
        <c:axId val="211365824"/>
        <c:axId val="0"/>
      </c:bar3DChart>
      <c:catAx>
        <c:axId val="221212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1365824"/>
        <c:crosses val="autoZero"/>
        <c:auto val="1"/>
        <c:lblAlgn val="ctr"/>
        <c:lblOffset val="100"/>
        <c:noMultiLvlLbl val="0"/>
      </c:catAx>
      <c:valAx>
        <c:axId val="211365824"/>
        <c:scaling>
          <c:orientation val="minMax"/>
          <c:max val="50"/>
          <c:min val="0"/>
        </c:scaling>
        <c:delete val="0"/>
        <c:axPos val="l"/>
        <c:majorGridlines/>
        <c:numFmt formatCode="#\ 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212160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2589502545170131E-2"/>
          <c:y val="2.8974437949241365E-2"/>
          <c:w val="0.82644974258040116"/>
          <c:h val="0.9204957482211756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-</a:t>
                    </a:r>
                    <a:r>
                      <a:rPr lang="en-US"/>
                      <a:t>1 </a:t>
                    </a:r>
                    <a:r>
                      <a:rPr lang="en-US" smtClean="0"/>
                      <a:t>7</a:t>
                    </a:r>
                    <a:r>
                      <a:rPr lang="ru-RU" smtClean="0"/>
                      <a:t>03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-2 </a:t>
                    </a:r>
                    <a:r>
                      <a:rPr lang="en-US" dirty="0" smtClean="0"/>
                      <a:t>84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PowerPoint]Лист1'!$A$2:$A$12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</c:numCache>
            </c:numRef>
          </c:cat>
          <c:val>
            <c:numRef>
              <c:f>'[Диаграмма в Microsoft PowerPoint]Лист1'!$B$2:$B$12</c:f>
              <c:numCache>
                <c:formatCode>#,##0</c:formatCode>
                <c:ptCount val="11"/>
                <c:pt idx="0">
                  <c:v>0</c:v>
                </c:pt>
                <c:pt idx="1">
                  <c:v>-1794</c:v>
                </c:pt>
                <c:pt idx="2">
                  <c:v>-2845</c:v>
                </c:pt>
                <c:pt idx="3">
                  <c:v>-3106</c:v>
                </c:pt>
                <c:pt idx="4">
                  <c:v>862</c:v>
                </c:pt>
                <c:pt idx="5">
                  <c:v>720</c:v>
                </c:pt>
                <c:pt idx="6">
                  <c:v>3536.2440000000061</c:v>
                </c:pt>
                <c:pt idx="7">
                  <c:v>1281.5999999999985</c:v>
                </c:pt>
                <c:pt idx="8">
                  <c:v>107.61000000000058</c:v>
                </c:pt>
                <c:pt idx="9">
                  <c:v>1702.9000000000015</c:v>
                </c:pt>
                <c:pt idx="10">
                  <c:v>-2886.1000000000058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34176"/>
        <c:axId val="122391360"/>
      </c:barChart>
      <c:catAx>
        <c:axId val="91634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2391360"/>
        <c:crosses val="autoZero"/>
        <c:auto val="1"/>
        <c:lblAlgn val="ctr"/>
        <c:lblOffset val="100"/>
        <c:noMultiLvlLbl val="0"/>
      </c:catAx>
      <c:valAx>
        <c:axId val="12239136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916341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761532954243024E-2"/>
                  <c:y val="-0.409415848838079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988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64705617758518E-2"/>
                  <c:y val="-0.2986621260181401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686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22233759029009E-2"/>
                  <c:y val="-0.3469676966415495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773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651691100124072E-2"/>
                  <c:y val="-0.3398977687764387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49712683532063E-2"/>
                  <c:y val="-0.113665225907258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155</a:t>
                    </a:r>
                  </a:p>
                  <a:p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988</c:v>
                </c:pt>
                <c:pt idx="1">
                  <c:v>686</c:v>
                </c:pt>
                <c:pt idx="2">
                  <c:v>773</c:v>
                </c:pt>
                <c:pt idx="3">
                  <c:v>760</c:v>
                </c:pt>
                <c:pt idx="4">
                  <c:v>155.4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1928448"/>
        <c:axId val="219484096"/>
        <c:axId val="0"/>
      </c:bar3DChart>
      <c:catAx>
        <c:axId val="221928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9484096"/>
        <c:crosses val="autoZero"/>
        <c:auto val="1"/>
        <c:lblAlgn val="ctr"/>
        <c:lblOffset val="100"/>
        <c:noMultiLvlLbl val="0"/>
      </c:catAx>
      <c:valAx>
        <c:axId val="2194840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9284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96143484057328"/>
          <c:y val="6.3896815259490633E-2"/>
          <c:w val="0.82769350032536071"/>
          <c:h val="0.72182012066711143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924869458949005E-2"/>
                  <c:y val="-0.39863090031736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195613185836494E-2"/>
                  <c:y val="-0.370858294816096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10397654228901E-2"/>
                  <c:y val="-0.319141904440607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8.1097140000317425E-3"/>
                  <c:y val="-0.27167414795428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90975209103864E-2"/>
                  <c:y val="-0.245646069249262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3476</c:v>
                </c:pt>
                <c:pt idx="1">
                  <c:v>3213</c:v>
                </c:pt>
                <c:pt idx="2">
                  <c:v>2596</c:v>
                </c:pt>
                <c:pt idx="3">
                  <c:v>2106</c:v>
                </c:pt>
                <c:pt idx="4">
                  <c:v>1940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2914560"/>
        <c:axId val="221079808"/>
        <c:axId val="0"/>
      </c:bar3DChart>
      <c:catAx>
        <c:axId val="222914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1079808"/>
        <c:crosses val="autoZero"/>
        <c:auto val="1"/>
        <c:lblAlgn val="ctr"/>
        <c:lblOffset val="100"/>
        <c:noMultiLvlLbl val="0"/>
      </c:catAx>
      <c:valAx>
        <c:axId val="2210798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29145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251904"/>
        <c:axId val="221083840"/>
        <c:axId val="0"/>
      </c:bar3DChart>
      <c:catAx>
        <c:axId val="2242519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21083840"/>
        <c:crosses val="autoZero"/>
        <c:auto val="1"/>
        <c:lblAlgn val="ctr"/>
        <c:lblOffset val="100"/>
        <c:noMultiLvlLbl val="0"/>
      </c:catAx>
      <c:valAx>
        <c:axId val="2210838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242519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9.7642358087425395E-3"/>
                  <c:y val="-0.24461121278297948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765012865469205E-3"/>
                  <c:y val="-0.3273124444228576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054293989569827E-2"/>
                  <c:y val="-0.218201954443190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5445390784418E-2"/>
                  <c:y val="-0.2034531982039361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7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05998670714961E-2"/>
                  <c:y val="-0.16866698385441914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881</c:v>
                </c:pt>
                <c:pt idx="1">
                  <c:v>1554</c:v>
                </c:pt>
                <c:pt idx="2">
                  <c:v>927</c:v>
                </c:pt>
                <c:pt idx="3">
                  <c:v>721</c:v>
                </c:pt>
                <c:pt idx="4">
                  <c:v>497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4383488"/>
        <c:axId val="223387648"/>
        <c:axId val="0"/>
      </c:bar3DChart>
      <c:catAx>
        <c:axId val="2243834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387648"/>
        <c:crosses val="autoZero"/>
        <c:auto val="1"/>
        <c:lblAlgn val="ctr"/>
        <c:lblOffset val="100"/>
        <c:noMultiLvlLbl val="0"/>
      </c:catAx>
      <c:valAx>
        <c:axId val="223387648"/>
        <c:scaling>
          <c:orientation val="minMax"/>
          <c:max val="16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43834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822297486429838"/>
          <c:y val="3.5324667970578642E-2"/>
          <c:w val="0.88177702513570166"/>
          <c:h val="0.77216470731315734"/>
        </c:manualLayout>
      </c:layout>
      <c:bar3D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29769227883496E-2"/>
                  <c:y val="-4.0067784547581295E-2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461E-2"/>
                  <c:y val="-1.5752475078689984E-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4276916920691383E-3"/>
                  <c:y val="-1.9487574817017433E-2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/>
                      <a:t>6</a:t>
                    </a:r>
                    <a:r>
                      <a:rPr lang="ru-RU" sz="1300" dirty="0" smtClean="0"/>
                      <a:t>44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1375321398580411E-2"/>
                  <c:y val="-1.3261228866796653E-2"/>
                </c:manualLayout>
              </c:layout>
              <c:tx>
                <c:rich>
                  <a:bodyPr/>
                  <a:lstStyle/>
                  <a:p>
                    <a:r>
                      <a:rPr lang="en-US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ru-RU" sz="1300" baseline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1.206209744076976E-3"/>
                </c:manualLayout>
              </c:layout>
              <c:tx>
                <c:rich>
                  <a:bodyPr/>
                  <a:lstStyle/>
                  <a:p>
                    <a:r>
                      <a:rPr lang="en-US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48</a:t>
                    </a:r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432</c:v>
                </c:pt>
                <c:pt idx="1">
                  <c:v>832</c:v>
                </c:pt>
                <c:pt idx="2">
                  <c:v>644</c:v>
                </c:pt>
                <c:pt idx="3">
                  <c:v>770</c:v>
                </c:pt>
                <c:pt idx="4">
                  <c:v>483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25290240"/>
        <c:axId val="223393408"/>
        <c:axId val="0"/>
      </c:bar3DChart>
      <c:catAx>
        <c:axId val="225290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393408"/>
        <c:crosses val="autoZero"/>
        <c:auto val="1"/>
        <c:lblAlgn val="ctr"/>
        <c:lblOffset val="100"/>
        <c:noMultiLvlLbl val="0"/>
      </c:catAx>
      <c:valAx>
        <c:axId val="22339340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290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077434225543E-2"/>
                  <c:y val="-0.383300631661426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2 577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286363476919651E-2"/>
                  <c:y val="-0.308160860112844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1 931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1179681503912961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</a:t>
                    </a:r>
                    <a:r>
                      <a:rPr lang="ru-RU" dirty="0" smtClean="0"/>
                      <a:t>8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06383088044033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</a:t>
                    </a:r>
                    <a:r>
                      <a:rPr lang="ru-RU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256450352633E-2"/>
                  <c:y val="-0.120014065465428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2783</c:v>
                </c:pt>
                <c:pt idx="1">
                  <c:v>1931.4013</c:v>
                </c:pt>
                <c:pt idx="2">
                  <c:v>517.87019999999995</c:v>
                </c:pt>
                <c:pt idx="3">
                  <c:v>387.78640000000001</c:v>
                </c:pt>
                <c:pt idx="4">
                  <c:v>392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25617408"/>
        <c:axId val="226010240"/>
        <c:axId val="0"/>
      </c:bar3DChart>
      <c:catAx>
        <c:axId val="2256174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010240"/>
        <c:crosses val="autoZero"/>
        <c:auto val="1"/>
        <c:lblAlgn val="ctr"/>
        <c:lblOffset val="100"/>
        <c:noMultiLvlLbl val="0"/>
      </c:catAx>
      <c:valAx>
        <c:axId val="2260102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56174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9298426130734283E-3"/>
                  <c:y val="-0.19569654561160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689222460083832E-2"/>
                  <c:y val="-0.401962100314385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7577474641127407E-2"/>
                  <c:y val="-0.236240410274854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410602507393002E-2"/>
                  <c:y val="-0.11861811619102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657767443137307E-2"/>
                  <c:y val="-0.124092408181091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134</c:v>
                </c:pt>
                <c:pt idx="1">
                  <c:v>297.89999999999998</c:v>
                </c:pt>
                <c:pt idx="2">
                  <c:v>145.4</c:v>
                </c:pt>
                <c:pt idx="3">
                  <c:v>57.8</c:v>
                </c:pt>
                <c:pt idx="4">
                  <c:v>50.4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3917952"/>
        <c:axId val="223395136"/>
        <c:axId val="0"/>
      </c:bar3DChart>
      <c:catAx>
        <c:axId val="1539179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3395136"/>
        <c:crosses val="autoZero"/>
        <c:auto val="1"/>
        <c:lblAlgn val="ctr"/>
        <c:lblOffset val="100"/>
        <c:noMultiLvlLbl val="0"/>
      </c:catAx>
      <c:valAx>
        <c:axId val="22339513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39179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494870682541176E-2"/>
                  <c:y val="-8.671374152188052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335291117261996E-3"/>
                  <c:y val="-0.170545386973892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467410869860252E-2"/>
                  <c:y val="-0.187896806962123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922148492773893E-2"/>
                  <c:y val="-0.131714206076372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805364032892689E-2"/>
                  <c:y val="-0.398665489795286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14.9</c:v>
                </c:pt>
                <c:pt idx="1">
                  <c:v>51.7</c:v>
                </c:pt>
                <c:pt idx="2">
                  <c:v>39</c:v>
                </c:pt>
                <c:pt idx="3">
                  <c:v>34</c:v>
                </c:pt>
                <c:pt idx="4">
                  <c:v>140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4789888"/>
        <c:axId val="154611072"/>
        <c:axId val="0"/>
      </c:bar3DChart>
      <c:catAx>
        <c:axId val="1547898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4611072"/>
        <c:crosses val="autoZero"/>
        <c:auto val="1"/>
        <c:lblAlgn val="ctr"/>
        <c:lblOffset val="100"/>
        <c:noMultiLvlLbl val="0"/>
      </c:catAx>
      <c:valAx>
        <c:axId val="154611072"/>
        <c:scaling>
          <c:orientation val="minMax"/>
          <c:max val="15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4789888"/>
        <c:crosses val="autoZero"/>
        <c:crossBetween val="between"/>
        <c:majorUnit val="2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976182116724105E-2"/>
                  <c:y val="-0.32200974040912034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6 155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442655182729517E-2"/>
                  <c:y val="-0.3603066584772671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7 217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698272503672097E-2"/>
                  <c:y val="-0.3302727115073825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6 681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2671852650594412E-3"/>
                  <c:y val="-0.34888032269408509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6 886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4917318922620977E-2"/>
                  <c:y val="-0.2882651460723539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5 242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6154.6292793100001</c:v>
                </c:pt>
                <c:pt idx="1">
                  <c:v>7216.7788</c:v>
                </c:pt>
                <c:pt idx="2">
                  <c:v>6680.9573</c:v>
                </c:pt>
                <c:pt idx="3">
                  <c:v>6885.8127999999997</c:v>
                </c:pt>
                <c:pt idx="4">
                  <c:v>5242.0717999999997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54893824"/>
        <c:axId val="226011968"/>
        <c:axId val="0"/>
      </c:bar3DChart>
      <c:catAx>
        <c:axId val="15489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26011968"/>
        <c:crosses val="autoZero"/>
        <c:auto val="1"/>
        <c:lblAlgn val="ctr"/>
        <c:lblOffset val="100"/>
        <c:noMultiLvlLbl val="0"/>
      </c:catAx>
      <c:valAx>
        <c:axId val="226011968"/>
        <c:scaling>
          <c:orientation val="minMax"/>
          <c:max val="800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489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5914431820435E-2"/>
                  <c:y val="-0.1345220471353656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257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4610594576787829E-3"/>
                  <c:y val="-0.2388283916878879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2 638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4348549080532754E-2"/>
                  <c:y val="-0.3749034203486822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ru-RU" baseline="0" dirty="0" smtClean="0"/>
                      <a:t> 641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2042633132199318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0342764822478994E-2"/>
                  <c:y val="-9.14650241970963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1257.2</c:v>
                </c:pt>
                <c:pt idx="1">
                  <c:v>2638.4</c:v>
                </c:pt>
                <c:pt idx="2">
                  <c:v>4641</c:v>
                </c:pt>
                <c:pt idx="3">
                  <c:v>2161</c:v>
                </c:pt>
                <c:pt idx="4">
                  <c:v>460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6083712"/>
        <c:axId val="155920640"/>
        <c:axId val="0"/>
      </c:bar3DChart>
      <c:catAx>
        <c:axId val="1560837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5920640"/>
        <c:crosses val="autoZero"/>
        <c:auto val="1"/>
        <c:lblAlgn val="ctr"/>
        <c:lblOffset val="100"/>
        <c:noMultiLvlLbl val="0"/>
      </c:catAx>
      <c:valAx>
        <c:axId val="15592064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0837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00211550242028"/>
          <c:y val="3.8359666525436285E-2"/>
          <c:w val="0.78457828053321166"/>
          <c:h val="0.93003142576207676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PowerPoint]Лист1'!$A$3:$A$13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</c:numCache>
            </c:numRef>
          </c:cat>
          <c:val>
            <c:numRef>
              <c:f>'[Диаграмма в Microsoft PowerPoint]Лист1'!$B$3:$B$13</c:f>
              <c:numCache>
                <c:formatCode>#,##0</c:formatCode>
                <c:ptCount val="11"/>
                <c:pt idx="0">
                  <c:v>65007</c:v>
                </c:pt>
                <c:pt idx="1">
                  <c:v>72821</c:v>
                </c:pt>
                <c:pt idx="2">
                  <c:v>80156</c:v>
                </c:pt>
                <c:pt idx="3">
                  <c:v>79401</c:v>
                </c:pt>
                <c:pt idx="4">
                  <c:v>77387.899999999994</c:v>
                </c:pt>
                <c:pt idx="5">
                  <c:v>70244</c:v>
                </c:pt>
                <c:pt idx="6">
                  <c:v>58719.3</c:v>
                </c:pt>
                <c:pt idx="7">
                  <c:v>49706</c:v>
                </c:pt>
                <c:pt idx="8">
                  <c:v>43974.8</c:v>
                </c:pt>
                <c:pt idx="9">
                  <c:v>41357.9</c:v>
                </c:pt>
                <c:pt idx="10">
                  <c:v>37122.199999999997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34688"/>
        <c:axId val="122394240"/>
      </c:barChart>
      <c:catAx>
        <c:axId val="9163468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2394240"/>
        <c:crosses val="autoZero"/>
        <c:auto val="1"/>
        <c:lblAlgn val="ctr"/>
        <c:lblOffset val="100"/>
        <c:noMultiLvlLbl val="0"/>
      </c:catAx>
      <c:valAx>
        <c:axId val="12239424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91634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7046272"/>
        <c:axId val="155923520"/>
        <c:axId val="0"/>
      </c:bar3DChart>
      <c:catAx>
        <c:axId val="157046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55923520"/>
        <c:crosses val="autoZero"/>
        <c:auto val="1"/>
        <c:lblAlgn val="ctr"/>
        <c:lblOffset val="100"/>
        <c:noMultiLvlLbl val="0"/>
      </c:catAx>
      <c:valAx>
        <c:axId val="1559235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704627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9643137809"/>
          <c:y val="5.092494387871295E-2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116456545331031E-2"/>
                  <c:y val="-0.1941959202264372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674813919519661E-2"/>
                  <c:y val="-0.2727009792757914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116714748377318E-2"/>
                  <c:y val="-0.3677330253440478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95893435471574E-2"/>
                  <c:y val="-0.2355148518072681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9E-2"/>
                  <c:y val="-0.1528776393271953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1855.5244999999998</c:v>
                </c:pt>
                <c:pt idx="1">
                  <c:v>3153.0703999999992</c:v>
                </c:pt>
                <c:pt idx="2">
                  <c:v>4503.6000000000004</c:v>
                </c:pt>
                <c:pt idx="3">
                  <c:v>2447.9380999999998</c:v>
                </c:pt>
                <c:pt idx="4">
                  <c:v>1144.6624000000002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9664256"/>
        <c:axId val="156278784"/>
        <c:axId val="0"/>
      </c:bar3DChart>
      <c:catAx>
        <c:axId val="149664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278784"/>
        <c:crosses val="autoZero"/>
        <c:auto val="1"/>
        <c:lblAlgn val="ctr"/>
        <c:lblOffset val="100"/>
        <c:noMultiLvlLbl val="0"/>
      </c:catAx>
      <c:valAx>
        <c:axId val="15627878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96642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0011392"/>
        <c:axId val="156282816"/>
        <c:axId val="0"/>
      </c:bar3DChart>
      <c:catAx>
        <c:axId val="1500113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56282816"/>
        <c:crosses val="autoZero"/>
        <c:auto val="1"/>
        <c:lblAlgn val="ctr"/>
        <c:lblOffset val="100"/>
        <c:noMultiLvlLbl val="0"/>
      </c:catAx>
      <c:valAx>
        <c:axId val="1562828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00113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053516932843101E-2"/>
                  <c:y val="-0.23346019778328586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850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23173437507285E-2"/>
                  <c:y val="-0.362097618631468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539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9.7647538465603072E-3"/>
                  <c:y val="-0.3683492422482583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 1813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512355460973361E-2"/>
                  <c:y val="-0.1756647123086848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584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9.8269183846959197E-3"/>
                  <c:y val="-9.1564477996617377E-2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158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0.0</c:formatCode>
                <c:ptCount val="5"/>
                <c:pt idx="0">
                  <c:v>850.12329999999997</c:v>
                </c:pt>
                <c:pt idx="1">
                  <c:v>1539.3332</c:v>
                </c:pt>
                <c:pt idx="2">
                  <c:v>1813.1</c:v>
                </c:pt>
                <c:pt idx="3">
                  <c:v>584.22140000000002</c:v>
                </c:pt>
                <c:pt idx="4">
                  <c:v>157.99679999999998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0281216"/>
        <c:axId val="156284544"/>
        <c:axId val="0"/>
      </c:bar3DChart>
      <c:catAx>
        <c:axId val="1502812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6284544"/>
        <c:crosses val="autoZero"/>
        <c:auto val="1"/>
        <c:lblAlgn val="ctr"/>
        <c:lblOffset val="100"/>
        <c:noMultiLvlLbl val="0"/>
      </c:catAx>
      <c:valAx>
        <c:axId val="156284544"/>
        <c:scaling>
          <c:orientation val="minMax"/>
          <c:max val="160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0281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3318400"/>
        <c:axId val="157320896"/>
        <c:axId val="0"/>
      </c:bar3DChart>
      <c:catAx>
        <c:axId val="153318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57320896"/>
        <c:crosses val="autoZero"/>
        <c:auto val="1"/>
        <c:lblAlgn val="ctr"/>
        <c:lblOffset val="100"/>
        <c:noMultiLvlLbl val="0"/>
      </c:catAx>
      <c:valAx>
        <c:axId val="15732089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533184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76856357255931"/>
          <c:y val="0.1087705371376517"/>
          <c:w val="0.83532248656763197"/>
          <c:h val="0.70152487373881556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1198703657377139E-3"/>
                  <c:y val="-9.3156539687891809E-2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</a:t>
                    </a:r>
                    <a:endParaRPr lang="ru-RU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165263632297642E-2"/>
                  <c:y val="-0.35667516804038746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</a:t>
                    </a:r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195625173774517E-2"/>
                  <c:y val="-0.32255391834516739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233429496754519E-2"/>
                  <c:y val="-0.1108925502038919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75072122565768E-2"/>
                  <c:y val="-0.1024950647476891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2021 факт</c:v>
                </c:pt>
                <c:pt idx="1">
                  <c:v>2022 план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1.8</c:v>
                </c:pt>
                <c:pt idx="1">
                  <c:v>27.1816</c:v>
                </c:pt>
                <c:pt idx="2">
                  <c:v>23.975099999999998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2939008"/>
        <c:axId val="157322624"/>
        <c:axId val="0"/>
      </c:bar3DChart>
      <c:catAx>
        <c:axId val="152939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7322624"/>
        <c:crosses val="autoZero"/>
        <c:auto val="1"/>
        <c:lblAlgn val="ctr"/>
        <c:lblOffset val="100"/>
        <c:noMultiLvlLbl val="0"/>
      </c:catAx>
      <c:valAx>
        <c:axId val="157322624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529390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91430435643417"/>
          <c:y val="4.037822139407455E-2"/>
          <c:w val="0.66742068135055543"/>
          <c:h val="0.92609284843822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83 </a:t>
                    </a:r>
                    <a:r>
                      <a:rPr lang="en-US" smtClean="0"/>
                      <a:t>00</a:t>
                    </a:r>
                    <a:r>
                      <a:rPr lang="ru-RU" smtClean="0"/>
                      <a:t>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PowerPoint]Лист1'!$I$1:$I$11</c:f>
              <c:numCache>
                <c:formatCode>General</c:formatCode>
                <c:ptCount val="11"/>
                <c:pt idx="0">
                  <c:v>2025</c:v>
                </c:pt>
                <c:pt idx="1">
                  <c:v>2024</c:v>
                </c:pt>
                <c:pt idx="2">
                  <c:v>2023</c:v>
                </c:pt>
                <c:pt idx="3">
                  <c:v>2022</c:v>
                </c:pt>
                <c:pt idx="4">
                  <c:v>2021</c:v>
                </c:pt>
                <c:pt idx="5">
                  <c:v>2020</c:v>
                </c:pt>
                <c:pt idx="6">
                  <c:v>2019</c:v>
                </c:pt>
                <c:pt idx="7">
                  <c:v>2018</c:v>
                </c:pt>
                <c:pt idx="8">
                  <c:v>2017</c:v>
                </c:pt>
                <c:pt idx="9">
                  <c:v>2016</c:v>
                </c:pt>
                <c:pt idx="10">
                  <c:v>2015</c:v>
                </c:pt>
              </c:numCache>
            </c:numRef>
          </c:cat>
          <c:val>
            <c:numRef>
              <c:f>'[Диаграмма в Microsoft PowerPoint]Лист1'!$J$1:$J$11</c:f>
              <c:numCache>
                <c:formatCode>#,##0</c:formatCode>
                <c:ptCount val="11"/>
                <c:pt idx="0">
                  <c:v>65007</c:v>
                </c:pt>
                <c:pt idx="1">
                  <c:v>74524</c:v>
                </c:pt>
                <c:pt idx="2">
                  <c:v>83001</c:v>
                </c:pt>
                <c:pt idx="3">
                  <c:v>82507</c:v>
                </c:pt>
                <c:pt idx="4">
                  <c:v>76526</c:v>
                </c:pt>
                <c:pt idx="5">
                  <c:v>69521</c:v>
                </c:pt>
                <c:pt idx="6">
                  <c:v>55183</c:v>
                </c:pt>
                <c:pt idx="7">
                  <c:v>48424</c:v>
                </c:pt>
                <c:pt idx="8">
                  <c:v>43867</c:v>
                </c:pt>
                <c:pt idx="9">
                  <c:v>39655</c:v>
                </c:pt>
                <c:pt idx="10">
                  <c:v>40008.300000000003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635200"/>
        <c:axId val="132882432"/>
      </c:barChart>
      <c:catAx>
        <c:axId val="91635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2882432"/>
        <c:crosses val="autoZero"/>
        <c:auto val="1"/>
        <c:lblAlgn val="ctr"/>
        <c:lblOffset val="100"/>
        <c:noMultiLvlLbl val="0"/>
      </c:catAx>
      <c:valAx>
        <c:axId val="132882432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916352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05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1">
                  <c:v>31.694033940000001</c:v>
                </c:pt>
                <c:pt idx="3">
                  <c:v>20.049099999999999</c:v>
                </c:pt>
                <c:pt idx="5">
                  <c:v>12.8</c:v>
                </c:pt>
                <c:pt idx="7">
                  <c:v>9.3033999999999999</c:v>
                </c:pt>
                <c:pt idx="9">
                  <c:v>33.299999999999997</c:v>
                </c:pt>
                <c:pt idx="11">
                  <c:v>399.2</c:v>
                </c:pt>
                <c:pt idx="13">
                  <c:v>598.20000000000005</c:v>
                </c:pt>
                <c:pt idx="15">
                  <c:v>698.5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7309</c:v>
                </c:pt>
                <c:pt idx="2" formatCode="#,##0">
                  <c:v>6973.5</c:v>
                </c:pt>
                <c:pt idx="4" formatCode="#,##0">
                  <c:v>8346.1</c:v>
                </c:pt>
                <c:pt idx="6" formatCode="#,##0">
                  <c:v>7941.3418000000001</c:v>
                </c:pt>
                <c:pt idx="8" formatCode="#,##0">
                  <c:v>10611.3</c:v>
                </c:pt>
                <c:pt idx="10" formatCode="#,##0">
                  <c:v>12330.4</c:v>
                </c:pt>
                <c:pt idx="12" formatCode="#,##0">
                  <c:v>12932</c:v>
                </c:pt>
                <c:pt idx="14" formatCode="#,##0">
                  <c:v>11294.2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0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100</c:v>
                </c:pt>
                <c:pt idx="2" formatCode="#,##0">
                  <c:v>76.900000000000006</c:v>
                </c:pt>
                <c:pt idx="4" formatCode="#,##0">
                  <c:v>49.6</c:v>
                </c:pt>
                <c:pt idx="6" formatCode="#,##0">
                  <c:v>26.5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layout>
                <c:manualLayout>
                  <c:x val="0"/>
                  <c:y val="-1.7036463565527252E-2"/>
                </c:manualLayout>
              </c:layout>
              <c:spPr/>
              <c:txPr>
                <a:bodyPr anchorCtr="0"/>
                <a:lstStyle/>
                <a:p>
                  <a:pPr algn="ctr">
                    <a:defRPr lang="en-US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5500</c:v>
                </c:pt>
                <c:pt idx="2" formatCode="#,##0">
                  <c:v>3300</c:v>
                </c:pt>
                <c:pt idx="4" formatCode="#,##0">
                  <c:v>500</c:v>
                </c:pt>
                <c:pt idx="8" formatCode="#,##0">
                  <c:v>1000</c:v>
                </c:pt>
                <c:pt idx="10" formatCode="#,##0">
                  <c:v>2126.4</c:v>
                </c:pt>
                <c:pt idx="12" formatCode="#,##0">
                  <c:v>3226.7</c:v>
                </c:pt>
                <c:pt idx="14" formatCode="#,##0">
                  <c:v>4865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73236736"/>
        <c:axId val="51333952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07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0,0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5018635980562068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-2.9457124962879829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0,9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801490878444965E-3"/>
                  <c:y val="-3.07286968624811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1,2</a:t>
                    </a:r>
                    <a:r>
                      <a:rPr lang="en-US" dirty="0" smtClean="0"/>
                      <a:t>%**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0">
                  <c:v>16750</c:v>
                </c:pt>
                <c:pt idx="1">
                  <c:v>16500</c:v>
                </c:pt>
                <c:pt idx="2">
                  <c:v>16250</c:v>
                </c:pt>
                <c:pt idx="3">
                  <c:v>16000</c:v>
                </c:pt>
                <c:pt idx="4">
                  <c:v>15800</c:v>
                </c:pt>
                <c:pt idx="5">
                  <c:v>15600</c:v>
                </c:pt>
                <c:pt idx="6">
                  <c:v>15300</c:v>
                </c:pt>
                <c:pt idx="7">
                  <c:v>15000</c:v>
                </c:pt>
                <c:pt idx="8">
                  <c:v>15300</c:v>
                </c:pt>
                <c:pt idx="9">
                  <c:v>15600</c:v>
                </c:pt>
                <c:pt idx="10">
                  <c:v>17000</c:v>
                </c:pt>
                <c:pt idx="11">
                  <c:v>18000</c:v>
                </c:pt>
                <c:pt idx="12">
                  <c:v>18000</c:v>
                </c:pt>
                <c:pt idx="13">
                  <c:v>18500</c:v>
                </c:pt>
                <c:pt idx="14">
                  <c:v>18500</c:v>
                </c:pt>
                <c:pt idx="15">
                  <c:v>19000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36736"/>
        <c:axId val="51333952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01.01.2019</c:v>
                </c:pt>
                <c:pt idx="1">
                  <c:v>Расходы на обслуживание 2018 год</c:v>
                </c:pt>
                <c:pt idx="2">
                  <c:v>Госдолг на 01.01.2020</c:v>
                </c:pt>
                <c:pt idx="3">
                  <c:v>Расходы на обслуживание 2019 год</c:v>
                </c:pt>
                <c:pt idx="4">
                  <c:v>Госдолг на 01.01.2021</c:v>
                </c:pt>
                <c:pt idx="5">
                  <c:v>Расходы на обслуживание 2020 год</c:v>
                </c:pt>
                <c:pt idx="6">
                  <c:v>Госдолг на 01.01.2022</c:v>
                </c:pt>
                <c:pt idx="7">
                  <c:v>Расходы на обслуживание 2021 год</c:v>
                </c:pt>
                <c:pt idx="8">
                  <c:v>Госдолг на 01.01.2023</c:v>
                </c:pt>
                <c:pt idx="9">
                  <c:v>Расходы на обслуживание 2022 год</c:v>
                </c:pt>
                <c:pt idx="10">
                  <c:v>Госдолг на 01.01.2024</c:v>
                </c:pt>
                <c:pt idx="11">
                  <c:v>Расходы на обслуживание 2023 год</c:v>
                </c:pt>
                <c:pt idx="12">
                  <c:v>Госдолг на 01.01.2025</c:v>
                </c:pt>
                <c:pt idx="13">
                  <c:v>Расходы на обслуживание 2024 год</c:v>
                </c:pt>
                <c:pt idx="14">
                  <c:v>Госдолг на 01.01.2026</c:v>
                </c:pt>
                <c:pt idx="15">
                  <c:v>Расходы на обслуживание 2025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0.434</c:v>
                </c:pt>
                <c:pt idx="1">
                  <c:v>0.39</c:v>
                </c:pt>
                <c:pt idx="2">
                  <c:v>0.33800000000000002</c:v>
                </c:pt>
                <c:pt idx="3">
                  <c:v>0.34</c:v>
                </c:pt>
                <c:pt idx="4">
                  <c:v>0.28399999999999997</c:v>
                </c:pt>
                <c:pt idx="5">
                  <c:v>0.3</c:v>
                </c:pt>
                <c:pt idx="6">
                  <c:v>0.219</c:v>
                </c:pt>
                <c:pt idx="7">
                  <c:v>0.4</c:v>
                </c:pt>
                <c:pt idx="8">
                  <c:v>0.28399999999999997</c:v>
                </c:pt>
                <c:pt idx="9">
                  <c:v>0.3</c:v>
                </c:pt>
                <c:pt idx="10">
                  <c:v>0.34399999999999997</c:v>
                </c:pt>
                <c:pt idx="11">
                  <c:v>0.35499999999999998</c:v>
                </c:pt>
                <c:pt idx="12">
                  <c:v>0.376</c:v>
                </c:pt>
                <c:pt idx="13">
                  <c:v>0.36899999999999999</c:v>
                </c:pt>
                <c:pt idx="14">
                  <c:v>0.36499999999999999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3237248"/>
        <c:axId val="134242304"/>
      </c:lineChart>
      <c:catAx>
        <c:axId val="173236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1333952"/>
        <c:crosses val="autoZero"/>
        <c:auto val="1"/>
        <c:lblAlgn val="ctr"/>
        <c:lblOffset val="100"/>
        <c:noMultiLvlLbl val="0"/>
      </c:catAx>
      <c:valAx>
        <c:axId val="51333952"/>
        <c:scaling>
          <c:orientation val="minMax"/>
          <c:max val="2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73236736"/>
        <c:crosses val="autoZero"/>
        <c:crossBetween val="between"/>
      </c:valAx>
      <c:valAx>
        <c:axId val="134242304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73237248"/>
        <c:crosses val="max"/>
        <c:crossBetween val="between"/>
      </c:valAx>
      <c:catAx>
        <c:axId val="1732372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242304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30613</c:v>
                </c:pt>
                <c:pt idx="1">
                  <c:v>31297</c:v>
                </c:pt>
                <c:pt idx="2">
                  <c:v>36308</c:v>
                </c:pt>
                <c:pt idx="3">
                  <c:v>40825</c:v>
                </c:pt>
                <c:pt idx="4">
                  <c:v>42140</c:v>
                </c:pt>
                <c:pt idx="5">
                  <c:v>43250</c:v>
                </c:pt>
                <c:pt idx="6">
                  <c:v>44340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28106</c:v>
                </c:pt>
                <c:pt idx="1">
                  <c:v>38947</c:v>
                </c:pt>
                <c:pt idx="2">
                  <c:v>41080</c:v>
                </c:pt>
                <c:pt idx="3">
                  <c:v>38576</c:v>
                </c:pt>
                <c:pt idx="4">
                  <c:v>38016</c:v>
                </c:pt>
                <c:pt idx="5">
                  <c:v>29571</c:v>
                </c:pt>
                <c:pt idx="6">
                  <c:v>20667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0701952"/>
        <c:axId val="55609600"/>
      </c:barChart>
      <c:catAx>
        <c:axId val="200701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55609600"/>
        <c:crosses val="autoZero"/>
        <c:auto val="1"/>
        <c:lblAlgn val="ctr"/>
        <c:lblOffset val="100"/>
        <c:noMultiLvlLbl val="0"/>
      </c:catAx>
      <c:valAx>
        <c:axId val="55609600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2007019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719786887945131"/>
          <c:y val="3.8716811320848319E-3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2025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 3 349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2505</c:v>
                </c:pt>
                <c:pt idx="1">
                  <c:v>153</c:v>
                </c:pt>
                <c:pt idx="2">
                  <c:v>1056</c:v>
                </c:pt>
                <c:pt idx="3">
                  <c:v>3349</c:v>
                </c:pt>
                <c:pt idx="4">
                  <c:v>4437</c:v>
                </c:pt>
                <c:pt idx="5">
                  <c:v>6960</c:v>
                </c:pt>
                <c:pt idx="6">
                  <c:v>15634</c:v>
                </c:pt>
                <c:pt idx="7">
                  <c:v>10136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559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2559</c:v>
                </c:pt>
                <c:pt idx="1">
                  <c:v>153</c:v>
                </c:pt>
                <c:pt idx="2">
                  <c:v>1056</c:v>
                </c:pt>
                <c:pt idx="3">
                  <c:v>3248</c:v>
                </c:pt>
                <c:pt idx="4">
                  <c:v>4376</c:v>
                </c:pt>
                <c:pt idx="5">
                  <c:v>6981</c:v>
                </c:pt>
                <c:pt idx="6">
                  <c:v>14777</c:v>
                </c:pt>
                <c:pt idx="7">
                  <c:v>9996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2957</c:v>
                </c:pt>
                <c:pt idx="1">
                  <c:v>152</c:v>
                </c:pt>
                <c:pt idx="2">
                  <c:v>1051</c:v>
                </c:pt>
                <c:pt idx="3">
                  <c:v>3153</c:v>
                </c:pt>
                <c:pt idx="4">
                  <c:v>4341</c:v>
                </c:pt>
                <c:pt idx="5">
                  <c:v>6595</c:v>
                </c:pt>
                <c:pt idx="6">
                  <c:v>13875</c:v>
                </c:pt>
                <c:pt idx="7">
                  <c:v>9917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2893</c:v>
                </c:pt>
                <c:pt idx="1">
                  <c:v>126</c:v>
                </c:pt>
                <c:pt idx="2">
                  <c:v>1045</c:v>
                </c:pt>
                <c:pt idx="3">
                  <c:v>3218</c:v>
                </c:pt>
                <c:pt idx="4">
                  <c:v>4140</c:v>
                </c:pt>
                <c:pt idx="5">
                  <c:v>6436</c:v>
                </c:pt>
                <c:pt idx="6">
                  <c:v>12907</c:v>
                </c:pt>
                <c:pt idx="7">
                  <c:v>9966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2376</c:v>
                </c:pt>
                <c:pt idx="1">
                  <c:v>167</c:v>
                </c:pt>
                <c:pt idx="2">
                  <c:v>1036</c:v>
                </c:pt>
                <c:pt idx="3">
                  <c:v>2681</c:v>
                </c:pt>
                <c:pt idx="4">
                  <c:v>3246</c:v>
                </c:pt>
                <c:pt idx="5">
                  <c:v>5253</c:v>
                </c:pt>
                <c:pt idx="6">
                  <c:v>11533</c:v>
                </c:pt>
                <c:pt idx="7">
                  <c:v>9965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0854016"/>
        <c:axId val="55614784"/>
      </c:barChart>
      <c:catAx>
        <c:axId val="20085401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55614784"/>
        <c:crosses val="autoZero"/>
        <c:auto val="1"/>
        <c:lblAlgn val="ctr"/>
        <c:lblOffset val="100"/>
        <c:noMultiLvlLbl val="0"/>
      </c:catAx>
      <c:valAx>
        <c:axId val="55614784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20085401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A25BC51A-AC37-41B5-9702-5ACEE86E2119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0.05718</cdr:x>
      <cdr:y>0.25356</cdr:y>
    </cdr:from>
    <cdr:to>
      <cdr:x>0.1373</cdr:x>
      <cdr:y>0.30431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1512168"/>
          <a:ext cx="726416" cy="302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12 909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0.14454</cdr:x>
      <cdr:y>0.31394</cdr:y>
    </cdr:from>
    <cdr:to>
      <cdr:x>0.23463</cdr:x>
      <cdr:y>0.35876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1872208"/>
          <a:ext cx="816810" cy="267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10 351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0.22796</cdr:x>
      <cdr:y>0.35113</cdr:y>
    </cdr:from>
    <cdr:to>
      <cdr:x>0.31067</cdr:x>
      <cdr:y>0.39501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066827" y="2094055"/>
          <a:ext cx="749898" cy="261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8 896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0.27771</cdr:y>
    </cdr:from>
    <cdr:to>
      <cdr:x>0.47459</cdr:x>
      <cdr:y>0.32159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656184"/>
          <a:ext cx="648080" cy="261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11 611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0.49064</cdr:x>
      <cdr:y>0.22018</cdr:y>
    </cdr:from>
    <cdr:to>
      <cdr:x>0.56212</cdr:x>
      <cdr:y>0.25778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48447" y="1313060"/>
          <a:ext cx="648080" cy="2242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14 456</a:t>
          </a:r>
        </a:p>
        <a:p xmlns:a="http://schemas.openxmlformats.org/drawingml/2006/main"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0.31928</cdr:x>
      <cdr:y>0.35458</cdr:y>
    </cdr:from>
    <cdr:to>
      <cdr:x>0.39076</cdr:x>
      <cdr:y>0.39846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894825" y="2114604"/>
          <a:ext cx="648081" cy="2616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7 968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0.17712</cdr:y>
    </cdr:from>
    <cdr:to>
      <cdr:x>0.64925</cdr:x>
      <cdr:y>0.22726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056291"/>
          <a:ext cx="687611" cy="299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16 159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0.66078</cdr:x>
      <cdr:y>0.18112</cdr:y>
    </cdr:from>
    <cdr:to>
      <cdr:x>0.73662</cdr:x>
      <cdr:y>0.23126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5990993" y="1080120"/>
          <a:ext cx="687611" cy="299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16 159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0.17285</cdr:x>
      <cdr:y>0.12727</cdr:y>
    </cdr:from>
    <cdr:to>
      <cdr:x>0.3208</cdr:x>
      <cdr:y>0.2417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506075" y="342296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70 244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0.57523</cdr:x>
      <cdr:y>0.08548</cdr:y>
    </cdr:from>
    <cdr:to>
      <cdr:x>0.74933</cdr:x>
      <cdr:y>0.19991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2003" y="229904"/>
          <a:ext cx="1516927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80 156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0.86254</cdr:x>
      <cdr:y>0.18178</cdr:y>
    </cdr:from>
    <cdr:to>
      <cdr:x>0.99531</cdr:x>
      <cdr:y>0.29621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515312" y="488922"/>
          <a:ext cx="1156821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65 007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0.73088</cdr:x>
      <cdr:y>0.13185</cdr:y>
    </cdr:from>
    <cdr:to>
      <cdr:x>0.86152</cdr:x>
      <cdr:y>0.24628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68176" y="354618"/>
          <a:ext cx="1138262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72 821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0.07729</cdr:x>
      <cdr:y>0.6172</cdr:y>
    </cdr:from>
    <cdr:to>
      <cdr:x>0.16085</cdr:x>
      <cdr:y>0.72591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673402" y="1660040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(52,1%)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0.48065</cdr:x>
      <cdr:y>0.6172</cdr:y>
    </cdr:from>
    <cdr:to>
      <cdr:x>0.56421</cdr:x>
      <cdr:y>0.72591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4187874" y="1660040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(51,4%)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0.30413</cdr:x>
      <cdr:y>0.11371</cdr:y>
    </cdr:from>
    <cdr:to>
      <cdr:x>0.47823</cdr:x>
      <cdr:y>0.22814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2649843" y="305834"/>
          <a:ext cx="1516928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7 388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0.46211</cdr:x>
      <cdr:y>0.08548</cdr:y>
    </cdr:from>
    <cdr:to>
      <cdr:x>0.57781</cdr:x>
      <cdr:y>0.19991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4026355" y="229904"/>
          <a:ext cx="1008090" cy="3077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9 401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0.04062</cdr:x>
      <cdr:y>0.19991</cdr:y>
    </cdr:from>
    <cdr:to>
      <cdr:x>0.18857</cdr:x>
      <cdr:y>0.31434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353947" y="537675"/>
          <a:ext cx="128908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58 719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0.21384</cdr:x>
      <cdr:y>0.6172</cdr:y>
    </cdr:from>
    <cdr:to>
      <cdr:x>0.2974</cdr:x>
      <cdr:y>0.72591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863185" y="1660040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(44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76" y="1541727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25 194,4 млн. рублей</a:t>
          </a:r>
        </a:p>
      </cdr:txBody>
    </cdr:sp>
  </cdr:relSizeAnchor>
  <cdr:relSizeAnchor xmlns:cdr="http://schemas.openxmlformats.org/drawingml/2006/chartDrawing">
    <cdr:from>
      <cdr:x>0.61662</cdr:x>
      <cdr:y>0.38164</cdr:y>
    </cdr:from>
    <cdr:to>
      <cdr:x>0.93234</cdr:x>
      <cdr:y>0.49831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43808" y="1648883"/>
          <a:ext cx="1456088" cy="504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0.07015</cdr:x>
      <cdr:y>0.43164</cdr:y>
    </cdr:from>
    <cdr:to>
      <cdr:x>0.40619</cdr:x>
      <cdr:y>0.52689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3528" y="1864907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0.3066</cdr:x>
      <cdr:y>0.06835</cdr:y>
    </cdr:from>
    <cdr:to>
      <cdr:x>0.41123</cdr:x>
      <cdr:y>0.11973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185693" y="452729"/>
          <a:ext cx="745885" cy="34032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1 751,7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0.39394</cdr:x>
      <cdr:y>0.1265</cdr:y>
    </cdr:from>
    <cdr:to>
      <cdr:x>0.51633</cdr:x>
      <cdr:y>0.17789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2808312" y="837908"/>
          <a:ext cx="872493" cy="34039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1 488,2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0.51042</cdr:x>
      <cdr:y>0.04489</cdr:y>
    </cdr:from>
    <cdr:to>
      <cdr:x>0.61458</cdr:x>
      <cdr:y>0.09378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528393" y="282574"/>
          <a:ext cx="72008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0.11577</cdr:x>
      <cdr:y>0.23704</cdr:y>
    </cdr:from>
    <cdr:to>
      <cdr:x>0.25903</cdr:x>
      <cdr:y>0.28593</cdr:y>
    </cdr:to>
    <cdr:sp macro="" textlink="">
      <cdr:nvSpPr>
        <cdr:cNvPr id="6" name="TextBox 3"/>
        <cdr:cNvSpPr txBox="1"/>
      </cdr:nvSpPr>
      <cdr:spPr>
        <a:xfrm xmlns:a="http://schemas.openxmlformats.org/drawingml/2006/main">
          <a:off x="825315" y="1570081"/>
          <a:ext cx="1021271" cy="3238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1 002,4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0.59013</cdr:x>
      <cdr:y>0.09632</cdr:y>
    </cdr:from>
    <cdr:to>
      <cdr:x>0.73737</cdr:x>
      <cdr:y>0.14278</cdr:y>
    </cdr:to>
    <cdr:sp macro="" textlink="">
      <cdr:nvSpPr>
        <cdr:cNvPr id="8" name="TextBox 3"/>
        <cdr:cNvSpPr txBox="1"/>
      </cdr:nvSpPr>
      <cdr:spPr>
        <a:xfrm xmlns:a="http://schemas.openxmlformats.org/drawingml/2006/main">
          <a:off x="4206898" y="637968"/>
          <a:ext cx="104968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1 612,6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0.68687</cdr:x>
      <cdr:y>0</cdr:y>
    </cdr:from>
    <cdr:to>
      <cdr:x>0.79103</cdr:x>
      <cdr:y>0.04889</cdr:y>
    </cdr:to>
    <cdr:sp macro="" textlink="">
      <cdr:nvSpPr>
        <cdr:cNvPr id="9" name="TextBox 3"/>
        <cdr:cNvSpPr txBox="1"/>
      </cdr:nvSpPr>
      <cdr:spPr>
        <a:xfrm xmlns:a="http://schemas.openxmlformats.org/drawingml/2006/main">
          <a:off x="4896544" y="-476672"/>
          <a:ext cx="742534" cy="32383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2 112,9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83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001</a:t>
          </a:r>
          <a:r>
            <a:rPr lang="en-US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800" b="1" smtClean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endParaRPr lang="ru-RU" sz="18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0.00365</cdr:x>
      <cdr:y>0.01321</cdr:y>
    </cdr:from>
    <cdr:to>
      <cdr:x>0.10148</cdr:x>
      <cdr:y>0.06607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1906" y="72008"/>
          <a:ext cx="854216" cy="288032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</a:t>
          </a:r>
          <a:r>
            <a: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год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0.68586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78648" y="25511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7" y="0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7" y="6513674"/>
            <a:ext cx="4302625" cy="3432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6" y="0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29.11.2022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9613" y="514350"/>
            <a:ext cx="3427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3" y="3256839"/>
            <a:ext cx="7942237" cy="3086868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6" y="6513674"/>
            <a:ext cx="4300307" cy="343229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49613" y="514350"/>
            <a:ext cx="3427412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91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49613" y="512763"/>
            <a:ext cx="3427412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597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23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44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79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9995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790" indent="-28376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062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088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1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13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2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187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37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0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2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8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latin typeface="Calibri" pitchFamily="34" charset="0"/>
              </a:rPr>
              <a:pPr/>
              <a:t>38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latin typeface="Calibri" pitchFamily="34" charset="0"/>
              </a:rPr>
              <a:pPr/>
              <a:t>39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7495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607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062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4480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Исправил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12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625" indent="-2856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502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501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503" indent="-22850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502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503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504" indent="-2285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3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4.jpeg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chart" Target="../charts/chart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jpeg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4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chart" Target="../charts/chart4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jpeg"/><Relationship Id="rId4" Type="http://schemas.openxmlformats.org/officeDocument/2006/relationships/image" Target="../media/image6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1.xml"/><Relationship Id="rId4" Type="http://schemas.openxmlformats.org/officeDocument/2006/relationships/image" Target="../media/image101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jpeg"/><Relationship Id="rId4" Type="http://schemas.openxmlformats.org/officeDocument/2006/relationships/chart" Target="../charts/chart5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jpeg"/><Relationship Id="rId4" Type="http://schemas.openxmlformats.org/officeDocument/2006/relationships/chart" Target="../charts/chart5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jpe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          «О республиканском бюджете Чувашской Республики на 2023 год и на плановый период 2024 и 2025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2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8011" y="925970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64502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государственного долга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на 927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227687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16,0% к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772" y="5237820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20586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58" y="1268760"/>
            <a:ext cx="1652510" cy="128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3068459" cy="1371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54854" y="1893356"/>
            <a:ext cx="6126928" cy="81423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адаптации и структурной перестройке экономики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54023" y="1063505"/>
            <a:ext cx="6120121" cy="674835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достижения национальных целей развития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97791" y="118056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02253" y="2080117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95559" y="3117492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97791" y="4275326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54023" y="3968780"/>
            <a:ext cx="7409781" cy="105664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благоприятной налоговой среды для стимулирования восстановления отраслей экономики и субъектов малого и среднего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054023" y="2869798"/>
            <a:ext cx="7409781" cy="93610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долгосрочной сбалансированности и устойчивости консолидированного и республиканского бюджетов Чувашской Республики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b="1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2023-2025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56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118859"/>
            <a:ext cx="714375" cy="1670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1988841"/>
            <a:ext cx="715962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91 093,6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2376" y="1607314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3 939,0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14490" y="4238719"/>
            <a:ext cx="1449198" cy="530852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443" y="4253561"/>
            <a:ext cx="1186946" cy="516010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845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3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3182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348880"/>
            <a:ext cx="715963" cy="17416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255387"/>
            <a:ext cx="714375" cy="18351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484784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4 117,9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72000" y="1801359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5 820,4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586215" y="4209184"/>
            <a:ext cx="2065905" cy="109089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38649" y="2626319"/>
            <a:ext cx="715963" cy="196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626320"/>
            <a:ext cx="715963" cy="19611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21239" y="1801359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112570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76 654,2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46748" y="2109662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76 654,2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538649" y="4717645"/>
            <a:ext cx="1959932" cy="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795660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годов </a:t>
            </a:r>
            <a:endParaRPr lang="ru-RU" sz="18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53" y="5301208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3275856" y="4593483"/>
            <a:ext cx="1398903" cy="483705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0" name="Нашивка 49"/>
          <p:cNvSpPr/>
          <p:nvPr/>
        </p:nvSpPr>
        <p:spPr>
          <a:xfrm>
            <a:off x="4660775" y="4593483"/>
            <a:ext cx="1154237" cy="483705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-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7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02</a:t>
            </a: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  <a:endParaRPr lang="ru-RU" sz="1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1" name="Нашивка 50"/>
          <p:cNvSpPr/>
          <p:nvPr/>
        </p:nvSpPr>
        <p:spPr>
          <a:xfrm>
            <a:off x="7552113" y="5085186"/>
            <a:ext cx="1151731" cy="504056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0,0</a:t>
            </a:r>
            <a:endParaRPr lang="ru-RU" sz="1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ятиугольник 51"/>
          <p:cNvSpPr/>
          <p:nvPr/>
        </p:nvSpPr>
        <p:spPr>
          <a:xfrm>
            <a:off x="6156175" y="5085185"/>
            <a:ext cx="1480913" cy="504056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</a:p>
        </p:txBody>
      </p:sp>
    </p:spTree>
    <p:extLst>
      <p:ext uri="{BB962C8B-B14F-4D97-AF65-F5344CB8AC3E}">
        <p14:creationId xmlns:p14="http://schemas.microsoft.com/office/powerpoint/2010/main" val="4116651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2595" y="1874685"/>
            <a:ext cx="714375" cy="1022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05273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720" y="2897085"/>
            <a:ext cx="714375" cy="921271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407072" y="4323772"/>
            <a:ext cx="1164258" cy="395986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25501"/>
            <a:ext cx="1163538" cy="395987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845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ru-RU" sz="1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73852"/>
            <a:ext cx="468312" cy="154180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060848"/>
            <a:ext cx="715963" cy="1256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1993225"/>
            <a:ext cx="714375" cy="21798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14786" y="123567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4572" y="124716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317248"/>
            <a:ext cx="715963" cy="855855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717250" y="4273692"/>
            <a:ext cx="1987460" cy="10016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414069" y="4624805"/>
            <a:ext cx="1213942" cy="343901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0493" y="4612840"/>
            <a:ext cx="1208020" cy="355866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7</a:t>
            </a:r>
            <a:r>
              <a:rPr lang="en-US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02</a:t>
            </a: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5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317958" y="48261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53433" y="2611099"/>
            <a:ext cx="715963" cy="136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611101"/>
            <a:ext cx="715963" cy="20014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19438" y="1874685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87197" y="1883945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53433" y="3975499"/>
            <a:ext cx="715963" cy="637009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6604531" y="4770141"/>
            <a:ext cx="1923992" cy="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717214" y="5100428"/>
            <a:ext cx="1090680" cy="414681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en-US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0,0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946081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463298"/>
            <a:ext cx="1295400" cy="2568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2 140,5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(52,6%)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78194" y="3054410"/>
            <a:ext cx="723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38 015,6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(47,4%)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46336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3 250,6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(59,4%)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8095" y="3470038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29 570,7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(40,6%</a:t>
            </a: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28164" y="3143479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339,8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(68,2)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70775" y="4058248"/>
            <a:ext cx="6783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20 667,4</a:t>
            </a:r>
            <a:endParaRPr lang="ru-RU" alt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(31,8%)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 и на плановый период 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годов</a:t>
            </a:r>
            <a:endParaRPr lang="ru-RU" sz="11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008928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069902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365073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011097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288347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16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80 156,1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3 001,6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382324" y="1591722"/>
            <a:ext cx="1278168" cy="371177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2 821,3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51649" y="1561397"/>
            <a:ext cx="1116864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4 523,8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79016" y="2200988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65 007,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4" name="Овал 63"/>
          <p:cNvSpPr/>
          <p:nvPr/>
        </p:nvSpPr>
        <p:spPr>
          <a:xfrm>
            <a:off x="7566527" y="2200988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65 007,2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6279016" y="5112001"/>
            <a:ext cx="1438198" cy="403108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28492" y="5831185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2023-202</a:t>
            </a:r>
            <a:r>
              <a:rPr lang="en-US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619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256451"/>
              </p:ext>
            </p:extLst>
          </p:nvPr>
        </p:nvGraphicFramePr>
        <p:xfrm>
          <a:off x="179512" y="1500601"/>
          <a:ext cx="287195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1189473"/>
              </p:ext>
            </p:extLst>
          </p:nvPr>
        </p:nvGraphicFramePr>
        <p:xfrm>
          <a:off x="2987825" y="1466290"/>
          <a:ext cx="2912034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718550"/>
              </p:ext>
            </p:extLst>
          </p:nvPr>
        </p:nvGraphicFramePr>
        <p:xfrm>
          <a:off x="6026186" y="1500601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2015-202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701570" y="1628799"/>
            <a:ext cx="0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91880" y="1666398"/>
            <a:ext cx="0" cy="3243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465337" y="1611595"/>
            <a:ext cx="13018" cy="335274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82211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10651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646592"/>
              </p:ext>
            </p:extLst>
          </p:nvPr>
        </p:nvGraphicFramePr>
        <p:xfrm>
          <a:off x="6140994" y="1381243"/>
          <a:ext cx="2751486" cy="37759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1871242"/>
              </p:ext>
            </p:extLst>
          </p:nvPr>
        </p:nvGraphicFramePr>
        <p:xfrm>
          <a:off x="251518" y="1340768"/>
          <a:ext cx="2664298" cy="3745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0084030"/>
              </p:ext>
            </p:extLst>
          </p:nvPr>
        </p:nvGraphicFramePr>
        <p:xfrm>
          <a:off x="2987825" y="1323079"/>
          <a:ext cx="3168350" cy="377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387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078043009"/>
              </p:ext>
            </p:extLst>
          </p:nvPr>
        </p:nvGraphicFramePr>
        <p:xfrm>
          <a:off x="93175" y="620688"/>
          <a:ext cx="9066601" cy="596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20272" y="926500"/>
            <a:ext cx="2067505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3-2025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911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год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69544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1 126 377,1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1 719 071,3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2 845 448,4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1541" y="1972818"/>
            <a:ext cx="3744416" cy="6640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5638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8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969550029"/>
              </p:ext>
            </p:extLst>
          </p:nvPr>
        </p:nvGraphicFramePr>
        <p:xfrm>
          <a:off x="185605" y="897601"/>
          <a:ext cx="8712968" cy="268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2987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2019-2025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2030" y="25576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(52,6%)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58870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(59,4%)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22408" y="2564904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(68,2%)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9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372858"/>
              </p:ext>
            </p:extLst>
          </p:nvPr>
        </p:nvGraphicFramePr>
        <p:xfrm>
          <a:off x="227654" y="745261"/>
          <a:ext cx="4632378" cy="5845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773800"/>
              </p:ext>
            </p:extLst>
          </p:nvPr>
        </p:nvGraphicFramePr>
        <p:xfrm>
          <a:off x="4572000" y="1628800"/>
          <a:ext cx="443966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095706" y="2204864"/>
            <a:ext cx="1424530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1-2025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3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516216" y="5055760"/>
            <a:ext cx="2736304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19 муниципальных районов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 муниципальных округа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271 поселение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478490"/>
              </p:ext>
            </p:extLst>
          </p:nvPr>
        </p:nvGraphicFramePr>
        <p:xfrm>
          <a:off x="107443" y="2719536"/>
          <a:ext cx="6408773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2023-2025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1 196,0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,2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177,5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168,7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176,4)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млрд.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(396,0)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406,9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(422,6)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433,0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(450,5)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114,7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(106,0)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(105,2)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104,2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843,8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35 798,6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40 022,8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42 064,1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(43 064,6)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44 167,3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(46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46 375,8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(49 442,9)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(4,6)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(4,5)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(4,4)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9 664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11 832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(12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093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093)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832)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(730)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(857)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148064" y="2607319"/>
            <a:ext cx="1656184" cy="288032"/>
          </a:xfrm>
          <a:prstGeom prst="roundRect">
            <a:avLst/>
          </a:prstGeom>
          <a:gradFill flip="none" rotWithShape="1">
            <a:gsLst>
              <a:gs pos="0">
                <a:schemeClr val="accent3">
                  <a:tint val="18000"/>
                  <a:satMod val="120000"/>
                  <a:lumMod val="88000"/>
                </a:schemeClr>
              </a:gs>
              <a:gs pos="100000">
                <a:schemeClr val="accent3">
                  <a:tint val="40000"/>
                  <a:satMod val="100000"/>
                  <a:lumMod val="78000"/>
                </a:schemeClr>
              </a:gs>
            </a:gsLst>
            <a:lin ang="27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/>
          </p:nvPr>
        </p:nvGraphicFramePr>
        <p:xfrm>
          <a:off x="33469" y="692696"/>
          <a:ext cx="48513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налога на доходы физических лиц по субъектам ПФО</a:t>
            </a:r>
            <a:b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г. к 2020 г., %)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/>
          </p:nvPr>
        </p:nvGraphicFramePr>
        <p:xfrm>
          <a:off x="4283968" y="1412777"/>
          <a:ext cx="4441702" cy="4798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283794" y="5415781"/>
            <a:ext cx="4504230" cy="766167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 года поступление собственных доходов составило 46 049,8 млн. рублей (рост к уровню 2020 года на </a:t>
            </a:r>
            <a:b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6 651,1 млн. рублей, или на 16,9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31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/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38801" y="879790"/>
            <a:ext cx="310580" cy="522590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4" y="941992"/>
            <a:ext cx="642856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60" y="1536526"/>
            <a:ext cx="794841" cy="46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42" y="2069398"/>
            <a:ext cx="7557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7" y="1530816"/>
            <a:ext cx="680114" cy="48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931557" y="769769"/>
            <a:ext cx="4807243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607425" y="2501580"/>
            <a:ext cx="413234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4432876" y="2138914"/>
            <a:ext cx="431311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293393" y="4239163"/>
            <a:ext cx="344672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«ГАЗПРОМБАНК»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5380730" y="4614363"/>
            <a:ext cx="3365259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«ФГК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 «Чебоксарская ГЭС»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280708" y="1780254"/>
            <a:ext cx="4452929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«Банк ВТБ»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064861" y="5345806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/>
          <p:nvPr/>
        </p:nvSpPr>
        <p:spPr>
          <a:xfrm>
            <a:off x="4980388" y="3232132"/>
            <a:ext cx="375840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«Август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Вурнарский завод смесевых препаратов»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4087185" y="1412178"/>
            <a:ext cx="465400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5538672" y="5234116"/>
            <a:ext cx="319850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«НПК «ЭЛАРА» имени Г.А.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Ильенко»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01" y="934779"/>
            <a:ext cx="691385" cy="538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26" y="2056720"/>
            <a:ext cx="886898" cy="5374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58" y="941033"/>
            <a:ext cx="804181" cy="54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98" y="958865"/>
            <a:ext cx="781432" cy="540000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4778052" y="2870525"/>
            <a:ext cx="395078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31" y="1529267"/>
            <a:ext cx="590912" cy="486936"/>
          </a:xfrm>
          <a:prstGeom prst="rect">
            <a:avLst/>
          </a:prstGeom>
        </p:spPr>
      </p:pic>
      <p:sp>
        <p:nvSpPr>
          <p:cNvPr id="42" name="TextBox 1"/>
          <p:cNvSpPr txBox="1"/>
          <p:nvPr/>
        </p:nvSpPr>
        <p:spPr>
          <a:xfrm>
            <a:off x="5148743" y="3869216"/>
            <a:ext cx="358843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«ГАЗПРОМ»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07" y="1537113"/>
            <a:ext cx="932632" cy="46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01" y="2060238"/>
            <a:ext cx="863617" cy="540000"/>
          </a:xfrm>
          <a:prstGeom prst="rect">
            <a:avLst/>
          </a:prstGeom>
        </p:spPr>
      </p:pic>
      <p:sp>
        <p:nvSpPr>
          <p:cNvPr id="70" name="TextBox 1"/>
          <p:cNvSpPr txBox="1"/>
          <p:nvPr/>
        </p:nvSpPr>
        <p:spPr>
          <a:xfrm>
            <a:off x="4903338" y="4715467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1"/>
          <p:cNvSpPr txBox="1"/>
          <p:nvPr/>
        </p:nvSpPr>
        <p:spPr>
          <a:xfrm>
            <a:off x="4452963" y="3330465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8" name="TextBox 1"/>
          <p:cNvSpPr txBox="1"/>
          <p:nvPr/>
        </p:nvSpPr>
        <p:spPr>
          <a:xfrm>
            <a:off x="4756633" y="4261723"/>
            <a:ext cx="431800" cy="30295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1"/>
          <p:cNvSpPr txBox="1"/>
          <p:nvPr/>
        </p:nvSpPr>
        <p:spPr>
          <a:xfrm>
            <a:off x="4591050" y="3863518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80" name="TextBox 1"/>
          <p:cNvSpPr txBox="1"/>
          <p:nvPr/>
        </p:nvSpPr>
        <p:spPr>
          <a:xfrm>
            <a:off x="4019575" y="2513850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1"/>
          <p:cNvSpPr txBox="1"/>
          <p:nvPr/>
        </p:nvSpPr>
        <p:spPr>
          <a:xfrm>
            <a:off x="3553543" y="1342057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1"/>
          <p:cNvSpPr txBox="1"/>
          <p:nvPr/>
        </p:nvSpPr>
        <p:spPr>
          <a:xfrm>
            <a:off x="4237063" y="2903631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3" name="TextBox 1"/>
          <p:cNvSpPr txBox="1"/>
          <p:nvPr/>
        </p:nvSpPr>
        <p:spPr>
          <a:xfrm>
            <a:off x="3416179" y="886600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1"/>
          <p:cNvSpPr txBox="1"/>
          <p:nvPr/>
        </p:nvSpPr>
        <p:spPr>
          <a:xfrm>
            <a:off x="3727359" y="1726639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5" name="TextBox 1"/>
          <p:cNvSpPr txBox="1"/>
          <p:nvPr/>
        </p:nvSpPr>
        <p:spPr>
          <a:xfrm>
            <a:off x="3873719" y="2121523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1"/>
          <p:cNvSpPr txBox="1"/>
          <p:nvPr/>
        </p:nvSpPr>
        <p:spPr>
          <a:xfrm>
            <a:off x="5721213" y="5878872"/>
            <a:ext cx="3007620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«Российские железные дороги»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1"/>
          <p:cNvSpPr txBox="1"/>
          <p:nvPr/>
        </p:nvSpPr>
        <p:spPr>
          <a:xfrm>
            <a:off x="5238750" y="5878872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93" y="2070972"/>
            <a:ext cx="734400" cy="50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81487" y="4378452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615,3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1 289,3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84934"/>
            <a:ext cx="1234692" cy="6519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41726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645,2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399,1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0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91718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2021 году 59,5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2021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363,2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6346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- 50,7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- 7,9%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2,0%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- 35,9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- 2,6%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0003351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38007137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706815479"/>
              </p:ext>
            </p:extLst>
          </p:nvPr>
        </p:nvGraphicFramePr>
        <p:xfrm>
          <a:off x="4715401" y="2672879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</a:t>
            </a:r>
            <a:r>
              <a:rPr lang="ru-RU" sz="180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2021-2025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32046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858704"/>
              </p:ext>
            </p:extLst>
          </p:nvPr>
        </p:nvGraphicFramePr>
        <p:xfrm>
          <a:off x="4932040" y="1268760"/>
          <a:ext cx="4211959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3631543"/>
              </p:ext>
            </p:extLst>
          </p:nvPr>
        </p:nvGraphicFramePr>
        <p:xfrm>
          <a:off x="2483768" y="1340767"/>
          <a:ext cx="4249908" cy="3443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992013"/>
              </p:ext>
            </p:extLst>
          </p:nvPr>
        </p:nvGraphicFramePr>
        <p:xfrm>
          <a:off x="35496" y="1291113"/>
          <a:ext cx="3384376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57849" y="5373216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97096" y="4381349"/>
            <a:ext cx="4073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0,5; 0,8; 1,1%)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3,3; 2,3; 2,3%)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1,4;0,9%)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(0,0; 5,1; 8,6%)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распределенные 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5175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877569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165601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(7,4; 5,4; 6,3%)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17,8; 16,0; 13,4%)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,9; 3,2; 1,0%)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27,4; 30,4; 29,2%)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(1,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1,7; 1,9%)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,1; 8,2; 9,9%)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3,9; 23,9; 24,5%)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(2,4; 1,6; 0,9%)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01208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586371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320467" y="2354328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320465" y="2524475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83 001,6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27584" y="815114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778485" y="822779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414586" y="815976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252698" y="2335975"/>
            <a:ext cx="790601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230256" y="2524476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74 523,8</a:t>
            </a:r>
          </a:p>
        </p:txBody>
      </p:sp>
      <p:sp>
        <p:nvSpPr>
          <p:cNvPr id="58" name="Овал 57"/>
          <p:cNvSpPr/>
          <p:nvPr/>
        </p:nvSpPr>
        <p:spPr>
          <a:xfrm>
            <a:off x="6858282" y="2335975"/>
            <a:ext cx="810061" cy="6250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6819313" y="2464762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65 007,2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667025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53229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407099" y="646851"/>
            <a:ext cx="792088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2199" y="646917"/>
            <a:ext cx="706065" cy="2519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51394"/>
            <a:ext cx="690590" cy="2429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 2023,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 2024%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284027"/>
              </p:ext>
            </p:extLst>
          </p:nvPr>
        </p:nvGraphicFramePr>
        <p:xfrm>
          <a:off x="539552" y="908720"/>
          <a:ext cx="8352442" cy="5733986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20080"/>
                <a:gridCol w="864096"/>
                <a:gridCol w="576064"/>
                <a:gridCol w="503570"/>
              </a:tblGrid>
              <a:tr h="7741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8 276 506,5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5 943 054,0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6 017 928,5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152 259,8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154 457,7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154 065,6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1 426 786,4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1 350 858,5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1 333 709,2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204 464,3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208 907,1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208 892,2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385 853,6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383 892,2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381 611,3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47 722,9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48 090,1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47 945,1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3 399 487,8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1 027 375,2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1 026 932,1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2 659 706,7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2 769 248,2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2 864 548,0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30 108,8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31 416,5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32 485,8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30 108,8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31 416,5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32 485,8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645 274,2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551 927,3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551 364,7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80 770,0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84 741,7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86 829,1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145 065,9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134 071,0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132 918,1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пожарной безопасности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354 851,3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273 133,8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272 409,8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64 586,9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59 980,8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59 207,7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16 819 741,0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13 874 847,6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10 614 753,0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419 181,0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330 335,5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321 839,8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11 853,4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16 611,2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81 946,3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2 574 938,3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2 082 857,3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1 916 574,0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72 086,8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83 212,5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47 851,6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212 478,6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242 415,2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57 514,4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413 468,1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298 630,3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296 912,0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72,2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9 965 901,7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8 961 950,8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6 986 857,6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386 103,6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527 585,2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246 566,4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2 763 729,4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1 331 249,6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658 690,9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8 738 605,6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5 150 347,0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3 380 833,2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368 359,9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273 076,5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270 807,9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5 381 015,2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2 288 762,5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555 302,7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2 576 716,2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2 431 876,4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2 399 289,0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412 514,4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156 631,6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155 433,6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538 795,8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478 123,4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92 599,6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296 419,6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409 915,4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24 737,4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22 398,0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19 679,1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19 762,5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219 978,2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48 528,9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48 099,7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15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7066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268056" y="570660"/>
            <a:ext cx="680207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60056" y="570660"/>
            <a:ext cx="680295" cy="2953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70557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4/ 2023,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70557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40521" y="6529784"/>
            <a:ext cx="623967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64087" y="570660"/>
            <a:ext cx="814777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997095"/>
              </p:ext>
            </p:extLst>
          </p:nvPr>
        </p:nvGraphicFramePr>
        <p:xfrm>
          <a:off x="489963" y="868419"/>
          <a:ext cx="8496943" cy="5727011"/>
        </p:xfrm>
        <a:graphic>
          <a:graphicData uri="http://schemas.openxmlformats.org/drawingml/2006/table">
            <a:tbl>
              <a:tblPr/>
              <a:tblGrid>
                <a:gridCol w="448568"/>
                <a:gridCol w="4447976"/>
                <a:gridCol w="864096"/>
                <a:gridCol w="792088"/>
                <a:gridCol w="792088"/>
                <a:gridCol w="576064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27 058 687,7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26 687 936,3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22 927 573,4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6 138 067,1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6 631 642,3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6 120 048,3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16 588 663,8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16 085 490,4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13 042 055,3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1 482 522,3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1 160 721,1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1 056 867,2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1 674 939,6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1 705 767,1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1 614 259,4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98 290,7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94 671,4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94 667,8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90 668,4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83 199,6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83 199,6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122 273,6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108 784,3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107 352,4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51 711,5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51 736,9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51 736,9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811 550,6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765 923,2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757 386,5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2 889 300,0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2 461 342,9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2 419 195,0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2 668 966,0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2 249 731,8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2 208 880,4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220 334,1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211 611,1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210 314,6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5 914 739,0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6 086 537,6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6 428 545,9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2 572 533,3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1 528 646,5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1 520 350,7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1 630 634,4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1 557 422,5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1 734 423,2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28 735,6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28 806,7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28 806,7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79 335,7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68 444,7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69 185,8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128 085,3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128 369,4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128 369,4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81 368,0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81 454,2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81 454,2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1 394 046,7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2 693 393,6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2 865 955,9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19 938 009,8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17 904 349,6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16 010 908,4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149 177,6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154 393,6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154 297,5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1 346 941,5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1 498 309,8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1 272 653,9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12 555 559,6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12 959 451,4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12 841 802,3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5 772 464,5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3 175 883,0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1 624 168,5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113 866,5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116 311,8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117 986,2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2 408 019,2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1 620 836,3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997 065,6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128 840,4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119 610,0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117 674,0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1 411 829,0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694 481,5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97 437,9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801 917,9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741 628,7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717 129,8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65 431,8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65 116,1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64 823,9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223 140,4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210 844,2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210 580,5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108 458,4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97 079,2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96 953,7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3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102 854,7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101 937,6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101 799,4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458 085,6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652 859,0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752 285,0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458 085,6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652 859,0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752 285,0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4 165 973,5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6 218 055,2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93 939 013,6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85 820 395,2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76 654 173,8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633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84544713"/>
              </p:ext>
            </p:extLst>
          </p:nvPr>
        </p:nvGraphicFramePr>
        <p:xfrm>
          <a:off x="204486" y="812335"/>
          <a:ext cx="3405198" cy="177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73688" y="715844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249" y="2564960"/>
            <a:ext cx="3608591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076056" y="2446402"/>
            <a:ext cx="936104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54552" y="2449424"/>
            <a:ext cx="832348" cy="43704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084168" y="2449424"/>
            <a:ext cx="864096" cy="42897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54805" y="291186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2019-2025 годах предусмотрено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76 086 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8424" y="6597352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051504" y="2449424"/>
            <a:ext cx="936000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253327"/>
              </p:ext>
            </p:extLst>
          </p:nvPr>
        </p:nvGraphicFramePr>
        <p:xfrm>
          <a:off x="315797" y="3134427"/>
          <a:ext cx="8544050" cy="32427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61736"/>
                <a:gridCol w="1027856"/>
                <a:gridCol w="1027856"/>
                <a:gridCol w="952278"/>
                <a:gridCol w="937162"/>
                <a:gridCol w="937162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396 925,4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1 691,2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14 999,9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298,1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24 369,7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900 825,5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1 266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825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1 088 943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3 784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528 032,2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1 422 258,2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367 629,1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787 729,8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40 281,4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9532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191 061,5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1 193 306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15 657,1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10 261,7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130,3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514 250,5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1 809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3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1 334 050,0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3 430 417,4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733 367,5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389 279,1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6803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2 597 147,9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258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539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741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747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992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2 355 916,1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3 061,2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954</a:t>
                      </a:r>
                      <a:r>
                        <a:rPr lang="en-US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3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</a:t>
                      </a:r>
                      <a:r>
                        <a:rPr lang="ru-RU" sz="13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индустрия гостеприимства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425 070,2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662 191,6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23 383,1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13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300" u="none" strike="noStrike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1" name="Скругленный прямоугольник 20"/>
          <p:cNvSpPr/>
          <p:nvPr/>
        </p:nvSpPr>
        <p:spPr>
          <a:xfrm>
            <a:off x="7998494" y="2449424"/>
            <a:ext cx="815964" cy="442924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0309951"/>
              </p:ext>
            </p:extLst>
          </p:nvPr>
        </p:nvGraphicFramePr>
        <p:xfrm>
          <a:off x="395536" y="764704"/>
          <a:ext cx="3491304" cy="178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8600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704747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694272254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3995936" y="2153732"/>
            <a:ext cx="2475278" cy="44405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62538" y="4607116"/>
            <a:ext cx="2937654" cy="33405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2023 год запланированы в сумме 25 194,4 млн. рублей, из них основная часть за счет средств  обязательного медицинского страхования – 19 279,7 млн. рублей, за счет средств республиканского бюджета Чувашской Республики – 5 914,7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4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447" y="3359374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447" y="2910712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2023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05757" y="1484784"/>
            <a:ext cx="468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505757" y="335383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5757" y="2899642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4408" y="1494780"/>
            <a:ext cx="828000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2 208 202,3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72400" y="335383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884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447" y="1484784"/>
            <a:ext cx="230400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72400" y="2899642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524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9943" y="4500181"/>
            <a:ext cx="8928735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6554" y="5577973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8391" y="6001141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150" y="4725144"/>
            <a:ext cx="2304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8369" y="4725144"/>
            <a:ext cx="468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88369" y="5577973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84288" y="6001141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72400" y="6001141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60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72400" y="5577973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72400" y="4725144"/>
            <a:ext cx="90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10</a:t>
            </a:r>
            <a:r>
              <a:rPr lang="ru-RU" sz="1000" dirty="0" smtClean="0">
                <a:solidFill>
                  <a:schemeClr val="tx1"/>
                </a:solidFill>
              </a:rPr>
              <a:t>3 208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4447" y="3705781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505757" y="3705781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400" y="3705781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10 467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72400" y="1484784"/>
            <a:ext cx="90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132 051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44408" y="3705781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5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535,8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44408" y="3356337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>
                <a:solidFill>
                  <a:schemeClr val="tx1"/>
                </a:solidFill>
              </a:rPr>
              <a:t>8</a:t>
            </a:r>
            <a:r>
              <a:rPr lang="ru-RU" sz="1000" dirty="0" smtClean="0">
                <a:solidFill>
                  <a:schemeClr val="tx1"/>
                </a:solidFill>
              </a:rPr>
              <a:t> 577,8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44408" y="2904639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22 854,8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44408" y="4725144"/>
            <a:ext cx="828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699 552,7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44408" y="5577973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1 191,5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44408" y="6001141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19 080,9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98390" y="5232436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88369" y="5232436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72400" y="5232436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44408" y="5232436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49 826,2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04447" y="197085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боевых действий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505757" y="197085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272400" y="19708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44408" y="1970856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22 516,0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4447" y="2348880"/>
            <a:ext cx="2304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</a:t>
            </a:r>
            <a:r>
              <a:rPr lang="ru-RU" sz="900" dirty="0" smtClean="0">
                <a:solidFill>
                  <a:schemeClr val="tx1"/>
                </a:solidFill>
              </a:rPr>
              <a:t>Великой Отечественной войны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05757" y="2348880"/>
            <a:ext cx="468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/>
              <a:t>Указ </a:t>
            </a:r>
            <a:r>
              <a:rPr lang="ru-RU" sz="800" dirty="0"/>
              <a:t>Президента Российской Федерации от 7 мая 2008 года № 714 "Об обеспечении жильем ветеранов Великой Отечественной войны 1941-1945 годов"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272400" y="2348880"/>
            <a:ext cx="90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244408" y="2348880"/>
            <a:ext cx="828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13 016,3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4447" y="4077072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</a:t>
            </a:r>
            <a:r>
              <a:rPr lang="ru-RU" sz="900" dirty="0">
                <a:solidFill>
                  <a:schemeClr val="tx1"/>
                </a:solidFill>
              </a:rPr>
              <a:t>расходов на оплату </a:t>
            </a:r>
            <a:r>
              <a:rPr lang="ru-RU" sz="900" dirty="0" smtClean="0">
                <a:solidFill>
                  <a:schemeClr val="tx1"/>
                </a:solidFill>
              </a:rPr>
              <a:t>коммунальных </a:t>
            </a:r>
            <a:r>
              <a:rPr lang="ru-RU" sz="900" dirty="0">
                <a:solidFill>
                  <a:schemeClr val="tx1"/>
                </a:solidFill>
              </a:rPr>
              <a:t>услуг 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>
                <a:solidFill>
                  <a:schemeClr val="tx1"/>
                </a:solidFill>
              </a:rPr>
              <a:t>"</a:t>
            </a:r>
            <a:r>
              <a:rPr lang="ru-RU" sz="900" dirty="0" smtClean="0">
                <a:solidFill>
                  <a:schemeClr val="tx1"/>
                </a:solidFill>
              </a:rPr>
              <a:t>детям </a:t>
            </a:r>
            <a:r>
              <a:rPr lang="ru-RU" sz="900" dirty="0">
                <a:solidFill>
                  <a:schemeClr val="tx1"/>
                </a:solidFill>
              </a:rPr>
              <a:t>войны"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505757" y="4077072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>
                <a:solidFill>
                  <a:schemeClr val="tx1"/>
                </a:solidFill>
              </a:rPr>
              <a:t>Закон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16.04.2020 № 23  «О </a:t>
            </a:r>
            <a:r>
              <a:rPr lang="ru-RU" sz="700" dirty="0">
                <a:solidFill>
                  <a:schemeClr val="tx1"/>
                </a:solidFill>
              </a:rPr>
              <a:t>детях </a:t>
            </a:r>
            <a:r>
              <a:rPr lang="ru-RU" sz="700" dirty="0" smtClean="0">
                <a:solidFill>
                  <a:schemeClr val="tx1"/>
                </a:solidFill>
              </a:rPr>
              <a:t>войны»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72400" y="4077072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843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44408" y="4077072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4</a:t>
            </a:r>
            <a:r>
              <a:rPr lang="ru-RU" sz="1000" dirty="0" smtClean="0">
                <a:solidFill>
                  <a:schemeClr val="tx1"/>
                </a:solidFill>
              </a:rPr>
              <a:t> 428,1</a:t>
            </a:r>
          </a:p>
        </p:txBody>
      </p:sp>
    </p:spTree>
    <p:extLst>
      <p:ext uri="{BB962C8B-B14F-4D97-AF65-F5344CB8AC3E}">
        <p14:creationId xmlns:p14="http://schemas.microsoft.com/office/powerpoint/2010/main" val="329467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21200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483319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83319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19323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19323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00392" y="483319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 871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00392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4529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4529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00392" y="44529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19 631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58924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623731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23731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</a:t>
            </a:r>
            <a:r>
              <a:rPr lang="ru-RU" sz="700" dirty="0" smtClean="0"/>
              <a:t>202, от </a:t>
            </a:r>
            <a:r>
              <a:rPr lang="ru-RU" sz="700" dirty="0"/>
              <a:t>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</a:t>
            </a:r>
            <a:r>
              <a:rPr lang="ru-RU" sz="700" dirty="0" smtClean="0"/>
              <a:t>)…»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00392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2 960 </a:t>
            </a:r>
            <a:r>
              <a:rPr lang="ru-RU" sz="1000" dirty="0">
                <a:solidFill>
                  <a:schemeClr val="tx1"/>
                </a:solidFill>
              </a:rPr>
              <a:t>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828623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828623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00392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370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72400" y="2060848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568 946,9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7504" y="2060848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 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504" y="170084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800" dirty="0" smtClean="0">
              <a:solidFill>
                <a:schemeClr val="tx1"/>
              </a:solidFill>
            </a:endParaRPr>
          </a:p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в связи с рождением (усыновлением) первого ребенка </a:t>
            </a:r>
          </a:p>
          <a:p>
            <a:pPr algn="just"/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77655" y="170084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800" dirty="0" smtClean="0"/>
              <a:t>28.12.2017 № 418-ФЗ «О </a:t>
            </a:r>
            <a:r>
              <a:rPr lang="ru-RU" sz="800" dirty="0" err="1" smtClean="0"/>
              <a:t>ежемес</a:t>
            </a:r>
            <a:r>
              <a:rPr lang="ru-RU" sz="800" dirty="0" smtClean="0"/>
              <a:t>. </a:t>
            </a:r>
            <a:r>
              <a:rPr lang="ru-RU" sz="800" dirty="0"/>
              <a:t>выплатах семьям, имеющим </a:t>
            </a:r>
            <a:r>
              <a:rPr lang="ru-RU" sz="800" dirty="0" smtClean="0"/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420888"/>
            <a:ext cx="2304000" cy="576000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</a:t>
            </a:r>
            <a:r>
              <a:rPr lang="ru-RU" sz="800" dirty="0" smtClean="0">
                <a:solidFill>
                  <a:schemeClr val="tx1"/>
                </a:solidFill>
              </a:rPr>
              <a:t>при рождении </a:t>
            </a:r>
            <a:r>
              <a:rPr lang="ru-RU" sz="800" dirty="0">
                <a:solidFill>
                  <a:schemeClr val="tx1"/>
                </a:solidFill>
              </a:rPr>
              <a:t>(</a:t>
            </a:r>
            <a:r>
              <a:rPr lang="ru-RU" sz="800" dirty="0" smtClean="0">
                <a:solidFill>
                  <a:schemeClr val="tx1"/>
                </a:solidFill>
              </a:rPr>
              <a:t>усыновлении) </a:t>
            </a:r>
            <a:r>
              <a:rPr lang="ru-RU" sz="800" dirty="0">
                <a:solidFill>
                  <a:schemeClr val="tx1"/>
                </a:solidFill>
              </a:rPr>
              <a:t>третьего </a:t>
            </a:r>
            <a:r>
              <a:rPr lang="ru-RU" sz="800" dirty="0" smtClean="0">
                <a:solidFill>
                  <a:schemeClr val="tx1"/>
                </a:solidFill>
              </a:rPr>
              <a:t>или </a:t>
            </a:r>
            <a:r>
              <a:rPr lang="ru-RU" sz="800" dirty="0">
                <a:solidFill>
                  <a:schemeClr val="tx1"/>
                </a:solidFill>
              </a:rPr>
              <a:t>последующих детей до достижения ребенком возраста </a:t>
            </a:r>
            <a:r>
              <a:rPr lang="ru-RU" sz="800" dirty="0" smtClean="0">
                <a:solidFill>
                  <a:schemeClr val="tx1"/>
                </a:solidFill>
              </a:rPr>
              <a:t>3 </a:t>
            </a:r>
            <a:r>
              <a:rPr lang="ru-RU" sz="800" dirty="0">
                <a:solidFill>
                  <a:schemeClr val="tx1"/>
                </a:solidFill>
              </a:rPr>
              <a:t>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5" y="2400655"/>
            <a:ext cx="4680000" cy="6480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29.11.2017 № </a:t>
            </a:r>
            <a:r>
              <a:rPr lang="ru-RU" sz="700" dirty="0">
                <a:solidFill>
                  <a:schemeClr val="tx1"/>
                </a:solidFill>
              </a:rPr>
              <a:t>1</a:t>
            </a:r>
            <a:r>
              <a:rPr lang="ru-RU" sz="700" dirty="0" smtClean="0">
                <a:solidFill>
                  <a:schemeClr val="tx1"/>
                </a:solidFill>
              </a:rPr>
              <a:t>23 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</a:t>
            </a:r>
            <a:r>
              <a:rPr lang="ru-RU" sz="700" dirty="0" smtClean="0">
                <a:solidFill>
                  <a:schemeClr val="tx1"/>
                </a:solidFill>
              </a:rPr>
              <a:t>рождения (усыновления) </a:t>
            </a:r>
            <a:r>
              <a:rPr lang="ru-RU" sz="700" dirty="0">
                <a:solidFill>
                  <a:schemeClr val="tx1"/>
                </a:solidFill>
              </a:rPr>
              <a:t>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постановление Кабинета Министров Чувашской Республики от 07.12.2017 №  482 «Об утверждении Порядка и условий назначения и предоставления ежемесячной денежной выплаты семьям в случае рождения (усыновления) после 31 декабря 2016 г. третьего ребенка или последующих 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5" y="2060848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государственных пособиях гражданам, имеющим детей», Закон Чувашской Республики от 24.11.2004 № 46 «О гос. пособиях гражданам, имеющим детей»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172400" y="2420888"/>
            <a:ext cx="936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882 017,1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06896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5" y="306896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172400" y="306896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179 451,5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172400" y="170084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1 346 225,9</a:t>
            </a:r>
            <a:endParaRPr lang="ru-RU" sz="1000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200392" y="170084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9 642 чел.</a:t>
            </a:r>
          </a:p>
          <a:p>
            <a:endParaRPr lang="ru-RU" sz="1000" i="1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00392" y="2060848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75 155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00392" y="2420888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6</a:t>
            </a:r>
            <a:r>
              <a:rPr lang="ru-RU" sz="1000" dirty="0" smtClean="0">
                <a:solidFill>
                  <a:schemeClr val="tx1"/>
                </a:solidFill>
              </a:rPr>
              <a:t> 405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00392" y="306896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1 196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172400" y="4452916"/>
            <a:ext cx="936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92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679,7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72400" y="4824830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344 800,4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172400" y="5193232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5 494,9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172400" y="5828623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289 791,0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172400" y="6237312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49 800,0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2023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на детей в возрасте от 3 до 7 лет включительно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Российской Федерации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20.03.2020 № 199 «</a:t>
            </a:r>
            <a:r>
              <a:rPr lang="ru-RU" sz="800" dirty="0"/>
              <a:t>О дополнительных мерах государственной поддержки семей, имеющих </a:t>
            </a:r>
            <a:r>
              <a:rPr lang="ru-RU" sz="800" dirty="0" smtClean="0"/>
              <a:t>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00392" y="134079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16 263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72400" y="1340799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1 679 850,4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7504" y="343565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77655" y="343565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00392" y="342900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315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172400" y="343566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578 774,6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789079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7655" y="3789079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00392" y="378242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65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172400" y="3789080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330 479,6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/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548680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стадиона «Волга»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Чебоксары, ул. Коллективная, д. 3</a:t>
            </a: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7979" y="1412776"/>
            <a:ext cx="5256584" cy="107781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декабрь 2023 года</a:t>
            </a: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– 16 304,0 кв. м.</a:t>
            </a:r>
          </a:p>
          <a:p>
            <a:pPr>
              <a:lnSpc>
                <a:spcPct val="150000"/>
              </a:lnSpc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Застройщик – АО «ПМК-8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6164" y="3284984"/>
            <a:ext cx="333827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три  года на территории стадиона запланировано строительство трех объектов:</a:t>
            </a:r>
          </a:p>
          <a:p>
            <a:pPr marL="285750" indent="-285750" algn="just">
              <a:buFontTx/>
              <a:buChar char="-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физкультурно-оздоровительный комплекс;</a:t>
            </a:r>
          </a:p>
          <a:p>
            <a:pPr marL="285750" indent="-285750" algn="just">
              <a:buFontTx/>
              <a:buChar char="-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крытый ледовый каток;</a:t>
            </a:r>
          </a:p>
          <a:p>
            <a:pPr marL="285750" indent="-285750" algn="just">
              <a:buFontTx/>
              <a:buChar char="-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футбольное поля с искусственным газоном, беговыми дорожками с синтетическим покрытием.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трехэтажном здании спорткомплекса разместятся детский и 25-метровый плавательные бассейны, два универсальных спортзала, 3 тренажерных,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стрельбы из лука и пневматического оружия, гостиница для размещения спортсменов.</a:t>
            </a:r>
          </a:p>
          <a:p>
            <a:pPr marL="285750" indent="-285750" algn="just">
              <a:buFontTx/>
              <a:buChar char="-"/>
            </a:pP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218722"/>
              </p:ext>
            </p:extLst>
          </p:nvPr>
        </p:nvGraphicFramePr>
        <p:xfrm>
          <a:off x="284091" y="2708921"/>
          <a:ext cx="5104359" cy="34563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91272"/>
                <a:gridCol w="1106989"/>
                <a:gridCol w="1191359"/>
                <a:gridCol w="1414739"/>
              </a:tblGrid>
              <a:tr h="36753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089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58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3,5</a:t>
                      </a: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457,7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33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534,5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527,5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3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1 170,8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22,8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Picture 2" descr="C:\Users\t.ivanova\Desktop\волг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73" y="1184397"/>
            <a:ext cx="3238791" cy="2159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31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819970"/>
              </p:ext>
            </p:extLst>
          </p:nvPr>
        </p:nvGraphicFramePr>
        <p:xfrm>
          <a:off x="198126" y="3140969"/>
          <a:ext cx="5021946" cy="307689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0840"/>
                <a:gridCol w="1378818"/>
                <a:gridCol w="1152128"/>
                <a:gridCol w="1440160"/>
              </a:tblGrid>
              <a:tr h="45325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8732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86197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788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569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0650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891,7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882,8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89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1 461,6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1 447,0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14,6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836712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объекта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1500 мест в микрорайоне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«Университетский-2» </a:t>
            </a:r>
          </a:p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СЗР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Чебоксары</a:t>
            </a: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45480" y="3398293"/>
            <a:ext cx="339638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4-5 этажное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4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этажа для проведения образовательного процесса и один для технических нужд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школы.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60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классов.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 для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гимнастики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хореографии, библиотека, комната психологической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разгрузки и другое. Планируется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площадок для подвижных игр и общеразвивающих упражнений,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настольный теннис.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также предусмотрена универсальная спортивная площадка с игровым полем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21" y="1716355"/>
            <a:ext cx="5058352" cy="11237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ввода объекта – июль 2024 года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здания – 25 104,1 кв. м. </a:t>
            </a:r>
            <a: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1 500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объекта – 1 461,6 млн. рублей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u.nodykova\Desktop\IMG_3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5479" y="1351563"/>
            <a:ext cx="3431013" cy="1933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089347"/>
              </p:ext>
            </p:extLst>
          </p:nvPr>
        </p:nvGraphicFramePr>
        <p:xfrm>
          <a:off x="312899" y="2924944"/>
          <a:ext cx="4936274" cy="33040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5458"/>
                <a:gridCol w="1070536"/>
                <a:gridCol w="1152128"/>
                <a:gridCol w="1368152"/>
              </a:tblGrid>
              <a:tr h="35133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65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3379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3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6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24,3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764704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поликлиники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 ЧР «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Канашская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больница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Ф.Г.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Григорьева» Минздрава Чувашии, 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Канашский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Шихазаны,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В.П. Епифанова, д. 12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899" y="1772815"/>
            <a:ext cx="4907173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2024 год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– 500 посещений в смену</a:t>
            </a:r>
          </a:p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5 230,3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52" b="66389" l="33333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36364" r="36954" b="33333"/>
          <a:stretch/>
        </p:blipFill>
        <p:spPr bwMode="auto">
          <a:xfrm>
            <a:off x="5489108" y="1340768"/>
            <a:ext cx="3475380" cy="189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9107" y="3244838"/>
            <a:ext cx="347538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строительстве нового здания поликлиники на территории основного больничного комплекса будут достигнуты следующие цели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и качества оказания первичной медико-санитарной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снижение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ожидания в очереди и повышение комфорта проведения в медицинском учреждении;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доступность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удобство посещений для лиц с ограниченными возможностями;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единых стандартов оказания медицинской помощи и увеличение объемов предоставления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62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95091"/>
              </p:ext>
            </p:extLst>
          </p:nvPr>
        </p:nvGraphicFramePr>
        <p:xfrm>
          <a:off x="3712008" y="751571"/>
          <a:ext cx="5188092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635524166"/>
              </p:ext>
            </p:extLst>
          </p:nvPr>
        </p:nvGraphicFramePr>
        <p:xfrm>
          <a:off x="53752" y="2708920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856409"/>
            <a:ext cx="3086975" cy="1572098"/>
          </a:xfrm>
          <a:prstGeom prst="wedgeRoundRectCallout">
            <a:avLst>
              <a:gd name="adj1" fmla="val 77116"/>
              <a:gd name="adj2" fmla="val -1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7020272" y="2708920"/>
            <a:ext cx="2076368" cy="3766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 Чувашской Республики 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19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89969860"/>
              </p:ext>
            </p:extLst>
          </p:nvPr>
        </p:nvGraphicFramePr>
        <p:xfrm>
          <a:off x="-252536" y="476672"/>
          <a:ext cx="7128792" cy="6623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75856" y="1281788"/>
            <a:ext cx="84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1 560,3</a:t>
            </a:r>
          </a:p>
          <a:p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2413" y="112790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1 599,8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1238337"/>
            <a:ext cx="2194273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04247" y="4077072"/>
            <a:ext cx="2194274" cy="13280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образованиям Чувашской Республики предусмотрена на 2023 год в сумме 2 112,9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5497" y="82913"/>
            <a:ext cx="7837732" cy="39375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476672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5364087" y="165111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6072666" y="1651118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1 337,4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9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1237033"/>
            <a:ext cx="2427770" cy="30174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Чувашской Республики рассчитывается 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методикой, установленной Законом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от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ноября 2021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№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         «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округов (городских округов) – приложение № 2 к закону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                            Чувашской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501213"/>
              </p:ext>
            </p:extLst>
          </p:nvPr>
        </p:nvGraphicFramePr>
        <p:xfrm>
          <a:off x="467544" y="879039"/>
          <a:ext cx="5832647" cy="541427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72207"/>
                <a:gridCol w="1512169"/>
                <a:gridCol w="2448271"/>
              </a:tblGrid>
              <a:tr h="216024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помощь - всего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6606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 выравнивание бюджетной обеспеченности муниципальных округов (городских округов) 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Алатырский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67 589,9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67 589,9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87 575,8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87 575,8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Батыревский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101 572,8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101 572,8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Вурнарский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107 860,9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107 860,9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Ибресинский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92 251,7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92 251,7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171 186,3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171 186,3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Козловский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73 544,8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73 544,8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Комсомольский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85 749,6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85 749,6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Красноармейский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61 166,6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Красночетайский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61 602,9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61 602,9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Марпосадский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97 150,7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97 150,7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Моргаушский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116 188,5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116 188,5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Порецкий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53 951,5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53 951,5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Урмарский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87 668,3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87 668,3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Цивильский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122 371,5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122 371,5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Чебоксарский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198 891,9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198 891,9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Шемуршинский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51 944,1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51 944,1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Шумерлинский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73 745,2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73 745,2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Ядринский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108 719,5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108 719,5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Яльчикский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60 190,6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60 190,6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Янтиковский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55 596,6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55 596,6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Алатырь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44 625,1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44 625,1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Канаш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26 160,4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26 160,4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Новочебоксарск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75 939,5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75 939,5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Чебоксары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Шумерля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29 677,3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29 677,3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77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2 112 922,0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2 112 922,0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770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420786380"/>
              </p:ext>
            </p:extLst>
          </p:nvPr>
        </p:nvGraphicFramePr>
        <p:xfrm>
          <a:off x="261400" y="1340768"/>
          <a:ext cx="8732344" cy="544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991769" y="6393329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24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7302" y="2113318"/>
            <a:ext cx="232289" cy="4879878"/>
          </a:xfrm>
          <a:prstGeom prst="leftBrac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855631"/>
              </p:ext>
            </p:extLst>
          </p:nvPr>
        </p:nvGraphicFramePr>
        <p:xfrm>
          <a:off x="4043507" y="4566090"/>
          <a:ext cx="4890163" cy="1855252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331055"/>
                <a:gridCol w="559108"/>
              </a:tblGrid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</a:t>
                      </a:r>
                      <a:r>
                        <a:rPr lang="ru-RU" sz="9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0,47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0,93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строительного комплекса и архитектуры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Республики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Комплексное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сельских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1,12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туризма и индустрии гостеприимства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10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846731"/>
            <a:ext cx="6623050" cy="14106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208133" y="2492896"/>
            <a:ext cx="3618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846731"/>
            <a:ext cx="2148680" cy="141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400" dirty="0" smtClean="0"/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4153151" y="2459037"/>
            <a:ext cx="4846391" cy="6365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подпрограмм,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40000" y="3233388"/>
            <a:ext cx="2628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40328" y="3233213"/>
            <a:ext cx="684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40749" y="3227656"/>
            <a:ext cx="684188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596336" y="3227656"/>
            <a:ext cx="684000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6674600"/>
              </p:ext>
            </p:extLst>
          </p:nvPr>
        </p:nvGraphicFramePr>
        <p:xfrm>
          <a:off x="44820" y="3227656"/>
          <a:ext cx="4082559" cy="329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Скругленный прямоугольник 17"/>
          <p:cNvSpPr/>
          <p:nvPr/>
        </p:nvSpPr>
        <p:spPr bwMode="auto">
          <a:xfrm>
            <a:off x="4156244" y="3741354"/>
            <a:ext cx="2610377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консолидированного бюджета Чувашской Республики</a:t>
            </a:r>
            <a:endParaRPr lang="ru-RU" sz="1000" dirty="0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153151" y="4490811"/>
            <a:ext cx="2628000" cy="61165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 Чувашской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153151" y="5877272"/>
            <a:ext cx="261347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40328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7 263,8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40328" y="4490812"/>
            <a:ext cx="684000" cy="61165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124,5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40328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265,6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40749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4 218,6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40937" y="4490812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130,2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40749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275,9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596336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4 117,3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585094" y="4490812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130,2</a:t>
            </a: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596336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275,9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4156244" y="5165725"/>
            <a:ext cx="2611756" cy="61165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 Чувашской Республики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840328" y="5165726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7596336" y="5165726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340937" y="5165726"/>
            <a:ext cx="658605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21,9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116,0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7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102,8</a:t>
              </a: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104,7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103,3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400" dirty="0" smtClean="0"/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</a:p>
        </p:txBody>
      </p:sp>
      <p:sp>
        <p:nvSpPr>
          <p:cNvPr id="80" name="Скругленный прямоугольник 79"/>
          <p:cNvSpPr/>
          <p:nvPr/>
        </p:nvSpPr>
        <p:spPr bwMode="auto">
          <a:xfrm>
            <a:off x="8163380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103,9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95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60" y="836712"/>
            <a:ext cx="6368436" cy="1512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5975" y="2492896"/>
            <a:ext cx="4592542" cy="4248472"/>
            <a:chOff x="4355975" y="2492896"/>
            <a:chExt cx="4592542" cy="42484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2492896"/>
              <a:ext cx="4568236" cy="4248472"/>
            </a:xfrm>
            <a:prstGeom prst="rect">
              <a:avLst/>
            </a:prstGeom>
            <a:ln>
              <a:noFill/>
            </a:ln>
          </p:spPr>
        </p:sp>
        <p:sp>
          <p:nvSpPr>
            <p:cNvPr id="6" name="Полилиния 5"/>
            <p:cNvSpPr/>
            <p:nvPr/>
          </p:nvSpPr>
          <p:spPr>
            <a:xfrm>
              <a:off x="4358404" y="2494296"/>
              <a:ext cx="4590113" cy="551556"/>
            </a:xfrm>
            <a:custGeom>
              <a:avLst/>
              <a:gdLst>
                <a:gd name="connsiteX0" fmla="*/ 0 w 4563379"/>
                <a:gd name="connsiteY0" fmla="*/ 55156 h 551556"/>
                <a:gd name="connsiteX1" fmla="*/ 55156 w 4563379"/>
                <a:gd name="connsiteY1" fmla="*/ 0 h 551556"/>
                <a:gd name="connsiteX2" fmla="*/ 4508223 w 4563379"/>
                <a:gd name="connsiteY2" fmla="*/ 0 h 551556"/>
                <a:gd name="connsiteX3" fmla="*/ 4563379 w 4563379"/>
                <a:gd name="connsiteY3" fmla="*/ 55156 h 551556"/>
                <a:gd name="connsiteX4" fmla="*/ 4563379 w 4563379"/>
                <a:gd name="connsiteY4" fmla="*/ 496400 h 551556"/>
                <a:gd name="connsiteX5" fmla="*/ 4508223 w 4563379"/>
                <a:gd name="connsiteY5" fmla="*/ 551556 h 551556"/>
                <a:gd name="connsiteX6" fmla="*/ 55156 w 4563379"/>
                <a:gd name="connsiteY6" fmla="*/ 551556 h 551556"/>
                <a:gd name="connsiteX7" fmla="*/ 0 w 4563379"/>
                <a:gd name="connsiteY7" fmla="*/ 496400 h 551556"/>
                <a:gd name="connsiteX8" fmla="*/ 0 w 4563379"/>
                <a:gd name="connsiteY8" fmla="*/ 55156 h 5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379" h="551556">
                  <a:moveTo>
                    <a:pt x="0" y="55156"/>
                  </a:moveTo>
                  <a:cubicBezTo>
                    <a:pt x="0" y="24694"/>
                    <a:pt x="24694" y="0"/>
                    <a:pt x="55156" y="0"/>
                  </a:cubicBezTo>
                  <a:lnTo>
                    <a:pt x="4508223" y="0"/>
                  </a:lnTo>
                  <a:cubicBezTo>
                    <a:pt x="4538685" y="0"/>
                    <a:pt x="4563379" y="24694"/>
                    <a:pt x="4563379" y="55156"/>
                  </a:cubicBezTo>
                  <a:lnTo>
                    <a:pt x="4563379" y="496400"/>
                  </a:lnTo>
                  <a:cubicBezTo>
                    <a:pt x="4563379" y="526862"/>
                    <a:pt x="4538685" y="551556"/>
                    <a:pt x="4508223" y="551556"/>
                  </a:cubicBezTo>
                  <a:lnTo>
                    <a:pt x="55156" y="551556"/>
                  </a:lnTo>
                  <a:cubicBezTo>
                    <a:pt x="24694" y="551556"/>
                    <a:pt x="0" y="526862"/>
                    <a:pt x="0" y="496400"/>
                  </a:cubicBezTo>
                  <a:lnTo>
                    <a:pt x="0" y="5515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305" tIns="73305" rIns="73305" bIns="733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подпрограмм, млн.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355976" y="3116680"/>
              <a:ext cx="2376274" cy="341891"/>
            </a:xfrm>
            <a:custGeom>
              <a:avLst/>
              <a:gdLst>
                <a:gd name="connsiteX0" fmla="*/ 0 w 2291211"/>
                <a:gd name="connsiteY0" fmla="*/ 34189 h 341891"/>
                <a:gd name="connsiteX1" fmla="*/ 34189 w 2291211"/>
                <a:gd name="connsiteY1" fmla="*/ 0 h 341891"/>
                <a:gd name="connsiteX2" fmla="*/ 2257022 w 2291211"/>
                <a:gd name="connsiteY2" fmla="*/ 0 h 341891"/>
                <a:gd name="connsiteX3" fmla="*/ 2291211 w 2291211"/>
                <a:gd name="connsiteY3" fmla="*/ 34189 h 341891"/>
                <a:gd name="connsiteX4" fmla="*/ 2291211 w 2291211"/>
                <a:gd name="connsiteY4" fmla="*/ 307702 h 341891"/>
                <a:gd name="connsiteX5" fmla="*/ 2257022 w 2291211"/>
                <a:gd name="connsiteY5" fmla="*/ 341891 h 341891"/>
                <a:gd name="connsiteX6" fmla="*/ 34189 w 2291211"/>
                <a:gd name="connsiteY6" fmla="*/ 341891 h 341891"/>
                <a:gd name="connsiteX7" fmla="*/ 0 w 2291211"/>
                <a:gd name="connsiteY7" fmla="*/ 307702 h 341891"/>
                <a:gd name="connsiteX8" fmla="*/ 0 w 2291211"/>
                <a:gd name="connsiteY8" fmla="*/ 34189 h 34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11" h="341891">
                  <a:moveTo>
                    <a:pt x="0" y="34189"/>
                  </a:moveTo>
                  <a:cubicBezTo>
                    <a:pt x="0" y="15307"/>
                    <a:pt x="15307" y="0"/>
                    <a:pt x="34189" y="0"/>
                  </a:cubicBezTo>
                  <a:lnTo>
                    <a:pt x="2257022" y="0"/>
                  </a:lnTo>
                  <a:cubicBezTo>
                    <a:pt x="2275904" y="0"/>
                    <a:pt x="2291211" y="15307"/>
                    <a:pt x="2291211" y="34189"/>
                  </a:cubicBezTo>
                  <a:lnTo>
                    <a:pt x="2291211" y="307702"/>
                  </a:lnTo>
                  <a:cubicBezTo>
                    <a:pt x="2291211" y="326584"/>
                    <a:pt x="2275904" y="341891"/>
                    <a:pt x="2257022" y="341891"/>
                  </a:cubicBezTo>
                  <a:lnTo>
                    <a:pt x="34189" y="341891"/>
                  </a:lnTo>
                  <a:cubicBezTo>
                    <a:pt x="15307" y="341891"/>
                    <a:pt x="0" y="326584"/>
                    <a:pt x="0" y="307702"/>
                  </a:cubicBezTo>
                  <a:lnTo>
                    <a:pt x="0" y="341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74" tIns="70974" rIns="70974" bIns="7097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Подпрограмма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55976" y="3498526"/>
              <a:ext cx="2376264" cy="488061"/>
            </a:xfrm>
            <a:custGeom>
              <a:avLst/>
              <a:gdLst>
                <a:gd name="connsiteX0" fmla="*/ 0 w 2291201"/>
                <a:gd name="connsiteY0" fmla="*/ 48806 h 488061"/>
                <a:gd name="connsiteX1" fmla="*/ 48806 w 2291201"/>
                <a:gd name="connsiteY1" fmla="*/ 0 h 488061"/>
                <a:gd name="connsiteX2" fmla="*/ 2242395 w 2291201"/>
                <a:gd name="connsiteY2" fmla="*/ 0 h 488061"/>
                <a:gd name="connsiteX3" fmla="*/ 2291201 w 2291201"/>
                <a:gd name="connsiteY3" fmla="*/ 48806 h 488061"/>
                <a:gd name="connsiteX4" fmla="*/ 2291201 w 2291201"/>
                <a:gd name="connsiteY4" fmla="*/ 439255 h 488061"/>
                <a:gd name="connsiteX5" fmla="*/ 2242395 w 2291201"/>
                <a:gd name="connsiteY5" fmla="*/ 488061 h 488061"/>
                <a:gd name="connsiteX6" fmla="*/ 48806 w 2291201"/>
                <a:gd name="connsiteY6" fmla="*/ 488061 h 488061"/>
                <a:gd name="connsiteX7" fmla="*/ 0 w 2291201"/>
                <a:gd name="connsiteY7" fmla="*/ 439255 h 488061"/>
                <a:gd name="connsiteX8" fmla="*/ 0 w 2291201"/>
                <a:gd name="connsiteY8" fmla="*/ 48806 h 48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01" h="488061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2242395" y="0"/>
                  </a:lnTo>
                  <a:cubicBezTo>
                    <a:pt x="2269350" y="0"/>
                    <a:pt x="2291201" y="21851"/>
                    <a:pt x="2291201" y="48806"/>
                  </a:cubicBezTo>
                  <a:lnTo>
                    <a:pt x="2291201" y="439255"/>
                  </a:lnTo>
                  <a:cubicBezTo>
                    <a:pt x="2291201" y="466210"/>
                    <a:pt x="2269350" y="488061"/>
                    <a:pt x="2242395" y="488061"/>
                  </a:cubicBezTo>
                  <a:lnTo>
                    <a:pt x="48806" y="488061"/>
                  </a:lnTo>
                  <a:cubicBezTo>
                    <a:pt x="21851" y="488061"/>
                    <a:pt x="0" y="466210"/>
                    <a:pt x="0" y="439255"/>
                  </a:cubicBezTo>
                  <a:lnTo>
                    <a:pt x="0" y="4880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5" tIns="60015" rIns="60015" bIns="6001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коррупции в Чувашской Республике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55975" y="4001341"/>
              <a:ext cx="2376261" cy="787715"/>
            </a:xfrm>
            <a:custGeom>
              <a:avLst/>
              <a:gdLst>
                <a:gd name="connsiteX0" fmla="*/ 0 w 2291198"/>
                <a:gd name="connsiteY0" fmla="*/ 78772 h 787715"/>
                <a:gd name="connsiteX1" fmla="*/ 78772 w 2291198"/>
                <a:gd name="connsiteY1" fmla="*/ 0 h 787715"/>
                <a:gd name="connsiteX2" fmla="*/ 2212427 w 2291198"/>
                <a:gd name="connsiteY2" fmla="*/ 0 h 787715"/>
                <a:gd name="connsiteX3" fmla="*/ 2291199 w 2291198"/>
                <a:gd name="connsiteY3" fmla="*/ 78772 h 787715"/>
                <a:gd name="connsiteX4" fmla="*/ 2291198 w 2291198"/>
                <a:gd name="connsiteY4" fmla="*/ 708944 h 787715"/>
                <a:gd name="connsiteX5" fmla="*/ 2212426 w 2291198"/>
                <a:gd name="connsiteY5" fmla="*/ 787716 h 787715"/>
                <a:gd name="connsiteX6" fmla="*/ 78772 w 2291198"/>
                <a:gd name="connsiteY6" fmla="*/ 787715 h 787715"/>
                <a:gd name="connsiteX7" fmla="*/ 0 w 2291198"/>
                <a:gd name="connsiteY7" fmla="*/ 708943 h 787715"/>
                <a:gd name="connsiteX8" fmla="*/ 0 w 2291198"/>
                <a:gd name="connsiteY8" fmla="*/ 78772 h 78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8" h="787715">
                  <a:moveTo>
                    <a:pt x="0" y="78772"/>
                  </a:moveTo>
                  <a:cubicBezTo>
                    <a:pt x="0" y="35267"/>
                    <a:pt x="35267" y="0"/>
                    <a:pt x="78772" y="0"/>
                  </a:cubicBezTo>
                  <a:lnTo>
                    <a:pt x="2212427" y="0"/>
                  </a:lnTo>
                  <a:cubicBezTo>
                    <a:pt x="2255932" y="0"/>
                    <a:pt x="2291199" y="35267"/>
                    <a:pt x="2291199" y="78772"/>
                  </a:cubicBezTo>
                  <a:cubicBezTo>
                    <a:pt x="2291199" y="288829"/>
                    <a:pt x="2291198" y="498887"/>
                    <a:pt x="2291198" y="708944"/>
                  </a:cubicBezTo>
                  <a:cubicBezTo>
                    <a:pt x="2291198" y="752449"/>
                    <a:pt x="2255931" y="787716"/>
                    <a:pt x="2212426" y="787716"/>
                  </a:cubicBezTo>
                  <a:lnTo>
                    <a:pt x="78772" y="787715"/>
                  </a:lnTo>
                  <a:cubicBezTo>
                    <a:pt x="35267" y="787715"/>
                    <a:pt x="0" y="752448"/>
                    <a:pt x="0" y="708943"/>
                  </a:cubicBezTo>
                  <a:lnTo>
                    <a:pt x="0" y="787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791" tIns="68791" rIns="68791" bIns="6879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кадровой политики и развитие кадрового потенциала государственной гражданской службы Чувашской Республики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55976" y="4855185"/>
              <a:ext cx="2376252" cy="471197"/>
            </a:xfrm>
            <a:custGeom>
              <a:avLst/>
              <a:gdLst>
                <a:gd name="connsiteX0" fmla="*/ 0 w 2291189"/>
                <a:gd name="connsiteY0" fmla="*/ 47120 h 471197"/>
                <a:gd name="connsiteX1" fmla="*/ 47120 w 2291189"/>
                <a:gd name="connsiteY1" fmla="*/ 0 h 471197"/>
                <a:gd name="connsiteX2" fmla="*/ 2244069 w 2291189"/>
                <a:gd name="connsiteY2" fmla="*/ 0 h 471197"/>
                <a:gd name="connsiteX3" fmla="*/ 2291189 w 2291189"/>
                <a:gd name="connsiteY3" fmla="*/ 47120 h 471197"/>
                <a:gd name="connsiteX4" fmla="*/ 2291189 w 2291189"/>
                <a:gd name="connsiteY4" fmla="*/ 424077 h 471197"/>
                <a:gd name="connsiteX5" fmla="*/ 2244069 w 2291189"/>
                <a:gd name="connsiteY5" fmla="*/ 471197 h 471197"/>
                <a:gd name="connsiteX6" fmla="*/ 47120 w 2291189"/>
                <a:gd name="connsiteY6" fmla="*/ 471197 h 471197"/>
                <a:gd name="connsiteX7" fmla="*/ 0 w 2291189"/>
                <a:gd name="connsiteY7" fmla="*/ 424077 h 471197"/>
                <a:gd name="connsiteX8" fmla="*/ 0 w 2291189"/>
                <a:gd name="connsiteY8" fmla="*/ 47120 h 47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89" h="471197">
                  <a:moveTo>
                    <a:pt x="0" y="47120"/>
                  </a:moveTo>
                  <a:cubicBezTo>
                    <a:pt x="0" y="21096"/>
                    <a:pt x="21096" y="0"/>
                    <a:pt x="47120" y="0"/>
                  </a:cubicBezTo>
                  <a:lnTo>
                    <a:pt x="2244069" y="0"/>
                  </a:lnTo>
                  <a:cubicBezTo>
                    <a:pt x="2270093" y="0"/>
                    <a:pt x="2291189" y="21096"/>
                    <a:pt x="2291189" y="47120"/>
                  </a:cubicBezTo>
                  <a:lnTo>
                    <a:pt x="2291189" y="424077"/>
                  </a:lnTo>
                  <a:cubicBezTo>
                    <a:pt x="2291189" y="450101"/>
                    <a:pt x="2270093" y="471197"/>
                    <a:pt x="2244069" y="471197"/>
                  </a:cubicBezTo>
                  <a:lnTo>
                    <a:pt x="47120" y="471197"/>
                  </a:lnTo>
                  <a:cubicBezTo>
                    <a:pt x="21096" y="471197"/>
                    <a:pt x="0" y="450101"/>
                    <a:pt x="0" y="424077"/>
                  </a:cubicBezTo>
                  <a:lnTo>
                    <a:pt x="0" y="471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521" tIns="59521" rIns="59521" bIns="595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Чувашской Республике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55976" y="5395646"/>
              <a:ext cx="2376254" cy="638716"/>
            </a:xfrm>
            <a:custGeom>
              <a:avLst/>
              <a:gdLst>
                <a:gd name="connsiteX0" fmla="*/ 0 w 2291191"/>
                <a:gd name="connsiteY0" fmla="*/ 63872 h 638716"/>
                <a:gd name="connsiteX1" fmla="*/ 63872 w 2291191"/>
                <a:gd name="connsiteY1" fmla="*/ 0 h 638716"/>
                <a:gd name="connsiteX2" fmla="*/ 2227319 w 2291191"/>
                <a:gd name="connsiteY2" fmla="*/ 0 h 638716"/>
                <a:gd name="connsiteX3" fmla="*/ 2291191 w 2291191"/>
                <a:gd name="connsiteY3" fmla="*/ 63872 h 638716"/>
                <a:gd name="connsiteX4" fmla="*/ 2291191 w 2291191"/>
                <a:gd name="connsiteY4" fmla="*/ 574844 h 638716"/>
                <a:gd name="connsiteX5" fmla="*/ 2227319 w 2291191"/>
                <a:gd name="connsiteY5" fmla="*/ 638716 h 638716"/>
                <a:gd name="connsiteX6" fmla="*/ 63872 w 2291191"/>
                <a:gd name="connsiteY6" fmla="*/ 638716 h 638716"/>
                <a:gd name="connsiteX7" fmla="*/ 0 w 2291191"/>
                <a:gd name="connsiteY7" fmla="*/ 574844 h 638716"/>
                <a:gd name="connsiteX8" fmla="*/ 0 w 2291191"/>
                <a:gd name="connsiteY8" fmla="*/ 63872 h 63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1" h="638716">
                  <a:moveTo>
                    <a:pt x="0" y="63872"/>
                  </a:moveTo>
                  <a:cubicBezTo>
                    <a:pt x="0" y="28596"/>
                    <a:pt x="28596" y="0"/>
                    <a:pt x="63872" y="0"/>
                  </a:cubicBezTo>
                  <a:lnTo>
                    <a:pt x="2227319" y="0"/>
                  </a:lnTo>
                  <a:cubicBezTo>
                    <a:pt x="2262595" y="0"/>
                    <a:pt x="2291191" y="28596"/>
                    <a:pt x="2291191" y="63872"/>
                  </a:cubicBezTo>
                  <a:lnTo>
                    <a:pt x="2291191" y="574844"/>
                  </a:lnTo>
                  <a:cubicBezTo>
                    <a:pt x="2291191" y="610120"/>
                    <a:pt x="2262595" y="638716"/>
                    <a:pt x="2227319" y="638716"/>
                  </a:cubicBezTo>
                  <a:lnTo>
                    <a:pt x="63872" y="638716"/>
                  </a:lnTo>
                  <a:cubicBezTo>
                    <a:pt x="28596" y="638716"/>
                    <a:pt x="0" y="610120"/>
                    <a:pt x="0" y="574844"/>
                  </a:cubicBezTo>
                  <a:lnTo>
                    <a:pt x="0" y="638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427" tIns="64427" rIns="64427" bIns="6442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государственного управления в сфере юстиции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55976" y="6128897"/>
              <a:ext cx="2378699" cy="468000"/>
            </a:xfrm>
            <a:custGeom>
              <a:avLst/>
              <a:gdLst>
                <a:gd name="connsiteX0" fmla="*/ 0 w 2293549"/>
                <a:gd name="connsiteY0" fmla="*/ 59479 h 594791"/>
                <a:gd name="connsiteX1" fmla="*/ 59479 w 2293549"/>
                <a:gd name="connsiteY1" fmla="*/ 0 h 594791"/>
                <a:gd name="connsiteX2" fmla="*/ 2234070 w 2293549"/>
                <a:gd name="connsiteY2" fmla="*/ 0 h 594791"/>
                <a:gd name="connsiteX3" fmla="*/ 2293549 w 2293549"/>
                <a:gd name="connsiteY3" fmla="*/ 59479 h 594791"/>
                <a:gd name="connsiteX4" fmla="*/ 2293549 w 2293549"/>
                <a:gd name="connsiteY4" fmla="*/ 535312 h 594791"/>
                <a:gd name="connsiteX5" fmla="*/ 2234070 w 2293549"/>
                <a:gd name="connsiteY5" fmla="*/ 594791 h 594791"/>
                <a:gd name="connsiteX6" fmla="*/ 59479 w 2293549"/>
                <a:gd name="connsiteY6" fmla="*/ 594791 h 594791"/>
                <a:gd name="connsiteX7" fmla="*/ 0 w 2293549"/>
                <a:gd name="connsiteY7" fmla="*/ 535312 h 594791"/>
                <a:gd name="connsiteX8" fmla="*/ 0 w 2293549"/>
                <a:gd name="connsiteY8" fmla="*/ 59479 h 5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549" h="594791">
                  <a:moveTo>
                    <a:pt x="0" y="59479"/>
                  </a:moveTo>
                  <a:cubicBezTo>
                    <a:pt x="0" y="26630"/>
                    <a:pt x="26630" y="0"/>
                    <a:pt x="59479" y="0"/>
                  </a:cubicBezTo>
                  <a:lnTo>
                    <a:pt x="2234070" y="0"/>
                  </a:lnTo>
                  <a:cubicBezTo>
                    <a:pt x="2266919" y="0"/>
                    <a:pt x="2293549" y="26630"/>
                    <a:pt x="2293549" y="59479"/>
                  </a:cubicBezTo>
                  <a:lnTo>
                    <a:pt x="2293549" y="535312"/>
                  </a:lnTo>
                  <a:cubicBezTo>
                    <a:pt x="2293549" y="568161"/>
                    <a:pt x="2266919" y="594791"/>
                    <a:pt x="2234070" y="594791"/>
                  </a:cubicBezTo>
                  <a:lnTo>
                    <a:pt x="59479" y="594791"/>
                  </a:lnTo>
                  <a:cubicBezTo>
                    <a:pt x="26630" y="594791"/>
                    <a:pt x="0" y="568161"/>
                    <a:pt x="0" y="535312"/>
                  </a:cubicBezTo>
                  <a:lnTo>
                    <a:pt x="0" y="5947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41" tIns="63141" rIns="63141" bIns="6314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56656" y="3126318"/>
              <a:ext cx="612000" cy="308410"/>
            </a:xfrm>
            <a:custGeom>
              <a:avLst/>
              <a:gdLst>
                <a:gd name="connsiteX0" fmla="*/ 0 w 829017"/>
                <a:gd name="connsiteY0" fmla="*/ 30841 h 308410"/>
                <a:gd name="connsiteX1" fmla="*/ 30841 w 829017"/>
                <a:gd name="connsiteY1" fmla="*/ 0 h 308410"/>
                <a:gd name="connsiteX2" fmla="*/ 798176 w 829017"/>
                <a:gd name="connsiteY2" fmla="*/ 0 h 308410"/>
                <a:gd name="connsiteX3" fmla="*/ 829017 w 829017"/>
                <a:gd name="connsiteY3" fmla="*/ 30841 h 308410"/>
                <a:gd name="connsiteX4" fmla="*/ 829017 w 829017"/>
                <a:gd name="connsiteY4" fmla="*/ 277569 h 308410"/>
                <a:gd name="connsiteX5" fmla="*/ 798176 w 829017"/>
                <a:gd name="connsiteY5" fmla="*/ 308410 h 308410"/>
                <a:gd name="connsiteX6" fmla="*/ 30841 w 829017"/>
                <a:gd name="connsiteY6" fmla="*/ 308410 h 308410"/>
                <a:gd name="connsiteX7" fmla="*/ 0 w 829017"/>
                <a:gd name="connsiteY7" fmla="*/ 277569 h 308410"/>
                <a:gd name="connsiteX8" fmla="*/ 0 w 829017"/>
                <a:gd name="connsiteY8" fmla="*/ 30841 h 3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7" h="308410">
                  <a:moveTo>
                    <a:pt x="0" y="30841"/>
                  </a:moveTo>
                  <a:cubicBezTo>
                    <a:pt x="0" y="13808"/>
                    <a:pt x="13808" y="0"/>
                    <a:pt x="30841" y="0"/>
                  </a:cubicBezTo>
                  <a:lnTo>
                    <a:pt x="798176" y="0"/>
                  </a:lnTo>
                  <a:cubicBezTo>
                    <a:pt x="815209" y="0"/>
                    <a:pt x="829017" y="13808"/>
                    <a:pt x="829017" y="30841"/>
                  </a:cubicBezTo>
                  <a:lnTo>
                    <a:pt x="829017" y="277569"/>
                  </a:lnTo>
                  <a:cubicBezTo>
                    <a:pt x="829017" y="294602"/>
                    <a:pt x="815209" y="308410"/>
                    <a:pt x="798176" y="308410"/>
                  </a:cubicBezTo>
                  <a:lnTo>
                    <a:pt x="30841" y="308410"/>
                  </a:lnTo>
                  <a:cubicBezTo>
                    <a:pt x="13808" y="308410"/>
                    <a:pt x="0" y="294602"/>
                    <a:pt x="0" y="277569"/>
                  </a:cubicBezTo>
                  <a:lnTo>
                    <a:pt x="0" y="30841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856656" y="3488258"/>
              <a:ext cx="612000" cy="482721"/>
            </a:xfrm>
            <a:custGeom>
              <a:avLst/>
              <a:gdLst>
                <a:gd name="connsiteX0" fmla="*/ 0 w 829014"/>
                <a:gd name="connsiteY0" fmla="*/ 48272 h 482721"/>
                <a:gd name="connsiteX1" fmla="*/ 48272 w 829014"/>
                <a:gd name="connsiteY1" fmla="*/ 0 h 482721"/>
                <a:gd name="connsiteX2" fmla="*/ 780742 w 829014"/>
                <a:gd name="connsiteY2" fmla="*/ 0 h 482721"/>
                <a:gd name="connsiteX3" fmla="*/ 829014 w 829014"/>
                <a:gd name="connsiteY3" fmla="*/ 48272 h 482721"/>
                <a:gd name="connsiteX4" fmla="*/ 829014 w 829014"/>
                <a:gd name="connsiteY4" fmla="*/ 434449 h 482721"/>
                <a:gd name="connsiteX5" fmla="*/ 780742 w 829014"/>
                <a:gd name="connsiteY5" fmla="*/ 482721 h 482721"/>
                <a:gd name="connsiteX6" fmla="*/ 48272 w 829014"/>
                <a:gd name="connsiteY6" fmla="*/ 482721 h 482721"/>
                <a:gd name="connsiteX7" fmla="*/ 0 w 829014"/>
                <a:gd name="connsiteY7" fmla="*/ 434449 h 482721"/>
                <a:gd name="connsiteX8" fmla="*/ 0 w 829014"/>
                <a:gd name="connsiteY8" fmla="*/ 48272 h 48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4" h="482721">
                  <a:moveTo>
                    <a:pt x="0" y="48272"/>
                  </a:moveTo>
                  <a:cubicBezTo>
                    <a:pt x="0" y="21612"/>
                    <a:pt x="21612" y="0"/>
                    <a:pt x="48272" y="0"/>
                  </a:cubicBezTo>
                  <a:lnTo>
                    <a:pt x="780742" y="0"/>
                  </a:lnTo>
                  <a:cubicBezTo>
                    <a:pt x="807402" y="0"/>
                    <a:pt x="829014" y="21612"/>
                    <a:pt x="829014" y="48272"/>
                  </a:cubicBezTo>
                  <a:lnTo>
                    <a:pt x="829014" y="434449"/>
                  </a:lnTo>
                  <a:cubicBezTo>
                    <a:pt x="829014" y="461109"/>
                    <a:pt x="807402" y="482721"/>
                    <a:pt x="780742" y="482721"/>
                  </a:cubicBezTo>
                  <a:lnTo>
                    <a:pt x="48272" y="482721"/>
                  </a:lnTo>
                  <a:cubicBezTo>
                    <a:pt x="21612" y="482721"/>
                    <a:pt x="0" y="461109"/>
                    <a:pt x="0" y="434449"/>
                  </a:cubicBezTo>
                  <a:lnTo>
                    <a:pt x="0" y="482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78" tIns="67478" rIns="67478" bIns="67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56656" y="4005065"/>
              <a:ext cx="612000" cy="790637"/>
            </a:xfrm>
            <a:custGeom>
              <a:avLst/>
              <a:gdLst>
                <a:gd name="connsiteX0" fmla="*/ 0 w 829019"/>
                <a:gd name="connsiteY0" fmla="*/ 79064 h 790637"/>
                <a:gd name="connsiteX1" fmla="*/ 79064 w 829019"/>
                <a:gd name="connsiteY1" fmla="*/ 0 h 790637"/>
                <a:gd name="connsiteX2" fmla="*/ 749955 w 829019"/>
                <a:gd name="connsiteY2" fmla="*/ 0 h 790637"/>
                <a:gd name="connsiteX3" fmla="*/ 829019 w 829019"/>
                <a:gd name="connsiteY3" fmla="*/ 79064 h 790637"/>
                <a:gd name="connsiteX4" fmla="*/ 829019 w 829019"/>
                <a:gd name="connsiteY4" fmla="*/ 711573 h 790637"/>
                <a:gd name="connsiteX5" fmla="*/ 749955 w 829019"/>
                <a:gd name="connsiteY5" fmla="*/ 790637 h 790637"/>
                <a:gd name="connsiteX6" fmla="*/ 79064 w 829019"/>
                <a:gd name="connsiteY6" fmla="*/ 790637 h 790637"/>
                <a:gd name="connsiteX7" fmla="*/ 0 w 829019"/>
                <a:gd name="connsiteY7" fmla="*/ 711573 h 790637"/>
                <a:gd name="connsiteX8" fmla="*/ 0 w 829019"/>
                <a:gd name="connsiteY8" fmla="*/ 79064 h 7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0637">
                  <a:moveTo>
                    <a:pt x="0" y="79064"/>
                  </a:moveTo>
                  <a:cubicBezTo>
                    <a:pt x="0" y="35398"/>
                    <a:pt x="35398" y="0"/>
                    <a:pt x="79064" y="0"/>
                  </a:cubicBezTo>
                  <a:lnTo>
                    <a:pt x="749955" y="0"/>
                  </a:lnTo>
                  <a:cubicBezTo>
                    <a:pt x="793621" y="0"/>
                    <a:pt x="829019" y="35398"/>
                    <a:pt x="829019" y="79064"/>
                  </a:cubicBezTo>
                  <a:lnTo>
                    <a:pt x="829019" y="711573"/>
                  </a:lnTo>
                  <a:cubicBezTo>
                    <a:pt x="829019" y="755239"/>
                    <a:pt x="793621" y="790637"/>
                    <a:pt x="749955" y="790637"/>
                  </a:cubicBezTo>
                  <a:lnTo>
                    <a:pt x="79064" y="790637"/>
                  </a:lnTo>
                  <a:cubicBezTo>
                    <a:pt x="35398" y="790637"/>
                    <a:pt x="0" y="755239"/>
                    <a:pt x="0" y="711573"/>
                  </a:cubicBezTo>
                  <a:lnTo>
                    <a:pt x="0" y="7906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97" tIns="76497" rIns="76497" bIns="7649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11,4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856656" y="4869160"/>
              <a:ext cx="612000" cy="459199"/>
            </a:xfrm>
            <a:custGeom>
              <a:avLst/>
              <a:gdLst>
                <a:gd name="connsiteX0" fmla="*/ 0 w 829023"/>
                <a:gd name="connsiteY0" fmla="*/ 45920 h 459199"/>
                <a:gd name="connsiteX1" fmla="*/ 45920 w 829023"/>
                <a:gd name="connsiteY1" fmla="*/ 0 h 459199"/>
                <a:gd name="connsiteX2" fmla="*/ 783103 w 829023"/>
                <a:gd name="connsiteY2" fmla="*/ 0 h 459199"/>
                <a:gd name="connsiteX3" fmla="*/ 829023 w 829023"/>
                <a:gd name="connsiteY3" fmla="*/ 45920 h 459199"/>
                <a:gd name="connsiteX4" fmla="*/ 829023 w 829023"/>
                <a:gd name="connsiteY4" fmla="*/ 413279 h 459199"/>
                <a:gd name="connsiteX5" fmla="*/ 783103 w 829023"/>
                <a:gd name="connsiteY5" fmla="*/ 459199 h 459199"/>
                <a:gd name="connsiteX6" fmla="*/ 45920 w 829023"/>
                <a:gd name="connsiteY6" fmla="*/ 459199 h 459199"/>
                <a:gd name="connsiteX7" fmla="*/ 0 w 829023"/>
                <a:gd name="connsiteY7" fmla="*/ 413279 h 459199"/>
                <a:gd name="connsiteX8" fmla="*/ 0 w 829023"/>
                <a:gd name="connsiteY8" fmla="*/ 45920 h 4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59199">
                  <a:moveTo>
                    <a:pt x="0" y="45920"/>
                  </a:moveTo>
                  <a:cubicBezTo>
                    <a:pt x="0" y="20559"/>
                    <a:pt x="20559" y="0"/>
                    <a:pt x="45920" y="0"/>
                  </a:cubicBezTo>
                  <a:lnTo>
                    <a:pt x="783103" y="0"/>
                  </a:lnTo>
                  <a:cubicBezTo>
                    <a:pt x="808464" y="0"/>
                    <a:pt x="829023" y="20559"/>
                    <a:pt x="829023" y="45920"/>
                  </a:cubicBezTo>
                  <a:lnTo>
                    <a:pt x="829023" y="413279"/>
                  </a:lnTo>
                  <a:cubicBezTo>
                    <a:pt x="829023" y="438640"/>
                    <a:pt x="808464" y="459199"/>
                    <a:pt x="783103" y="459199"/>
                  </a:cubicBezTo>
                  <a:lnTo>
                    <a:pt x="45920" y="459199"/>
                  </a:lnTo>
                  <a:cubicBezTo>
                    <a:pt x="20559" y="459199"/>
                    <a:pt x="0" y="438640"/>
                    <a:pt x="0" y="413279"/>
                  </a:cubicBezTo>
                  <a:lnTo>
                    <a:pt x="0" y="459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9" tIns="66789" rIns="66789" bIns="6678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56656" y="5408896"/>
              <a:ext cx="612000" cy="643892"/>
            </a:xfrm>
            <a:custGeom>
              <a:avLst/>
              <a:gdLst>
                <a:gd name="connsiteX0" fmla="*/ 0 w 833504"/>
                <a:gd name="connsiteY0" fmla="*/ 64389 h 643892"/>
                <a:gd name="connsiteX1" fmla="*/ 64389 w 833504"/>
                <a:gd name="connsiteY1" fmla="*/ 0 h 643892"/>
                <a:gd name="connsiteX2" fmla="*/ 769115 w 833504"/>
                <a:gd name="connsiteY2" fmla="*/ 0 h 643892"/>
                <a:gd name="connsiteX3" fmla="*/ 833504 w 833504"/>
                <a:gd name="connsiteY3" fmla="*/ 64389 h 643892"/>
                <a:gd name="connsiteX4" fmla="*/ 833504 w 833504"/>
                <a:gd name="connsiteY4" fmla="*/ 579503 h 643892"/>
                <a:gd name="connsiteX5" fmla="*/ 769115 w 833504"/>
                <a:gd name="connsiteY5" fmla="*/ 643892 h 643892"/>
                <a:gd name="connsiteX6" fmla="*/ 64389 w 833504"/>
                <a:gd name="connsiteY6" fmla="*/ 643892 h 643892"/>
                <a:gd name="connsiteX7" fmla="*/ 0 w 833504"/>
                <a:gd name="connsiteY7" fmla="*/ 579503 h 643892"/>
                <a:gd name="connsiteX8" fmla="*/ 0 w 833504"/>
                <a:gd name="connsiteY8" fmla="*/ 64389 h 6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3892">
                  <a:moveTo>
                    <a:pt x="0" y="64389"/>
                  </a:moveTo>
                  <a:cubicBezTo>
                    <a:pt x="0" y="28828"/>
                    <a:pt x="28828" y="0"/>
                    <a:pt x="64389" y="0"/>
                  </a:cubicBezTo>
                  <a:lnTo>
                    <a:pt x="769115" y="0"/>
                  </a:lnTo>
                  <a:cubicBezTo>
                    <a:pt x="804676" y="0"/>
                    <a:pt x="833504" y="28828"/>
                    <a:pt x="833504" y="64389"/>
                  </a:cubicBezTo>
                  <a:lnTo>
                    <a:pt x="833504" y="579503"/>
                  </a:lnTo>
                  <a:cubicBezTo>
                    <a:pt x="833504" y="615064"/>
                    <a:pt x="804676" y="643892"/>
                    <a:pt x="769115" y="643892"/>
                  </a:cubicBezTo>
                  <a:lnTo>
                    <a:pt x="64389" y="643892"/>
                  </a:lnTo>
                  <a:cubicBezTo>
                    <a:pt x="28828" y="643892"/>
                    <a:pt x="0" y="615064"/>
                    <a:pt x="0" y="579503"/>
                  </a:cubicBezTo>
                  <a:lnTo>
                    <a:pt x="0" y="643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99" tIns="72199" rIns="72199" bIns="7219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266,3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56656" y="6128897"/>
              <a:ext cx="612000" cy="468000"/>
            </a:xfrm>
            <a:custGeom>
              <a:avLst/>
              <a:gdLst>
                <a:gd name="connsiteX0" fmla="*/ 0 w 833504"/>
                <a:gd name="connsiteY0" fmla="*/ 48965 h 489645"/>
                <a:gd name="connsiteX1" fmla="*/ 48965 w 833504"/>
                <a:gd name="connsiteY1" fmla="*/ 0 h 489645"/>
                <a:gd name="connsiteX2" fmla="*/ 784540 w 833504"/>
                <a:gd name="connsiteY2" fmla="*/ 0 h 489645"/>
                <a:gd name="connsiteX3" fmla="*/ 833505 w 833504"/>
                <a:gd name="connsiteY3" fmla="*/ 48965 h 489645"/>
                <a:gd name="connsiteX4" fmla="*/ 833504 w 833504"/>
                <a:gd name="connsiteY4" fmla="*/ 440681 h 489645"/>
                <a:gd name="connsiteX5" fmla="*/ 784539 w 833504"/>
                <a:gd name="connsiteY5" fmla="*/ 489646 h 489645"/>
                <a:gd name="connsiteX6" fmla="*/ 48965 w 833504"/>
                <a:gd name="connsiteY6" fmla="*/ 489645 h 489645"/>
                <a:gd name="connsiteX7" fmla="*/ 0 w 833504"/>
                <a:gd name="connsiteY7" fmla="*/ 440680 h 489645"/>
                <a:gd name="connsiteX8" fmla="*/ 0 w 833504"/>
                <a:gd name="connsiteY8" fmla="*/ 48965 h 48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489645">
                  <a:moveTo>
                    <a:pt x="0" y="48965"/>
                  </a:moveTo>
                  <a:cubicBezTo>
                    <a:pt x="0" y="21922"/>
                    <a:pt x="21922" y="0"/>
                    <a:pt x="48965" y="0"/>
                  </a:cubicBezTo>
                  <a:lnTo>
                    <a:pt x="784540" y="0"/>
                  </a:lnTo>
                  <a:cubicBezTo>
                    <a:pt x="811583" y="0"/>
                    <a:pt x="833505" y="21922"/>
                    <a:pt x="833505" y="48965"/>
                  </a:cubicBezTo>
                  <a:cubicBezTo>
                    <a:pt x="833505" y="179537"/>
                    <a:pt x="833504" y="310109"/>
                    <a:pt x="833504" y="440681"/>
                  </a:cubicBezTo>
                  <a:cubicBezTo>
                    <a:pt x="833504" y="467724"/>
                    <a:pt x="811582" y="489646"/>
                    <a:pt x="784539" y="489646"/>
                  </a:cubicBezTo>
                  <a:lnTo>
                    <a:pt x="48965" y="489645"/>
                  </a:lnTo>
                  <a:cubicBezTo>
                    <a:pt x="21922" y="489645"/>
                    <a:pt x="0" y="467723"/>
                    <a:pt x="0" y="440680"/>
                  </a:cubicBezTo>
                  <a:lnTo>
                    <a:pt x="0" y="4896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1" tIns="67681" rIns="67681" bIns="6768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755,6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312212" y="3116680"/>
              <a:ext cx="612000" cy="308287"/>
            </a:xfrm>
            <a:custGeom>
              <a:avLst/>
              <a:gdLst>
                <a:gd name="connsiteX0" fmla="*/ 0 w 864641"/>
                <a:gd name="connsiteY0" fmla="*/ 30829 h 308287"/>
                <a:gd name="connsiteX1" fmla="*/ 30829 w 864641"/>
                <a:gd name="connsiteY1" fmla="*/ 0 h 308287"/>
                <a:gd name="connsiteX2" fmla="*/ 833812 w 864641"/>
                <a:gd name="connsiteY2" fmla="*/ 0 h 308287"/>
                <a:gd name="connsiteX3" fmla="*/ 864641 w 864641"/>
                <a:gd name="connsiteY3" fmla="*/ 30829 h 308287"/>
                <a:gd name="connsiteX4" fmla="*/ 864641 w 864641"/>
                <a:gd name="connsiteY4" fmla="*/ 277458 h 308287"/>
                <a:gd name="connsiteX5" fmla="*/ 833812 w 864641"/>
                <a:gd name="connsiteY5" fmla="*/ 308287 h 308287"/>
                <a:gd name="connsiteX6" fmla="*/ 30829 w 864641"/>
                <a:gd name="connsiteY6" fmla="*/ 308287 h 308287"/>
                <a:gd name="connsiteX7" fmla="*/ 0 w 864641"/>
                <a:gd name="connsiteY7" fmla="*/ 277458 h 308287"/>
                <a:gd name="connsiteX8" fmla="*/ 0 w 864641"/>
                <a:gd name="connsiteY8" fmla="*/ 30829 h 30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41" h="308287">
                  <a:moveTo>
                    <a:pt x="0" y="30829"/>
                  </a:moveTo>
                  <a:cubicBezTo>
                    <a:pt x="0" y="13803"/>
                    <a:pt x="13803" y="0"/>
                    <a:pt x="30829" y="0"/>
                  </a:cubicBezTo>
                  <a:lnTo>
                    <a:pt x="833812" y="0"/>
                  </a:lnTo>
                  <a:cubicBezTo>
                    <a:pt x="850838" y="0"/>
                    <a:pt x="864641" y="13803"/>
                    <a:pt x="864641" y="30829"/>
                  </a:cubicBezTo>
                  <a:lnTo>
                    <a:pt x="864641" y="277458"/>
                  </a:lnTo>
                  <a:cubicBezTo>
                    <a:pt x="864641" y="294484"/>
                    <a:pt x="850838" y="308287"/>
                    <a:pt x="833812" y="308287"/>
                  </a:cubicBezTo>
                  <a:lnTo>
                    <a:pt x="30829" y="308287"/>
                  </a:lnTo>
                  <a:cubicBezTo>
                    <a:pt x="13803" y="308287"/>
                    <a:pt x="0" y="294484"/>
                    <a:pt x="0" y="277458"/>
                  </a:cubicBezTo>
                  <a:lnTo>
                    <a:pt x="0" y="308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89" tIns="69989" rIns="69989" bIns="6998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312212" y="3507811"/>
              <a:ext cx="612000" cy="425245"/>
            </a:xfrm>
            <a:custGeom>
              <a:avLst/>
              <a:gdLst>
                <a:gd name="connsiteX0" fmla="*/ 0 w 786058"/>
                <a:gd name="connsiteY0" fmla="*/ 42525 h 425245"/>
                <a:gd name="connsiteX1" fmla="*/ 42525 w 786058"/>
                <a:gd name="connsiteY1" fmla="*/ 0 h 425245"/>
                <a:gd name="connsiteX2" fmla="*/ 743534 w 786058"/>
                <a:gd name="connsiteY2" fmla="*/ 0 h 425245"/>
                <a:gd name="connsiteX3" fmla="*/ 786059 w 786058"/>
                <a:gd name="connsiteY3" fmla="*/ 42525 h 425245"/>
                <a:gd name="connsiteX4" fmla="*/ 786058 w 786058"/>
                <a:gd name="connsiteY4" fmla="*/ 382721 h 425245"/>
                <a:gd name="connsiteX5" fmla="*/ 743533 w 786058"/>
                <a:gd name="connsiteY5" fmla="*/ 425246 h 425245"/>
                <a:gd name="connsiteX6" fmla="*/ 42525 w 786058"/>
                <a:gd name="connsiteY6" fmla="*/ 425245 h 425245"/>
                <a:gd name="connsiteX7" fmla="*/ 0 w 786058"/>
                <a:gd name="connsiteY7" fmla="*/ 382720 h 425245"/>
                <a:gd name="connsiteX8" fmla="*/ 0 w 786058"/>
                <a:gd name="connsiteY8" fmla="*/ 42525 h 4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8" h="425245">
                  <a:moveTo>
                    <a:pt x="0" y="42525"/>
                  </a:moveTo>
                  <a:cubicBezTo>
                    <a:pt x="0" y="19039"/>
                    <a:pt x="19039" y="0"/>
                    <a:pt x="42525" y="0"/>
                  </a:cubicBezTo>
                  <a:lnTo>
                    <a:pt x="743534" y="0"/>
                  </a:lnTo>
                  <a:cubicBezTo>
                    <a:pt x="767020" y="0"/>
                    <a:pt x="786059" y="19039"/>
                    <a:pt x="786059" y="42525"/>
                  </a:cubicBezTo>
                  <a:cubicBezTo>
                    <a:pt x="786059" y="155924"/>
                    <a:pt x="786058" y="269322"/>
                    <a:pt x="786058" y="382721"/>
                  </a:cubicBezTo>
                  <a:cubicBezTo>
                    <a:pt x="786058" y="406207"/>
                    <a:pt x="767019" y="425246"/>
                    <a:pt x="743533" y="425246"/>
                  </a:cubicBezTo>
                  <a:lnTo>
                    <a:pt x="42525" y="425245"/>
                  </a:lnTo>
                  <a:cubicBezTo>
                    <a:pt x="19039" y="425245"/>
                    <a:pt x="0" y="406206"/>
                    <a:pt x="0" y="382720"/>
                  </a:cubicBezTo>
                  <a:lnTo>
                    <a:pt x="0" y="425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95" tIns="65795" rIns="65795" bIns="6579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8312212" y="3998431"/>
              <a:ext cx="612000" cy="792726"/>
            </a:xfrm>
            <a:custGeom>
              <a:avLst/>
              <a:gdLst>
                <a:gd name="connsiteX0" fmla="*/ 0 w 829019"/>
                <a:gd name="connsiteY0" fmla="*/ 79273 h 792726"/>
                <a:gd name="connsiteX1" fmla="*/ 79273 w 829019"/>
                <a:gd name="connsiteY1" fmla="*/ 0 h 792726"/>
                <a:gd name="connsiteX2" fmla="*/ 749746 w 829019"/>
                <a:gd name="connsiteY2" fmla="*/ 0 h 792726"/>
                <a:gd name="connsiteX3" fmla="*/ 829019 w 829019"/>
                <a:gd name="connsiteY3" fmla="*/ 79273 h 792726"/>
                <a:gd name="connsiteX4" fmla="*/ 829019 w 829019"/>
                <a:gd name="connsiteY4" fmla="*/ 713453 h 792726"/>
                <a:gd name="connsiteX5" fmla="*/ 749746 w 829019"/>
                <a:gd name="connsiteY5" fmla="*/ 792726 h 792726"/>
                <a:gd name="connsiteX6" fmla="*/ 79273 w 829019"/>
                <a:gd name="connsiteY6" fmla="*/ 792726 h 792726"/>
                <a:gd name="connsiteX7" fmla="*/ 0 w 829019"/>
                <a:gd name="connsiteY7" fmla="*/ 713453 h 792726"/>
                <a:gd name="connsiteX8" fmla="*/ 0 w 829019"/>
                <a:gd name="connsiteY8" fmla="*/ 79273 h 79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2726">
                  <a:moveTo>
                    <a:pt x="0" y="79273"/>
                  </a:moveTo>
                  <a:cubicBezTo>
                    <a:pt x="0" y="35492"/>
                    <a:pt x="35492" y="0"/>
                    <a:pt x="79273" y="0"/>
                  </a:cubicBezTo>
                  <a:lnTo>
                    <a:pt x="749746" y="0"/>
                  </a:lnTo>
                  <a:cubicBezTo>
                    <a:pt x="793527" y="0"/>
                    <a:pt x="829019" y="35492"/>
                    <a:pt x="829019" y="79273"/>
                  </a:cubicBezTo>
                  <a:lnTo>
                    <a:pt x="829019" y="713453"/>
                  </a:lnTo>
                  <a:cubicBezTo>
                    <a:pt x="829019" y="757234"/>
                    <a:pt x="793527" y="792726"/>
                    <a:pt x="749746" y="792726"/>
                  </a:cubicBezTo>
                  <a:lnTo>
                    <a:pt x="79273" y="792726"/>
                  </a:lnTo>
                  <a:cubicBezTo>
                    <a:pt x="35492" y="792726"/>
                    <a:pt x="0" y="757234"/>
                    <a:pt x="0" y="713453"/>
                  </a:cubicBezTo>
                  <a:lnTo>
                    <a:pt x="0" y="79273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8" tIns="76558" rIns="76558" bIns="7655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8312212" y="4858768"/>
              <a:ext cx="612000" cy="460290"/>
            </a:xfrm>
            <a:custGeom>
              <a:avLst/>
              <a:gdLst>
                <a:gd name="connsiteX0" fmla="*/ 0 w 829023"/>
                <a:gd name="connsiteY0" fmla="*/ 46029 h 460290"/>
                <a:gd name="connsiteX1" fmla="*/ 46029 w 829023"/>
                <a:gd name="connsiteY1" fmla="*/ 0 h 460290"/>
                <a:gd name="connsiteX2" fmla="*/ 782994 w 829023"/>
                <a:gd name="connsiteY2" fmla="*/ 0 h 460290"/>
                <a:gd name="connsiteX3" fmla="*/ 829023 w 829023"/>
                <a:gd name="connsiteY3" fmla="*/ 46029 h 460290"/>
                <a:gd name="connsiteX4" fmla="*/ 829023 w 829023"/>
                <a:gd name="connsiteY4" fmla="*/ 414261 h 460290"/>
                <a:gd name="connsiteX5" fmla="*/ 782994 w 829023"/>
                <a:gd name="connsiteY5" fmla="*/ 460290 h 460290"/>
                <a:gd name="connsiteX6" fmla="*/ 46029 w 829023"/>
                <a:gd name="connsiteY6" fmla="*/ 460290 h 460290"/>
                <a:gd name="connsiteX7" fmla="*/ 0 w 829023"/>
                <a:gd name="connsiteY7" fmla="*/ 414261 h 460290"/>
                <a:gd name="connsiteX8" fmla="*/ 0 w 829023"/>
                <a:gd name="connsiteY8" fmla="*/ 46029 h 46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60290">
                  <a:moveTo>
                    <a:pt x="0" y="46029"/>
                  </a:moveTo>
                  <a:cubicBezTo>
                    <a:pt x="0" y="20608"/>
                    <a:pt x="20608" y="0"/>
                    <a:pt x="46029" y="0"/>
                  </a:cubicBezTo>
                  <a:lnTo>
                    <a:pt x="782994" y="0"/>
                  </a:lnTo>
                  <a:cubicBezTo>
                    <a:pt x="808415" y="0"/>
                    <a:pt x="829023" y="20608"/>
                    <a:pt x="829023" y="46029"/>
                  </a:cubicBezTo>
                  <a:lnTo>
                    <a:pt x="829023" y="414261"/>
                  </a:lnTo>
                  <a:cubicBezTo>
                    <a:pt x="829023" y="439682"/>
                    <a:pt x="808415" y="460290"/>
                    <a:pt x="782994" y="460290"/>
                  </a:cubicBezTo>
                  <a:lnTo>
                    <a:pt x="46029" y="460290"/>
                  </a:lnTo>
                  <a:cubicBezTo>
                    <a:pt x="20608" y="460290"/>
                    <a:pt x="0" y="439682"/>
                    <a:pt x="0" y="414261"/>
                  </a:cubicBezTo>
                  <a:lnTo>
                    <a:pt x="0" y="460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1" tIns="66821" rIns="66821" bIns="6682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312212" y="5398503"/>
              <a:ext cx="612000" cy="640939"/>
            </a:xfrm>
            <a:custGeom>
              <a:avLst/>
              <a:gdLst>
                <a:gd name="connsiteX0" fmla="*/ 0 w 833504"/>
                <a:gd name="connsiteY0" fmla="*/ 64094 h 640939"/>
                <a:gd name="connsiteX1" fmla="*/ 64094 w 833504"/>
                <a:gd name="connsiteY1" fmla="*/ 0 h 640939"/>
                <a:gd name="connsiteX2" fmla="*/ 769410 w 833504"/>
                <a:gd name="connsiteY2" fmla="*/ 0 h 640939"/>
                <a:gd name="connsiteX3" fmla="*/ 833504 w 833504"/>
                <a:gd name="connsiteY3" fmla="*/ 64094 h 640939"/>
                <a:gd name="connsiteX4" fmla="*/ 833504 w 833504"/>
                <a:gd name="connsiteY4" fmla="*/ 576845 h 640939"/>
                <a:gd name="connsiteX5" fmla="*/ 769410 w 833504"/>
                <a:gd name="connsiteY5" fmla="*/ 640939 h 640939"/>
                <a:gd name="connsiteX6" fmla="*/ 64094 w 833504"/>
                <a:gd name="connsiteY6" fmla="*/ 640939 h 640939"/>
                <a:gd name="connsiteX7" fmla="*/ 0 w 833504"/>
                <a:gd name="connsiteY7" fmla="*/ 576845 h 640939"/>
                <a:gd name="connsiteX8" fmla="*/ 0 w 833504"/>
                <a:gd name="connsiteY8" fmla="*/ 64094 h 6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0939">
                  <a:moveTo>
                    <a:pt x="0" y="64094"/>
                  </a:moveTo>
                  <a:cubicBezTo>
                    <a:pt x="0" y="28696"/>
                    <a:pt x="28696" y="0"/>
                    <a:pt x="64094" y="0"/>
                  </a:cubicBezTo>
                  <a:lnTo>
                    <a:pt x="769410" y="0"/>
                  </a:lnTo>
                  <a:cubicBezTo>
                    <a:pt x="804808" y="0"/>
                    <a:pt x="833504" y="28696"/>
                    <a:pt x="833504" y="64094"/>
                  </a:cubicBezTo>
                  <a:lnTo>
                    <a:pt x="833504" y="576845"/>
                  </a:lnTo>
                  <a:cubicBezTo>
                    <a:pt x="833504" y="612243"/>
                    <a:pt x="804808" y="640939"/>
                    <a:pt x="769410" y="640939"/>
                  </a:cubicBezTo>
                  <a:lnTo>
                    <a:pt x="64094" y="640939"/>
                  </a:lnTo>
                  <a:cubicBezTo>
                    <a:pt x="28696" y="640939"/>
                    <a:pt x="0" y="612243"/>
                    <a:pt x="0" y="576845"/>
                  </a:cubicBezTo>
                  <a:lnTo>
                    <a:pt x="0" y="6409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12" tIns="72112" rIns="72112" bIns="7211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275,8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312212" y="6128896"/>
              <a:ext cx="612000" cy="449017"/>
            </a:xfrm>
            <a:custGeom>
              <a:avLst/>
              <a:gdLst>
                <a:gd name="connsiteX0" fmla="*/ 0 w 832010"/>
                <a:gd name="connsiteY0" fmla="*/ 49600 h 496004"/>
                <a:gd name="connsiteX1" fmla="*/ 49600 w 832010"/>
                <a:gd name="connsiteY1" fmla="*/ 0 h 496004"/>
                <a:gd name="connsiteX2" fmla="*/ 782410 w 832010"/>
                <a:gd name="connsiteY2" fmla="*/ 0 h 496004"/>
                <a:gd name="connsiteX3" fmla="*/ 832010 w 832010"/>
                <a:gd name="connsiteY3" fmla="*/ 49600 h 496004"/>
                <a:gd name="connsiteX4" fmla="*/ 832010 w 832010"/>
                <a:gd name="connsiteY4" fmla="*/ 446404 h 496004"/>
                <a:gd name="connsiteX5" fmla="*/ 782410 w 832010"/>
                <a:gd name="connsiteY5" fmla="*/ 496004 h 496004"/>
                <a:gd name="connsiteX6" fmla="*/ 49600 w 832010"/>
                <a:gd name="connsiteY6" fmla="*/ 496004 h 496004"/>
                <a:gd name="connsiteX7" fmla="*/ 0 w 832010"/>
                <a:gd name="connsiteY7" fmla="*/ 446404 h 496004"/>
                <a:gd name="connsiteX8" fmla="*/ 0 w 832010"/>
                <a:gd name="connsiteY8" fmla="*/ 49600 h 49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010" h="496004">
                  <a:moveTo>
                    <a:pt x="0" y="49600"/>
                  </a:moveTo>
                  <a:cubicBezTo>
                    <a:pt x="0" y="22207"/>
                    <a:pt x="22207" y="0"/>
                    <a:pt x="49600" y="0"/>
                  </a:cubicBezTo>
                  <a:lnTo>
                    <a:pt x="782410" y="0"/>
                  </a:lnTo>
                  <a:cubicBezTo>
                    <a:pt x="809803" y="0"/>
                    <a:pt x="832010" y="22207"/>
                    <a:pt x="832010" y="49600"/>
                  </a:cubicBezTo>
                  <a:lnTo>
                    <a:pt x="832010" y="446404"/>
                  </a:lnTo>
                  <a:cubicBezTo>
                    <a:pt x="832010" y="473797"/>
                    <a:pt x="809803" y="496004"/>
                    <a:pt x="782410" y="496004"/>
                  </a:cubicBezTo>
                  <a:lnTo>
                    <a:pt x="49600" y="496004"/>
                  </a:lnTo>
                  <a:cubicBezTo>
                    <a:pt x="22207" y="496004"/>
                    <a:pt x="0" y="473797"/>
                    <a:pt x="0" y="446404"/>
                  </a:cubicBezTo>
                  <a:lnTo>
                    <a:pt x="0" y="496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67" tIns="67867" rIns="67867" bIns="6786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694,5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890104"/>
              </p:ext>
            </p:extLst>
          </p:nvPr>
        </p:nvGraphicFramePr>
        <p:xfrm>
          <a:off x="0" y="3212976"/>
          <a:ext cx="41802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36" y="864209"/>
            <a:ext cx="2592000" cy="14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67228" y="3126318"/>
            <a:ext cx="612000" cy="30841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67228" y="3488258"/>
            <a:ext cx="612000" cy="48272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67228" y="4005065"/>
            <a:ext cx="612000" cy="790637"/>
          </a:xfrm>
          <a:custGeom>
            <a:avLst/>
            <a:gdLst>
              <a:gd name="connsiteX0" fmla="*/ 0 w 829019"/>
              <a:gd name="connsiteY0" fmla="*/ 79064 h 790637"/>
              <a:gd name="connsiteX1" fmla="*/ 79064 w 829019"/>
              <a:gd name="connsiteY1" fmla="*/ 0 h 790637"/>
              <a:gd name="connsiteX2" fmla="*/ 749955 w 829019"/>
              <a:gd name="connsiteY2" fmla="*/ 0 h 790637"/>
              <a:gd name="connsiteX3" fmla="*/ 829019 w 829019"/>
              <a:gd name="connsiteY3" fmla="*/ 79064 h 790637"/>
              <a:gd name="connsiteX4" fmla="*/ 829019 w 829019"/>
              <a:gd name="connsiteY4" fmla="*/ 711573 h 790637"/>
              <a:gd name="connsiteX5" fmla="*/ 749955 w 829019"/>
              <a:gd name="connsiteY5" fmla="*/ 790637 h 790637"/>
              <a:gd name="connsiteX6" fmla="*/ 79064 w 829019"/>
              <a:gd name="connsiteY6" fmla="*/ 790637 h 790637"/>
              <a:gd name="connsiteX7" fmla="*/ 0 w 829019"/>
              <a:gd name="connsiteY7" fmla="*/ 711573 h 790637"/>
              <a:gd name="connsiteX8" fmla="*/ 0 w 829019"/>
              <a:gd name="connsiteY8" fmla="*/ 79064 h 7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9" h="790637">
                <a:moveTo>
                  <a:pt x="0" y="79064"/>
                </a:moveTo>
                <a:cubicBezTo>
                  <a:pt x="0" y="35398"/>
                  <a:pt x="35398" y="0"/>
                  <a:pt x="79064" y="0"/>
                </a:cubicBezTo>
                <a:lnTo>
                  <a:pt x="749955" y="0"/>
                </a:lnTo>
                <a:cubicBezTo>
                  <a:pt x="793621" y="0"/>
                  <a:pt x="829019" y="35398"/>
                  <a:pt x="829019" y="79064"/>
                </a:cubicBezTo>
                <a:lnTo>
                  <a:pt x="829019" y="711573"/>
                </a:lnTo>
                <a:cubicBezTo>
                  <a:pt x="829019" y="755239"/>
                  <a:pt x="793621" y="790637"/>
                  <a:pt x="749955" y="790637"/>
                </a:cubicBezTo>
                <a:lnTo>
                  <a:pt x="79064" y="790637"/>
                </a:lnTo>
                <a:cubicBezTo>
                  <a:pt x="35398" y="790637"/>
                  <a:pt x="0" y="755239"/>
                  <a:pt x="0" y="711573"/>
                </a:cubicBezTo>
                <a:lnTo>
                  <a:pt x="0" y="7906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497" tIns="76497" rIns="76497" bIns="7649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67228" y="4869160"/>
            <a:ext cx="612000" cy="459199"/>
          </a:xfrm>
          <a:custGeom>
            <a:avLst/>
            <a:gdLst>
              <a:gd name="connsiteX0" fmla="*/ 0 w 829023"/>
              <a:gd name="connsiteY0" fmla="*/ 45920 h 459199"/>
              <a:gd name="connsiteX1" fmla="*/ 45920 w 829023"/>
              <a:gd name="connsiteY1" fmla="*/ 0 h 459199"/>
              <a:gd name="connsiteX2" fmla="*/ 783103 w 829023"/>
              <a:gd name="connsiteY2" fmla="*/ 0 h 459199"/>
              <a:gd name="connsiteX3" fmla="*/ 829023 w 829023"/>
              <a:gd name="connsiteY3" fmla="*/ 45920 h 459199"/>
              <a:gd name="connsiteX4" fmla="*/ 829023 w 829023"/>
              <a:gd name="connsiteY4" fmla="*/ 413279 h 459199"/>
              <a:gd name="connsiteX5" fmla="*/ 783103 w 829023"/>
              <a:gd name="connsiteY5" fmla="*/ 459199 h 459199"/>
              <a:gd name="connsiteX6" fmla="*/ 45920 w 829023"/>
              <a:gd name="connsiteY6" fmla="*/ 459199 h 459199"/>
              <a:gd name="connsiteX7" fmla="*/ 0 w 829023"/>
              <a:gd name="connsiteY7" fmla="*/ 413279 h 459199"/>
              <a:gd name="connsiteX8" fmla="*/ 0 w 829023"/>
              <a:gd name="connsiteY8" fmla="*/ 45920 h 4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23" h="459199">
                <a:moveTo>
                  <a:pt x="0" y="45920"/>
                </a:moveTo>
                <a:cubicBezTo>
                  <a:pt x="0" y="20559"/>
                  <a:pt x="20559" y="0"/>
                  <a:pt x="45920" y="0"/>
                </a:cubicBezTo>
                <a:lnTo>
                  <a:pt x="783103" y="0"/>
                </a:lnTo>
                <a:cubicBezTo>
                  <a:pt x="808464" y="0"/>
                  <a:pt x="829023" y="20559"/>
                  <a:pt x="829023" y="45920"/>
                </a:cubicBezTo>
                <a:lnTo>
                  <a:pt x="829023" y="413279"/>
                </a:lnTo>
                <a:cubicBezTo>
                  <a:pt x="829023" y="438640"/>
                  <a:pt x="808464" y="459199"/>
                  <a:pt x="783103" y="459199"/>
                </a:cubicBezTo>
                <a:lnTo>
                  <a:pt x="45920" y="459199"/>
                </a:lnTo>
                <a:cubicBezTo>
                  <a:pt x="20559" y="459199"/>
                  <a:pt x="0" y="438640"/>
                  <a:pt x="0" y="413279"/>
                </a:cubicBezTo>
                <a:lnTo>
                  <a:pt x="0" y="4592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789" tIns="66789" rIns="66789" bIns="6678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7228" y="5408896"/>
            <a:ext cx="612000" cy="643892"/>
          </a:xfrm>
          <a:custGeom>
            <a:avLst/>
            <a:gdLst>
              <a:gd name="connsiteX0" fmla="*/ 0 w 833504"/>
              <a:gd name="connsiteY0" fmla="*/ 64389 h 643892"/>
              <a:gd name="connsiteX1" fmla="*/ 64389 w 833504"/>
              <a:gd name="connsiteY1" fmla="*/ 0 h 643892"/>
              <a:gd name="connsiteX2" fmla="*/ 769115 w 833504"/>
              <a:gd name="connsiteY2" fmla="*/ 0 h 643892"/>
              <a:gd name="connsiteX3" fmla="*/ 833504 w 833504"/>
              <a:gd name="connsiteY3" fmla="*/ 64389 h 643892"/>
              <a:gd name="connsiteX4" fmla="*/ 833504 w 833504"/>
              <a:gd name="connsiteY4" fmla="*/ 579503 h 643892"/>
              <a:gd name="connsiteX5" fmla="*/ 769115 w 833504"/>
              <a:gd name="connsiteY5" fmla="*/ 643892 h 643892"/>
              <a:gd name="connsiteX6" fmla="*/ 64389 w 833504"/>
              <a:gd name="connsiteY6" fmla="*/ 643892 h 643892"/>
              <a:gd name="connsiteX7" fmla="*/ 0 w 833504"/>
              <a:gd name="connsiteY7" fmla="*/ 579503 h 643892"/>
              <a:gd name="connsiteX8" fmla="*/ 0 w 833504"/>
              <a:gd name="connsiteY8" fmla="*/ 64389 h 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643892">
                <a:moveTo>
                  <a:pt x="0" y="64389"/>
                </a:moveTo>
                <a:cubicBezTo>
                  <a:pt x="0" y="28828"/>
                  <a:pt x="28828" y="0"/>
                  <a:pt x="64389" y="0"/>
                </a:cubicBezTo>
                <a:lnTo>
                  <a:pt x="769115" y="0"/>
                </a:lnTo>
                <a:cubicBezTo>
                  <a:pt x="804676" y="0"/>
                  <a:pt x="833504" y="28828"/>
                  <a:pt x="833504" y="64389"/>
                </a:cubicBezTo>
                <a:lnTo>
                  <a:pt x="833504" y="579503"/>
                </a:lnTo>
                <a:cubicBezTo>
                  <a:pt x="833504" y="615064"/>
                  <a:pt x="804676" y="643892"/>
                  <a:pt x="769115" y="643892"/>
                </a:cubicBezTo>
                <a:lnTo>
                  <a:pt x="64389" y="643892"/>
                </a:lnTo>
                <a:cubicBezTo>
                  <a:pt x="28828" y="643892"/>
                  <a:pt x="0" y="615064"/>
                  <a:pt x="0" y="579503"/>
                </a:cubicBezTo>
                <a:lnTo>
                  <a:pt x="0" y="643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99" tIns="72199" rIns="72199" bIns="7219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273,7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67228" y="6128897"/>
            <a:ext cx="612000" cy="468000"/>
          </a:xfrm>
          <a:custGeom>
            <a:avLst/>
            <a:gdLst>
              <a:gd name="connsiteX0" fmla="*/ 0 w 833504"/>
              <a:gd name="connsiteY0" fmla="*/ 48965 h 489645"/>
              <a:gd name="connsiteX1" fmla="*/ 48965 w 833504"/>
              <a:gd name="connsiteY1" fmla="*/ 0 h 489645"/>
              <a:gd name="connsiteX2" fmla="*/ 784540 w 833504"/>
              <a:gd name="connsiteY2" fmla="*/ 0 h 489645"/>
              <a:gd name="connsiteX3" fmla="*/ 833505 w 833504"/>
              <a:gd name="connsiteY3" fmla="*/ 48965 h 489645"/>
              <a:gd name="connsiteX4" fmla="*/ 833504 w 833504"/>
              <a:gd name="connsiteY4" fmla="*/ 440681 h 489645"/>
              <a:gd name="connsiteX5" fmla="*/ 784539 w 833504"/>
              <a:gd name="connsiteY5" fmla="*/ 489646 h 489645"/>
              <a:gd name="connsiteX6" fmla="*/ 48965 w 833504"/>
              <a:gd name="connsiteY6" fmla="*/ 489645 h 489645"/>
              <a:gd name="connsiteX7" fmla="*/ 0 w 833504"/>
              <a:gd name="connsiteY7" fmla="*/ 440680 h 489645"/>
              <a:gd name="connsiteX8" fmla="*/ 0 w 833504"/>
              <a:gd name="connsiteY8" fmla="*/ 48965 h 48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489645">
                <a:moveTo>
                  <a:pt x="0" y="48965"/>
                </a:moveTo>
                <a:cubicBezTo>
                  <a:pt x="0" y="21922"/>
                  <a:pt x="21922" y="0"/>
                  <a:pt x="48965" y="0"/>
                </a:cubicBezTo>
                <a:lnTo>
                  <a:pt x="784540" y="0"/>
                </a:lnTo>
                <a:cubicBezTo>
                  <a:pt x="811583" y="0"/>
                  <a:pt x="833505" y="21922"/>
                  <a:pt x="833505" y="48965"/>
                </a:cubicBezTo>
                <a:cubicBezTo>
                  <a:pt x="833505" y="179537"/>
                  <a:pt x="833504" y="310109"/>
                  <a:pt x="833504" y="440681"/>
                </a:cubicBezTo>
                <a:cubicBezTo>
                  <a:pt x="833504" y="467724"/>
                  <a:pt x="811582" y="489646"/>
                  <a:pt x="784539" y="489646"/>
                </a:cubicBezTo>
                <a:lnTo>
                  <a:pt x="48965" y="489645"/>
                </a:lnTo>
                <a:cubicBezTo>
                  <a:pt x="21922" y="489645"/>
                  <a:pt x="0" y="467723"/>
                  <a:pt x="0" y="440680"/>
                </a:cubicBezTo>
                <a:lnTo>
                  <a:pt x="0" y="4896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1" tIns="67681" rIns="67681" bIns="6768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694,5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3" y="2864214"/>
            <a:ext cx="4874687" cy="780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3" y="3753112"/>
            <a:ext cx="4859098" cy="82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9512" y="4653208"/>
            <a:ext cx="4874687" cy="792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9513" y="5517232"/>
            <a:ext cx="485909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7" y="1643516"/>
            <a:ext cx="235202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1126629"/>
            <a:ext cx="3903032" cy="834139"/>
          </a:xfrm>
          <a:custGeom>
            <a:avLst/>
            <a:gdLst>
              <a:gd name="connsiteX0" fmla="*/ 0 w 3903032"/>
              <a:gd name="connsiteY0" fmla="*/ 83414 h 834139"/>
              <a:gd name="connsiteX1" fmla="*/ 83414 w 3903032"/>
              <a:gd name="connsiteY1" fmla="*/ 0 h 834139"/>
              <a:gd name="connsiteX2" fmla="*/ 3819618 w 3903032"/>
              <a:gd name="connsiteY2" fmla="*/ 0 h 834139"/>
              <a:gd name="connsiteX3" fmla="*/ 3903032 w 3903032"/>
              <a:gd name="connsiteY3" fmla="*/ 83414 h 834139"/>
              <a:gd name="connsiteX4" fmla="*/ 3903032 w 3903032"/>
              <a:gd name="connsiteY4" fmla="*/ 750725 h 834139"/>
              <a:gd name="connsiteX5" fmla="*/ 3819618 w 3903032"/>
              <a:gd name="connsiteY5" fmla="*/ 834139 h 834139"/>
              <a:gd name="connsiteX6" fmla="*/ 83414 w 3903032"/>
              <a:gd name="connsiteY6" fmla="*/ 834139 h 834139"/>
              <a:gd name="connsiteX7" fmla="*/ 0 w 3903032"/>
              <a:gd name="connsiteY7" fmla="*/ 750725 h 834139"/>
              <a:gd name="connsiteX8" fmla="*/ 0 w 3903032"/>
              <a:gd name="connsiteY8" fmla="*/ 83414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834139">
                <a:moveTo>
                  <a:pt x="0" y="83414"/>
                </a:moveTo>
                <a:cubicBezTo>
                  <a:pt x="0" y="37346"/>
                  <a:pt x="37346" y="0"/>
                  <a:pt x="83414" y="0"/>
                </a:cubicBezTo>
                <a:lnTo>
                  <a:pt x="3819618" y="0"/>
                </a:lnTo>
                <a:cubicBezTo>
                  <a:pt x="3865686" y="0"/>
                  <a:pt x="3903032" y="37346"/>
                  <a:pt x="3903032" y="83414"/>
                </a:cubicBezTo>
                <a:lnTo>
                  <a:pt x="3903032" y="750725"/>
                </a:lnTo>
                <a:cubicBezTo>
                  <a:pt x="3903032" y="796793"/>
                  <a:pt x="3865686" y="834139"/>
                  <a:pt x="3819618" y="834139"/>
                </a:cubicBezTo>
                <a:lnTo>
                  <a:pt x="83414" y="834139"/>
                </a:lnTo>
                <a:cubicBezTo>
                  <a:pt x="37346" y="834139"/>
                  <a:pt x="0" y="796793"/>
                  <a:pt x="0" y="750725"/>
                </a:cubicBezTo>
                <a:lnTo>
                  <a:pt x="0" y="8341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7771" tIns="77771" rIns="77771" bIns="7777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174 804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92479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1058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1058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347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7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347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0347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0347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06" y="1304764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6512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572000" y="2492896"/>
            <a:ext cx="4401582" cy="333825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9565" y="2954991"/>
            <a:ext cx="2184943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9565" y="337871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развития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87130" y="3760720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87130" y="4142721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профессионального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7130" y="4524722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в общеобразовательных организациях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587848" y="6321141"/>
            <a:ext cx="2184943" cy="31598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83821" y="2954991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83821" y="3378718"/>
            <a:ext cx="630000" cy="324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18 250,5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83821" y="3774798"/>
            <a:ext cx="630000" cy="324000"/>
          </a:xfrm>
          <a:custGeom>
            <a:avLst/>
            <a:gdLst>
              <a:gd name="connsiteX0" fmla="*/ 0 w 557338"/>
              <a:gd name="connsiteY0" fmla="*/ 55534 h 555336"/>
              <a:gd name="connsiteX1" fmla="*/ 55534 w 557338"/>
              <a:gd name="connsiteY1" fmla="*/ 0 h 555336"/>
              <a:gd name="connsiteX2" fmla="*/ 501804 w 557338"/>
              <a:gd name="connsiteY2" fmla="*/ 0 h 555336"/>
              <a:gd name="connsiteX3" fmla="*/ 557338 w 557338"/>
              <a:gd name="connsiteY3" fmla="*/ 55534 h 555336"/>
              <a:gd name="connsiteX4" fmla="*/ 557338 w 557338"/>
              <a:gd name="connsiteY4" fmla="*/ 499802 h 555336"/>
              <a:gd name="connsiteX5" fmla="*/ 501804 w 557338"/>
              <a:gd name="connsiteY5" fmla="*/ 555336 h 555336"/>
              <a:gd name="connsiteX6" fmla="*/ 55534 w 557338"/>
              <a:gd name="connsiteY6" fmla="*/ 555336 h 555336"/>
              <a:gd name="connsiteX7" fmla="*/ 0 w 557338"/>
              <a:gd name="connsiteY7" fmla="*/ 499802 h 555336"/>
              <a:gd name="connsiteX8" fmla="*/ 0 w 55733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33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1804" y="0"/>
                </a:lnTo>
                <a:cubicBezTo>
                  <a:pt x="532475" y="0"/>
                  <a:pt x="557338" y="24863"/>
                  <a:pt x="557338" y="55534"/>
                </a:cubicBezTo>
                <a:lnTo>
                  <a:pt x="557338" y="499802"/>
                </a:lnTo>
                <a:cubicBezTo>
                  <a:pt x="557338" y="530473"/>
                  <a:pt x="532475" y="555336"/>
                  <a:pt x="50180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83821" y="4165119"/>
            <a:ext cx="630000" cy="324000"/>
          </a:xfrm>
          <a:custGeom>
            <a:avLst/>
            <a:gdLst>
              <a:gd name="connsiteX0" fmla="*/ 0 w 552998"/>
              <a:gd name="connsiteY0" fmla="*/ 55300 h 555336"/>
              <a:gd name="connsiteX1" fmla="*/ 55300 w 552998"/>
              <a:gd name="connsiteY1" fmla="*/ 0 h 555336"/>
              <a:gd name="connsiteX2" fmla="*/ 497698 w 552998"/>
              <a:gd name="connsiteY2" fmla="*/ 0 h 555336"/>
              <a:gd name="connsiteX3" fmla="*/ 552998 w 552998"/>
              <a:gd name="connsiteY3" fmla="*/ 55300 h 555336"/>
              <a:gd name="connsiteX4" fmla="*/ 552998 w 552998"/>
              <a:gd name="connsiteY4" fmla="*/ 500036 h 555336"/>
              <a:gd name="connsiteX5" fmla="*/ 497698 w 552998"/>
              <a:gd name="connsiteY5" fmla="*/ 555336 h 555336"/>
              <a:gd name="connsiteX6" fmla="*/ 55300 w 552998"/>
              <a:gd name="connsiteY6" fmla="*/ 555336 h 555336"/>
              <a:gd name="connsiteX7" fmla="*/ 0 w 552998"/>
              <a:gd name="connsiteY7" fmla="*/ 500036 h 555336"/>
              <a:gd name="connsiteX8" fmla="*/ 0 w 552998"/>
              <a:gd name="connsiteY8" fmla="*/ 55300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998" h="555336">
                <a:moveTo>
                  <a:pt x="0" y="55300"/>
                </a:moveTo>
                <a:cubicBezTo>
                  <a:pt x="0" y="24759"/>
                  <a:pt x="24759" y="0"/>
                  <a:pt x="55300" y="0"/>
                </a:cubicBezTo>
                <a:lnTo>
                  <a:pt x="497698" y="0"/>
                </a:lnTo>
                <a:cubicBezTo>
                  <a:pt x="528239" y="0"/>
                  <a:pt x="552998" y="24759"/>
                  <a:pt x="552998" y="55300"/>
                </a:cubicBezTo>
                <a:lnTo>
                  <a:pt x="552998" y="500036"/>
                </a:lnTo>
                <a:cubicBezTo>
                  <a:pt x="552998" y="530577"/>
                  <a:pt x="528239" y="555336"/>
                  <a:pt x="497698" y="555336"/>
                </a:cubicBezTo>
                <a:lnTo>
                  <a:pt x="55300" y="555336"/>
                </a:lnTo>
                <a:cubicBezTo>
                  <a:pt x="24759" y="555336"/>
                  <a:pt x="0" y="530577"/>
                  <a:pt x="0" y="500036"/>
                </a:cubicBezTo>
                <a:lnTo>
                  <a:pt x="0" y="553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83821" y="4582092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875,8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76256" y="6321142"/>
            <a:ext cx="630000" cy="317069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11598" y="2954991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11598" y="3378719"/>
            <a:ext cx="630000" cy="324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18 126,5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611598" y="3774798"/>
            <a:ext cx="630000" cy="324000"/>
          </a:xfrm>
          <a:custGeom>
            <a:avLst/>
            <a:gdLst>
              <a:gd name="connsiteX0" fmla="*/ 0 w 549666"/>
              <a:gd name="connsiteY0" fmla="*/ 54967 h 555336"/>
              <a:gd name="connsiteX1" fmla="*/ 54967 w 549666"/>
              <a:gd name="connsiteY1" fmla="*/ 0 h 555336"/>
              <a:gd name="connsiteX2" fmla="*/ 494699 w 549666"/>
              <a:gd name="connsiteY2" fmla="*/ 0 h 555336"/>
              <a:gd name="connsiteX3" fmla="*/ 549666 w 549666"/>
              <a:gd name="connsiteY3" fmla="*/ 54967 h 555336"/>
              <a:gd name="connsiteX4" fmla="*/ 549666 w 549666"/>
              <a:gd name="connsiteY4" fmla="*/ 500369 h 555336"/>
              <a:gd name="connsiteX5" fmla="*/ 494699 w 549666"/>
              <a:gd name="connsiteY5" fmla="*/ 555336 h 555336"/>
              <a:gd name="connsiteX6" fmla="*/ 54967 w 549666"/>
              <a:gd name="connsiteY6" fmla="*/ 555336 h 555336"/>
              <a:gd name="connsiteX7" fmla="*/ 0 w 549666"/>
              <a:gd name="connsiteY7" fmla="*/ 500369 h 555336"/>
              <a:gd name="connsiteX8" fmla="*/ 0 w 549666"/>
              <a:gd name="connsiteY8" fmla="*/ 54967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666" h="555336">
                <a:moveTo>
                  <a:pt x="0" y="54967"/>
                </a:moveTo>
                <a:cubicBezTo>
                  <a:pt x="0" y="24610"/>
                  <a:pt x="24610" y="0"/>
                  <a:pt x="54967" y="0"/>
                </a:cubicBezTo>
                <a:lnTo>
                  <a:pt x="494699" y="0"/>
                </a:lnTo>
                <a:cubicBezTo>
                  <a:pt x="525056" y="0"/>
                  <a:pt x="549666" y="24610"/>
                  <a:pt x="549666" y="54967"/>
                </a:cubicBezTo>
                <a:lnTo>
                  <a:pt x="549666" y="500369"/>
                </a:lnTo>
                <a:cubicBezTo>
                  <a:pt x="549666" y="530726"/>
                  <a:pt x="525056" y="555336"/>
                  <a:pt x="494699" y="555336"/>
                </a:cubicBezTo>
                <a:lnTo>
                  <a:pt x="54967" y="555336"/>
                </a:lnTo>
                <a:cubicBezTo>
                  <a:pt x="24610" y="555336"/>
                  <a:pt x="0" y="530726"/>
                  <a:pt x="0" y="500369"/>
                </a:cubicBezTo>
                <a:lnTo>
                  <a:pt x="0" y="549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629" tIns="65629" rIns="65629" bIns="65629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611598" y="4165119"/>
            <a:ext cx="630000" cy="324000"/>
          </a:xfrm>
          <a:custGeom>
            <a:avLst/>
            <a:gdLst>
              <a:gd name="connsiteX0" fmla="*/ 0 w 536927"/>
              <a:gd name="connsiteY0" fmla="*/ 53693 h 555336"/>
              <a:gd name="connsiteX1" fmla="*/ 53693 w 536927"/>
              <a:gd name="connsiteY1" fmla="*/ 0 h 555336"/>
              <a:gd name="connsiteX2" fmla="*/ 483234 w 536927"/>
              <a:gd name="connsiteY2" fmla="*/ 0 h 555336"/>
              <a:gd name="connsiteX3" fmla="*/ 536927 w 536927"/>
              <a:gd name="connsiteY3" fmla="*/ 53693 h 555336"/>
              <a:gd name="connsiteX4" fmla="*/ 536927 w 536927"/>
              <a:gd name="connsiteY4" fmla="*/ 501643 h 555336"/>
              <a:gd name="connsiteX5" fmla="*/ 483234 w 536927"/>
              <a:gd name="connsiteY5" fmla="*/ 555336 h 555336"/>
              <a:gd name="connsiteX6" fmla="*/ 53693 w 536927"/>
              <a:gd name="connsiteY6" fmla="*/ 555336 h 555336"/>
              <a:gd name="connsiteX7" fmla="*/ 0 w 536927"/>
              <a:gd name="connsiteY7" fmla="*/ 501643 h 555336"/>
              <a:gd name="connsiteX8" fmla="*/ 0 w 536927"/>
              <a:gd name="connsiteY8" fmla="*/ 5369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927" h="555336">
                <a:moveTo>
                  <a:pt x="0" y="53693"/>
                </a:moveTo>
                <a:cubicBezTo>
                  <a:pt x="0" y="24039"/>
                  <a:pt x="24039" y="0"/>
                  <a:pt x="53693" y="0"/>
                </a:cubicBezTo>
                <a:lnTo>
                  <a:pt x="483234" y="0"/>
                </a:lnTo>
                <a:cubicBezTo>
                  <a:pt x="512888" y="0"/>
                  <a:pt x="536927" y="24039"/>
                  <a:pt x="536927" y="53693"/>
                </a:cubicBezTo>
                <a:lnTo>
                  <a:pt x="536927" y="501643"/>
                </a:lnTo>
                <a:cubicBezTo>
                  <a:pt x="536927" y="531297"/>
                  <a:pt x="512888" y="555336"/>
                  <a:pt x="483234" y="555336"/>
                </a:cubicBezTo>
                <a:lnTo>
                  <a:pt x="53693" y="555336"/>
                </a:lnTo>
                <a:cubicBezTo>
                  <a:pt x="24039" y="555336"/>
                  <a:pt x="0" y="531297"/>
                  <a:pt x="0" y="501643"/>
                </a:cubicBezTo>
                <a:lnTo>
                  <a:pt x="0" y="5369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256" tIns="65256" rIns="65256" bIns="652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11598" y="4582092"/>
            <a:ext cx="630000" cy="431084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3 330,2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04033" y="6321141"/>
            <a:ext cx="630000" cy="31707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43351" y="2954991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43351" y="3378718"/>
            <a:ext cx="630000" cy="324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17 848,0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43351" y="3774325"/>
            <a:ext cx="630000" cy="324000"/>
          </a:xfrm>
          <a:custGeom>
            <a:avLst/>
            <a:gdLst>
              <a:gd name="connsiteX0" fmla="*/ 0 w 557781"/>
              <a:gd name="connsiteY0" fmla="*/ 55534 h 555336"/>
              <a:gd name="connsiteX1" fmla="*/ 55534 w 557781"/>
              <a:gd name="connsiteY1" fmla="*/ 0 h 555336"/>
              <a:gd name="connsiteX2" fmla="*/ 502247 w 557781"/>
              <a:gd name="connsiteY2" fmla="*/ 0 h 555336"/>
              <a:gd name="connsiteX3" fmla="*/ 557781 w 557781"/>
              <a:gd name="connsiteY3" fmla="*/ 55534 h 555336"/>
              <a:gd name="connsiteX4" fmla="*/ 557781 w 557781"/>
              <a:gd name="connsiteY4" fmla="*/ 499802 h 555336"/>
              <a:gd name="connsiteX5" fmla="*/ 502247 w 557781"/>
              <a:gd name="connsiteY5" fmla="*/ 555336 h 555336"/>
              <a:gd name="connsiteX6" fmla="*/ 55534 w 557781"/>
              <a:gd name="connsiteY6" fmla="*/ 555336 h 555336"/>
              <a:gd name="connsiteX7" fmla="*/ 0 w 557781"/>
              <a:gd name="connsiteY7" fmla="*/ 499802 h 555336"/>
              <a:gd name="connsiteX8" fmla="*/ 0 w 55778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78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2247" y="0"/>
                </a:lnTo>
                <a:cubicBezTo>
                  <a:pt x="532918" y="0"/>
                  <a:pt x="557781" y="24863"/>
                  <a:pt x="557781" y="55534"/>
                </a:cubicBezTo>
                <a:lnTo>
                  <a:pt x="557781" y="499802"/>
                </a:lnTo>
                <a:cubicBezTo>
                  <a:pt x="557781" y="530473"/>
                  <a:pt x="532918" y="555336"/>
                  <a:pt x="50224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43351" y="4166215"/>
            <a:ext cx="630000" cy="324000"/>
          </a:xfrm>
          <a:custGeom>
            <a:avLst/>
            <a:gdLst>
              <a:gd name="connsiteX0" fmla="*/ 0 w 553439"/>
              <a:gd name="connsiteY0" fmla="*/ 55344 h 555336"/>
              <a:gd name="connsiteX1" fmla="*/ 55344 w 553439"/>
              <a:gd name="connsiteY1" fmla="*/ 0 h 555336"/>
              <a:gd name="connsiteX2" fmla="*/ 498095 w 553439"/>
              <a:gd name="connsiteY2" fmla="*/ 0 h 555336"/>
              <a:gd name="connsiteX3" fmla="*/ 553439 w 553439"/>
              <a:gd name="connsiteY3" fmla="*/ 55344 h 555336"/>
              <a:gd name="connsiteX4" fmla="*/ 553439 w 553439"/>
              <a:gd name="connsiteY4" fmla="*/ 499992 h 555336"/>
              <a:gd name="connsiteX5" fmla="*/ 498095 w 553439"/>
              <a:gd name="connsiteY5" fmla="*/ 555336 h 555336"/>
              <a:gd name="connsiteX6" fmla="*/ 55344 w 553439"/>
              <a:gd name="connsiteY6" fmla="*/ 555336 h 555336"/>
              <a:gd name="connsiteX7" fmla="*/ 0 w 553439"/>
              <a:gd name="connsiteY7" fmla="*/ 499992 h 555336"/>
              <a:gd name="connsiteX8" fmla="*/ 0 w 553439"/>
              <a:gd name="connsiteY8" fmla="*/ 5534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439" h="555336">
                <a:moveTo>
                  <a:pt x="0" y="55344"/>
                </a:moveTo>
                <a:cubicBezTo>
                  <a:pt x="0" y="24778"/>
                  <a:pt x="24778" y="0"/>
                  <a:pt x="55344" y="0"/>
                </a:cubicBezTo>
                <a:lnTo>
                  <a:pt x="498095" y="0"/>
                </a:lnTo>
                <a:cubicBezTo>
                  <a:pt x="528661" y="0"/>
                  <a:pt x="553439" y="24778"/>
                  <a:pt x="553439" y="55344"/>
                </a:cubicBezTo>
                <a:lnTo>
                  <a:pt x="553439" y="499992"/>
                </a:lnTo>
                <a:cubicBezTo>
                  <a:pt x="553439" y="530558"/>
                  <a:pt x="528661" y="555336"/>
                  <a:pt x="498095" y="555336"/>
                </a:cubicBezTo>
                <a:lnTo>
                  <a:pt x="55344" y="555336"/>
                </a:lnTo>
                <a:cubicBezTo>
                  <a:pt x="24778" y="555336"/>
                  <a:pt x="0" y="530558"/>
                  <a:pt x="0" y="499992"/>
                </a:cubicBezTo>
                <a:lnTo>
                  <a:pt x="0" y="55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550" tIns="69550" rIns="69550" bIns="6955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43351" y="4582092"/>
            <a:ext cx="630000" cy="431084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431,3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35786" y="6321140"/>
            <a:ext cx="630000" cy="317072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726677"/>
            <a:ext cx="6152412" cy="16222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928784"/>
              </p:ext>
            </p:extLst>
          </p:nvPr>
        </p:nvGraphicFramePr>
        <p:xfrm>
          <a:off x="147780" y="3356992"/>
          <a:ext cx="456823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42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9087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79564" y="5067759"/>
            <a:ext cx="2184943" cy="540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и допризывная подготовка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71998" y="5665761"/>
            <a:ext cx="2184943" cy="597377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проект по модернизации школьных систем образования в Чувашской Республике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67972" y="5085184"/>
            <a:ext cx="630000" cy="54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95749" y="5085184"/>
            <a:ext cx="630000" cy="54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27502" y="5085184"/>
            <a:ext cx="630000" cy="54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58729" y="5718736"/>
            <a:ext cx="630000" cy="518576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26976" y="5718736"/>
            <a:ext cx="630000" cy="518576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67,6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62971" y="5718736"/>
            <a:ext cx="630000" cy="518576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2 930,3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38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5389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4797151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ru-RU" sz="11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4797151"/>
            <a:ext cx="731452" cy="39317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7"/>
            <a:ext cx="731452" cy="61200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797150"/>
            <a:ext cx="731452" cy="393171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797152"/>
            <a:ext cx="731452" cy="39316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797152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2" y="2187077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2808000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352936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3" y="3976006"/>
            <a:ext cx="4939974" cy="749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4797150"/>
            <a:ext cx="4939975" cy="393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02" y="5265264"/>
            <a:ext cx="4939975" cy="4990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841328"/>
            <a:ext cx="4939975" cy="6120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2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463287" y="3825496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639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996" y="764704"/>
            <a:ext cx="4331996" cy="17313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77531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578685"/>
              </p:ext>
            </p:extLst>
          </p:nvPr>
        </p:nvGraphicFramePr>
        <p:xfrm>
          <a:off x="37563" y="3182312"/>
          <a:ext cx="4355513" cy="336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0" y="1864733"/>
            <a:ext cx="2664296" cy="360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50247" y="2267591"/>
            <a:ext cx="2664000" cy="5244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медицинской помощи, включая профилактику заболеваний и формирование здорового образа жизни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43297" y="3396633"/>
            <a:ext cx="2664000" cy="39417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матери и ребенка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543297" y="4373358"/>
            <a:ext cx="2664000" cy="35257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кадровых ресурсов в здравоохранении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43297" y="4772610"/>
            <a:ext cx="2664000" cy="42757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лекарственного обеспечения, в том числе в амбулаторных условиях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43297" y="5264934"/>
            <a:ext cx="2664000" cy="3950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и управление развитием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543297" y="5724704"/>
            <a:ext cx="2664000" cy="375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859629" y="2362093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2 929,8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869740" y="3399925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87687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842,3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87687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876874" y="57196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6 300,2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4543297" y="6164648"/>
            <a:ext cx="2664000" cy="382586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7687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2 292,5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3" y="573753"/>
            <a:ext cx="1972964" cy="102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8441497" y="2354792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3 271,7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51695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42564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572000" y="1487735"/>
            <a:ext cx="4358797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441497" y="3415852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63766" y="4745943"/>
            <a:ext cx="532800" cy="447858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595,4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63766" y="5260679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63766" y="57225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6 717,0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63766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2 510,9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77762" y="2362093"/>
            <a:ext cx="532800" cy="41883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4 205,1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74177" y="3404785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28289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836,4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28289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274177" y="5741053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5 870,4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8289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841,0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86422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543297" y="3836172"/>
            <a:ext cx="2664000" cy="48528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медицинской реабилитации и санаторно-курортного лечения, в том числе детей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728241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27956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87354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460432" y="4364667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50247" y="2832614"/>
            <a:ext cx="2657050" cy="518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внедрение инновационных методов диагностики, профилактики и лечения, а также основ персонализированной медицины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869740" y="284122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32176" y="283896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110,0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82415" y="2858125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230,9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0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70,32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72,65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73,21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73,51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2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46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262892"/>
              </p:ext>
            </p:extLst>
          </p:nvPr>
        </p:nvGraphicFramePr>
        <p:xfrm>
          <a:off x="146314" y="2946383"/>
          <a:ext cx="3920164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360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207509" y="2245658"/>
            <a:ext cx="4732657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07509" y="2663270"/>
            <a:ext cx="2518794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207509" y="3031620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обеспечение граждан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07509" y="3540211"/>
            <a:ext cx="2518794" cy="536861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07509" y="4460181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социальной поддержки семьи и детей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07509" y="4972665"/>
            <a:ext cx="2518794" cy="616093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добровольному переселению в Чувашскую Республику соотечественников,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за рубежом</a:t>
            </a:r>
            <a:endParaRPr lang="ru-RU" sz="11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207509" y="5631853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49228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54368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297,2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54368" y="3527514"/>
            <a:ext cx="648000" cy="545923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54368" y="4452820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584,7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54368" y="4962177"/>
            <a:ext cx="648000" cy="627684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54368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87596" y="2663270"/>
            <a:ext cx="648000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5953" y="3022050"/>
            <a:ext cx="648000" cy="469388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306,9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5953" y="3528954"/>
            <a:ext cx="648000" cy="543108"/>
          </a:xfrm>
          <a:custGeom>
            <a:avLst/>
            <a:gdLst>
              <a:gd name="connsiteX0" fmla="*/ 0 w 883575"/>
              <a:gd name="connsiteY0" fmla="*/ 46939 h 469388"/>
              <a:gd name="connsiteX1" fmla="*/ 46939 w 883575"/>
              <a:gd name="connsiteY1" fmla="*/ 0 h 469388"/>
              <a:gd name="connsiteX2" fmla="*/ 836636 w 883575"/>
              <a:gd name="connsiteY2" fmla="*/ 0 h 469388"/>
              <a:gd name="connsiteX3" fmla="*/ 883575 w 883575"/>
              <a:gd name="connsiteY3" fmla="*/ 46939 h 469388"/>
              <a:gd name="connsiteX4" fmla="*/ 883575 w 883575"/>
              <a:gd name="connsiteY4" fmla="*/ 422449 h 469388"/>
              <a:gd name="connsiteX5" fmla="*/ 836636 w 883575"/>
              <a:gd name="connsiteY5" fmla="*/ 469388 h 469388"/>
              <a:gd name="connsiteX6" fmla="*/ 46939 w 883575"/>
              <a:gd name="connsiteY6" fmla="*/ 469388 h 469388"/>
              <a:gd name="connsiteX7" fmla="*/ 0 w 883575"/>
              <a:gd name="connsiteY7" fmla="*/ 422449 h 469388"/>
              <a:gd name="connsiteX8" fmla="*/ 0 w 88357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7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36636" y="0"/>
                </a:lnTo>
                <a:cubicBezTo>
                  <a:pt x="862560" y="0"/>
                  <a:pt x="883575" y="21015"/>
                  <a:pt x="883575" y="46939"/>
                </a:cubicBezTo>
                <a:lnTo>
                  <a:pt x="883575" y="422449"/>
                </a:lnTo>
                <a:cubicBezTo>
                  <a:pt x="883575" y="448373"/>
                  <a:pt x="862560" y="469388"/>
                  <a:pt x="83663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5953" y="4453540"/>
            <a:ext cx="648000" cy="469388"/>
          </a:xfrm>
          <a:custGeom>
            <a:avLst/>
            <a:gdLst>
              <a:gd name="connsiteX0" fmla="*/ 0 w 843094"/>
              <a:gd name="connsiteY0" fmla="*/ 46939 h 469388"/>
              <a:gd name="connsiteX1" fmla="*/ 46939 w 843094"/>
              <a:gd name="connsiteY1" fmla="*/ 0 h 469388"/>
              <a:gd name="connsiteX2" fmla="*/ 796155 w 843094"/>
              <a:gd name="connsiteY2" fmla="*/ 0 h 469388"/>
              <a:gd name="connsiteX3" fmla="*/ 843094 w 843094"/>
              <a:gd name="connsiteY3" fmla="*/ 46939 h 469388"/>
              <a:gd name="connsiteX4" fmla="*/ 843094 w 843094"/>
              <a:gd name="connsiteY4" fmla="*/ 422449 h 469388"/>
              <a:gd name="connsiteX5" fmla="*/ 796155 w 843094"/>
              <a:gd name="connsiteY5" fmla="*/ 469388 h 469388"/>
              <a:gd name="connsiteX6" fmla="*/ 46939 w 843094"/>
              <a:gd name="connsiteY6" fmla="*/ 469388 h 469388"/>
              <a:gd name="connsiteX7" fmla="*/ 0 w 843094"/>
              <a:gd name="connsiteY7" fmla="*/ 422449 h 469388"/>
              <a:gd name="connsiteX8" fmla="*/ 0 w 8430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0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96155" y="0"/>
                </a:lnTo>
                <a:cubicBezTo>
                  <a:pt x="822079" y="0"/>
                  <a:pt x="843094" y="21015"/>
                  <a:pt x="843094" y="46939"/>
                </a:cubicBezTo>
                <a:lnTo>
                  <a:pt x="843094" y="422449"/>
                </a:lnTo>
                <a:cubicBezTo>
                  <a:pt x="843094" y="448373"/>
                  <a:pt x="822079" y="469388"/>
                  <a:pt x="7961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039,3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295953" y="4964337"/>
            <a:ext cx="648000" cy="624084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295953" y="5629831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133,3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07509" y="4129085"/>
            <a:ext cx="2520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4368" y="4124851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223,5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295953" y="4124131"/>
            <a:ext cx="648000" cy="288000"/>
            <a:chOff x="4211057" y="3401962"/>
            <a:chExt cx="506898" cy="446409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11057" y="3401962"/>
              <a:ext cx="506898" cy="44640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224132" y="3415037"/>
              <a:ext cx="480748" cy="420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18633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829116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368,2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829116" y="3531155"/>
            <a:ext cx="648000" cy="542762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29116" y="4455653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452,2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29116" y="4966628"/>
            <a:ext cx="648000" cy="62364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29116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164,8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6829116" y="4126066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,5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86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392878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59478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граждан пожилого возраста стационарным, полустационарным и надомным социальным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получателей трудовых пенсий по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старости, человек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период,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пожилых людей,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компьютерной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грамотности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402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169731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8434360"/>
              </p:ext>
            </p:extLst>
          </p:nvPr>
        </p:nvGraphicFramePr>
        <p:xfrm>
          <a:off x="77657" y="2865092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565218" y="2348880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2956603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68789" y="3431948"/>
            <a:ext cx="2218104" cy="13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68583" y="4867579"/>
            <a:ext cx="2218516" cy="90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комплексной реабилитации и абилитации инвалидов, в том числе детей-инвалидов, в Чувашской Республике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10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3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5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025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2677" y="2600953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59" y="3645024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08859" y="4523900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2496" y="2600951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endPara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52207" y="364502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59" y="5387361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1" y="3645023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4845" y="2600951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6" y="4510360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492896"/>
            <a:ext cx="4953999" cy="10081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1" y="3645024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5 до 18 лет, получающих дополнительное образование, в общей численности детей-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данного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0" y="4509120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1,5 до 7 лет, охваченных дошкольным образованием, в общей численности детей-инвалидов данного 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38" y="5373215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1" y="4509119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19" y="5387360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2" y="5387361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0072" y="2600951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48" y="3645024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223648" y="4509120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223648" y="5387360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5283" y="2600953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18" y="3645024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19" y="4523900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6" y="5387005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2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179784"/>
              </p:ext>
            </p:extLst>
          </p:nvPr>
        </p:nvGraphicFramePr>
        <p:xfrm>
          <a:off x="183207" y="2821119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491863249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540731" y="2547887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3202226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56107" y="3645023"/>
            <a:ext cx="2218104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населения и социальная поддержка безработных граждан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606812" y="5752327"/>
            <a:ext cx="2205622" cy="4320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49228" y="3205833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645023"/>
            <a:ext cx="648000" cy="57606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427,1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83066" y="5763229"/>
            <a:ext cx="648000" cy="43204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49228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4843" y="5775347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572001" y="4858510"/>
            <a:ext cx="2205622" cy="7716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0897" y="4859627"/>
            <a:ext cx="648000" cy="77160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30233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496,0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884399" y="5752326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259,4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51803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64717" y="4333028"/>
            <a:ext cx="2191876" cy="4061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труд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30233" y="4327238"/>
            <a:ext cx="648000" cy="40619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49228" y="4345347"/>
            <a:ext cx="648000" cy="3938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91230" y="4345442"/>
            <a:ext cx="648000" cy="38136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4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0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11" y="802083"/>
            <a:ext cx="2796448" cy="176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659292"/>
            <a:ext cx="6152413" cy="1932828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сохранения, изучения и развития чувашского языка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52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571912" y="2689440"/>
            <a:ext cx="4435241" cy="304480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1912" y="3036463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1912" y="3468887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63592" y="3930415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единства российской нации и этно-культурное развитие народов Чувашской Республики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9797" y="5439678"/>
            <a:ext cx="2448000" cy="619530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(реконструкция) и модернизация муниципальных учреждений культуры клубного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0320" y="6110528"/>
            <a:ext cx="2448000" cy="430653"/>
          </a:xfrm>
          <a:custGeom>
            <a:avLst/>
            <a:gdLst>
              <a:gd name="connsiteX0" fmla="*/ 0 w 2358478"/>
              <a:gd name="connsiteY0" fmla="*/ 70616 h 706156"/>
              <a:gd name="connsiteX1" fmla="*/ 70616 w 2358478"/>
              <a:gd name="connsiteY1" fmla="*/ 0 h 706156"/>
              <a:gd name="connsiteX2" fmla="*/ 2287862 w 2358478"/>
              <a:gd name="connsiteY2" fmla="*/ 0 h 706156"/>
              <a:gd name="connsiteX3" fmla="*/ 2358478 w 2358478"/>
              <a:gd name="connsiteY3" fmla="*/ 70616 h 706156"/>
              <a:gd name="connsiteX4" fmla="*/ 2358478 w 2358478"/>
              <a:gd name="connsiteY4" fmla="*/ 635540 h 706156"/>
              <a:gd name="connsiteX5" fmla="*/ 2287862 w 2358478"/>
              <a:gd name="connsiteY5" fmla="*/ 706156 h 706156"/>
              <a:gd name="connsiteX6" fmla="*/ 70616 w 2358478"/>
              <a:gd name="connsiteY6" fmla="*/ 706156 h 706156"/>
              <a:gd name="connsiteX7" fmla="*/ 0 w 2358478"/>
              <a:gd name="connsiteY7" fmla="*/ 635540 h 706156"/>
              <a:gd name="connsiteX8" fmla="*/ 0 w 2358478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287862" y="0"/>
                </a:lnTo>
                <a:cubicBezTo>
                  <a:pt x="2326862" y="0"/>
                  <a:pt x="2358478" y="31616"/>
                  <a:pt x="2358478" y="70616"/>
                </a:cubicBezTo>
                <a:lnTo>
                  <a:pt x="2358478" y="635540"/>
                </a:lnTo>
                <a:cubicBezTo>
                  <a:pt x="2358478" y="674540"/>
                  <a:pt x="2326862" y="706156"/>
                  <a:pt x="2287862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79811" y="3038440"/>
            <a:ext cx="619116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86927" y="346901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1 732,4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76217" y="3930539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76217" y="5439678"/>
            <a:ext cx="612000" cy="619530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80440" y="6104277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33,8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395154" y="3034402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402270" y="3468887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1 371,5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91560" y="3930415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99128" y="5439677"/>
            <a:ext cx="612000" cy="602559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95783" y="6104263"/>
            <a:ext cx="612000" cy="430654"/>
          </a:xfrm>
          <a:custGeom>
            <a:avLst/>
            <a:gdLst>
              <a:gd name="connsiteX0" fmla="*/ 0 w 596577"/>
              <a:gd name="connsiteY0" fmla="*/ 59658 h 706156"/>
              <a:gd name="connsiteX1" fmla="*/ 59658 w 596577"/>
              <a:gd name="connsiteY1" fmla="*/ 0 h 706156"/>
              <a:gd name="connsiteX2" fmla="*/ 536919 w 596577"/>
              <a:gd name="connsiteY2" fmla="*/ 0 h 706156"/>
              <a:gd name="connsiteX3" fmla="*/ 596577 w 596577"/>
              <a:gd name="connsiteY3" fmla="*/ 59658 h 706156"/>
              <a:gd name="connsiteX4" fmla="*/ 596577 w 596577"/>
              <a:gd name="connsiteY4" fmla="*/ 646498 h 706156"/>
              <a:gd name="connsiteX5" fmla="*/ 536919 w 596577"/>
              <a:gd name="connsiteY5" fmla="*/ 706156 h 706156"/>
              <a:gd name="connsiteX6" fmla="*/ 59658 w 596577"/>
              <a:gd name="connsiteY6" fmla="*/ 706156 h 706156"/>
              <a:gd name="connsiteX7" fmla="*/ 0 w 596577"/>
              <a:gd name="connsiteY7" fmla="*/ 646498 h 706156"/>
              <a:gd name="connsiteX8" fmla="*/ 0 w 596577"/>
              <a:gd name="connsiteY8" fmla="*/ 59658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77" h="706156">
                <a:moveTo>
                  <a:pt x="0" y="59658"/>
                </a:moveTo>
                <a:cubicBezTo>
                  <a:pt x="0" y="26710"/>
                  <a:pt x="26710" y="0"/>
                  <a:pt x="59658" y="0"/>
                </a:cubicBezTo>
                <a:lnTo>
                  <a:pt x="536919" y="0"/>
                </a:lnTo>
                <a:cubicBezTo>
                  <a:pt x="569867" y="0"/>
                  <a:pt x="596577" y="26710"/>
                  <a:pt x="596577" y="59658"/>
                </a:cubicBezTo>
                <a:lnTo>
                  <a:pt x="596577" y="646498"/>
                </a:lnTo>
                <a:cubicBezTo>
                  <a:pt x="596577" y="679446"/>
                  <a:pt x="569867" y="706156"/>
                  <a:pt x="536919" y="706156"/>
                </a:cubicBezTo>
                <a:lnTo>
                  <a:pt x="59658" y="706156"/>
                </a:lnTo>
                <a:cubicBezTo>
                  <a:pt x="26710" y="706156"/>
                  <a:pt x="0" y="679446"/>
                  <a:pt x="0" y="646498"/>
                </a:cubicBezTo>
                <a:lnTo>
                  <a:pt x="0" y="5965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813" tIns="70813" rIns="70813" bIns="7081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31592" y="3038440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38708" y="3469011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1 457,3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27998" y="3930539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38708" y="5443595"/>
            <a:ext cx="612000" cy="598642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32221" y="6104277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571912" y="4559365"/>
            <a:ext cx="2448000" cy="453178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чтения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079811" y="4559489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95154" y="4559365"/>
            <a:ext cx="612000" cy="453178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31592" y="4559489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0320" y="5046991"/>
            <a:ext cx="2448000" cy="346525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изучение и развитие чувашского языка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88219" y="5047115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03562" y="5046991"/>
            <a:ext cx="612000" cy="346525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40000" y="5047115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</p:spTree>
    <p:extLst>
      <p:ext uri="{BB962C8B-B14F-4D97-AF65-F5344CB8AC3E}">
        <p14:creationId xmlns:p14="http://schemas.microsoft.com/office/powerpoint/2010/main" val="73539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5127" y="2657672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53164" y="3508221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посещений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культуры,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3164" y="4296301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посещений культурных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мероприятий, тыс.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6717" y="1169428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144" y="623513"/>
            <a:ext cx="3178447" cy="201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60432" y="6682746"/>
            <a:ext cx="693305" cy="155782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72109" y="744460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72109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159678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70799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74546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65004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52573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63694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67441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17 405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57899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45468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56589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60336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18 973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50794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38363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49484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31433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43689" y="178446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31258" y="265767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42379" y="347998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24328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56612" y="5118609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обращений 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77994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70889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63784" y="51186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49484" y="4296301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331258" y="429960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28 508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526785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19680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151964" y="5934930"/>
            <a:ext cx="4918627" cy="7478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обращений к цифровым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ресурсам, раз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базовое значение 2020 г. - 1)</a:t>
            </a:r>
          </a:p>
        </p:txBody>
      </p:sp>
      <p:sp>
        <p:nvSpPr>
          <p:cNvPr id="47" name="Полилиния 46"/>
          <p:cNvSpPr/>
          <p:nvPr/>
        </p:nvSpPr>
        <p:spPr>
          <a:xfrm>
            <a:off x="5173346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966241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59136" y="593493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4972" y="918819"/>
            <a:ext cx="6152413" cy="1539383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для самореализации и развития таланта;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достойный, эффективный труд и успешное предпринимательство;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и безопасная среда для жизни;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населения, здоровье и благополучие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ифровая трансформация</a:t>
            </a:r>
            <a:endParaRPr lang="ru-RU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985897"/>
              </p:ext>
            </p:extLst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632353" y="3001627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27745" y="3645024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632353" y="4231176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туристских продуктов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50964" y="4797152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туристической инфраструктуры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135116" y="3645023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153854" y="4239262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148301" y="4797152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33550" y="3645021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484640" y="4222581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484934" y="4797151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91073" y="3645022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829092" y="4239262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31983" y="4797152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Рисунок 27" descr="\\cap-home.cap.ru\home\MINFIN\Обмен\обпвоэ\cheboksarskiy-zali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789986"/>
            <a:ext cx="2599690" cy="179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Скругленная прямоугольная выноска 28"/>
          <p:cNvSpPr/>
          <p:nvPr/>
        </p:nvSpPr>
        <p:spPr>
          <a:xfrm>
            <a:off x="4701088" y="5926693"/>
            <a:ext cx="3046028" cy="504000"/>
          </a:xfrm>
          <a:prstGeom prst="wedgeRoundRectCallout">
            <a:avLst>
              <a:gd name="adj1" fmla="val -58040"/>
              <a:gd name="adj2" fmla="val -90792"/>
              <a:gd name="adj3" fmla="val 1666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Государственная программа действует с 2022 года</a:t>
            </a:r>
          </a:p>
        </p:txBody>
      </p:sp>
    </p:spTree>
    <p:extLst>
      <p:ext uri="{BB962C8B-B14F-4D97-AF65-F5344CB8AC3E}">
        <p14:creationId xmlns:p14="http://schemas.microsoft.com/office/powerpoint/2010/main" val="293264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туристических услуг, оказанных туристскими организациями в Чувашской Республике, млн. рублей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платных услуг, оказанных коллективными средствами размещения в Чувашской Республике,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5973" y="5383483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граждан качеством туристских услуг и сервисов, реализованных посредством цифровой платформы, баллов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253509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253509" y="351740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253509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1 350,0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253509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56176" y="2623435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56176" y="352197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855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160233" y="442106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1 360,0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164290" y="533771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92280" y="264483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83913" y="350653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092280" y="4434054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1 370,0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133409" y="533771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028384" y="2663292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028384" y="3506539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028384" y="439083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043192" y="533771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туризма и индустрии гостеприимства»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1" name="Рисунок 30" descr="https://avatars.dzeninfra.ru/get-zen_doc/1877958/pub_5dc250d004af1f00aebf466f_5dc28762c0519800ae2f8483/scale_24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20138"/>
            <a:ext cx="31868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95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50888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развитие системы физической культуры и спорта путем пропаганды здорового образа жизни, повышение массовости занятий физической культурой и спортом среди всех возрастных групп населения, в том числе среди лиц с ограниченными возможностями здоровья;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спортсменов Чувашской Республики на международных и всероссийских спортивных соревнованиях.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357" y="2817708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921663"/>
              </p:ext>
            </p:extLst>
          </p:nvPr>
        </p:nvGraphicFramePr>
        <p:xfrm>
          <a:off x="148923" y="3126085"/>
          <a:ext cx="4188937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355977" y="2926043"/>
            <a:ext cx="4707857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55977" y="3487256"/>
            <a:ext cx="2304256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55977" y="3871363"/>
            <a:ext cx="2295268" cy="663540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5977" y="4586146"/>
            <a:ext cx="2277398" cy="663540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высших достижений и системы подготовки спортивного резерва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355977" y="5300928"/>
            <a:ext cx="2242073" cy="720087"/>
          </a:xfrm>
          <a:custGeom>
            <a:avLst/>
            <a:gdLst>
              <a:gd name="connsiteX0" fmla="*/ 0 w 2368259"/>
              <a:gd name="connsiteY0" fmla="*/ 72009 h 720087"/>
              <a:gd name="connsiteX1" fmla="*/ 72009 w 2368259"/>
              <a:gd name="connsiteY1" fmla="*/ 0 h 720087"/>
              <a:gd name="connsiteX2" fmla="*/ 2296250 w 2368259"/>
              <a:gd name="connsiteY2" fmla="*/ 0 h 720087"/>
              <a:gd name="connsiteX3" fmla="*/ 2368259 w 2368259"/>
              <a:gd name="connsiteY3" fmla="*/ 72009 h 720087"/>
              <a:gd name="connsiteX4" fmla="*/ 2368259 w 2368259"/>
              <a:gd name="connsiteY4" fmla="*/ 648078 h 720087"/>
              <a:gd name="connsiteX5" fmla="*/ 2296250 w 2368259"/>
              <a:gd name="connsiteY5" fmla="*/ 720087 h 720087"/>
              <a:gd name="connsiteX6" fmla="*/ 72009 w 2368259"/>
              <a:gd name="connsiteY6" fmla="*/ 720087 h 720087"/>
              <a:gd name="connsiteX7" fmla="*/ 0 w 2368259"/>
              <a:gd name="connsiteY7" fmla="*/ 648078 h 720087"/>
              <a:gd name="connsiteX8" fmla="*/ 0 w 2368259"/>
              <a:gd name="connsiteY8" fmla="*/ 72009 h 7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59" h="720087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296250" y="0"/>
                </a:lnTo>
                <a:cubicBezTo>
                  <a:pt x="2336019" y="0"/>
                  <a:pt x="2368259" y="32240"/>
                  <a:pt x="2368259" y="72009"/>
                </a:cubicBezTo>
                <a:lnTo>
                  <a:pt x="2368259" y="648078"/>
                </a:lnTo>
                <a:cubicBezTo>
                  <a:pt x="2368259" y="687847"/>
                  <a:pt x="2336019" y="720087"/>
                  <a:pt x="2296250" y="720087"/>
                </a:cubicBezTo>
                <a:lnTo>
                  <a:pt x="72009" y="720087"/>
                </a:lnTo>
                <a:cubicBezTo>
                  <a:pt x="32240" y="720087"/>
                  <a:pt x="0" y="687847"/>
                  <a:pt x="0" y="648078"/>
                </a:cubicBezTo>
                <a:lnTo>
                  <a:pt x="0" y="7200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11" tIns="66811" rIns="66811" bIns="668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184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4923" y="3835224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1348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181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615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181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487256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871363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5" y="4586146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551,2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43835" y="5300928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750888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4408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408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637,1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3225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572,1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4408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00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8064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5870" y="2780931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8064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5870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142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142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142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142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систематически занимающихся физической культурой и спортом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16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845950"/>
              </p:ext>
            </p:extLst>
          </p:nvPr>
        </p:nvGraphicFramePr>
        <p:xfrm>
          <a:off x="157475" y="3789295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115212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и безопасности населения на водных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402976" y="4565656"/>
            <a:ext cx="261360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402976" y="5102529"/>
            <a:ext cx="261360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(развитие) аппаратно-программного комплекса «Безопасный город»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230,9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230,9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60,4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565656"/>
            <a:ext cx="576000" cy="48973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1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313,7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724441"/>
            <a:ext cx="2593584" cy="58487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5085184"/>
            <a:ext cx="576000" cy="58977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5088954"/>
            <a:ext cx="576000" cy="5822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5095271"/>
            <a:ext cx="576000" cy="5695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832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2841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14974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710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710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710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710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1630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30708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8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4536505" cy="2656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44069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431264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737963" y="2204864"/>
            <a:ext cx="4198743" cy="435104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716016" y="2702303"/>
            <a:ext cx="2589023" cy="402193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716016" y="3196034"/>
            <a:ext cx="2596351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719864" y="3584913"/>
            <a:ext cx="2591220" cy="1023972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728205" y="4668753"/>
            <a:ext cx="2580094" cy="86515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правонарушений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727400" y="5593776"/>
            <a:ext cx="2581167" cy="51533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418638" y="2708085"/>
            <a:ext cx="49437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18637" y="3198620"/>
            <a:ext cx="494370" cy="267473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18637" y="3584913"/>
            <a:ext cx="494370" cy="1029297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06058" y="4684442"/>
            <a:ext cx="519528" cy="84428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06058" y="5593875"/>
            <a:ext cx="519528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962378" y="2708085"/>
            <a:ext cx="450126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959391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968033" y="3584913"/>
            <a:ext cx="457464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977658" y="5593875"/>
            <a:ext cx="412228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962378" y="4684442"/>
            <a:ext cx="442788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455974" y="2715046"/>
            <a:ext cx="480732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71959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55974" y="3584913"/>
            <a:ext cx="480732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60357" y="4684442"/>
            <a:ext cx="471967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71959" y="5593875"/>
            <a:ext cx="448762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3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88413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70759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67091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770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097347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6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7"/>
            <a:ext cx="6341492" cy="1872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0" y="278092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2086277"/>
              </p:ext>
            </p:extLst>
          </p:nvPr>
        </p:nvGraphicFramePr>
        <p:xfrm>
          <a:off x="75964" y="3329017"/>
          <a:ext cx="42684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3330" y="764704"/>
            <a:ext cx="241271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572000" y="2616267"/>
            <a:ext cx="4524640" cy="236669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572000" y="2924945"/>
            <a:ext cx="2446397" cy="28282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72000" y="3284984"/>
            <a:ext cx="2446396" cy="31600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минерально-сырьевых ресурсов и оценка их состояния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3649172"/>
            <a:ext cx="2446395" cy="36003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на территории Чувашской Республики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6833" y="4077112"/>
            <a:ext cx="2446396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Биологическое разнообразие Чувашской Республики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72000" y="4506373"/>
            <a:ext cx="2446395" cy="36278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водохозяйственного комплекса Чувашской Республики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72000" y="4941200"/>
            <a:ext cx="2446396" cy="288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лесного хозяйства в Чувашской Республике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569582" y="5265204"/>
            <a:ext cx="2451229" cy="432048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отходами, в том числе с твердыми коммунальными отходами, на территории Чувашской Республики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572000" y="5733256"/>
            <a:ext cx="2451229" cy="37134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реконструкция (модернизация) очистных сооружений централизованных систем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140578" y="2924946"/>
            <a:ext cx="576000" cy="282828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140578" y="364502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145411" y="4077113"/>
            <a:ext cx="576000" cy="31198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140578" y="4506373"/>
            <a:ext cx="576000" cy="323999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1" tIns="59461" rIns="59461" bIns="5946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140578" y="4941200"/>
            <a:ext cx="576000" cy="24298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140578" y="5301208"/>
            <a:ext cx="576000" cy="360039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140578" y="5787282"/>
            <a:ext cx="576000" cy="306014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362,9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140578" y="6169705"/>
            <a:ext cx="576000" cy="24760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84934" y="2924946"/>
            <a:ext cx="540000" cy="282826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84934" y="3649172"/>
            <a:ext cx="540000" cy="296025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89767" y="4077113"/>
            <a:ext cx="540000" cy="31198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84934" y="4510003"/>
            <a:ext cx="540000" cy="324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44,1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8484934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57,5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8461588" y="5301209"/>
            <a:ext cx="540000" cy="360038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84934" y="5787281"/>
            <a:ext cx="540000" cy="306013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84934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852137" y="2924945"/>
            <a:ext cx="540000" cy="282829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852137" y="3649171"/>
            <a:ext cx="540000" cy="325431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856970" y="4077113"/>
            <a:ext cx="540000" cy="311982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852137" y="4506373"/>
            <a:ext cx="540000" cy="32763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52137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852137" y="5301208"/>
            <a:ext cx="540000" cy="360039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852137" y="5787281"/>
            <a:ext cx="540000" cy="306015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852137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72001" y="6165304"/>
            <a:ext cx="2446394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140578" y="328498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84934" y="3284984"/>
            <a:ext cx="540000" cy="300172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52137" y="3284984"/>
            <a:ext cx="540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86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264184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07881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51579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24127" y="395276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43897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38857" y="48267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636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	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38857" y="5700670"/>
            <a:ext cx="716721" cy="518666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1702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6398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0749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5099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39449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3799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150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500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53427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9461" y="3053466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мощности оборудования, обеспечивающего экологически безопасное обращение с отходами,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9461" y="4367361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загрязняющих атмосферу веществ, отходящих от стационарных источников, по отношению к 2017 году,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9461" y="220486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обезвреженных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утилизированных отходов производства и потребления в общем объеме образовавшихся отходов I - IV классов опасности,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461" y="2649987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ликвидированных объектов накопленного вреда окружающей среде,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461" y="392788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атмосферу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61" y="4806840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охваченного услугой по обращению с твердыми коммунальными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61" y="5246319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насаждений, 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61" y="5685798"/>
            <a:ext cx="4932000" cy="533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9461" y="3488403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добычи общераспространенных полезных ископаемых,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куб. м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42728"/>
            <a:ext cx="4320480" cy="2380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 ВТО;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4" y="319480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620688"/>
            <a:ext cx="3753955" cy="134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495099" y="1988840"/>
            <a:ext cx="4487275" cy="288032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484105" y="2690814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84105" y="3911163"/>
            <a:ext cx="2664000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84105" y="6311205"/>
            <a:ext cx="2664000" cy="2952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60292" y="3089177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60292" y="3909559"/>
            <a:ext cx="54000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1366,5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60292" y="5338764"/>
            <a:ext cx="540000" cy="5071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84105" y="3489446"/>
            <a:ext cx="2664000" cy="3459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назначения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484105" y="4269622"/>
            <a:ext cx="2664000" cy="46800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агропромышленном комплексе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484105" y="4813356"/>
            <a:ext cx="2664000" cy="45370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474480" y="3488376"/>
            <a:ext cx="511624" cy="34598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42374" y="4267121"/>
            <a:ext cx="540000" cy="46800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0292" y="4809863"/>
            <a:ext cx="540000" cy="45370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484105" y="3089713"/>
            <a:ext cx="2664000" cy="32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60292" y="2690814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43983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49838" y="2313748"/>
            <a:ext cx="540000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26045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26045" y="3087355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26045" y="3484731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26045" y="4259372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127,3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26045" y="3904091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1547,6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26045" y="4800749"/>
            <a:ext cx="540000" cy="46828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26045" y="5342411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471402" y="2305125"/>
            <a:ext cx="2683176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7848930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38454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38454" y="3089178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38454" y="3488377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38454" y="4266664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38454" y="3909560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1365,6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38454" y="4809864"/>
            <a:ext cx="540000" cy="4537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38454" y="5338765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484105" y="5342791"/>
            <a:ext cx="2664000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продукции агропром. комплекса, создание системы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оддержки фермеров и развитие сельской кооперации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838454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26045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60292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118,6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423837"/>
              </p:ext>
            </p:extLst>
          </p:nvPr>
        </p:nvGraphicFramePr>
        <p:xfrm>
          <a:off x="241224" y="3553813"/>
          <a:ext cx="4032448" cy="291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460292" y="5921110"/>
            <a:ext cx="540000" cy="3148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36296" y="5922414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38454" y="5921111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484105" y="5922524"/>
            <a:ext cx="2664000" cy="3129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поддержки фермеров и развитие сельской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31582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26 773,9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3044" y="4149081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33044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33044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33044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3541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35413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35413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40010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5940010" y="4653137"/>
            <a:ext cx="731452" cy="35104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40010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40010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16 184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2659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26595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2659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26595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659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22 713,8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2659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26595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659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6595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985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29855" y="24026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985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29855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2985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23 195,1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2985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529855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985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29855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38297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41216" y="2412690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38297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38297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39643" y="3740832"/>
            <a:ext cx="728760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23 330,0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38297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71" name="Полилиния 70"/>
          <p:cNvSpPr/>
          <p:nvPr/>
        </p:nvSpPr>
        <p:spPr>
          <a:xfrm>
            <a:off x="8338297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38297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8338297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17 943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410" y="235818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продукции сельского хозяйства на душу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7410" y="280869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410" y="325920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248" y="3740832"/>
            <a:ext cx="4953335" cy="3362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сельского хозяйства (без субъектов малого предпринимательства)руб.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7410" y="4149080"/>
            <a:ext cx="4928565" cy="4000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080" y="4653136"/>
            <a:ext cx="4928565" cy="3510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410" y="5157192"/>
            <a:ext cx="4928565" cy="375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410" y="5661248"/>
            <a:ext cx="4928565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Располагаемые ресурсы домашних хозяйств (в среднем на 1 члена домашнего хозяйства в месяц) в сельской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местности,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010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010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010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940010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010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22 224,9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5760641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и уровня благосостояния сельского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Республики.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535608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205598"/>
              </p:ext>
            </p:extLst>
          </p:nvPr>
        </p:nvGraphicFramePr>
        <p:xfrm>
          <a:off x="65516" y="29969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0687" y="3732022"/>
            <a:ext cx="2837577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обеспечения доступным и комфортным жильем сельского населения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20272" y="3717096"/>
            <a:ext cx="62651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36,5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10325" y="3732022"/>
            <a:ext cx="59558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365104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20272" y="4365104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7396" y="4365104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703,5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4684" y="4365104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478,8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Сектор финансирования\Льготы\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92" y="835021"/>
            <a:ext cx="3022498" cy="188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03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0318" y="3328500"/>
            <a:ext cx="5210021" cy="31652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среднемесячных располагаемых ресурсов сельского и городского домохозяйств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90" y="5029495"/>
            <a:ext cx="5210020" cy="85921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автомобильных дорог общего пользования с твердым покрытием, ведущих от сети автомобильных дорог общего пользования к общественно значимым объектам населенных пунктов, расположенных на сельских территориях, объектам производства и переработки продукции, км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55934" y="4183191"/>
            <a:ext cx="5204405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семей, улучшивших жилищные условия, в общем числе семей, состоявших на учете в качестве нуждающихся в жилых помещениях и имеющих право на государственную поддержку в форме социальных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проектов, ед.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728857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(приобретения) жилья для граждан, проживающих на сельских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территориях, кв. 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5157193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865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5157193"/>
            <a:ext cx="648000" cy="72000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097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5157194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5157193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2 551,4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4293097"/>
            <a:ext cx="612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5157194"/>
            <a:ext cx="612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Льготы\36492663f8efb06aff410ea48ab8c9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9" y="782602"/>
            <a:ext cx="2880656" cy="191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67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8" y="860239"/>
            <a:ext cx="2854649" cy="21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5360324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728" y="314096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44008" y="3284984"/>
            <a:ext cx="4292699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93633" y="3781560"/>
            <a:ext cx="2251730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93198" y="4159800"/>
            <a:ext cx="2269607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технологий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92817" y="4655917"/>
            <a:ext cx="2285308" cy="30399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692702" y="5048458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693096" y="5848941"/>
            <a:ext cx="2273837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701067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0106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266,2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0106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01069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14590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36009" y="3780533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36009" y="4154438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336009" y="4650755"/>
            <a:ext cx="590354" cy="325695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159,3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36009" y="5823317"/>
            <a:ext cx="590354" cy="422032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36009" y="5049961"/>
            <a:ext cx="590354" cy="33874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41646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4164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4164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41646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41646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704560" y="5428294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коммуникации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041646" y="5416269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18352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36009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4" name="Диаграмма 4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961155"/>
              </p:ext>
            </p:extLst>
          </p:nvPr>
        </p:nvGraphicFramePr>
        <p:xfrm>
          <a:off x="285212" y="352266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295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2" y="2636912"/>
            <a:ext cx="2315675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65632" y="4527493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066" y="5414514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6500" y="4524842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46500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4524842"/>
            <a:ext cx="5579171" cy="8176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437250"/>
            <a:ext cx="5570947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3573018"/>
            <a:ext cx="2592288" cy="6893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9" y="908065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2" y="749927"/>
            <a:ext cx="5528632" cy="232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3573017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25198" y="453547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25198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4527492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414514"/>
            <a:ext cx="579554" cy="619981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711369" y="3573016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06066" y="4527494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46500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5632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9061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7611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9953" y="3032956"/>
            <a:ext cx="4775505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09572" y="3642698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806728" y="3658161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09572" y="4221088"/>
            <a:ext cx="2550660" cy="108012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842728" y="4334492"/>
            <a:ext cx="612072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517,9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862000"/>
            <a:ext cx="2525338" cy="185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лилиния 32"/>
          <p:cNvSpPr/>
          <p:nvPr/>
        </p:nvSpPr>
        <p:spPr>
          <a:xfrm>
            <a:off x="7576029" y="4320598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74763" y="3658160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олилиния 36"/>
          <p:cNvSpPr/>
          <p:nvPr/>
        </p:nvSpPr>
        <p:spPr>
          <a:xfrm>
            <a:off x="8239350" y="3664082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39350" y="4323032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392</a:t>
            </a:r>
            <a:r>
              <a:rPr lang="en-US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8277889"/>
              </p:ext>
            </p:extLst>
          </p:nvPr>
        </p:nvGraphicFramePr>
        <p:xfrm>
          <a:off x="85600" y="328583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7383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501426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2343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996" y="2564944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429000"/>
            <a:ext cx="4742605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баллов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52927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7425" y="3897096"/>
            <a:ext cx="476039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средой от общего количества городов (индекс качества городской среды выше 50%)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67569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38174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8527" y="4365104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593030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593920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16416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16416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16416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64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5551" y="4941208"/>
            <a:ext cx="4752273" cy="504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среды</a:t>
            </a:r>
          </a:p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среднего индекса качества городской среды по отношению к 2019 году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593920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2343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1641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550" y="5517280"/>
            <a:ext cx="473447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26132" y="6021288"/>
            <a:ext cx="4760398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значение индекса качества городской среды по Чувашской Республике, %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593030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16416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930309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6748019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529277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16416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09353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093537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</a:t>
            </a:r>
          </a:p>
        </p:txBody>
      </p:sp>
      <p:sp>
        <p:nvSpPr>
          <p:cNvPr id="72" name="Полилиния 71"/>
          <p:cNvSpPr/>
          <p:nvPr/>
        </p:nvSpPr>
        <p:spPr>
          <a:xfrm>
            <a:off x="509353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5093537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093537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09353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5093537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7425" y="2996992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74801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52927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3030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316416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09353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4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836712"/>
            <a:ext cx="5386716" cy="12961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93706" y="2886020"/>
            <a:ext cx="4688404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83968" y="3315074"/>
            <a:ext cx="2698943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83968" y="4719927"/>
            <a:ext cx="2698943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20272" y="330941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33965" y="3933056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108,7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033965" y="473143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4024" y="3315074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408305"/>
              </p:ext>
            </p:extLst>
          </p:nvPr>
        </p:nvGraphicFramePr>
        <p:xfrm>
          <a:off x="215056" y="306162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87148" y="3315074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83968" y="3933055"/>
            <a:ext cx="2698943" cy="71486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развитие промышленности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683825" y="39339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0970" y="39330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15,8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83825" y="473664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40970" y="4736647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83968" y="5269616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в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33965" y="528112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70593" y="5286337"/>
            <a:ext cx="634277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40970" y="5286337"/>
            <a:ext cx="612000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83968" y="5917689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035356" y="5929194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26,6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7676943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340970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27,8</a:t>
            </a:r>
          </a:p>
        </p:txBody>
      </p:sp>
    </p:spTree>
    <p:extLst>
      <p:ext uri="{BB962C8B-B14F-4D97-AF65-F5344CB8AC3E}">
        <p14:creationId xmlns:p14="http://schemas.microsoft.com/office/powerpoint/2010/main" val="17730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105589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568976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37890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35787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93112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265591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948432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36336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568976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26668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948432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1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432332" cy="19223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28" y="299695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020063"/>
              </p:ext>
            </p:extLst>
          </p:nvPr>
        </p:nvGraphicFramePr>
        <p:xfrm>
          <a:off x="245437" y="3320117"/>
          <a:ext cx="3750499" cy="32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01217" y="3501008"/>
            <a:ext cx="4364707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01217" y="3997584"/>
            <a:ext cx="2373363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01217" y="4375824"/>
            <a:ext cx="2390805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государственным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01217" y="4871940"/>
            <a:ext cx="2406125" cy="60856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государственного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730284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3028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3028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65226" y="3996557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4370462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65226" y="4866779"/>
            <a:ext cx="590354" cy="54171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70863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7086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7086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201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2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25209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5209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25209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25209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06817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06817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06817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817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43601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43601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43601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43601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7768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870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9102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98,9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1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76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764704"/>
            <a:ext cx="5958589" cy="18722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8872752"/>
              </p:ext>
            </p:extLst>
          </p:nvPr>
        </p:nvGraphicFramePr>
        <p:xfrm>
          <a:off x="147780" y="313459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427983" y="2760489"/>
            <a:ext cx="4501247" cy="360000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427982" y="3170830"/>
            <a:ext cx="2304257" cy="330178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27983" y="3573016"/>
            <a:ext cx="2304257" cy="57606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427984" y="4221088"/>
            <a:ext cx="2304256" cy="432048"/>
          </a:xfrm>
          <a:custGeom>
            <a:avLst/>
            <a:gdLst>
              <a:gd name="connsiteX0" fmla="*/ 0 w 2809821"/>
              <a:gd name="connsiteY0" fmla="*/ 47494 h 474939"/>
              <a:gd name="connsiteX1" fmla="*/ 47494 w 2809821"/>
              <a:gd name="connsiteY1" fmla="*/ 0 h 474939"/>
              <a:gd name="connsiteX2" fmla="*/ 2762327 w 2809821"/>
              <a:gd name="connsiteY2" fmla="*/ 0 h 474939"/>
              <a:gd name="connsiteX3" fmla="*/ 2809821 w 2809821"/>
              <a:gd name="connsiteY3" fmla="*/ 47494 h 474939"/>
              <a:gd name="connsiteX4" fmla="*/ 2809821 w 2809821"/>
              <a:gd name="connsiteY4" fmla="*/ 427445 h 474939"/>
              <a:gd name="connsiteX5" fmla="*/ 2762327 w 2809821"/>
              <a:gd name="connsiteY5" fmla="*/ 474939 h 474939"/>
              <a:gd name="connsiteX6" fmla="*/ 47494 w 2809821"/>
              <a:gd name="connsiteY6" fmla="*/ 474939 h 474939"/>
              <a:gd name="connsiteX7" fmla="*/ 0 w 2809821"/>
              <a:gd name="connsiteY7" fmla="*/ 427445 h 474939"/>
              <a:gd name="connsiteX8" fmla="*/ 0 w 280982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2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62327" y="0"/>
                </a:lnTo>
                <a:cubicBezTo>
                  <a:pt x="2788557" y="0"/>
                  <a:pt x="2809821" y="21264"/>
                  <a:pt x="2809821" y="47494"/>
                </a:cubicBezTo>
                <a:lnTo>
                  <a:pt x="2809821" y="427445"/>
                </a:lnTo>
                <a:cubicBezTo>
                  <a:pt x="2809821" y="453675"/>
                  <a:pt x="2788557" y="474939"/>
                  <a:pt x="276232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27984" y="4725144"/>
            <a:ext cx="2304256" cy="504056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27984" y="5324998"/>
            <a:ext cx="2304256" cy="624282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86819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86818" y="3573016"/>
            <a:ext cx="665501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369,5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0424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265,0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0424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6820" y="5325210"/>
            <a:ext cx="648000" cy="624070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253994" y="3170830"/>
            <a:ext cx="710494" cy="330178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253994" y="3573016"/>
            <a:ext cx="710494" cy="576064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969,1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44408" y="4221088"/>
            <a:ext cx="720080" cy="504056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08" y="4725144"/>
            <a:ext cx="720080" cy="504056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253994" y="5324998"/>
            <a:ext cx="710493" cy="62428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1" y="726602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512944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2944" y="3573016"/>
            <a:ext cx="659456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6 678,2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2432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432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2945" y="5324998"/>
            <a:ext cx="648000" cy="62428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427982" y="6021289"/>
            <a:ext cx="2304257" cy="50405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804248" y="6021288"/>
            <a:ext cx="648072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4328" y="6021288"/>
            <a:ext cx="648000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244408" y="6021288"/>
            <a:ext cx="720080" cy="50405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70998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км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протяженности автомобильных дорог общего пользования регионального,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межмуниципального 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значения на территории Чувашской Республики, соответствующих нормативным требованиям, в их общей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протяженности, 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значения, в отношении которых проведены работы по капитальному ремонту или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тыс.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транспортных средств, работающих на компримированном природном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газе, ед.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59238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12 369,9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9369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12 401,4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374,1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377,9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4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4 212,5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4 384,0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4 725,5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4 498,6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4 614,4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31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152 360,9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127 993,2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132 006,2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128 997,6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20390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130 201,4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16416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35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0" y="22581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11961" y="1916832"/>
            <a:ext cx="4824536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11961" y="2279742"/>
            <a:ext cx="2765396" cy="319033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11961" y="3229698"/>
            <a:ext cx="2765396" cy="63135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предпринимательства в Чувашской Республике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211961" y="3933056"/>
            <a:ext cx="2765396" cy="39307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развитию внешнеэкономической деятельности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211961" y="4381501"/>
            <a:ext cx="2765396" cy="63167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потребительского рынка и системы защиты прав потребителей в Чувашской Республике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1" y="5072529"/>
            <a:ext cx="2765396" cy="588719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предоставления государственных и муниципальных услуг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61905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61905" y="2636913"/>
            <a:ext cx="612000" cy="520777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61905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1 550,7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61905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61905" y="4392937"/>
            <a:ext cx="612000" cy="62023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61905" y="5713880"/>
            <a:ext cx="612000" cy="31647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2 704,2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21482" y="2284774"/>
            <a:ext cx="612000" cy="308968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604629"/>
              </p:ext>
            </p:extLst>
          </p:nvPr>
        </p:nvGraphicFramePr>
        <p:xfrm>
          <a:off x="121388" y="282307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4" y="668226"/>
            <a:ext cx="3217532" cy="124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40352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61905" y="5075643"/>
            <a:ext cx="612000" cy="58560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11961" y="2636912"/>
            <a:ext cx="2765395" cy="52077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стратегического управления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40352" y="2637811"/>
            <a:ext cx="612000" cy="5198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8421482" y="2636911"/>
            <a:ext cx="612000" cy="5207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035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369,9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42148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11961" y="5713880"/>
            <a:ext cx="2765396" cy="30740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климат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74035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42148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40352" y="4392936"/>
            <a:ext cx="612000" cy="62024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21482" y="4398297"/>
            <a:ext cx="612000" cy="61487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40352" y="5091202"/>
            <a:ext cx="612000" cy="57004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21482" y="5091201"/>
            <a:ext cx="612000" cy="570046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258,0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40352" y="571388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1 419,6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21482" y="571457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73,6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4211961" y="6096657"/>
            <a:ext cx="2765396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61905" y="6096657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035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2148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104,4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64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214" y="4419564"/>
            <a:ext cx="4673523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в валовом региональном продукте,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7920" y="5589312"/>
            <a:ext cx="4662112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8" y="2295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938" y="863547"/>
            <a:ext cx="1989958" cy="1386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076136" y="1556792"/>
            <a:ext cx="3888352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8224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3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86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5868224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868224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868224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35 468,8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60312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57181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6660312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660312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660312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660312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37 957,6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25311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452400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452400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452400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452400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40 684,2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244488" y="2564904"/>
            <a:ext cx="720000" cy="468000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4488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</a:t>
            </a:r>
            <a:endParaRPr lang="ru-RU" sz="1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244488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14,3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244488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355,8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244488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244488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44 936,6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25577" y="3104960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9749" y="3771581"/>
            <a:ext cx="4660161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005" y="5042357"/>
            <a:ext cx="4647100" cy="42416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3137222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076136" y="2564904"/>
            <a:ext cx="720000" cy="4680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76136" y="4365588"/>
            <a:ext cx="720000" cy="54000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</a:p>
        </p:txBody>
      </p:sp>
      <p:sp>
        <p:nvSpPr>
          <p:cNvPr id="57" name="Полилиния 56"/>
          <p:cNvSpPr/>
          <p:nvPr/>
        </p:nvSpPr>
        <p:spPr>
          <a:xfrm>
            <a:off x="5076136" y="5589312"/>
            <a:ext cx="720000" cy="64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5076136" y="3137222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291,0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076136" y="3753581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5076136" y="498443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34 945,0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2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988664"/>
            <a:ext cx="5571791" cy="1440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9299864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59" y="698698"/>
            <a:ext cx="3289082" cy="213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209" y="283831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89653"/>
              </p:ext>
            </p:extLst>
          </p:nvPr>
        </p:nvGraphicFramePr>
        <p:xfrm>
          <a:off x="43458" y="3116525"/>
          <a:ext cx="3872921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8902" y="3104616"/>
            <a:ext cx="4826369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8902" y="4038144"/>
            <a:ext cx="2685345" cy="512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118904" y="5539893"/>
            <a:ext cx="2685344" cy="54000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8902" y="4618452"/>
            <a:ext cx="2685345" cy="82251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18904" y="3566891"/>
            <a:ext cx="2685344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948264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3 824,1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948264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36151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30293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2 221,3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636151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30293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948264" y="4618451"/>
            <a:ext cx="612000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579,4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48265" y="5547892"/>
            <a:ext cx="612000" cy="5454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100,1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39129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120,8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3271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919,3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339129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33271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80" y="2701757"/>
            <a:ext cx="5004000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080" y="3644129"/>
            <a:ext cx="5004000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080" y="4097140"/>
            <a:ext cx="5004000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выданных ипотечных жилищных кредитов,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536273"/>
            <a:ext cx="498428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059882"/>
            <a:ext cx="4984281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2949"/>
            <a:ext cx="4984282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6080" y="3192155"/>
            <a:ext cx="5004000" cy="3627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арендного жилья,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96173" y="2132857"/>
            <a:ext cx="715987" cy="4391593"/>
            <a:chOff x="5532816" y="2132856"/>
            <a:chExt cx="715987" cy="4391593"/>
          </a:xfrm>
        </p:grpSpPr>
        <p:sp>
          <p:nvSpPr>
            <p:cNvPr id="27" name="Полилиния 26"/>
            <p:cNvSpPr/>
            <p:nvPr/>
          </p:nvSpPr>
          <p:spPr>
            <a:xfrm>
              <a:off x="5532816" y="2132856"/>
              <a:ext cx="715987" cy="503161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F397"/>
                </a:gs>
                <a:gs pos="50000">
                  <a:srgbClr val="D5F6C0"/>
                </a:gs>
                <a:gs pos="100000">
                  <a:srgbClr val="EAFAE0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</a:p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</a:t>
              </a:r>
              <a:endPara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5532816" y="2718960"/>
              <a:ext cx="715987" cy="3805489"/>
              <a:chOff x="5532816" y="2718960"/>
              <a:chExt cx="715987" cy="3805489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5532816" y="5059883"/>
                <a:ext cx="71598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EF397"/>
                  </a:gs>
                  <a:gs pos="50000">
                    <a:srgbClr val="D5F6C0"/>
                  </a:gs>
                  <a:gs pos="100000">
                    <a:srgbClr val="EAFAE0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3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291</a:t>
                </a:r>
                <a:endPara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5532816" y="2718960"/>
                <a:ext cx="715987" cy="3805489"/>
                <a:chOff x="5532816" y="2718960"/>
                <a:chExt cx="715987" cy="3805489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5532816" y="2718960"/>
                  <a:ext cx="715987" cy="384347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716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Полилиния 30"/>
                <p:cNvSpPr/>
                <p:nvPr/>
              </p:nvSpPr>
              <p:spPr>
                <a:xfrm>
                  <a:off x="5532816" y="3644129"/>
                  <a:ext cx="715987" cy="379772"/>
                </a:xfrm>
                <a:custGeom>
                  <a:avLst/>
                  <a:gdLst>
                    <a:gd name="connsiteX0" fmla="*/ 0 w 473035"/>
                    <a:gd name="connsiteY0" fmla="*/ 47304 h 479881"/>
                    <a:gd name="connsiteX1" fmla="*/ 47304 w 473035"/>
                    <a:gd name="connsiteY1" fmla="*/ 0 h 479881"/>
                    <a:gd name="connsiteX2" fmla="*/ 425732 w 473035"/>
                    <a:gd name="connsiteY2" fmla="*/ 0 h 479881"/>
                    <a:gd name="connsiteX3" fmla="*/ 473036 w 473035"/>
                    <a:gd name="connsiteY3" fmla="*/ 47304 h 479881"/>
                    <a:gd name="connsiteX4" fmla="*/ 473035 w 473035"/>
                    <a:gd name="connsiteY4" fmla="*/ 432578 h 479881"/>
                    <a:gd name="connsiteX5" fmla="*/ 425731 w 473035"/>
                    <a:gd name="connsiteY5" fmla="*/ 479882 h 479881"/>
                    <a:gd name="connsiteX6" fmla="*/ 47304 w 473035"/>
                    <a:gd name="connsiteY6" fmla="*/ 479881 h 479881"/>
                    <a:gd name="connsiteX7" fmla="*/ 0 w 473035"/>
                    <a:gd name="connsiteY7" fmla="*/ 432577 h 479881"/>
                    <a:gd name="connsiteX8" fmla="*/ 0 w 473035"/>
                    <a:gd name="connsiteY8" fmla="*/ 47304 h 4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3035" h="479881">
                      <a:moveTo>
                        <a:pt x="0" y="47304"/>
                      </a:moveTo>
                      <a:cubicBezTo>
                        <a:pt x="0" y="21179"/>
                        <a:pt x="21179" y="0"/>
                        <a:pt x="47304" y="0"/>
                      </a:cubicBezTo>
                      <a:lnTo>
                        <a:pt x="425732" y="0"/>
                      </a:lnTo>
                      <a:cubicBezTo>
                        <a:pt x="451857" y="0"/>
                        <a:pt x="473036" y="21179"/>
                        <a:pt x="473036" y="47304"/>
                      </a:cubicBezTo>
                      <a:cubicBezTo>
                        <a:pt x="473036" y="175729"/>
                        <a:pt x="473035" y="304153"/>
                        <a:pt x="473035" y="432578"/>
                      </a:cubicBezTo>
                      <a:cubicBezTo>
                        <a:pt x="473035" y="458703"/>
                        <a:pt x="451856" y="479882"/>
                        <a:pt x="425731" y="479882"/>
                      </a:cubicBezTo>
                      <a:lnTo>
                        <a:pt x="47304" y="479881"/>
                      </a:lnTo>
                      <a:cubicBezTo>
                        <a:pt x="21179" y="479881"/>
                        <a:pt x="0" y="458702"/>
                        <a:pt x="0" y="432577"/>
                      </a:cubicBezTo>
                      <a:lnTo>
                        <a:pt x="0" y="473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662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Полилиния 91"/>
                <p:cNvSpPr/>
                <p:nvPr/>
              </p:nvSpPr>
              <p:spPr>
                <a:xfrm>
                  <a:off x="5532816" y="4097139"/>
                  <a:ext cx="715987" cy="397711"/>
                </a:xfrm>
                <a:custGeom>
                  <a:avLst/>
                  <a:gdLst>
                    <a:gd name="connsiteX0" fmla="*/ 0 w 444361"/>
                    <a:gd name="connsiteY0" fmla="*/ 44398 h 443984"/>
                    <a:gd name="connsiteX1" fmla="*/ 44398 w 444361"/>
                    <a:gd name="connsiteY1" fmla="*/ 0 h 443984"/>
                    <a:gd name="connsiteX2" fmla="*/ 399963 w 444361"/>
                    <a:gd name="connsiteY2" fmla="*/ 0 h 443984"/>
                    <a:gd name="connsiteX3" fmla="*/ 444361 w 444361"/>
                    <a:gd name="connsiteY3" fmla="*/ 44398 h 443984"/>
                    <a:gd name="connsiteX4" fmla="*/ 444361 w 444361"/>
                    <a:gd name="connsiteY4" fmla="*/ 399586 h 443984"/>
                    <a:gd name="connsiteX5" fmla="*/ 399963 w 444361"/>
                    <a:gd name="connsiteY5" fmla="*/ 443984 h 443984"/>
                    <a:gd name="connsiteX6" fmla="*/ 44398 w 444361"/>
                    <a:gd name="connsiteY6" fmla="*/ 443984 h 443984"/>
                    <a:gd name="connsiteX7" fmla="*/ 0 w 444361"/>
                    <a:gd name="connsiteY7" fmla="*/ 399586 h 443984"/>
                    <a:gd name="connsiteX8" fmla="*/ 0 w 444361"/>
                    <a:gd name="connsiteY8" fmla="*/ 44398 h 443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443984">
                      <a:moveTo>
                        <a:pt x="0" y="44398"/>
                      </a:moveTo>
                      <a:cubicBezTo>
                        <a:pt x="0" y="19878"/>
                        <a:pt x="19878" y="0"/>
                        <a:pt x="44398" y="0"/>
                      </a:cubicBezTo>
                      <a:lnTo>
                        <a:pt x="399963" y="0"/>
                      </a:lnTo>
                      <a:cubicBezTo>
                        <a:pt x="424483" y="0"/>
                        <a:pt x="444361" y="19878"/>
                        <a:pt x="444361" y="44398"/>
                      </a:cubicBezTo>
                      <a:lnTo>
                        <a:pt x="444361" y="399586"/>
                      </a:lnTo>
                      <a:cubicBezTo>
                        <a:pt x="444361" y="424106"/>
                        <a:pt x="424483" y="443984"/>
                        <a:pt x="399963" y="443984"/>
                      </a:cubicBezTo>
                      <a:lnTo>
                        <a:pt x="44398" y="443984"/>
                      </a:lnTo>
                      <a:cubicBezTo>
                        <a:pt x="19878" y="443984"/>
                        <a:pt x="0" y="424106"/>
                        <a:pt x="0" y="399586"/>
                      </a:cubicBezTo>
                      <a:lnTo>
                        <a:pt x="0" y="443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1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45 493,0</a:t>
                  </a:r>
                  <a:endParaRPr lang="ru-RU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Полилиния 131"/>
                <p:cNvSpPr/>
                <p:nvPr/>
              </p:nvSpPr>
              <p:spPr>
                <a:xfrm>
                  <a:off x="5532816" y="4581127"/>
                  <a:ext cx="715987" cy="387193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4,92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Полилиния 61"/>
                <p:cNvSpPr/>
                <p:nvPr/>
              </p:nvSpPr>
              <p:spPr>
                <a:xfrm>
                  <a:off x="5532816" y="5912949"/>
                  <a:ext cx="715987" cy="611500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6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Полилиния 53"/>
                <p:cNvSpPr/>
                <p:nvPr/>
              </p:nvSpPr>
              <p:spPr>
                <a:xfrm>
                  <a:off x="5532816" y="3192154"/>
                  <a:ext cx="715987" cy="362729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0,0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9" name="Группа 8"/>
          <p:cNvGrpSpPr/>
          <p:nvPr/>
        </p:nvGrpSpPr>
        <p:grpSpPr>
          <a:xfrm>
            <a:off x="6084168" y="2132858"/>
            <a:ext cx="648073" cy="4390631"/>
            <a:chOff x="6429254" y="2133818"/>
            <a:chExt cx="648073" cy="4390631"/>
          </a:xfrm>
        </p:grpSpPr>
        <p:sp>
          <p:nvSpPr>
            <p:cNvPr id="63" name="Полилиния 62"/>
            <p:cNvSpPr/>
            <p:nvPr/>
          </p:nvSpPr>
          <p:spPr>
            <a:xfrm>
              <a:off x="6429520" y="5912949"/>
              <a:ext cx="647806" cy="611500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BF8E6"/>
                </a:gs>
                <a:gs pos="50000">
                  <a:srgbClr val="D4FAEE"/>
                </a:gs>
                <a:gs pos="100000">
                  <a:srgbClr val="E9FCF6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6429254" y="2133818"/>
              <a:ext cx="648073" cy="3718153"/>
              <a:chOff x="6429254" y="2133818"/>
              <a:chExt cx="648073" cy="3718153"/>
            </a:xfrm>
          </p:grpSpPr>
          <p:sp>
            <p:nvSpPr>
              <p:cNvPr id="38" name="Полилиния 37"/>
              <p:cNvSpPr/>
              <p:nvPr/>
            </p:nvSpPr>
            <p:spPr>
              <a:xfrm>
                <a:off x="6429520" y="2133818"/>
                <a:ext cx="647806" cy="509882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2022 план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6429521" y="2718960"/>
                <a:ext cx="647806" cy="384347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716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429521" y="3644129"/>
                <a:ext cx="647806" cy="379772"/>
              </a:xfrm>
              <a:custGeom>
                <a:avLst/>
                <a:gdLst>
                  <a:gd name="connsiteX0" fmla="*/ 0 w 473035"/>
                  <a:gd name="connsiteY0" fmla="*/ 47304 h 500150"/>
                  <a:gd name="connsiteX1" fmla="*/ 47304 w 473035"/>
                  <a:gd name="connsiteY1" fmla="*/ 0 h 500150"/>
                  <a:gd name="connsiteX2" fmla="*/ 425732 w 473035"/>
                  <a:gd name="connsiteY2" fmla="*/ 0 h 500150"/>
                  <a:gd name="connsiteX3" fmla="*/ 473036 w 473035"/>
                  <a:gd name="connsiteY3" fmla="*/ 47304 h 500150"/>
                  <a:gd name="connsiteX4" fmla="*/ 473035 w 473035"/>
                  <a:gd name="connsiteY4" fmla="*/ 452847 h 500150"/>
                  <a:gd name="connsiteX5" fmla="*/ 425731 w 473035"/>
                  <a:gd name="connsiteY5" fmla="*/ 500151 h 500150"/>
                  <a:gd name="connsiteX6" fmla="*/ 47304 w 473035"/>
                  <a:gd name="connsiteY6" fmla="*/ 500150 h 500150"/>
                  <a:gd name="connsiteX7" fmla="*/ 0 w 473035"/>
                  <a:gd name="connsiteY7" fmla="*/ 452846 h 500150"/>
                  <a:gd name="connsiteX8" fmla="*/ 0 w 473035"/>
                  <a:gd name="connsiteY8" fmla="*/ 47304 h 5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500150">
                    <a:moveTo>
                      <a:pt x="0" y="47304"/>
                    </a:moveTo>
                    <a:cubicBezTo>
                      <a:pt x="0" y="21179"/>
                      <a:pt x="21179" y="0"/>
                      <a:pt x="47304" y="0"/>
                    </a:cubicBezTo>
                    <a:lnTo>
                      <a:pt x="425732" y="0"/>
                    </a:lnTo>
                    <a:cubicBezTo>
                      <a:pt x="451857" y="0"/>
                      <a:pt x="473036" y="21179"/>
                      <a:pt x="473036" y="47304"/>
                    </a:cubicBezTo>
                    <a:cubicBezTo>
                      <a:pt x="473036" y="182485"/>
                      <a:pt x="473035" y="317666"/>
                      <a:pt x="473035" y="452847"/>
                    </a:cubicBezTo>
                    <a:cubicBezTo>
                      <a:pt x="473035" y="478972"/>
                      <a:pt x="451856" y="500151"/>
                      <a:pt x="425731" y="500151"/>
                    </a:cubicBezTo>
                    <a:lnTo>
                      <a:pt x="47304" y="500150"/>
                    </a:lnTo>
                    <a:cubicBezTo>
                      <a:pt x="21179" y="500150"/>
                      <a:pt x="0" y="478971"/>
                      <a:pt x="0" y="452846"/>
                    </a:cubicBezTo>
                    <a:lnTo>
                      <a:pt x="0" y="473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765" tIns="55765" rIns="55765" bIns="5576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473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6429254" y="4097139"/>
                <a:ext cx="648073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29 450,0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6429520" y="4581127"/>
                <a:ext cx="647806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Полилиния 57"/>
              <p:cNvSpPr/>
              <p:nvPr/>
            </p:nvSpPr>
            <p:spPr>
              <a:xfrm>
                <a:off x="6429520" y="5059882"/>
                <a:ext cx="647807" cy="792089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301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6429254" y="3176804"/>
                <a:ext cx="648073" cy="378079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7592605" y="2132857"/>
            <a:ext cx="648073" cy="4390631"/>
            <a:chOff x="8153938" y="2126135"/>
            <a:chExt cx="648073" cy="4398314"/>
          </a:xfrm>
        </p:grpSpPr>
        <p:sp>
          <p:nvSpPr>
            <p:cNvPr id="47" name="Полилиния 46"/>
            <p:cNvSpPr/>
            <p:nvPr/>
          </p:nvSpPr>
          <p:spPr>
            <a:xfrm>
              <a:off x="8153939" y="2126135"/>
              <a:ext cx="648071" cy="517563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8153939" y="2718960"/>
              <a:ext cx="648072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783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8153939" y="3644129"/>
              <a:ext cx="648072" cy="2207842"/>
              <a:chOff x="8153939" y="3644129"/>
              <a:chExt cx="648072" cy="2207842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8158517" y="3644129"/>
                <a:ext cx="643493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472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Полилиния 54"/>
              <p:cNvSpPr/>
              <p:nvPr/>
            </p:nvSpPr>
            <p:spPr>
              <a:xfrm>
                <a:off x="8153939" y="4581127"/>
                <a:ext cx="648071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Полилиния 55"/>
              <p:cNvSpPr/>
              <p:nvPr/>
            </p:nvSpPr>
            <p:spPr>
              <a:xfrm>
                <a:off x="8158517" y="4097139"/>
                <a:ext cx="643494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Полилиния 59"/>
              <p:cNvSpPr/>
              <p:nvPr/>
            </p:nvSpPr>
            <p:spPr>
              <a:xfrm>
                <a:off x="8153939" y="5059883"/>
                <a:ext cx="648071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67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8158516" y="5912950"/>
              <a:ext cx="643495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8153938" y="3176805"/>
              <a:ext cx="648073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50294" y="2132857"/>
            <a:ext cx="674037" cy="4398314"/>
            <a:chOff x="7290265" y="2126136"/>
            <a:chExt cx="674037" cy="4398314"/>
          </a:xfrm>
        </p:grpSpPr>
        <p:sp>
          <p:nvSpPr>
            <p:cNvPr id="59" name="Полилиния 58"/>
            <p:cNvSpPr/>
            <p:nvPr/>
          </p:nvSpPr>
          <p:spPr>
            <a:xfrm>
              <a:off x="7290265" y="5059882"/>
              <a:ext cx="674036" cy="79208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7290265" y="2126136"/>
              <a:ext cx="674037" cy="4398314"/>
              <a:chOff x="7290265" y="2126136"/>
              <a:chExt cx="674037" cy="4398314"/>
            </a:xfrm>
          </p:grpSpPr>
          <p:sp>
            <p:nvSpPr>
              <p:cNvPr id="45" name="Полилиния 44"/>
              <p:cNvSpPr/>
              <p:nvPr/>
            </p:nvSpPr>
            <p:spPr>
              <a:xfrm>
                <a:off x="7293614" y="2126136"/>
                <a:ext cx="670685" cy="509881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2023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олилиния 45"/>
              <p:cNvSpPr/>
              <p:nvPr/>
            </p:nvSpPr>
            <p:spPr>
              <a:xfrm>
                <a:off x="7290265" y="2718960"/>
                <a:ext cx="674034" cy="384347"/>
              </a:xfrm>
              <a:custGeom>
                <a:avLst/>
                <a:gdLst>
                  <a:gd name="connsiteX0" fmla="*/ 0 w 499638"/>
                  <a:gd name="connsiteY0" fmla="*/ 42909 h 429089"/>
                  <a:gd name="connsiteX1" fmla="*/ 42909 w 499638"/>
                  <a:gd name="connsiteY1" fmla="*/ 0 h 429089"/>
                  <a:gd name="connsiteX2" fmla="*/ 456729 w 499638"/>
                  <a:gd name="connsiteY2" fmla="*/ 0 h 429089"/>
                  <a:gd name="connsiteX3" fmla="*/ 499638 w 499638"/>
                  <a:gd name="connsiteY3" fmla="*/ 42909 h 429089"/>
                  <a:gd name="connsiteX4" fmla="*/ 499638 w 499638"/>
                  <a:gd name="connsiteY4" fmla="*/ 386180 h 429089"/>
                  <a:gd name="connsiteX5" fmla="*/ 456729 w 499638"/>
                  <a:gd name="connsiteY5" fmla="*/ 429089 h 429089"/>
                  <a:gd name="connsiteX6" fmla="*/ 42909 w 499638"/>
                  <a:gd name="connsiteY6" fmla="*/ 429089 h 429089"/>
                  <a:gd name="connsiteX7" fmla="*/ 0 w 499638"/>
                  <a:gd name="connsiteY7" fmla="*/ 386180 h 429089"/>
                  <a:gd name="connsiteX8" fmla="*/ 0 w 499638"/>
                  <a:gd name="connsiteY8" fmla="*/ 42909 h 42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9">
                    <a:moveTo>
                      <a:pt x="0" y="42909"/>
                    </a:moveTo>
                    <a:cubicBezTo>
                      <a:pt x="0" y="19211"/>
                      <a:pt x="19211" y="0"/>
                      <a:pt x="42909" y="0"/>
                    </a:cubicBezTo>
                    <a:lnTo>
                      <a:pt x="456729" y="0"/>
                    </a:lnTo>
                    <a:cubicBezTo>
                      <a:pt x="480427" y="0"/>
                      <a:pt x="499638" y="19211"/>
                      <a:pt x="499638" y="42909"/>
                    </a:cubicBezTo>
                    <a:lnTo>
                      <a:pt x="499638" y="386180"/>
                    </a:lnTo>
                    <a:cubicBezTo>
                      <a:pt x="499638" y="409878"/>
                      <a:pt x="480427" y="429089"/>
                      <a:pt x="456729" y="429089"/>
                    </a:cubicBezTo>
                    <a:lnTo>
                      <a:pt x="42909" y="429089"/>
                    </a:lnTo>
                    <a:cubicBezTo>
                      <a:pt x="19211" y="429089"/>
                      <a:pt x="0" y="409878"/>
                      <a:pt x="0" y="386180"/>
                    </a:cubicBezTo>
                    <a:lnTo>
                      <a:pt x="0" y="429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8" tIns="54478" rIns="54478" bIns="54478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730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>
                <a:off x="7293614" y="3644129"/>
                <a:ext cx="670685" cy="375636"/>
              </a:xfrm>
              <a:custGeom>
                <a:avLst/>
                <a:gdLst>
                  <a:gd name="connsiteX0" fmla="*/ 0 w 488058"/>
                  <a:gd name="connsiteY0" fmla="*/ 48806 h 547530"/>
                  <a:gd name="connsiteX1" fmla="*/ 48806 w 488058"/>
                  <a:gd name="connsiteY1" fmla="*/ 0 h 547530"/>
                  <a:gd name="connsiteX2" fmla="*/ 439252 w 488058"/>
                  <a:gd name="connsiteY2" fmla="*/ 0 h 547530"/>
                  <a:gd name="connsiteX3" fmla="*/ 488058 w 488058"/>
                  <a:gd name="connsiteY3" fmla="*/ 48806 h 547530"/>
                  <a:gd name="connsiteX4" fmla="*/ 488058 w 488058"/>
                  <a:gd name="connsiteY4" fmla="*/ 498724 h 547530"/>
                  <a:gd name="connsiteX5" fmla="*/ 439252 w 488058"/>
                  <a:gd name="connsiteY5" fmla="*/ 547530 h 547530"/>
                  <a:gd name="connsiteX6" fmla="*/ 48806 w 488058"/>
                  <a:gd name="connsiteY6" fmla="*/ 547530 h 547530"/>
                  <a:gd name="connsiteX7" fmla="*/ 0 w 488058"/>
                  <a:gd name="connsiteY7" fmla="*/ 498724 h 547530"/>
                  <a:gd name="connsiteX8" fmla="*/ 0 w 488058"/>
                  <a:gd name="connsiteY8" fmla="*/ 48806 h 54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058" h="547530">
                    <a:moveTo>
                      <a:pt x="0" y="48806"/>
                    </a:moveTo>
                    <a:cubicBezTo>
                      <a:pt x="0" y="21851"/>
                      <a:pt x="21851" y="0"/>
                      <a:pt x="48806" y="0"/>
                    </a:cubicBezTo>
                    <a:lnTo>
                      <a:pt x="439252" y="0"/>
                    </a:lnTo>
                    <a:cubicBezTo>
                      <a:pt x="466207" y="0"/>
                      <a:pt x="488058" y="21851"/>
                      <a:pt x="488058" y="48806"/>
                    </a:cubicBezTo>
                    <a:lnTo>
                      <a:pt x="488058" y="498724"/>
                    </a:lnTo>
                    <a:cubicBezTo>
                      <a:pt x="488058" y="525679"/>
                      <a:pt x="466207" y="547530"/>
                      <a:pt x="439252" y="547530"/>
                    </a:cubicBezTo>
                    <a:lnTo>
                      <a:pt x="48806" y="547530"/>
                    </a:lnTo>
                    <a:cubicBezTo>
                      <a:pt x="21851" y="547530"/>
                      <a:pt x="0" y="525679"/>
                      <a:pt x="0" y="498724"/>
                    </a:cubicBezTo>
                    <a:lnTo>
                      <a:pt x="0" y="488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6205" tIns="56205" rIns="56205" bIns="5620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474</a:t>
                </a:r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>
                <a:off x="7290265" y="4097139"/>
                <a:ext cx="674035" cy="390123"/>
              </a:xfrm>
              <a:custGeom>
                <a:avLst/>
                <a:gdLst>
                  <a:gd name="connsiteX0" fmla="*/ 0 w 473035"/>
                  <a:gd name="connsiteY0" fmla="*/ 37807 h 378068"/>
                  <a:gd name="connsiteX1" fmla="*/ 37807 w 473035"/>
                  <a:gd name="connsiteY1" fmla="*/ 0 h 378068"/>
                  <a:gd name="connsiteX2" fmla="*/ 435228 w 473035"/>
                  <a:gd name="connsiteY2" fmla="*/ 0 h 378068"/>
                  <a:gd name="connsiteX3" fmla="*/ 473035 w 473035"/>
                  <a:gd name="connsiteY3" fmla="*/ 37807 h 378068"/>
                  <a:gd name="connsiteX4" fmla="*/ 473035 w 473035"/>
                  <a:gd name="connsiteY4" fmla="*/ 340261 h 378068"/>
                  <a:gd name="connsiteX5" fmla="*/ 435228 w 473035"/>
                  <a:gd name="connsiteY5" fmla="*/ 378068 h 378068"/>
                  <a:gd name="connsiteX6" fmla="*/ 37807 w 473035"/>
                  <a:gd name="connsiteY6" fmla="*/ 378068 h 378068"/>
                  <a:gd name="connsiteX7" fmla="*/ 0 w 473035"/>
                  <a:gd name="connsiteY7" fmla="*/ 340261 h 378068"/>
                  <a:gd name="connsiteX8" fmla="*/ 0 w 473035"/>
                  <a:gd name="connsiteY8" fmla="*/ 37807 h 37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378068">
                    <a:moveTo>
                      <a:pt x="0" y="37807"/>
                    </a:moveTo>
                    <a:cubicBezTo>
                      <a:pt x="0" y="16927"/>
                      <a:pt x="16927" y="0"/>
                      <a:pt x="37807" y="0"/>
                    </a:cubicBezTo>
                    <a:lnTo>
                      <a:pt x="435228" y="0"/>
                    </a:lnTo>
                    <a:cubicBezTo>
                      <a:pt x="456108" y="0"/>
                      <a:pt x="473035" y="16927"/>
                      <a:pt x="473035" y="37807"/>
                    </a:cubicBezTo>
                    <a:lnTo>
                      <a:pt x="473035" y="340261"/>
                    </a:lnTo>
                    <a:cubicBezTo>
                      <a:pt x="473035" y="361141"/>
                      <a:pt x="456108" y="378068"/>
                      <a:pt x="435228" y="378068"/>
                    </a:cubicBezTo>
                    <a:lnTo>
                      <a:pt x="37807" y="378068"/>
                    </a:lnTo>
                    <a:cubicBezTo>
                      <a:pt x="16927" y="378068"/>
                      <a:pt x="0" y="361141"/>
                      <a:pt x="0" y="340261"/>
                    </a:cubicBezTo>
                    <a:lnTo>
                      <a:pt x="0" y="378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2983" tIns="52983" rIns="52983" bIns="52983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Полилиния 130"/>
              <p:cNvSpPr/>
              <p:nvPr/>
            </p:nvSpPr>
            <p:spPr>
              <a:xfrm>
                <a:off x="7293614" y="4581127"/>
                <a:ext cx="670685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Полилиния 63"/>
              <p:cNvSpPr/>
              <p:nvPr/>
            </p:nvSpPr>
            <p:spPr>
              <a:xfrm>
                <a:off x="7290266" y="5912950"/>
                <a:ext cx="674036" cy="611500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Полилиния 67"/>
              <p:cNvSpPr/>
              <p:nvPr/>
            </p:nvSpPr>
            <p:spPr>
              <a:xfrm>
                <a:off x="7293614" y="3191907"/>
                <a:ext cx="670686" cy="362975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8345079" y="2132858"/>
            <a:ext cx="691420" cy="4398313"/>
            <a:chOff x="8153939" y="2126136"/>
            <a:chExt cx="691420" cy="4398313"/>
          </a:xfrm>
        </p:grpSpPr>
        <p:sp>
          <p:nvSpPr>
            <p:cNvPr id="70" name="Полилиния 69"/>
            <p:cNvSpPr/>
            <p:nvPr/>
          </p:nvSpPr>
          <p:spPr>
            <a:xfrm>
              <a:off x="8153939" y="2126136"/>
              <a:ext cx="691417" cy="50988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8153939" y="2718960"/>
              <a:ext cx="691418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857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153939" y="3644129"/>
              <a:ext cx="691419" cy="2207842"/>
              <a:chOff x="8153939" y="3644129"/>
              <a:chExt cx="691419" cy="2207842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8158518" y="3644129"/>
                <a:ext cx="686840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335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Полилиния 75"/>
              <p:cNvSpPr/>
              <p:nvPr/>
            </p:nvSpPr>
            <p:spPr>
              <a:xfrm>
                <a:off x="8153939" y="4581127"/>
                <a:ext cx="691417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х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8158517" y="4097139"/>
                <a:ext cx="686841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29 600,0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8153939" y="5059883"/>
                <a:ext cx="69141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" name="Полилиния 72"/>
            <p:cNvSpPr/>
            <p:nvPr/>
          </p:nvSpPr>
          <p:spPr>
            <a:xfrm>
              <a:off x="8158517" y="5912950"/>
              <a:ext cx="686842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8153939" y="3176805"/>
              <a:ext cx="691418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895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39" y="692696"/>
            <a:ext cx="6152412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приведения 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8140161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196992"/>
              </p:ext>
            </p:extLst>
          </p:nvPr>
        </p:nvGraphicFramePr>
        <p:xfrm>
          <a:off x="65516" y="3140968"/>
          <a:ext cx="3860722" cy="312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6" y="692696"/>
            <a:ext cx="2918948" cy="2068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4110687" y="3732022"/>
            <a:ext cx="2837577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инфраструктуры на территории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40002" y="3732022"/>
            <a:ext cx="62651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964,5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6085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157,3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111429" y="5805304"/>
            <a:ext cx="2817092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030677" y="5805304"/>
            <a:ext cx="61513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96384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70842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293096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коммунальной инфраструктуры и объектов, используемых для очистки сточных вод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37195" y="4293096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2901" y="4293098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7359" y="4293099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4109611" y="4941256"/>
            <a:ext cx="2817093" cy="79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(модернизация) объектов питьевого водоснабжения и водоподготовки с учетом оценки качества и безопасности питьевой воды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7028859" y="4941256"/>
            <a:ext cx="615135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725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694566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69024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73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качеством жилищно-коммунальных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обеспеченного качественной питьевой водой из систем централизованного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311578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объема сточных вод, пропущенных через очистные сооружения, в общем объеме сточных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31890" y="5451922"/>
            <a:ext cx="5204405" cy="44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внутрипоселковых газопроводов, километров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азоснабжение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 в населенных пунктах природным газом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1890" y="4931686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84474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газификации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6250891" y="4931688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431158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73602" y="4931689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3602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431158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91051" y="4933397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5508105" y="4933396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78,7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5451923"/>
            <a:ext cx="612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431158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11131" y="4933397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8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085" y="892280"/>
            <a:ext cx="6075847" cy="16561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развития территорий Чувашской Республики посредством реализации документов территориального планирования;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ресурсосберегающих, экономически эффективных и экологически безопасных производств строительных материалов 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3357049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9990" y="2915309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640783"/>
              </p:ext>
            </p:extLst>
          </p:nvPr>
        </p:nvGraphicFramePr>
        <p:xfrm>
          <a:off x="94916" y="3265716"/>
          <a:ext cx="4089351" cy="29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строительного комплекса и архитектуры»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96117" y="3242508"/>
            <a:ext cx="4802178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96117" y="4269642"/>
            <a:ext cx="2233930" cy="5047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Градостроительная деятельность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84267" y="4946159"/>
            <a:ext cx="2240399" cy="4990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464063" y="4272485"/>
            <a:ext cx="715084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96117" y="3673366"/>
            <a:ext cx="2233933" cy="47144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16417" y="3673366"/>
            <a:ext cx="698674" cy="46143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588224" y="4272486"/>
            <a:ext cx="767739" cy="5019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464063" y="3689029"/>
            <a:ext cx="745736" cy="479846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588224" y="4941236"/>
            <a:ext cx="767739" cy="49407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Госдолг\Катя\img-1465367898-915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566"/>
          <a:stretch/>
        </p:blipFill>
        <p:spPr bwMode="auto">
          <a:xfrm>
            <a:off x="6327941" y="698700"/>
            <a:ext cx="2791891" cy="204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6588224" y="3673366"/>
            <a:ext cx="767739" cy="4855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16417" y="4269641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464063" y="4941237"/>
            <a:ext cx="715084" cy="4990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16418" y="4930567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86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317450" y="1246395"/>
            <a:ext cx="3743281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29" y="2780928"/>
            <a:ext cx="5091544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индекса производства строительных материалов (к уровню прошлого года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8530" y="3258928"/>
            <a:ext cx="5091544" cy="4010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мероприятий, направленных на повышение качества архитектурной деятельности,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8528" y="4439552"/>
            <a:ext cx="5091546" cy="47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услуг по выдаче разрешения на строительство, предоставленных в электронном виде, в общем количестве предоставленных 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139215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7248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строительного комплекса и архитектуры»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8528" y="5519671"/>
            <a:ext cx="5091547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объема выпуска продукции промышленности строительных материалов и индустриального домостроения,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30" y="6023728"/>
            <a:ext cx="509154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республиканского рынка строительными материалами собственного производства,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Госдолг\Катя\administrativnij_kompleks_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5"/>
            <a:ext cx="3049706" cy="209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128529" y="4971990"/>
            <a:ext cx="5091546" cy="4782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износа основных фондов организаций отрасли, % к показателям 2016 года,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28" y="3763484"/>
            <a:ext cx="5091546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объектов, дней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317450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317450" y="2781939"/>
            <a:ext cx="666000" cy="42226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317450" y="3271701"/>
            <a:ext cx="666000" cy="401054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317450" y="4427274"/>
            <a:ext cx="666000" cy="4934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5317450" y="5526628"/>
            <a:ext cx="666000" cy="4254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5317450" y="6026549"/>
            <a:ext cx="666000" cy="44992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5317450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317450" y="3756844"/>
            <a:ext cx="666000" cy="5806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1" name="Полилиния 130"/>
          <p:cNvSpPr/>
          <p:nvPr/>
        </p:nvSpPr>
        <p:spPr>
          <a:xfrm>
            <a:off x="6852936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52936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52936" y="2786855"/>
            <a:ext cx="666000" cy="412434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52936" y="3271534"/>
            <a:ext cx="666000" cy="401388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852936" y="4436237"/>
            <a:ext cx="666000" cy="47554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852936" y="6023729"/>
            <a:ext cx="666000" cy="4527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852936" y="4987910"/>
            <a:ext cx="666000" cy="47740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852937" y="3759161"/>
            <a:ext cx="666000" cy="57606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20679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20679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20679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20679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20679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20679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20679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20680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085193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085193" y="2786855"/>
            <a:ext cx="666000" cy="41243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6085193" y="3268221"/>
            <a:ext cx="666000" cy="408015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6085193" y="4430588"/>
            <a:ext cx="666000" cy="4868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085193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6085193" y="6033177"/>
            <a:ext cx="666000" cy="4433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085193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608519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88424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88424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88424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88424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88424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88424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8842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88424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74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692696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8184" y="5257616"/>
            <a:ext cx="2693556" cy="1123712"/>
          </a:xfrm>
          <a:prstGeom prst="wedgeRoundRectCallout">
            <a:avLst>
              <a:gd name="adj1" fmla="val -67141"/>
              <a:gd name="adj2" fmla="val -80578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08239" y="3710049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880496"/>
              </p:ext>
            </p:extLst>
          </p:nvPr>
        </p:nvGraphicFramePr>
        <p:xfrm>
          <a:off x="107505" y="4252078"/>
          <a:ext cx="5616623" cy="2417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17"/>
                <a:gridCol w="928401"/>
                <a:gridCol w="928401"/>
                <a:gridCol w="915802"/>
                <a:gridCol w="915802"/>
              </a:tblGrid>
              <a:tr h="329998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высоким 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3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i="1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i="1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09996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algn="ctr"/>
                      <a:r>
                        <a:rPr lang="ru-RU" sz="1100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003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123712"/>
          </a:xfrm>
          <a:prstGeom prst="wedgeRoundRectCallout">
            <a:avLst>
              <a:gd name="adj1" fmla="val -61915"/>
              <a:gd name="adj2" fmla="val -16249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лидирующей группе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3617012"/>
              </p:ext>
            </p:extLst>
          </p:nvPr>
        </p:nvGraphicFramePr>
        <p:xfrm>
          <a:off x="107504" y="1412776"/>
          <a:ext cx="5760641" cy="2208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0240"/>
                <a:gridCol w="1004398"/>
                <a:gridCol w="1335863"/>
                <a:gridCol w="1260140"/>
              </a:tblGrid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2021г.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7030A0">
                            <a:tint val="66000"/>
                            <a:satMod val="160000"/>
                          </a:srgbClr>
                        </a:gs>
                        <a:gs pos="50000">
                          <a:srgbClr val="7030A0">
                            <a:tint val="44500"/>
                            <a:satMod val="160000"/>
                          </a:srgbClr>
                        </a:gs>
                        <a:gs pos="100000">
                          <a:srgbClr val="7030A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с очень высоким уровнем открытости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высоким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со средним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21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низким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12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Регионы с очень низким уровнем открытости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5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716016" y="2422571"/>
            <a:ext cx="4320480" cy="10064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Ведется целенаправленная работа по повышению финансовой грамотности молодежи, в том числе в рамках образовательных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программ, факультативов, различных просветительских мероприятий (семинаров, лекций, мастер-классов, деловых игр, круглых столов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приглашением экспертов из кредитных и прочих организаций.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572000" y="5199549"/>
            <a:ext cx="4464496" cy="116013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Значительное внимание уделяется размещению информации по финансовой грамотности в СМИ. В печатных, радио-, теле- и интернет изданиях на постоянной основе публикуются материалы, направленные на  углубление знаний населения в области финансов, формирование ответственного подхода к принятию финансовых решений, а также закрепление навыков противостояния мошенническим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действиям.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1041418"/>
            <a:ext cx="4464496" cy="101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обучение педагогов, методистов,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сотрудников центров социального обслуживания населения, центров занятости  и других организаций в области финансовой грамотности.  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пул амбассадоров финансовой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716016" y="3834198"/>
            <a:ext cx="4320480" cy="1034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Реализуются мероприятия по финансовому просвещению взрослого населения, в том числе «на рабочих местах» в организациях. </a:t>
            </a: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Отдельное внимание уделяется работе с людьми пенсионного возраста и социально незащищенными гражданами на базе библиотек,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занятости и социальной защиты.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87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217596"/>
            <a:ext cx="1676399" cy="13554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426" y="3767619"/>
            <a:ext cx="1649598" cy="12455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2987824" y="928164"/>
            <a:ext cx="1584176" cy="12046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480186" cy="108397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8" t="54383" r="66257" b="34850"/>
          <a:stretch/>
        </p:blipFill>
        <p:spPr bwMode="auto">
          <a:xfrm>
            <a:off x="539552" y="3933056"/>
            <a:ext cx="1872208" cy="1350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4" t="14722" r="35237" b="5125"/>
          <a:stretch/>
        </p:blipFill>
        <p:spPr bwMode="auto">
          <a:xfrm>
            <a:off x="395536" y="692696"/>
            <a:ext cx="2088232" cy="202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79512" y="2660115"/>
            <a:ext cx="2520281" cy="11740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2021 года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республиканских проекта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финансовой грамотности признаны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лучшими 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 </a:t>
            </a:r>
          </a:p>
          <a:p>
            <a:pPr algn="ctr">
              <a:lnSpc>
                <a:spcPct val="90000"/>
              </a:lnSpc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федеральный Каталог лучших региональных практик – 2021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9513" y="5074344"/>
            <a:ext cx="2520280" cy="152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передач «Финтеллект», </a:t>
            </a:r>
          </a:p>
          <a:p>
            <a:pPr algn="ctr">
              <a:lnSpc>
                <a:spcPct val="90000"/>
              </a:lnSpc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вышедший в эфир Национального телевидения Чувашии, - победитель Всероссийской премии «ФинЗОЖ эксперт» в номинации «Лучший медиапроект (цикл материалов, постоянная рубрика/спецпроект) в СМИ».</a:t>
            </a:r>
          </a:p>
        </p:txBody>
      </p:sp>
    </p:spTree>
    <p:extLst>
      <p:ext uri="{BB962C8B-B14F-4D97-AF65-F5344CB8AC3E}">
        <p14:creationId xmlns:p14="http://schemas.microsoft.com/office/powerpoint/2010/main" val="244269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81 от 16.11.2021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523220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595066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61980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3161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558536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предусматривается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58327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1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89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304690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srgbClr val="3333FF"/>
                </a:solidFill>
                <a:cs typeface="+mn-cs"/>
              </a:rPr>
              <a:t>http</a:t>
            </a:r>
            <a:r>
              <a:rPr lang="en-US" sz="1300" dirty="0">
                <a:solidFill>
                  <a:srgbClr val="3333FF"/>
                </a:solidFill>
                <a:cs typeface="+mn-cs"/>
              </a:rPr>
              <a:t>://minfin.cap.ru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98072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34153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846352"/>
            <a:ext cx="7792084" cy="31668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Т.К. Щербаткина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13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37127" y="5656790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5292080" y="5589240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:\Сектор финансирования\Льготы\2\color-odnoklassniki-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176" y="6100685"/>
            <a:ext cx="683322" cy="51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37127" y="6182794"/>
            <a:ext cx="286854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https://ok.ru/group/60503534076116</a:t>
            </a:r>
            <a:endParaRPr lang="ru-RU" sz="13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приводят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республики,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4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  <a:fontScheme name="Воздушный поток">
    <a:majorFont>
      <a:latin typeface="Trebuchet MS"/>
      <a:ea typeface=""/>
      <a:cs typeface=""/>
      <a:font script="Jpan" typeface="HGｺﾞｼｯｸM"/>
      <a:font script="Hang" typeface="HY그래픽B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/>
      <a:ea typeface=""/>
      <a:cs typeface=""/>
      <a:font script="Jpan" typeface="HGｺﾞｼｯｸM"/>
      <a:font script="Hang" typeface="HY그래픽M"/>
      <a:font script="Hans" typeface="方正姚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Воздушный поток">
    <a:fillStyleLst>
      <a:solidFill>
        <a:schemeClr val="phClr"/>
      </a:solidFill>
      <a:gradFill rotWithShape="1">
        <a:gsLst>
          <a:gs pos="28000">
            <a:schemeClr val="phClr">
              <a:tint val="18000"/>
              <a:satMod val="120000"/>
              <a:lumMod val="88000"/>
            </a:schemeClr>
          </a:gs>
          <a:gs pos="100000">
            <a:schemeClr val="phClr">
              <a:tint val="40000"/>
              <a:satMod val="100000"/>
              <a:lumMod val="78000"/>
            </a:schemeClr>
          </a:gs>
        </a:gsLst>
        <a:lin ang="5400000" scaled="0"/>
      </a:gradFill>
      <a:gradFill rotWithShape="1">
        <a:gsLst>
          <a:gs pos="0">
            <a:schemeClr val="phClr">
              <a:lumMod val="95000"/>
            </a:schemeClr>
          </a:gs>
          <a:gs pos="100000">
            <a:schemeClr val="phClr">
              <a:shade val="82000"/>
              <a:satMod val="125000"/>
              <a:lumMod val="74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>
            <a:shade val="75000"/>
            <a:satMod val="125000"/>
            <a:lumMod val="7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a:effectStyle>
      <a:effectStyle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alanced" dir="tr"/>
        </a:scene3d>
        <a:sp3d prstMaterial="matte">
          <a:bevelT w="19050" h="38100"/>
        </a:sp3d>
      </a:effectStyle>
      <a:effectStyle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phClr">
              <a:shade val="30000"/>
              <a:satMod val="12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8000"/>
              <a:shade val="90000"/>
              <a:satMod val="160000"/>
              <a:lumMod val="100000"/>
            </a:schemeClr>
          </a:gs>
          <a:gs pos="60000">
            <a:schemeClr val="phClr">
              <a:tint val="95000"/>
              <a:shade val="100000"/>
              <a:satMod val="130000"/>
              <a:lumMod val="130000"/>
            </a:schemeClr>
          </a:gs>
          <a:gs pos="100000">
            <a:schemeClr val="phClr">
              <a:tint val="97000"/>
              <a:shade val="100000"/>
              <a:hueMod val="100000"/>
              <a:satMod val="140000"/>
              <a:lumMod val="80000"/>
            </a:schemeClr>
          </a:gs>
        </a:gsLst>
        <a:path path="circle">
          <a:fillToRect l="20000" t="10000" r="20000" b="60000"/>
        </a:path>
      </a:gradFill>
      <a:gradFill rotWithShape="1">
        <a:gsLst>
          <a:gs pos="0">
            <a:schemeClr val="phClr">
              <a:tint val="94000"/>
              <a:satMod val="160000"/>
              <a:lumMod val="160000"/>
            </a:schemeClr>
          </a:gs>
          <a:gs pos="42000">
            <a:schemeClr val="phClr">
              <a:tint val="94000"/>
              <a:shade val="94000"/>
              <a:satMod val="160000"/>
              <a:lumMod val="130000"/>
            </a:schemeClr>
          </a:gs>
          <a:gs pos="100000">
            <a:schemeClr val="phClr">
              <a:tint val="97000"/>
              <a:shade val="94000"/>
              <a:satMod val="180000"/>
              <a:lumMod val="84000"/>
            </a:schemeClr>
          </a:gs>
        </a:gsLst>
        <a:path path="circle">
          <a:fillToRect l="24000" t="44000" r="24000" b="12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16253</TotalTime>
  <Words>13463</Words>
  <Application>Microsoft Office PowerPoint</Application>
  <PresentationFormat>Экран (4:3)</PresentationFormat>
  <Paragraphs>3691</Paragraphs>
  <Slides>89</Slides>
  <Notes>68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3653</cp:revision>
  <cp:lastPrinted>2022-11-23T09:07:41Z</cp:lastPrinted>
  <dcterms:created xsi:type="dcterms:W3CDTF">2011-09-23T06:24:52Z</dcterms:created>
  <dcterms:modified xsi:type="dcterms:W3CDTF">2022-11-29T13:04:16Z</dcterms:modified>
</cp:coreProperties>
</file>