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charts/chart22.xml" ContentType="application/vnd.openxmlformats-officedocument.drawingml.chart+xml"/>
  <Override PartName="/ppt/drawings/drawing6.xml" ContentType="application/vnd.openxmlformats-officedocument.drawingml.chartshapes+xml"/>
  <Override PartName="/ppt/charts/chart23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drawings/drawing7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27.xml" ContentType="application/vnd.openxmlformats-officedocument.drawingml.chart+xml"/>
  <Override PartName="/ppt/drawings/drawing8.xml" ContentType="application/vnd.openxmlformats-officedocument.drawingml.chartshapes+xml"/>
  <Override PartName="/ppt/notesSlides/notesSlide25.xml" ContentType="application/vnd.openxmlformats-officedocument.presentationml.notesSlide+xml"/>
  <Override PartName="/ppt/charts/chart28.xml" ContentType="application/vnd.openxmlformats-officedocument.drawingml.chart+xml"/>
  <Override PartName="/ppt/notesSlides/notesSlide26.xml" ContentType="application/vnd.openxmlformats-officedocument.presentationml.notesSlide+xml"/>
  <Override PartName="/ppt/charts/chart29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0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31.xml" ContentType="application/vnd.openxmlformats-officedocument.drawingml.chart+xml"/>
  <Override PartName="/ppt/notesSlides/notesSlide31.xml" ContentType="application/vnd.openxmlformats-officedocument.presentationml.notesSlide+xml"/>
  <Override PartName="/ppt/charts/chart32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33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34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35.xml" ContentType="application/vnd.openxmlformats-officedocument.drawingml.chart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36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37.xml" ContentType="application/vnd.openxmlformats-officedocument.drawingml.chart+xml"/>
  <Override PartName="/ppt/notesSlides/notesSlide42.xml" ContentType="application/vnd.openxmlformats-officedocument.presentationml.notesSlide+xml"/>
  <Override PartName="/ppt/charts/chart38.xml" ContentType="application/vnd.openxmlformats-officedocument.drawingml.chart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39.xml" ContentType="application/vnd.openxmlformats-officedocument.drawingml.chart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rts/chart40.xml" ContentType="application/vnd.openxmlformats-officedocument.drawingml.chart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41.xml" ContentType="application/vnd.openxmlformats-officedocument.drawingml.chart+xml"/>
  <Override PartName="/ppt/drawings/drawing9.xml" ContentType="application/vnd.openxmlformats-officedocument.drawingml.chartshapes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44.xml" ContentType="application/vnd.openxmlformats-officedocument.drawingml.chart+xml"/>
  <Override PartName="/ppt/notesSlides/notesSlide53.xml" ContentType="application/vnd.openxmlformats-officedocument.presentationml.notesSlide+xml"/>
  <Override PartName="/ppt/charts/chart45.xml" ContentType="application/vnd.openxmlformats-officedocument.drawingml.chart+xml"/>
  <Override PartName="/ppt/notesSlides/notesSlide54.xml" ContentType="application/vnd.openxmlformats-officedocument.presentationml.notesSlide+xml"/>
  <Override PartName="/ppt/charts/chart46.xml" ContentType="application/vnd.openxmlformats-officedocument.drawingml.chart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charts/chart47.xml" ContentType="application/vnd.openxmlformats-officedocument.drawingml.chart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charts/chart48.xml" ContentType="application/vnd.openxmlformats-officedocument.drawingml.chart+xml"/>
  <Override PartName="/ppt/notesSlides/notesSlide59.xml" ContentType="application/vnd.openxmlformats-officedocument.presentationml.notesSlide+xml"/>
  <Override PartName="/ppt/charts/chart49.xml" ContentType="application/vnd.openxmlformats-officedocument.drawingml.chart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91"/>
  </p:notesMasterIdLst>
  <p:handoutMasterIdLst>
    <p:handoutMasterId r:id="rId92"/>
  </p:handoutMasterIdLst>
  <p:sldIdLst>
    <p:sldId id="611" r:id="rId2"/>
    <p:sldId id="1180" r:id="rId3"/>
    <p:sldId id="437" r:id="rId4"/>
    <p:sldId id="438" r:id="rId5"/>
    <p:sldId id="649" r:id="rId6"/>
    <p:sldId id="442" r:id="rId7"/>
    <p:sldId id="397" r:id="rId8"/>
    <p:sldId id="396" r:id="rId9"/>
    <p:sldId id="1210" r:id="rId10"/>
    <p:sldId id="1211" r:id="rId11"/>
    <p:sldId id="1322" r:id="rId12"/>
    <p:sldId id="1323" r:id="rId13"/>
    <p:sldId id="1324" r:id="rId14"/>
    <p:sldId id="1325" r:id="rId15"/>
    <p:sldId id="1326" r:id="rId16"/>
    <p:sldId id="1335" r:id="rId17"/>
    <p:sldId id="1336" r:id="rId18"/>
    <p:sldId id="1272" r:id="rId19"/>
    <p:sldId id="1273" r:id="rId20"/>
    <p:sldId id="1334" r:id="rId21"/>
    <p:sldId id="1275" r:id="rId22"/>
    <p:sldId id="1276" r:id="rId23"/>
    <p:sldId id="1277" r:id="rId24"/>
    <p:sldId id="1327" r:id="rId25"/>
    <p:sldId id="1328" r:id="rId26"/>
    <p:sldId id="1329" r:id="rId27"/>
    <p:sldId id="1330" r:id="rId28"/>
    <p:sldId id="1281" r:id="rId29"/>
    <p:sldId id="1337" r:id="rId30"/>
    <p:sldId id="1338" r:id="rId31"/>
    <p:sldId id="1340" r:id="rId32"/>
    <p:sldId id="1341" r:id="rId33"/>
    <p:sldId id="1339" r:id="rId34"/>
    <p:sldId id="1278" r:id="rId35"/>
    <p:sldId id="1279" r:id="rId36"/>
    <p:sldId id="1280" r:id="rId37"/>
    <p:sldId id="1331" r:id="rId38"/>
    <p:sldId id="1332" r:id="rId39"/>
    <p:sldId id="1333" r:id="rId40"/>
    <p:sldId id="1282" r:id="rId41"/>
    <p:sldId id="1283" r:id="rId42"/>
    <p:sldId id="1284" r:id="rId43"/>
    <p:sldId id="1285" r:id="rId44"/>
    <p:sldId id="1286" r:id="rId45"/>
    <p:sldId id="1287" r:id="rId46"/>
    <p:sldId id="1288" r:id="rId47"/>
    <p:sldId id="1289" r:id="rId48"/>
    <p:sldId id="1290" r:id="rId49"/>
    <p:sldId id="1291" r:id="rId50"/>
    <p:sldId id="1292" r:id="rId51"/>
    <p:sldId id="1293" r:id="rId52"/>
    <p:sldId id="1294" r:id="rId53"/>
    <p:sldId id="1295" r:id="rId54"/>
    <p:sldId id="1296" r:id="rId55"/>
    <p:sldId id="1297" r:id="rId56"/>
    <p:sldId id="1298" r:id="rId57"/>
    <p:sldId id="1299" r:id="rId58"/>
    <p:sldId id="1300" r:id="rId59"/>
    <p:sldId id="1301" r:id="rId60"/>
    <p:sldId id="1302" r:id="rId61"/>
    <p:sldId id="1303" r:id="rId62"/>
    <p:sldId id="1304" r:id="rId63"/>
    <p:sldId id="1305" r:id="rId64"/>
    <p:sldId id="1306" r:id="rId65"/>
    <p:sldId id="1307" r:id="rId66"/>
    <p:sldId id="1308" r:id="rId67"/>
    <p:sldId id="1309" r:id="rId68"/>
    <p:sldId id="1310" r:id="rId69"/>
    <p:sldId id="1311" r:id="rId70"/>
    <p:sldId id="1312" r:id="rId71"/>
    <p:sldId id="1313" r:id="rId72"/>
    <p:sldId id="1314" r:id="rId73"/>
    <p:sldId id="1315" r:id="rId74"/>
    <p:sldId id="1316" r:id="rId75"/>
    <p:sldId id="1317" r:id="rId76"/>
    <p:sldId id="1318" r:id="rId77"/>
    <p:sldId id="1319" r:id="rId78"/>
    <p:sldId id="1320" r:id="rId79"/>
    <p:sldId id="1321" r:id="rId80"/>
    <p:sldId id="1342" r:id="rId81"/>
    <p:sldId id="1343" r:id="rId82"/>
    <p:sldId id="1344" r:id="rId83"/>
    <p:sldId id="1345" r:id="rId84"/>
    <p:sldId id="1346" r:id="rId85"/>
    <p:sldId id="1347" r:id="rId86"/>
    <p:sldId id="1271" r:id="rId87"/>
    <p:sldId id="1270" r:id="rId88"/>
    <p:sldId id="1269" r:id="rId89"/>
    <p:sldId id="1268" r:id="rId90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611"/>
            <p14:sldId id="1180"/>
            <p14:sldId id="437"/>
            <p14:sldId id="438"/>
            <p14:sldId id="649"/>
            <p14:sldId id="442"/>
            <p14:sldId id="397"/>
            <p14:sldId id="396"/>
            <p14:sldId id="1210"/>
            <p14:sldId id="1211"/>
            <p14:sldId id="1322"/>
            <p14:sldId id="1323"/>
            <p14:sldId id="1324"/>
            <p14:sldId id="1325"/>
            <p14:sldId id="1326"/>
            <p14:sldId id="1335"/>
            <p14:sldId id="1336"/>
            <p14:sldId id="1272"/>
            <p14:sldId id="1273"/>
            <p14:sldId id="1334"/>
            <p14:sldId id="1275"/>
            <p14:sldId id="1276"/>
            <p14:sldId id="1277"/>
            <p14:sldId id="1327"/>
            <p14:sldId id="1328"/>
            <p14:sldId id="1329"/>
            <p14:sldId id="1330"/>
            <p14:sldId id="1281"/>
            <p14:sldId id="1337"/>
            <p14:sldId id="1338"/>
            <p14:sldId id="1340"/>
            <p14:sldId id="1341"/>
            <p14:sldId id="1339"/>
            <p14:sldId id="1278"/>
            <p14:sldId id="1279"/>
            <p14:sldId id="1280"/>
            <p14:sldId id="1331"/>
            <p14:sldId id="1332"/>
            <p14:sldId id="1333"/>
            <p14:sldId id="1282"/>
            <p14:sldId id="1283"/>
            <p14:sldId id="1284"/>
            <p14:sldId id="1285"/>
            <p14:sldId id="1286"/>
            <p14:sldId id="1287"/>
            <p14:sldId id="1288"/>
            <p14:sldId id="1289"/>
            <p14:sldId id="1290"/>
            <p14:sldId id="1291"/>
            <p14:sldId id="1292"/>
            <p14:sldId id="1293"/>
            <p14:sldId id="1294"/>
            <p14:sldId id="1295"/>
            <p14:sldId id="1296"/>
            <p14:sldId id="1297"/>
            <p14:sldId id="1298"/>
            <p14:sldId id="1299"/>
            <p14:sldId id="1300"/>
            <p14:sldId id="1301"/>
            <p14:sldId id="1302"/>
            <p14:sldId id="1303"/>
            <p14:sldId id="1304"/>
            <p14:sldId id="1305"/>
            <p14:sldId id="1306"/>
            <p14:sldId id="1307"/>
            <p14:sldId id="1308"/>
            <p14:sldId id="1309"/>
            <p14:sldId id="1310"/>
            <p14:sldId id="1311"/>
            <p14:sldId id="1312"/>
            <p14:sldId id="1313"/>
            <p14:sldId id="1314"/>
            <p14:sldId id="1315"/>
            <p14:sldId id="1316"/>
            <p14:sldId id="1317"/>
            <p14:sldId id="1318"/>
            <p14:sldId id="1319"/>
            <p14:sldId id="1320"/>
            <p14:sldId id="1321"/>
            <p14:sldId id="1342"/>
            <p14:sldId id="1343"/>
            <p14:sldId id="1344"/>
            <p14:sldId id="1345"/>
            <p14:sldId id="1346"/>
            <p14:sldId id="1347"/>
            <p14:sldId id="1271"/>
            <p14:sldId id="1270"/>
            <p14:sldId id="1269"/>
            <p14:sldId id="1268"/>
          </p14:sldIdLst>
        </p14:section>
        <p14:section name="Раздел без заголовка" id="{60EB5735-7ACC-4E21-98EB-55B00BEF2465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AE0"/>
    <a:srgbClr val="D5F6C0"/>
    <a:srgbClr val="BEF397"/>
    <a:srgbClr val="DEF6E3"/>
    <a:srgbClr val="BBEEC5"/>
    <a:srgbClr val="8DE7A0"/>
    <a:srgbClr val="E7E1F0"/>
    <a:srgbClr val="CFC0E2"/>
    <a:srgbClr val="B196D2"/>
    <a:srgbClr val="E9F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79" autoAdjust="0"/>
    <p:restoredTop sz="96390" autoAdjust="0"/>
  </p:normalViewPr>
  <p:slideViewPr>
    <p:cSldViewPr>
      <p:cViewPr>
        <p:scale>
          <a:sx n="75" d="100"/>
          <a:sy n="75" d="100"/>
        </p:scale>
        <p:origin x="-1096" y="-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0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&#1044;&#1080;&#1072;&#1075;&#1088;&#1072;&#1084;&#1084;&#1072;%20&#1074;%20Microsoft%20PowerPoint" TargetMode="External"/><Relationship Id="rId1" Type="http://schemas.openxmlformats.org/officeDocument/2006/relationships/themeOverride" Target="../theme/themeOverride1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8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2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3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37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370507069049804"/>
          <c:y val="0"/>
          <c:w val="0.70511167479991865"/>
          <c:h val="0.92817018945627527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296896"/>
        <c:axId val="84614464"/>
      </c:barChart>
      <c:catAx>
        <c:axId val="12929689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84614464"/>
        <c:crosses val="autoZero"/>
        <c:auto val="1"/>
        <c:lblAlgn val="ctr"/>
        <c:lblOffset val="100"/>
        <c:noMultiLvlLbl val="0"/>
      </c:catAx>
      <c:valAx>
        <c:axId val="84614464"/>
        <c:scaling>
          <c:orientation val="minMax"/>
          <c:min val="0"/>
        </c:scaling>
        <c:delete val="0"/>
        <c:axPos val="b"/>
        <c:numFmt formatCode="#,##0" sourceLinked="1"/>
        <c:majorTickMark val="out"/>
        <c:minorTickMark val="none"/>
        <c:tickLblPos val="nextTo"/>
        <c:crossAx val="1292968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50575577070868"/>
          <c:y val="0.74047485226149201"/>
          <c:w val="0.21374716091913762"/>
          <c:h val="0.1402069250992154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297408"/>
        <c:axId val="84706432"/>
      </c:barChart>
      <c:catAx>
        <c:axId val="1292974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4706432"/>
        <c:crosses val="autoZero"/>
        <c:auto val="1"/>
        <c:lblAlgn val="ctr"/>
        <c:lblOffset val="100"/>
        <c:noMultiLvlLbl val="0"/>
      </c:catAx>
      <c:valAx>
        <c:axId val="84706432"/>
        <c:scaling>
          <c:orientation val="minMax"/>
          <c:max val="80000"/>
          <c:min val="0"/>
        </c:scaling>
        <c:delete val="0"/>
        <c:axPos val="b"/>
        <c:numFmt formatCode="#,##0.0" sourceLinked="1"/>
        <c:majorTickMark val="out"/>
        <c:minorTickMark val="none"/>
        <c:tickLblPos val="nextTo"/>
        <c:crossAx val="129297408"/>
        <c:crosses val="autoZero"/>
        <c:crossBetween val="between"/>
        <c:majorUnit val="2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49648908499068E-2"/>
          <c:y val="0.12488860494261185"/>
          <c:w val="0.13862702127092461"/>
          <c:h val="8.4717766095490823E-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357760"/>
        <c:axId val="84708160"/>
      </c:barChart>
      <c:catAx>
        <c:axId val="1303577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4708160"/>
        <c:crosses val="autoZero"/>
        <c:auto val="1"/>
        <c:lblAlgn val="ctr"/>
        <c:lblOffset val="100"/>
        <c:noMultiLvlLbl val="0"/>
      </c:catAx>
      <c:valAx>
        <c:axId val="8470816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303577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589502545170131E-2"/>
          <c:y val="2.8974437949241365E-2"/>
          <c:w val="0.82644974258040116"/>
          <c:h val="0.9204957482211756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PowerPoint]Лист1'!$A$2:$A$12</c:f>
              <c:numCache>
                <c:formatCode>General</c:formatCode>
                <c:ptCount val="11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</c:numCache>
            </c:numRef>
          </c:cat>
          <c:val>
            <c:numRef>
              <c:f>'[Диаграмма в Microsoft PowerPoint]Лист1'!$B$2:$B$12</c:f>
              <c:numCache>
                <c:formatCode>#,##0</c:formatCode>
                <c:ptCount val="11"/>
                <c:pt idx="0">
                  <c:v>0</c:v>
                </c:pt>
                <c:pt idx="1">
                  <c:v>-1794</c:v>
                </c:pt>
                <c:pt idx="2">
                  <c:v>-2845</c:v>
                </c:pt>
                <c:pt idx="3">
                  <c:v>-3106</c:v>
                </c:pt>
                <c:pt idx="4">
                  <c:v>862</c:v>
                </c:pt>
                <c:pt idx="5">
                  <c:v>720</c:v>
                </c:pt>
                <c:pt idx="6">
                  <c:v>3536.2440000000061</c:v>
                </c:pt>
                <c:pt idx="7">
                  <c:v>1281.5999999999985</c:v>
                </c:pt>
                <c:pt idx="8">
                  <c:v>107.61000000000058</c:v>
                </c:pt>
                <c:pt idx="9">
                  <c:v>1702.9000000000015</c:v>
                </c:pt>
                <c:pt idx="10">
                  <c:v>-2886.1000000000058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356736"/>
        <c:axId val="84711040"/>
      </c:barChart>
      <c:catAx>
        <c:axId val="130356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4711040"/>
        <c:crosses val="autoZero"/>
        <c:auto val="1"/>
        <c:lblAlgn val="ctr"/>
        <c:lblOffset val="100"/>
        <c:noMultiLvlLbl val="0"/>
      </c:catAx>
      <c:valAx>
        <c:axId val="8471104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303567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91430435643417"/>
          <c:y val="4.037822139407455E-2"/>
          <c:w val="0.66742068135055543"/>
          <c:h val="0.92609284843822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PowerPoint]Лист1'!$I$1:$I$11</c:f>
              <c:numCache>
                <c:formatCode>General</c:formatCode>
                <c:ptCount val="11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</c:numCache>
            </c:numRef>
          </c:cat>
          <c:val>
            <c:numRef>
              <c:f>'[Диаграмма в Microsoft PowerPoint]Лист1'!$J$1:$J$11</c:f>
              <c:numCache>
                <c:formatCode>#,##0</c:formatCode>
                <c:ptCount val="11"/>
                <c:pt idx="0">
                  <c:v>61663</c:v>
                </c:pt>
                <c:pt idx="1">
                  <c:v>71898</c:v>
                </c:pt>
                <c:pt idx="2">
                  <c:v>80375</c:v>
                </c:pt>
                <c:pt idx="3">
                  <c:v>82507</c:v>
                </c:pt>
                <c:pt idx="4">
                  <c:v>76526</c:v>
                </c:pt>
                <c:pt idx="5">
                  <c:v>69521</c:v>
                </c:pt>
                <c:pt idx="6">
                  <c:v>55183</c:v>
                </c:pt>
                <c:pt idx="7">
                  <c:v>48424</c:v>
                </c:pt>
                <c:pt idx="8">
                  <c:v>43867</c:v>
                </c:pt>
                <c:pt idx="9">
                  <c:v>39655</c:v>
                </c:pt>
                <c:pt idx="10">
                  <c:v>40008.300000000003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357248"/>
        <c:axId val="84712768"/>
      </c:barChart>
      <c:catAx>
        <c:axId val="1303572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4712768"/>
        <c:crosses val="autoZero"/>
        <c:auto val="1"/>
        <c:lblAlgn val="ctr"/>
        <c:lblOffset val="100"/>
        <c:noMultiLvlLbl val="0"/>
      </c:catAx>
      <c:valAx>
        <c:axId val="84712768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30357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300211550242028"/>
          <c:y val="3.8359666525436285E-2"/>
          <c:w val="0.78457828053321166"/>
          <c:h val="0.930031425762076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PowerPoint]Лист1'!$A$3:$A$13</c:f>
              <c:numCache>
                <c:formatCode>General</c:formatCode>
                <c:ptCount val="11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</c:numCache>
            </c:numRef>
          </c:cat>
          <c:val>
            <c:numRef>
              <c:f>'[Диаграмма в Microsoft PowerPoint]Лист1'!$B$3:$B$13</c:f>
              <c:numCache>
                <c:formatCode>#,##0</c:formatCode>
                <c:ptCount val="11"/>
                <c:pt idx="0">
                  <c:v>61663</c:v>
                </c:pt>
                <c:pt idx="1">
                  <c:v>70195</c:v>
                </c:pt>
                <c:pt idx="2">
                  <c:v>77530</c:v>
                </c:pt>
                <c:pt idx="3">
                  <c:v>79401</c:v>
                </c:pt>
                <c:pt idx="4">
                  <c:v>77387.899999999994</c:v>
                </c:pt>
                <c:pt idx="5">
                  <c:v>70244</c:v>
                </c:pt>
                <c:pt idx="6">
                  <c:v>58719.3</c:v>
                </c:pt>
                <c:pt idx="7">
                  <c:v>49706</c:v>
                </c:pt>
                <c:pt idx="8">
                  <c:v>43974.8</c:v>
                </c:pt>
                <c:pt idx="9">
                  <c:v>41357.9</c:v>
                </c:pt>
                <c:pt idx="10">
                  <c:v>37122.199999999997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769920"/>
        <c:axId val="130720896"/>
      </c:barChart>
      <c:catAx>
        <c:axId val="1307699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0720896"/>
        <c:crosses val="autoZero"/>
        <c:auto val="1"/>
        <c:lblAlgn val="ctr"/>
        <c:lblOffset val="100"/>
        <c:noMultiLvlLbl val="0"/>
      </c:catAx>
      <c:valAx>
        <c:axId val="13072089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307699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65697078761933E-2"/>
          <c:y val="4.8500415502001966E-2"/>
          <c:w val="0.68858748719613894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layout>
                <c:manualLayout>
                  <c:x val="-4.2022363176674477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1.98960531313393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2.2106725701488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05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1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1.4007454392224825E-3"/>
                  <c:y val="-1.7685380561190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4007454392224825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Лист1!$B$2:$B$17</c:f>
              <c:numCache>
                <c:formatCode>#,##0</c:formatCode>
                <c:ptCount val="16"/>
                <c:pt idx="1">
                  <c:v>31.694033940000001</c:v>
                </c:pt>
                <c:pt idx="3">
                  <c:v>20.049099999999999</c:v>
                </c:pt>
                <c:pt idx="5">
                  <c:v>12.8</c:v>
                </c:pt>
                <c:pt idx="7">
                  <c:v>9.3033999999999999</c:v>
                </c:pt>
                <c:pt idx="9">
                  <c:v>33.299999999999997</c:v>
                </c:pt>
                <c:pt idx="11">
                  <c:v>399.2</c:v>
                </c:pt>
                <c:pt idx="13">
                  <c:v>598.20000000000005</c:v>
                </c:pt>
                <c:pt idx="15">
                  <c:v>698.5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05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05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 formatCode="#,##0">
                  <c:v>7309</c:v>
                </c:pt>
                <c:pt idx="2" formatCode="#,##0">
                  <c:v>6973.5</c:v>
                </c:pt>
                <c:pt idx="4" formatCode="#,##0">
                  <c:v>8346.1</c:v>
                </c:pt>
                <c:pt idx="6" formatCode="#,##0">
                  <c:v>7941.3418000000001</c:v>
                </c:pt>
                <c:pt idx="8" formatCode="#,##0">
                  <c:v>10611.3</c:v>
                </c:pt>
                <c:pt idx="10" formatCode="#,##0">
                  <c:v>12330.4</c:v>
                </c:pt>
                <c:pt idx="12" formatCode="#,##0">
                  <c:v>12932</c:v>
                </c:pt>
                <c:pt idx="14" formatCode="#,##0">
                  <c:v>11294.2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05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05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05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 formatCode="#,##0">
                  <c:v>100</c:v>
                </c:pt>
                <c:pt idx="2" formatCode="#,##0">
                  <c:v>76.900000000000006</c:v>
                </c:pt>
                <c:pt idx="4" formatCode="#,##0">
                  <c:v>49.6</c:v>
                </c:pt>
                <c:pt idx="6" formatCode="#,##0">
                  <c:v>26.5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layout>
                <c:manualLayout>
                  <c:x val="0"/>
                  <c:y val="-1.7036463565527252E-2"/>
                </c:manualLayout>
              </c:layout>
              <c:spPr/>
              <c:txPr>
                <a:bodyPr anchorCtr="0"/>
                <a:lstStyle/>
                <a:p>
                  <a:pPr algn="ctr">
                    <a:defRPr lang="en-US" sz="105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Лист1!$E$2:$E$17</c:f>
              <c:numCache>
                <c:formatCode>General</c:formatCode>
                <c:ptCount val="16"/>
                <c:pt idx="0" formatCode="#,##0">
                  <c:v>5500</c:v>
                </c:pt>
                <c:pt idx="2" formatCode="#,##0">
                  <c:v>3300</c:v>
                </c:pt>
                <c:pt idx="4" formatCode="#,##0">
                  <c:v>500</c:v>
                </c:pt>
                <c:pt idx="8" formatCode="#,##0">
                  <c:v>1000</c:v>
                </c:pt>
                <c:pt idx="10" formatCode="#,##0">
                  <c:v>2126.4</c:v>
                </c:pt>
                <c:pt idx="12" formatCode="#,##0">
                  <c:v>3226.7</c:v>
                </c:pt>
                <c:pt idx="14" formatCode="#,##0">
                  <c:v>4865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Лист1!$F$2:$F$17</c:f>
              <c:numCache>
                <c:formatCode>General</c:formatCode>
                <c:ptCount val="1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84135168"/>
        <c:axId val="129535360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16399662894619E-2"/>
                  <c:y val="-3.0949415982083478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07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241192702755972E-2"/>
                  <c:y val="-3.316008855223227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415654223672136E-2"/>
                  <c:y val="-3.73603664355150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0621617737451994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3.5018635980562068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3670501216497679E-2"/>
                  <c:y val="-2.9457124962879829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0,9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801490878444965E-3"/>
                  <c:y val="-3.072869686248119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1,2</a:t>
                    </a:r>
                    <a:r>
                      <a:rPr lang="en-US" dirty="0" smtClean="0"/>
                      <a:t>%**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Лист1!$H$2:$H$17</c:f>
              <c:numCache>
                <c:formatCode>#,##0</c:formatCode>
                <c:ptCount val="16"/>
                <c:pt idx="0">
                  <c:v>16750</c:v>
                </c:pt>
                <c:pt idx="1">
                  <c:v>16500</c:v>
                </c:pt>
                <c:pt idx="2">
                  <c:v>16250</c:v>
                </c:pt>
                <c:pt idx="3">
                  <c:v>16000</c:v>
                </c:pt>
                <c:pt idx="4">
                  <c:v>15800</c:v>
                </c:pt>
                <c:pt idx="5">
                  <c:v>15600</c:v>
                </c:pt>
                <c:pt idx="6">
                  <c:v>15300</c:v>
                </c:pt>
                <c:pt idx="7">
                  <c:v>15000</c:v>
                </c:pt>
                <c:pt idx="8">
                  <c:v>15300</c:v>
                </c:pt>
                <c:pt idx="9">
                  <c:v>15600</c:v>
                </c:pt>
                <c:pt idx="10">
                  <c:v>17000</c:v>
                </c:pt>
                <c:pt idx="11">
                  <c:v>18000</c:v>
                </c:pt>
                <c:pt idx="12">
                  <c:v>18000</c:v>
                </c:pt>
                <c:pt idx="13">
                  <c:v>18500</c:v>
                </c:pt>
                <c:pt idx="14">
                  <c:v>18500</c:v>
                </c:pt>
                <c:pt idx="15">
                  <c:v>19000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135168"/>
        <c:axId val="129535360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pPr>
              <a:solidFill>
                <a:srgbClr val="7030A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layout>
                <c:manualLayout>
                  <c:x val="-2.9415654223672136E-2"/>
                  <c:y val="-3.7360366435515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419381419784597E-2"/>
                  <c:y val="-3.07283487250685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01.01.2019</c:v>
                </c:pt>
                <c:pt idx="1">
                  <c:v>Расходы на обслуживание 2018 год</c:v>
                </c:pt>
                <c:pt idx="2">
                  <c:v>Госдолг на 01.01.2020</c:v>
                </c:pt>
                <c:pt idx="3">
                  <c:v>Расходы на обслуживание 2019 год</c:v>
                </c:pt>
                <c:pt idx="4">
                  <c:v>Госдолг на 01.01.2021</c:v>
                </c:pt>
                <c:pt idx="5">
                  <c:v>Расходы на обслуживание 2020 год</c:v>
                </c:pt>
                <c:pt idx="6">
                  <c:v>Госдолг на 01.01.2022</c:v>
                </c:pt>
                <c:pt idx="7">
                  <c:v>Расходы на обслуживание 2021 год</c:v>
                </c:pt>
                <c:pt idx="8">
                  <c:v>Госдолг на 01.01.2023</c:v>
                </c:pt>
                <c:pt idx="9">
                  <c:v>Расходы на обслуживание 2022 год</c:v>
                </c:pt>
                <c:pt idx="10">
                  <c:v>Госдолг на 01.01.2024</c:v>
                </c:pt>
                <c:pt idx="11">
                  <c:v>Расходы на обслуживание 2023 год</c:v>
                </c:pt>
                <c:pt idx="12">
                  <c:v>Госдолг на 01.01.2025</c:v>
                </c:pt>
                <c:pt idx="13">
                  <c:v>Расходы на обслуживание 2024 год</c:v>
                </c:pt>
                <c:pt idx="14">
                  <c:v>Госдолг на 01.01.2026</c:v>
                </c:pt>
                <c:pt idx="15">
                  <c:v>Расходы на обслуживание 2025 год</c:v>
                </c:pt>
              </c:strCache>
            </c:strRef>
          </c:cat>
          <c:val>
            <c:numRef>
              <c:f>Лист1!$G$2:$G$17</c:f>
              <c:numCache>
                <c:formatCode>0.0%</c:formatCode>
                <c:ptCount val="16"/>
                <c:pt idx="0">
                  <c:v>0.434</c:v>
                </c:pt>
                <c:pt idx="1">
                  <c:v>0.39</c:v>
                </c:pt>
                <c:pt idx="2">
                  <c:v>0.33800000000000002</c:v>
                </c:pt>
                <c:pt idx="3">
                  <c:v>0.34</c:v>
                </c:pt>
                <c:pt idx="4">
                  <c:v>0.28399999999999997</c:v>
                </c:pt>
                <c:pt idx="5">
                  <c:v>0.3</c:v>
                </c:pt>
                <c:pt idx="6">
                  <c:v>0.219</c:v>
                </c:pt>
                <c:pt idx="7">
                  <c:v>0.4</c:v>
                </c:pt>
                <c:pt idx="8">
                  <c:v>0.28399999999999997</c:v>
                </c:pt>
                <c:pt idx="9">
                  <c:v>0.3</c:v>
                </c:pt>
                <c:pt idx="10">
                  <c:v>0.34399999999999997</c:v>
                </c:pt>
                <c:pt idx="11">
                  <c:v>0.35499999999999998</c:v>
                </c:pt>
                <c:pt idx="12">
                  <c:v>0.376</c:v>
                </c:pt>
                <c:pt idx="13">
                  <c:v>0.36899999999999999</c:v>
                </c:pt>
                <c:pt idx="14">
                  <c:v>0.36499999999999999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303616"/>
        <c:axId val="129535936"/>
      </c:lineChart>
      <c:catAx>
        <c:axId val="184135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9535360"/>
        <c:crosses val="autoZero"/>
        <c:auto val="1"/>
        <c:lblAlgn val="ctr"/>
        <c:lblOffset val="100"/>
        <c:noMultiLvlLbl val="0"/>
      </c:catAx>
      <c:valAx>
        <c:axId val="129535360"/>
        <c:scaling>
          <c:orientation val="minMax"/>
          <c:max val="23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  <a:endParaRPr lang="ru-RU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84135168"/>
        <c:crosses val="autoZero"/>
        <c:crossBetween val="between"/>
      </c:valAx>
      <c:valAx>
        <c:axId val="129535936"/>
        <c:scaling>
          <c:orientation val="minMax"/>
          <c:max val="1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84303616"/>
        <c:crosses val="max"/>
        <c:crossBetween val="between"/>
      </c:valAx>
      <c:catAx>
        <c:axId val="184303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953593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75515179282732303"/>
          <c:y val="0.45001477843316579"/>
          <c:w val="0.23644373453734205"/>
          <c:h val="0.54476020120949897"/>
        </c:manualLayout>
      </c:layout>
      <c:overlay val="0"/>
      <c:txPr>
        <a:bodyPr/>
        <a:lstStyle/>
        <a:p>
          <a:pPr algn="l">
            <a:defRPr sz="9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8.3167783055366748E-2"/>
          <c:w val="0.95416666666666672"/>
          <c:h val="0.635418228251785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30613</c:v>
                </c:pt>
                <c:pt idx="1">
                  <c:v>31297</c:v>
                </c:pt>
                <c:pt idx="2">
                  <c:v>36308</c:v>
                </c:pt>
                <c:pt idx="3">
                  <c:v>40825</c:v>
                </c:pt>
                <c:pt idx="4">
                  <c:v>41967</c:v>
                </c:pt>
                <c:pt idx="5">
                  <c:v>42954</c:v>
                </c:pt>
                <c:pt idx="6">
                  <c:v>44285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28106</c:v>
                </c:pt>
                <c:pt idx="1">
                  <c:v>38947</c:v>
                </c:pt>
                <c:pt idx="2">
                  <c:v>41080</c:v>
                </c:pt>
                <c:pt idx="3">
                  <c:v>38576</c:v>
                </c:pt>
                <c:pt idx="4">
                  <c:v>35563</c:v>
                </c:pt>
                <c:pt idx="5">
                  <c:v>27241</c:v>
                </c:pt>
                <c:pt idx="6">
                  <c:v>17378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185235968"/>
        <c:axId val="129536512"/>
      </c:barChart>
      <c:catAx>
        <c:axId val="185235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9536512"/>
        <c:crosses val="autoZero"/>
        <c:auto val="1"/>
        <c:lblAlgn val="ctr"/>
        <c:lblOffset val="100"/>
        <c:noMultiLvlLbl val="0"/>
      </c:catAx>
      <c:valAx>
        <c:axId val="129536512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85235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719786887945131"/>
          <c:y val="3.8716811320848319E-3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2025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 3 349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2505</c:v>
                </c:pt>
                <c:pt idx="1">
                  <c:v>153</c:v>
                </c:pt>
                <c:pt idx="2">
                  <c:v>1056</c:v>
                </c:pt>
                <c:pt idx="3">
                  <c:v>3349</c:v>
                </c:pt>
                <c:pt idx="4">
                  <c:v>4437</c:v>
                </c:pt>
                <c:pt idx="5">
                  <c:v>6905</c:v>
                </c:pt>
                <c:pt idx="6">
                  <c:v>15634</c:v>
                </c:pt>
                <c:pt idx="7">
                  <c:v>10136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2024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en-US" baseline="0" dirty="0" smtClean="0"/>
                      <a:t> 559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2559</c:v>
                </c:pt>
                <c:pt idx="1">
                  <c:v>153</c:v>
                </c:pt>
                <c:pt idx="2">
                  <c:v>1056</c:v>
                </c:pt>
                <c:pt idx="3">
                  <c:v>3248</c:v>
                </c:pt>
                <c:pt idx="4">
                  <c:v>4376</c:v>
                </c:pt>
                <c:pt idx="5">
                  <c:v>6685</c:v>
                </c:pt>
                <c:pt idx="6">
                  <c:v>14777</c:v>
                </c:pt>
                <c:pt idx="7">
                  <c:v>9996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2023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2957</c:v>
                </c:pt>
                <c:pt idx="1">
                  <c:v>152</c:v>
                </c:pt>
                <c:pt idx="2">
                  <c:v>1051</c:v>
                </c:pt>
                <c:pt idx="3">
                  <c:v>3153</c:v>
                </c:pt>
                <c:pt idx="4">
                  <c:v>4341</c:v>
                </c:pt>
                <c:pt idx="5">
                  <c:v>6421</c:v>
                </c:pt>
                <c:pt idx="6">
                  <c:v>13875</c:v>
                </c:pt>
                <c:pt idx="7">
                  <c:v>9917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2022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2893</c:v>
                </c:pt>
                <c:pt idx="1">
                  <c:v>126</c:v>
                </c:pt>
                <c:pt idx="2">
                  <c:v>1045</c:v>
                </c:pt>
                <c:pt idx="3">
                  <c:v>3218</c:v>
                </c:pt>
                <c:pt idx="4">
                  <c:v>4140</c:v>
                </c:pt>
                <c:pt idx="5">
                  <c:v>6436</c:v>
                </c:pt>
                <c:pt idx="6">
                  <c:v>12907</c:v>
                </c:pt>
                <c:pt idx="7">
                  <c:v>9966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2021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2376</c:v>
                </c:pt>
                <c:pt idx="1">
                  <c:v>167</c:v>
                </c:pt>
                <c:pt idx="2">
                  <c:v>1036</c:v>
                </c:pt>
                <c:pt idx="3">
                  <c:v>2681</c:v>
                </c:pt>
                <c:pt idx="4">
                  <c:v>3246</c:v>
                </c:pt>
                <c:pt idx="5">
                  <c:v>5253</c:v>
                </c:pt>
                <c:pt idx="6">
                  <c:v>11533</c:v>
                </c:pt>
                <c:pt idx="7">
                  <c:v>9965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8367744"/>
        <c:axId val="185200000"/>
      </c:barChart>
      <c:catAx>
        <c:axId val="1983677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85200000"/>
        <c:crosses val="autoZero"/>
        <c:auto val="1"/>
        <c:lblAlgn val="ctr"/>
        <c:lblOffset val="100"/>
        <c:noMultiLvlLbl val="0"/>
      </c:catAx>
      <c:valAx>
        <c:axId val="185200000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19836774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82376527526928"/>
          <c:y val="4.1277919474668301E-2"/>
          <c:w val="0.62289285855866572"/>
          <c:h val="0.870480998565171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спирт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2588230559091222E-2"/>
                  <c:y val="1.62171697234586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2375453838373561E-2"/>
                  <c:y val="5.63545539857273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4411531191488391E-3"/>
                  <c:y val="1.507611658230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735255198581398E-2"/>
                  <c:y val="2.0101488776405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782893710789912E-2"/>
                  <c:y val="6.36424558027817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51</c:v>
                </c:pt>
                <c:pt idx="1">
                  <c:v>-32</c:v>
                </c:pt>
                <c:pt idx="2">
                  <c:v>25</c:v>
                </c:pt>
                <c:pt idx="3">
                  <c:v>26</c:v>
                </c:pt>
                <c:pt idx="4">
                  <c:v>27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2172220014187324E-2"/>
                  <c:y val="6.298059080905766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5353639374511225E-2"/>
                  <c:y val="1.24646315893978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7272784607123422E-2"/>
                  <c:y val="1.14083068784319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456578696045465E-2"/>
                  <c:y val="-9.0421395258682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7606467516460704E-3"/>
                  <c:y val="-2.15067711152662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990</c:v>
                </c:pt>
                <c:pt idx="1">
                  <c:v>1176</c:v>
                </c:pt>
                <c:pt idx="2">
                  <c:v>1361</c:v>
                </c:pt>
                <c:pt idx="3">
                  <c:v>1438</c:v>
                </c:pt>
                <c:pt idx="4">
                  <c:v>1495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3.1470510397162798E-3"/>
                  <c:y val="1.005074438820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4410297716224102E-3"/>
                  <c:y val="-9.91881516710909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7607914387867131E-3"/>
                  <c:y val="1.12576144021822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555683493165144E-2"/>
                  <c:y val="1.2530522613326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7607914387867721E-3"/>
                  <c:y val="8.84387550319467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1149</c:v>
                </c:pt>
                <c:pt idx="1">
                  <c:v>1278</c:v>
                </c:pt>
                <c:pt idx="2">
                  <c:v>1338</c:v>
                </c:pt>
                <c:pt idx="3">
                  <c:v>1417</c:v>
                </c:pt>
                <c:pt idx="4">
                  <c:v>1472</c:v>
                </c:pt>
              </c:numCache>
            </c:numRef>
          </c:val>
        </c:ser>
        <c:ser>
          <c:idx val="3"/>
          <c:order val="3"/>
          <c:tx>
            <c:strRef>
              <c:f>Лист5!$B$11</c:f>
              <c:strCache>
                <c:ptCount val="1"/>
                <c:pt idx="0">
                  <c:v>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Лист5!$C$11:$G$11</c:f>
              <c:numCache>
                <c:formatCode>#,##0</c:formatCode>
                <c:ptCount val="5"/>
                <c:pt idx="0">
                  <c:v>3063</c:v>
                </c:pt>
                <c:pt idx="1">
                  <c:v>4014</c:v>
                </c:pt>
                <c:pt idx="2">
                  <c:v>3697</c:v>
                </c:pt>
                <c:pt idx="3">
                  <c:v>3804</c:v>
                </c:pt>
                <c:pt idx="4">
                  <c:v>3911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4830464"/>
        <c:axId val="185201152"/>
      </c:barChart>
      <c:catAx>
        <c:axId val="184830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5201152"/>
        <c:crosses val="autoZero"/>
        <c:auto val="1"/>
        <c:lblAlgn val="ctr"/>
        <c:lblOffset val="100"/>
        <c:noMultiLvlLbl val="0"/>
      </c:catAx>
      <c:valAx>
        <c:axId val="18520115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4830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00802943646171"/>
          <c:y val="0.13250114245857084"/>
          <c:w val="0.25699197056353806"/>
          <c:h val="0.37846858623273538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5096743786144304"/>
          <c:w val="0.86740056898377582"/>
          <c:h val="0.552756515566903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консолидированного бюджета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34500.199999999997</c:v>
                </c:pt>
                <c:pt idx="1">
                  <c:v>37876.9</c:v>
                </c:pt>
                <c:pt idx="2">
                  <c:v>39217.300000000003</c:v>
                </c:pt>
                <c:pt idx="3">
                  <c:v>39398.699999999997</c:v>
                </c:pt>
                <c:pt idx="4">
                  <c:v>46050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8368768"/>
        <c:axId val="185203456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28.023881081959225</c:v>
                </c:pt>
                <c:pt idx="1">
                  <c:v>30.960356383848289</c:v>
                </c:pt>
                <c:pt idx="2">
                  <c:v>32.203399573000496</c:v>
                </c:pt>
                <c:pt idx="3">
                  <c:v>32.61751800645748</c:v>
                </c:pt>
                <c:pt idx="4">
                  <c:v>38.426234979973295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98910976"/>
        <c:axId val="185204032"/>
      </c:lineChart>
      <c:catAx>
        <c:axId val="198368768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5203456"/>
        <c:crosses val="autoZero"/>
        <c:auto val="1"/>
        <c:lblAlgn val="ctr"/>
        <c:lblOffset val="100"/>
        <c:noMultiLvlLbl val="1"/>
      </c:catAx>
      <c:valAx>
        <c:axId val="185203456"/>
        <c:scaling>
          <c:orientation val="minMax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98368768"/>
        <c:crosses val="autoZero"/>
        <c:crossBetween val="between"/>
      </c:valAx>
      <c:valAx>
        <c:axId val="185204032"/>
        <c:scaling>
          <c:orientation val="minMax"/>
          <c:max val="45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98910976"/>
        <c:crosses val="max"/>
        <c:crossBetween val="between"/>
      </c:valAx>
      <c:catAx>
        <c:axId val="198910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5204032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9955938055493847"/>
          <c:w val="0.90331164924085749"/>
          <c:h val="0.15359252617764693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BCB27">
                    <a:shade val="30000"/>
                    <a:satMod val="115000"/>
                  </a:srgbClr>
                </a:gs>
                <a:gs pos="21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9"/>
            <c:invertIfNegative val="0"/>
            <c:bubble3D val="0"/>
            <c:spPr>
              <a:gradFill>
                <a:gsLst>
                  <a:gs pos="0">
                    <a:srgbClr val="3BCB27">
                      <a:shade val="30000"/>
                      <a:satMod val="115000"/>
                    </a:srgbClr>
                  </a:gs>
                  <a:gs pos="21000">
                    <a:srgbClr val="3BCB27">
                      <a:shade val="67500"/>
                      <a:satMod val="115000"/>
                    </a:srgbClr>
                  </a:gs>
                  <a:gs pos="100000">
                    <a:srgbClr val="3BCB27">
                      <a:shade val="100000"/>
                      <a:satMod val="115000"/>
                    </a:srgbClr>
                  </a:gs>
                </a:gsLst>
              </a:gradFill>
            </c:spPr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  <c:spPr>
              <a:gradFill flip="none" rotWithShape="1">
                <a:gsLst>
                  <a:gs pos="0">
                    <a:srgbClr val="3BCB27">
                      <a:shade val="30000"/>
                      <a:satMod val="115000"/>
                    </a:srgbClr>
                  </a:gs>
                  <a:gs pos="9000">
                    <a:srgbClr val="FFFF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</c:spPr>
          </c:dPt>
          <c:dPt>
            <c:idx val="12"/>
            <c:invertIfNegative val="0"/>
            <c:bubble3D val="0"/>
            <c:spPr>
              <a:gradFill>
                <a:gsLst>
                  <a:gs pos="0">
                    <a:srgbClr val="3BCB27">
                      <a:shade val="30000"/>
                      <a:satMod val="115000"/>
                    </a:srgbClr>
                  </a:gs>
                  <a:gs pos="21000">
                    <a:srgbClr val="3BCB27">
                      <a:shade val="67500"/>
                      <a:satMod val="115000"/>
                    </a:srgbClr>
                  </a:gs>
                  <a:gs pos="100000">
                    <a:srgbClr val="3BCB27">
                      <a:shade val="100000"/>
                      <a:satMod val="115000"/>
                    </a:srgbClr>
                  </a:gs>
                </a:gsLst>
                <a:lin ang="5400000" scaled="1"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Лист1!$A$9:$A$24</c:f>
              <c:strCache>
                <c:ptCount val="16"/>
                <c:pt idx="0">
                  <c:v>Республика Марий Эл</c:v>
                </c:pt>
                <c:pt idx="1">
                  <c:v>Оренбургская область</c:v>
                </c:pt>
                <c:pt idx="2">
                  <c:v>Республика Башкортостан</c:v>
                </c:pt>
                <c:pt idx="3">
                  <c:v>Нижегородская область</c:v>
                </c:pt>
                <c:pt idx="4">
                  <c:v>Саратовская область</c:v>
                </c:pt>
                <c:pt idx="5">
                  <c:v>Республика Мордовия</c:v>
                </c:pt>
                <c:pt idx="6">
                  <c:v>Пермский край</c:v>
                </c:pt>
                <c:pt idx="7">
                  <c:v>Пензенская область</c:v>
                </c:pt>
                <c:pt idx="8">
                  <c:v>Удмуртская Республика</c:v>
                </c:pt>
                <c:pt idx="9">
                  <c:v>Кировская область</c:v>
                </c:pt>
                <c:pt idx="10">
                  <c:v>Самарская область</c:v>
                </c:pt>
                <c:pt idx="11">
                  <c:v>Чувашская Республика</c:v>
                </c:pt>
                <c:pt idx="12">
                  <c:v>Ульяновская область</c:v>
                </c:pt>
                <c:pt idx="13">
                  <c:v>Республика Татарстан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107.2</c:v>
                </c:pt>
                <c:pt idx="1">
                  <c:v>107.3</c:v>
                </c:pt>
                <c:pt idx="2">
                  <c:v>108.4</c:v>
                </c:pt>
                <c:pt idx="3">
                  <c:v>108.6</c:v>
                </c:pt>
                <c:pt idx="4">
                  <c:v>108.9</c:v>
                </c:pt>
                <c:pt idx="5">
                  <c:v>109.3</c:v>
                </c:pt>
                <c:pt idx="6">
                  <c:v>109.7</c:v>
                </c:pt>
                <c:pt idx="7">
                  <c:v>109.8</c:v>
                </c:pt>
                <c:pt idx="8">
                  <c:v>110</c:v>
                </c:pt>
                <c:pt idx="9">
                  <c:v>110.1</c:v>
                </c:pt>
                <c:pt idx="10">
                  <c:v>110.2</c:v>
                </c:pt>
                <c:pt idx="11">
                  <c:v>110.8</c:v>
                </c:pt>
                <c:pt idx="12">
                  <c:v>111.2</c:v>
                </c:pt>
                <c:pt idx="13">
                  <c:v>117</c:v>
                </c:pt>
                <c:pt idx="14">
                  <c:v>110.5</c:v>
                </c:pt>
                <c:pt idx="15">
                  <c:v>112.6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8535680"/>
        <c:axId val="65562304"/>
      </c:barChart>
      <c:catAx>
        <c:axId val="1985356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65562304"/>
        <c:crosses val="autoZero"/>
        <c:auto val="1"/>
        <c:lblAlgn val="ctr"/>
        <c:lblOffset val="100"/>
        <c:noMultiLvlLbl val="0"/>
      </c:catAx>
      <c:valAx>
        <c:axId val="65562304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98535680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6960851724520351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7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21.2</c:v>
                </c:pt>
                <c:pt idx="1">
                  <c:v>78.8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3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3233437025515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841477599115073E-3"/>
                  <c:y val="-0.3934397246459794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</a:t>
                    </a:r>
                    <a:r>
                      <a:rPr lang="en-US" baseline="0" dirty="0" smtClean="0"/>
                      <a:t> 576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0298662640821503E-3"/>
                  <c:y val="-0.3634788442309828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35</a:t>
                    </a:r>
                    <a:r>
                      <a:rPr lang="en-US" baseline="0" dirty="0" smtClean="0"/>
                      <a:t> 563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881667212624442E-2"/>
                  <c:y val="-0.292818426157777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8386352133713536E-3"/>
                  <c:y val="-0.286600099988890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2021 год (факт)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41080</c:v>
                </c:pt>
                <c:pt idx="1">
                  <c:v>38576</c:v>
                </c:pt>
                <c:pt idx="2">
                  <c:v>35563</c:v>
                </c:pt>
                <c:pt idx="3">
                  <c:v>27241</c:v>
                </c:pt>
                <c:pt idx="4">
                  <c:v>17378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98872064"/>
        <c:axId val="58381952"/>
        <c:axId val="0"/>
      </c:bar3DChart>
      <c:catAx>
        <c:axId val="19887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58381952"/>
        <c:crosses val="autoZero"/>
        <c:auto val="1"/>
        <c:lblAlgn val="ctr"/>
        <c:lblOffset val="100"/>
        <c:noMultiLvlLbl val="0"/>
      </c:catAx>
      <c:valAx>
        <c:axId val="58381952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887206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9394882050142578E-3"/>
                  <c:y val="2.9425025126407142E-3"/>
                </c:manualLayout>
              </c:layout>
              <c:tx>
                <c:rich>
                  <a:bodyPr/>
                  <a:lstStyle/>
                  <a:p>
                    <a:pPr>
                      <a:defRPr sz="10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15303</a:t>
                    </a:r>
                    <a:endParaRPr lang="en-US" dirty="0"/>
                  </a:p>
                </c:rich>
              </c:tx>
              <c:spPr>
                <a:noFill/>
                <a:effectLst>
                  <a:softEdge rad="63500"/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818464615042881E-3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15303</c:v>
                </c:pt>
                <c:pt idx="1">
                  <c:v>13023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757721364292857E-2"/>
                  <c:y val="-2.050805724428551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15344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4.101611448857104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16133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15344</c:v>
                </c:pt>
                <c:pt idx="1">
                  <c:v>16133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394882050142578E-2"/>
                  <c:y val="-4.101611448857104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15920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15905640114063E-2"/>
                  <c:y val="-1.2305157308102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15920</c:v>
                </c:pt>
                <c:pt idx="1">
                  <c:v>13948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97441025071235E-2"/>
                  <c:y val="-8.20322289771424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15674184349779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10078</c:v>
                </c:pt>
                <c:pt idx="1">
                  <c:v>12933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2334370255156834E-2"/>
                  <c:y val="-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636929230085439E-2"/>
                  <c:y val="4.10161144885702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10078</c:v>
                </c:pt>
                <c:pt idx="1">
                  <c:v>4977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99172096"/>
        <c:axId val="58383104"/>
        <c:axId val="0"/>
      </c:bar3DChart>
      <c:catAx>
        <c:axId val="199172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8383104"/>
        <c:crosses val="autoZero"/>
        <c:auto val="1"/>
        <c:lblAlgn val="ctr"/>
        <c:lblOffset val="100"/>
        <c:noMultiLvlLbl val="0"/>
      </c:catAx>
      <c:valAx>
        <c:axId val="58383104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917209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4546404174703459E-2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3156</c:v>
                </c:pt>
                <c:pt idx="1">
                  <c:v>7526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076617170712399E-3"/>
                  <c:y val="6.504768204049679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2636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8185616698813837E-3"/>
                  <c:y val="-4.101611448857178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4209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2636</c:v>
                </c:pt>
                <c:pt idx="1">
                  <c:v>4209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5.3336199162921933E-17"/>
                  <c:y val="1.6406445795428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727842504821968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3274</c:v>
                </c:pt>
                <c:pt idx="1">
                  <c:v>2380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94339501619576E-2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637123339762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3487</c:v>
                </c:pt>
                <c:pt idx="1">
                  <c:v>744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232724140616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274246679525643E-2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1579</c:v>
                </c:pt>
                <c:pt idx="1">
                  <c:v>744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99173632"/>
        <c:axId val="62857792"/>
        <c:axId val="0"/>
      </c:bar3DChart>
      <c:catAx>
        <c:axId val="199173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2857792"/>
        <c:crosses val="autoZero"/>
        <c:auto val="1"/>
        <c:lblAlgn val="ctr"/>
        <c:lblOffset val="100"/>
        <c:noMultiLvlLbl val="0"/>
      </c:catAx>
      <c:valAx>
        <c:axId val="62857792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91736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16,3%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3,3%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31,6%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1,7%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8,5%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24,8%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9279106890411192E-2"/>
                  <c:y val="-2.51533605200888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6351196201370171E-2"/>
                  <c:y val="1.078001165146659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0,8%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6351196201370171E-2"/>
                  <c:y val="6.10867326916444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4,0%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4.24401520040961E-2</c:v>
                </c:pt>
                <c:pt idx="1">
                  <c:v>0.16310107179396161</c:v>
                </c:pt>
                <c:pt idx="2">
                  <c:v>3.2751791767795135E-2</c:v>
                </c:pt>
                <c:pt idx="3">
                  <c:v>0.31574787368698926</c:v>
                </c:pt>
                <c:pt idx="4">
                  <c:v>1.7223920598097655E-2</c:v>
                </c:pt>
                <c:pt idx="5">
                  <c:v>8.4655284933018771E-2</c:v>
                </c:pt>
                <c:pt idx="6">
                  <c:v>0.24829153087724343</c:v>
                </c:pt>
                <c:pt idx="7">
                  <c:v>1.043268373637693E-2</c:v>
                </c:pt>
                <c:pt idx="8">
                  <c:v>8.3200046416929945E-3</c:v>
                </c:pt>
                <c:pt idx="9">
                  <c:v>2.3505159286658826E-2</c:v>
                </c:pt>
                <c:pt idx="10">
                  <c:v>1.4259617240639306E-2</c:v>
                </c:pt>
                <c:pt idx="11">
                  <c:v>0.04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74183781468217"/>
          <c:y val="4.5705852784238207E-2"/>
          <c:w val="0.48678651601156447"/>
          <c:h val="0.64290912170907855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(7,1;2,2;2,1%) Национальная экономика (16,5;15,9;16,6%) Жилищно-коммунальное хозяйство (2,7;0,9;1,2%) Образование (29,0;28,6;28,1%)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5,1%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14,2%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076749049391829E-2"/>
                  <c:y val="4.309574842088116E-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1,0%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354789775565659"/>
                  <c:y val="7.129516083922418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30,8%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96615514526013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2054746275665419E-2"/>
                  <c:y val="0.1123765823412927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10,5%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3741124730086682"/>
                  <c:y val="1.14128533237313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400490330622344E-2"/>
                  <c:y val="-4.675711573018822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6104523382538248E-2"/>
                  <c:y val="1.835732135800420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1,1%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5.0374270250688122E-2"/>
                  <c:y val="6.687518187757658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1983695131214497E-2"/>
                  <c:y val="6.799705140549183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 (7,1;2,2;2,1%)</c:v>
                </c:pt>
                <c:pt idx="1">
                  <c:v>Национальная экономика (16,5;15,9;16,6%)</c:v>
                </c:pt>
                <c:pt idx="2">
                  <c:v>Жилищно-коммунальное хозяйство (2,7;0,9;1,2%)</c:v>
                </c:pt>
                <c:pt idx="3">
                  <c:v>Образование (29,0;28,6;28,1%)</c:v>
                </c:pt>
                <c:pt idx="4">
                  <c:v>Культура и кинематография (2,6;2,2;1,5%)</c:v>
                </c:pt>
                <c:pt idx="5">
                  <c:v>Здравоохранение (8,7;7,1;5,3%)</c:v>
                </c:pt>
                <c:pt idx="6">
                  <c:v>Социальная политика (25,3;27,9;28,5%)</c:v>
                </c:pt>
                <c:pt idx="7">
                  <c:v>Физическая культура и спорт (1,4;1,0;1,2%)</c:v>
                </c:pt>
                <c:pt idx="8">
                  <c:v>Обслуживание государственного и муниципального долга (0,9;1,0;1,0%)</c:v>
                </c:pt>
                <c:pt idx="9">
                  <c:v>Межбюджетные трансферты (3,6;1,3;1,2%)</c:v>
                </c:pt>
                <c:pt idx="10">
                  <c:v>Иные расходы (2,0;2,1;1,6%)</c:v>
                </c:pt>
                <c:pt idx="11">
                  <c:v>Условно утвержденные расходы (0,0;9,7;11,0%)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5.1211255120436928E-2</c:v>
                </c:pt>
                <c:pt idx="1">
                  <c:v>0.14219529149131163</c:v>
                </c:pt>
                <c:pt idx="2">
                  <c:v>1.0225306895545459E-2</c:v>
                </c:pt>
                <c:pt idx="3">
                  <c:v>0.30822170302234353</c:v>
                </c:pt>
                <c:pt idx="4">
                  <c:v>1.9720372805597752E-2</c:v>
                </c:pt>
                <c:pt idx="5">
                  <c:v>0.105</c:v>
                </c:pt>
                <c:pt idx="6">
                  <c:v>0.25881227746884439</c:v>
                </c:pt>
                <c:pt idx="7">
                  <c:v>9.5123859549239229E-3</c:v>
                </c:pt>
                <c:pt idx="8">
                  <c:v>1.1327790998979615E-2</c:v>
                </c:pt>
                <c:pt idx="9">
                  <c:v>2.3768450019681118E-2</c:v>
                </c:pt>
                <c:pt idx="10">
                  <c:v>1.0443190789612705E-2</c:v>
                </c:pt>
                <c:pt idx="11">
                  <c:v>5.0308507785403953E-2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0.12328806900243404"/>
                  <c:y val="3.953949487228238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6,5%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18,1%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7345452777974166"/>
                  <c:y val="2.483621292236944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622081448020927"/>
                  <c:y val="0.119770634344760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28,3%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802684671402945E-2"/>
                  <c:y val="7.847201165841380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2728194342042803"/>
                  <c:y val="0.1036094963523111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24,3%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5.2701863934024727E-2"/>
                  <c:y val="-3.6084431483260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8.0920025618519159E-2"/>
                  <c:y val="3.16792672360988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0,5%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1782150468129069E-3"/>
                  <c:y val="7.63570117609626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8.5792550827685818E-2"/>
                  <c:y val="4.57586644043105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6.5000000000000002E-2</c:v>
                </c:pt>
                <c:pt idx="1">
                  <c:v>0.18099999999999999</c:v>
                </c:pt>
                <c:pt idx="2">
                  <c:v>6.4000000000000001E-2</c:v>
                </c:pt>
                <c:pt idx="3">
                  <c:v>0.28299999999999997</c:v>
                </c:pt>
                <c:pt idx="4">
                  <c:v>1.9E-2</c:v>
                </c:pt>
                <c:pt idx="5">
                  <c:v>7.3999999999999996E-2</c:v>
                </c:pt>
                <c:pt idx="6">
                  <c:v>0.24299999999999999</c:v>
                </c:pt>
                <c:pt idx="7">
                  <c:v>1.7999999999999999E-2</c:v>
                </c:pt>
                <c:pt idx="8">
                  <c:v>5.0000000000000001E-3</c:v>
                </c:pt>
                <c:pt idx="9">
                  <c:v>3.4000000000000002E-2</c:v>
                </c:pt>
                <c:pt idx="10">
                  <c:v>1.4E-2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3504067568122138"/>
          <c:w val="1"/>
          <c:h val="0.6652597470130599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463680"/>
        <c:axId val="130723200"/>
      </c:barChart>
      <c:catAx>
        <c:axId val="13146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0723200"/>
        <c:crosses val="autoZero"/>
        <c:auto val="1"/>
        <c:lblAlgn val="ctr"/>
        <c:lblOffset val="100"/>
        <c:noMultiLvlLbl val="0"/>
      </c:catAx>
      <c:valAx>
        <c:axId val="130723200"/>
        <c:scaling>
          <c:orientation val="minMax"/>
          <c:max val="12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3146368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13504067568122138"/>
          <c:w val="1"/>
          <c:h val="0.665259747013059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'[Диаграмма в Microsoft PowerPoint]Лист1'!$B$1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3.7295922292918064E-3"/>
                  <c:y val="-0.27885960804507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36659720141419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918075248487752E-2"/>
                  <c:y val="-0.3021704752626309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683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7295922292918064E-3"/>
                  <c:y val="-0.3783954257496653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544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4591844585836127E-3"/>
                  <c:y val="-0.32841923357358527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11</a:t>
                    </a:r>
                    <a:r>
                      <a:rPr lang="en-US" baseline="0" dirty="0" smtClean="0"/>
                      <a:t> </a:t>
                    </a:r>
                    <a:r>
                      <a:rPr lang="ru-RU" baseline="0" dirty="0" smtClean="0"/>
                      <a:t>884</a:t>
                    </a:r>
                    <a:r>
                      <a:rPr lang="en-US" baseline="0" dirty="0" smtClean="0"/>
                      <a:t>,</a:t>
                    </a:r>
                    <a:r>
                      <a:rPr lang="ru-RU" baseline="0" dirty="0" smtClean="0"/>
                      <a:t>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0.3783954257496653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13 073,6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-0.1927674810422823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112,6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'[Диаграмма в Microsoft PowerPoint]Лист1'!$A$2:$A$8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'[Диаграмма в Microsoft PowerPoint]Лист1'!$B$2:$B$8</c:f>
              <c:numCache>
                <c:formatCode>#,##0.0</c:formatCode>
                <c:ptCount val="7"/>
                <c:pt idx="0">
                  <c:v>9757.9</c:v>
                </c:pt>
                <c:pt idx="1">
                  <c:v>10851.8</c:v>
                </c:pt>
                <c:pt idx="2">
                  <c:v>10683.7</c:v>
                </c:pt>
                <c:pt idx="3">
                  <c:v>13544.3</c:v>
                </c:pt>
                <c:pt idx="4">
                  <c:v>11884.7</c:v>
                </c:pt>
                <c:pt idx="5">
                  <c:v>13073.6</c:v>
                </c:pt>
                <c:pt idx="6" formatCode="General">
                  <c:v>5112.6000000000004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863616"/>
        <c:axId val="131483904"/>
      </c:barChart>
      <c:catAx>
        <c:axId val="13086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1483904"/>
        <c:crosses val="autoZero"/>
        <c:auto val="1"/>
        <c:lblAlgn val="ctr"/>
        <c:lblOffset val="100"/>
        <c:noMultiLvlLbl val="0"/>
      </c:catAx>
      <c:valAx>
        <c:axId val="131483904"/>
        <c:scaling>
          <c:orientation val="minMax"/>
          <c:max val="14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30863616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5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17758801516318112"/>
                  <c:y val="0.28182007554716154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19 279,7 млн. рублей -                    76,5</a:t>
                    </a:r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962056053813124"/>
                      <c:h val="0.130513276302633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0016173163649909"/>
                  <c:y val="-8.2472317890604746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5 914,7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23,5%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726469282806164"/>
                      <c:h val="0.13051327630263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17663.2</c:v>
                </c:pt>
                <c:pt idx="1">
                  <c:v>5736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22923639368912815"/>
                  <c:y val="-8.9410931059857507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2 572,5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43,5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7888015886225294E-2"/>
                  <c:y val="0.14020207383595268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1 630,6 млн. рублей- 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27,6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1513277739197309"/>
                  <c:y val="-5.316936200704357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1 711,6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 – 28,9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2572.5</c:v>
                </c:pt>
                <c:pt idx="1">
                  <c:v>1630.6</c:v>
                </c:pt>
                <c:pt idx="2">
                  <c:v>1711.6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rgbClr val="3333FF"/>
                </a:gs>
                <a:gs pos="35000">
                  <a:srgbClr val="3366FF"/>
                </a:gs>
                <a:gs pos="100000">
                  <a:srgbClr val="3366FF"/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577841719075144E-2"/>
                  <c:y val="-0.189220233084196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8411038200556421E-3"/>
                  <c:y val="-0.19945475557540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7852929362085336E-3"/>
                  <c:y val="-0.26778632372894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823229040656951E-2"/>
                  <c:y val="-0.2875623722004801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26 123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950565255974644E-2"/>
                  <c:y val="-0.3302450230479173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695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3985377286121647E-3"/>
                  <c:y val="-0.3129548103915279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27 520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6.9788662190261854E-3"/>
                  <c:y val="-0.268246980335595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23 249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3439329911652428E-3"/>
                  <c:y val="-0.255473314605328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20 730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4.8958268280516228E-3"/>
                  <c:y val="-0.249086481740195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Лист1!$B$1:$J$1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Лист1!$B$2:$J$2</c:f>
              <c:numCache>
                <c:formatCode>#,##0</c:formatCode>
                <c:ptCount val="9"/>
                <c:pt idx="0">
                  <c:v>16174</c:v>
                </c:pt>
                <c:pt idx="1">
                  <c:v>18764</c:v>
                </c:pt>
                <c:pt idx="2">
                  <c:v>23890</c:v>
                </c:pt>
                <c:pt idx="3">
                  <c:v>26123</c:v>
                </c:pt>
                <c:pt idx="4">
                  <c:v>28695</c:v>
                </c:pt>
                <c:pt idx="5">
                  <c:v>27520</c:v>
                </c:pt>
                <c:pt idx="6">
                  <c:v>23249</c:v>
                </c:pt>
                <c:pt idx="7">
                  <c:v>20730</c:v>
                </c:pt>
                <c:pt idx="8">
                  <c:v>20535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box"/>
        <c:axId val="204529664"/>
        <c:axId val="84669504"/>
        <c:axId val="0"/>
      </c:bar3DChart>
      <c:catAx>
        <c:axId val="20452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84669504"/>
        <c:crosses val="autoZero"/>
        <c:auto val="1"/>
        <c:lblAlgn val="ctr"/>
        <c:lblOffset val="100"/>
        <c:noMultiLvlLbl val="0"/>
      </c:catAx>
      <c:valAx>
        <c:axId val="84669504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20452966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57894483659888E-2"/>
          <c:y val="0.10182664889086397"/>
          <c:w val="0.94794582444769004"/>
          <c:h val="0.66872096516024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470255882221559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182401268129395E-2"/>
                  <c:y val="-2.571730713048344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9603145888155253E-2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600.79999999999995</c:v>
                </c:pt>
                <c:pt idx="1">
                  <c:v>6321</c:v>
                </c:pt>
                <c:pt idx="2">
                  <c:v>9169</c:v>
                </c:pt>
                <c:pt idx="3">
                  <c:v>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9.6594364658222388E-3"/>
                  <c:y val="-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454720380438828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1818881521755248E-2"/>
                  <c:y val="3.26609800557142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1170</c:v>
                </c:pt>
                <c:pt idx="1">
                  <c:v>7358</c:v>
                </c:pt>
                <c:pt idx="2">
                  <c:v>10150</c:v>
                </c:pt>
                <c:pt idx="3">
                  <c:v>86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8182401268129428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625394429255789E-2"/>
                  <c:y val="-3.26635517864276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722202121708679E-2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1321</c:v>
                </c:pt>
                <c:pt idx="1">
                  <c:v>10904</c:v>
                </c:pt>
                <c:pt idx="2">
                  <c:v>10842</c:v>
                </c:pt>
                <c:pt idx="3">
                  <c:v>823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722272553908673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4205351753585226E-3"/>
                  <c:y val="-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3129835516558394E-3"/>
                  <c:y val="6.53193883807146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0</c:formatCode>
                <c:ptCount val="4"/>
                <c:pt idx="0">
                  <c:v>1041</c:v>
                </c:pt>
                <c:pt idx="1">
                  <c:v>11555</c:v>
                </c:pt>
                <c:pt idx="2">
                  <c:v>11578</c:v>
                </c:pt>
                <c:pt idx="3">
                  <c:v>1949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2021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603145888155253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943625965957964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2159588224446998E-2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375390134200438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0</c:formatCode>
                <c:ptCount val="4"/>
                <c:pt idx="0">
                  <c:v>752</c:v>
                </c:pt>
                <c:pt idx="1">
                  <c:v>12627</c:v>
                </c:pt>
                <c:pt idx="2">
                  <c:v>13557</c:v>
                </c:pt>
                <c:pt idx="3">
                  <c:v>1759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809330463854533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6936216709024797E-3"/>
                  <c:y val="-1.0286922852193378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0738640723768379E-2"/>
                  <c:y val="6.531938838071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6364802536258856E-3"/>
                  <c:y val="6.5321960111426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Лист1!$G$2:$G$5</c:f>
              <c:numCache>
                <c:formatCode>0</c:formatCode>
                <c:ptCount val="4"/>
                <c:pt idx="0">
                  <c:v>850</c:v>
                </c:pt>
                <c:pt idx="1">
                  <c:v>11264</c:v>
                </c:pt>
                <c:pt idx="2">
                  <c:v>14481</c:v>
                </c:pt>
                <c:pt idx="3">
                  <c:v>925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0907711285229485E-3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091057465550792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6363370851119634E-3"/>
                  <c:y val="-2.6129812736856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2729605072517712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Лист1!$H$2:$H$5</c:f>
              <c:numCache>
                <c:formatCode>0</c:formatCode>
                <c:ptCount val="4"/>
                <c:pt idx="0">
                  <c:v>2113</c:v>
                </c:pt>
                <c:pt idx="1">
                  <c:v>5806</c:v>
                </c:pt>
                <c:pt idx="2">
                  <c:v>14530</c:v>
                </c:pt>
                <c:pt idx="3">
                  <c:v>800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091057465550792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909297592363735E-2"/>
                  <c:y val="-2.571730713048344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4547203804388286E-3"/>
                  <c:y val="-6.5327103572854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64017972802562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Лист1!$I$2:$I$5</c:f>
              <c:numCache>
                <c:formatCode>0</c:formatCode>
                <c:ptCount val="4"/>
                <c:pt idx="0">
                  <c:v>1337</c:v>
                </c:pt>
                <c:pt idx="1">
                  <c:v>4597</c:v>
                </c:pt>
                <c:pt idx="2">
                  <c:v>14167</c:v>
                </c:pt>
                <c:pt idx="3">
                  <c:v>629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909440760877657E-2"/>
                  <c:y val="-2.6128784044571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000641394942374E-2"/>
                  <c:y val="9.7980368436428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637121648568259E-2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8182401268129429E-2"/>
                  <c:y val="1.9596330860357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Лист1!$J$2:$J$5</c:f>
              <c:numCache>
                <c:formatCode>0</c:formatCode>
                <c:ptCount val="4"/>
                <c:pt idx="0">
                  <c:v>1337</c:v>
                </c:pt>
                <c:pt idx="1">
                  <c:v>4400</c:v>
                </c:pt>
                <c:pt idx="2">
                  <c:v>14169</c:v>
                </c:pt>
                <c:pt idx="3">
                  <c:v>629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04531712"/>
        <c:axId val="84671232"/>
        <c:axId val="0"/>
      </c:bar3DChart>
      <c:catAx>
        <c:axId val="204531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4671232"/>
        <c:crosses val="autoZero"/>
        <c:auto val="1"/>
        <c:lblAlgn val="ctr"/>
        <c:lblOffset val="100"/>
        <c:noMultiLvlLbl val="0"/>
      </c:catAx>
      <c:valAx>
        <c:axId val="84671232"/>
        <c:scaling>
          <c:orientation val="minMax"/>
          <c:min val="0"/>
        </c:scaling>
        <c:delete val="0"/>
        <c:axPos val="l"/>
        <c:majorGridlines>
          <c:spPr>
            <a:ln w="6350"/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453171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056781008619693"/>
          <c:y val="3.4628604711868384E-2"/>
          <c:w val="0.89765069506165984"/>
          <c:h val="0.50874645229968884"/>
        </c:manualLayout>
      </c:layout>
      <c:bar3DChart>
        <c:barDir val="col"/>
        <c:grouping val="stacked"/>
        <c:varyColors val="0"/>
        <c:ser>
          <c:idx val="8"/>
          <c:order val="0"/>
          <c:tx>
            <c:strRef>
              <c:f>Лист1!$I$1</c:f>
              <c:strCache>
                <c:ptCount val="1"/>
                <c:pt idx="0">
                  <c:v>Иные дотации на премирование муниципальных образований-победителей Всероссийского конкурса «Лучшая муниципальная практика»</c:v>
                </c:pt>
              </c:strCache>
            </c:strRef>
          </c:tx>
          <c:invertIfNegative val="0"/>
          <c:dLbls>
            <c:dLbl>
              <c:idx val="4"/>
              <c:layout>
                <c:manualLayout>
                  <c:x val="1.7815080030388133E-3"/>
                  <c:y val="-2.684317741694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Лист1!$I$2:$I$10</c:f>
              <c:numCache>
                <c:formatCode>General</c:formatCode>
                <c:ptCount val="9"/>
                <c:pt idx="4" formatCode="#,##0.0">
                  <c:v>40</c:v>
                </c:pt>
              </c:numCache>
            </c:numRef>
          </c:val>
        </c:ser>
        <c:ser>
          <c:idx val="2"/>
          <c:order val="1"/>
          <c:tx>
            <c:strRef>
              <c:f>Лист1!$D$1</c:f>
              <c:strCache>
                <c:ptCount val="1"/>
                <c:pt idx="0">
                  <c:v>Дотации  на частичную компенсацию дополнительных расходов на повышение заработной платы работников бюджетной сферы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Лист1!$D$2:$D$10</c:f>
              <c:numCache>
                <c:formatCode>#,##0.0</c:formatCode>
                <c:ptCount val="9"/>
                <c:pt idx="1">
                  <c:v>282.2</c:v>
                </c:pt>
              </c:numCache>
            </c:numRef>
          </c:val>
        </c:ser>
        <c:ser>
          <c:idx val="3"/>
          <c:order val="2"/>
          <c:tx>
            <c:strRef>
              <c:f>Лист1!$E$1</c:f>
              <c:strCache>
                <c:ptCount val="1"/>
                <c:pt idx="0">
                  <c:v>Дотации для финансового обеспечения исполнения расходных обязательств  исходя из расчетного уровня собственных доходов в целях недопущения образования просроченной кредиторской задолженности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Лист1!$E$2:$E$10</c:f>
              <c:numCache>
                <c:formatCode>#,##0.0</c:formatCode>
                <c:ptCount val="9"/>
                <c:pt idx="1">
                  <c:v>300</c:v>
                </c:pt>
              </c:numCache>
            </c:numRef>
          </c:val>
        </c:ser>
        <c:ser>
          <c:idx val="4"/>
          <c:order val="3"/>
          <c:tx>
            <c:strRef>
              <c:f>Лист1!$F$1</c:f>
              <c:strCache>
                <c:ptCount val="1"/>
                <c:pt idx="0">
                  <c:v>Дотации для финансового обеспечения исполнения расходных обязательств  в целях недопущения образования просроченной кредиторской задолженности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Лист1!$F$2:$F$10</c:f>
              <c:numCache>
                <c:formatCode>General</c:formatCode>
                <c:ptCount val="9"/>
                <c:pt idx="2" formatCode="#,##0.0">
                  <c:v>646.6</c:v>
                </c:pt>
              </c:numCache>
            </c:numRef>
          </c:val>
        </c:ser>
        <c:ser>
          <c:idx val="5"/>
          <c:order val="4"/>
          <c:tx>
            <c:strRef>
              <c:f>Лист1!$G$1</c:f>
              <c:strCache>
                <c:ptCount val="1"/>
                <c:pt idx="0">
                  <c:v>Дотации на поддержку мер по обеспечению сбалансированности для компенсации снижения поступления налоговых и неналоговых доходов консолидированных бюджетов муниципальных районов и бюджетов городских округов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Лист1!$G$2:$G$10</c:f>
              <c:numCache>
                <c:formatCode>General</c:formatCode>
                <c:ptCount val="9"/>
                <c:pt idx="3" formatCode="#,##0.0">
                  <c:v>389.8</c:v>
                </c:pt>
              </c:numCache>
            </c:numRef>
          </c:val>
        </c:ser>
        <c:ser>
          <c:idx val="6"/>
          <c:order val="5"/>
          <c:tx>
            <c:strRef>
              <c:f>Лист1!$H$1</c:f>
              <c:strCache>
                <c:ptCount val="1"/>
                <c:pt idx="0">
                  <c:v>Иные дотации на поощрение преобразования муниципальных образований путем их объединения во вновь образованное муниципальное образование – муниципальный округ
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401,7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8371801281339111E-3"/>
                  <c:y val="-2.0175379650603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Лист1!$H$2:$H$10</c:f>
              <c:numCache>
                <c:formatCode>General</c:formatCode>
                <c:ptCount val="9"/>
                <c:pt idx="5" formatCode="#,##0.0">
                  <c:v>14.6</c:v>
                </c:pt>
              </c:numCache>
            </c:numRef>
          </c:val>
        </c:ser>
        <c:ser>
          <c:idx val="7"/>
          <c:order val="6"/>
          <c:tx>
            <c:strRef>
              <c:f>Лист1!$J$1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spPr>
            <a:ln w="0"/>
          </c:spPr>
          <c:invertIfNegative val="0"/>
          <c:dLbls>
            <c:dLbl>
              <c:idx val="1"/>
              <c:layout>
                <c:manualLayout>
                  <c:x val="-3.6745049161204311E-3"/>
                  <c:y val="4.035075930120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Лист1!$J$2:$J$10</c:f>
              <c:numCache>
                <c:formatCode>#,##0.0</c:formatCode>
                <c:ptCount val="9"/>
                <c:pt idx="0">
                  <c:v>401.7</c:v>
                </c:pt>
                <c:pt idx="1">
                  <c:v>430.3</c:v>
                </c:pt>
                <c:pt idx="2">
                  <c:v>430.3</c:v>
                </c:pt>
                <c:pt idx="3">
                  <c:v>447.5</c:v>
                </c:pt>
                <c:pt idx="4">
                  <c:v>808.1</c:v>
                </c:pt>
                <c:pt idx="5">
                  <c:v>762.7</c:v>
                </c:pt>
              </c:numCache>
            </c:numRef>
          </c:val>
        </c:ser>
        <c:ser>
          <c:idx val="1"/>
          <c:order val="7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441,6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5071860702346204E-3"/>
                  <c:y val="2.51839731435368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441.6</c:v>
                </c:pt>
                <c:pt idx="1">
                  <c:v>402</c:v>
                </c:pt>
                <c:pt idx="2">
                  <c:v>92.8</c:v>
                </c:pt>
                <c:pt idx="3">
                  <c:v>39.6</c:v>
                </c:pt>
                <c:pt idx="4">
                  <c:v>28.8</c:v>
                </c:pt>
                <c:pt idx="5">
                  <c:v>24</c:v>
                </c:pt>
              </c:numCache>
            </c:numRef>
          </c:val>
        </c:ser>
        <c:ser>
          <c:idx val="0"/>
          <c:order val="8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</c:v>
                </c:pt>
              </c:strCache>
            </c:strRef>
          </c:tx>
          <c:invertIfNegative val="0"/>
          <c:dLbls>
            <c:dLbl>
              <c:idx val="6"/>
              <c:layout>
                <c:manualLayout>
                  <c:x val="9.1857559808169471E-3"/>
                  <c:y val="0.125087194972485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(факт)</c:v>
                </c:pt>
                <c:pt idx="4">
                  <c:v>2021 год (факт)</c:v>
                </c:pt>
                <c:pt idx="5">
                  <c:v>2022 год</c:v>
                </c:pt>
                <c:pt idx="6">
                  <c:v>2023 год</c:v>
                </c:pt>
                <c:pt idx="7">
                  <c:v>2024 год</c:v>
                </c:pt>
                <c:pt idx="8">
                  <c:v>2025 год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159.1</c:v>
                </c:pt>
                <c:pt idx="1">
                  <c:v>185.3</c:v>
                </c:pt>
                <c:pt idx="2">
                  <c:v>582</c:v>
                </c:pt>
                <c:pt idx="3">
                  <c:v>611.29999999999995</c:v>
                </c:pt>
                <c:pt idx="4">
                  <c:v>683.4</c:v>
                </c:pt>
                <c:pt idx="5">
                  <c:v>811.3</c:v>
                </c:pt>
                <c:pt idx="6">
                  <c:v>2112.9</c:v>
                </c:pt>
                <c:pt idx="7">
                  <c:v>1337.4</c:v>
                </c:pt>
                <c:pt idx="8">
                  <c:v>1337.4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2"/>
        <c:shape val="box"/>
        <c:axId val="205244416"/>
        <c:axId val="199393280"/>
        <c:axId val="0"/>
      </c:bar3DChart>
      <c:catAx>
        <c:axId val="205244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9393280"/>
        <c:crosses val="autoZero"/>
        <c:auto val="1"/>
        <c:lblAlgn val="ctr"/>
        <c:lblOffset val="100"/>
        <c:noMultiLvlLbl val="0"/>
      </c:catAx>
      <c:valAx>
        <c:axId val="199393280"/>
        <c:scaling>
          <c:orientation val="minMax"/>
          <c:max val="21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5244416"/>
        <c:crosses val="autoZero"/>
        <c:crossBetween val="between"/>
        <c:majorUnit val="500"/>
        <c:minorUnit val="200"/>
      </c:valAx>
    </c:plotArea>
    <c:legend>
      <c:legendPos val="b"/>
      <c:layout>
        <c:manualLayout>
          <c:xMode val="edge"/>
          <c:yMode val="edge"/>
          <c:x val="3.5831035608838074E-2"/>
          <c:y val="0.58634467334283757"/>
          <c:w val="0.95882444038204506"/>
          <c:h val="0.40215110776418528"/>
        </c:manualLayout>
      </c:layout>
      <c:overlay val="0"/>
      <c:txPr>
        <a:bodyPr/>
        <a:lstStyle/>
        <a:p>
          <a:pPr>
            <a:lnSpc>
              <a:spcPct val="100000"/>
            </a:lnSpc>
            <a:defRPr sz="800" kern="10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78698869398645E-2"/>
          <c:y val="9.3741691054863768E-2"/>
          <c:w val="0.23610980053007538"/>
          <c:h val="0.388136142979533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3.975844157309074E-2"/>
                  <c:y val="-5.986672146050299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5,0%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9858945219308891E-2"/>
                  <c:y val="-2.737859497484296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15,6%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3331002160095207E-2"/>
                  <c:y val="1.752850556463034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13,7%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6527153468278153E-2"/>
                  <c:y val="4.666687876374260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2,4%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0270632293141302E-2"/>
                  <c:y val="6.625222396020508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8418844151669124E-2"/>
                  <c:y val="0.1008288163872475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0,9%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4.7467896363221608E-2"/>
                  <c:y val="6.551260904501331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27,7%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8.2867850547380356E-2"/>
                  <c:y val="1.105289480578247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3,2%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9231074726327774E-2"/>
                  <c:y val="-2.595868138772430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6.5787948802749865E-2"/>
                  <c:y val="-4.074995701597466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7.6724531236973717E-2"/>
                  <c:y val="-6.316697490999044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0333449987769618E-2"/>
                  <c:y val="-8.24348280519713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5,8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318130389732699E-2"/>
                  <c:y val="-0.1074149232829189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2.0948441792948122E-2"/>
                  <c:y val="-0.1015478102552085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"/>
                  <c:y val="-0.1231199441123468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5459532101823539E-2"/>
                  <c:y val="-0.19155810648820723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0,0%</a:t>
                    </a:r>
                    <a:endParaRPr lang="en-US" sz="105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4.0756948268443872E-2"/>
                  <c:y val="-0.14870958266847675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0,7%</a:t>
                    </a:r>
                    <a:endParaRPr lang="en-US" sz="120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Обеспечение граждан в Чувашской Республике доступным и комфортным жильем</c:v>
                </c:pt>
                <c:pt idx="1">
                  <c:v>Развитие здравоохранения</c:v>
                </c:pt>
                <c:pt idx="2">
                  <c:v>Социальная поддержка граждан</c:v>
                </c:pt>
                <c:pt idx="3">
                  <c:v>Развитие культуры и туризма</c:v>
                </c:pt>
                <c:pt idx="4">
                  <c:v>Развитие физической культуры и спорта</c:v>
                </c:pt>
                <c:pt idx="5">
                  <c:v>Содействие занятости населения</c:v>
                </c:pt>
                <c:pt idx="6">
                  <c:v>Развитие образования</c:v>
                </c:pt>
                <c:pt idx="7">
                  <c:v>Развитие сельского хозяйства и регулирование рынка сельскохозяйственной продукции, сырья и продовольствия Чувашской Республики</c:v>
                </c:pt>
                <c:pt idx="8">
                  <c:v>Развитие транспортной системы Чувашской Республики"</c:v>
                </c:pt>
                <c:pt idx="9">
                  <c:v>Управление общественными финансами и государственным долгом Чувашской Республики</c:v>
                </c:pt>
                <c:pt idx="10">
                  <c:v>Развитие потенциала государственного управления</c:v>
                </c:pt>
                <c:pt idx="11">
                  <c:v>Экономическое развитие Чувашской Республики</c:v>
                </c:pt>
                <c:pt idx="12">
                  <c:v>Модернизация и развитие сферы жилищно-коммунального хозяйства</c:v>
                </c:pt>
                <c:pt idx="13">
                  <c:v>Другие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0.05</c:v>
                </c:pt>
                <c:pt idx="1">
                  <c:v>0.156</c:v>
                </c:pt>
                <c:pt idx="2">
                  <c:v>0.13700000000000001</c:v>
                </c:pt>
                <c:pt idx="3">
                  <c:v>2.4E-2</c:v>
                </c:pt>
                <c:pt idx="4">
                  <c:v>1.9E-2</c:v>
                </c:pt>
                <c:pt idx="5">
                  <c:v>8.9999999999999993E-3</c:v>
                </c:pt>
                <c:pt idx="6">
                  <c:v>0.27700000000000002</c:v>
                </c:pt>
                <c:pt idx="7">
                  <c:v>3.2000000000000001E-2</c:v>
                </c:pt>
                <c:pt idx="8">
                  <c:v>8.2000000000000003E-2</c:v>
                </c:pt>
                <c:pt idx="9">
                  <c:v>8.4000000000000005E-2</c:v>
                </c:pt>
                <c:pt idx="10">
                  <c:v>1.2999999999999999E-2</c:v>
                </c:pt>
                <c:pt idx="11">
                  <c:v>5.8000000000000003E-2</c:v>
                </c:pt>
                <c:pt idx="12">
                  <c:v>1.4999999999999999E-2</c:v>
                </c:pt>
                <c:pt idx="13">
                  <c:v>4.3999999999999997E-2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76350725532568"/>
          <c:y val="1.6578586767062635E-2"/>
          <c:w val="0.57487668832102812"/>
          <c:h val="0.57607970642048301"/>
        </c:manualLayout>
      </c:layout>
      <c:overlay val="0"/>
      <c:txPr>
        <a:bodyPr/>
        <a:lstStyle/>
        <a:p>
          <a:pPr>
            <a:lnSpc>
              <a:spcPct val="80000"/>
            </a:lnSpc>
            <a:defRPr sz="900" b="1" kern="0" spc="3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3686859148881838E-2"/>
                  <c:y val="-0.2181042542216685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2 841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647668043499187E-2"/>
                  <c:y val="-0.25672099461168107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3 965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677695778554521E-2"/>
                  <c:y val="-0.3876887723493634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r>
                      <a:rPr lang="en-US" baseline="0" dirty="0" smtClean="0"/>
                      <a:t> </a:t>
                    </a:r>
                    <a:r>
                      <a:rPr lang="ru-RU" baseline="0" dirty="0" smtClean="0"/>
                      <a:t>702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63942566413E-2"/>
                  <c:y val="-0.229710563973740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3 586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161100427452486E-2"/>
                  <c:y val="-0.232375157269227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en-US" baseline="0" dirty="0" smtClean="0"/>
                      <a:t> </a:t>
                    </a:r>
                    <a:r>
                      <a:rPr lang="ru-RU" baseline="0" dirty="0" smtClean="0"/>
                      <a:t>687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2840.9</c:v>
                </c:pt>
                <c:pt idx="1">
                  <c:v>3964.7</c:v>
                </c:pt>
                <c:pt idx="2">
                  <c:v>6701.9</c:v>
                </c:pt>
                <c:pt idx="3">
                  <c:v>3585.6</c:v>
                </c:pt>
                <c:pt idx="4">
                  <c:v>3687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6212608"/>
        <c:axId val="199394432"/>
        <c:axId val="0"/>
      </c:bar3DChart>
      <c:catAx>
        <c:axId val="206212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9394432"/>
        <c:crosses val="autoZero"/>
        <c:auto val="1"/>
        <c:lblAlgn val="ctr"/>
        <c:lblOffset val="100"/>
        <c:noMultiLvlLbl val="0"/>
      </c:catAx>
      <c:valAx>
        <c:axId val="19939443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212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028525716779082E-2"/>
                  <c:y val="-0.3560500552848625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940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36918081980219E-2"/>
                  <c:y val="-0.41358334523677265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1 163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934004556689253E-2"/>
                  <c:y val="-0.3548673163299315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1 036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22821913063114E-2"/>
                  <c:y val="-0.3316909893609704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978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268566212177901E-2"/>
                  <c:y val="-0.330851466239200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980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940</c:v>
                </c:pt>
                <c:pt idx="1">
                  <c:v>1163</c:v>
                </c:pt>
                <c:pt idx="2">
                  <c:v>1036</c:v>
                </c:pt>
                <c:pt idx="3">
                  <c:v>978</c:v>
                </c:pt>
                <c:pt idx="4">
                  <c:v>980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6570496"/>
        <c:axId val="206374016"/>
        <c:axId val="0"/>
      </c:bar3DChart>
      <c:catAx>
        <c:axId val="206570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374016"/>
        <c:crosses val="autoZero"/>
        <c:auto val="1"/>
        <c:lblAlgn val="ctr"/>
        <c:lblOffset val="100"/>
        <c:noMultiLvlLbl val="0"/>
      </c:catAx>
      <c:valAx>
        <c:axId val="20637401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570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8470805798999877E-2"/>
                  <c:y val="-0.35120571298435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36656162247361E-2"/>
                  <c:y val="-0.3718645280931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361290441211881E-2"/>
                  <c:y val="-0.38012818427302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921423499136109E-2"/>
                  <c:y val="-0.38012850961382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59131796168159E-2"/>
                  <c:y val="-0.359469369164199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20042.7</c:v>
                </c:pt>
                <c:pt idx="1">
                  <c:v>21373.3</c:v>
                </c:pt>
                <c:pt idx="2">
                  <c:v>22222</c:v>
                </c:pt>
                <c:pt idx="3">
                  <c:v>21752</c:v>
                </c:pt>
                <c:pt idx="4">
                  <c:v>18616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7304704"/>
        <c:axId val="206379776"/>
        <c:axId val="0"/>
      </c:bar3DChart>
      <c:catAx>
        <c:axId val="207304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379776"/>
        <c:crosses val="autoZero"/>
        <c:auto val="1"/>
        <c:lblAlgn val="ctr"/>
        <c:lblOffset val="100"/>
        <c:noMultiLvlLbl val="0"/>
      </c:catAx>
      <c:valAx>
        <c:axId val="20637977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73047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94664577972791"/>
          <c:y val="9.6790356507520825E-2"/>
          <c:w val="0.82297906124950149"/>
          <c:h val="0.7367157396218990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540981739694013E-2"/>
                  <c:y val="-0.373129302848624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64989244665325E-2"/>
                  <c:y val="-0.30270538217527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65315934081703E-2"/>
                  <c:y val="-0.287569221515387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71320117745028E-2"/>
                  <c:y val="-0.333803874205702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717539587185251E-2"/>
                  <c:y val="-0.323406307783657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8.3944760381774609E-3"/>
                  <c:y val="-0.33329768535255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16619.463</c:v>
                </c:pt>
                <c:pt idx="1">
                  <c:v>13233.5</c:v>
                </c:pt>
                <c:pt idx="2">
                  <c:v>12560.602000000001</c:v>
                </c:pt>
                <c:pt idx="3">
                  <c:v>13312.225</c:v>
                </c:pt>
                <c:pt idx="4">
                  <c:v>13825.656999999999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8318976"/>
        <c:axId val="206653696"/>
        <c:axId val="0"/>
      </c:bar3DChart>
      <c:catAx>
        <c:axId val="208318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653696"/>
        <c:crosses val="autoZero"/>
        <c:auto val="1"/>
        <c:lblAlgn val="ctr"/>
        <c:lblOffset val="100"/>
        <c:noMultiLvlLbl val="0"/>
      </c:catAx>
      <c:valAx>
        <c:axId val="20665369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8318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401354637203953E-2"/>
                  <c:y val="-0.33629416869635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11 707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2032282322882996E-3"/>
                  <c:y val="-0.36026449431375879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264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883907918138118E-2"/>
                  <c:y val="-0.34399509855728727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6735707995889967E-2"/>
                  <c:y val="-0.3049653378136401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271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893898316499004E-2"/>
                  <c:y val="-0.26733909516565324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11706.5</c:v>
                </c:pt>
                <c:pt idx="1">
                  <c:v>12264.1</c:v>
                </c:pt>
                <c:pt idx="2">
                  <c:v>11025.7</c:v>
                </c:pt>
                <c:pt idx="3">
                  <c:v>9270.6</c:v>
                </c:pt>
                <c:pt idx="4">
                  <c:v>7513.2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09223168"/>
        <c:axId val="206658304"/>
        <c:axId val="0"/>
      </c:bar3DChart>
      <c:catAx>
        <c:axId val="209223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658304"/>
        <c:crosses val="autoZero"/>
        <c:auto val="1"/>
        <c:lblAlgn val="ctr"/>
        <c:lblOffset val="100"/>
        <c:noMultiLvlLbl val="0"/>
      </c:catAx>
      <c:valAx>
        <c:axId val="20665830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92231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5844215973682092E-2"/>
                  <c:y val="-0.381110649332061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753349553430798E-2"/>
                  <c:y val="-0.158587179012640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088570117440005E-2"/>
                      <c:h val="6.684285965263721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2.328908579441186E-2"/>
                  <c:y val="-0.3845222742562807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324771679873786E-2"/>
                  <c:y val="-0.331286319272601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701084170275478E-2"/>
                  <c:y val="-0.3084391082730437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30.2</c:v>
                </c:pt>
                <c:pt idx="1">
                  <c:v>9</c:v>
                </c:pt>
                <c:pt idx="2">
                  <c:v>31.2</c:v>
                </c:pt>
                <c:pt idx="3">
                  <c:v>25</c:v>
                </c:pt>
                <c:pt idx="4">
                  <c:v>22.9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0194432"/>
        <c:axId val="208238208"/>
        <c:axId val="0"/>
      </c:bar3DChart>
      <c:catAx>
        <c:axId val="210194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8238208"/>
        <c:crosses val="autoZero"/>
        <c:auto val="1"/>
        <c:lblAlgn val="ctr"/>
        <c:lblOffset val="100"/>
        <c:noMultiLvlLbl val="0"/>
      </c:catAx>
      <c:valAx>
        <c:axId val="2082382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01944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7.1630156257049202E-3"/>
                  <c:y val="-0.3624857347913297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747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7315490314651892E-3"/>
                  <c:y val="-0.39325371115397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288857941384352E-2"/>
                  <c:y val="-0.3696231051946036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749610029543423E-2"/>
                  <c:y val="-0.3461866615202907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696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1020111675325841E-2"/>
                  <c:y val="-0.3456874708719910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692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747.2</c:v>
                </c:pt>
                <c:pt idx="1">
                  <c:v>859.5</c:v>
                </c:pt>
                <c:pt idx="2">
                  <c:v>760.4</c:v>
                </c:pt>
                <c:pt idx="3">
                  <c:v>696.1</c:v>
                </c:pt>
                <c:pt idx="4">
                  <c:v>692.2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8088192"/>
        <c:axId val="197930944"/>
        <c:axId val="0"/>
      </c:bar3DChart>
      <c:catAx>
        <c:axId val="198088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930944"/>
        <c:crosses val="autoZero"/>
        <c:auto val="1"/>
        <c:lblAlgn val="ctr"/>
        <c:lblOffset val="100"/>
        <c:noMultiLvlLbl val="0"/>
      </c:catAx>
      <c:valAx>
        <c:axId val="19793094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8088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84944690816E-2"/>
                  <c:y val="-0.3563187689104336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2 627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792817717021305E-2"/>
                  <c:y val="-0.3451966685102644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2 461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524671015455833E-2"/>
                  <c:y val="-0.2811019292709113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1 898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670305726207105E-2"/>
                  <c:y val="-0.2514985196993850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1 599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8.2889187246564435E-3"/>
                  <c:y val="-0.242329440088492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1 513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2626.5</c:v>
                </c:pt>
                <c:pt idx="1">
                  <c:v>2461.1</c:v>
                </c:pt>
                <c:pt idx="2">
                  <c:v>1898</c:v>
                </c:pt>
                <c:pt idx="3">
                  <c:v>1599</c:v>
                </c:pt>
                <c:pt idx="4">
                  <c:v>1513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4986880"/>
        <c:axId val="208238784"/>
        <c:axId val="0"/>
      </c:bar3DChart>
      <c:catAx>
        <c:axId val="204986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8238784"/>
        <c:crosses val="autoZero"/>
        <c:auto val="1"/>
        <c:lblAlgn val="ctr"/>
        <c:lblOffset val="100"/>
        <c:noMultiLvlLbl val="0"/>
      </c:catAx>
      <c:valAx>
        <c:axId val="20823878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4986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0915822450058994E-2"/>
                  <c:y val="-0.3769779093600546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642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55222389483E-2"/>
                  <c:y val="-8.489149884504025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265796004719477E-2"/>
                  <c:y val="-7.037869668477722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997432315752838E-3"/>
                  <c:y val="-6.96980837427205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030043713920089E-2"/>
                  <c:y val="-0.184483846829553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359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4"/>
                <c:pt idx="0">
                  <c:v>2022 план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642</c:v>
                </c:pt>
                <c:pt idx="1">
                  <c:v>35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3128192"/>
        <c:axId val="203327744"/>
        <c:axId val="0"/>
      </c:bar3DChart>
      <c:catAx>
        <c:axId val="213128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3327744"/>
        <c:crosses val="autoZero"/>
        <c:auto val="1"/>
        <c:lblAlgn val="ctr"/>
        <c:lblOffset val="100"/>
        <c:noMultiLvlLbl val="0"/>
      </c:catAx>
      <c:valAx>
        <c:axId val="20332774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128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2225679211695E-2"/>
                  <c:y val="-0.2824878311653603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1 293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158977086549643E-2"/>
                  <c:y val="-0.376649992198060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091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7286158755789467E-2"/>
                  <c:y val="-0.273927267053135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0953862519297848E-3"/>
                  <c:y val="-0.188325670132659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1222567921169389E-2"/>
                  <c:y val="-0.154084087717388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1293.0999999999999</c:v>
                </c:pt>
                <c:pt idx="1">
                  <c:v>2091.3000000000002</c:v>
                </c:pt>
                <c:pt idx="2">
                  <c:v>1489.4</c:v>
                </c:pt>
                <c:pt idx="3">
                  <c:v>798.9</c:v>
                </c:pt>
                <c:pt idx="4">
                  <c:v>636.79999999999995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7349632"/>
        <c:axId val="203327168"/>
        <c:axId val="0"/>
      </c:bar3DChart>
      <c:catAx>
        <c:axId val="217349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3327168"/>
        <c:crosses val="autoZero"/>
        <c:auto val="1"/>
        <c:lblAlgn val="ctr"/>
        <c:lblOffset val="100"/>
        <c:noMultiLvlLbl val="0"/>
      </c:catAx>
      <c:valAx>
        <c:axId val="2033271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349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0.15521145102275627"/>
                  <c:y val="-0.34016976492053841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52862278210809"/>
                      <c:h val="8.2947681340146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1546694586365472"/>
                  <c:y val="-0.2943825968920503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314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4534595639150226E-3"/>
                  <c:y val="-0.35866515059364834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387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437980409349152E-2"/>
                  <c:y val="-0.28521388088249555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304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5126680700508201E-4"/>
                  <c:y val="-0.27839648835179948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304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#\ ##0.0</c:formatCode>
                <c:ptCount val="5"/>
                <c:pt idx="0">
                  <c:v>314</c:v>
                </c:pt>
                <c:pt idx="1">
                  <c:v>348</c:v>
                </c:pt>
                <c:pt idx="2">
                  <c:v>387</c:v>
                </c:pt>
                <c:pt idx="3">
                  <c:v>304</c:v>
                </c:pt>
                <c:pt idx="4">
                  <c:v>304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17789440"/>
        <c:axId val="213372288"/>
        <c:axId val="0"/>
      </c:bar3DChart>
      <c:catAx>
        <c:axId val="21778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372288"/>
        <c:crosses val="autoZero"/>
        <c:auto val="1"/>
        <c:lblAlgn val="ctr"/>
        <c:lblOffset val="100"/>
        <c:noMultiLvlLbl val="0"/>
      </c:catAx>
      <c:valAx>
        <c:axId val="213372288"/>
        <c:scaling>
          <c:orientation val="minMax"/>
          <c:min val="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7894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027909951664922E-2"/>
                  <c:y val="-0.24413001142491775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24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67272765751815E-2"/>
                  <c:y val="-0.2596028895550847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0690235749617E-2"/>
                  <c:y val="-0.349481525672525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685525695426687E-2"/>
                  <c:y val="-0.354786512460011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364545966531101E-2"/>
                  <c:y val="-0.3576131270235342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#\ ##0.0</c:formatCode>
                <c:ptCount val="5"/>
                <c:pt idx="0">
                  <c:v>24</c:v>
                </c:pt>
                <c:pt idx="1">
                  <c:v>27</c:v>
                </c:pt>
                <c:pt idx="2">
                  <c:v>41</c:v>
                </c:pt>
                <c:pt idx="3">
                  <c:v>41</c:v>
                </c:pt>
                <c:pt idx="4">
                  <c:v>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8740736"/>
        <c:axId val="197953792"/>
        <c:axId val="0"/>
      </c:bar3DChart>
      <c:catAx>
        <c:axId val="218740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953792"/>
        <c:crosses val="autoZero"/>
        <c:auto val="1"/>
        <c:lblAlgn val="ctr"/>
        <c:lblOffset val="100"/>
        <c:noMultiLvlLbl val="0"/>
      </c:catAx>
      <c:valAx>
        <c:axId val="197953792"/>
        <c:scaling>
          <c:orientation val="minMax"/>
          <c:max val="50"/>
          <c:min val="0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740736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761532954243024E-2"/>
                  <c:y val="-0.409415848838079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988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164705617758518E-2"/>
                  <c:y val="-0.2986621260181401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686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22233759029009E-2"/>
                  <c:y val="-0.3469676966415495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773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651691100124072E-2"/>
                  <c:y val="-0.3398977687764387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849712683532063E-2"/>
                  <c:y val="-0.1136652259072589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155</a:t>
                    </a:r>
                  </a:p>
                  <a:p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988</c:v>
                </c:pt>
                <c:pt idx="1">
                  <c:v>686</c:v>
                </c:pt>
                <c:pt idx="2">
                  <c:v>773</c:v>
                </c:pt>
                <c:pt idx="3">
                  <c:v>760</c:v>
                </c:pt>
                <c:pt idx="4">
                  <c:v>155.4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9510272"/>
        <c:axId val="213374016"/>
        <c:axId val="0"/>
      </c:bar3DChart>
      <c:catAx>
        <c:axId val="219510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374016"/>
        <c:crosses val="autoZero"/>
        <c:auto val="1"/>
        <c:lblAlgn val="ctr"/>
        <c:lblOffset val="100"/>
        <c:noMultiLvlLbl val="0"/>
      </c:catAx>
      <c:valAx>
        <c:axId val="2133740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95102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96143484057328"/>
          <c:y val="6.3896815259490633E-2"/>
          <c:w val="0.82769350032536071"/>
          <c:h val="0.72182012066711143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924869458949005E-2"/>
                  <c:y val="-0.398630900317367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195613185836494E-2"/>
                  <c:y val="-0.37085829481609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0397654228901E-2"/>
                  <c:y val="-0.319141904440607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1097140000317425E-3"/>
                  <c:y val="-0.2716741479542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490975209103864E-2"/>
                  <c:y val="-0.245646069249262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(2)'!$B$8:$B$11</c:f>
              <c:strCache>
                <c:ptCount val="4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3476</c:v>
                </c:pt>
                <c:pt idx="1">
                  <c:v>3213</c:v>
                </c:pt>
                <c:pt idx="2">
                  <c:v>2596</c:v>
                </c:pt>
                <c:pt idx="3">
                  <c:v>2106</c:v>
                </c:pt>
                <c:pt idx="4">
                  <c:v>1940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0550656"/>
        <c:axId val="218066304"/>
        <c:axId val="0"/>
      </c:bar3DChart>
      <c:catAx>
        <c:axId val="220550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066304"/>
        <c:crosses val="autoZero"/>
        <c:auto val="1"/>
        <c:lblAlgn val="ctr"/>
        <c:lblOffset val="100"/>
        <c:noMultiLvlLbl val="0"/>
      </c:catAx>
      <c:valAx>
        <c:axId val="21806630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0550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2080512"/>
        <c:axId val="218069760"/>
        <c:axId val="0"/>
      </c:bar3DChart>
      <c:catAx>
        <c:axId val="2220805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18069760"/>
        <c:crosses val="autoZero"/>
        <c:auto val="1"/>
        <c:lblAlgn val="ctr"/>
        <c:lblOffset val="100"/>
        <c:noMultiLvlLbl val="0"/>
      </c:catAx>
      <c:valAx>
        <c:axId val="2180697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220805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9.7642358087425395E-3"/>
                  <c:y val="-0.24461121278297948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765012865469205E-3"/>
                  <c:y val="-0.32731244442285762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054293989569827E-2"/>
                  <c:y val="-0.218201954443190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5445390784418E-2"/>
                  <c:y val="-0.20345319820393615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405998670714961E-2"/>
                  <c:y val="-0.16866698385441914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881</c:v>
                </c:pt>
                <c:pt idx="1">
                  <c:v>1554</c:v>
                </c:pt>
                <c:pt idx="2">
                  <c:v>927</c:v>
                </c:pt>
                <c:pt idx="3">
                  <c:v>721</c:v>
                </c:pt>
                <c:pt idx="4">
                  <c:v>497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2103040"/>
        <c:axId val="218071616"/>
        <c:axId val="0"/>
      </c:bar3DChart>
      <c:catAx>
        <c:axId val="222103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071616"/>
        <c:crosses val="autoZero"/>
        <c:auto val="1"/>
        <c:lblAlgn val="ctr"/>
        <c:lblOffset val="100"/>
        <c:noMultiLvlLbl val="0"/>
      </c:catAx>
      <c:valAx>
        <c:axId val="218071616"/>
        <c:scaling>
          <c:orientation val="minMax"/>
          <c:max val="16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2103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22297486429838"/>
          <c:y val="3.5324667970578642E-2"/>
          <c:w val="0.88177702513570166"/>
          <c:h val="0.77216470731315734"/>
        </c:manualLayout>
      </c:layout>
      <c:bar3DChart>
        <c:barDir val="col"/>
        <c:grouping val="cluster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029769227883496E-2"/>
                  <c:y val="-4.0067784547581295E-2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41</a:t>
                    </a:r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655182729461E-2"/>
                  <c:y val="-1.5752475078689984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832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276916920691383E-3"/>
                  <c:y val="-1.9487574817017433E-2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/>
                      <a:t>6</a:t>
                    </a:r>
                    <a:r>
                      <a:rPr lang="ru-RU" sz="1300" dirty="0" smtClean="0"/>
                      <a:t>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375321398580411E-2"/>
                  <c:y val="-1.3261228866796653E-2"/>
                </c:manualLayout>
              </c:layout>
              <c:tx>
                <c:rich>
                  <a:bodyPr/>
                  <a:lstStyle/>
                  <a:p>
                    <a:r>
                      <a:rPr lang="en-US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917318922620977E-2"/>
                  <c:y val="1.206209744076976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48</a:t>
                    </a:r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419</c:v>
                </c:pt>
                <c:pt idx="1">
                  <c:v>832</c:v>
                </c:pt>
                <c:pt idx="2">
                  <c:v>644</c:v>
                </c:pt>
                <c:pt idx="3">
                  <c:v>770</c:v>
                </c:pt>
                <c:pt idx="4">
                  <c:v>483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22668288"/>
        <c:axId val="218077376"/>
        <c:axId val="0"/>
      </c:bar3DChart>
      <c:catAx>
        <c:axId val="222668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077376"/>
        <c:crosses val="autoZero"/>
        <c:auto val="1"/>
        <c:lblAlgn val="ctr"/>
        <c:lblOffset val="100"/>
        <c:noMultiLvlLbl val="0"/>
      </c:catAx>
      <c:valAx>
        <c:axId val="2180773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2668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077434225543E-2"/>
                  <c:y val="-0.383300631661426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2 577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5286363476919651E-2"/>
                  <c:y val="-0.3081608601128448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1 931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383457469333E-2"/>
                  <c:y val="-0.1179681503912961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51</a:t>
                    </a:r>
                    <a:r>
                      <a:rPr lang="ru-RU" dirty="0" smtClean="0"/>
                      <a:t>8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1063830880440333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256450352633E-2"/>
                  <c:y val="-0.1200140654654288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2783</c:v>
                </c:pt>
                <c:pt idx="1">
                  <c:v>1931.4013</c:v>
                </c:pt>
                <c:pt idx="2">
                  <c:v>517.87019999999995</c:v>
                </c:pt>
                <c:pt idx="3">
                  <c:v>387.78640000000001</c:v>
                </c:pt>
                <c:pt idx="4">
                  <c:v>393.0369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3928832"/>
        <c:axId val="198275008"/>
        <c:axId val="0"/>
      </c:bar3DChart>
      <c:catAx>
        <c:axId val="223928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8275008"/>
        <c:crosses val="autoZero"/>
        <c:auto val="1"/>
        <c:lblAlgn val="ctr"/>
        <c:lblOffset val="100"/>
        <c:noMultiLvlLbl val="0"/>
      </c:catAx>
      <c:valAx>
        <c:axId val="1982750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39288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7.9298426130734283E-3"/>
                  <c:y val="-0.1956965456116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89222460083832E-2"/>
                  <c:y val="-0.4019621003143856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577474641127407E-2"/>
                  <c:y val="-0.236240410274854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145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410602507393002E-2"/>
                  <c:y val="-0.118618116191020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0657767443137307E-2"/>
                  <c:y val="-0.124092408181091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134</c:v>
                </c:pt>
                <c:pt idx="1">
                  <c:v>297.89999999999998</c:v>
                </c:pt>
                <c:pt idx="2">
                  <c:v>145.4</c:v>
                </c:pt>
                <c:pt idx="3">
                  <c:v>57.8</c:v>
                </c:pt>
                <c:pt idx="4">
                  <c:v>50.4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4105984"/>
        <c:axId val="198272704"/>
        <c:axId val="0"/>
      </c:bar3DChart>
      <c:catAx>
        <c:axId val="224105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8272704"/>
        <c:crosses val="autoZero"/>
        <c:auto val="1"/>
        <c:lblAlgn val="ctr"/>
        <c:lblOffset val="100"/>
        <c:noMultiLvlLbl val="0"/>
      </c:catAx>
      <c:valAx>
        <c:axId val="19827270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41059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2494870682541176E-2"/>
                  <c:y val="-8.67137415218805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335291117261996E-3"/>
                  <c:y val="-0.170545386973892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467410869860252E-2"/>
                  <c:y val="-0.187896806962123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922148492773893E-2"/>
                  <c:y val="-0.1317142060763728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805364032892689E-2"/>
                  <c:y val="-0.398665489795286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14.9</c:v>
                </c:pt>
                <c:pt idx="1">
                  <c:v>51.7</c:v>
                </c:pt>
                <c:pt idx="2">
                  <c:v>39</c:v>
                </c:pt>
                <c:pt idx="3">
                  <c:v>34</c:v>
                </c:pt>
                <c:pt idx="4">
                  <c:v>140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5035776"/>
        <c:axId val="218072768"/>
        <c:axId val="0"/>
      </c:bar3DChart>
      <c:catAx>
        <c:axId val="225035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072768"/>
        <c:crosses val="autoZero"/>
        <c:auto val="1"/>
        <c:lblAlgn val="ctr"/>
        <c:lblOffset val="100"/>
        <c:noMultiLvlLbl val="0"/>
      </c:catAx>
      <c:valAx>
        <c:axId val="218072768"/>
        <c:scaling>
          <c:orientation val="minMax"/>
          <c:max val="15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5035776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2976182116724105E-2"/>
                  <c:y val="-0.32200974040912034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6 155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655182729517E-2"/>
                  <c:y val="-0.36030665847726717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7 217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698272503672097E-2"/>
                  <c:y val="-0.3302727115073825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6 585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671852650594412E-3"/>
                  <c:y val="-0.34888032269408509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6 671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917318922620977E-2"/>
                  <c:y val="-0.28826514607235393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5 298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6154.6292793100001</c:v>
                </c:pt>
                <c:pt idx="1">
                  <c:v>7216.7788</c:v>
                </c:pt>
                <c:pt idx="2">
                  <c:v>6584.9894999999997</c:v>
                </c:pt>
                <c:pt idx="3">
                  <c:v>6671.2303000000002</c:v>
                </c:pt>
                <c:pt idx="4">
                  <c:v>5297.8010000000004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25618944"/>
        <c:axId val="224211456"/>
        <c:axId val="0"/>
      </c:bar3DChart>
      <c:catAx>
        <c:axId val="225618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4211456"/>
        <c:crosses val="autoZero"/>
        <c:auto val="1"/>
        <c:lblAlgn val="ctr"/>
        <c:lblOffset val="100"/>
        <c:noMultiLvlLbl val="0"/>
      </c:catAx>
      <c:valAx>
        <c:axId val="224211456"/>
        <c:scaling>
          <c:orientation val="minMax"/>
          <c:max val="8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5618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385914431820435E-2"/>
                  <c:y val="-0.1345220471353656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257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10594576787829E-3"/>
                  <c:y val="-0.2388283916878879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2 638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348549080532754E-2"/>
                  <c:y val="-0.374903420348682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ru-RU" baseline="0" dirty="0" smtClean="0"/>
                      <a:t> 641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204263313219931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764822478994E-2"/>
                  <c:y val="-9.14650241970963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1257.2</c:v>
                </c:pt>
                <c:pt idx="1">
                  <c:v>2638.4</c:v>
                </c:pt>
                <c:pt idx="2">
                  <c:v>4641</c:v>
                </c:pt>
                <c:pt idx="3">
                  <c:v>2161</c:v>
                </c:pt>
                <c:pt idx="4">
                  <c:v>460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6509824"/>
        <c:axId val="224212608"/>
        <c:axId val="0"/>
      </c:bar3DChart>
      <c:catAx>
        <c:axId val="226509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4212608"/>
        <c:crosses val="autoZero"/>
        <c:auto val="1"/>
        <c:lblAlgn val="ctr"/>
        <c:lblOffset val="100"/>
        <c:noMultiLvlLbl val="0"/>
      </c:catAx>
      <c:valAx>
        <c:axId val="2242126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6509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7491840"/>
        <c:axId val="225859200"/>
        <c:axId val="0"/>
      </c:bar3DChart>
      <c:catAx>
        <c:axId val="227491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25859200"/>
        <c:crosses val="autoZero"/>
        <c:auto val="1"/>
        <c:lblAlgn val="ctr"/>
        <c:lblOffset val="100"/>
        <c:noMultiLvlLbl val="0"/>
      </c:catAx>
      <c:valAx>
        <c:axId val="2258592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274918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476859643137809"/>
          <c:y val="5.092494387871295E-2"/>
          <c:w val="0.83204342897108252"/>
          <c:h val="0.7569730292481374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116456545331031E-2"/>
                  <c:y val="-0.1941959202264372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2789204840480866E-3"/>
                  <c:y val="-0.33467840062465432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675072122565886E-2"/>
                  <c:y val="-0.39252399388359305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8375360612829432E-3"/>
                  <c:y val="-0.2850964635455640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116714748377259E-2"/>
                  <c:y val="-0.1528776393271953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1855.5244999999998</c:v>
                </c:pt>
                <c:pt idx="1">
                  <c:v>3153.0703999999992</c:v>
                </c:pt>
                <c:pt idx="2">
                  <c:v>4036.0437000000002</c:v>
                </c:pt>
                <c:pt idx="3">
                  <c:v>2447.9380999999998</c:v>
                </c:pt>
                <c:pt idx="4">
                  <c:v>1144.6624000000002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8151808"/>
        <c:axId val="224899008"/>
        <c:axId val="0"/>
      </c:bar3DChart>
      <c:catAx>
        <c:axId val="2281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4899008"/>
        <c:crosses val="autoZero"/>
        <c:auto val="1"/>
        <c:lblAlgn val="ctr"/>
        <c:lblOffset val="100"/>
        <c:noMultiLvlLbl val="0"/>
      </c:catAx>
      <c:valAx>
        <c:axId val="22489900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8151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8322304"/>
        <c:axId val="225855744"/>
        <c:axId val="0"/>
      </c:bar3DChart>
      <c:catAx>
        <c:axId val="2283223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25855744"/>
        <c:crosses val="autoZero"/>
        <c:auto val="1"/>
        <c:lblAlgn val="ctr"/>
        <c:lblOffset val="100"/>
        <c:noMultiLvlLbl val="0"/>
      </c:catAx>
      <c:valAx>
        <c:axId val="22585574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28322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087705371376517"/>
          <c:w val="0.82190655361342291"/>
          <c:h val="0.7001604365048806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9501217647890703E-2"/>
                  <c:y val="-0.23345987825230613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850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633633294497764E-2"/>
                  <c:y val="-0.3702137055144976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539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343834132579345E-2"/>
                  <c:y val="-0.31559467750856585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 </a:t>
                    </a:r>
                    <a:r>
                      <a:rPr lang="en-US" dirty="0" smtClean="0"/>
                      <a:t>125</a:t>
                    </a:r>
                    <a:r>
                      <a:rPr lang="ru-RU" dirty="0" smtClean="0"/>
                      <a:t>9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7751146029162427E-3"/>
                  <c:y val="-0.20812905984080327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584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8269183846959197E-3"/>
                  <c:y val="-0.1077963322316970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158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0.0</c:formatCode>
                <c:ptCount val="5"/>
                <c:pt idx="0">
                  <c:v>850.12329999999997</c:v>
                </c:pt>
                <c:pt idx="1">
                  <c:v>1539.3332</c:v>
                </c:pt>
                <c:pt idx="2">
                  <c:v>1258.5776999999998</c:v>
                </c:pt>
                <c:pt idx="3">
                  <c:v>584.22140000000002</c:v>
                </c:pt>
                <c:pt idx="4">
                  <c:v>157.99679999999998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7611648"/>
        <c:axId val="225860928"/>
        <c:axId val="0"/>
      </c:bar3DChart>
      <c:catAx>
        <c:axId val="227611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5860928"/>
        <c:crosses val="autoZero"/>
        <c:auto val="1"/>
        <c:lblAlgn val="ctr"/>
        <c:lblOffset val="100"/>
        <c:noMultiLvlLbl val="0"/>
      </c:catAx>
      <c:valAx>
        <c:axId val="225860928"/>
        <c:scaling>
          <c:orientation val="minMax"/>
          <c:max val="160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76116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9142016"/>
        <c:axId val="227084544"/>
        <c:axId val="0"/>
      </c:bar3DChart>
      <c:catAx>
        <c:axId val="229142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27084544"/>
        <c:crosses val="autoZero"/>
        <c:auto val="1"/>
        <c:lblAlgn val="ctr"/>
        <c:lblOffset val="100"/>
        <c:noMultiLvlLbl val="0"/>
      </c:catAx>
      <c:valAx>
        <c:axId val="22708454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291420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476856357255931"/>
          <c:y val="0.1087705371376517"/>
          <c:w val="0.83532248656763197"/>
          <c:h val="0.70152487373881556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1198703657377139E-3"/>
                  <c:y val="-9.3156539687891809E-2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165263632297642E-2"/>
                  <c:y val="-0.35667516804038746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2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195625173774517E-2"/>
                  <c:y val="-0.32255391834516739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233429496754519E-2"/>
                  <c:y val="-0.1108925502038919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675072122565768E-2"/>
                  <c:y val="-0.1024950647476891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2021 факт</c:v>
                </c:pt>
                <c:pt idx="1">
                  <c:v>2022 план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1.8</c:v>
                </c:pt>
                <c:pt idx="1">
                  <c:v>27.1816</c:v>
                </c:pt>
                <c:pt idx="2">
                  <c:v>23.975099999999998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9264384"/>
        <c:axId val="227087424"/>
        <c:axId val="0"/>
      </c:bar3DChart>
      <c:catAx>
        <c:axId val="229264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7087424"/>
        <c:crosses val="autoZero"/>
        <c:auto val="1"/>
        <c:lblAlgn val="ctr"/>
        <c:lblOffset val="100"/>
        <c:noMultiLvlLbl val="0"/>
      </c:catAx>
      <c:valAx>
        <c:axId val="22708742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9264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A25BC51A-AC37-41B5-9702-5ACEE86E2119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535858"/>
          <a:ext cx="1842349" cy="717703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640963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546339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777202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00303"/>
          <a:ext cx="1842843" cy="588813"/>
        </a:xfrm>
        <a:prstGeom prst="ellipse">
          <a:avLst/>
        </a:prstGeom>
        <a:solidFill>
          <a:srgbClr val="F57E1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686533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549969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692002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52737"/>
          <a:ext cx="3196759" cy="1683946"/>
        </a:xfrm>
        <a:prstGeom prst="ellips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299345"/>
        <a:ext cx="2260449" cy="1190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23982" y="-190513"/>
          <a:ext cx="2288938" cy="1583958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304" y="-113191"/>
        <a:ext cx="2134294" cy="1429314"/>
      </dsp:txXfrm>
    </dsp:sp>
    <dsp:sp modelId="{B1BA7DD6-4629-4464-AA76-4AC12B29F7ED}">
      <dsp:nvSpPr>
        <dsp:cNvPr id="0" name=""/>
        <dsp:cNvSpPr/>
      </dsp:nvSpPr>
      <dsp:spPr>
        <a:xfrm>
          <a:off x="2853375" y="919912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2367347" y="104935"/>
              </a:moveTo>
              <a:arcTo wR="1767415" hR="1767415" stAng="17390566" swAng="1594941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938417" y="1475062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0" y="1560035"/>
        <a:ext cx="2178345" cy="1570726"/>
      </dsp:txXfrm>
    </dsp:sp>
    <dsp:sp modelId="{CEBC4C3C-A437-4420-A2E2-C12E33E8450C}">
      <dsp:nvSpPr>
        <dsp:cNvPr id="0" name=""/>
        <dsp:cNvSpPr/>
      </dsp:nvSpPr>
      <dsp:spPr>
        <a:xfrm>
          <a:off x="2842246" y="27230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3081225" y="2949643"/>
              </a:moveTo>
              <a:arcTo wR="1767415" hR="1767415" stAng="2518942" swAng="160576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894306" y="3473570"/>
          <a:ext cx="2348291" cy="1325454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9009" y="3538273"/>
        <a:ext cx="2218885" cy="1196048"/>
      </dsp:txXfrm>
    </dsp:sp>
    <dsp:sp modelId="{609DDD8F-8077-4ED9-B479-F4058D5BF79E}">
      <dsp:nvSpPr>
        <dsp:cNvPr id="0" name=""/>
        <dsp:cNvSpPr/>
      </dsp:nvSpPr>
      <dsp:spPr>
        <a:xfrm>
          <a:off x="1891785" y="329175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995611" y="3357408"/>
              </a:moveTo>
              <a:arcTo wR="1767415" hR="1767415" stAng="6953554" swAng="147430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925792" y="1475054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0765" y="1560027"/>
        <a:ext cx="2178345" cy="1570726"/>
      </dsp:txXfrm>
    </dsp:sp>
    <dsp:sp modelId="{AE08C94F-0CD5-478E-94D3-913DA7B7B592}">
      <dsp:nvSpPr>
        <dsp:cNvPr id="0" name=""/>
        <dsp:cNvSpPr/>
      </dsp:nvSpPr>
      <dsp:spPr>
        <a:xfrm>
          <a:off x="1881374" y="86659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438025" y="602735"/>
              </a:moveTo>
              <a:arcTo wR="1767415" hR="1767415" stAng="13273299" swAng="145928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0.01837</cdr:x>
      <cdr:y>0.89651</cdr:y>
    </cdr:from>
    <cdr:to>
      <cdr:x>0.30399</cdr:x>
      <cdr:y>0.99296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66553" y="5150295"/>
          <a:ext cx="2589603" cy="55409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0.02775</cdr:x>
      <cdr:y>0.3015</cdr:y>
    </cdr:from>
    <cdr:to>
      <cdr:x>0.1025</cdr:x>
      <cdr:y>0.46066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426" y="17320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0.04782</cdr:x>
      <cdr:y>0.2617</cdr:y>
    </cdr:from>
    <cdr:to>
      <cdr:x>0.08797</cdr:x>
      <cdr:y>0.30886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4960" y="1503451"/>
          <a:ext cx="491066" cy="27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0.05718</cdr:x>
      <cdr:y>0.25356</cdr:y>
    </cdr:from>
    <cdr:to>
      <cdr:x>0.1373</cdr:x>
      <cdr:y>0.30431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18385" y="1512168"/>
          <a:ext cx="726416" cy="3026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12 909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0.14454</cdr:x>
      <cdr:y>0.31394</cdr:y>
    </cdr:from>
    <cdr:to>
      <cdr:x>0.23463</cdr:x>
      <cdr:y>0.35876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10473" y="1872208"/>
          <a:ext cx="816810" cy="2672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10 351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0.22796</cdr:x>
      <cdr:y>0.35113</cdr:y>
    </cdr:from>
    <cdr:to>
      <cdr:x>0.31067</cdr:x>
      <cdr:y>0.39501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066827" y="2094055"/>
          <a:ext cx="749898" cy="2616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8 896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0.40311</cdr:x>
      <cdr:y>0.27771</cdr:y>
    </cdr:from>
    <cdr:to>
      <cdr:x>0.47459</cdr:x>
      <cdr:y>0.32159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54837" y="1656184"/>
          <a:ext cx="648080" cy="261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11 611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0.49064</cdr:x>
      <cdr:y>0.22018</cdr:y>
    </cdr:from>
    <cdr:to>
      <cdr:x>0.56212</cdr:x>
      <cdr:y>0.25778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48447" y="1313060"/>
          <a:ext cx="648080" cy="224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14 456</a:t>
          </a:r>
        </a:p>
        <a:p xmlns:a="http://schemas.openxmlformats.org/drawingml/2006/main">
          <a:endParaRPr lang="en-US" sz="12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0.23767</cdr:y>
    </cdr:from>
    <cdr:to>
      <cdr:x>0.64925</cdr:x>
      <cdr:y>0.28781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198905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0.31928</cdr:x>
      <cdr:y>0.35458</cdr:y>
    </cdr:from>
    <cdr:to>
      <cdr:x>0.39076</cdr:x>
      <cdr:y>0.39846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894825" y="2114604"/>
          <a:ext cx="648081" cy="261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7 968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0.17712</cdr:y>
    </cdr:from>
    <cdr:to>
      <cdr:x>0.64925</cdr:x>
      <cdr:y>0.22726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198905" y="1056291"/>
          <a:ext cx="687611" cy="299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16 159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0.66078</cdr:x>
      <cdr:y>0.18112</cdr:y>
    </cdr:from>
    <cdr:to>
      <cdr:x>0.73662</cdr:x>
      <cdr:y>0.23126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5990993" y="1080120"/>
          <a:ext cx="687611" cy="299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16 159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0.17285</cdr:x>
      <cdr:y>0.12727</cdr:y>
    </cdr:from>
    <cdr:to>
      <cdr:x>0.3208</cdr:x>
      <cdr:y>0.2417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1506075" y="342296"/>
          <a:ext cx="128908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70 244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0.57523</cdr:x>
      <cdr:y>0.08548</cdr:y>
    </cdr:from>
    <cdr:to>
      <cdr:x>0.74933</cdr:x>
      <cdr:y>0.19991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12003" y="229904"/>
          <a:ext cx="1516927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77 530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0.86254</cdr:x>
      <cdr:y>0.18178</cdr:y>
    </cdr:from>
    <cdr:to>
      <cdr:x>0.99531</cdr:x>
      <cdr:y>0.29621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15312" y="488922"/>
          <a:ext cx="1156821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61 663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0.73088</cdr:x>
      <cdr:y>0.13185</cdr:y>
    </cdr:from>
    <cdr:to>
      <cdr:x>0.86152</cdr:x>
      <cdr:y>0.24628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68176" y="354618"/>
          <a:ext cx="1138262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70 195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0.07729</cdr:x>
      <cdr:y>0.6172</cdr:y>
    </cdr:from>
    <cdr:to>
      <cdr:x>0.16085</cdr:x>
      <cdr:y>0.72591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673402" y="1660040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(52,1%)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0.48065</cdr:x>
      <cdr:y>0.6172</cdr:y>
    </cdr:from>
    <cdr:to>
      <cdr:x>0.56421</cdr:x>
      <cdr:y>0.72591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4187874" y="1660040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(51,4%)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0.30413</cdr:x>
      <cdr:y>0.11371</cdr:y>
    </cdr:from>
    <cdr:to>
      <cdr:x>0.47823</cdr:x>
      <cdr:y>0.22814</cdr:y>
    </cdr:to>
    <cdr:sp macro="" textlink="">
      <cdr:nvSpPr>
        <cdr:cNvPr id="21" name="TextBox 2"/>
        <cdr:cNvSpPr txBox="1"/>
      </cdr:nvSpPr>
      <cdr:spPr>
        <a:xfrm xmlns:a="http://schemas.openxmlformats.org/drawingml/2006/main">
          <a:off x="2649843" y="305834"/>
          <a:ext cx="15169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7 388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0.46211</cdr:x>
      <cdr:y>0.08548</cdr:y>
    </cdr:from>
    <cdr:to>
      <cdr:x>0.57781</cdr:x>
      <cdr:y>0.19991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4026355" y="229904"/>
          <a:ext cx="1008090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9 401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0.04062</cdr:x>
      <cdr:y>0.19991</cdr:y>
    </cdr:from>
    <cdr:to>
      <cdr:x>0.18857</cdr:x>
      <cdr:y>0.31434</cdr:y>
    </cdr:to>
    <cdr:sp macro="" textlink="">
      <cdr:nvSpPr>
        <cdr:cNvPr id="22" name="TextBox 2"/>
        <cdr:cNvSpPr txBox="1"/>
      </cdr:nvSpPr>
      <cdr:spPr>
        <a:xfrm xmlns:a="http://schemas.openxmlformats.org/drawingml/2006/main">
          <a:off x="353947" y="537675"/>
          <a:ext cx="128908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58 719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0.21384</cdr:x>
      <cdr:y>0.6172</cdr:y>
    </cdr:from>
    <cdr:to>
      <cdr:x>0.2974</cdr:x>
      <cdr:y>0.72591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863185" y="1660040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(44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0.09458</cdr:x>
      <cdr:y>2.17999E-7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39" y="1"/>
          <a:ext cx="4104467" cy="55266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0.7751</cdr:x>
      <cdr:y>0.40916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95976" y="1541727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925" y="2095280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</a:t>
          </a:r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0.17944</cdr:x>
      <cdr:y>0.18548</cdr:y>
    </cdr:from>
    <cdr:to>
      <cdr:x>0.69073</cdr:x>
      <cdr:y>0.3422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27584" y="801370"/>
          <a:ext cx="2358050" cy="67710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</a:t>
          </a:r>
          <a:endParaRPr lang="ru-RU" sz="16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25 194,4 млн. рублей</a:t>
          </a:r>
        </a:p>
      </cdr:txBody>
    </cdr:sp>
  </cdr:relSizeAnchor>
  <cdr:relSizeAnchor xmlns:cdr="http://schemas.openxmlformats.org/drawingml/2006/chartDrawing">
    <cdr:from>
      <cdr:x>0.61662</cdr:x>
      <cdr:y>0.38164</cdr:y>
    </cdr:from>
    <cdr:to>
      <cdr:x>0.93234</cdr:x>
      <cdr:y>0.49831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43808" y="1648883"/>
          <a:ext cx="1456088" cy="504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Республиканский бюджет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0.07015</cdr:x>
      <cdr:y>0.43164</cdr:y>
    </cdr:from>
    <cdr:to>
      <cdr:x>0.40619</cdr:x>
      <cdr:y>0.52689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23528" y="1864907"/>
          <a:ext cx="1549803" cy="411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ТФОМС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0.3066</cdr:x>
      <cdr:y>0.06835</cdr:y>
    </cdr:from>
    <cdr:to>
      <cdr:x>0.41123</cdr:x>
      <cdr:y>0.11973</cdr:y>
    </cdr:to>
    <cdr:sp macro="" textlink="">
      <cdr:nvSpPr>
        <cdr:cNvPr id="3" name="TextBox 3"/>
        <cdr:cNvSpPr txBox="1"/>
      </cdr:nvSpPr>
      <cdr:spPr>
        <a:xfrm xmlns:a="http://schemas.openxmlformats.org/drawingml/2006/main">
          <a:off x="2185693" y="452729"/>
          <a:ext cx="745885" cy="34032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1 751,7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0.39394</cdr:x>
      <cdr:y>0.1265</cdr:y>
    </cdr:from>
    <cdr:to>
      <cdr:x>0.51633</cdr:x>
      <cdr:y>0.17789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2808312" y="837908"/>
          <a:ext cx="872493" cy="34039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1 488,2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0.51042</cdr:x>
      <cdr:y>0.04489</cdr:y>
    </cdr:from>
    <cdr:to>
      <cdr:x>0.61458</cdr:x>
      <cdr:y>0.09378</cdr:y>
    </cdr:to>
    <cdr:sp macro="" textlink="">
      <cdr:nvSpPr>
        <cdr:cNvPr id="7" name="TextBox 3"/>
        <cdr:cNvSpPr txBox="1"/>
      </cdr:nvSpPr>
      <cdr:spPr>
        <a:xfrm xmlns:a="http://schemas.openxmlformats.org/drawingml/2006/main">
          <a:off x="3528393" y="282574"/>
          <a:ext cx="720080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0.11577</cdr:x>
      <cdr:y>0.23704</cdr:y>
    </cdr:from>
    <cdr:to>
      <cdr:x>0.25903</cdr:x>
      <cdr:y>0.28593</cdr:y>
    </cdr:to>
    <cdr:sp macro="" textlink="">
      <cdr:nvSpPr>
        <cdr:cNvPr id="6" name="TextBox 3"/>
        <cdr:cNvSpPr txBox="1"/>
      </cdr:nvSpPr>
      <cdr:spPr>
        <a:xfrm xmlns:a="http://schemas.openxmlformats.org/drawingml/2006/main">
          <a:off x="825315" y="1570081"/>
          <a:ext cx="1021271" cy="3238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1 002,4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0.59013</cdr:x>
      <cdr:y>0.09632</cdr:y>
    </cdr:from>
    <cdr:to>
      <cdr:x>0.73737</cdr:x>
      <cdr:y>0.14278</cdr:y>
    </cdr:to>
    <cdr:sp macro="" textlink="">
      <cdr:nvSpPr>
        <cdr:cNvPr id="8" name="TextBox 3"/>
        <cdr:cNvSpPr txBox="1"/>
      </cdr:nvSpPr>
      <cdr:spPr>
        <a:xfrm xmlns:a="http://schemas.openxmlformats.org/drawingml/2006/main">
          <a:off x="4206898" y="637968"/>
          <a:ext cx="1049685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1 612,6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0.68687</cdr:x>
      <cdr:y>0</cdr:y>
    </cdr:from>
    <cdr:to>
      <cdr:x>0.79103</cdr:x>
      <cdr:y>0.04889</cdr:y>
    </cdr:to>
    <cdr:sp macro="" textlink="">
      <cdr:nvSpPr>
        <cdr:cNvPr id="9" name="TextBox 3"/>
        <cdr:cNvSpPr txBox="1"/>
      </cdr:nvSpPr>
      <cdr:spPr>
        <a:xfrm xmlns:a="http://schemas.openxmlformats.org/drawingml/2006/main">
          <a:off x="4896544" y="-476672"/>
          <a:ext cx="742534" cy="3238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2 112,9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0.11431</cdr:x>
      <cdr:y>0.22462</cdr:y>
    </cdr:from>
    <cdr:to>
      <cdr:x>0.31222</cdr:x>
      <cdr:y>0.34993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8232" y="1224136"/>
          <a:ext cx="1728192" cy="682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80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375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,2</a:t>
          </a:r>
          <a:endParaRPr lang="ru-RU" sz="18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0.00365</cdr:x>
      <cdr:y>0.01321</cdr:y>
    </cdr:from>
    <cdr:to>
      <cdr:x>0.10148</cdr:x>
      <cdr:y>0.06607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31906" y="72008"/>
          <a:ext cx="854216" cy="288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</a:t>
          </a:r>
          <a:r>
            <a: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год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0.77324</cdr:x>
      <cdr:y>0.68586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78648" y="25511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0.77041</cdr:x>
      <cdr:y>0.80055</cdr:y>
    </cdr:from>
    <cdr:to>
      <cdr:x>0.91327</cdr:x>
      <cdr:y>0.93773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06640" y="2330260"/>
          <a:ext cx="576054" cy="399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2024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10.11.2022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5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10.11.2022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2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5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0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Исправил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125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4" indent="-28566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8" indent="-22853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4" indent="-22853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802" indent="-22853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8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36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002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69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6D08C80-00A6-4C6F-BC79-E3C8547CAC3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0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91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597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23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21F3E75-E4C3-4EC3-A02B-C19ECE4114BD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144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17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99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898" indent="-2838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5228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9319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3410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7501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592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5683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9774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78278FE-63B3-49E8-BC71-83F34FC575D6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40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80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0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898" indent="-28380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228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319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410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501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592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683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774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9F8800-B887-4C45-9059-A9654FAB6342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37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79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49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898" indent="-28380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228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319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410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501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592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683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774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088AF1-BF67-4354-825A-0F389967D9BD}" type="slidenum">
              <a:rPr lang="ru-RU" altLang="ru-RU" smtClean="0">
                <a:latin typeface="Calibri" pitchFamily="34" charset="0"/>
              </a:rPr>
              <a:pPr/>
              <a:t>38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39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1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7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151B88-868A-45F2-9F89-8DA1C847365D}" type="slidenum">
              <a:rPr lang="ru-RU" altLang="ru-RU" smtClean="0">
                <a:latin typeface="Calibri" pitchFamily="34" charset="0"/>
              </a:rPr>
              <a:pPr/>
              <a:t>39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103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6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607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2062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4480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353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811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05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8649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3292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AA2-A108-48EB-B8E3-4258990463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BCA-3487-4876-9604-97265625C4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44C10-DD94-4496-87DE-9DB4F84741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7E1B2-443C-4541-BF62-2FCEECF355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6D7-C9EC-47A9-92F6-974A8A09E7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3F0E-A427-490E-ABE9-659AE898AE1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5313-B841-44C1-BD37-82F30A73F5C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FEC12-1721-449A-A00F-DC82900498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0563B-07DB-43B2-82BB-1D3AD496FF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chart" Target="../charts/chart13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5" Type="http://schemas.openxmlformats.org/officeDocument/2006/relationships/image" Target="../media/image4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chart" Target="../charts/chart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4.jpeg"/><Relationship Id="rId4" Type="http://schemas.openxmlformats.org/officeDocument/2006/relationships/chart" Target="../charts/char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chart" Target="../charts/char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jpeg"/><Relationship Id="rId4" Type="http://schemas.openxmlformats.org/officeDocument/2006/relationships/image" Target="../media/image6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34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2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jpeg"/><Relationship Id="rId4" Type="http://schemas.openxmlformats.org/officeDocument/2006/relationships/chart" Target="../charts/chart4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8.jpeg"/><Relationship Id="rId4" Type="http://schemas.openxmlformats.org/officeDocument/2006/relationships/image" Target="../media/image60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1.xml"/><Relationship Id="rId4" Type="http://schemas.openxmlformats.org/officeDocument/2006/relationships/image" Target="../media/image101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3.jpeg"/><Relationship Id="rId4" Type="http://schemas.openxmlformats.org/officeDocument/2006/relationships/chart" Target="../charts/chart5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5.jpeg"/><Relationship Id="rId4" Type="http://schemas.openxmlformats.org/officeDocument/2006/relationships/chart" Target="../charts/chart5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jpe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7.jpeg"/><Relationship Id="rId4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5"/>
          <p:cNvSpPr txBox="1">
            <a:spLocks/>
          </p:cNvSpPr>
          <p:nvPr/>
        </p:nvSpPr>
        <p:spPr bwMode="auto">
          <a:xfrm>
            <a:off x="542441" y="4861706"/>
            <a:ext cx="5198870" cy="169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проекту закона Чувашской Республики           «О республиканском бюджете Чувашской Республики на 2023 год и на плановый период 2024 и 2025 годов»</a:t>
            </a:r>
          </a:p>
        </p:txBody>
      </p:sp>
      <p:pic>
        <p:nvPicPr>
          <p:cNvPr id="1030" name="Picture 6" descr="C:\Users\i.smirnov\Documents\Бюджет для граждан\Фото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7" y="2032180"/>
            <a:ext cx="8552925" cy="2764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21332" y="990601"/>
            <a:ext cx="8280920" cy="1368152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20234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50" y="2411845"/>
            <a:ext cx="2158173" cy="2663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516216" y="5055760"/>
            <a:ext cx="2736304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 млн. чел.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19 муниципальных районов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 муниципальных округа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271 поселение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24" y="1225814"/>
            <a:ext cx="3625751" cy="9767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404589"/>
              </p:ext>
            </p:extLst>
          </p:nvPr>
        </p:nvGraphicFramePr>
        <p:xfrm>
          <a:off x="107443" y="2719536"/>
          <a:ext cx="6408773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786343"/>
                <a:gridCol w="777717"/>
                <a:gridCol w="816207"/>
                <a:gridCol w="795264"/>
                <a:gridCol w="777921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2г.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2023-2025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гг.*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1 212,8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(1 19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,9)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1 168,4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(1 177,1)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1 186,3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(1 202,2)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млрд.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339,8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363,1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(396,0)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(422,2)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(449,6)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(109,0)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(105,7)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(105,1)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843,8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35 798,6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39 951,2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41 908,8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(42 987,5)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44 339,6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(46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168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46 999,9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(49 354,2)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(6,6)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(5,4)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(4,5)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9 664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10 158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10 963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11 874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(11 874)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12 705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(12 705)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(730)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(783)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(857)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56342" y="69850"/>
            <a:ext cx="5004164" cy="47480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5023" y="6479758"/>
            <a:ext cx="6346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Указаны значения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консервативного и базового вариантов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0402" y="774685"/>
            <a:ext cx="5112568" cy="1430179"/>
          </a:xfrm>
          <a:prstGeom prst="wedgeRoundRectCallout">
            <a:avLst>
              <a:gd name="adj1" fmla="val -44363"/>
              <a:gd name="adj2" fmla="val 7681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(консервативный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(базовый)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65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10" y="705307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210" y="1261413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210" y="3360619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848" y="5733256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848" y="4824000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032" y="3922029"/>
            <a:ext cx="4992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10" y="2804512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6800" y="6471920"/>
            <a:ext cx="10080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210" y="1817519"/>
            <a:ext cx="855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Государственная программа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098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123" y="3922029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53506" y="353561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3506" y="3974304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506" y="4383653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06" y="4955391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853506" y="539965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853506" y="5884492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853506" y="6249917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9" name="TextBox 69"/>
          <p:cNvSpPr txBox="1">
            <a:spLocks noChangeArrowheads="1"/>
          </p:cNvSpPr>
          <p:nvPr/>
        </p:nvSpPr>
        <p:spPr bwMode="auto">
          <a:xfrm>
            <a:off x="5515559" y="3504772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15559" y="393284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1" name="Прямоугольник 72"/>
          <p:cNvSpPr>
            <a:spLocks noChangeArrowheads="1"/>
          </p:cNvSpPr>
          <p:nvPr/>
        </p:nvSpPr>
        <p:spPr bwMode="auto">
          <a:xfrm>
            <a:off x="5515559" y="442512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515559" y="490041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54" name="Прямоугольник 74"/>
          <p:cNvSpPr>
            <a:spLocks noChangeArrowheads="1"/>
          </p:cNvSpPr>
          <p:nvPr/>
        </p:nvSpPr>
        <p:spPr bwMode="auto">
          <a:xfrm>
            <a:off x="5515559" y="5360970"/>
            <a:ext cx="331200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55" name="Прямоугольник 76"/>
          <p:cNvSpPr>
            <a:spLocks noChangeArrowheads="1"/>
          </p:cNvSpPr>
          <p:nvPr/>
        </p:nvSpPr>
        <p:spPr bwMode="auto">
          <a:xfrm>
            <a:off x="5515559" y="5699528"/>
            <a:ext cx="331200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56" name="Прямоугольник 77"/>
          <p:cNvSpPr>
            <a:spLocks noChangeArrowheads="1"/>
          </p:cNvSpPr>
          <p:nvPr/>
        </p:nvSpPr>
        <p:spPr bwMode="auto">
          <a:xfrm>
            <a:off x="5508472" y="6281526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30" y="758699"/>
            <a:ext cx="4909846" cy="6469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04200247"/>
              </p:ext>
            </p:extLst>
          </p:nvPr>
        </p:nvGraphicFramePr>
        <p:xfrm>
          <a:off x="243868" y="991507"/>
          <a:ext cx="8560742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730" y="2924944"/>
            <a:ext cx="8560742" cy="44267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6" y="3464291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386673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883639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353617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790258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6203086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3961144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5" y="3464291"/>
            <a:ext cx="504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6" y="3961144"/>
            <a:ext cx="49721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386672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854278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305844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757736"/>
            <a:ext cx="499546" cy="4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59" y="6249917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746" y="4074222"/>
            <a:ext cx="5561390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40152" y="4074222"/>
            <a:ext cx="3063112" cy="7143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04730" y="4881841"/>
            <a:ext cx="1332781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33481" y="4881841"/>
            <a:ext cx="1428750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08441" y="5589240"/>
            <a:ext cx="3607457" cy="9875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91142" y="5036624"/>
            <a:ext cx="1200746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57270" y="5045137"/>
            <a:ext cx="1214438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76255" y="5527294"/>
            <a:ext cx="1449678" cy="76616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689419"/>
            <a:ext cx="8788982" cy="646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95894" y="1489593"/>
            <a:ext cx="233777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292080" y="1481507"/>
            <a:ext cx="3711184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4746" y="1956746"/>
            <a:ext cx="234868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292080" y="1956746"/>
            <a:ext cx="3711184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4282" y="1489593"/>
            <a:ext cx="234868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16359" y="1956746"/>
            <a:ext cx="233777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43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30" y="3600694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2983974"/>
            <a:ext cx="7872446" cy="3698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90754" y="3412432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1923" y="1844824"/>
            <a:ext cx="7890073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бюджет формируется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924" y="836712"/>
            <a:ext cx="7890073" cy="78319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бюджета, выраженные в валюте Российской 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29675780"/>
              </p:ext>
            </p:extLst>
          </p:nvPr>
        </p:nvGraphicFramePr>
        <p:xfrm>
          <a:off x="21693" y="1083282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11560" y="1412776"/>
            <a:ext cx="200502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3476" y="1412776"/>
            <a:ext cx="2074988" cy="8431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– октябрь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03585" y="5767962"/>
            <a:ext cx="2039911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4954" y="5733671"/>
            <a:ext cx="2278232" cy="985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власти, 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661695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18937" y="673863"/>
            <a:ext cx="6719609" cy="4883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9602495"/>
              </p:ext>
            </p:extLst>
          </p:nvPr>
        </p:nvGraphicFramePr>
        <p:xfrm>
          <a:off x="509906" y="1772816"/>
          <a:ext cx="813690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836712"/>
            <a:ext cx="6840760" cy="5788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177344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908720"/>
            <a:ext cx="61926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темпов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приводят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сокращению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темпов поступлений собственных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в консолидированный бюджет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повышению прогнозируемого уровня инфляции, ухудшению условий для заимствований, увеличению государственного и муниципального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Снижение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доходной базы консолидированного бюджета 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риски невыполнения плановых расходных обязательств. 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2925317"/>
            <a:ext cx="5985048" cy="24482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возникновения выпадающих 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замедлением темпов экономического развития и сохранения при этом обязанности по выполнению социальных расходов в необходимом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объеме, возникает риск увеличения долговой нагрузки на бюджет.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наступления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потребуется привлечение рыночных заимствований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сбалансированности и устойчивости консолидированного бюджета республики,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управление государственным долгом Чувашской Республики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904656" cy="9361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6" y="8431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44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5542" y="3350301"/>
            <a:ext cx="8136000" cy="1230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росту доходного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Чувашской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и (или) по оптимизации расходов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сокращению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долга Чувашской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25542" y="4977272"/>
            <a:ext cx="8136000" cy="11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мероприятий, направленных на повышение эффективности управления общественными финансами Чувашской Республики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2018 -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(административные мероприятия)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9" y="-13063"/>
            <a:ext cx="7192591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принимаемые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основных бюджетных рисков и преодоления проблем в бюджетной сфере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0889" y="682551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25542" y="2627620"/>
            <a:ext cx="8136000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5542" y="836712"/>
            <a:ext cx="8136000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сентября 2018 г.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703-р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оздоровления государственных финансов Чувашской Республики на 2018 -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32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smirnov\Documents\Бюджет для граждан\Фото\f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" y="5396616"/>
            <a:ext cx="2009575" cy="1338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76" y="765515"/>
            <a:ext cx="1867998" cy="991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38011" y="69850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бюджетной политики в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2021 году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8011" y="925970"/>
            <a:ext cx="7200000" cy="9874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100% расходов республиканского бюджета Чувашской Республики в программном формате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3645024"/>
            <a:ext cx="7369318" cy="11160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государственного долга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 уровню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 на 927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2191" y="2276872"/>
            <a:ext cx="7200000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собственных доходов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16,0% к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57772" y="5237820"/>
            <a:ext cx="6998096" cy="828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расходные обязательства выполнены в полном объеме</a:t>
            </a:r>
          </a:p>
        </p:txBody>
      </p:sp>
    </p:spTree>
    <p:extLst>
      <p:ext uri="{BB962C8B-B14F-4D97-AF65-F5344CB8AC3E}">
        <p14:creationId xmlns:p14="http://schemas.microsoft.com/office/powerpoint/2010/main" val="20586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65194"/>
            <a:ext cx="1547664" cy="1206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73216"/>
            <a:ext cx="3068459" cy="1371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7217" y="1246609"/>
            <a:ext cx="6126928" cy="99859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роста экономики, в том числе за счет роста инвестиций в основной капитал и повышение инвестиционной привлекательности Чувашской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8110" y="2372474"/>
            <a:ext cx="7416824" cy="88477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экономического (налогового) потенциала территорий муниципальных образований</a:t>
            </a:r>
          </a:p>
        </p:txBody>
      </p:sp>
      <p:sp>
        <p:nvSpPr>
          <p:cNvPr id="7" name="Нашивка 6"/>
          <p:cNvSpPr/>
          <p:nvPr/>
        </p:nvSpPr>
        <p:spPr>
          <a:xfrm>
            <a:off x="97792" y="1525547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97792" y="2543222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97792" y="3512854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97792" y="4361404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68110" y="4222356"/>
            <a:ext cx="7409781" cy="71881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межбюджетных отношений и укрепление финансовой самостоятельности местных бюджетов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68110" y="3396386"/>
            <a:ext cx="7409781" cy="67364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роли муниципальных образований в социально-экономическом развитии Чувашской Республики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26412" y="6461245"/>
            <a:ext cx="1054100" cy="365125"/>
          </a:xfrm>
        </p:spPr>
        <p:txBody>
          <a:bodyPr/>
          <a:lstStyle/>
          <a:p>
            <a:pPr>
              <a:defRPr/>
            </a:pPr>
            <a:fld id="{F6DAF6DD-932B-4E1C-B70C-04A2D5208306}" type="slidenum">
              <a:rPr lang="ru-RU" altLang="ru-RU" b="1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altLang="ru-RU" b="1" dirty="0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2023-2025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481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57290" y="4000504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089" y="2118859"/>
            <a:ext cx="714375" cy="16701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8105" y="1988841"/>
            <a:ext cx="715962" cy="1800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345898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4349" y="126876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14489" y="1671340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72376" y="1607314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83568" y="3892851"/>
            <a:ext cx="1889750" cy="8224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14490" y="4238719"/>
            <a:ext cx="1449198" cy="530852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8443" y="4253561"/>
            <a:ext cx="1186946" cy="516010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845</a:t>
            </a:r>
            <a:r>
              <a:rPr lang="ru-RU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13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356591" y="4318273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09170" y="2348880"/>
            <a:ext cx="715963" cy="17416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5995" y="2255387"/>
            <a:ext cx="714375" cy="18351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61466" y="155679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42250" y="1484784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275856" y="1887364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572000" y="1801359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471,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586215" y="4209184"/>
            <a:ext cx="2065905" cy="109089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бедренный треугольник 35"/>
          <p:cNvSpPr/>
          <p:nvPr/>
        </p:nvSpPr>
        <p:spPr>
          <a:xfrm>
            <a:off x="7272715" y="4769571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38649" y="2626319"/>
            <a:ext cx="715963" cy="19611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4358" y="2626320"/>
            <a:ext cx="715963" cy="19611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55673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21239" y="1801359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156176" y="2112570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7446748" y="2109662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6538649" y="4717645"/>
            <a:ext cx="1959932" cy="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898483" y="795660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3940164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452339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7" y="22910"/>
            <a:ext cx="7489510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8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консолидированного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 на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2025 годов </a:t>
            </a:r>
            <a:endParaRPr lang="ru-RU" sz="1800" b="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53" y="5301208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ятиугольник 42"/>
          <p:cNvSpPr/>
          <p:nvPr/>
        </p:nvSpPr>
        <p:spPr>
          <a:xfrm>
            <a:off x="3275856" y="4593483"/>
            <a:ext cx="1398903" cy="483705"/>
          </a:xfrm>
          <a:prstGeom prst="homePlat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0" name="Нашивка 49"/>
          <p:cNvSpPr/>
          <p:nvPr/>
        </p:nvSpPr>
        <p:spPr>
          <a:xfrm>
            <a:off x="4660775" y="4593483"/>
            <a:ext cx="1154237" cy="483705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-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</a:t>
            </a:r>
            <a:r>
              <a:rPr lang="ru-RU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7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02</a:t>
            </a:r>
            <a:r>
              <a:rPr lang="ru-RU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en-US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5</a:t>
            </a:r>
            <a:endParaRPr lang="ru-RU" sz="13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1" name="Нашивка 50"/>
          <p:cNvSpPr/>
          <p:nvPr/>
        </p:nvSpPr>
        <p:spPr>
          <a:xfrm>
            <a:off x="7552113" y="5085186"/>
            <a:ext cx="1151731" cy="504056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3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0,0</a:t>
            </a:r>
            <a:endParaRPr lang="ru-RU" sz="13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2" name="Пятиугольник 51"/>
          <p:cNvSpPr/>
          <p:nvPr/>
        </p:nvSpPr>
        <p:spPr>
          <a:xfrm>
            <a:off x="6156175" y="5085185"/>
            <a:ext cx="1480913" cy="504056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</a:p>
        </p:txBody>
      </p:sp>
    </p:spTree>
    <p:extLst>
      <p:ext uri="{BB962C8B-B14F-4D97-AF65-F5344CB8AC3E}">
        <p14:creationId xmlns:p14="http://schemas.microsoft.com/office/powerpoint/2010/main" val="22235825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65159" y="4029842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2621" y="1878898"/>
            <a:ext cx="714375" cy="10441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2164" y="1780798"/>
            <a:ext cx="715962" cy="20543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802" y="1124744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5900" y="105273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0720" y="2923006"/>
            <a:ext cx="714375" cy="89535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79029" y="3933056"/>
            <a:ext cx="1929097" cy="96786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61020" y="4325503"/>
            <a:ext cx="1164258" cy="395986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1702" y="4325501"/>
            <a:ext cx="1163538" cy="395987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845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14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473297" y="4373852"/>
            <a:ext cx="468312" cy="154180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24304" y="2060848"/>
            <a:ext cx="715963" cy="13032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90335" y="1993225"/>
            <a:ext cx="714375" cy="21798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14786" y="1235677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24572" y="1247163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24304" y="3364073"/>
            <a:ext cx="715963" cy="80903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717250" y="4273692"/>
            <a:ext cx="1987460" cy="10016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382324" y="4624805"/>
            <a:ext cx="1213942" cy="343901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4660493" y="4612840"/>
            <a:ext cx="1208020" cy="355866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-</a:t>
            </a:r>
            <a:r>
              <a:rPr lang="en-US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7</a:t>
            </a:r>
            <a:r>
              <a:rPr lang="en-US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02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5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317958" y="4826116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53433" y="2611100"/>
            <a:ext cx="715963" cy="13096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90239" y="2611101"/>
            <a:ext cx="715963" cy="20014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119438" y="1874685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87197" y="1883945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553433" y="3920759"/>
            <a:ext cx="715963" cy="691749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6604531" y="4770141"/>
            <a:ext cx="1923992" cy="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ашивка 45"/>
          <p:cNvSpPr/>
          <p:nvPr/>
        </p:nvSpPr>
        <p:spPr>
          <a:xfrm>
            <a:off x="7717214" y="5100428"/>
            <a:ext cx="1090680" cy="414681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0,0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00770" y="776511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4083078" y="946081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73535" y="1463298"/>
            <a:ext cx="1295400" cy="256849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2" name="Прямоугольник 52"/>
          <p:cNvSpPr>
            <a:spLocks noChangeArrowheads="1"/>
          </p:cNvSpPr>
          <p:nvPr/>
        </p:nvSpPr>
        <p:spPr bwMode="auto">
          <a:xfrm>
            <a:off x="491021" y="214830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966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altLang="ru-RU" sz="1100" b="1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Прямоугольник 53"/>
          <p:cNvSpPr>
            <a:spLocks noChangeArrowheads="1"/>
          </p:cNvSpPr>
          <p:nvPr/>
        </p:nvSpPr>
        <p:spPr bwMode="auto">
          <a:xfrm>
            <a:off x="578194" y="3054410"/>
            <a:ext cx="72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563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4" name="Прямоугольник 57"/>
          <p:cNvSpPr>
            <a:spLocks noChangeArrowheads="1"/>
          </p:cNvSpPr>
          <p:nvPr/>
        </p:nvSpPr>
        <p:spPr bwMode="auto">
          <a:xfrm>
            <a:off x="3611592" y="246336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95</a:t>
            </a:r>
            <a:r>
              <a:rPr lang="en-US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ru-RU" sz="11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5" name="Прямоугольник 58"/>
          <p:cNvSpPr>
            <a:spLocks noChangeArrowheads="1"/>
          </p:cNvSpPr>
          <p:nvPr/>
        </p:nvSpPr>
        <p:spPr bwMode="auto">
          <a:xfrm>
            <a:off x="3721442" y="3388878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241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Прямоугольник 63"/>
          <p:cNvSpPr>
            <a:spLocks noChangeArrowheads="1"/>
          </p:cNvSpPr>
          <p:nvPr/>
        </p:nvSpPr>
        <p:spPr bwMode="auto">
          <a:xfrm>
            <a:off x="6428164" y="3143479"/>
            <a:ext cx="91122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284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Прямоугольник 64"/>
          <p:cNvSpPr>
            <a:spLocks noChangeArrowheads="1"/>
          </p:cNvSpPr>
          <p:nvPr/>
        </p:nvSpPr>
        <p:spPr bwMode="auto">
          <a:xfrm>
            <a:off x="6570775" y="4136878"/>
            <a:ext cx="6783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altLang="ru-RU" sz="1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377</a:t>
            </a:r>
            <a:r>
              <a:rPr lang="ru-RU" altLang="ru-RU" sz="1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altLang="ru-RU" sz="11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8" y="22910"/>
            <a:ext cx="746569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 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 и на плановый период 202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202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годов</a:t>
            </a:r>
            <a:endParaRPr lang="ru-RU" sz="1100" b="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61020" y="5008928"/>
            <a:ext cx="2528123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9489" y="5069902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76273" y="5365073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2" name="Прямоугольник 67"/>
          <p:cNvSpPr>
            <a:spLocks noChangeArrowheads="1"/>
          </p:cNvSpPr>
          <p:nvPr/>
        </p:nvSpPr>
        <p:spPr bwMode="auto">
          <a:xfrm>
            <a:off x="692046" y="5011097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68"/>
          <p:cNvSpPr>
            <a:spLocks noChangeArrowheads="1"/>
          </p:cNvSpPr>
          <p:nvPr/>
        </p:nvSpPr>
        <p:spPr bwMode="auto">
          <a:xfrm>
            <a:off x="679029" y="5288347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42" descr="T:\ОБП\Регина\картинки\доход\usn-i-env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416" y="5091932"/>
            <a:ext cx="2639760" cy="1665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/>
          <p:cNvSpPr/>
          <p:nvPr/>
        </p:nvSpPr>
        <p:spPr>
          <a:xfrm>
            <a:off x="361020" y="1463298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529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646130" y="1397152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3382324" y="1591722"/>
            <a:ext cx="1278168" cy="371177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4751649" y="1561397"/>
            <a:ext cx="1116864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6279016" y="2200988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7566527" y="2200988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ятиугольник 64"/>
          <p:cNvSpPr/>
          <p:nvPr/>
        </p:nvSpPr>
        <p:spPr>
          <a:xfrm>
            <a:off x="6279016" y="5112001"/>
            <a:ext cx="1438198" cy="403108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28492" y="5831185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2023-202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2040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878859"/>
              </p:ext>
            </p:extLst>
          </p:nvPr>
        </p:nvGraphicFramePr>
        <p:xfrm>
          <a:off x="179512" y="1500601"/>
          <a:ext cx="287195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6252113"/>
              </p:ext>
            </p:extLst>
          </p:nvPr>
        </p:nvGraphicFramePr>
        <p:xfrm>
          <a:off x="2987825" y="1466290"/>
          <a:ext cx="2912034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783829"/>
              </p:ext>
            </p:extLst>
          </p:nvPr>
        </p:nvGraphicFramePr>
        <p:xfrm>
          <a:off x="6026186" y="1500601"/>
          <a:ext cx="307640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251518" y="22910"/>
            <a:ext cx="680025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республиканского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2015-202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01570" y="1628799"/>
            <a:ext cx="0" cy="3168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491880" y="1666398"/>
            <a:ext cx="0" cy="3243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465337" y="1611595"/>
            <a:ext cx="13018" cy="3352740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51518" y="5355867"/>
            <a:ext cx="5904658" cy="953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202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гг.  будут корректироваться в сторону увеличения по итогам распределения межбюджетных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pic>
        <p:nvPicPr>
          <p:cNvPr id="24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92" y="4909532"/>
            <a:ext cx="1757665" cy="175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39552" y="908720"/>
            <a:ext cx="1928826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419872" y="908720"/>
            <a:ext cx="1928826" cy="35719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182211" y="908720"/>
            <a:ext cx="1296144" cy="3571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10651" y="908720"/>
            <a:ext cx="1224000" cy="35719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</p:txBody>
      </p:sp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806865"/>
              </p:ext>
            </p:extLst>
          </p:nvPr>
        </p:nvGraphicFramePr>
        <p:xfrm>
          <a:off x="6140994" y="1381243"/>
          <a:ext cx="2751486" cy="3775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9" name="Диаграмма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6493884"/>
              </p:ext>
            </p:extLst>
          </p:nvPr>
        </p:nvGraphicFramePr>
        <p:xfrm>
          <a:off x="2987824" y="1322766"/>
          <a:ext cx="3168352" cy="3780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0" name="Диаграмма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2554010"/>
              </p:ext>
            </p:extLst>
          </p:nvPr>
        </p:nvGraphicFramePr>
        <p:xfrm>
          <a:off x="251518" y="1340148"/>
          <a:ext cx="2592292" cy="3745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90168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88000" y="6012000"/>
            <a:ext cx="3484268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09900" y="5998452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078043009"/>
              </p:ext>
            </p:extLst>
          </p:nvPr>
        </p:nvGraphicFramePr>
        <p:xfrm>
          <a:off x="93175" y="620688"/>
          <a:ext cx="9066601" cy="5963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7020272" y="926500"/>
            <a:ext cx="2067505" cy="2043113"/>
          </a:xfrm>
          <a:prstGeom prst="wedgeRoundRectCallout">
            <a:avLst>
              <a:gd name="adj1" fmla="val -63990"/>
              <a:gd name="adj2" fmla="val 5587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3-2025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17805"/>
            <a:ext cx="697656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911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20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год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65" y="4621390"/>
            <a:ext cx="3760563" cy="1889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69544"/>
              </p:ext>
            </p:extLst>
          </p:nvPr>
        </p:nvGraphicFramePr>
        <p:xfrm>
          <a:off x="174858" y="836712"/>
          <a:ext cx="4752528" cy="349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296144"/>
              </a:tblGrid>
              <a:tr h="55045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7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1 126 377,1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47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1 719 071,3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6152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indent="0" algn="r">
                        <a:buFontTx/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45727" marB="45727" anchor="ctr"/>
                </a:tc>
              </a:tr>
              <a:tr h="57288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2 845 448,4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99393" y="1404966"/>
            <a:ext cx="3744416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1541" y="1972818"/>
            <a:ext cx="3744416" cy="66401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638" y="3212976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9393" y="2652852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68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/>
          </p:nvPr>
        </p:nvGraphicFramePr>
        <p:xfrm>
          <a:off x="185605" y="897601"/>
          <a:ext cx="8712968" cy="2689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2987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(46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623126"/>
            <a:ext cx="8640960" cy="27582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по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собственных доходов: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принятия мер по отмене неэффективных налоговых льгот;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Федеральной налоговой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Чувашской 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Чувашской Республики в 2019-2025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666176" y="64028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203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(54,1%)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58870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(61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22408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(71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40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3033137"/>
              </p:ext>
            </p:extLst>
          </p:nvPr>
        </p:nvGraphicFramePr>
        <p:xfrm>
          <a:off x="227654" y="745261"/>
          <a:ext cx="4632378" cy="584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965343"/>
              </p:ext>
            </p:extLst>
          </p:nvPr>
        </p:nvGraphicFramePr>
        <p:xfrm>
          <a:off x="4572000" y="1628800"/>
          <a:ext cx="443966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095706" y="2204864"/>
            <a:ext cx="1424530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Чувашской Республики в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1-2025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64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148064" y="2607319"/>
            <a:ext cx="1656184" cy="28803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18000"/>
                  <a:satMod val="120000"/>
                  <a:lumMod val="88000"/>
                </a:schemeClr>
              </a:gs>
              <a:gs pos="100000">
                <a:schemeClr val="accent3">
                  <a:tint val="40000"/>
                  <a:satMod val="100000"/>
                  <a:lumMod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6" name="Диаграмма 9"/>
          <p:cNvGraphicFramePr>
            <a:graphicFrameLocks/>
          </p:cNvGraphicFramePr>
          <p:nvPr>
            <p:extLst/>
          </p:nvPr>
        </p:nvGraphicFramePr>
        <p:xfrm>
          <a:off x="33469" y="692696"/>
          <a:ext cx="4851329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73258" y="836712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налога на доходы физических лиц по субъектам ПФО</a:t>
            </a:r>
            <a:b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г. к 2020 г., %)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8" y="58237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/>
          </p:nvPr>
        </p:nvGraphicFramePr>
        <p:xfrm>
          <a:off x="4283968" y="1412777"/>
          <a:ext cx="4441702" cy="4798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83794" y="5415781"/>
            <a:ext cx="4504230" cy="76616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2021 года поступление собственных доходов составило 46 049,8 млн. рублей (рост к уровню 2020 года на </a:t>
            </a:r>
            <a:b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6 651,1 млн. рублей, или на 16,9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31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/>
          </p:nvPr>
        </p:nvGraphicFramePr>
        <p:xfrm>
          <a:off x="152400" y="1973263"/>
          <a:ext cx="4702175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Стрелка вниз 54"/>
          <p:cNvSpPr/>
          <p:nvPr/>
        </p:nvSpPr>
        <p:spPr>
          <a:xfrm rot="10800000">
            <a:off x="8738801" y="879790"/>
            <a:ext cx="310580" cy="522590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isometricLeftDown"/>
              <a:lightRig rig="threePt" dir="t"/>
            </a:scene3d>
          </a:bodyPr>
          <a:lstStyle/>
          <a:p>
            <a:pPr algn="ctr">
              <a:defRPr/>
            </a:pPr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4" y="941992"/>
            <a:ext cx="642856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860" y="1536526"/>
            <a:ext cx="794841" cy="46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542" y="2069398"/>
            <a:ext cx="755712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47050" y="64722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7EF1E9-EFF1-4598-AB54-4E5BF53C1B32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413" y="5554663"/>
            <a:ext cx="4897437" cy="765175"/>
          </a:xfrm>
          <a:prstGeom prst="wedgeRoundRectCallout">
            <a:avLst>
              <a:gd name="adj1" fmla="val 47551"/>
              <a:gd name="adj2" fmla="val -1109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осуществлено исходя из удельного веса поступлений от данных организаций в общем объеме налоговых поступлений в бюджеты всех уровней за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97" y="1530816"/>
            <a:ext cx="680114" cy="48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3931557" y="769769"/>
            <a:ext cx="4807243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4607425" y="2501580"/>
            <a:ext cx="413234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«АККОНД»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4432876" y="2138914"/>
            <a:ext cx="4313113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«Химпром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5293393" y="4239163"/>
            <a:ext cx="344672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«ГАЗПРОМБАНК»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5380730" y="4614363"/>
            <a:ext cx="3365259" cy="526733"/>
          </a:xfrm>
          <a:prstGeom prst="roundRect">
            <a:avLst>
              <a:gd name="adj" fmla="val 3135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ПАО «ФГК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РусГидро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»- «Чебоксарская ГЭС»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4280708" y="1780254"/>
            <a:ext cx="4452929" cy="276225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sz="1400" dirty="0" smtClean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«Банк ВТБ»</a:t>
            </a:r>
            <a:endParaRPr lang="ru-RU" sz="1400" dirty="0">
              <a:solidFill>
                <a:srgbClr val="341DE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064861" y="5345806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/>
          <p:nvPr/>
        </p:nvSpPr>
        <p:spPr>
          <a:xfrm>
            <a:off x="4980388" y="3232132"/>
            <a:ext cx="375840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Фирма «Август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Вурнарский завод смесевых препаратов»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4087185" y="1412178"/>
            <a:ext cx="465400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«Сбербанк России»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5538672" y="5234116"/>
            <a:ext cx="319850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«НПК «ЭЛАРА» имени Г.А.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Ильенко»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за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801" y="934779"/>
            <a:ext cx="691385" cy="538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26" y="2056720"/>
            <a:ext cx="886898" cy="5374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658" y="941033"/>
            <a:ext cx="804181" cy="54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98" y="958865"/>
            <a:ext cx="781432" cy="540000"/>
          </a:xfrm>
          <a:prstGeom prst="rect">
            <a:avLst/>
          </a:prstGeom>
        </p:spPr>
      </p:pic>
      <p:sp>
        <p:nvSpPr>
          <p:cNvPr id="40" name="TextBox 1"/>
          <p:cNvSpPr txBox="1"/>
          <p:nvPr/>
        </p:nvSpPr>
        <p:spPr>
          <a:xfrm>
            <a:off x="4778052" y="2870525"/>
            <a:ext cx="395078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НПП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«ЭКРА»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31" y="1529267"/>
            <a:ext cx="590912" cy="486936"/>
          </a:xfrm>
          <a:prstGeom prst="rect">
            <a:avLst/>
          </a:prstGeom>
        </p:spPr>
      </p:pic>
      <p:sp>
        <p:nvSpPr>
          <p:cNvPr id="42" name="TextBox 1"/>
          <p:cNvSpPr txBox="1"/>
          <p:nvPr/>
        </p:nvSpPr>
        <p:spPr>
          <a:xfrm>
            <a:off x="5148743" y="3869216"/>
            <a:ext cx="3588433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«ГАЗПРОМ»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207" y="1537113"/>
            <a:ext cx="932632" cy="464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01" y="2060238"/>
            <a:ext cx="863617" cy="540000"/>
          </a:xfrm>
          <a:prstGeom prst="rect">
            <a:avLst/>
          </a:prstGeom>
        </p:spPr>
      </p:pic>
      <p:sp>
        <p:nvSpPr>
          <p:cNvPr id="70" name="TextBox 1"/>
          <p:cNvSpPr txBox="1"/>
          <p:nvPr/>
        </p:nvSpPr>
        <p:spPr>
          <a:xfrm>
            <a:off x="4903338" y="4715467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1"/>
          <p:cNvSpPr txBox="1"/>
          <p:nvPr/>
        </p:nvSpPr>
        <p:spPr>
          <a:xfrm>
            <a:off x="4452963" y="3330465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78" name="TextBox 1"/>
          <p:cNvSpPr txBox="1"/>
          <p:nvPr/>
        </p:nvSpPr>
        <p:spPr>
          <a:xfrm>
            <a:off x="4756633" y="4261723"/>
            <a:ext cx="4318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1"/>
          <p:cNvSpPr txBox="1"/>
          <p:nvPr/>
        </p:nvSpPr>
        <p:spPr>
          <a:xfrm>
            <a:off x="4591050" y="3863518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0" name="TextBox 1"/>
          <p:cNvSpPr txBox="1"/>
          <p:nvPr/>
        </p:nvSpPr>
        <p:spPr>
          <a:xfrm>
            <a:off x="4019575" y="2513850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1"/>
          <p:cNvSpPr txBox="1"/>
          <p:nvPr/>
        </p:nvSpPr>
        <p:spPr>
          <a:xfrm>
            <a:off x="3553543" y="1342057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1"/>
          <p:cNvSpPr txBox="1"/>
          <p:nvPr/>
        </p:nvSpPr>
        <p:spPr>
          <a:xfrm>
            <a:off x="4237063" y="2903631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3" name="TextBox 1"/>
          <p:cNvSpPr txBox="1"/>
          <p:nvPr/>
        </p:nvSpPr>
        <p:spPr>
          <a:xfrm>
            <a:off x="3416179" y="886600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1"/>
          <p:cNvSpPr txBox="1"/>
          <p:nvPr/>
        </p:nvSpPr>
        <p:spPr>
          <a:xfrm>
            <a:off x="3727359" y="1726639"/>
            <a:ext cx="431800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5" name="TextBox 1"/>
          <p:cNvSpPr txBox="1"/>
          <p:nvPr/>
        </p:nvSpPr>
        <p:spPr>
          <a:xfrm>
            <a:off x="3873719" y="2121523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1"/>
          <p:cNvSpPr txBox="1"/>
          <p:nvPr/>
        </p:nvSpPr>
        <p:spPr>
          <a:xfrm>
            <a:off x="5721213" y="5878872"/>
            <a:ext cx="300762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«Российские железные дороги»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1"/>
          <p:cNvSpPr txBox="1"/>
          <p:nvPr/>
        </p:nvSpPr>
        <p:spPr>
          <a:xfrm>
            <a:off x="5238750" y="5878872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493" y="2070972"/>
            <a:ext cx="734400" cy="50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8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7174" y="3322547"/>
            <a:ext cx="321868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74" y="4378453"/>
            <a:ext cx="316470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региональному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6968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481487" y="4378452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674,0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3434103" y="3322547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615,3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455876" y="1332444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1 289,3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4379" y="1245163"/>
            <a:ext cx="3197249" cy="730781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3419872" y="1984934"/>
            <a:ext cx="1234692" cy="65197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4,4%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52120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5641726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753,9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5621119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645,2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5562215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399,1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5508104" y="1992400"/>
            <a:ext cx="1234692" cy="64451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4787156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691718" y="4570841"/>
            <a:ext cx="525910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4203338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4164739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21782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81163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4951012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Овал 60"/>
          <p:cNvSpPr/>
          <p:nvPr/>
        </p:nvSpPr>
        <p:spPr>
          <a:xfrm>
            <a:off x="4295451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109,8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699283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8,5%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9" y="5013176"/>
            <a:ext cx="241027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2818694" y="5291883"/>
            <a:ext cx="5926684" cy="1208842"/>
          </a:xfrm>
          <a:prstGeom prst="wedgeRoundRectCallout">
            <a:avLst>
              <a:gd name="adj1" fmla="val 42448"/>
              <a:gd name="adj2" fmla="val -755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2021 году 59,5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общего объема льгот).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2021 году в соответствии с региональным законодательством налоговых льгот, льготы признаны эффективными.</a:t>
            </a:r>
            <a:endParaRPr lang="ru-RU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259729" y="58237"/>
            <a:ext cx="7020577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95637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7916354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768,7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7895747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594,5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83684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363,2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7782732" y="1992401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7042712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6966346" y="4570841"/>
            <a:ext cx="525910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6458894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- 50,7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439367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14,8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96410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- 7,9%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55791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2,0%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7134560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6478999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- 35,9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82831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- 2,6%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26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/>
          </p:nvPr>
        </p:nvGraphicFramePr>
        <p:xfrm>
          <a:off x="0" y="764704"/>
          <a:ext cx="674044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/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/>
          </p:nvPr>
        </p:nvGraphicFramePr>
        <p:xfrm>
          <a:off x="4715401" y="2672879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республиканский бюджет Чувашской Республики </a:t>
            </a:r>
            <a:r>
              <a:rPr lang="ru-RU" sz="180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2021-2025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810255"/>
            <a:ext cx="8128696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12601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2691996"/>
              </p:ext>
            </p:extLst>
          </p:nvPr>
        </p:nvGraphicFramePr>
        <p:xfrm>
          <a:off x="2474645" y="1332182"/>
          <a:ext cx="4445594" cy="3437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4466072"/>
              </p:ext>
            </p:extLst>
          </p:nvPr>
        </p:nvGraphicFramePr>
        <p:xfrm>
          <a:off x="5076056" y="1268760"/>
          <a:ext cx="4020584" cy="367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8410471"/>
              </p:ext>
            </p:extLst>
          </p:nvPr>
        </p:nvGraphicFramePr>
        <p:xfrm>
          <a:off x="35496" y="1291113"/>
          <a:ext cx="3384376" cy="360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1446" name="TextBox 1"/>
          <p:cNvSpPr txBox="1">
            <a:spLocks noChangeArrowheads="1"/>
          </p:cNvSpPr>
          <p:nvPr/>
        </p:nvSpPr>
        <p:spPr bwMode="auto">
          <a:xfrm>
            <a:off x="8553450" y="708026"/>
            <a:ext cx="41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srgbClr val="4E67C8"/>
                </a:solidFill>
                <a:latin typeface="Century Gothic" pitchFamily="34" charset="0"/>
              </a:rPr>
              <a:t>%</a:t>
            </a: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в 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-38543" y="654946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57849" y="5373216"/>
            <a:ext cx="120636" cy="1356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97096" y="4381349"/>
            <a:ext cx="40731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 и муниципального долга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0,5; 0,8; 1,1%)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2,4; 2,4%)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1,4;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1,0%)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(0,0; 4,0; 5,0%)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распределенные расходы в плановом периоде (зарезервированные средства на случай сокращения доходов бюджета)</a:t>
            </a:r>
          </a:p>
          <a:p>
            <a:pPr>
              <a:lnSpc>
                <a:spcPct val="150000"/>
              </a:lnSpc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76460" y="4517529"/>
            <a:ext cx="120636" cy="13560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76460" y="4877569"/>
            <a:ext cx="120636" cy="1356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73870" y="5165601"/>
            <a:ext cx="120636" cy="135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316" y="4109244"/>
            <a:ext cx="3747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4,2; 5,1%)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16,3; 14,2%)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3,3; 1,0%)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31,6; 30,8%)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кинематография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(1,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1,7; 2,0%)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8,5; 10,5%)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24,8; 25,9%)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1,0; 1,0%)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54873" y="4215629"/>
            <a:ext cx="106730" cy="135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339" y="4522589"/>
            <a:ext cx="120636" cy="1356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47920" y="4784717"/>
            <a:ext cx="120636" cy="1356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7920" y="5085182"/>
            <a:ext cx="120636" cy="1356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0967" y="5301208"/>
            <a:ext cx="120636" cy="1356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40207" y="5586371"/>
            <a:ext cx="120636" cy="1356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40207" y="5877272"/>
            <a:ext cx="120636" cy="1356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40207" y="6159136"/>
            <a:ext cx="120636" cy="1356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320467" y="2402892"/>
            <a:ext cx="813043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4"/>
          <p:cNvSpPr>
            <a:spLocks noChangeArrowheads="1"/>
          </p:cNvSpPr>
          <p:nvPr/>
        </p:nvSpPr>
        <p:spPr bwMode="auto">
          <a:xfrm>
            <a:off x="1304381" y="2545220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80 375,2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27584" y="839026"/>
            <a:ext cx="1942826" cy="4681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821533" y="815975"/>
            <a:ext cx="1800000" cy="4527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650428" y="831951"/>
            <a:ext cx="1810004" cy="4656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18808" y="6472800"/>
            <a:ext cx="817688" cy="365125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313016" y="2356717"/>
            <a:ext cx="768159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4"/>
          <p:cNvSpPr>
            <a:spLocks noChangeArrowheads="1"/>
          </p:cNvSpPr>
          <p:nvPr/>
        </p:nvSpPr>
        <p:spPr bwMode="auto">
          <a:xfrm>
            <a:off x="4287984" y="2534109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71 897,9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6896539" y="2280308"/>
            <a:ext cx="846099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Прямоугольник 4"/>
          <p:cNvSpPr>
            <a:spLocks noChangeArrowheads="1"/>
          </p:cNvSpPr>
          <p:nvPr/>
        </p:nvSpPr>
        <p:spPr bwMode="auto">
          <a:xfrm>
            <a:off x="6857569" y="2468810"/>
            <a:ext cx="924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61 662,6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46900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532291"/>
            <a:ext cx="394744" cy="353093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6985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407099" y="646851"/>
            <a:ext cx="792088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  <a:endParaRPr lang="ru-RU" sz="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42199" y="646917"/>
            <a:ext cx="706065" cy="2519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49763" y="651394"/>
            <a:ext cx="690590" cy="2429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89454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2024/ 2023,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88000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2025/ 2024%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035567"/>
              </p:ext>
            </p:extLst>
          </p:nvPr>
        </p:nvGraphicFramePr>
        <p:xfrm>
          <a:off x="539552" y="908720"/>
          <a:ext cx="8352442" cy="5733986"/>
        </p:xfrm>
        <a:graphic>
          <a:graphicData uri="http://schemas.openxmlformats.org/drawingml/2006/table">
            <a:tbl>
              <a:tblPr/>
              <a:tblGrid>
                <a:gridCol w="360040"/>
                <a:gridCol w="4536504"/>
                <a:gridCol w="792088"/>
                <a:gridCol w="720080"/>
                <a:gridCol w="864096"/>
                <a:gridCol w="576064"/>
                <a:gridCol w="503570"/>
              </a:tblGrid>
              <a:tr h="774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7 322 279,6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5 003 054,0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5 077 928,5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152 259,8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154 457,7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154 065,6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Правительства РФ,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1 426 786,4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1 350 858,5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1 333 709,2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Судебная система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204 464,3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208 907,1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208 892,2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385 853,6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383 892,2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381 611,3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проведения выборов и референдумов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47 722,9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48 090,1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47 945,1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Резервные фонды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2 529 487,8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87 375,2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86 932,1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7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2 575 479,8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2 769 248,2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2 864 548,0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30 108,8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31 416,5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32 485,8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Мобилизационная и вневойсковая подготовка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30 108,8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31 416,5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32 485,8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645 274,2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551 927,3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551 364,7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Органы юстиции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80 770,0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84 741,7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86 829,1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145 065,9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134 071,0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132 918,1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пожарной безопасности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354 851,3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273 133,8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272 409,8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нац. безопасности и правоохранительной деятельности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64 586,9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59 980,8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59 207,7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16 623 773,2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13 660 265,1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10 670 482,2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Общеэкономические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419 181,0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330 335,5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321 839,8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Топливно-энергетический комплекс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11 853,4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16 611,2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81 946,3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Сельское хозяйство и рыболовство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2 574 938,3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2 082 857,3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1 916 574,0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Водное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72 086,8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83 212,5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47 851,6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Лесное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212 478,6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242 415,2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57 514,4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0408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Транспорт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413 468,1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298 630,3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296 912,0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Дорожное хозяйство (дорожные фонды)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9 869 933,9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8 747 368,3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7 042 586,8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Связь и информатика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386 103,6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527 585,2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246 566,4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2 663 729,4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1 331 249,6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658 690,9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8 126 918,4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5 150 347,0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3 380 833,2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368 359,9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273 076,5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270 807,9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4 769 328,0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2 288 762,5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555 302,7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Благоустройство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2 576 716,2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2 431 876,4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2 399 289,0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412 514,4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156 631,6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155 433,6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538 795,8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478 123,4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92 599,6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Сбор, удаление отходов и очистка сточных вод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296 419,6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409 915,4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24 737,4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22 398,0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19 679,1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19 762,5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219 978,2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48 528,9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48 099,7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154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01661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7066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268056" y="570660"/>
            <a:ext cx="680207" cy="2953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60056" y="570660"/>
            <a:ext cx="680295" cy="2953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12360" y="570557"/>
            <a:ext cx="576000" cy="2744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4/ 2023,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10906" y="570557"/>
            <a:ext cx="576000" cy="266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2025/ 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40521" y="6529784"/>
            <a:ext cx="623967" cy="283592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64087" y="570660"/>
            <a:ext cx="814777" cy="2953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618924"/>
              </p:ext>
            </p:extLst>
          </p:nvPr>
        </p:nvGraphicFramePr>
        <p:xfrm>
          <a:off x="489963" y="868419"/>
          <a:ext cx="8496943" cy="5727011"/>
        </p:xfrm>
        <a:graphic>
          <a:graphicData uri="http://schemas.openxmlformats.org/drawingml/2006/table">
            <a:tbl>
              <a:tblPr/>
              <a:tblGrid>
                <a:gridCol w="448568"/>
                <a:gridCol w="4447976"/>
                <a:gridCol w="864096"/>
                <a:gridCol w="792088"/>
                <a:gridCol w="792088"/>
                <a:gridCol w="576064"/>
                <a:gridCol w="576063"/>
              </a:tblGrid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27 021 381,0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26 687 936,3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22 927 573,4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Дошкольное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6 138 067,1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6 631 642,3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6 120 048,3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16 551 357,1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16 085 490,4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13 042 055,3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Дополнительное образование детей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1 482 522,3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1 160 721,1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1 056 867,2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Среднее профессиональное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1 674 939,6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1 705 767,1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1 614 259,4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98 290,7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94 671,4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94 667,8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Высшее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90 668,4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83 199,6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83 199,6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0707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Молодежная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122 273,6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108 784,3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107 352,4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0708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51 711,5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51 736,9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51 736,9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811 550,6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765 923,2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757 386,5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2 889 300,0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2 461 342,9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2 419 195,0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2 668 966,0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2 249 731,8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2 208 880,4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220 334,1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211 611,1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210 314,6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ЗДРАВООХРАНЕНИЕ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5 914 739,0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6 086 537,6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6 428 545,9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Стационарная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2 572 533,3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1 528 646,5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1 520 350,7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Амбулаторная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1 630 634,4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1 557 422,5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1 734 423,2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Медицинская помощь в дневных стационарах всех типов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28 735,6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28 806,7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28 806,7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Скорая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79 335,7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68 444,7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69 185,8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Санаторно-оздоровительная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128 085,3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128 369,4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128 369,4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Заготовка, переработка, хранение и обеспечение безопасности донорской крови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81 368,0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81 454,2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81 454,2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здравоохранения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1 394 046,7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2 693 393,6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2 865 955,9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19 570 497,5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17 904 349,6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16 010 908,4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Пенсионное обеспечение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149 177,6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154 393,6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154 297,5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обслуживание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1 346 941,5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1 498 309,8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1 272 653,9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обеспечение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12 555 559,6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12 959 451,4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12 841 802,3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семьи и детства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5 404 952,2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3 175 883,0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1 624 168,5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социальной политики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113 866,5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116 311,8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117 986,2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1 891 163,2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1 167 348,3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997 065,6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1101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Физическая культура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128 840,4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119 610,0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117 674,0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Массовый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894 973,0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240 993,5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97 437,9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Спорт высших достижений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801 917,9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741 628,7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717 129,8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65 431,8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65 116,1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64 823,9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СРЕДСТВА МАССОВОЙ ИНФОРМАЦИИ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223 140,4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210 844,2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210 580,5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Телевидение и радиовещание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108 458,4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97 079,2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96 953,7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Периодическая печать и издательства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102 854,7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101 937,6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101 799,4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515 220,0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652 859,0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752 285,0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515 220,0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652 859,0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752 285,0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Условно-утвержденные (нераспределенные)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3 148 160,6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3 757 786,4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Расходы бюджета – ИТОГО, тыс. рублей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91 312 591,1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83 194 511,8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73 309 634,2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881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929486114"/>
              </p:ext>
            </p:extLst>
          </p:nvPr>
        </p:nvGraphicFramePr>
        <p:xfrm>
          <a:off x="204486" y="812335"/>
          <a:ext cx="3405198" cy="1778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2018 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73688" y="71584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440160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8249" y="2564960"/>
            <a:ext cx="3608591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6056" y="2446402"/>
            <a:ext cx="936104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54552" y="2449424"/>
            <a:ext cx="832348" cy="43704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84168" y="2449424"/>
            <a:ext cx="864096" cy="42897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54805" y="291186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2"/>
            <a:ext cx="4473508" cy="133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 в 2019-2025 годах предусмотрено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74 908,6 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051504" y="2449424"/>
            <a:ext cx="936000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006152"/>
              </p:ext>
            </p:extLst>
          </p:nvPr>
        </p:nvGraphicFramePr>
        <p:xfrm>
          <a:off x="315797" y="3134427"/>
          <a:ext cx="8544050" cy="32427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1736"/>
                <a:gridCol w="1027856"/>
                <a:gridCol w="1027856"/>
                <a:gridCol w="952278"/>
                <a:gridCol w="937162"/>
                <a:gridCol w="937162"/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396 925,4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1 691,2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экономика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14 999,9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298,1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24 369,7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900 825,5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1 266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1 088 943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3 784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528 032,2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и городская среда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1 422 258,2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367 629,1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787 729,8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40 281,4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9532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и среднее предпринимательство и поддержка индивидуальной предпринимательской инициативы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191 061,5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1 206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1 193 306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15 657,1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и поддержка занятости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10 261,7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7 397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514 250,5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3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1 334 050,0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3 430 417,4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733 367,5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389 279,1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96803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Безопасные и качественные автомобильные дороги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2 597 147,9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2 411 645,3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кооперация и экспорт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3 061,2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954</a:t>
                      </a:r>
                      <a:r>
                        <a:rPr lang="en-US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индустрия гостеприимства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425 070,2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662 191,6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23 383,1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2801325"/>
              </p:ext>
            </p:extLst>
          </p:nvPr>
        </p:nvGraphicFramePr>
        <p:xfrm>
          <a:off x="437193" y="786133"/>
          <a:ext cx="3405198" cy="1778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7998494" y="2449424"/>
            <a:ext cx="815964" cy="442924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04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cs typeface="Arial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704747"/>
              </p:ext>
            </p:extLst>
          </p:nvPr>
        </p:nvGraphicFramePr>
        <p:xfrm>
          <a:off x="0" y="988029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694272254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3995936" y="2153732"/>
            <a:ext cx="2475278" cy="44405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362538" y="4607116"/>
            <a:ext cx="2937654" cy="334052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" y="5055571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32" y="5055571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14931" y="721856"/>
            <a:ext cx="4576714" cy="1123712"/>
          </a:xfrm>
          <a:prstGeom prst="wedgeRoundRectCallout">
            <a:avLst>
              <a:gd name="adj1" fmla="val -60644"/>
              <a:gd name="adj2" fmla="val 6901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2023 год запланированы в сумме 25 194,4 млн. рублей, из них основная часть за счет средств  обязательного медицинского страхования – 19 279,7 млн. рублей, за счет средств республиканского бюджета Чувашской Республики – 5 914,7 млн. рублей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средств территориального фонда обязательного медицинского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241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760" y="701617"/>
            <a:ext cx="2303999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3658" y="701645"/>
            <a:ext cx="4608000" cy="432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4447" y="3359374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4447" y="2910712"/>
            <a:ext cx="2304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72496" y="692695"/>
            <a:ext cx="864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Расходы на 2023 год (тыс. руб.)</a:t>
            </a:r>
            <a:endParaRPr lang="ru-RU" sz="900" b="1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760" y="1193077"/>
            <a:ext cx="8928736" cy="2196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 и ветеранов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05757" y="1484784"/>
            <a:ext cx="468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24.11.2004 № 43 «О социальной поддержке тружеников тыла военных лет и ветеранов труда», Закон Чувашской Республики от 31.12.2015 № 90 «О ветеранах труда Чувашской 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505757" y="335383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05757" y="2899642"/>
            <a:ext cx="468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244408" y="1494780"/>
            <a:ext cx="828000" cy="4155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2 208 202,3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272400" y="3353839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884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4447" y="1484784"/>
            <a:ext cx="2304000" cy="4376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Обеспечение мер социальной поддержки ветеранов труда</a:t>
            </a:r>
            <a:r>
              <a:rPr lang="ru-RU" sz="900" b="1" dirty="0" smtClean="0">
                <a:solidFill>
                  <a:schemeClr val="tx1"/>
                </a:solidFill>
              </a:rPr>
              <a:t> 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72400" y="2899642"/>
            <a:ext cx="90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524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59943" y="4500181"/>
            <a:ext cx="8928735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06554" y="5577973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8391" y="6001141"/>
            <a:ext cx="2304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07150" y="4725144"/>
            <a:ext cx="2304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инвалидам на оплату жилого помещения и коммунальных услуг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488369" y="4725144"/>
            <a:ext cx="4680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488369" y="5577973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484288" y="6001141"/>
            <a:ext cx="468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272400" y="6001141"/>
            <a:ext cx="90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60 чел.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272400" y="5577973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124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72400" y="4725144"/>
            <a:ext cx="900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10</a:t>
            </a:r>
            <a:r>
              <a:rPr lang="ru-RU" sz="1000" dirty="0" smtClean="0">
                <a:solidFill>
                  <a:schemeClr val="tx1"/>
                </a:solidFill>
              </a:rPr>
              <a:t>3 208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4447" y="3705781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505757" y="3705781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72400" y="3705781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10 467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64288" y="692695"/>
            <a:ext cx="972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72400" y="1484784"/>
            <a:ext cx="90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132 051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44408" y="3705781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5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535,8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244408" y="3356337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8</a:t>
            </a:r>
            <a:r>
              <a:rPr lang="ru-RU" sz="1000" dirty="0" smtClean="0">
                <a:solidFill>
                  <a:schemeClr val="tx1"/>
                </a:solidFill>
              </a:rPr>
              <a:t> 577,8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244408" y="2904639"/>
            <a:ext cx="828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22 854,8 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44408" y="4725144"/>
            <a:ext cx="828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699 552,7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244408" y="5577973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1 191,5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244408" y="6001141"/>
            <a:ext cx="828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19 080,9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98390" y="5232436"/>
            <a:ext cx="2304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инвалидов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88369" y="5232436"/>
            <a:ext cx="468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24.11.1995 № 181-ФЗ «О социальной защите инвалидов в Российской Федерации»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72400" y="5232436"/>
            <a:ext cx="90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244408" y="5232436"/>
            <a:ext cx="828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49 826,2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04447" y="197085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ветеранов боевых действий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2505757" y="197085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12.01.1995  № 5-ФЗ «О ветеранах»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7272400" y="197085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18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244408" y="1970856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22 516,0 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04447" y="2348880"/>
            <a:ext cx="2304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ветеранов </a:t>
            </a:r>
            <a:r>
              <a:rPr lang="ru-RU" sz="900" dirty="0" smtClean="0">
                <a:solidFill>
                  <a:schemeClr val="tx1"/>
                </a:solidFill>
              </a:rPr>
              <a:t>Великой Отечественной войны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505757" y="2348880"/>
            <a:ext cx="4680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/>
              <a:t>Указ </a:t>
            </a:r>
            <a:r>
              <a:rPr lang="ru-RU" sz="800" dirty="0"/>
              <a:t>Президента Российской Федерации от 7 мая 2008 года № 714 "Об обеспечении жильем ветеранов Великой Отечественной войны 1941-1945 годов"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272400" y="2348880"/>
            <a:ext cx="900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8244408" y="2348880"/>
            <a:ext cx="828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13 016,3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04447" y="4077072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</a:t>
            </a:r>
            <a:r>
              <a:rPr lang="ru-RU" sz="900" dirty="0">
                <a:solidFill>
                  <a:schemeClr val="tx1"/>
                </a:solidFill>
              </a:rPr>
              <a:t>расходов на оплату </a:t>
            </a:r>
            <a:r>
              <a:rPr lang="ru-RU" sz="900" dirty="0" smtClean="0">
                <a:solidFill>
                  <a:schemeClr val="tx1"/>
                </a:solidFill>
              </a:rPr>
              <a:t>коммунальных </a:t>
            </a:r>
            <a:r>
              <a:rPr lang="ru-RU" sz="900" dirty="0">
                <a:solidFill>
                  <a:schemeClr val="tx1"/>
                </a:solidFill>
              </a:rPr>
              <a:t>услуг 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900" dirty="0">
                <a:solidFill>
                  <a:schemeClr val="tx1"/>
                </a:solidFill>
              </a:rPr>
              <a:t>"</a:t>
            </a:r>
            <a:r>
              <a:rPr lang="ru-RU" sz="900" dirty="0" smtClean="0">
                <a:solidFill>
                  <a:schemeClr val="tx1"/>
                </a:solidFill>
              </a:rPr>
              <a:t>детям </a:t>
            </a:r>
            <a:r>
              <a:rPr lang="ru-RU" sz="900" dirty="0">
                <a:solidFill>
                  <a:schemeClr val="tx1"/>
                </a:solidFill>
              </a:rPr>
              <a:t>войны"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505757" y="4077072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>
                <a:solidFill>
                  <a:schemeClr val="tx1"/>
                </a:solidFill>
              </a:rPr>
              <a:t>Закон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16.04.2020 № 23  «О </a:t>
            </a:r>
            <a:r>
              <a:rPr lang="ru-RU" sz="700" dirty="0">
                <a:solidFill>
                  <a:schemeClr val="tx1"/>
                </a:solidFill>
              </a:rPr>
              <a:t>детях </a:t>
            </a:r>
            <a:r>
              <a:rPr lang="ru-RU" sz="700" dirty="0" smtClean="0">
                <a:solidFill>
                  <a:schemeClr val="tx1"/>
                </a:solidFill>
              </a:rPr>
              <a:t>войны»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7272400" y="4077072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843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44408" y="4077072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4</a:t>
            </a:r>
            <a:r>
              <a:rPr lang="ru-RU" sz="1000" dirty="0" smtClean="0">
                <a:solidFill>
                  <a:schemeClr val="tx1"/>
                </a:solidFill>
              </a:rPr>
              <a:t> 428,1</a:t>
            </a:r>
          </a:p>
        </p:txBody>
      </p:sp>
    </p:spTree>
    <p:extLst>
      <p:ext uri="{BB962C8B-B14F-4D97-AF65-F5344CB8AC3E}">
        <p14:creationId xmlns:p14="http://schemas.microsoft.com/office/powerpoint/2010/main" val="329467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7504" y="421200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07504" y="483319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Социальные выплаты </a:t>
            </a:r>
            <a:r>
              <a:rPr lang="ru-RU" sz="800" dirty="0" smtClean="0">
                <a:solidFill>
                  <a:schemeClr val="tx1"/>
                </a:solidFill>
              </a:rPr>
              <a:t>                     безработным 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77657" y="483319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 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07504" y="519323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477657" y="519323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00392" y="483319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 871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00392" y="519323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628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7504" y="445291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477657" y="445291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200392" y="445291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19 631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558924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623731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Возмещение части затрат на уплату процентов по ипотечным кредитам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477657" y="623731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Постановления </a:t>
            </a:r>
            <a:r>
              <a:rPr lang="ru-RU" sz="700" dirty="0"/>
              <a:t>Кабинета Министров Чувашской Республики от 24.07.2002 № </a:t>
            </a:r>
            <a:r>
              <a:rPr lang="ru-RU" sz="700" dirty="0" smtClean="0"/>
              <a:t>202, от </a:t>
            </a:r>
            <a:r>
              <a:rPr lang="ru-RU" sz="700" dirty="0"/>
              <a:t>24.10.2011 </a:t>
            </a:r>
            <a:r>
              <a:rPr lang="ru-RU" sz="700" dirty="0" smtClean="0"/>
              <a:t>№ </a:t>
            </a:r>
            <a:r>
              <a:rPr lang="ru-RU" sz="700" dirty="0"/>
              <a:t>446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 (займам</a:t>
            </a:r>
            <a:r>
              <a:rPr lang="ru-RU" sz="700" dirty="0" smtClean="0"/>
              <a:t>)…»</a:t>
            </a:r>
            <a:endParaRPr lang="ru-RU" sz="7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200392" y="623731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2 960 </a:t>
            </a:r>
            <a:r>
              <a:rPr lang="ru-RU" sz="1000" dirty="0">
                <a:solidFill>
                  <a:schemeClr val="tx1"/>
                </a:solidFill>
              </a:rPr>
              <a:t>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828623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77657" y="5828623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00392" y="5828623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370 сем.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172400" y="2060848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568 946,9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07504" y="2060848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Выплата ежемесячного пособия на ребенка 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07504" y="1079367"/>
            <a:ext cx="8928992" cy="21543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07504" y="170084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 dirty="0" smtClean="0">
              <a:solidFill>
                <a:schemeClr val="tx1"/>
              </a:solidFill>
            </a:endParaRPr>
          </a:p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выплата в связи с рождением (усыновлением) первого ребенка </a:t>
            </a:r>
          </a:p>
          <a:p>
            <a:pPr algn="just"/>
            <a:endParaRPr lang="ru-RU" sz="800" dirty="0" smtClean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477655" y="170084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tx1"/>
                </a:solidFill>
              </a:rPr>
              <a:t>Федеральный закон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800" dirty="0" smtClean="0"/>
              <a:t>28.12.2017 № 418-ФЗ «О </a:t>
            </a:r>
            <a:r>
              <a:rPr lang="ru-RU" sz="800" dirty="0" err="1" smtClean="0"/>
              <a:t>ежемес</a:t>
            </a:r>
            <a:r>
              <a:rPr lang="ru-RU" sz="800" dirty="0" smtClean="0"/>
              <a:t>. </a:t>
            </a:r>
            <a:r>
              <a:rPr lang="ru-RU" sz="800" dirty="0"/>
              <a:t>выплатах семьям, имеющим </a:t>
            </a:r>
            <a:r>
              <a:rPr lang="ru-RU" sz="800" dirty="0" smtClean="0"/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7504" y="2420888"/>
            <a:ext cx="2304000" cy="576000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Ежемесячная денежная выплата, назначаемая </a:t>
            </a:r>
            <a:r>
              <a:rPr lang="ru-RU" sz="800" dirty="0" smtClean="0">
                <a:solidFill>
                  <a:schemeClr val="tx1"/>
                </a:solidFill>
              </a:rPr>
              <a:t>при рождении </a:t>
            </a:r>
            <a:r>
              <a:rPr lang="ru-RU" sz="800" dirty="0">
                <a:solidFill>
                  <a:schemeClr val="tx1"/>
                </a:solidFill>
              </a:rPr>
              <a:t>(</a:t>
            </a:r>
            <a:r>
              <a:rPr lang="ru-RU" sz="800" dirty="0" smtClean="0">
                <a:solidFill>
                  <a:schemeClr val="tx1"/>
                </a:solidFill>
              </a:rPr>
              <a:t>усыновлении) </a:t>
            </a:r>
            <a:r>
              <a:rPr lang="ru-RU" sz="800" dirty="0">
                <a:solidFill>
                  <a:schemeClr val="tx1"/>
                </a:solidFill>
              </a:rPr>
              <a:t>третьего </a:t>
            </a:r>
            <a:r>
              <a:rPr lang="ru-RU" sz="800" dirty="0" smtClean="0">
                <a:solidFill>
                  <a:schemeClr val="tx1"/>
                </a:solidFill>
              </a:rPr>
              <a:t>или </a:t>
            </a:r>
            <a:r>
              <a:rPr lang="ru-RU" sz="800" dirty="0">
                <a:solidFill>
                  <a:schemeClr val="tx1"/>
                </a:solidFill>
              </a:rPr>
              <a:t>последующих детей до достижения ребенком возраста </a:t>
            </a:r>
            <a:r>
              <a:rPr lang="ru-RU" sz="800" dirty="0" smtClean="0">
                <a:solidFill>
                  <a:schemeClr val="tx1"/>
                </a:solidFill>
              </a:rPr>
              <a:t>3 </a:t>
            </a:r>
            <a:r>
              <a:rPr lang="ru-RU" sz="800" dirty="0">
                <a:solidFill>
                  <a:schemeClr val="tx1"/>
                </a:solidFill>
              </a:rPr>
              <a:t>лет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77655" y="2400655"/>
            <a:ext cx="4680000" cy="6480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07.05.2012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606 </a:t>
            </a:r>
            <a:r>
              <a:rPr lang="ru-RU" sz="700" dirty="0" smtClean="0">
                <a:solidFill>
                  <a:schemeClr val="tx1"/>
                </a:solidFill>
              </a:rPr>
              <a:t>«О</a:t>
            </a:r>
            <a:r>
              <a:rPr lang="ru-RU" sz="700" dirty="0">
                <a:solidFill>
                  <a:schemeClr val="tx1"/>
                </a:solidFill>
              </a:rPr>
              <a:t> мерах по реализации демографической политики </a:t>
            </a:r>
            <a:r>
              <a:rPr lang="ru-RU" sz="700" dirty="0" smtClean="0">
                <a:solidFill>
                  <a:schemeClr val="tx1"/>
                </a:solidFill>
              </a:rPr>
              <a:t>РФ»,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29.11.2017 № </a:t>
            </a:r>
            <a:r>
              <a:rPr lang="ru-RU" sz="700" dirty="0">
                <a:solidFill>
                  <a:schemeClr val="tx1"/>
                </a:solidFill>
              </a:rPr>
              <a:t>1</a:t>
            </a:r>
            <a:r>
              <a:rPr lang="ru-RU" sz="700" dirty="0" smtClean="0">
                <a:solidFill>
                  <a:schemeClr val="tx1"/>
                </a:solidFill>
              </a:rPr>
              <a:t>23 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</a:t>
            </a:r>
            <a:r>
              <a:rPr lang="ru-RU" sz="700" dirty="0" smtClean="0">
                <a:solidFill>
                  <a:schemeClr val="tx1"/>
                </a:solidFill>
              </a:rPr>
              <a:t>рождения (усыновления) </a:t>
            </a:r>
            <a:r>
              <a:rPr lang="ru-RU" sz="700" dirty="0">
                <a:solidFill>
                  <a:schemeClr val="tx1"/>
                </a:solidFill>
              </a:rPr>
              <a:t>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детей», постановление Кабинета Министров Чувашской Республики от 07.12.2017 №  482 «Об утверждении Порядка и условий назначения и предоставления ежемесячной денежной выплаты семьям в случае рождения (усыновления) после 31 декабря 2016 г. третьего ребенка или последующих 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477655" y="2060848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700" dirty="0">
                <a:solidFill>
                  <a:prstClr val="black"/>
                </a:solidFill>
              </a:rPr>
              <a:t>Федеральный закон от 19.05.1995 № 81-ФЗ «О государственных пособиях гражданам, имеющим детей», Закон Чувашской Республики от 24.11.2004 № 46 «О гос. пособиях гражданам, имеющим детей»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172400" y="2420888"/>
            <a:ext cx="936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882 017,1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07504" y="306896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477655" y="306896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21 февраля 2012 г. № 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8172400" y="3068960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179 451,5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8172400" y="1700840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1 346 225,9</a:t>
            </a:r>
            <a:endParaRPr lang="ru-RU" sz="1000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200392" y="170084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9 642 чел.</a:t>
            </a:r>
          </a:p>
          <a:p>
            <a:endParaRPr lang="ru-RU" sz="1000" i="1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200392" y="2060848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75 155 чел.</a:t>
            </a:r>
            <a:endParaRPr lang="ru-RU" sz="1000" i="1" dirty="0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00392" y="2420888"/>
            <a:ext cx="900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6</a:t>
            </a:r>
            <a:r>
              <a:rPr lang="ru-RU" sz="1000" dirty="0" smtClean="0">
                <a:solidFill>
                  <a:schemeClr val="tx1"/>
                </a:solidFill>
              </a:rPr>
              <a:t> 405 чел.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00392" y="306896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1 196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172400" y="4452916"/>
            <a:ext cx="936000" cy="3072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92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679,7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172400" y="4824830"/>
            <a:ext cx="936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344 800,4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172400" y="5193232"/>
            <a:ext cx="936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smtClean="0">
                <a:solidFill>
                  <a:schemeClr val="tx1"/>
                </a:solidFill>
              </a:rPr>
              <a:t>5 494,9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172400" y="5828623"/>
            <a:ext cx="936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289 791,0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8172400" y="6237312"/>
            <a:ext cx="936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49 800,0</a:t>
            </a:r>
          </a:p>
        </p:txBody>
      </p:sp>
      <p:sp>
        <p:nvSpPr>
          <p:cNvPr id="8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7504" y="656736"/>
            <a:ext cx="2304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2483614" y="656736"/>
            <a:ext cx="4608000" cy="396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8136496" y="656736"/>
            <a:ext cx="900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Расходы                на 2023 год (тыс. руб.)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164288" y="656736"/>
            <a:ext cx="936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07504" y="134080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выплата на детей в возрасте от 3 до 7 лет включительно 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77655" y="134080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Президента Российской Федерации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20.03.2020 № 199 «</a:t>
            </a:r>
            <a:r>
              <a:rPr lang="ru-RU" sz="800" dirty="0"/>
              <a:t>О дополнительных мерах государственной поддержки семей, имеющих </a:t>
            </a:r>
            <a:r>
              <a:rPr lang="ru-RU" sz="800" dirty="0" smtClean="0"/>
              <a:t>детей</a:t>
            </a:r>
            <a:r>
              <a:rPr lang="ru-RU" sz="700" dirty="0" smtClean="0">
                <a:solidFill>
                  <a:schemeClr val="tx1"/>
                </a:solidFill>
              </a:rPr>
              <a:t>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200392" y="1340799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16 263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</a:p>
          <a:p>
            <a:endParaRPr lang="ru-RU" sz="1000" i="1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172400" y="1340799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1 679 850,4</a:t>
            </a:r>
            <a:endParaRPr lang="ru-RU" sz="1000" i="1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07504" y="3435659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477655" y="343565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200392" y="342900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228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172400" y="3435660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421 741,9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107504" y="3789079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жилыми помещениями многодетных семей, имеющих пять и более несовершеннолетних детей 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2477655" y="3789079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17.10.2005 № 42 «О регулировании жилищных отношений»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00392" y="3782420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22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8172400" y="3789080"/>
            <a:ext cx="936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120 000,0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50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2899" y="548680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050" u="sng" dirty="0" smtClean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стадиона «Волга» </a:t>
            </a: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Чебоксары, ул. Коллективная, д. 3</a:t>
            </a:r>
          </a:p>
          <a:p>
            <a:pPr marL="0" indent="0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7979" y="1412776"/>
            <a:ext cx="5256584" cy="107781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декабрь 2023 года</a:t>
            </a:r>
          </a:p>
          <a:p>
            <a:pPr>
              <a:lnSpc>
                <a:spcPct val="150000"/>
              </a:lnSpc>
            </a:pP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– 16 304,0 кв. м.</a:t>
            </a:r>
          </a:p>
          <a:p>
            <a:pPr>
              <a:lnSpc>
                <a:spcPct val="150000"/>
              </a:lnSpc>
            </a:pP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Застройщик – АО «ПМК-8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6164" y="3284984"/>
            <a:ext cx="333827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три  года на территории стадиона запланировано строительство трех объектов:</a:t>
            </a:r>
          </a:p>
          <a:p>
            <a:pPr marL="285750" indent="-285750" algn="just">
              <a:buFontTx/>
              <a:buChar char="-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многофункциональный физкультурно-оздоровительный комплекс;</a:t>
            </a:r>
          </a:p>
          <a:p>
            <a:pPr marL="285750" indent="-285750" algn="just">
              <a:buFontTx/>
              <a:buChar char="-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крытый ледовый каток;</a:t>
            </a:r>
          </a:p>
          <a:p>
            <a:pPr marL="285750" indent="-285750" algn="just">
              <a:buFontTx/>
              <a:buChar char="-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футбольное поля с искусственным газоном, беговыми дорожками с синтетическим покрытием.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трехэтажном здании спорткомплекса разместятся детский и 25-метровый плавательные бассейны, два универсальных спортзала, 3 тренажерных,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стрельбы из лука и пневматического оружия, гостиница для размещения спортсменов.</a:t>
            </a:r>
          </a:p>
          <a:p>
            <a:pPr marL="285750" indent="-285750" algn="just">
              <a:buFontTx/>
              <a:buChar char="-"/>
            </a:pP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218722"/>
              </p:ext>
            </p:extLst>
          </p:nvPr>
        </p:nvGraphicFramePr>
        <p:xfrm>
          <a:off x="284091" y="2708921"/>
          <a:ext cx="5104359" cy="34563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91272"/>
                <a:gridCol w="1106989"/>
                <a:gridCol w="1191359"/>
                <a:gridCol w="1414739"/>
              </a:tblGrid>
              <a:tr h="36753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696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089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58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445,5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527,5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3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1 170,8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1 148,0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22,8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" name="Picture 2" descr="C:\Users\t.ivanova\Desktop\волга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673" y="1184397"/>
            <a:ext cx="3238791" cy="2159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31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819970"/>
              </p:ext>
            </p:extLst>
          </p:nvPr>
        </p:nvGraphicFramePr>
        <p:xfrm>
          <a:off x="198126" y="3140969"/>
          <a:ext cx="5021946" cy="30768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0840"/>
                <a:gridCol w="1378818"/>
                <a:gridCol w="1152128"/>
                <a:gridCol w="1440160"/>
              </a:tblGrid>
              <a:tr h="45325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7324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197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88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569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,9</a:t>
                      </a:r>
                      <a:endParaRPr lang="en-US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6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891,7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9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1 461,6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1 447,0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14,6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836712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объекта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1500 мест в микрорайоне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«Университетский-2» </a:t>
            </a:r>
          </a:p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СЗР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Чебоксары</a:t>
            </a: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45480" y="3398293"/>
            <a:ext cx="3396383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4-5 этажное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здание, 4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этажа для проведения образовательного процесса и один для технических нужд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школы.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будет рассчитана на 60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классов.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кабинетов в школе разместятся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 для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гимнастики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хореографии, библиотека, комната психологической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разгрузки и другое. Планируется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площадок для подвижных игр и общеразвивающих упражнений,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настольный теннис.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предусмотрена универсальная спортивная площадка с игровым полем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721" y="1716355"/>
            <a:ext cx="5058352" cy="11237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июль 2024 года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здания – 25 104,1 кв. м. </a:t>
            </a:r>
            <a: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1 500 учащихся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стоимость объекта – 1 461,6 млн. рублей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u.nodykova\Desktop\IMG_36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45479" y="1351563"/>
            <a:ext cx="3431013" cy="1933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95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089347"/>
              </p:ext>
            </p:extLst>
          </p:nvPr>
        </p:nvGraphicFramePr>
        <p:xfrm>
          <a:off x="312899" y="2924944"/>
          <a:ext cx="4936274" cy="33040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5458"/>
                <a:gridCol w="1070536"/>
                <a:gridCol w="1152128"/>
                <a:gridCol w="1368152"/>
              </a:tblGrid>
              <a:tr h="35133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652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73379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35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6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24,3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764704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нового здания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поликлиники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 ЧР «</a:t>
            </a:r>
            <a:r>
              <a:rPr lang="ru-RU" sz="155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Канашская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центральная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районная больница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Ф.Г.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Григорьева» Минздрава Чувашии, </a:t>
            </a:r>
            <a:r>
              <a:rPr lang="ru-RU" sz="155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Канашский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район, с. Шихазаны,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В.П. Епифанова, д. 12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2899" y="1772815"/>
            <a:ext cx="4907173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ввода объекта – 2024 год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– 500 посещений в смену</a:t>
            </a:r>
          </a:p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5 230,3 </a:t>
            </a: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м. 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352" b="66389" l="33333" r="629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09" t="36364" r="36954" b="33333"/>
          <a:stretch/>
        </p:blipFill>
        <p:spPr bwMode="auto">
          <a:xfrm>
            <a:off x="5489108" y="1340768"/>
            <a:ext cx="3475380" cy="1896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489107" y="3244838"/>
            <a:ext cx="3475381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нового здания поликлиники на территории основного больничного комплекса будут достигнуты следующие цели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повышение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и качества оказания первичной медико-санитарной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помощи;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снижение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ожидания в очереди и повышение комфорта проведения в медицинском учреждении;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доступность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удобство посещений для лиц с ограниченными возможностями;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единых стандартов оказания медицинской помощи и увеличение объемов предоставления медицинской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62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7417938"/>
              </p:ext>
            </p:extLst>
          </p:nvPr>
        </p:nvGraphicFramePr>
        <p:xfrm>
          <a:off x="3712008" y="751571"/>
          <a:ext cx="5188092" cy="198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066581520"/>
              </p:ext>
            </p:extLst>
          </p:nvPr>
        </p:nvGraphicFramePr>
        <p:xfrm>
          <a:off x="53752" y="2708920"/>
          <a:ext cx="69847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107504" y="856409"/>
            <a:ext cx="3086975" cy="1572098"/>
          </a:xfrm>
          <a:prstGeom prst="wedgeRoundRectCallout">
            <a:avLst>
              <a:gd name="adj1" fmla="val 77116"/>
              <a:gd name="adj2" fmla="val -117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3"/>
          <p:cNvSpPr/>
          <p:nvPr/>
        </p:nvSpPr>
        <p:spPr>
          <a:xfrm>
            <a:off x="7020272" y="2708920"/>
            <a:ext cx="2076368" cy="3766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Чувашской Республики 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99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89969860"/>
              </p:ext>
            </p:extLst>
          </p:nvPr>
        </p:nvGraphicFramePr>
        <p:xfrm>
          <a:off x="-252536" y="476672"/>
          <a:ext cx="7128792" cy="662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75856" y="1281788"/>
            <a:ext cx="846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1 560,3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2413" y="112790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1 599,8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1238337"/>
            <a:ext cx="2194273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04247" y="4077072"/>
            <a:ext cx="2194274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образованиям Чувашской Республики предусмотрена на 2023 год в сумме 2 112,9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497" y="82913"/>
            <a:ext cx="7837732" cy="39375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образованиям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5364087" y="1651119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6072666" y="165111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99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8224" y="1237033"/>
            <a:ext cx="2427770" cy="30174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Чувашской Республики рассчитывается 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методикой, установленной Законом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от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ноября 2021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          «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регулировании бюджетных правоотношений в Чувашской Республике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algn="just"/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муниципальных округов (городских округов) – приложение № 2 к закону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89900" y="6486466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                            Чувашской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2023 год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501213"/>
              </p:ext>
            </p:extLst>
          </p:nvPr>
        </p:nvGraphicFramePr>
        <p:xfrm>
          <a:off x="467544" y="879039"/>
          <a:ext cx="5832647" cy="54142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2207"/>
                <a:gridCol w="1512169"/>
                <a:gridCol w="2448271"/>
              </a:tblGrid>
              <a:tr h="2160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Финансовая помощь - всего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60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выравнивание бюджетной обеспеченности муниципальных округов (городских округов)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Алатырский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67 589,9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67 589,9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Аликовский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87 575,8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87 575,8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Батыревский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101 572,8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101 572,8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Вурнарский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107 860,9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107 860,9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Ибресинский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92 251,7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92 251,7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Канашский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171 186,3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171 186,3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Козловский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73 544,8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73 544,8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Комсомольский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85 749,6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85 749,6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Красноармейский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61 166,6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61 166,6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Красночетайский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61 602,9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61 602,9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Марпосадский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97 150,7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97 150,7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Моргаушский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116 188,5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116 188,5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Порецкий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53 951,5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53 951,5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Урмарский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87 668,3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87 668,3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Цивильский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122 371,5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122 371,5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Чебоксарский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198 891,9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198 891,9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Шемуршинский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51 944,1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51 944,1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Шумерлинский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73 745,2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73 745,2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Ядринский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108 719,5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108 719,5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Яльчикский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60 190,6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60 190,6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Янтиковский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55 596,6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55 596,6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Алатырь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44 625,1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44 625,1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Канаш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26 160,4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26 160,4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Новочебоксарск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75 939,5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75 939,5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Чебоксары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Шумерля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29 677,3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29 677,3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7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2 112 922,0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2 112 922,0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770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4216049989"/>
              </p:ext>
            </p:extLst>
          </p:nvPr>
        </p:nvGraphicFramePr>
        <p:xfrm>
          <a:off x="261400" y="1340768"/>
          <a:ext cx="8732344" cy="5449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2691" name="Номер слайда 2"/>
          <p:cNvSpPr txBox="1">
            <a:spLocks/>
          </p:cNvSpPr>
          <p:nvPr/>
        </p:nvSpPr>
        <p:spPr bwMode="auto">
          <a:xfrm>
            <a:off x="8991769" y="6393329"/>
            <a:ext cx="3952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7057" y="692696"/>
            <a:ext cx="8017391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20.07.2018 № 522-р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24 госпрограммы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30" y="91006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2440" y="6525344"/>
            <a:ext cx="410496" cy="298276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5400000">
            <a:off x="6369844" y="2025044"/>
            <a:ext cx="232289" cy="4879878"/>
          </a:xfrm>
          <a:prstGeom prst="leftBrac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95901"/>
              </p:ext>
            </p:extLst>
          </p:nvPr>
        </p:nvGraphicFramePr>
        <p:xfrm>
          <a:off x="3872788" y="4493885"/>
          <a:ext cx="5063424" cy="197936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484507"/>
                <a:gridCol w="578917"/>
              </a:tblGrid>
              <a:tr h="231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Доля,</a:t>
                      </a:r>
                      <a:r>
                        <a:rPr lang="ru-RU" sz="900" i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Повышение безопасности жизнедеятельности населения и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потенциала природно-сырьевых ресурсов и обеспечение экологической безопасности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Цифровое общество Чувашии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промышленности и инновационная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Доступная среда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строительного комплекса и архитектуры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земельных и имущественных отношений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 территории Чувашской Республики на 2018–2024 годы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Комплексное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сельских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1,15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туризма и индустрии гостеприимства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8524" y="4628134"/>
            <a:ext cx="3611388" cy="1886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100%.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35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763" y="4292600"/>
            <a:ext cx="1944687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63" y="4662488"/>
            <a:ext cx="1512887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9073" y="846731"/>
            <a:ext cx="6623050" cy="14106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долгосрочной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и устойчивости республиканского бюджета Чувашской Республики и местных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управления общественными финансами Чувашской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9622" name="TextBox 5"/>
          <p:cNvSpPr txBox="1">
            <a:spLocks noChangeArrowheads="1"/>
          </p:cNvSpPr>
          <p:nvPr/>
        </p:nvSpPr>
        <p:spPr bwMode="auto">
          <a:xfrm>
            <a:off x="208133" y="2492896"/>
            <a:ext cx="36182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846731"/>
            <a:ext cx="2148680" cy="1411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962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49BD82-308D-4C86-A685-998A61E8EB56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ru-RU" altLang="ru-RU" sz="1400" dirty="0" smtClean="0"/>
          </a:p>
        </p:txBody>
      </p:sp>
      <p:sp>
        <p:nvSpPr>
          <p:cNvPr id="27" name="Скругленный прямоугольник 4"/>
          <p:cNvSpPr/>
          <p:nvPr/>
        </p:nvSpPr>
        <p:spPr bwMode="auto">
          <a:xfrm>
            <a:off x="4153151" y="2459037"/>
            <a:ext cx="4846391" cy="63658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подпрограмм,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4140000" y="3233388"/>
            <a:ext cx="2628000" cy="36742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40328" y="3233213"/>
            <a:ext cx="684000" cy="36742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340749" y="3227656"/>
            <a:ext cx="684188" cy="37854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596336" y="3227656"/>
            <a:ext cx="684000" cy="37854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4490141"/>
              </p:ext>
            </p:extLst>
          </p:nvPr>
        </p:nvGraphicFramePr>
        <p:xfrm>
          <a:off x="44820" y="3227656"/>
          <a:ext cx="4082559" cy="3297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Скругленный прямоугольник 17"/>
          <p:cNvSpPr/>
          <p:nvPr/>
        </p:nvSpPr>
        <p:spPr bwMode="auto">
          <a:xfrm>
            <a:off x="4156244" y="3741354"/>
            <a:ext cx="2610377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политики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сбалансированности консолидированного бюджета Чувашской Республики</a:t>
            </a:r>
            <a:endParaRPr lang="ru-RU" sz="1000" dirty="0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4153151" y="4490811"/>
            <a:ext cx="2628000" cy="61165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бюджетных расходов Чувашской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153151" y="5877272"/>
            <a:ext cx="261347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 bwMode="auto">
          <a:xfrm>
            <a:off x="6840328" y="3741354"/>
            <a:ext cx="684000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6 309,6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6840328" y="4490812"/>
            <a:ext cx="684000" cy="61165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124,5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6840328" y="5877272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265,6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8340749" y="3741354"/>
            <a:ext cx="684000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3 278,6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340937" y="4490812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130,2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340749" y="5877272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275,9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7596336" y="3741354"/>
            <a:ext cx="684000" cy="69653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3 177,3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7585094" y="4490812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130,2</a:t>
            </a: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596336" y="5877272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275,9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 bwMode="auto">
          <a:xfrm>
            <a:off x="4156244" y="5165725"/>
            <a:ext cx="2611756" cy="61165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 Чувашской Республики 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6840328" y="5165726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7596336" y="5165726"/>
            <a:ext cx="684000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 bwMode="auto">
          <a:xfrm>
            <a:off x="8340937" y="5165726"/>
            <a:ext cx="658605" cy="61165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61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9437" y="2801008"/>
            <a:ext cx="4278547" cy="10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9397" y="4145308"/>
            <a:ext cx="4276646" cy="8678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налоговых и неналоговых доходов республиканского бюджета Чувашской Республики (% к 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5820" y="5321903"/>
            <a:ext cx="4256743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9437" y="1700804"/>
            <a:ext cx="2447619" cy="54713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4" name="Скругленный прямоугольник 4"/>
          <p:cNvSpPr/>
          <p:nvPr/>
        </p:nvSpPr>
        <p:spPr bwMode="auto">
          <a:xfrm>
            <a:off x="4640323" y="1052736"/>
            <a:ext cx="4324078" cy="5451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5645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529513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291438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6410476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4" name="Группа 55"/>
          <p:cNvGrpSpPr>
            <a:grpSpLocks/>
          </p:cNvGrpSpPr>
          <p:nvPr/>
        </p:nvGrpSpPr>
        <p:grpSpPr bwMode="auto">
          <a:xfrm>
            <a:off x="4640324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21,9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6" name="Группа 61"/>
          <p:cNvGrpSpPr>
            <a:grpSpLocks/>
          </p:cNvGrpSpPr>
          <p:nvPr/>
        </p:nvGrpSpPr>
        <p:grpSpPr bwMode="auto">
          <a:xfrm>
            <a:off x="4643275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116,0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Скругленный прямоугольник 65"/>
          <p:cNvSpPr/>
          <p:nvPr/>
        </p:nvSpPr>
        <p:spPr bwMode="auto">
          <a:xfrm>
            <a:off x="4617171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9" name="Группа 70"/>
          <p:cNvGrpSpPr>
            <a:grpSpLocks/>
          </p:cNvGrpSpPr>
          <p:nvPr/>
        </p:nvGrpSpPr>
        <p:grpSpPr bwMode="auto">
          <a:xfrm>
            <a:off x="5521286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952037" y="2383087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71" name="Группа 76"/>
          <p:cNvGrpSpPr>
            <a:grpSpLocks/>
          </p:cNvGrpSpPr>
          <p:nvPr/>
        </p:nvGrpSpPr>
        <p:grpSpPr bwMode="auto">
          <a:xfrm>
            <a:off x="5523301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102,8</a:t>
              </a:r>
            </a:p>
          </p:txBody>
        </p:sp>
      </p:grpSp>
      <p:sp>
        <p:nvSpPr>
          <p:cNvPr id="81" name="Скругленный прямоугольник 80"/>
          <p:cNvSpPr/>
          <p:nvPr/>
        </p:nvSpPr>
        <p:spPr bwMode="auto">
          <a:xfrm>
            <a:off x="5501705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 bwMode="auto">
          <a:xfrm>
            <a:off x="7283210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93" name="Скругленный прямоугольник 92"/>
          <p:cNvSpPr/>
          <p:nvPr/>
        </p:nvSpPr>
        <p:spPr bwMode="auto">
          <a:xfrm>
            <a:off x="7283353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 bwMode="auto">
          <a:xfrm>
            <a:off x="7270773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84" name="Группа 115"/>
          <p:cNvGrpSpPr>
            <a:grpSpLocks/>
          </p:cNvGrpSpPr>
          <p:nvPr/>
        </p:nvGrpSpPr>
        <p:grpSpPr bwMode="auto">
          <a:xfrm>
            <a:off x="6402248" y="2947613"/>
            <a:ext cx="792000" cy="720000"/>
            <a:chOff x="3686499" y="2232392"/>
            <a:chExt cx="84054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3686499" y="2232392"/>
              <a:ext cx="84054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3708744" y="2254617"/>
              <a:ext cx="796058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86" name="Группа 121"/>
          <p:cNvGrpSpPr>
            <a:grpSpLocks/>
          </p:cNvGrpSpPr>
          <p:nvPr/>
        </p:nvGrpSpPr>
        <p:grpSpPr bwMode="auto">
          <a:xfrm>
            <a:off x="6403327" y="4198804"/>
            <a:ext cx="792000" cy="720000"/>
            <a:chOff x="3748552" y="3975433"/>
            <a:chExt cx="80203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3" name="Скругленный прямоугольник 122"/>
            <p:cNvSpPr/>
            <p:nvPr/>
          </p:nvSpPr>
          <p:spPr>
            <a:xfrm>
              <a:off x="3748552" y="3975433"/>
              <a:ext cx="80203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Скругленный прямоугольник 4"/>
            <p:cNvSpPr/>
            <p:nvPr/>
          </p:nvSpPr>
          <p:spPr>
            <a:xfrm>
              <a:off x="3770787" y="3997658"/>
              <a:ext cx="757569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103,3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" name="Скругленный прямоугольник 125"/>
          <p:cNvSpPr/>
          <p:nvPr/>
        </p:nvSpPr>
        <p:spPr bwMode="auto">
          <a:xfrm>
            <a:off x="6386239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128" name="Прямая соединительная линия 12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406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22503-0E88-4674-B39F-378D70ABE7FE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ru-RU" altLang="ru-RU" sz="1400" dirty="0" smtClean="0"/>
          </a:p>
        </p:txBody>
      </p:sp>
      <p:sp>
        <p:nvSpPr>
          <p:cNvPr id="70" name="Скругленный прямоугольник 69"/>
          <p:cNvSpPr/>
          <p:nvPr/>
        </p:nvSpPr>
        <p:spPr bwMode="auto">
          <a:xfrm>
            <a:off x="8172401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 bwMode="auto">
          <a:xfrm>
            <a:off x="8164172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80" name="Скругленный прямоугольник 79"/>
          <p:cNvSpPr/>
          <p:nvPr/>
        </p:nvSpPr>
        <p:spPr bwMode="auto">
          <a:xfrm>
            <a:off x="8163380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103,9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8155306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00" y="1365970"/>
            <a:ext cx="1830928" cy="116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995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7160" y="836712"/>
            <a:ext cx="6368436" cy="15121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780" y="275612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4355975" y="2492896"/>
            <a:ext cx="4592542" cy="4248472"/>
            <a:chOff x="4355975" y="2492896"/>
            <a:chExt cx="4592542" cy="424847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355976" y="2492896"/>
              <a:ext cx="4568236" cy="4248472"/>
            </a:xfrm>
            <a:prstGeom prst="rect">
              <a:avLst/>
            </a:prstGeom>
            <a:ln>
              <a:noFill/>
            </a:ln>
          </p:spPr>
        </p:sp>
        <p:sp>
          <p:nvSpPr>
            <p:cNvPr id="6" name="Полилиния 5"/>
            <p:cNvSpPr/>
            <p:nvPr/>
          </p:nvSpPr>
          <p:spPr>
            <a:xfrm>
              <a:off x="4358404" y="2494296"/>
              <a:ext cx="4590113" cy="551556"/>
            </a:xfrm>
            <a:custGeom>
              <a:avLst/>
              <a:gdLst>
                <a:gd name="connsiteX0" fmla="*/ 0 w 4563379"/>
                <a:gd name="connsiteY0" fmla="*/ 55156 h 551556"/>
                <a:gd name="connsiteX1" fmla="*/ 55156 w 4563379"/>
                <a:gd name="connsiteY1" fmla="*/ 0 h 551556"/>
                <a:gd name="connsiteX2" fmla="*/ 4508223 w 4563379"/>
                <a:gd name="connsiteY2" fmla="*/ 0 h 551556"/>
                <a:gd name="connsiteX3" fmla="*/ 4563379 w 4563379"/>
                <a:gd name="connsiteY3" fmla="*/ 55156 h 551556"/>
                <a:gd name="connsiteX4" fmla="*/ 4563379 w 4563379"/>
                <a:gd name="connsiteY4" fmla="*/ 496400 h 551556"/>
                <a:gd name="connsiteX5" fmla="*/ 4508223 w 4563379"/>
                <a:gd name="connsiteY5" fmla="*/ 551556 h 551556"/>
                <a:gd name="connsiteX6" fmla="*/ 55156 w 4563379"/>
                <a:gd name="connsiteY6" fmla="*/ 551556 h 551556"/>
                <a:gd name="connsiteX7" fmla="*/ 0 w 4563379"/>
                <a:gd name="connsiteY7" fmla="*/ 496400 h 551556"/>
                <a:gd name="connsiteX8" fmla="*/ 0 w 4563379"/>
                <a:gd name="connsiteY8" fmla="*/ 55156 h 5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63379" h="551556">
                  <a:moveTo>
                    <a:pt x="0" y="55156"/>
                  </a:moveTo>
                  <a:cubicBezTo>
                    <a:pt x="0" y="24694"/>
                    <a:pt x="24694" y="0"/>
                    <a:pt x="55156" y="0"/>
                  </a:cubicBezTo>
                  <a:lnTo>
                    <a:pt x="4508223" y="0"/>
                  </a:lnTo>
                  <a:cubicBezTo>
                    <a:pt x="4538685" y="0"/>
                    <a:pt x="4563379" y="24694"/>
                    <a:pt x="4563379" y="55156"/>
                  </a:cubicBezTo>
                  <a:lnTo>
                    <a:pt x="4563379" y="496400"/>
                  </a:lnTo>
                  <a:cubicBezTo>
                    <a:pt x="4563379" y="526862"/>
                    <a:pt x="4538685" y="551556"/>
                    <a:pt x="4508223" y="551556"/>
                  </a:cubicBezTo>
                  <a:lnTo>
                    <a:pt x="55156" y="551556"/>
                  </a:lnTo>
                  <a:cubicBezTo>
                    <a:pt x="24694" y="551556"/>
                    <a:pt x="0" y="526862"/>
                    <a:pt x="0" y="496400"/>
                  </a:cubicBezTo>
                  <a:lnTo>
                    <a:pt x="0" y="55156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305" tIns="73305" rIns="73305" bIns="7330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5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подпрограмм, млн. руб.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4355976" y="3116680"/>
              <a:ext cx="2376274" cy="341891"/>
            </a:xfrm>
            <a:custGeom>
              <a:avLst/>
              <a:gdLst>
                <a:gd name="connsiteX0" fmla="*/ 0 w 2291211"/>
                <a:gd name="connsiteY0" fmla="*/ 34189 h 341891"/>
                <a:gd name="connsiteX1" fmla="*/ 34189 w 2291211"/>
                <a:gd name="connsiteY1" fmla="*/ 0 h 341891"/>
                <a:gd name="connsiteX2" fmla="*/ 2257022 w 2291211"/>
                <a:gd name="connsiteY2" fmla="*/ 0 h 341891"/>
                <a:gd name="connsiteX3" fmla="*/ 2291211 w 2291211"/>
                <a:gd name="connsiteY3" fmla="*/ 34189 h 341891"/>
                <a:gd name="connsiteX4" fmla="*/ 2291211 w 2291211"/>
                <a:gd name="connsiteY4" fmla="*/ 307702 h 341891"/>
                <a:gd name="connsiteX5" fmla="*/ 2257022 w 2291211"/>
                <a:gd name="connsiteY5" fmla="*/ 341891 h 341891"/>
                <a:gd name="connsiteX6" fmla="*/ 34189 w 2291211"/>
                <a:gd name="connsiteY6" fmla="*/ 341891 h 341891"/>
                <a:gd name="connsiteX7" fmla="*/ 0 w 2291211"/>
                <a:gd name="connsiteY7" fmla="*/ 307702 h 341891"/>
                <a:gd name="connsiteX8" fmla="*/ 0 w 2291211"/>
                <a:gd name="connsiteY8" fmla="*/ 34189 h 34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211" h="341891">
                  <a:moveTo>
                    <a:pt x="0" y="34189"/>
                  </a:moveTo>
                  <a:cubicBezTo>
                    <a:pt x="0" y="15307"/>
                    <a:pt x="15307" y="0"/>
                    <a:pt x="34189" y="0"/>
                  </a:cubicBezTo>
                  <a:lnTo>
                    <a:pt x="2257022" y="0"/>
                  </a:lnTo>
                  <a:cubicBezTo>
                    <a:pt x="2275904" y="0"/>
                    <a:pt x="2291211" y="15307"/>
                    <a:pt x="2291211" y="34189"/>
                  </a:cubicBezTo>
                  <a:lnTo>
                    <a:pt x="2291211" y="307702"/>
                  </a:lnTo>
                  <a:cubicBezTo>
                    <a:pt x="2291211" y="326584"/>
                    <a:pt x="2275904" y="341891"/>
                    <a:pt x="2257022" y="341891"/>
                  </a:cubicBezTo>
                  <a:lnTo>
                    <a:pt x="34189" y="341891"/>
                  </a:lnTo>
                  <a:cubicBezTo>
                    <a:pt x="15307" y="341891"/>
                    <a:pt x="0" y="326584"/>
                    <a:pt x="0" y="307702"/>
                  </a:cubicBezTo>
                  <a:lnTo>
                    <a:pt x="0" y="3418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974" tIns="70974" rIns="70974" bIns="70974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Подпрограмма</a:t>
              </a:r>
              <a:endPara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355976" y="3498526"/>
              <a:ext cx="2376264" cy="488061"/>
            </a:xfrm>
            <a:custGeom>
              <a:avLst/>
              <a:gdLst>
                <a:gd name="connsiteX0" fmla="*/ 0 w 2291201"/>
                <a:gd name="connsiteY0" fmla="*/ 48806 h 488061"/>
                <a:gd name="connsiteX1" fmla="*/ 48806 w 2291201"/>
                <a:gd name="connsiteY1" fmla="*/ 0 h 488061"/>
                <a:gd name="connsiteX2" fmla="*/ 2242395 w 2291201"/>
                <a:gd name="connsiteY2" fmla="*/ 0 h 488061"/>
                <a:gd name="connsiteX3" fmla="*/ 2291201 w 2291201"/>
                <a:gd name="connsiteY3" fmla="*/ 48806 h 488061"/>
                <a:gd name="connsiteX4" fmla="*/ 2291201 w 2291201"/>
                <a:gd name="connsiteY4" fmla="*/ 439255 h 488061"/>
                <a:gd name="connsiteX5" fmla="*/ 2242395 w 2291201"/>
                <a:gd name="connsiteY5" fmla="*/ 488061 h 488061"/>
                <a:gd name="connsiteX6" fmla="*/ 48806 w 2291201"/>
                <a:gd name="connsiteY6" fmla="*/ 488061 h 488061"/>
                <a:gd name="connsiteX7" fmla="*/ 0 w 2291201"/>
                <a:gd name="connsiteY7" fmla="*/ 439255 h 488061"/>
                <a:gd name="connsiteX8" fmla="*/ 0 w 2291201"/>
                <a:gd name="connsiteY8" fmla="*/ 48806 h 48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201" h="488061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2242395" y="0"/>
                  </a:lnTo>
                  <a:cubicBezTo>
                    <a:pt x="2269350" y="0"/>
                    <a:pt x="2291201" y="21851"/>
                    <a:pt x="2291201" y="48806"/>
                  </a:cubicBezTo>
                  <a:lnTo>
                    <a:pt x="2291201" y="439255"/>
                  </a:lnTo>
                  <a:cubicBezTo>
                    <a:pt x="2291201" y="466210"/>
                    <a:pt x="2269350" y="488061"/>
                    <a:pt x="2242395" y="488061"/>
                  </a:cubicBezTo>
                  <a:lnTo>
                    <a:pt x="48806" y="488061"/>
                  </a:lnTo>
                  <a:cubicBezTo>
                    <a:pt x="21851" y="488061"/>
                    <a:pt x="0" y="466210"/>
                    <a:pt x="0" y="439255"/>
                  </a:cubicBezTo>
                  <a:lnTo>
                    <a:pt x="0" y="48806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015" tIns="60015" rIns="60015" bIns="60015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Противодействие коррупции в Чувашской Республике</a:t>
              </a: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355975" y="4001341"/>
              <a:ext cx="2376261" cy="787715"/>
            </a:xfrm>
            <a:custGeom>
              <a:avLst/>
              <a:gdLst>
                <a:gd name="connsiteX0" fmla="*/ 0 w 2291198"/>
                <a:gd name="connsiteY0" fmla="*/ 78772 h 787715"/>
                <a:gd name="connsiteX1" fmla="*/ 78772 w 2291198"/>
                <a:gd name="connsiteY1" fmla="*/ 0 h 787715"/>
                <a:gd name="connsiteX2" fmla="*/ 2212427 w 2291198"/>
                <a:gd name="connsiteY2" fmla="*/ 0 h 787715"/>
                <a:gd name="connsiteX3" fmla="*/ 2291199 w 2291198"/>
                <a:gd name="connsiteY3" fmla="*/ 78772 h 787715"/>
                <a:gd name="connsiteX4" fmla="*/ 2291198 w 2291198"/>
                <a:gd name="connsiteY4" fmla="*/ 708944 h 787715"/>
                <a:gd name="connsiteX5" fmla="*/ 2212426 w 2291198"/>
                <a:gd name="connsiteY5" fmla="*/ 787716 h 787715"/>
                <a:gd name="connsiteX6" fmla="*/ 78772 w 2291198"/>
                <a:gd name="connsiteY6" fmla="*/ 787715 h 787715"/>
                <a:gd name="connsiteX7" fmla="*/ 0 w 2291198"/>
                <a:gd name="connsiteY7" fmla="*/ 708943 h 787715"/>
                <a:gd name="connsiteX8" fmla="*/ 0 w 2291198"/>
                <a:gd name="connsiteY8" fmla="*/ 78772 h 78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98" h="787715">
                  <a:moveTo>
                    <a:pt x="0" y="78772"/>
                  </a:moveTo>
                  <a:cubicBezTo>
                    <a:pt x="0" y="35267"/>
                    <a:pt x="35267" y="0"/>
                    <a:pt x="78772" y="0"/>
                  </a:cubicBezTo>
                  <a:lnTo>
                    <a:pt x="2212427" y="0"/>
                  </a:lnTo>
                  <a:cubicBezTo>
                    <a:pt x="2255932" y="0"/>
                    <a:pt x="2291199" y="35267"/>
                    <a:pt x="2291199" y="78772"/>
                  </a:cubicBezTo>
                  <a:cubicBezTo>
                    <a:pt x="2291199" y="288829"/>
                    <a:pt x="2291198" y="498887"/>
                    <a:pt x="2291198" y="708944"/>
                  </a:cubicBezTo>
                  <a:cubicBezTo>
                    <a:pt x="2291198" y="752449"/>
                    <a:pt x="2255931" y="787716"/>
                    <a:pt x="2212426" y="787716"/>
                  </a:cubicBezTo>
                  <a:lnTo>
                    <a:pt x="78772" y="787715"/>
                  </a:lnTo>
                  <a:cubicBezTo>
                    <a:pt x="35267" y="787715"/>
                    <a:pt x="0" y="752448"/>
                    <a:pt x="0" y="708943"/>
                  </a:cubicBezTo>
                  <a:lnTo>
                    <a:pt x="0" y="787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791" tIns="68791" rIns="68791" bIns="6879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кадровой политики и развитие кадрового потенциала государственной гражданской службы Чувашской Республики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4355976" y="4855185"/>
              <a:ext cx="2376252" cy="471197"/>
            </a:xfrm>
            <a:custGeom>
              <a:avLst/>
              <a:gdLst>
                <a:gd name="connsiteX0" fmla="*/ 0 w 2291189"/>
                <a:gd name="connsiteY0" fmla="*/ 47120 h 471197"/>
                <a:gd name="connsiteX1" fmla="*/ 47120 w 2291189"/>
                <a:gd name="connsiteY1" fmla="*/ 0 h 471197"/>
                <a:gd name="connsiteX2" fmla="*/ 2244069 w 2291189"/>
                <a:gd name="connsiteY2" fmla="*/ 0 h 471197"/>
                <a:gd name="connsiteX3" fmla="*/ 2291189 w 2291189"/>
                <a:gd name="connsiteY3" fmla="*/ 47120 h 471197"/>
                <a:gd name="connsiteX4" fmla="*/ 2291189 w 2291189"/>
                <a:gd name="connsiteY4" fmla="*/ 424077 h 471197"/>
                <a:gd name="connsiteX5" fmla="*/ 2244069 w 2291189"/>
                <a:gd name="connsiteY5" fmla="*/ 471197 h 471197"/>
                <a:gd name="connsiteX6" fmla="*/ 47120 w 2291189"/>
                <a:gd name="connsiteY6" fmla="*/ 471197 h 471197"/>
                <a:gd name="connsiteX7" fmla="*/ 0 w 2291189"/>
                <a:gd name="connsiteY7" fmla="*/ 424077 h 471197"/>
                <a:gd name="connsiteX8" fmla="*/ 0 w 2291189"/>
                <a:gd name="connsiteY8" fmla="*/ 47120 h 47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89" h="471197">
                  <a:moveTo>
                    <a:pt x="0" y="47120"/>
                  </a:moveTo>
                  <a:cubicBezTo>
                    <a:pt x="0" y="21096"/>
                    <a:pt x="21096" y="0"/>
                    <a:pt x="47120" y="0"/>
                  </a:cubicBezTo>
                  <a:lnTo>
                    <a:pt x="2244069" y="0"/>
                  </a:lnTo>
                  <a:cubicBezTo>
                    <a:pt x="2270093" y="0"/>
                    <a:pt x="2291189" y="21096"/>
                    <a:pt x="2291189" y="47120"/>
                  </a:cubicBezTo>
                  <a:lnTo>
                    <a:pt x="2291189" y="424077"/>
                  </a:lnTo>
                  <a:cubicBezTo>
                    <a:pt x="2291189" y="450101"/>
                    <a:pt x="2270093" y="471197"/>
                    <a:pt x="2244069" y="471197"/>
                  </a:cubicBezTo>
                  <a:lnTo>
                    <a:pt x="47120" y="471197"/>
                  </a:lnTo>
                  <a:cubicBezTo>
                    <a:pt x="21096" y="471197"/>
                    <a:pt x="0" y="450101"/>
                    <a:pt x="0" y="424077"/>
                  </a:cubicBezTo>
                  <a:lnTo>
                    <a:pt x="0" y="4712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521" tIns="59521" rIns="59521" bIns="5952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муниципальной службы в Чувашской Республике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4355976" y="5395646"/>
              <a:ext cx="2376254" cy="638716"/>
            </a:xfrm>
            <a:custGeom>
              <a:avLst/>
              <a:gdLst>
                <a:gd name="connsiteX0" fmla="*/ 0 w 2291191"/>
                <a:gd name="connsiteY0" fmla="*/ 63872 h 638716"/>
                <a:gd name="connsiteX1" fmla="*/ 63872 w 2291191"/>
                <a:gd name="connsiteY1" fmla="*/ 0 h 638716"/>
                <a:gd name="connsiteX2" fmla="*/ 2227319 w 2291191"/>
                <a:gd name="connsiteY2" fmla="*/ 0 h 638716"/>
                <a:gd name="connsiteX3" fmla="*/ 2291191 w 2291191"/>
                <a:gd name="connsiteY3" fmla="*/ 63872 h 638716"/>
                <a:gd name="connsiteX4" fmla="*/ 2291191 w 2291191"/>
                <a:gd name="connsiteY4" fmla="*/ 574844 h 638716"/>
                <a:gd name="connsiteX5" fmla="*/ 2227319 w 2291191"/>
                <a:gd name="connsiteY5" fmla="*/ 638716 h 638716"/>
                <a:gd name="connsiteX6" fmla="*/ 63872 w 2291191"/>
                <a:gd name="connsiteY6" fmla="*/ 638716 h 638716"/>
                <a:gd name="connsiteX7" fmla="*/ 0 w 2291191"/>
                <a:gd name="connsiteY7" fmla="*/ 574844 h 638716"/>
                <a:gd name="connsiteX8" fmla="*/ 0 w 2291191"/>
                <a:gd name="connsiteY8" fmla="*/ 63872 h 63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91" h="638716">
                  <a:moveTo>
                    <a:pt x="0" y="63872"/>
                  </a:moveTo>
                  <a:cubicBezTo>
                    <a:pt x="0" y="28596"/>
                    <a:pt x="28596" y="0"/>
                    <a:pt x="63872" y="0"/>
                  </a:cubicBezTo>
                  <a:lnTo>
                    <a:pt x="2227319" y="0"/>
                  </a:lnTo>
                  <a:cubicBezTo>
                    <a:pt x="2262595" y="0"/>
                    <a:pt x="2291191" y="28596"/>
                    <a:pt x="2291191" y="63872"/>
                  </a:cubicBezTo>
                  <a:lnTo>
                    <a:pt x="2291191" y="574844"/>
                  </a:lnTo>
                  <a:cubicBezTo>
                    <a:pt x="2291191" y="610120"/>
                    <a:pt x="2262595" y="638716"/>
                    <a:pt x="2227319" y="638716"/>
                  </a:cubicBezTo>
                  <a:lnTo>
                    <a:pt x="63872" y="638716"/>
                  </a:lnTo>
                  <a:cubicBezTo>
                    <a:pt x="28596" y="638716"/>
                    <a:pt x="0" y="610120"/>
                    <a:pt x="0" y="574844"/>
                  </a:cubicBezTo>
                  <a:lnTo>
                    <a:pt x="0" y="638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427" tIns="64427" rIns="64427" bIns="64427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государственного управления в сфере юстиции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4355976" y="6128897"/>
              <a:ext cx="2378699" cy="468000"/>
            </a:xfrm>
            <a:custGeom>
              <a:avLst/>
              <a:gdLst>
                <a:gd name="connsiteX0" fmla="*/ 0 w 2293549"/>
                <a:gd name="connsiteY0" fmla="*/ 59479 h 594791"/>
                <a:gd name="connsiteX1" fmla="*/ 59479 w 2293549"/>
                <a:gd name="connsiteY1" fmla="*/ 0 h 594791"/>
                <a:gd name="connsiteX2" fmla="*/ 2234070 w 2293549"/>
                <a:gd name="connsiteY2" fmla="*/ 0 h 594791"/>
                <a:gd name="connsiteX3" fmla="*/ 2293549 w 2293549"/>
                <a:gd name="connsiteY3" fmla="*/ 59479 h 594791"/>
                <a:gd name="connsiteX4" fmla="*/ 2293549 w 2293549"/>
                <a:gd name="connsiteY4" fmla="*/ 535312 h 594791"/>
                <a:gd name="connsiteX5" fmla="*/ 2234070 w 2293549"/>
                <a:gd name="connsiteY5" fmla="*/ 594791 h 594791"/>
                <a:gd name="connsiteX6" fmla="*/ 59479 w 2293549"/>
                <a:gd name="connsiteY6" fmla="*/ 594791 h 594791"/>
                <a:gd name="connsiteX7" fmla="*/ 0 w 2293549"/>
                <a:gd name="connsiteY7" fmla="*/ 535312 h 594791"/>
                <a:gd name="connsiteX8" fmla="*/ 0 w 2293549"/>
                <a:gd name="connsiteY8" fmla="*/ 59479 h 594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3549" h="594791">
                  <a:moveTo>
                    <a:pt x="0" y="59479"/>
                  </a:moveTo>
                  <a:cubicBezTo>
                    <a:pt x="0" y="26630"/>
                    <a:pt x="26630" y="0"/>
                    <a:pt x="59479" y="0"/>
                  </a:cubicBezTo>
                  <a:lnTo>
                    <a:pt x="2234070" y="0"/>
                  </a:lnTo>
                  <a:cubicBezTo>
                    <a:pt x="2266919" y="0"/>
                    <a:pt x="2293549" y="26630"/>
                    <a:pt x="2293549" y="59479"/>
                  </a:cubicBezTo>
                  <a:lnTo>
                    <a:pt x="2293549" y="535312"/>
                  </a:lnTo>
                  <a:cubicBezTo>
                    <a:pt x="2293549" y="568161"/>
                    <a:pt x="2266919" y="594791"/>
                    <a:pt x="2234070" y="594791"/>
                  </a:cubicBezTo>
                  <a:lnTo>
                    <a:pt x="59479" y="594791"/>
                  </a:lnTo>
                  <a:cubicBezTo>
                    <a:pt x="26630" y="594791"/>
                    <a:pt x="0" y="568161"/>
                    <a:pt x="0" y="535312"/>
                  </a:cubicBezTo>
                  <a:lnTo>
                    <a:pt x="0" y="5947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141" tIns="63141" rIns="63141" bIns="6314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реализации государственной программы</a:t>
              </a:r>
              <a:endPara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856656" y="3126318"/>
              <a:ext cx="612000" cy="308410"/>
            </a:xfrm>
            <a:custGeom>
              <a:avLst/>
              <a:gdLst>
                <a:gd name="connsiteX0" fmla="*/ 0 w 829017"/>
                <a:gd name="connsiteY0" fmla="*/ 30841 h 308410"/>
                <a:gd name="connsiteX1" fmla="*/ 30841 w 829017"/>
                <a:gd name="connsiteY1" fmla="*/ 0 h 308410"/>
                <a:gd name="connsiteX2" fmla="*/ 798176 w 829017"/>
                <a:gd name="connsiteY2" fmla="*/ 0 h 308410"/>
                <a:gd name="connsiteX3" fmla="*/ 829017 w 829017"/>
                <a:gd name="connsiteY3" fmla="*/ 30841 h 308410"/>
                <a:gd name="connsiteX4" fmla="*/ 829017 w 829017"/>
                <a:gd name="connsiteY4" fmla="*/ 277569 h 308410"/>
                <a:gd name="connsiteX5" fmla="*/ 798176 w 829017"/>
                <a:gd name="connsiteY5" fmla="*/ 308410 h 308410"/>
                <a:gd name="connsiteX6" fmla="*/ 30841 w 829017"/>
                <a:gd name="connsiteY6" fmla="*/ 308410 h 308410"/>
                <a:gd name="connsiteX7" fmla="*/ 0 w 829017"/>
                <a:gd name="connsiteY7" fmla="*/ 277569 h 308410"/>
                <a:gd name="connsiteX8" fmla="*/ 0 w 829017"/>
                <a:gd name="connsiteY8" fmla="*/ 30841 h 3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7" h="308410">
                  <a:moveTo>
                    <a:pt x="0" y="30841"/>
                  </a:moveTo>
                  <a:cubicBezTo>
                    <a:pt x="0" y="13808"/>
                    <a:pt x="13808" y="0"/>
                    <a:pt x="30841" y="0"/>
                  </a:cubicBezTo>
                  <a:lnTo>
                    <a:pt x="798176" y="0"/>
                  </a:lnTo>
                  <a:cubicBezTo>
                    <a:pt x="815209" y="0"/>
                    <a:pt x="829017" y="13808"/>
                    <a:pt x="829017" y="30841"/>
                  </a:cubicBezTo>
                  <a:lnTo>
                    <a:pt x="829017" y="277569"/>
                  </a:lnTo>
                  <a:cubicBezTo>
                    <a:pt x="829017" y="294602"/>
                    <a:pt x="815209" y="308410"/>
                    <a:pt x="798176" y="308410"/>
                  </a:cubicBezTo>
                  <a:lnTo>
                    <a:pt x="30841" y="308410"/>
                  </a:lnTo>
                  <a:cubicBezTo>
                    <a:pt x="13808" y="308410"/>
                    <a:pt x="0" y="294602"/>
                    <a:pt x="0" y="277569"/>
                  </a:cubicBezTo>
                  <a:lnTo>
                    <a:pt x="0" y="30841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993" tIns="69993" rIns="69993" bIns="69993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856656" y="3488258"/>
              <a:ext cx="612000" cy="482721"/>
            </a:xfrm>
            <a:custGeom>
              <a:avLst/>
              <a:gdLst>
                <a:gd name="connsiteX0" fmla="*/ 0 w 829014"/>
                <a:gd name="connsiteY0" fmla="*/ 48272 h 482721"/>
                <a:gd name="connsiteX1" fmla="*/ 48272 w 829014"/>
                <a:gd name="connsiteY1" fmla="*/ 0 h 482721"/>
                <a:gd name="connsiteX2" fmla="*/ 780742 w 829014"/>
                <a:gd name="connsiteY2" fmla="*/ 0 h 482721"/>
                <a:gd name="connsiteX3" fmla="*/ 829014 w 829014"/>
                <a:gd name="connsiteY3" fmla="*/ 48272 h 482721"/>
                <a:gd name="connsiteX4" fmla="*/ 829014 w 829014"/>
                <a:gd name="connsiteY4" fmla="*/ 434449 h 482721"/>
                <a:gd name="connsiteX5" fmla="*/ 780742 w 829014"/>
                <a:gd name="connsiteY5" fmla="*/ 482721 h 482721"/>
                <a:gd name="connsiteX6" fmla="*/ 48272 w 829014"/>
                <a:gd name="connsiteY6" fmla="*/ 482721 h 482721"/>
                <a:gd name="connsiteX7" fmla="*/ 0 w 829014"/>
                <a:gd name="connsiteY7" fmla="*/ 434449 h 482721"/>
                <a:gd name="connsiteX8" fmla="*/ 0 w 829014"/>
                <a:gd name="connsiteY8" fmla="*/ 48272 h 482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4" h="482721">
                  <a:moveTo>
                    <a:pt x="0" y="48272"/>
                  </a:moveTo>
                  <a:cubicBezTo>
                    <a:pt x="0" y="21612"/>
                    <a:pt x="21612" y="0"/>
                    <a:pt x="48272" y="0"/>
                  </a:cubicBezTo>
                  <a:lnTo>
                    <a:pt x="780742" y="0"/>
                  </a:lnTo>
                  <a:cubicBezTo>
                    <a:pt x="807402" y="0"/>
                    <a:pt x="829014" y="21612"/>
                    <a:pt x="829014" y="48272"/>
                  </a:cubicBezTo>
                  <a:lnTo>
                    <a:pt x="829014" y="434449"/>
                  </a:lnTo>
                  <a:cubicBezTo>
                    <a:pt x="829014" y="461109"/>
                    <a:pt x="807402" y="482721"/>
                    <a:pt x="780742" y="482721"/>
                  </a:cubicBezTo>
                  <a:lnTo>
                    <a:pt x="48272" y="482721"/>
                  </a:lnTo>
                  <a:cubicBezTo>
                    <a:pt x="21612" y="482721"/>
                    <a:pt x="0" y="461109"/>
                    <a:pt x="0" y="434449"/>
                  </a:cubicBezTo>
                  <a:lnTo>
                    <a:pt x="0" y="482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478" tIns="67478" rIns="67478" bIns="6747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856656" y="4005065"/>
              <a:ext cx="612000" cy="790637"/>
            </a:xfrm>
            <a:custGeom>
              <a:avLst/>
              <a:gdLst>
                <a:gd name="connsiteX0" fmla="*/ 0 w 829019"/>
                <a:gd name="connsiteY0" fmla="*/ 79064 h 790637"/>
                <a:gd name="connsiteX1" fmla="*/ 79064 w 829019"/>
                <a:gd name="connsiteY1" fmla="*/ 0 h 790637"/>
                <a:gd name="connsiteX2" fmla="*/ 749955 w 829019"/>
                <a:gd name="connsiteY2" fmla="*/ 0 h 790637"/>
                <a:gd name="connsiteX3" fmla="*/ 829019 w 829019"/>
                <a:gd name="connsiteY3" fmla="*/ 79064 h 790637"/>
                <a:gd name="connsiteX4" fmla="*/ 829019 w 829019"/>
                <a:gd name="connsiteY4" fmla="*/ 711573 h 790637"/>
                <a:gd name="connsiteX5" fmla="*/ 749955 w 829019"/>
                <a:gd name="connsiteY5" fmla="*/ 790637 h 790637"/>
                <a:gd name="connsiteX6" fmla="*/ 79064 w 829019"/>
                <a:gd name="connsiteY6" fmla="*/ 790637 h 790637"/>
                <a:gd name="connsiteX7" fmla="*/ 0 w 829019"/>
                <a:gd name="connsiteY7" fmla="*/ 711573 h 790637"/>
                <a:gd name="connsiteX8" fmla="*/ 0 w 829019"/>
                <a:gd name="connsiteY8" fmla="*/ 79064 h 79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9" h="790637">
                  <a:moveTo>
                    <a:pt x="0" y="79064"/>
                  </a:moveTo>
                  <a:cubicBezTo>
                    <a:pt x="0" y="35398"/>
                    <a:pt x="35398" y="0"/>
                    <a:pt x="79064" y="0"/>
                  </a:cubicBezTo>
                  <a:lnTo>
                    <a:pt x="749955" y="0"/>
                  </a:lnTo>
                  <a:cubicBezTo>
                    <a:pt x="793621" y="0"/>
                    <a:pt x="829019" y="35398"/>
                    <a:pt x="829019" y="79064"/>
                  </a:cubicBezTo>
                  <a:lnTo>
                    <a:pt x="829019" y="711573"/>
                  </a:lnTo>
                  <a:cubicBezTo>
                    <a:pt x="829019" y="755239"/>
                    <a:pt x="793621" y="790637"/>
                    <a:pt x="749955" y="790637"/>
                  </a:cubicBezTo>
                  <a:lnTo>
                    <a:pt x="79064" y="790637"/>
                  </a:lnTo>
                  <a:cubicBezTo>
                    <a:pt x="35398" y="790637"/>
                    <a:pt x="0" y="755239"/>
                    <a:pt x="0" y="711573"/>
                  </a:cubicBezTo>
                  <a:lnTo>
                    <a:pt x="0" y="7906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497" tIns="76497" rIns="76497" bIns="76497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11,4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856656" y="4869160"/>
              <a:ext cx="612000" cy="459199"/>
            </a:xfrm>
            <a:custGeom>
              <a:avLst/>
              <a:gdLst>
                <a:gd name="connsiteX0" fmla="*/ 0 w 829023"/>
                <a:gd name="connsiteY0" fmla="*/ 45920 h 459199"/>
                <a:gd name="connsiteX1" fmla="*/ 45920 w 829023"/>
                <a:gd name="connsiteY1" fmla="*/ 0 h 459199"/>
                <a:gd name="connsiteX2" fmla="*/ 783103 w 829023"/>
                <a:gd name="connsiteY2" fmla="*/ 0 h 459199"/>
                <a:gd name="connsiteX3" fmla="*/ 829023 w 829023"/>
                <a:gd name="connsiteY3" fmla="*/ 45920 h 459199"/>
                <a:gd name="connsiteX4" fmla="*/ 829023 w 829023"/>
                <a:gd name="connsiteY4" fmla="*/ 413279 h 459199"/>
                <a:gd name="connsiteX5" fmla="*/ 783103 w 829023"/>
                <a:gd name="connsiteY5" fmla="*/ 459199 h 459199"/>
                <a:gd name="connsiteX6" fmla="*/ 45920 w 829023"/>
                <a:gd name="connsiteY6" fmla="*/ 459199 h 459199"/>
                <a:gd name="connsiteX7" fmla="*/ 0 w 829023"/>
                <a:gd name="connsiteY7" fmla="*/ 413279 h 459199"/>
                <a:gd name="connsiteX8" fmla="*/ 0 w 829023"/>
                <a:gd name="connsiteY8" fmla="*/ 45920 h 45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23" h="459199">
                  <a:moveTo>
                    <a:pt x="0" y="45920"/>
                  </a:moveTo>
                  <a:cubicBezTo>
                    <a:pt x="0" y="20559"/>
                    <a:pt x="20559" y="0"/>
                    <a:pt x="45920" y="0"/>
                  </a:cubicBezTo>
                  <a:lnTo>
                    <a:pt x="783103" y="0"/>
                  </a:lnTo>
                  <a:cubicBezTo>
                    <a:pt x="808464" y="0"/>
                    <a:pt x="829023" y="20559"/>
                    <a:pt x="829023" y="45920"/>
                  </a:cubicBezTo>
                  <a:lnTo>
                    <a:pt x="829023" y="413279"/>
                  </a:lnTo>
                  <a:cubicBezTo>
                    <a:pt x="829023" y="438640"/>
                    <a:pt x="808464" y="459199"/>
                    <a:pt x="783103" y="459199"/>
                  </a:cubicBezTo>
                  <a:lnTo>
                    <a:pt x="45920" y="459199"/>
                  </a:lnTo>
                  <a:cubicBezTo>
                    <a:pt x="20559" y="459199"/>
                    <a:pt x="0" y="438640"/>
                    <a:pt x="0" y="413279"/>
                  </a:cubicBezTo>
                  <a:lnTo>
                    <a:pt x="0" y="4592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789" tIns="66789" rIns="66789" bIns="66789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6856656" y="5408896"/>
              <a:ext cx="612000" cy="643892"/>
            </a:xfrm>
            <a:custGeom>
              <a:avLst/>
              <a:gdLst>
                <a:gd name="connsiteX0" fmla="*/ 0 w 833504"/>
                <a:gd name="connsiteY0" fmla="*/ 64389 h 643892"/>
                <a:gd name="connsiteX1" fmla="*/ 64389 w 833504"/>
                <a:gd name="connsiteY1" fmla="*/ 0 h 643892"/>
                <a:gd name="connsiteX2" fmla="*/ 769115 w 833504"/>
                <a:gd name="connsiteY2" fmla="*/ 0 h 643892"/>
                <a:gd name="connsiteX3" fmla="*/ 833504 w 833504"/>
                <a:gd name="connsiteY3" fmla="*/ 64389 h 643892"/>
                <a:gd name="connsiteX4" fmla="*/ 833504 w 833504"/>
                <a:gd name="connsiteY4" fmla="*/ 579503 h 643892"/>
                <a:gd name="connsiteX5" fmla="*/ 769115 w 833504"/>
                <a:gd name="connsiteY5" fmla="*/ 643892 h 643892"/>
                <a:gd name="connsiteX6" fmla="*/ 64389 w 833504"/>
                <a:gd name="connsiteY6" fmla="*/ 643892 h 643892"/>
                <a:gd name="connsiteX7" fmla="*/ 0 w 833504"/>
                <a:gd name="connsiteY7" fmla="*/ 579503 h 643892"/>
                <a:gd name="connsiteX8" fmla="*/ 0 w 833504"/>
                <a:gd name="connsiteY8" fmla="*/ 64389 h 643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643892">
                  <a:moveTo>
                    <a:pt x="0" y="64389"/>
                  </a:moveTo>
                  <a:cubicBezTo>
                    <a:pt x="0" y="28828"/>
                    <a:pt x="28828" y="0"/>
                    <a:pt x="64389" y="0"/>
                  </a:cubicBezTo>
                  <a:lnTo>
                    <a:pt x="769115" y="0"/>
                  </a:lnTo>
                  <a:cubicBezTo>
                    <a:pt x="804676" y="0"/>
                    <a:pt x="833504" y="28828"/>
                    <a:pt x="833504" y="64389"/>
                  </a:cubicBezTo>
                  <a:lnTo>
                    <a:pt x="833504" y="579503"/>
                  </a:lnTo>
                  <a:cubicBezTo>
                    <a:pt x="833504" y="615064"/>
                    <a:pt x="804676" y="643892"/>
                    <a:pt x="769115" y="643892"/>
                  </a:cubicBezTo>
                  <a:lnTo>
                    <a:pt x="64389" y="643892"/>
                  </a:lnTo>
                  <a:cubicBezTo>
                    <a:pt x="28828" y="643892"/>
                    <a:pt x="0" y="615064"/>
                    <a:pt x="0" y="579503"/>
                  </a:cubicBezTo>
                  <a:lnTo>
                    <a:pt x="0" y="6438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99" tIns="72199" rIns="72199" bIns="72199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266,3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856656" y="6128897"/>
              <a:ext cx="612000" cy="468000"/>
            </a:xfrm>
            <a:custGeom>
              <a:avLst/>
              <a:gdLst>
                <a:gd name="connsiteX0" fmla="*/ 0 w 833504"/>
                <a:gd name="connsiteY0" fmla="*/ 48965 h 489645"/>
                <a:gd name="connsiteX1" fmla="*/ 48965 w 833504"/>
                <a:gd name="connsiteY1" fmla="*/ 0 h 489645"/>
                <a:gd name="connsiteX2" fmla="*/ 784540 w 833504"/>
                <a:gd name="connsiteY2" fmla="*/ 0 h 489645"/>
                <a:gd name="connsiteX3" fmla="*/ 833505 w 833504"/>
                <a:gd name="connsiteY3" fmla="*/ 48965 h 489645"/>
                <a:gd name="connsiteX4" fmla="*/ 833504 w 833504"/>
                <a:gd name="connsiteY4" fmla="*/ 440681 h 489645"/>
                <a:gd name="connsiteX5" fmla="*/ 784539 w 833504"/>
                <a:gd name="connsiteY5" fmla="*/ 489646 h 489645"/>
                <a:gd name="connsiteX6" fmla="*/ 48965 w 833504"/>
                <a:gd name="connsiteY6" fmla="*/ 489645 h 489645"/>
                <a:gd name="connsiteX7" fmla="*/ 0 w 833504"/>
                <a:gd name="connsiteY7" fmla="*/ 440680 h 489645"/>
                <a:gd name="connsiteX8" fmla="*/ 0 w 833504"/>
                <a:gd name="connsiteY8" fmla="*/ 48965 h 489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489645">
                  <a:moveTo>
                    <a:pt x="0" y="48965"/>
                  </a:moveTo>
                  <a:cubicBezTo>
                    <a:pt x="0" y="21922"/>
                    <a:pt x="21922" y="0"/>
                    <a:pt x="48965" y="0"/>
                  </a:cubicBezTo>
                  <a:lnTo>
                    <a:pt x="784540" y="0"/>
                  </a:lnTo>
                  <a:cubicBezTo>
                    <a:pt x="811583" y="0"/>
                    <a:pt x="833505" y="21922"/>
                    <a:pt x="833505" y="48965"/>
                  </a:cubicBezTo>
                  <a:cubicBezTo>
                    <a:pt x="833505" y="179537"/>
                    <a:pt x="833504" y="310109"/>
                    <a:pt x="833504" y="440681"/>
                  </a:cubicBezTo>
                  <a:cubicBezTo>
                    <a:pt x="833504" y="467724"/>
                    <a:pt x="811582" y="489646"/>
                    <a:pt x="784539" y="489646"/>
                  </a:cubicBezTo>
                  <a:lnTo>
                    <a:pt x="48965" y="489645"/>
                  </a:lnTo>
                  <a:cubicBezTo>
                    <a:pt x="21922" y="489645"/>
                    <a:pt x="0" y="467723"/>
                    <a:pt x="0" y="440680"/>
                  </a:cubicBezTo>
                  <a:lnTo>
                    <a:pt x="0" y="4896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681" tIns="67681" rIns="67681" bIns="67681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755,6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8312212" y="3116680"/>
              <a:ext cx="612000" cy="308287"/>
            </a:xfrm>
            <a:custGeom>
              <a:avLst/>
              <a:gdLst>
                <a:gd name="connsiteX0" fmla="*/ 0 w 864641"/>
                <a:gd name="connsiteY0" fmla="*/ 30829 h 308287"/>
                <a:gd name="connsiteX1" fmla="*/ 30829 w 864641"/>
                <a:gd name="connsiteY1" fmla="*/ 0 h 308287"/>
                <a:gd name="connsiteX2" fmla="*/ 833812 w 864641"/>
                <a:gd name="connsiteY2" fmla="*/ 0 h 308287"/>
                <a:gd name="connsiteX3" fmla="*/ 864641 w 864641"/>
                <a:gd name="connsiteY3" fmla="*/ 30829 h 308287"/>
                <a:gd name="connsiteX4" fmla="*/ 864641 w 864641"/>
                <a:gd name="connsiteY4" fmla="*/ 277458 h 308287"/>
                <a:gd name="connsiteX5" fmla="*/ 833812 w 864641"/>
                <a:gd name="connsiteY5" fmla="*/ 308287 h 308287"/>
                <a:gd name="connsiteX6" fmla="*/ 30829 w 864641"/>
                <a:gd name="connsiteY6" fmla="*/ 308287 h 308287"/>
                <a:gd name="connsiteX7" fmla="*/ 0 w 864641"/>
                <a:gd name="connsiteY7" fmla="*/ 277458 h 308287"/>
                <a:gd name="connsiteX8" fmla="*/ 0 w 864641"/>
                <a:gd name="connsiteY8" fmla="*/ 30829 h 30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4641" h="308287">
                  <a:moveTo>
                    <a:pt x="0" y="30829"/>
                  </a:moveTo>
                  <a:cubicBezTo>
                    <a:pt x="0" y="13803"/>
                    <a:pt x="13803" y="0"/>
                    <a:pt x="30829" y="0"/>
                  </a:cubicBezTo>
                  <a:lnTo>
                    <a:pt x="833812" y="0"/>
                  </a:lnTo>
                  <a:cubicBezTo>
                    <a:pt x="850838" y="0"/>
                    <a:pt x="864641" y="13803"/>
                    <a:pt x="864641" y="30829"/>
                  </a:cubicBezTo>
                  <a:lnTo>
                    <a:pt x="864641" y="277458"/>
                  </a:lnTo>
                  <a:cubicBezTo>
                    <a:pt x="864641" y="294484"/>
                    <a:pt x="850838" y="308287"/>
                    <a:pt x="833812" y="308287"/>
                  </a:cubicBezTo>
                  <a:lnTo>
                    <a:pt x="30829" y="308287"/>
                  </a:lnTo>
                  <a:cubicBezTo>
                    <a:pt x="13803" y="308287"/>
                    <a:pt x="0" y="294484"/>
                    <a:pt x="0" y="277458"/>
                  </a:cubicBezTo>
                  <a:lnTo>
                    <a:pt x="0" y="308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989" tIns="69989" rIns="69989" bIns="6998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2025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8312212" y="3507811"/>
              <a:ext cx="612000" cy="425245"/>
            </a:xfrm>
            <a:custGeom>
              <a:avLst/>
              <a:gdLst>
                <a:gd name="connsiteX0" fmla="*/ 0 w 786058"/>
                <a:gd name="connsiteY0" fmla="*/ 42525 h 425245"/>
                <a:gd name="connsiteX1" fmla="*/ 42525 w 786058"/>
                <a:gd name="connsiteY1" fmla="*/ 0 h 425245"/>
                <a:gd name="connsiteX2" fmla="*/ 743534 w 786058"/>
                <a:gd name="connsiteY2" fmla="*/ 0 h 425245"/>
                <a:gd name="connsiteX3" fmla="*/ 786059 w 786058"/>
                <a:gd name="connsiteY3" fmla="*/ 42525 h 425245"/>
                <a:gd name="connsiteX4" fmla="*/ 786058 w 786058"/>
                <a:gd name="connsiteY4" fmla="*/ 382721 h 425245"/>
                <a:gd name="connsiteX5" fmla="*/ 743533 w 786058"/>
                <a:gd name="connsiteY5" fmla="*/ 425246 h 425245"/>
                <a:gd name="connsiteX6" fmla="*/ 42525 w 786058"/>
                <a:gd name="connsiteY6" fmla="*/ 425245 h 425245"/>
                <a:gd name="connsiteX7" fmla="*/ 0 w 786058"/>
                <a:gd name="connsiteY7" fmla="*/ 382720 h 425245"/>
                <a:gd name="connsiteX8" fmla="*/ 0 w 786058"/>
                <a:gd name="connsiteY8" fmla="*/ 42525 h 42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6058" h="425245">
                  <a:moveTo>
                    <a:pt x="0" y="42525"/>
                  </a:moveTo>
                  <a:cubicBezTo>
                    <a:pt x="0" y="19039"/>
                    <a:pt x="19039" y="0"/>
                    <a:pt x="42525" y="0"/>
                  </a:cubicBezTo>
                  <a:lnTo>
                    <a:pt x="743534" y="0"/>
                  </a:lnTo>
                  <a:cubicBezTo>
                    <a:pt x="767020" y="0"/>
                    <a:pt x="786059" y="19039"/>
                    <a:pt x="786059" y="42525"/>
                  </a:cubicBezTo>
                  <a:cubicBezTo>
                    <a:pt x="786059" y="155924"/>
                    <a:pt x="786058" y="269322"/>
                    <a:pt x="786058" y="382721"/>
                  </a:cubicBezTo>
                  <a:cubicBezTo>
                    <a:pt x="786058" y="406207"/>
                    <a:pt x="767019" y="425246"/>
                    <a:pt x="743533" y="425246"/>
                  </a:cubicBezTo>
                  <a:lnTo>
                    <a:pt x="42525" y="425245"/>
                  </a:lnTo>
                  <a:cubicBezTo>
                    <a:pt x="19039" y="425245"/>
                    <a:pt x="0" y="406206"/>
                    <a:pt x="0" y="382720"/>
                  </a:cubicBezTo>
                  <a:lnTo>
                    <a:pt x="0" y="4252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795" tIns="65795" rIns="65795" bIns="65795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8312212" y="3998431"/>
              <a:ext cx="612000" cy="792726"/>
            </a:xfrm>
            <a:custGeom>
              <a:avLst/>
              <a:gdLst>
                <a:gd name="connsiteX0" fmla="*/ 0 w 829019"/>
                <a:gd name="connsiteY0" fmla="*/ 79273 h 792726"/>
                <a:gd name="connsiteX1" fmla="*/ 79273 w 829019"/>
                <a:gd name="connsiteY1" fmla="*/ 0 h 792726"/>
                <a:gd name="connsiteX2" fmla="*/ 749746 w 829019"/>
                <a:gd name="connsiteY2" fmla="*/ 0 h 792726"/>
                <a:gd name="connsiteX3" fmla="*/ 829019 w 829019"/>
                <a:gd name="connsiteY3" fmla="*/ 79273 h 792726"/>
                <a:gd name="connsiteX4" fmla="*/ 829019 w 829019"/>
                <a:gd name="connsiteY4" fmla="*/ 713453 h 792726"/>
                <a:gd name="connsiteX5" fmla="*/ 749746 w 829019"/>
                <a:gd name="connsiteY5" fmla="*/ 792726 h 792726"/>
                <a:gd name="connsiteX6" fmla="*/ 79273 w 829019"/>
                <a:gd name="connsiteY6" fmla="*/ 792726 h 792726"/>
                <a:gd name="connsiteX7" fmla="*/ 0 w 829019"/>
                <a:gd name="connsiteY7" fmla="*/ 713453 h 792726"/>
                <a:gd name="connsiteX8" fmla="*/ 0 w 829019"/>
                <a:gd name="connsiteY8" fmla="*/ 79273 h 79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9" h="792726">
                  <a:moveTo>
                    <a:pt x="0" y="79273"/>
                  </a:moveTo>
                  <a:cubicBezTo>
                    <a:pt x="0" y="35492"/>
                    <a:pt x="35492" y="0"/>
                    <a:pt x="79273" y="0"/>
                  </a:cubicBezTo>
                  <a:lnTo>
                    <a:pt x="749746" y="0"/>
                  </a:lnTo>
                  <a:cubicBezTo>
                    <a:pt x="793527" y="0"/>
                    <a:pt x="829019" y="35492"/>
                    <a:pt x="829019" y="79273"/>
                  </a:cubicBezTo>
                  <a:lnTo>
                    <a:pt x="829019" y="713453"/>
                  </a:lnTo>
                  <a:cubicBezTo>
                    <a:pt x="829019" y="757234"/>
                    <a:pt x="793527" y="792726"/>
                    <a:pt x="749746" y="792726"/>
                  </a:cubicBezTo>
                  <a:lnTo>
                    <a:pt x="79273" y="792726"/>
                  </a:lnTo>
                  <a:cubicBezTo>
                    <a:pt x="35492" y="792726"/>
                    <a:pt x="0" y="757234"/>
                    <a:pt x="0" y="713453"/>
                  </a:cubicBezTo>
                  <a:lnTo>
                    <a:pt x="0" y="79273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558" tIns="76558" rIns="76558" bIns="7655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7,6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8312212" y="4858768"/>
              <a:ext cx="612000" cy="460290"/>
            </a:xfrm>
            <a:custGeom>
              <a:avLst/>
              <a:gdLst>
                <a:gd name="connsiteX0" fmla="*/ 0 w 829023"/>
                <a:gd name="connsiteY0" fmla="*/ 46029 h 460290"/>
                <a:gd name="connsiteX1" fmla="*/ 46029 w 829023"/>
                <a:gd name="connsiteY1" fmla="*/ 0 h 460290"/>
                <a:gd name="connsiteX2" fmla="*/ 782994 w 829023"/>
                <a:gd name="connsiteY2" fmla="*/ 0 h 460290"/>
                <a:gd name="connsiteX3" fmla="*/ 829023 w 829023"/>
                <a:gd name="connsiteY3" fmla="*/ 46029 h 460290"/>
                <a:gd name="connsiteX4" fmla="*/ 829023 w 829023"/>
                <a:gd name="connsiteY4" fmla="*/ 414261 h 460290"/>
                <a:gd name="connsiteX5" fmla="*/ 782994 w 829023"/>
                <a:gd name="connsiteY5" fmla="*/ 460290 h 460290"/>
                <a:gd name="connsiteX6" fmla="*/ 46029 w 829023"/>
                <a:gd name="connsiteY6" fmla="*/ 460290 h 460290"/>
                <a:gd name="connsiteX7" fmla="*/ 0 w 829023"/>
                <a:gd name="connsiteY7" fmla="*/ 414261 h 460290"/>
                <a:gd name="connsiteX8" fmla="*/ 0 w 829023"/>
                <a:gd name="connsiteY8" fmla="*/ 46029 h 46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23" h="460290">
                  <a:moveTo>
                    <a:pt x="0" y="46029"/>
                  </a:moveTo>
                  <a:cubicBezTo>
                    <a:pt x="0" y="20608"/>
                    <a:pt x="20608" y="0"/>
                    <a:pt x="46029" y="0"/>
                  </a:cubicBezTo>
                  <a:lnTo>
                    <a:pt x="782994" y="0"/>
                  </a:lnTo>
                  <a:cubicBezTo>
                    <a:pt x="808415" y="0"/>
                    <a:pt x="829023" y="20608"/>
                    <a:pt x="829023" y="46029"/>
                  </a:cubicBezTo>
                  <a:lnTo>
                    <a:pt x="829023" y="414261"/>
                  </a:lnTo>
                  <a:cubicBezTo>
                    <a:pt x="829023" y="439682"/>
                    <a:pt x="808415" y="460290"/>
                    <a:pt x="782994" y="460290"/>
                  </a:cubicBezTo>
                  <a:lnTo>
                    <a:pt x="46029" y="460290"/>
                  </a:lnTo>
                  <a:cubicBezTo>
                    <a:pt x="20608" y="460290"/>
                    <a:pt x="0" y="439682"/>
                    <a:pt x="0" y="414261"/>
                  </a:cubicBezTo>
                  <a:lnTo>
                    <a:pt x="0" y="460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821" tIns="66821" rIns="66821" bIns="66821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8312212" y="5398503"/>
              <a:ext cx="612000" cy="640939"/>
            </a:xfrm>
            <a:custGeom>
              <a:avLst/>
              <a:gdLst>
                <a:gd name="connsiteX0" fmla="*/ 0 w 833504"/>
                <a:gd name="connsiteY0" fmla="*/ 64094 h 640939"/>
                <a:gd name="connsiteX1" fmla="*/ 64094 w 833504"/>
                <a:gd name="connsiteY1" fmla="*/ 0 h 640939"/>
                <a:gd name="connsiteX2" fmla="*/ 769410 w 833504"/>
                <a:gd name="connsiteY2" fmla="*/ 0 h 640939"/>
                <a:gd name="connsiteX3" fmla="*/ 833504 w 833504"/>
                <a:gd name="connsiteY3" fmla="*/ 64094 h 640939"/>
                <a:gd name="connsiteX4" fmla="*/ 833504 w 833504"/>
                <a:gd name="connsiteY4" fmla="*/ 576845 h 640939"/>
                <a:gd name="connsiteX5" fmla="*/ 769410 w 833504"/>
                <a:gd name="connsiteY5" fmla="*/ 640939 h 640939"/>
                <a:gd name="connsiteX6" fmla="*/ 64094 w 833504"/>
                <a:gd name="connsiteY6" fmla="*/ 640939 h 640939"/>
                <a:gd name="connsiteX7" fmla="*/ 0 w 833504"/>
                <a:gd name="connsiteY7" fmla="*/ 576845 h 640939"/>
                <a:gd name="connsiteX8" fmla="*/ 0 w 833504"/>
                <a:gd name="connsiteY8" fmla="*/ 64094 h 64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640939">
                  <a:moveTo>
                    <a:pt x="0" y="64094"/>
                  </a:moveTo>
                  <a:cubicBezTo>
                    <a:pt x="0" y="28696"/>
                    <a:pt x="28696" y="0"/>
                    <a:pt x="64094" y="0"/>
                  </a:cubicBezTo>
                  <a:lnTo>
                    <a:pt x="769410" y="0"/>
                  </a:lnTo>
                  <a:cubicBezTo>
                    <a:pt x="804808" y="0"/>
                    <a:pt x="833504" y="28696"/>
                    <a:pt x="833504" y="64094"/>
                  </a:cubicBezTo>
                  <a:lnTo>
                    <a:pt x="833504" y="576845"/>
                  </a:lnTo>
                  <a:cubicBezTo>
                    <a:pt x="833504" y="612243"/>
                    <a:pt x="804808" y="640939"/>
                    <a:pt x="769410" y="640939"/>
                  </a:cubicBezTo>
                  <a:lnTo>
                    <a:pt x="64094" y="640939"/>
                  </a:lnTo>
                  <a:cubicBezTo>
                    <a:pt x="28696" y="640939"/>
                    <a:pt x="0" y="612243"/>
                    <a:pt x="0" y="576845"/>
                  </a:cubicBezTo>
                  <a:lnTo>
                    <a:pt x="0" y="6409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12" tIns="72112" rIns="72112" bIns="72112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275,8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8312212" y="6128896"/>
              <a:ext cx="612000" cy="449017"/>
            </a:xfrm>
            <a:custGeom>
              <a:avLst/>
              <a:gdLst>
                <a:gd name="connsiteX0" fmla="*/ 0 w 832010"/>
                <a:gd name="connsiteY0" fmla="*/ 49600 h 496004"/>
                <a:gd name="connsiteX1" fmla="*/ 49600 w 832010"/>
                <a:gd name="connsiteY1" fmla="*/ 0 h 496004"/>
                <a:gd name="connsiteX2" fmla="*/ 782410 w 832010"/>
                <a:gd name="connsiteY2" fmla="*/ 0 h 496004"/>
                <a:gd name="connsiteX3" fmla="*/ 832010 w 832010"/>
                <a:gd name="connsiteY3" fmla="*/ 49600 h 496004"/>
                <a:gd name="connsiteX4" fmla="*/ 832010 w 832010"/>
                <a:gd name="connsiteY4" fmla="*/ 446404 h 496004"/>
                <a:gd name="connsiteX5" fmla="*/ 782410 w 832010"/>
                <a:gd name="connsiteY5" fmla="*/ 496004 h 496004"/>
                <a:gd name="connsiteX6" fmla="*/ 49600 w 832010"/>
                <a:gd name="connsiteY6" fmla="*/ 496004 h 496004"/>
                <a:gd name="connsiteX7" fmla="*/ 0 w 832010"/>
                <a:gd name="connsiteY7" fmla="*/ 446404 h 496004"/>
                <a:gd name="connsiteX8" fmla="*/ 0 w 832010"/>
                <a:gd name="connsiteY8" fmla="*/ 49600 h 49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2010" h="496004">
                  <a:moveTo>
                    <a:pt x="0" y="49600"/>
                  </a:moveTo>
                  <a:cubicBezTo>
                    <a:pt x="0" y="22207"/>
                    <a:pt x="22207" y="0"/>
                    <a:pt x="49600" y="0"/>
                  </a:cubicBezTo>
                  <a:lnTo>
                    <a:pt x="782410" y="0"/>
                  </a:lnTo>
                  <a:cubicBezTo>
                    <a:pt x="809803" y="0"/>
                    <a:pt x="832010" y="22207"/>
                    <a:pt x="832010" y="49600"/>
                  </a:cubicBezTo>
                  <a:lnTo>
                    <a:pt x="832010" y="446404"/>
                  </a:lnTo>
                  <a:cubicBezTo>
                    <a:pt x="832010" y="473797"/>
                    <a:pt x="809803" y="496004"/>
                    <a:pt x="782410" y="496004"/>
                  </a:cubicBezTo>
                  <a:lnTo>
                    <a:pt x="49600" y="496004"/>
                  </a:lnTo>
                  <a:cubicBezTo>
                    <a:pt x="22207" y="496004"/>
                    <a:pt x="0" y="473797"/>
                    <a:pt x="0" y="446404"/>
                  </a:cubicBezTo>
                  <a:lnTo>
                    <a:pt x="0" y="4960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867" tIns="67867" rIns="67867" bIns="67867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694,5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890104"/>
              </p:ext>
            </p:extLst>
          </p:nvPr>
        </p:nvGraphicFramePr>
        <p:xfrm>
          <a:off x="0" y="3212976"/>
          <a:ext cx="418022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036" y="864209"/>
            <a:ext cx="2592000" cy="149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67228" y="3126318"/>
            <a:ext cx="612000" cy="308410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67228" y="3488258"/>
            <a:ext cx="612000" cy="48272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67228" y="4005065"/>
            <a:ext cx="612000" cy="790637"/>
          </a:xfrm>
          <a:custGeom>
            <a:avLst/>
            <a:gdLst>
              <a:gd name="connsiteX0" fmla="*/ 0 w 829019"/>
              <a:gd name="connsiteY0" fmla="*/ 79064 h 790637"/>
              <a:gd name="connsiteX1" fmla="*/ 79064 w 829019"/>
              <a:gd name="connsiteY1" fmla="*/ 0 h 790637"/>
              <a:gd name="connsiteX2" fmla="*/ 749955 w 829019"/>
              <a:gd name="connsiteY2" fmla="*/ 0 h 790637"/>
              <a:gd name="connsiteX3" fmla="*/ 829019 w 829019"/>
              <a:gd name="connsiteY3" fmla="*/ 79064 h 790637"/>
              <a:gd name="connsiteX4" fmla="*/ 829019 w 829019"/>
              <a:gd name="connsiteY4" fmla="*/ 711573 h 790637"/>
              <a:gd name="connsiteX5" fmla="*/ 749955 w 829019"/>
              <a:gd name="connsiteY5" fmla="*/ 790637 h 790637"/>
              <a:gd name="connsiteX6" fmla="*/ 79064 w 829019"/>
              <a:gd name="connsiteY6" fmla="*/ 790637 h 790637"/>
              <a:gd name="connsiteX7" fmla="*/ 0 w 829019"/>
              <a:gd name="connsiteY7" fmla="*/ 711573 h 790637"/>
              <a:gd name="connsiteX8" fmla="*/ 0 w 829019"/>
              <a:gd name="connsiteY8" fmla="*/ 79064 h 79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9" h="790637">
                <a:moveTo>
                  <a:pt x="0" y="79064"/>
                </a:moveTo>
                <a:cubicBezTo>
                  <a:pt x="0" y="35398"/>
                  <a:pt x="35398" y="0"/>
                  <a:pt x="79064" y="0"/>
                </a:cubicBezTo>
                <a:lnTo>
                  <a:pt x="749955" y="0"/>
                </a:lnTo>
                <a:cubicBezTo>
                  <a:pt x="793621" y="0"/>
                  <a:pt x="829019" y="35398"/>
                  <a:pt x="829019" y="79064"/>
                </a:cubicBezTo>
                <a:lnTo>
                  <a:pt x="829019" y="711573"/>
                </a:lnTo>
                <a:cubicBezTo>
                  <a:pt x="829019" y="755239"/>
                  <a:pt x="793621" y="790637"/>
                  <a:pt x="749955" y="790637"/>
                </a:cubicBezTo>
                <a:lnTo>
                  <a:pt x="79064" y="790637"/>
                </a:lnTo>
                <a:cubicBezTo>
                  <a:pt x="35398" y="790637"/>
                  <a:pt x="0" y="755239"/>
                  <a:pt x="0" y="711573"/>
                </a:cubicBezTo>
                <a:lnTo>
                  <a:pt x="0" y="7906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497" tIns="76497" rIns="76497" bIns="7649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67228" y="4869160"/>
            <a:ext cx="612000" cy="459199"/>
          </a:xfrm>
          <a:custGeom>
            <a:avLst/>
            <a:gdLst>
              <a:gd name="connsiteX0" fmla="*/ 0 w 829023"/>
              <a:gd name="connsiteY0" fmla="*/ 45920 h 459199"/>
              <a:gd name="connsiteX1" fmla="*/ 45920 w 829023"/>
              <a:gd name="connsiteY1" fmla="*/ 0 h 459199"/>
              <a:gd name="connsiteX2" fmla="*/ 783103 w 829023"/>
              <a:gd name="connsiteY2" fmla="*/ 0 h 459199"/>
              <a:gd name="connsiteX3" fmla="*/ 829023 w 829023"/>
              <a:gd name="connsiteY3" fmla="*/ 45920 h 459199"/>
              <a:gd name="connsiteX4" fmla="*/ 829023 w 829023"/>
              <a:gd name="connsiteY4" fmla="*/ 413279 h 459199"/>
              <a:gd name="connsiteX5" fmla="*/ 783103 w 829023"/>
              <a:gd name="connsiteY5" fmla="*/ 459199 h 459199"/>
              <a:gd name="connsiteX6" fmla="*/ 45920 w 829023"/>
              <a:gd name="connsiteY6" fmla="*/ 459199 h 459199"/>
              <a:gd name="connsiteX7" fmla="*/ 0 w 829023"/>
              <a:gd name="connsiteY7" fmla="*/ 413279 h 459199"/>
              <a:gd name="connsiteX8" fmla="*/ 0 w 829023"/>
              <a:gd name="connsiteY8" fmla="*/ 45920 h 45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23" h="459199">
                <a:moveTo>
                  <a:pt x="0" y="45920"/>
                </a:moveTo>
                <a:cubicBezTo>
                  <a:pt x="0" y="20559"/>
                  <a:pt x="20559" y="0"/>
                  <a:pt x="45920" y="0"/>
                </a:cubicBezTo>
                <a:lnTo>
                  <a:pt x="783103" y="0"/>
                </a:lnTo>
                <a:cubicBezTo>
                  <a:pt x="808464" y="0"/>
                  <a:pt x="829023" y="20559"/>
                  <a:pt x="829023" y="45920"/>
                </a:cubicBezTo>
                <a:lnTo>
                  <a:pt x="829023" y="413279"/>
                </a:lnTo>
                <a:cubicBezTo>
                  <a:pt x="829023" y="438640"/>
                  <a:pt x="808464" y="459199"/>
                  <a:pt x="783103" y="459199"/>
                </a:cubicBezTo>
                <a:lnTo>
                  <a:pt x="45920" y="459199"/>
                </a:lnTo>
                <a:cubicBezTo>
                  <a:pt x="20559" y="459199"/>
                  <a:pt x="0" y="438640"/>
                  <a:pt x="0" y="413279"/>
                </a:cubicBezTo>
                <a:lnTo>
                  <a:pt x="0" y="4592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789" tIns="66789" rIns="66789" bIns="667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en-US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67228" y="5408896"/>
            <a:ext cx="612000" cy="643892"/>
          </a:xfrm>
          <a:custGeom>
            <a:avLst/>
            <a:gdLst>
              <a:gd name="connsiteX0" fmla="*/ 0 w 833504"/>
              <a:gd name="connsiteY0" fmla="*/ 64389 h 643892"/>
              <a:gd name="connsiteX1" fmla="*/ 64389 w 833504"/>
              <a:gd name="connsiteY1" fmla="*/ 0 h 643892"/>
              <a:gd name="connsiteX2" fmla="*/ 769115 w 833504"/>
              <a:gd name="connsiteY2" fmla="*/ 0 h 643892"/>
              <a:gd name="connsiteX3" fmla="*/ 833504 w 833504"/>
              <a:gd name="connsiteY3" fmla="*/ 64389 h 643892"/>
              <a:gd name="connsiteX4" fmla="*/ 833504 w 833504"/>
              <a:gd name="connsiteY4" fmla="*/ 579503 h 643892"/>
              <a:gd name="connsiteX5" fmla="*/ 769115 w 833504"/>
              <a:gd name="connsiteY5" fmla="*/ 643892 h 643892"/>
              <a:gd name="connsiteX6" fmla="*/ 64389 w 833504"/>
              <a:gd name="connsiteY6" fmla="*/ 643892 h 643892"/>
              <a:gd name="connsiteX7" fmla="*/ 0 w 833504"/>
              <a:gd name="connsiteY7" fmla="*/ 579503 h 643892"/>
              <a:gd name="connsiteX8" fmla="*/ 0 w 833504"/>
              <a:gd name="connsiteY8" fmla="*/ 64389 h 6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504" h="643892">
                <a:moveTo>
                  <a:pt x="0" y="64389"/>
                </a:moveTo>
                <a:cubicBezTo>
                  <a:pt x="0" y="28828"/>
                  <a:pt x="28828" y="0"/>
                  <a:pt x="64389" y="0"/>
                </a:cubicBezTo>
                <a:lnTo>
                  <a:pt x="769115" y="0"/>
                </a:lnTo>
                <a:cubicBezTo>
                  <a:pt x="804676" y="0"/>
                  <a:pt x="833504" y="28828"/>
                  <a:pt x="833504" y="64389"/>
                </a:cubicBezTo>
                <a:lnTo>
                  <a:pt x="833504" y="579503"/>
                </a:lnTo>
                <a:cubicBezTo>
                  <a:pt x="833504" y="615064"/>
                  <a:pt x="804676" y="643892"/>
                  <a:pt x="769115" y="643892"/>
                </a:cubicBezTo>
                <a:lnTo>
                  <a:pt x="64389" y="643892"/>
                </a:lnTo>
                <a:cubicBezTo>
                  <a:pt x="28828" y="643892"/>
                  <a:pt x="0" y="615064"/>
                  <a:pt x="0" y="579503"/>
                </a:cubicBezTo>
                <a:lnTo>
                  <a:pt x="0" y="6438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199" tIns="72199" rIns="72199" bIns="7219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67228" y="6128897"/>
            <a:ext cx="612000" cy="468000"/>
          </a:xfrm>
          <a:custGeom>
            <a:avLst/>
            <a:gdLst>
              <a:gd name="connsiteX0" fmla="*/ 0 w 833504"/>
              <a:gd name="connsiteY0" fmla="*/ 48965 h 489645"/>
              <a:gd name="connsiteX1" fmla="*/ 48965 w 833504"/>
              <a:gd name="connsiteY1" fmla="*/ 0 h 489645"/>
              <a:gd name="connsiteX2" fmla="*/ 784540 w 833504"/>
              <a:gd name="connsiteY2" fmla="*/ 0 h 489645"/>
              <a:gd name="connsiteX3" fmla="*/ 833505 w 833504"/>
              <a:gd name="connsiteY3" fmla="*/ 48965 h 489645"/>
              <a:gd name="connsiteX4" fmla="*/ 833504 w 833504"/>
              <a:gd name="connsiteY4" fmla="*/ 440681 h 489645"/>
              <a:gd name="connsiteX5" fmla="*/ 784539 w 833504"/>
              <a:gd name="connsiteY5" fmla="*/ 489646 h 489645"/>
              <a:gd name="connsiteX6" fmla="*/ 48965 w 833504"/>
              <a:gd name="connsiteY6" fmla="*/ 489645 h 489645"/>
              <a:gd name="connsiteX7" fmla="*/ 0 w 833504"/>
              <a:gd name="connsiteY7" fmla="*/ 440680 h 489645"/>
              <a:gd name="connsiteX8" fmla="*/ 0 w 833504"/>
              <a:gd name="connsiteY8" fmla="*/ 48965 h 48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504" h="489645">
                <a:moveTo>
                  <a:pt x="0" y="48965"/>
                </a:moveTo>
                <a:cubicBezTo>
                  <a:pt x="0" y="21922"/>
                  <a:pt x="21922" y="0"/>
                  <a:pt x="48965" y="0"/>
                </a:cubicBezTo>
                <a:lnTo>
                  <a:pt x="784540" y="0"/>
                </a:lnTo>
                <a:cubicBezTo>
                  <a:pt x="811583" y="0"/>
                  <a:pt x="833505" y="21922"/>
                  <a:pt x="833505" y="48965"/>
                </a:cubicBezTo>
                <a:cubicBezTo>
                  <a:pt x="833505" y="179537"/>
                  <a:pt x="833504" y="310109"/>
                  <a:pt x="833504" y="440681"/>
                </a:cubicBezTo>
                <a:cubicBezTo>
                  <a:pt x="833504" y="467724"/>
                  <a:pt x="811582" y="489646"/>
                  <a:pt x="784539" y="489646"/>
                </a:cubicBezTo>
                <a:lnTo>
                  <a:pt x="48965" y="489645"/>
                </a:lnTo>
                <a:cubicBezTo>
                  <a:pt x="21922" y="489645"/>
                  <a:pt x="0" y="467723"/>
                  <a:pt x="0" y="440680"/>
                </a:cubicBezTo>
                <a:lnTo>
                  <a:pt x="0" y="4896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681" tIns="67681" rIns="67681" bIns="6768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694,5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29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3" y="2864214"/>
            <a:ext cx="4874687" cy="7808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9513" y="3753112"/>
            <a:ext cx="4859098" cy="828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субъекта Российской Федерации,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9512" y="4653208"/>
            <a:ext cx="4874687" cy="792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9513" y="5517232"/>
            <a:ext cx="4859098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зарегистрированных актов гражданского состояния и совершенных юридически значимых действий, единиц в год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7" y="1643516"/>
            <a:ext cx="2352023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1895" y="1126629"/>
            <a:ext cx="3903032" cy="834139"/>
          </a:xfrm>
          <a:custGeom>
            <a:avLst/>
            <a:gdLst>
              <a:gd name="connsiteX0" fmla="*/ 0 w 3903032"/>
              <a:gd name="connsiteY0" fmla="*/ 83414 h 834139"/>
              <a:gd name="connsiteX1" fmla="*/ 83414 w 3903032"/>
              <a:gd name="connsiteY1" fmla="*/ 0 h 834139"/>
              <a:gd name="connsiteX2" fmla="*/ 3819618 w 3903032"/>
              <a:gd name="connsiteY2" fmla="*/ 0 h 834139"/>
              <a:gd name="connsiteX3" fmla="*/ 3903032 w 3903032"/>
              <a:gd name="connsiteY3" fmla="*/ 83414 h 834139"/>
              <a:gd name="connsiteX4" fmla="*/ 3903032 w 3903032"/>
              <a:gd name="connsiteY4" fmla="*/ 750725 h 834139"/>
              <a:gd name="connsiteX5" fmla="*/ 3819618 w 3903032"/>
              <a:gd name="connsiteY5" fmla="*/ 834139 h 834139"/>
              <a:gd name="connsiteX6" fmla="*/ 83414 w 3903032"/>
              <a:gd name="connsiteY6" fmla="*/ 834139 h 834139"/>
              <a:gd name="connsiteX7" fmla="*/ 0 w 3903032"/>
              <a:gd name="connsiteY7" fmla="*/ 750725 h 834139"/>
              <a:gd name="connsiteX8" fmla="*/ 0 w 3903032"/>
              <a:gd name="connsiteY8" fmla="*/ 83414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834139">
                <a:moveTo>
                  <a:pt x="0" y="83414"/>
                </a:moveTo>
                <a:cubicBezTo>
                  <a:pt x="0" y="37346"/>
                  <a:pt x="37346" y="0"/>
                  <a:pt x="83414" y="0"/>
                </a:cubicBezTo>
                <a:lnTo>
                  <a:pt x="3819618" y="0"/>
                </a:lnTo>
                <a:cubicBezTo>
                  <a:pt x="3865686" y="0"/>
                  <a:pt x="3903032" y="37346"/>
                  <a:pt x="3903032" y="83414"/>
                </a:cubicBezTo>
                <a:lnTo>
                  <a:pt x="3903032" y="750725"/>
                </a:lnTo>
                <a:cubicBezTo>
                  <a:pt x="3903032" y="796793"/>
                  <a:pt x="3865686" y="834139"/>
                  <a:pt x="3819618" y="834139"/>
                </a:cubicBezTo>
                <a:lnTo>
                  <a:pt x="83414" y="834139"/>
                </a:lnTo>
                <a:cubicBezTo>
                  <a:pt x="37346" y="834139"/>
                  <a:pt x="0" y="796793"/>
                  <a:pt x="0" y="750725"/>
                </a:cubicBezTo>
                <a:lnTo>
                  <a:pt x="0" y="834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7771" tIns="77771" rIns="77771" bIns="7777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174 804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92479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479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479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768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1058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751058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1058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058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30347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0347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0347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0347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0347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06" y="1304764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5123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4572000" y="2492896"/>
            <a:ext cx="4401582" cy="333825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579565" y="2954991"/>
            <a:ext cx="2184943" cy="324000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79565" y="3378719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развития образования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87130" y="3760720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 Чувашской Республики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87130" y="4142721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развитие профессионального образования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87130" y="4524722"/>
            <a:ext cx="2184943" cy="485036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мест в общеобразовательных организациях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587848" y="6321141"/>
            <a:ext cx="2184943" cy="31598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 государственной программы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83821" y="2954991"/>
            <a:ext cx="630000" cy="324000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883821" y="3378718"/>
            <a:ext cx="630000" cy="324000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18 250,5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83821" y="3774798"/>
            <a:ext cx="630000" cy="324000"/>
          </a:xfrm>
          <a:custGeom>
            <a:avLst/>
            <a:gdLst>
              <a:gd name="connsiteX0" fmla="*/ 0 w 557338"/>
              <a:gd name="connsiteY0" fmla="*/ 55534 h 555336"/>
              <a:gd name="connsiteX1" fmla="*/ 55534 w 557338"/>
              <a:gd name="connsiteY1" fmla="*/ 0 h 555336"/>
              <a:gd name="connsiteX2" fmla="*/ 501804 w 557338"/>
              <a:gd name="connsiteY2" fmla="*/ 0 h 555336"/>
              <a:gd name="connsiteX3" fmla="*/ 557338 w 557338"/>
              <a:gd name="connsiteY3" fmla="*/ 55534 h 555336"/>
              <a:gd name="connsiteX4" fmla="*/ 557338 w 557338"/>
              <a:gd name="connsiteY4" fmla="*/ 499802 h 555336"/>
              <a:gd name="connsiteX5" fmla="*/ 501804 w 557338"/>
              <a:gd name="connsiteY5" fmla="*/ 555336 h 555336"/>
              <a:gd name="connsiteX6" fmla="*/ 55534 w 557338"/>
              <a:gd name="connsiteY6" fmla="*/ 555336 h 555336"/>
              <a:gd name="connsiteX7" fmla="*/ 0 w 557338"/>
              <a:gd name="connsiteY7" fmla="*/ 499802 h 555336"/>
              <a:gd name="connsiteX8" fmla="*/ 0 w 55733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733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1804" y="0"/>
                </a:lnTo>
                <a:cubicBezTo>
                  <a:pt x="532475" y="0"/>
                  <a:pt x="557338" y="24863"/>
                  <a:pt x="557338" y="55534"/>
                </a:cubicBezTo>
                <a:lnTo>
                  <a:pt x="557338" y="499802"/>
                </a:lnTo>
                <a:cubicBezTo>
                  <a:pt x="557338" y="530473"/>
                  <a:pt x="532475" y="555336"/>
                  <a:pt x="50180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883821" y="4165119"/>
            <a:ext cx="630000" cy="324000"/>
          </a:xfrm>
          <a:custGeom>
            <a:avLst/>
            <a:gdLst>
              <a:gd name="connsiteX0" fmla="*/ 0 w 552998"/>
              <a:gd name="connsiteY0" fmla="*/ 55300 h 555336"/>
              <a:gd name="connsiteX1" fmla="*/ 55300 w 552998"/>
              <a:gd name="connsiteY1" fmla="*/ 0 h 555336"/>
              <a:gd name="connsiteX2" fmla="*/ 497698 w 552998"/>
              <a:gd name="connsiteY2" fmla="*/ 0 h 555336"/>
              <a:gd name="connsiteX3" fmla="*/ 552998 w 552998"/>
              <a:gd name="connsiteY3" fmla="*/ 55300 h 555336"/>
              <a:gd name="connsiteX4" fmla="*/ 552998 w 552998"/>
              <a:gd name="connsiteY4" fmla="*/ 500036 h 555336"/>
              <a:gd name="connsiteX5" fmla="*/ 497698 w 552998"/>
              <a:gd name="connsiteY5" fmla="*/ 555336 h 555336"/>
              <a:gd name="connsiteX6" fmla="*/ 55300 w 552998"/>
              <a:gd name="connsiteY6" fmla="*/ 555336 h 555336"/>
              <a:gd name="connsiteX7" fmla="*/ 0 w 552998"/>
              <a:gd name="connsiteY7" fmla="*/ 500036 h 555336"/>
              <a:gd name="connsiteX8" fmla="*/ 0 w 552998"/>
              <a:gd name="connsiteY8" fmla="*/ 55300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998" h="555336">
                <a:moveTo>
                  <a:pt x="0" y="55300"/>
                </a:moveTo>
                <a:cubicBezTo>
                  <a:pt x="0" y="24759"/>
                  <a:pt x="24759" y="0"/>
                  <a:pt x="55300" y="0"/>
                </a:cubicBezTo>
                <a:lnTo>
                  <a:pt x="497698" y="0"/>
                </a:lnTo>
                <a:cubicBezTo>
                  <a:pt x="528239" y="0"/>
                  <a:pt x="552998" y="24759"/>
                  <a:pt x="552998" y="55300"/>
                </a:cubicBezTo>
                <a:lnTo>
                  <a:pt x="552998" y="500036"/>
                </a:lnTo>
                <a:cubicBezTo>
                  <a:pt x="552998" y="530577"/>
                  <a:pt x="528239" y="555336"/>
                  <a:pt x="497698" y="555336"/>
                </a:cubicBezTo>
                <a:lnTo>
                  <a:pt x="55300" y="555336"/>
                </a:lnTo>
                <a:cubicBezTo>
                  <a:pt x="24759" y="555336"/>
                  <a:pt x="0" y="530577"/>
                  <a:pt x="0" y="500036"/>
                </a:cubicBezTo>
                <a:lnTo>
                  <a:pt x="0" y="553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79,3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883821" y="4582092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875,8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876256" y="6321142"/>
            <a:ext cx="630000" cy="317069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611598" y="2954991"/>
            <a:ext cx="630000" cy="324000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611598" y="3378719"/>
            <a:ext cx="630000" cy="324000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18 126,5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611598" y="3774798"/>
            <a:ext cx="630000" cy="324000"/>
          </a:xfrm>
          <a:custGeom>
            <a:avLst/>
            <a:gdLst>
              <a:gd name="connsiteX0" fmla="*/ 0 w 549666"/>
              <a:gd name="connsiteY0" fmla="*/ 54967 h 555336"/>
              <a:gd name="connsiteX1" fmla="*/ 54967 w 549666"/>
              <a:gd name="connsiteY1" fmla="*/ 0 h 555336"/>
              <a:gd name="connsiteX2" fmla="*/ 494699 w 549666"/>
              <a:gd name="connsiteY2" fmla="*/ 0 h 555336"/>
              <a:gd name="connsiteX3" fmla="*/ 549666 w 549666"/>
              <a:gd name="connsiteY3" fmla="*/ 54967 h 555336"/>
              <a:gd name="connsiteX4" fmla="*/ 549666 w 549666"/>
              <a:gd name="connsiteY4" fmla="*/ 500369 h 555336"/>
              <a:gd name="connsiteX5" fmla="*/ 494699 w 549666"/>
              <a:gd name="connsiteY5" fmla="*/ 555336 h 555336"/>
              <a:gd name="connsiteX6" fmla="*/ 54967 w 549666"/>
              <a:gd name="connsiteY6" fmla="*/ 555336 h 555336"/>
              <a:gd name="connsiteX7" fmla="*/ 0 w 549666"/>
              <a:gd name="connsiteY7" fmla="*/ 500369 h 555336"/>
              <a:gd name="connsiteX8" fmla="*/ 0 w 549666"/>
              <a:gd name="connsiteY8" fmla="*/ 54967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666" h="555336">
                <a:moveTo>
                  <a:pt x="0" y="54967"/>
                </a:moveTo>
                <a:cubicBezTo>
                  <a:pt x="0" y="24610"/>
                  <a:pt x="24610" y="0"/>
                  <a:pt x="54967" y="0"/>
                </a:cubicBezTo>
                <a:lnTo>
                  <a:pt x="494699" y="0"/>
                </a:lnTo>
                <a:cubicBezTo>
                  <a:pt x="525056" y="0"/>
                  <a:pt x="549666" y="24610"/>
                  <a:pt x="549666" y="54967"/>
                </a:cubicBezTo>
                <a:lnTo>
                  <a:pt x="549666" y="500369"/>
                </a:lnTo>
                <a:cubicBezTo>
                  <a:pt x="549666" y="530726"/>
                  <a:pt x="525056" y="555336"/>
                  <a:pt x="494699" y="555336"/>
                </a:cubicBezTo>
                <a:lnTo>
                  <a:pt x="54967" y="555336"/>
                </a:lnTo>
                <a:cubicBezTo>
                  <a:pt x="24610" y="555336"/>
                  <a:pt x="0" y="530726"/>
                  <a:pt x="0" y="500369"/>
                </a:cubicBezTo>
                <a:lnTo>
                  <a:pt x="0" y="549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629" tIns="65629" rIns="65629" bIns="65629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611598" y="4165119"/>
            <a:ext cx="630000" cy="324000"/>
          </a:xfrm>
          <a:custGeom>
            <a:avLst/>
            <a:gdLst>
              <a:gd name="connsiteX0" fmla="*/ 0 w 536927"/>
              <a:gd name="connsiteY0" fmla="*/ 53693 h 555336"/>
              <a:gd name="connsiteX1" fmla="*/ 53693 w 536927"/>
              <a:gd name="connsiteY1" fmla="*/ 0 h 555336"/>
              <a:gd name="connsiteX2" fmla="*/ 483234 w 536927"/>
              <a:gd name="connsiteY2" fmla="*/ 0 h 555336"/>
              <a:gd name="connsiteX3" fmla="*/ 536927 w 536927"/>
              <a:gd name="connsiteY3" fmla="*/ 53693 h 555336"/>
              <a:gd name="connsiteX4" fmla="*/ 536927 w 536927"/>
              <a:gd name="connsiteY4" fmla="*/ 501643 h 555336"/>
              <a:gd name="connsiteX5" fmla="*/ 483234 w 536927"/>
              <a:gd name="connsiteY5" fmla="*/ 555336 h 555336"/>
              <a:gd name="connsiteX6" fmla="*/ 53693 w 536927"/>
              <a:gd name="connsiteY6" fmla="*/ 555336 h 555336"/>
              <a:gd name="connsiteX7" fmla="*/ 0 w 536927"/>
              <a:gd name="connsiteY7" fmla="*/ 501643 h 555336"/>
              <a:gd name="connsiteX8" fmla="*/ 0 w 536927"/>
              <a:gd name="connsiteY8" fmla="*/ 5369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927" h="555336">
                <a:moveTo>
                  <a:pt x="0" y="53693"/>
                </a:moveTo>
                <a:cubicBezTo>
                  <a:pt x="0" y="24039"/>
                  <a:pt x="24039" y="0"/>
                  <a:pt x="53693" y="0"/>
                </a:cubicBezTo>
                <a:lnTo>
                  <a:pt x="483234" y="0"/>
                </a:lnTo>
                <a:cubicBezTo>
                  <a:pt x="512888" y="0"/>
                  <a:pt x="536927" y="24039"/>
                  <a:pt x="536927" y="53693"/>
                </a:cubicBezTo>
                <a:lnTo>
                  <a:pt x="536927" y="501643"/>
                </a:lnTo>
                <a:cubicBezTo>
                  <a:pt x="536927" y="531297"/>
                  <a:pt x="512888" y="555336"/>
                  <a:pt x="483234" y="555336"/>
                </a:cubicBezTo>
                <a:lnTo>
                  <a:pt x="53693" y="555336"/>
                </a:lnTo>
                <a:cubicBezTo>
                  <a:pt x="24039" y="555336"/>
                  <a:pt x="0" y="531297"/>
                  <a:pt x="0" y="501643"/>
                </a:cubicBezTo>
                <a:lnTo>
                  <a:pt x="0" y="5369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256" tIns="65256" rIns="65256" bIns="6525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11598" y="4582092"/>
            <a:ext cx="630000" cy="431084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3 330,2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04033" y="6321141"/>
            <a:ext cx="630000" cy="317070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111,2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343351" y="2954991"/>
            <a:ext cx="630000" cy="324000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43351" y="3378718"/>
            <a:ext cx="630000" cy="324000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17 848,0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43351" y="3774325"/>
            <a:ext cx="630000" cy="324000"/>
          </a:xfrm>
          <a:custGeom>
            <a:avLst/>
            <a:gdLst>
              <a:gd name="connsiteX0" fmla="*/ 0 w 557781"/>
              <a:gd name="connsiteY0" fmla="*/ 55534 h 555336"/>
              <a:gd name="connsiteX1" fmla="*/ 55534 w 557781"/>
              <a:gd name="connsiteY1" fmla="*/ 0 h 555336"/>
              <a:gd name="connsiteX2" fmla="*/ 502247 w 557781"/>
              <a:gd name="connsiteY2" fmla="*/ 0 h 555336"/>
              <a:gd name="connsiteX3" fmla="*/ 557781 w 557781"/>
              <a:gd name="connsiteY3" fmla="*/ 55534 h 555336"/>
              <a:gd name="connsiteX4" fmla="*/ 557781 w 557781"/>
              <a:gd name="connsiteY4" fmla="*/ 499802 h 555336"/>
              <a:gd name="connsiteX5" fmla="*/ 502247 w 557781"/>
              <a:gd name="connsiteY5" fmla="*/ 555336 h 555336"/>
              <a:gd name="connsiteX6" fmla="*/ 55534 w 557781"/>
              <a:gd name="connsiteY6" fmla="*/ 555336 h 555336"/>
              <a:gd name="connsiteX7" fmla="*/ 0 w 557781"/>
              <a:gd name="connsiteY7" fmla="*/ 499802 h 555336"/>
              <a:gd name="connsiteX8" fmla="*/ 0 w 55778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778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2247" y="0"/>
                </a:lnTo>
                <a:cubicBezTo>
                  <a:pt x="532918" y="0"/>
                  <a:pt x="557781" y="24863"/>
                  <a:pt x="557781" y="55534"/>
                </a:cubicBezTo>
                <a:lnTo>
                  <a:pt x="557781" y="499802"/>
                </a:lnTo>
                <a:cubicBezTo>
                  <a:pt x="557781" y="530473"/>
                  <a:pt x="532918" y="555336"/>
                  <a:pt x="50224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43351" y="4166215"/>
            <a:ext cx="630000" cy="324000"/>
          </a:xfrm>
          <a:custGeom>
            <a:avLst/>
            <a:gdLst>
              <a:gd name="connsiteX0" fmla="*/ 0 w 553439"/>
              <a:gd name="connsiteY0" fmla="*/ 55344 h 555336"/>
              <a:gd name="connsiteX1" fmla="*/ 55344 w 553439"/>
              <a:gd name="connsiteY1" fmla="*/ 0 h 555336"/>
              <a:gd name="connsiteX2" fmla="*/ 498095 w 553439"/>
              <a:gd name="connsiteY2" fmla="*/ 0 h 555336"/>
              <a:gd name="connsiteX3" fmla="*/ 553439 w 553439"/>
              <a:gd name="connsiteY3" fmla="*/ 55344 h 555336"/>
              <a:gd name="connsiteX4" fmla="*/ 553439 w 553439"/>
              <a:gd name="connsiteY4" fmla="*/ 499992 h 555336"/>
              <a:gd name="connsiteX5" fmla="*/ 498095 w 553439"/>
              <a:gd name="connsiteY5" fmla="*/ 555336 h 555336"/>
              <a:gd name="connsiteX6" fmla="*/ 55344 w 553439"/>
              <a:gd name="connsiteY6" fmla="*/ 555336 h 555336"/>
              <a:gd name="connsiteX7" fmla="*/ 0 w 553439"/>
              <a:gd name="connsiteY7" fmla="*/ 499992 h 555336"/>
              <a:gd name="connsiteX8" fmla="*/ 0 w 553439"/>
              <a:gd name="connsiteY8" fmla="*/ 5534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3439" h="555336">
                <a:moveTo>
                  <a:pt x="0" y="55344"/>
                </a:moveTo>
                <a:cubicBezTo>
                  <a:pt x="0" y="24778"/>
                  <a:pt x="24778" y="0"/>
                  <a:pt x="55344" y="0"/>
                </a:cubicBezTo>
                <a:lnTo>
                  <a:pt x="498095" y="0"/>
                </a:lnTo>
                <a:cubicBezTo>
                  <a:pt x="528661" y="0"/>
                  <a:pt x="553439" y="24778"/>
                  <a:pt x="553439" y="55344"/>
                </a:cubicBezTo>
                <a:lnTo>
                  <a:pt x="553439" y="499992"/>
                </a:lnTo>
                <a:cubicBezTo>
                  <a:pt x="553439" y="530558"/>
                  <a:pt x="528661" y="555336"/>
                  <a:pt x="498095" y="555336"/>
                </a:cubicBezTo>
                <a:lnTo>
                  <a:pt x="55344" y="555336"/>
                </a:lnTo>
                <a:cubicBezTo>
                  <a:pt x="24778" y="555336"/>
                  <a:pt x="0" y="530558"/>
                  <a:pt x="0" y="499992"/>
                </a:cubicBezTo>
                <a:lnTo>
                  <a:pt x="0" y="55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550" tIns="69550" rIns="69550" bIns="6955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14,9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43351" y="4582092"/>
            <a:ext cx="630000" cy="431084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431,3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35786" y="6321140"/>
            <a:ext cx="630000" cy="317072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111,5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337" y="726677"/>
            <a:ext cx="6152412" cy="16222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3092501"/>
              </p:ext>
            </p:extLst>
          </p:nvPr>
        </p:nvGraphicFramePr>
        <p:xfrm>
          <a:off x="147780" y="3356992"/>
          <a:ext cx="4568236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49087"/>
            <a:ext cx="2520280" cy="159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579564" y="5067759"/>
            <a:ext cx="2184943" cy="540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и допризывная подготовка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молодежи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4571998" y="5665761"/>
            <a:ext cx="2184943" cy="597377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по модернизации школьных систем образования в Чувашской Республике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867972" y="5085184"/>
            <a:ext cx="630000" cy="54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95749" y="5085184"/>
            <a:ext cx="630000" cy="54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27502" y="5085184"/>
            <a:ext cx="630000" cy="54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58729" y="5718736"/>
            <a:ext cx="630000" cy="518576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200,1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626976" y="5718736"/>
            <a:ext cx="630000" cy="518576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67,6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62971" y="5718736"/>
            <a:ext cx="630000" cy="518576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2 893,0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38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5389"/>
            <a:ext cx="3903032" cy="578824"/>
          </a:xfrm>
          <a:custGeom>
            <a:avLst/>
            <a:gdLst>
              <a:gd name="connsiteX0" fmla="*/ 0 w 3903032"/>
              <a:gd name="connsiteY0" fmla="*/ 57882 h 578824"/>
              <a:gd name="connsiteX1" fmla="*/ 57882 w 3903032"/>
              <a:gd name="connsiteY1" fmla="*/ 0 h 578824"/>
              <a:gd name="connsiteX2" fmla="*/ 3845150 w 3903032"/>
              <a:gd name="connsiteY2" fmla="*/ 0 h 578824"/>
              <a:gd name="connsiteX3" fmla="*/ 3903032 w 3903032"/>
              <a:gd name="connsiteY3" fmla="*/ 57882 h 578824"/>
              <a:gd name="connsiteX4" fmla="*/ 3903032 w 3903032"/>
              <a:gd name="connsiteY4" fmla="*/ 520942 h 578824"/>
              <a:gd name="connsiteX5" fmla="*/ 3845150 w 3903032"/>
              <a:gd name="connsiteY5" fmla="*/ 578824 h 578824"/>
              <a:gd name="connsiteX6" fmla="*/ 57882 w 3903032"/>
              <a:gd name="connsiteY6" fmla="*/ 578824 h 578824"/>
              <a:gd name="connsiteX7" fmla="*/ 0 w 3903032"/>
              <a:gd name="connsiteY7" fmla="*/ 520942 h 578824"/>
              <a:gd name="connsiteX8" fmla="*/ 0 w 390303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3845150" y="0"/>
                </a:lnTo>
                <a:cubicBezTo>
                  <a:pt x="3877117" y="0"/>
                  <a:pt x="3903032" y="25915"/>
                  <a:pt x="3903032" y="57882"/>
                </a:cubicBezTo>
                <a:lnTo>
                  <a:pt x="3903032" y="520942"/>
                </a:lnTo>
                <a:cubicBezTo>
                  <a:pt x="3903032" y="552909"/>
                  <a:pt x="3877117" y="578824"/>
                  <a:pt x="384515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0328" y="4797151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31895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ru-RU" sz="11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924790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24790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24790" y="4797151"/>
            <a:ext cx="731452" cy="39317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24790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24790" y="5841327"/>
            <a:ext cx="731452" cy="61200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717685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717685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17685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17685" y="4797150"/>
            <a:ext cx="731452" cy="393171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717685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17685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10580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10580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10580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510580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510580" y="4797152"/>
            <a:ext cx="731452" cy="39316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510580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510580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0347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03475" y="2187077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03475" y="2808000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03475" y="3352936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03475" y="3976006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4797152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03475" y="5265264"/>
            <a:ext cx="731452" cy="499092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0347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602" y="2187077"/>
            <a:ext cx="4939975" cy="5698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02" y="2808000"/>
            <a:ext cx="4939975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5602" y="3352936"/>
            <a:ext cx="4939975" cy="5926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603" y="3976006"/>
            <a:ext cx="4939974" cy="7491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численности выпускников, трудоустроившихся в течение календарного года, следующего за годом выпуска, в общей численности выпускников образовательных организаций, обучавшихся по образовательным программам среднего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5602" y="4797150"/>
            <a:ext cx="4939975" cy="3931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в возрасте от 5 до 18 лет, охваченных дополнительным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5602" y="5265264"/>
            <a:ext cx="4939975" cy="49909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молодежи в возрасте от 14 до 30 лет, охваченной деятельностью молодежных общественных объединений, в общей ее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137957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602" y="5841328"/>
            <a:ext cx="4939975" cy="6120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школ, включенных в региональные проекты повышения качества образования, улучшивших свои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35" y="734302"/>
            <a:ext cx="2192943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13189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29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 71"/>
          <p:cNvSpPr/>
          <p:nvPr/>
        </p:nvSpPr>
        <p:spPr>
          <a:xfrm>
            <a:off x="8463287" y="3825496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266,3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76395" y="3831290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266,0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996" y="764704"/>
            <a:ext cx="4331996" cy="17313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775315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0578685"/>
              </p:ext>
            </p:extLst>
          </p:nvPr>
        </p:nvGraphicFramePr>
        <p:xfrm>
          <a:off x="37563" y="3182312"/>
          <a:ext cx="4355513" cy="3364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4572000" y="1864733"/>
            <a:ext cx="2664296" cy="360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550247" y="2267591"/>
            <a:ext cx="2664000" cy="5244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оказания медицинской помощи, включая профилактику заболеваний и формирование здорового образа жизни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543297" y="3396633"/>
            <a:ext cx="2664000" cy="39417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здоровья матери и ребенка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543297" y="4373358"/>
            <a:ext cx="2664000" cy="35257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кадровых ресурсов в здравоохранении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543297" y="4772610"/>
            <a:ext cx="2664000" cy="42757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лекарственного обеспечения, в том числе в амбулаторных условиях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543297" y="5264934"/>
            <a:ext cx="2664000" cy="39502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 и управление развитием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4543297" y="5724704"/>
            <a:ext cx="2664000" cy="37519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обязательного медицинского страхования граждан Российской Федерации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7859629" y="2362093"/>
            <a:ext cx="532800" cy="40918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2 929,8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869740" y="3399925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876874" y="4757531"/>
            <a:ext cx="532800" cy="42757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842,3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876874" y="5254882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876874" y="5719680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6 300,2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4"/>
          <p:cNvSpPr/>
          <p:nvPr/>
        </p:nvSpPr>
        <p:spPr>
          <a:xfrm>
            <a:off x="4543297" y="6164648"/>
            <a:ext cx="2664000" cy="382586"/>
          </a:xfrm>
          <a:prstGeom prst="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76874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2 292,5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483" y="573753"/>
            <a:ext cx="1972964" cy="102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8441497" y="2354792"/>
            <a:ext cx="532800" cy="40918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3 271,7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851695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42564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572000" y="1487735"/>
            <a:ext cx="4358797" cy="324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8441497" y="3415852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63766" y="4745943"/>
            <a:ext cx="532800" cy="447858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595,4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63766" y="5260679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463766" y="5722580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6 717,0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63766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2 510,9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77762" y="2362093"/>
            <a:ext cx="532800" cy="41883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4 205,1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74177" y="3404785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282894" y="4757531"/>
            <a:ext cx="532800" cy="42757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836,4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282894" y="5254882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274177" y="5741053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5 870,4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82894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286422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4543297" y="3836172"/>
            <a:ext cx="2664000" cy="48528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медицинской реабилитации и санаторно-курортного лечения, в том числе детей</a:t>
            </a:r>
          </a:p>
        </p:txBody>
      </p:sp>
      <p:sp>
        <p:nvSpPr>
          <p:cNvPr id="70" name="Полилиния 69"/>
          <p:cNvSpPr/>
          <p:nvPr/>
        </p:nvSpPr>
        <p:spPr>
          <a:xfrm>
            <a:off x="7282415" y="3831290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279560" y="4373358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873540" y="4373358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460432" y="4364667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550247" y="2832614"/>
            <a:ext cx="2657050" cy="51865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внедрение инновационных методов диагностики, профилактики и лечения, а также основ персонализированной медицины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869740" y="2841226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281,1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32176" y="2838966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282415" y="2858125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0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9511"/>
            <a:ext cx="3903032" cy="571106"/>
          </a:xfrm>
          <a:custGeom>
            <a:avLst/>
            <a:gdLst>
              <a:gd name="connsiteX0" fmla="*/ 0 w 3903032"/>
              <a:gd name="connsiteY0" fmla="*/ 57111 h 571106"/>
              <a:gd name="connsiteX1" fmla="*/ 57111 w 3903032"/>
              <a:gd name="connsiteY1" fmla="*/ 0 h 571106"/>
              <a:gd name="connsiteX2" fmla="*/ 3845921 w 3903032"/>
              <a:gd name="connsiteY2" fmla="*/ 0 h 571106"/>
              <a:gd name="connsiteX3" fmla="*/ 3903032 w 3903032"/>
              <a:gd name="connsiteY3" fmla="*/ 57111 h 571106"/>
              <a:gd name="connsiteX4" fmla="*/ 3903032 w 3903032"/>
              <a:gd name="connsiteY4" fmla="*/ 513995 h 571106"/>
              <a:gd name="connsiteX5" fmla="*/ 3845921 w 3903032"/>
              <a:gd name="connsiteY5" fmla="*/ 571106 h 571106"/>
              <a:gd name="connsiteX6" fmla="*/ 57111 w 3903032"/>
              <a:gd name="connsiteY6" fmla="*/ 571106 h 571106"/>
              <a:gd name="connsiteX7" fmla="*/ 0 w 3903032"/>
              <a:gd name="connsiteY7" fmla="*/ 513995 h 571106"/>
              <a:gd name="connsiteX8" fmla="*/ 0 w 390303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3845921" y="0"/>
                </a:lnTo>
                <a:cubicBezTo>
                  <a:pt x="3877463" y="0"/>
                  <a:pt x="3903032" y="25569"/>
                  <a:pt x="3903032" y="57111"/>
                </a:cubicBezTo>
                <a:lnTo>
                  <a:pt x="3903032" y="513995"/>
                </a:lnTo>
                <a:cubicBezTo>
                  <a:pt x="3903032" y="545537"/>
                  <a:pt x="3877463" y="571106"/>
                  <a:pt x="384592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9256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49142" y="252866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50445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9142" y="3831114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70,32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9142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49142" y="515521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80,1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53201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52071" y="253894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52071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52071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70,52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57111" y="449708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58379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61841" y="173452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63475" y="254280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52944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55000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72,65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57685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61841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552019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552019" y="254109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552019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55501" y="383797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73,21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58259" y="449494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55501" y="514916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460" y="2529610"/>
            <a:ext cx="502865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496" y="3191659"/>
            <a:ext cx="5029615" cy="5213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4421" y="3846630"/>
            <a:ext cx="5021412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продолжительность жизни при рождении (лет)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700" y="4493163"/>
            <a:ext cx="502141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больных, которым оказана высокотехнологичная медицинская помощь (тыс. человек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496" y="5155212"/>
            <a:ext cx="5021411" cy="5102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населения профилактическими осмотрами на туберкулез (процентов)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909" y="764704"/>
            <a:ext cx="2300076" cy="12250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49475" y="1734520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42836" y="2545541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49786" y="384563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73,51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49786" y="4492213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49786" y="514916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49475" y="3191659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27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36712"/>
            <a:ext cx="5720364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262892"/>
              </p:ext>
            </p:extLst>
          </p:nvPr>
        </p:nvGraphicFramePr>
        <p:xfrm>
          <a:off x="146314" y="2946383"/>
          <a:ext cx="3920164" cy="331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0360" y="240114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509" y="674694"/>
            <a:ext cx="2232248" cy="140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4207509" y="2245658"/>
            <a:ext cx="4732657" cy="354837"/>
          </a:xfrm>
          <a:custGeom>
            <a:avLst/>
            <a:gdLst>
              <a:gd name="connsiteX0" fmla="*/ 0 w 4681654"/>
              <a:gd name="connsiteY0" fmla="*/ 25162 h 251615"/>
              <a:gd name="connsiteX1" fmla="*/ 25162 w 4681654"/>
              <a:gd name="connsiteY1" fmla="*/ 0 h 251615"/>
              <a:gd name="connsiteX2" fmla="*/ 4656493 w 4681654"/>
              <a:gd name="connsiteY2" fmla="*/ 0 h 251615"/>
              <a:gd name="connsiteX3" fmla="*/ 4681655 w 4681654"/>
              <a:gd name="connsiteY3" fmla="*/ 25162 h 251615"/>
              <a:gd name="connsiteX4" fmla="*/ 4681654 w 4681654"/>
              <a:gd name="connsiteY4" fmla="*/ 226454 h 251615"/>
              <a:gd name="connsiteX5" fmla="*/ 4656492 w 4681654"/>
              <a:gd name="connsiteY5" fmla="*/ 251616 h 251615"/>
              <a:gd name="connsiteX6" fmla="*/ 25162 w 4681654"/>
              <a:gd name="connsiteY6" fmla="*/ 251615 h 251615"/>
              <a:gd name="connsiteX7" fmla="*/ 0 w 4681654"/>
              <a:gd name="connsiteY7" fmla="*/ 226453 h 251615"/>
              <a:gd name="connsiteX8" fmla="*/ 0 w 4681654"/>
              <a:gd name="connsiteY8" fmla="*/ 25162 h 25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1654" h="251615">
                <a:moveTo>
                  <a:pt x="0" y="25162"/>
                </a:moveTo>
                <a:cubicBezTo>
                  <a:pt x="0" y="11265"/>
                  <a:pt x="11265" y="0"/>
                  <a:pt x="25162" y="0"/>
                </a:cubicBezTo>
                <a:lnTo>
                  <a:pt x="4656493" y="0"/>
                </a:lnTo>
                <a:cubicBezTo>
                  <a:pt x="4670390" y="0"/>
                  <a:pt x="4681655" y="11265"/>
                  <a:pt x="4681655" y="25162"/>
                </a:cubicBezTo>
                <a:cubicBezTo>
                  <a:pt x="4681655" y="92259"/>
                  <a:pt x="4681654" y="159357"/>
                  <a:pt x="4681654" y="226454"/>
                </a:cubicBezTo>
                <a:cubicBezTo>
                  <a:pt x="4681654" y="240351"/>
                  <a:pt x="4670389" y="251616"/>
                  <a:pt x="4656492" y="251616"/>
                </a:cubicBezTo>
                <a:lnTo>
                  <a:pt x="25162" y="251615"/>
                </a:lnTo>
                <a:cubicBezTo>
                  <a:pt x="11265" y="251615"/>
                  <a:pt x="0" y="240350"/>
                  <a:pt x="0" y="226453"/>
                </a:cubicBezTo>
                <a:lnTo>
                  <a:pt x="0" y="251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900" tIns="56900" rIns="56900" bIns="56900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207509" y="2663270"/>
            <a:ext cx="2518794" cy="286843"/>
          </a:xfrm>
          <a:custGeom>
            <a:avLst/>
            <a:gdLst>
              <a:gd name="connsiteX0" fmla="*/ 0 w 2518794"/>
              <a:gd name="connsiteY0" fmla="*/ 28684 h 286843"/>
              <a:gd name="connsiteX1" fmla="*/ 28684 w 2518794"/>
              <a:gd name="connsiteY1" fmla="*/ 0 h 286843"/>
              <a:gd name="connsiteX2" fmla="*/ 2490110 w 2518794"/>
              <a:gd name="connsiteY2" fmla="*/ 0 h 286843"/>
              <a:gd name="connsiteX3" fmla="*/ 2518794 w 2518794"/>
              <a:gd name="connsiteY3" fmla="*/ 28684 h 286843"/>
              <a:gd name="connsiteX4" fmla="*/ 2518794 w 2518794"/>
              <a:gd name="connsiteY4" fmla="*/ 258159 h 286843"/>
              <a:gd name="connsiteX5" fmla="*/ 2490110 w 2518794"/>
              <a:gd name="connsiteY5" fmla="*/ 286843 h 286843"/>
              <a:gd name="connsiteX6" fmla="*/ 28684 w 2518794"/>
              <a:gd name="connsiteY6" fmla="*/ 286843 h 286843"/>
              <a:gd name="connsiteX7" fmla="*/ 0 w 2518794"/>
              <a:gd name="connsiteY7" fmla="*/ 258159 h 286843"/>
              <a:gd name="connsiteX8" fmla="*/ 0 w 2518794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2490110" y="0"/>
                </a:lnTo>
                <a:cubicBezTo>
                  <a:pt x="2505952" y="0"/>
                  <a:pt x="2518794" y="12842"/>
                  <a:pt x="2518794" y="28684"/>
                </a:cubicBezTo>
                <a:lnTo>
                  <a:pt x="2518794" y="258159"/>
                </a:lnTo>
                <a:cubicBezTo>
                  <a:pt x="2518794" y="274001"/>
                  <a:pt x="2505952" y="286843"/>
                  <a:pt x="2490110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207509" y="3031620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обеспечение граждан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07509" y="3540211"/>
            <a:ext cx="2518794" cy="536861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социально ориентированных некоммерческих организаций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07509" y="4460181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социальной поддержки семьи и детей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207509" y="4972665"/>
            <a:ext cx="2518794" cy="616093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658" tIns="55658" rIns="55658" bIns="5565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добровольному переселению в Чувашскую Республику соотечественников,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11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проживающих за рубежом</a:t>
            </a:r>
            <a:endPara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207509" y="5631853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49228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54368" y="3022050"/>
            <a:ext cx="648000" cy="469388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297,2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54368" y="3527514"/>
            <a:ext cx="648000" cy="545923"/>
          </a:xfrm>
          <a:custGeom>
            <a:avLst/>
            <a:gdLst>
              <a:gd name="connsiteX0" fmla="*/ 0 w 826816"/>
              <a:gd name="connsiteY0" fmla="*/ 46939 h 469388"/>
              <a:gd name="connsiteX1" fmla="*/ 46939 w 826816"/>
              <a:gd name="connsiteY1" fmla="*/ 0 h 469388"/>
              <a:gd name="connsiteX2" fmla="*/ 779877 w 826816"/>
              <a:gd name="connsiteY2" fmla="*/ 0 h 469388"/>
              <a:gd name="connsiteX3" fmla="*/ 826816 w 826816"/>
              <a:gd name="connsiteY3" fmla="*/ 46939 h 469388"/>
              <a:gd name="connsiteX4" fmla="*/ 826816 w 826816"/>
              <a:gd name="connsiteY4" fmla="*/ 422449 h 469388"/>
              <a:gd name="connsiteX5" fmla="*/ 779877 w 826816"/>
              <a:gd name="connsiteY5" fmla="*/ 469388 h 469388"/>
              <a:gd name="connsiteX6" fmla="*/ 46939 w 826816"/>
              <a:gd name="connsiteY6" fmla="*/ 469388 h 469388"/>
              <a:gd name="connsiteX7" fmla="*/ 0 w 826816"/>
              <a:gd name="connsiteY7" fmla="*/ 422449 h 469388"/>
              <a:gd name="connsiteX8" fmla="*/ 0 w 826816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816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79877" y="0"/>
                </a:lnTo>
                <a:cubicBezTo>
                  <a:pt x="805801" y="0"/>
                  <a:pt x="826816" y="21015"/>
                  <a:pt x="826816" y="46939"/>
                </a:cubicBezTo>
                <a:lnTo>
                  <a:pt x="826816" y="422449"/>
                </a:lnTo>
                <a:cubicBezTo>
                  <a:pt x="826816" y="448373"/>
                  <a:pt x="805801" y="469388"/>
                  <a:pt x="779877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54368" y="4452820"/>
            <a:ext cx="648000" cy="469388"/>
          </a:xfrm>
          <a:custGeom>
            <a:avLst/>
            <a:gdLst>
              <a:gd name="connsiteX0" fmla="*/ 0 w 788935"/>
              <a:gd name="connsiteY0" fmla="*/ 46939 h 469388"/>
              <a:gd name="connsiteX1" fmla="*/ 46939 w 788935"/>
              <a:gd name="connsiteY1" fmla="*/ 0 h 469388"/>
              <a:gd name="connsiteX2" fmla="*/ 741996 w 788935"/>
              <a:gd name="connsiteY2" fmla="*/ 0 h 469388"/>
              <a:gd name="connsiteX3" fmla="*/ 788935 w 788935"/>
              <a:gd name="connsiteY3" fmla="*/ 46939 h 469388"/>
              <a:gd name="connsiteX4" fmla="*/ 788935 w 788935"/>
              <a:gd name="connsiteY4" fmla="*/ 422449 h 469388"/>
              <a:gd name="connsiteX5" fmla="*/ 741996 w 788935"/>
              <a:gd name="connsiteY5" fmla="*/ 469388 h 469388"/>
              <a:gd name="connsiteX6" fmla="*/ 46939 w 788935"/>
              <a:gd name="connsiteY6" fmla="*/ 469388 h 469388"/>
              <a:gd name="connsiteX7" fmla="*/ 0 w 788935"/>
              <a:gd name="connsiteY7" fmla="*/ 422449 h 469388"/>
              <a:gd name="connsiteX8" fmla="*/ 0 w 78893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93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1996" y="0"/>
                </a:lnTo>
                <a:cubicBezTo>
                  <a:pt x="767920" y="0"/>
                  <a:pt x="788935" y="21015"/>
                  <a:pt x="788935" y="46939"/>
                </a:cubicBezTo>
                <a:lnTo>
                  <a:pt x="788935" y="422449"/>
                </a:lnTo>
                <a:cubicBezTo>
                  <a:pt x="788935" y="448373"/>
                  <a:pt x="767920" y="469388"/>
                  <a:pt x="74199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584,7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54368" y="4962177"/>
            <a:ext cx="648000" cy="627684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54368" y="5629831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287596" y="2663270"/>
            <a:ext cx="648000" cy="286843"/>
          </a:xfrm>
          <a:custGeom>
            <a:avLst/>
            <a:gdLst>
              <a:gd name="connsiteX0" fmla="*/ 0 w 893995"/>
              <a:gd name="connsiteY0" fmla="*/ 28684 h 286843"/>
              <a:gd name="connsiteX1" fmla="*/ 28684 w 893995"/>
              <a:gd name="connsiteY1" fmla="*/ 0 h 286843"/>
              <a:gd name="connsiteX2" fmla="*/ 865311 w 893995"/>
              <a:gd name="connsiteY2" fmla="*/ 0 h 286843"/>
              <a:gd name="connsiteX3" fmla="*/ 893995 w 893995"/>
              <a:gd name="connsiteY3" fmla="*/ 28684 h 286843"/>
              <a:gd name="connsiteX4" fmla="*/ 893995 w 893995"/>
              <a:gd name="connsiteY4" fmla="*/ 258159 h 286843"/>
              <a:gd name="connsiteX5" fmla="*/ 865311 w 893995"/>
              <a:gd name="connsiteY5" fmla="*/ 286843 h 286843"/>
              <a:gd name="connsiteX6" fmla="*/ 28684 w 893995"/>
              <a:gd name="connsiteY6" fmla="*/ 286843 h 286843"/>
              <a:gd name="connsiteX7" fmla="*/ 0 w 893995"/>
              <a:gd name="connsiteY7" fmla="*/ 258159 h 286843"/>
              <a:gd name="connsiteX8" fmla="*/ 0 w 893995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95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65311" y="0"/>
                </a:lnTo>
                <a:cubicBezTo>
                  <a:pt x="881153" y="0"/>
                  <a:pt x="893995" y="12842"/>
                  <a:pt x="893995" y="28684"/>
                </a:cubicBezTo>
                <a:lnTo>
                  <a:pt x="893995" y="258159"/>
                </a:lnTo>
                <a:cubicBezTo>
                  <a:pt x="893995" y="274001"/>
                  <a:pt x="881153" y="286843"/>
                  <a:pt x="865311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95953" y="3022050"/>
            <a:ext cx="648000" cy="469388"/>
          </a:xfrm>
          <a:custGeom>
            <a:avLst/>
            <a:gdLst>
              <a:gd name="connsiteX0" fmla="*/ 0 w 890508"/>
              <a:gd name="connsiteY0" fmla="*/ 46939 h 469388"/>
              <a:gd name="connsiteX1" fmla="*/ 46939 w 890508"/>
              <a:gd name="connsiteY1" fmla="*/ 0 h 469388"/>
              <a:gd name="connsiteX2" fmla="*/ 843569 w 890508"/>
              <a:gd name="connsiteY2" fmla="*/ 0 h 469388"/>
              <a:gd name="connsiteX3" fmla="*/ 890508 w 890508"/>
              <a:gd name="connsiteY3" fmla="*/ 46939 h 469388"/>
              <a:gd name="connsiteX4" fmla="*/ 890508 w 890508"/>
              <a:gd name="connsiteY4" fmla="*/ 422449 h 469388"/>
              <a:gd name="connsiteX5" fmla="*/ 843569 w 890508"/>
              <a:gd name="connsiteY5" fmla="*/ 469388 h 469388"/>
              <a:gd name="connsiteX6" fmla="*/ 46939 w 890508"/>
              <a:gd name="connsiteY6" fmla="*/ 469388 h 469388"/>
              <a:gd name="connsiteX7" fmla="*/ 0 w 890508"/>
              <a:gd name="connsiteY7" fmla="*/ 422449 h 469388"/>
              <a:gd name="connsiteX8" fmla="*/ 0 w 890508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508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306,9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5953" y="3528954"/>
            <a:ext cx="648000" cy="543108"/>
          </a:xfrm>
          <a:custGeom>
            <a:avLst/>
            <a:gdLst>
              <a:gd name="connsiteX0" fmla="*/ 0 w 883575"/>
              <a:gd name="connsiteY0" fmla="*/ 46939 h 469388"/>
              <a:gd name="connsiteX1" fmla="*/ 46939 w 883575"/>
              <a:gd name="connsiteY1" fmla="*/ 0 h 469388"/>
              <a:gd name="connsiteX2" fmla="*/ 836636 w 883575"/>
              <a:gd name="connsiteY2" fmla="*/ 0 h 469388"/>
              <a:gd name="connsiteX3" fmla="*/ 883575 w 883575"/>
              <a:gd name="connsiteY3" fmla="*/ 46939 h 469388"/>
              <a:gd name="connsiteX4" fmla="*/ 883575 w 883575"/>
              <a:gd name="connsiteY4" fmla="*/ 422449 h 469388"/>
              <a:gd name="connsiteX5" fmla="*/ 836636 w 883575"/>
              <a:gd name="connsiteY5" fmla="*/ 469388 h 469388"/>
              <a:gd name="connsiteX6" fmla="*/ 46939 w 883575"/>
              <a:gd name="connsiteY6" fmla="*/ 469388 h 469388"/>
              <a:gd name="connsiteX7" fmla="*/ 0 w 883575"/>
              <a:gd name="connsiteY7" fmla="*/ 422449 h 469388"/>
              <a:gd name="connsiteX8" fmla="*/ 0 w 88357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7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36636" y="0"/>
                </a:lnTo>
                <a:cubicBezTo>
                  <a:pt x="862560" y="0"/>
                  <a:pt x="883575" y="21015"/>
                  <a:pt x="883575" y="46939"/>
                </a:cubicBezTo>
                <a:lnTo>
                  <a:pt x="883575" y="422449"/>
                </a:lnTo>
                <a:cubicBezTo>
                  <a:pt x="883575" y="448373"/>
                  <a:pt x="862560" y="469388"/>
                  <a:pt x="83663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5953" y="4453540"/>
            <a:ext cx="648000" cy="469388"/>
          </a:xfrm>
          <a:custGeom>
            <a:avLst/>
            <a:gdLst>
              <a:gd name="connsiteX0" fmla="*/ 0 w 843094"/>
              <a:gd name="connsiteY0" fmla="*/ 46939 h 469388"/>
              <a:gd name="connsiteX1" fmla="*/ 46939 w 843094"/>
              <a:gd name="connsiteY1" fmla="*/ 0 h 469388"/>
              <a:gd name="connsiteX2" fmla="*/ 796155 w 843094"/>
              <a:gd name="connsiteY2" fmla="*/ 0 h 469388"/>
              <a:gd name="connsiteX3" fmla="*/ 843094 w 843094"/>
              <a:gd name="connsiteY3" fmla="*/ 46939 h 469388"/>
              <a:gd name="connsiteX4" fmla="*/ 843094 w 843094"/>
              <a:gd name="connsiteY4" fmla="*/ 422449 h 469388"/>
              <a:gd name="connsiteX5" fmla="*/ 796155 w 843094"/>
              <a:gd name="connsiteY5" fmla="*/ 469388 h 469388"/>
              <a:gd name="connsiteX6" fmla="*/ 46939 w 843094"/>
              <a:gd name="connsiteY6" fmla="*/ 469388 h 469388"/>
              <a:gd name="connsiteX7" fmla="*/ 0 w 843094"/>
              <a:gd name="connsiteY7" fmla="*/ 422449 h 469388"/>
              <a:gd name="connsiteX8" fmla="*/ 0 w 8430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0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96155" y="0"/>
                </a:lnTo>
                <a:cubicBezTo>
                  <a:pt x="822079" y="0"/>
                  <a:pt x="843094" y="21015"/>
                  <a:pt x="843094" y="46939"/>
                </a:cubicBezTo>
                <a:lnTo>
                  <a:pt x="843094" y="422449"/>
                </a:lnTo>
                <a:cubicBezTo>
                  <a:pt x="843094" y="448373"/>
                  <a:pt x="822079" y="469388"/>
                  <a:pt x="7961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039,3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295953" y="4964337"/>
            <a:ext cx="648000" cy="624084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295953" y="5629831"/>
            <a:ext cx="648000" cy="469388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07509" y="4129085"/>
            <a:ext cx="2520000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Старшее поколение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7554368" y="4124851"/>
            <a:ext cx="648000" cy="288000"/>
            <a:chOff x="3168352" y="3242473"/>
            <a:chExt cx="793384" cy="42970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3168352" y="3242473"/>
              <a:ext cx="793384" cy="42970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3180938" y="3255059"/>
              <a:ext cx="768212" cy="4045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223,5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295953" y="4124131"/>
            <a:ext cx="648000" cy="288000"/>
            <a:chOff x="4211057" y="3401962"/>
            <a:chExt cx="506898" cy="446409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4211057" y="3401962"/>
              <a:ext cx="506898" cy="446409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4224132" y="3415037"/>
              <a:ext cx="480748" cy="42025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,0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818633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829116" y="3022050"/>
            <a:ext cx="648000" cy="469388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368,2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829116" y="3531155"/>
            <a:ext cx="648000" cy="542762"/>
          </a:xfrm>
          <a:custGeom>
            <a:avLst/>
            <a:gdLst>
              <a:gd name="connsiteX0" fmla="*/ 0 w 826816"/>
              <a:gd name="connsiteY0" fmla="*/ 46939 h 469388"/>
              <a:gd name="connsiteX1" fmla="*/ 46939 w 826816"/>
              <a:gd name="connsiteY1" fmla="*/ 0 h 469388"/>
              <a:gd name="connsiteX2" fmla="*/ 779877 w 826816"/>
              <a:gd name="connsiteY2" fmla="*/ 0 h 469388"/>
              <a:gd name="connsiteX3" fmla="*/ 826816 w 826816"/>
              <a:gd name="connsiteY3" fmla="*/ 46939 h 469388"/>
              <a:gd name="connsiteX4" fmla="*/ 826816 w 826816"/>
              <a:gd name="connsiteY4" fmla="*/ 422449 h 469388"/>
              <a:gd name="connsiteX5" fmla="*/ 779877 w 826816"/>
              <a:gd name="connsiteY5" fmla="*/ 469388 h 469388"/>
              <a:gd name="connsiteX6" fmla="*/ 46939 w 826816"/>
              <a:gd name="connsiteY6" fmla="*/ 469388 h 469388"/>
              <a:gd name="connsiteX7" fmla="*/ 0 w 826816"/>
              <a:gd name="connsiteY7" fmla="*/ 422449 h 469388"/>
              <a:gd name="connsiteX8" fmla="*/ 0 w 826816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816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79877" y="0"/>
                </a:lnTo>
                <a:cubicBezTo>
                  <a:pt x="805801" y="0"/>
                  <a:pt x="826816" y="21015"/>
                  <a:pt x="826816" y="46939"/>
                </a:cubicBezTo>
                <a:lnTo>
                  <a:pt x="826816" y="422449"/>
                </a:lnTo>
                <a:cubicBezTo>
                  <a:pt x="826816" y="448373"/>
                  <a:pt x="805801" y="469388"/>
                  <a:pt x="779877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29116" y="4455653"/>
            <a:ext cx="648000" cy="469388"/>
          </a:xfrm>
          <a:custGeom>
            <a:avLst/>
            <a:gdLst>
              <a:gd name="connsiteX0" fmla="*/ 0 w 788935"/>
              <a:gd name="connsiteY0" fmla="*/ 46939 h 469388"/>
              <a:gd name="connsiteX1" fmla="*/ 46939 w 788935"/>
              <a:gd name="connsiteY1" fmla="*/ 0 h 469388"/>
              <a:gd name="connsiteX2" fmla="*/ 741996 w 788935"/>
              <a:gd name="connsiteY2" fmla="*/ 0 h 469388"/>
              <a:gd name="connsiteX3" fmla="*/ 788935 w 788935"/>
              <a:gd name="connsiteY3" fmla="*/ 46939 h 469388"/>
              <a:gd name="connsiteX4" fmla="*/ 788935 w 788935"/>
              <a:gd name="connsiteY4" fmla="*/ 422449 h 469388"/>
              <a:gd name="connsiteX5" fmla="*/ 741996 w 788935"/>
              <a:gd name="connsiteY5" fmla="*/ 469388 h 469388"/>
              <a:gd name="connsiteX6" fmla="*/ 46939 w 788935"/>
              <a:gd name="connsiteY6" fmla="*/ 469388 h 469388"/>
              <a:gd name="connsiteX7" fmla="*/ 0 w 788935"/>
              <a:gd name="connsiteY7" fmla="*/ 422449 h 469388"/>
              <a:gd name="connsiteX8" fmla="*/ 0 w 78893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93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1996" y="0"/>
                </a:lnTo>
                <a:cubicBezTo>
                  <a:pt x="767920" y="0"/>
                  <a:pt x="788935" y="21015"/>
                  <a:pt x="788935" y="46939"/>
                </a:cubicBezTo>
                <a:lnTo>
                  <a:pt x="788935" y="422449"/>
                </a:lnTo>
                <a:cubicBezTo>
                  <a:pt x="788935" y="448373"/>
                  <a:pt x="767920" y="469388"/>
                  <a:pt x="74199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452,2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29116" y="4966628"/>
            <a:ext cx="648000" cy="62364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829116" y="5629831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164,8</a:t>
            </a:r>
          </a:p>
        </p:txBody>
      </p:sp>
      <p:grpSp>
        <p:nvGrpSpPr>
          <p:cNvPr id="49" name="Группа 48"/>
          <p:cNvGrpSpPr/>
          <p:nvPr/>
        </p:nvGrpSpPr>
        <p:grpSpPr>
          <a:xfrm>
            <a:off x="6829116" y="4126066"/>
            <a:ext cx="648000" cy="288000"/>
            <a:chOff x="3168352" y="3242473"/>
            <a:chExt cx="793384" cy="42970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3168352" y="3242473"/>
              <a:ext cx="793384" cy="42970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Скругленный прямоугольник 4"/>
            <p:cNvSpPr/>
            <p:nvPr/>
          </p:nvSpPr>
          <p:spPr>
            <a:xfrm>
              <a:off x="3180938" y="3255059"/>
              <a:ext cx="768212" cy="4045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,5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86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2959" y="2392878"/>
            <a:ext cx="4932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доходами ниже величины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минимума,%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959" y="2959478"/>
            <a:ext cx="4932000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средств республиканского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выделяемых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ориентированным некоммерческим организациям на предоставление социальных услуг на дому, в общем объеме средств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республиканского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выделяемых на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услуг в сфере социального 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959" y="3861048"/>
            <a:ext cx="4932000" cy="49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получивших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в организациях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в общем числе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обратившихся за получением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социальных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организации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959" y="4388644"/>
            <a:ext cx="4932000" cy="6134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граждан пожилого возраста стационарным, полустационарным и надомным социальным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 тыс. получателей трудовых пенсий по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старости, человек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2959" y="5076000"/>
            <a:ext cx="4932000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пунктов проката средств и предметов ухода за пожилыми людьми нарастающим итогом за период,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959" y="5709549"/>
            <a:ext cx="4932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пожилых людей,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прошедших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компьютерной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грамотности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года,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4113" y="1688057"/>
            <a:ext cx="3437077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934" y="823961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113" y="823961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959" y="823961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214" y="1688057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6248" y="815744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лилиния 2"/>
          <p:cNvSpPr/>
          <p:nvPr/>
        </p:nvSpPr>
        <p:spPr>
          <a:xfrm>
            <a:off x="5131895" y="907677"/>
            <a:ext cx="3903032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13189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2479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1058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51058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058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1058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1058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0347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0347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0347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0347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023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69250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3849" y="692696"/>
            <a:ext cx="5648356" cy="10371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приоритетных объектов и услуг в приоритетных сферах жизнедеятельности инвалидов и других маломобильных групп населения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169731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434360"/>
              </p:ext>
            </p:extLst>
          </p:nvPr>
        </p:nvGraphicFramePr>
        <p:xfrm>
          <a:off x="77657" y="2865092"/>
          <a:ext cx="4388794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565218" y="2348880"/>
            <a:ext cx="4404422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572001" y="2956603"/>
            <a:ext cx="2205622" cy="31716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568789" y="3431948"/>
            <a:ext cx="2218104" cy="13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just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условий доступности приоритетных объектов и услуг в приоритетных сферах жизнедеятельности инвалидов и других маломобильных групп населения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68583" y="4867579"/>
            <a:ext cx="2218516" cy="90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just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 комплексной реабилитации и абилитации инвалидов, в том числе детей-инвалидов, в Чувашской Республике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96408" y="2960210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21640" y="3431947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8321640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21640" y="2956603"/>
            <a:ext cx="648000" cy="31716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96408" y="3435553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96408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45308" y="2956605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5308" y="3431950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845308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852" y="1775114"/>
            <a:ext cx="3935760" cy="372177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4" name="Рисунок 43" descr="http://www.prav-net.ru/img/zolotoslov/5064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823960"/>
            <a:ext cx="1610089" cy="138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Рисунок 44" descr="http://blog.yarcenter.ru/media/5/0.2/05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0834" y="851187"/>
            <a:ext cx="1464319" cy="135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025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/>
          <p:cNvSpPr/>
          <p:nvPr/>
        </p:nvSpPr>
        <p:spPr>
          <a:xfrm>
            <a:off x="6876256" y="1869245"/>
            <a:ext cx="676483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872677" y="2600953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108859" y="3645024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108859" y="4523900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636074" y="1869245"/>
            <a:ext cx="666024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632496" y="2600951"/>
            <a:ext cx="687154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97,7</a:t>
            </a:r>
            <a:endPara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652207" y="3645023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108859" y="5387361"/>
            <a:ext cx="676483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88424" y="1869245"/>
            <a:ext cx="646532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88421" y="3645023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84845" y="2600951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52206" y="4510360"/>
            <a:ext cx="64988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2492896"/>
            <a:ext cx="4953999" cy="10081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1" y="3645024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5 до 18 лет, получающих дополнительное образование, в общей численности детей-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 данного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0" y="4509120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1,5 до 7 лет, охваченных дошкольным образованием, в общей численности детей-инвалидов данного возраста,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4086" y="1551565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1538" y="5373215"/>
            <a:ext cx="4929961" cy="111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с ограниченными возможностями здоровья и  инвалидов в возрасте от 6 до 18 лет, систематически занимающихся физической культурой и спортом, в общей численности этой категории населения в Чувашской Республике,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 descr="http://riarealty.ru/images/39662/77/3966277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7" y="871550"/>
            <a:ext cx="2192169" cy="136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Полилиния 36"/>
          <p:cNvSpPr/>
          <p:nvPr/>
        </p:nvSpPr>
        <p:spPr>
          <a:xfrm>
            <a:off x="8388421" y="4509119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81719" y="5387360"/>
            <a:ext cx="671017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88422" y="5387361"/>
            <a:ext cx="648072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220072" y="907677"/>
            <a:ext cx="3816424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084168" y="1869245"/>
            <a:ext cx="725870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220072" y="2600951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223648" y="3645024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223648" y="4509120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223648" y="5387360"/>
            <a:ext cx="78851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20072" y="1869245"/>
            <a:ext cx="792088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6105283" y="2600953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81718" y="3645024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81719" y="4523900"/>
            <a:ext cx="671018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52206" y="5387005"/>
            <a:ext cx="64989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82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1187"/>
            <a:ext cx="5648356" cy="11601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386304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179784"/>
              </p:ext>
            </p:extLst>
          </p:nvPr>
        </p:nvGraphicFramePr>
        <p:xfrm>
          <a:off x="183207" y="2821119"/>
          <a:ext cx="4388794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2491863249"/>
              </p:ext>
            </p:extLst>
          </p:nvPr>
        </p:nvGraphicFramePr>
        <p:xfrm>
          <a:off x="4859732" y="2011337"/>
          <a:ext cx="3935760" cy="3721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17656"/>
            <a:ext cx="2851527" cy="1555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олилиния 13"/>
          <p:cNvSpPr/>
          <p:nvPr/>
        </p:nvSpPr>
        <p:spPr>
          <a:xfrm>
            <a:off x="4540731" y="2547887"/>
            <a:ext cx="4404422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572001" y="3202226"/>
            <a:ext cx="2205622" cy="31716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556107" y="3645023"/>
            <a:ext cx="2218104" cy="5760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политика занятости населения и социальная поддержка безработных граждан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606812" y="5752327"/>
            <a:ext cx="2205622" cy="43204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49228" y="3205833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297153" y="3645023"/>
            <a:ext cx="648000" cy="576065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427,1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283066" y="5763229"/>
            <a:ext cx="648000" cy="43204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297153" y="3202226"/>
            <a:ext cx="648000" cy="31716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49228" y="3645023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74843" y="5775347"/>
            <a:ext cx="648000" cy="4320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572001" y="4858510"/>
            <a:ext cx="2205622" cy="7716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инвалидов молодого возраста при получении ими профессионального образования и содействие в последующем трудоустройстве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8290897" y="4859627"/>
            <a:ext cx="648000" cy="77160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3788" y="4859626"/>
            <a:ext cx="648000" cy="77160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30233" y="3202228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30233" y="3645023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884399" y="5752326"/>
            <a:ext cx="648000" cy="4320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259,4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51803" y="4859626"/>
            <a:ext cx="648000" cy="77160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564717" y="4333028"/>
            <a:ext cx="2191876" cy="40619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Безопасный труд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830233" y="4327238"/>
            <a:ext cx="648000" cy="406191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49228" y="4345347"/>
            <a:ext cx="648000" cy="39387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291230" y="4345442"/>
            <a:ext cx="648000" cy="381361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41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61064" y="1059481"/>
            <a:ext cx="3903032" cy="744112"/>
          </a:xfrm>
          <a:custGeom>
            <a:avLst/>
            <a:gdLst>
              <a:gd name="connsiteX0" fmla="*/ 0 w 3903032"/>
              <a:gd name="connsiteY0" fmla="*/ 103163 h 1031634"/>
              <a:gd name="connsiteX1" fmla="*/ 103163 w 3903032"/>
              <a:gd name="connsiteY1" fmla="*/ 0 h 1031634"/>
              <a:gd name="connsiteX2" fmla="*/ 3799869 w 3903032"/>
              <a:gd name="connsiteY2" fmla="*/ 0 h 1031634"/>
              <a:gd name="connsiteX3" fmla="*/ 3903032 w 3903032"/>
              <a:gd name="connsiteY3" fmla="*/ 103163 h 1031634"/>
              <a:gd name="connsiteX4" fmla="*/ 3903032 w 3903032"/>
              <a:gd name="connsiteY4" fmla="*/ 928471 h 1031634"/>
              <a:gd name="connsiteX5" fmla="*/ 3799869 w 3903032"/>
              <a:gd name="connsiteY5" fmla="*/ 1031634 h 1031634"/>
              <a:gd name="connsiteX6" fmla="*/ 103163 w 3903032"/>
              <a:gd name="connsiteY6" fmla="*/ 1031634 h 1031634"/>
              <a:gd name="connsiteX7" fmla="*/ 0 w 3903032"/>
              <a:gd name="connsiteY7" fmla="*/ 928471 h 1031634"/>
              <a:gd name="connsiteX8" fmla="*/ 0 w 3903032"/>
              <a:gd name="connsiteY8" fmla="*/ 103163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31634">
                <a:moveTo>
                  <a:pt x="0" y="103163"/>
                </a:moveTo>
                <a:cubicBezTo>
                  <a:pt x="0" y="46188"/>
                  <a:pt x="46188" y="0"/>
                  <a:pt x="103163" y="0"/>
                </a:cubicBezTo>
                <a:lnTo>
                  <a:pt x="3799869" y="0"/>
                </a:lnTo>
                <a:cubicBezTo>
                  <a:pt x="3856844" y="0"/>
                  <a:pt x="3903032" y="46188"/>
                  <a:pt x="3903032" y="103163"/>
                </a:cubicBezTo>
                <a:lnTo>
                  <a:pt x="3903032" y="928471"/>
                </a:lnTo>
                <a:cubicBezTo>
                  <a:pt x="3903032" y="985446"/>
                  <a:pt x="3856844" y="1031634"/>
                  <a:pt x="3799869" y="1031634"/>
                </a:cubicBezTo>
                <a:lnTo>
                  <a:pt x="103163" y="1031634"/>
                </a:lnTo>
                <a:cubicBezTo>
                  <a:pt x="46188" y="1031634"/>
                  <a:pt x="0" y="985446"/>
                  <a:pt x="0" y="928471"/>
                </a:cubicBezTo>
                <a:lnTo>
                  <a:pt x="0" y="103163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556" tIns="83556" rIns="83556" bIns="83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82,30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71768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768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51058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1058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058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0347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347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0347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347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 в среднем за год, 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регистрируемой безработицы в  среднем за год,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численности граждан, снятых с регистрационного учета в связи с трудоустройством, к общей численности граждан, обратившихся в органы службы занятости населения за содействием в поиске подходящей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539" y="180359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908720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10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e.babaeva\Desktop\img_0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111" y="802083"/>
            <a:ext cx="2796448" cy="1760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659292"/>
            <a:ext cx="6152413" cy="1932828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сохранения, изучения и развития чувашского языка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147780" y="3356992"/>
          <a:ext cx="4424220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4571912" y="2689440"/>
            <a:ext cx="4435241" cy="304480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571912" y="3036463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71912" y="3468887"/>
            <a:ext cx="2448000" cy="422924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культуры в Чувашской Республике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63592" y="3930415"/>
            <a:ext cx="2448000" cy="590345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единства российской нации и этно-культурное развитие народов Чувашской Республики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9797" y="5439678"/>
            <a:ext cx="2448000" cy="619530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(реконструкция) и модернизация муниципальных учреждений культуры клубного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80320" y="6110528"/>
            <a:ext cx="2448000" cy="430653"/>
          </a:xfrm>
          <a:custGeom>
            <a:avLst/>
            <a:gdLst>
              <a:gd name="connsiteX0" fmla="*/ 0 w 2358478"/>
              <a:gd name="connsiteY0" fmla="*/ 70616 h 706156"/>
              <a:gd name="connsiteX1" fmla="*/ 70616 w 2358478"/>
              <a:gd name="connsiteY1" fmla="*/ 0 h 706156"/>
              <a:gd name="connsiteX2" fmla="*/ 2287862 w 2358478"/>
              <a:gd name="connsiteY2" fmla="*/ 0 h 706156"/>
              <a:gd name="connsiteX3" fmla="*/ 2358478 w 2358478"/>
              <a:gd name="connsiteY3" fmla="*/ 70616 h 706156"/>
              <a:gd name="connsiteX4" fmla="*/ 2358478 w 2358478"/>
              <a:gd name="connsiteY4" fmla="*/ 635540 h 706156"/>
              <a:gd name="connsiteX5" fmla="*/ 2287862 w 2358478"/>
              <a:gd name="connsiteY5" fmla="*/ 706156 h 706156"/>
              <a:gd name="connsiteX6" fmla="*/ 70616 w 2358478"/>
              <a:gd name="connsiteY6" fmla="*/ 706156 h 706156"/>
              <a:gd name="connsiteX7" fmla="*/ 0 w 2358478"/>
              <a:gd name="connsiteY7" fmla="*/ 635540 h 706156"/>
              <a:gd name="connsiteX8" fmla="*/ 0 w 2358478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287862" y="0"/>
                </a:lnTo>
                <a:cubicBezTo>
                  <a:pt x="2326862" y="0"/>
                  <a:pt x="2358478" y="31616"/>
                  <a:pt x="2358478" y="70616"/>
                </a:cubicBezTo>
                <a:lnTo>
                  <a:pt x="2358478" y="635540"/>
                </a:lnTo>
                <a:cubicBezTo>
                  <a:pt x="2358478" y="674540"/>
                  <a:pt x="2326862" y="706156"/>
                  <a:pt x="2287862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079811" y="3038440"/>
            <a:ext cx="619116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86927" y="3469011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1 732,4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76217" y="3930539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76217" y="5439678"/>
            <a:ext cx="612000" cy="619530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80440" y="6104277"/>
            <a:ext cx="612000" cy="430764"/>
          </a:xfrm>
          <a:custGeom>
            <a:avLst/>
            <a:gdLst>
              <a:gd name="connsiteX0" fmla="*/ 0 w 683605"/>
              <a:gd name="connsiteY0" fmla="*/ 68361 h 706156"/>
              <a:gd name="connsiteX1" fmla="*/ 68361 w 683605"/>
              <a:gd name="connsiteY1" fmla="*/ 0 h 706156"/>
              <a:gd name="connsiteX2" fmla="*/ 615245 w 683605"/>
              <a:gd name="connsiteY2" fmla="*/ 0 h 706156"/>
              <a:gd name="connsiteX3" fmla="*/ 683606 w 683605"/>
              <a:gd name="connsiteY3" fmla="*/ 68361 h 706156"/>
              <a:gd name="connsiteX4" fmla="*/ 683605 w 683605"/>
              <a:gd name="connsiteY4" fmla="*/ 637796 h 706156"/>
              <a:gd name="connsiteX5" fmla="*/ 615244 w 683605"/>
              <a:gd name="connsiteY5" fmla="*/ 706157 h 706156"/>
              <a:gd name="connsiteX6" fmla="*/ 68361 w 683605"/>
              <a:gd name="connsiteY6" fmla="*/ 706156 h 706156"/>
              <a:gd name="connsiteX7" fmla="*/ 0 w 683605"/>
              <a:gd name="connsiteY7" fmla="*/ 637795 h 706156"/>
              <a:gd name="connsiteX8" fmla="*/ 0 w 683605"/>
              <a:gd name="connsiteY8" fmla="*/ 68361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605" h="706156">
                <a:moveTo>
                  <a:pt x="0" y="68361"/>
                </a:moveTo>
                <a:cubicBezTo>
                  <a:pt x="0" y="30606"/>
                  <a:pt x="30606" y="0"/>
                  <a:pt x="68361" y="0"/>
                </a:cubicBezTo>
                <a:lnTo>
                  <a:pt x="615245" y="0"/>
                </a:lnTo>
                <a:cubicBezTo>
                  <a:pt x="653000" y="0"/>
                  <a:pt x="683606" y="30606"/>
                  <a:pt x="683606" y="68361"/>
                </a:cubicBezTo>
                <a:cubicBezTo>
                  <a:pt x="683606" y="258173"/>
                  <a:pt x="683605" y="447984"/>
                  <a:pt x="683605" y="637796"/>
                </a:cubicBezTo>
                <a:cubicBezTo>
                  <a:pt x="683605" y="675551"/>
                  <a:pt x="652999" y="706157"/>
                  <a:pt x="615244" y="706157"/>
                </a:cubicBezTo>
                <a:lnTo>
                  <a:pt x="68361" y="706156"/>
                </a:lnTo>
                <a:cubicBezTo>
                  <a:pt x="30606" y="706156"/>
                  <a:pt x="0" y="675550"/>
                  <a:pt x="0" y="637795"/>
                </a:cubicBezTo>
                <a:lnTo>
                  <a:pt x="0" y="683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62" tIns="73362" rIns="73362" bIns="7336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33,8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8395154" y="3034402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402270" y="3468887"/>
            <a:ext cx="612000" cy="422924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1 371,5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91560" y="3930415"/>
            <a:ext cx="612000" cy="590345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99128" y="5439677"/>
            <a:ext cx="612000" cy="602559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95783" y="6104263"/>
            <a:ext cx="612000" cy="430654"/>
          </a:xfrm>
          <a:custGeom>
            <a:avLst/>
            <a:gdLst>
              <a:gd name="connsiteX0" fmla="*/ 0 w 596577"/>
              <a:gd name="connsiteY0" fmla="*/ 59658 h 706156"/>
              <a:gd name="connsiteX1" fmla="*/ 59658 w 596577"/>
              <a:gd name="connsiteY1" fmla="*/ 0 h 706156"/>
              <a:gd name="connsiteX2" fmla="*/ 536919 w 596577"/>
              <a:gd name="connsiteY2" fmla="*/ 0 h 706156"/>
              <a:gd name="connsiteX3" fmla="*/ 596577 w 596577"/>
              <a:gd name="connsiteY3" fmla="*/ 59658 h 706156"/>
              <a:gd name="connsiteX4" fmla="*/ 596577 w 596577"/>
              <a:gd name="connsiteY4" fmla="*/ 646498 h 706156"/>
              <a:gd name="connsiteX5" fmla="*/ 536919 w 596577"/>
              <a:gd name="connsiteY5" fmla="*/ 706156 h 706156"/>
              <a:gd name="connsiteX6" fmla="*/ 59658 w 596577"/>
              <a:gd name="connsiteY6" fmla="*/ 706156 h 706156"/>
              <a:gd name="connsiteX7" fmla="*/ 0 w 596577"/>
              <a:gd name="connsiteY7" fmla="*/ 646498 h 706156"/>
              <a:gd name="connsiteX8" fmla="*/ 0 w 596577"/>
              <a:gd name="connsiteY8" fmla="*/ 59658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6577" h="706156">
                <a:moveTo>
                  <a:pt x="0" y="59658"/>
                </a:moveTo>
                <a:cubicBezTo>
                  <a:pt x="0" y="26710"/>
                  <a:pt x="26710" y="0"/>
                  <a:pt x="59658" y="0"/>
                </a:cubicBezTo>
                <a:lnTo>
                  <a:pt x="536919" y="0"/>
                </a:lnTo>
                <a:cubicBezTo>
                  <a:pt x="569867" y="0"/>
                  <a:pt x="596577" y="26710"/>
                  <a:pt x="596577" y="59658"/>
                </a:cubicBezTo>
                <a:lnTo>
                  <a:pt x="596577" y="646498"/>
                </a:lnTo>
                <a:cubicBezTo>
                  <a:pt x="596577" y="679446"/>
                  <a:pt x="569867" y="706156"/>
                  <a:pt x="536919" y="706156"/>
                </a:cubicBezTo>
                <a:lnTo>
                  <a:pt x="59658" y="706156"/>
                </a:lnTo>
                <a:cubicBezTo>
                  <a:pt x="26710" y="706156"/>
                  <a:pt x="0" y="679446"/>
                  <a:pt x="0" y="646498"/>
                </a:cubicBezTo>
                <a:lnTo>
                  <a:pt x="0" y="5965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813" tIns="70813" rIns="70813" bIns="7081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31592" y="3038440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38708" y="3469011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1 457,3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27998" y="3930539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38708" y="5443595"/>
            <a:ext cx="612000" cy="598642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32221" y="6104277"/>
            <a:ext cx="612000" cy="430764"/>
          </a:xfrm>
          <a:custGeom>
            <a:avLst/>
            <a:gdLst>
              <a:gd name="connsiteX0" fmla="*/ 0 w 683605"/>
              <a:gd name="connsiteY0" fmla="*/ 68361 h 706156"/>
              <a:gd name="connsiteX1" fmla="*/ 68361 w 683605"/>
              <a:gd name="connsiteY1" fmla="*/ 0 h 706156"/>
              <a:gd name="connsiteX2" fmla="*/ 615245 w 683605"/>
              <a:gd name="connsiteY2" fmla="*/ 0 h 706156"/>
              <a:gd name="connsiteX3" fmla="*/ 683606 w 683605"/>
              <a:gd name="connsiteY3" fmla="*/ 68361 h 706156"/>
              <a:gd name="connsiteX4" fmla="*/ 683605 w 683605"/>
              <a:gd name="connsiteY4" fmla="*/ 637796 h 706156"/>
              <a:gd name="connsiteX5" fmla="*/ 615244 w 683605"/>
              <a:gd name="connsiteY5" fmla="*/ 706157 h 706156"/>
              <a:gd name="connsiteX6" fmla="*/ 68361 w 683605"/>
              <a:gd name="connsiteY6" fmla="*/ 706156 h 706156"/>
              <a:gd name="connsiteX7" fmla="*/ 0 w 683605"/>
              <a:gd name="connsiteY7" fmla="*/ 637795 h 706156"/>
              <a:gd name="connsiteX8" fmla="*/ 0 w 683605"/>
              <a:gd name="connsiteY8" fmla="*/ 68361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605" h="706156">
                <a:moveTo>
                  <a:pt x="0" y="68361"/>
                </a:moveTo>
                <a:cubicBezTo>
                  <a:pt x="0" y="30606"/>
                  <a:pt x="30606" y="0"/>
                  <a:pt x="68361" y="0"/>
                </a:cubicBezTo>
                <a:lnTo>
                  <a:pt x="615245" y="0"/>
                </a:lnTo>
                <a:cubicBezTo>
                  <a:pt x="653000" y="0"/>
                  <a:pt x="683606" y="30606"/>
                  <a:pt x="683606" y="68361"/>
                </a:cubicBezTo>
                <a:cubicBezTo>
                  <a:pt x="683606" y="258173"/>
                  <a:pt x="683605" y="447984"/>
                  <a:pt x="683605" y="637796"/>
                </a:cubicBezTo>
                <a:cubicBezTo>
                  <a:pt x="683605" y="675551"/>
                  <a:pt x="652999" y="706157"/>
                  <a:pt x="615244" y="706157"/>
                </a:cubicBezTo>
                <a:lnTo>
                  <a:pt x="68361" y="706156"/>
                </a:lnTo>
                <a:cubicBezTo>
                  <a:pt x="30606" y="706156"/>
                  <a:pt x="0" y="675550"/>
                  <a:pt x="0" y="637795"/>
                </a:cubicBezTo>
                <a:lnTo>
                  <a:pt x="0" y="683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62" tIns="73362" rIns="73362" bIns="7336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4571912" y="4559365"/>
            <a:ext cx="2448000" cy="453178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и развитие чтения в Чувашской Республике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079811" y="4559489"/>
            <a:ext cx="612000" cy="453178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95154" y="4559365"/>
            <a:ext cx="612000" cy="453178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31592" y="4559489"/>
            <a:ext cx="612000" cy="453178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4580320" y="5046991"/>
            <a:ext cx="2448000" cy="346525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изучение и развитие чувашского языка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088219" y="5047115"/>
            <a:ext cx="612000" cy="346525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03562" y="5046991"/>
            <a:ext cx="612000" cy="346525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740000" y="5047115"/>
            <a:ext cx="612000" cy="346525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</a:p>
        </p:txBody>
      </p:sp>
    </p:spTree>
    <p:extLst>
      <p:ext uri="{BB962C8B-B14F-4D97-AF65-F5344CB8AC3E}">
        <p14:creationId xmlns:p14="http://schemas.microsoft.com/office/powerpoint/2010/main" val="73539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5127" y="2657672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удовлетворенности населения качеством предоставления государственных и муниципальных услуг в сфере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53164" y="3508221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посещений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культуры,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по отношению к 2017 году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3164" y="4296301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посещений культурных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мероприятий, тыс.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6717" y="1169428"/>
            <a:ext cx="1580081" cy="92156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144" y="623513"/>
            <a:ext cx="3178447" cy="2013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60432" y="6682746"/>
            <a:ext cx="693305" cy="155782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72109" y="744460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5172109" y="17844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5159678" y="265767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70799" y="347998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74546" y="429630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965004" y="17844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52573" y="265767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63694" y="347998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67441" y="429630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17 405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57899" y="17844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45468" y="265767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56589" y="347998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60336" y="429630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18 973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50794" y="17844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38363" y="265767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49484" y="347998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31433" y="51186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343689" y="17844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31258" y="265767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42379" y="347998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24328" y="51186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56612" y="5118609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обращений к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цифровым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по отношению к 2017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177994" y="51186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70889" y="51186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63784" y="511860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49484" y="429630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855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331258" y="429960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28 508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526785" y="593493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19680" y="593493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1964" y="5934930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обращений к цифровым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ресурсам, раз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значение 2020 г. - 1)</a:t>
            </a:r>
          </a:p>
        </p:txBody>
      </p:sp>
      <p:sp>
        <p:nvSpPr>
          <p:cNvPr id="47" name="Полилиния 46"/>
          <p:cNvSpPr/>
          <p:nvPr/>
        </p:nvSpPr>
        <p:spPr>
          <a:xfrm>
            <a:off x="5173346" y="593493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966241" y="593493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59136" y="593493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8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972" y="802083"/>
            <a:ext cx="6152413" cy="1539383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для самореализации и развития таланта;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достойный, эффективный труд и успешное предпринимательство;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комфортная и безопасная среда для жизни;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населения, здоровье и благополучие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35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ифровая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трансформация</a:t>
            </a:r>
            <a:endParaRPr lang="ru-RU" sz="13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985897"/>
              </p:ext>
            </p:extLst>
          </p:nvPr>
        </p:nvGraphicFramePr>
        <p:xfrm>
          <a:off x="147780" y="3356992"/>
          <a:ext cx="4424220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4632353" y="3001627"/>
            <a:ext cx="4435241" cy="450173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27745" y="3645024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632353" y="4231176"/>
            <a:ext cx="2448000" cy="422924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туристских продуктов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650964" y="4797152"/>
            <a:ext cx="2448000" cy="590345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туристической инфраструктуры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135116" y="3645023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153854" y="4239262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148301" y="4797152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33550" y="3645021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484640" y="4222581"/>
            <a:ext cx="612000" cy="422924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484934" y="4797151"/>
            <a:ext cx="612000" cy="590345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91073" y="3645022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829092" y="4239262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31983" y="4797152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 descr="\\cap-home.cap.ru\home\MINFIN\Обмен\обпвоэ\cheboksarskiy-zali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789986"/>
            <a:ext cx="2599690" cy="179705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Скругленная прямоугольная выноска 28"/>
          <p:cNvSpPr/>
          <p:nvPr/>
        </p:nvSpPr>
        <p:spPr>
          <a:xfrm>
            <a:off x="4413826" y="5849888"/>
            <a:ext cx="3046028" cy="504000"/>
          </a:xfrm>
          <a:prstGeom prst="wedgeRoundRectCallout">
            <a:avLst>
              <a:gd name="adj1" fmla="val -58040"/>
              <a:gd name="adj2" fmla="val -90792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Государственная программа действует с 2022 года</a:t>
            </a:r>
          </a:p>
        </p:txBody>
      </p:sp>
    </p:spTree>
    <p:extLst>
      <p:ext uri="{BB962C8B-B14F-4D97-AF65-F5344CB8AC3E}">
        <p14:creationId xmlns:p14="http://schemas.microsoft.com/office/powerpoint/2010/main" val="293264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77515" y="3530220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туристических услуг, оказанных туристскими организациями в Чувашской Республике, млн. рублей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5973" y="4465747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платных услуг, оказанных коллективными средствами размещения в Чувашской Республике, млн. рублей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5973" y="5383483"/>
            <a:ext cx="4918627" cy="7850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граждан качеством туристских услуг и сервисов, реализованных посредством цифровой платформы, баллов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2547" y="2057316"/>
            <a:ext cx="1580081" cy="92156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92066" y="156497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5192066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5192066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93608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97355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984961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84961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86503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1 350,0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90250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77856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77856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855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79398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1 360,0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83145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70751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70751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72293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1 370,0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76040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363646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63646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65188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68935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1" name="Рисунок 30" descr="https://avatars.dzeninfra.ru/get-zen_doc/1877958/pub_5dc250d004af1f00aebf466f_5dc28762c0519800ae2f8483/scale_24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80728"/>
            <a:ext cx="3024336" cy="20271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52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50888"/>
            <a:ext cx="6728478" cy="1928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развитие системы физической культуры и спорта путем пропаганды здорового образа жизни, повышение массовости занятий физической культурой и спортом среди всех возрастных групп населения, в том числе среди лиц с ограниченными возможностями здоровья;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спортсменов Чувашской Республики на международных и всероссийских спортивных соревнованиях.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57" y="2817708"/>
            <a:ext cx="3952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3718610"/>
              </p:ext>
            </p:extLst>
          </p:nvPr>
        </p:nvGraphicFramePr>
        <p:xfrm>
          <a:off x="148923" y="3126085"/>
          <a:ext cx="4188937" cy="296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6412" y="6453336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355977" y="2926043"/>
            <a:ext cx="4707857" cy="509970"/>
          </a:xfrm>
          <a:custGeom>
            <a:avLst/>
            <a:gdLst>
              <a:gd name="connsiteX0" fmla="*/ 0 w 4265959"/>
              <a:gd name="connsiteY0" fmla="*/ 50997 h 509970"/>
              <a:gd name="connsiteX1" fmla="*/ 50997 w 4265959"/>
              <a:gd name="connsiteY1" fmla="*/ 0 h 509970"/>
              <a:gd name="connsiteX2" fmla="*/ 4214962 w 4265959"/>
              <a:gd name="connsiteY2" fmla="*/ 0 h 509970"/>
              <a:gd name="connsiteX3" fmla="*/ 4265959 w 4265959"/>
              <a:gd name="connsiteY3" fmla="*/ 50997 h 509970"/>
              <a:gd name="connsiteX4" fmla="*/ 4265959 w 4265959"/>
              <a:gd name="connsiteY4" fmla="*/ 458973 h 509970"/>
              <a:gd name="connsiteX5" fmla="*/ 4214962 w 4265959"/>
              <a:gd name="connsiteY5" fmla="*/ 509970 h 509970"/>
              <a:gd name="connsiteX6" fmla="*/ 50997 w 4265959"/>
              <a:gd name="connsiteY6" fmla="*/ 509970 h 509970"/>
              <a:gd name="connsiteX7" fmla="*/ 0 w 4265959"/>
              <a:gd name="connsiteY7" fmla="*/ 458973 h 509970"/>
              <a:gd name="connsiteX8" fmla="*/ 0 w 4265959"/>
              <a:gd name="connsiteY8" fmla="*/ 50997 h 50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5959" h="509970">
                <a:moveTo>
                  <a:pt x="0" y="50997"/>
                </a:moveTo>
                <a:cubicBezTo>
                  <a:pt x="0" y="22832"/>
                  <a:pt x="22832" y="0"/>
                  <a:pt x="50997" y="0"/>
                </a:cubicBezTo>
                <a:lnTo>
                  <a:pt x="4214962" y="0"/>
                </a:lnTo>
                <a:cubicBezTo>
                  <a:pt x="4243127" y="0"/>
                  <a:pt x="4265959" y="22832"/>
                  <a:pt x="4265959" y="50997"/>
                </a:cubicBezTo>
                <a:lnTo>
                  <a:pt x="4265959" y="458973"/>
                </a:lnTo>
                <a:cubicBezTo>
                  <a:pt x="4265959" y="487138"/>
                  <a:pt x="4243127" y="509970"/>
                  <a:pt x="4214962" y="509970"/>
                </a:cubicBezTo>
                <a:lnTo>
                  <a:pt x="50997" y="509970"/>
                </a:lnTo>
                <a:cubicBezTo>
                  <a:pt x="22832" y="509970"/>
                  <a:pt x="0" y="487138"/>
                  <a:pt x="0" y="458973"/>
                </a:cubicBezTo>
                <a:lnTo>
                  <a:pt x="0" y="509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897" tIns="75897" rIns="75897" bIns="75897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355977" y="3487256"/>
            <a:ext cx="2304256" cy="332865"/>
          </a:xfrm>
          <a:custGeom>
            <a:avLst/>
            <a:gdLst>
              <a:gd name="connsiteX0" fmla="*/ 0 w 2433942"/>
              <a:gd name="connsiteY0" fmla="*/ 33287 h 332865"/>
              <a:gd name="connsiteX1" fmla="*/ 33287 w 2433942"/>
              <a:gd name="connsiteY1" fmla="*/ 0 h 332865"/>
              <a:gd name="connsiteX2" fmla="*/ 2400656 w 2433942"/>
              <a:gd name="connsiteY2" fmla="*/ 0 h 332865"/>
              <a:gd name="connsiteX3" fmla="*/ 2433943 w 2433942"/>
              <a:gd name="connsiteY3" fmla="*/ 33287 h 332865"/>
              <a:gd name="connsiteX4" fmla="*/ 2433942 w 2433942"/>
              <a:gd name="connsiteY4" fmla="*/ 299579 h 332865"/>
              <a:gd name="connsiteX5" fmla="*/ 2400655 w 2433942"/>
              <a:gd name="connsiteY5" fmla="*/ 332866 h 332865"/>
              <a:gd name="connsiteX6" fmla="*/ 33287 w 2433942"/>
              <a:gd name="connsiteY6" fmla="*/ 332865 h 332865"/>
              <a:gd name="connsiteX7" fmla="*/ 0 w 2433942"/>
              <a:gd name="connsiteY7" fmla="*/ 299578 h 332865"/>
              <a:gd name="connsiteX8" fmla="*/ 0 w 2433942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942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2400656" y="0"/>
                </a:lnTo>
                <a:cubicBezTo>
                  <a:pt x="2419040" y="0"/>
                  <a:pt x="2433943" y="14903"/>
                  <a:pt x="2433943" y="33287"/>
                </a:cubicBezTo>
                <a:cubicBezTo>
                  <a:pt x="2433943" y="122051"/>
                  <a:pt x="2433942" y="210815"/>
                  <a:pt x="2433942" y="299579"/>
                </a:cubicBezTo>
                <a:cubicBezTo>
                  <a:pt x="2433942" y="317963"/>
                  <a:pt x="2419039" y="332866"/>
                  <a:pt x="2400655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355977" y="3871363"/>
            <a:ext cx="2295268" cy="663540"/>
          </a:xfrm>
          <a:custGeom>
            <a:avLst/>
            <a:gdLst>
              <a:gd name="connsiteX0" fmla="*/ 0 w 2424448"/>
              <a:gd name="connsiteY0" fmla="*/ 66354 h 663540"/>
              <a:gd name="connsiteX1" fmla="*/ 66354 w 2424448"/>
              <a:gd name="connsiteY1" fmla="*/ 0 h 663540"/>
              <a:gd name="connsiteX2" fmla="*/ 2358094 w 2424448"/>
              <a:gd name="connsiteY2" fmla="*/ 0 h 663540"/>
              <a:gd name="connsiteX3" fmla="*/ 2424448 w 2424448"/>
              <a:gd name="connsiteY3" fmla="*/ 66354 h 663540"/>
              <a:gd name="connsiteX4" fmla="*/ 2424448 w 2424448"/>
              <a:gd name="connsiteY4" fmla="*/ 597186 h 663540"/>
              <a:gd name="connsiteX5" fmla="*/ 2358094 w 2424448"/>
              <a:gd name="connsiteY5" fmla="*/ 663540 h 663540"/>
              <a:gd name="connsiteX6" fmla="*/ 66354 w 2424448"/>
              <a:gd name="connsiteY6" fmla="*/ 663540 h 663540"/>
              <a:gd name="connsiteX7" fmla="*/ 0 w 2424448"/>
              <a:gd name="connsiteY7" fmla="*/ 597186 h 663540"/>
              <a:gd name="connsiteX8" fmla="*/ 0 w 2424448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448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58094" y="0"/>
                </a:lnTo>
                <a:cubicBezTo>
                  <a:pt x="2394740" y="0"/>
                  <a:pt x="2424448" y="29708"/>
                  <a:pt x="2424448" y="66354"/>
                </a:cubicBezTo>
                <a:lnTo>
                  <a:pt x="2424448" y="597186"/>
                </a:lnTo>
                <a:cubicBezTo>
                  <a:pt x="2424448" y="633832"/>
                  <a:pt x="2394740" y="663540"/>
                  <a:pt x="2358094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массового спорта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355977" y="4586146"/>
            <a:ext cx="2277398" cy="663540"/>
          </a:xfrm>
          <a:custGeom>
            <a:avLst/>
            <a:gdLst>
              <a:gd name="connsiteX0" fmla="*/ 0 w 2405572"/>
              <a:gd name="connsiteY0" fmla="*/ 66354 h 663540"/>
              <a:gd name="connsiteX1" fmla="*/ 66354 w 2405572"/>
              <a:gd name="connsiteY1" fmla="*/ 0 h 663540"/>
              <a:gd name="connsiteX2" fmla="*/ 2339218 w 2405572"/>
              <a:gd name="connsiteY2" fmla="*/ 0 h 663540"/>
              <a:gd name="connsiteX3" fmla="*/ 2405572 w 2405572"/>
              <a:gd name="connsiteY3" fmla="*/ 66354 h 663540"/>
              <a:gd name="connsiteX4" fmla="*/ 2405572 w 2405572"/>
              <a:gd name="connsiteY4" fmla="*/ 597186 h 663540"/>
              <a:gd name="connsiteX5" fmla="*/ 2339218 w 2405572"/>
              <a:gd name="connsiteY5" fmla="*/ 663540 h 663540"/>
              <a:gd name="connsiteX6" fmla="*/ 66354 w 2405572"/>
              <a:gd name="connsiteY6" fmla="*/ 663540 h 663540"/>
              <a:gd name="connsiteX7" fmla="*/ 0 w 2405572"/>
              <a:gd name="connsiteY7" fmla="*/ 597186 h 663540"/>
              <a:gd name="connsiteX8" fmla="*/ 0 w 2405572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5572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39218" y="0"/>
                </a:lnTo>
                <a:cubicBezTo>
                  <a:pt x="2375864" y="0"/>
                  <a:pt x="2405572" y="29708"/>
                  <a:pt x="2405572" y="66354"/>
                </a:cubicBezTo>
                <a:lnTo>
                  <a:pt x="2405572" y="597186"/>
                </a:lnTo>
                <a:cubicBezTo>
                  <a:pt x="2405572" y="633832"/>
                  <a:pt x="2375864" y="663540"/>
                  <a:pt x="2339218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спорта высших достижений и системы подготовки спортивного резерва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355977" y="5300928"/>
            <a:ext cx="2242073" cy="720087"/>
          </a:xfrm>
          <a:custGeom>
            <a:avLst/>
            <a:gdLst>
              <a:gd name="connsiteX0" fmla="*/ 0 w 2368259"/>
              <a:gd name="connsiteY0" fmla="*/ 72009 h 720087"/>
              <a:gd name="connsiteX1" fmla="*/ 72009 w 2368259"/>
              <a:gd name="connsiteY1" fmla="*/ 0 h 720087"/>
              <a:gd name="connsiteX2" fmla="*/ 2296250 w 2368259"/>
              <a:gd name="connsiteY2" fmla="*/ 0 h 720087"/>
              <a:gd name="connsiteX3" fmla="*/ 2368259 w 2368259"/>
              <a:gd name="connsiteY3" fmla="*/ 72009 h 720087"/>
              <a:gd name="connsiteX4" fmla="*/ 2368259 w 2368259"/>
              <a:gd name="connsiteY4" fmla="*/ 648078 h 720087"/>
              <a:gd name="connsiteX5" fmla="*/ 2296250 w 2368259"/>
              <a:gd name="connsiteY5" fmla="*/ 720087 h 720087"/>
              <a:gd name="connsiteX6" fmla="*/ 72009 w 2368259"/>
              <a:gd name="connsiteY6" fmla="*/ 720087 h 720087"/>
              <a:gd name="connsiteX7" fmla="*/ 0 w 2368259"/>
              <a:gd name="connsiteY7" fmla="*/ 648078 h 720087"/>
              <a:gd name="connsiteX8" fmla="*/ 0 w 2368259"/>
              <a:gd name="connsiteY8" fmla="*/ 72009 h 72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8259" h="720087">
                <a:moveTo>
                  <a:pt x="0" y="72009"/>
                </a:moveTo>
                <a:cubicBezTo>
                  <a:pt x="0" y="32240"/>
                  <a:pt x="32240" y="0"/>
                  <a:pt x="72009" y="0"/>
                </a:cubicBezTo>
                <a:lnTo>
                  <a:pt x="2296250" y="0"/>
                </a:lnTo>
                <a:cubicBezTo>
                  <a:pt x="2336019" y="0"/>
                  <a:pt x="2368259" y="32240"/>
                  <a:pt x="2368259" y="72009"/>
                </a:cubicBezTo>
                <a:lnTo>
                  <a:pt x="2368259" y="648078"/>
                </a:lnTo>
                <a:cubicBezTo>
                  <a:pt x="2368259" y="687847"/>
                  <a:pt x="2336019" y="720087"/>
                  <a:pt x="2296250" y="720087"/>
                </a:cubicBezTo>
                <a:lnTo>
                  <a:pt x="72009" y="720087"/>
                </a:lnTo>
                <a:cubicBezTo>
                  <a:pt x="32240" y="720087"/>
                  <a:pt x="0" y="687847"/>
                  <a:pt x="0" y="648078"/>
                </a:cubicBezTo>
                <a:lnTo>
                  <a:pt x="0" y="7200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11" tIns="66811" rIns="66811" bIns="6681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6718184" y="3487759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4923" y="3835224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831</a:t>
            </a: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8181" y="4586649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615</a:t>
            </a: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13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8181" y="5301431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43835" y="3487256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43835" y="3871363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42,4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3835" y="4586146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551,2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43835" y="5300928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26" y="750888"/>
            <a:ext cx="1891854" cy="2034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4408" y="3487759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4408" y="3871866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183,6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3225" y="4586649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572,1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24408" y="5301431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50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51674" y="956843"/>
            <a:ext cx="3885310" cy="681744"/>
          </a:xfrm>
          <a:custGeom>
            <a:avLst/>
            <a:gdLst>
              <a:gd name="connsiteX0" fmla="*/ 0 w 3885310"/>
              <a:gd name="connsiteY0" fmla="*/ 68174 h 681744"/>
              <a:gd name="connsiteX1" fmla="*/ 68174 w 3885310"/>
              <a:gd name="connsiteY1" fmla="*/ 0 h 681744"/>
              <a:gd name="connsiteX2" fmla="*/ 3817136 w 3885310"/>
              <a:gd name="connsiteY2" fmla="*/ 0 h 681744"/>
              <a:gd name="connsiteX3" fmla="*/ 3885310 w 3885310"/>
              <a:gd name="connsiteY3" fmla="*/ 68174 h 681744"/>
              <a:gd name="connsiteX4" fmla="*/ 3885310 w 3885310"/>
              <a:gd name="connsiteY4" fmla="*/ 613570 h 681744"/>
              <a:gd name="connsiteX5" fmla="*/ 3817136 w 3885310"/>
              <a:gd name="connsiteY5" fmla="*/ 681744 h 681744"/>
              <a:gd name="connsiteX6" fmla="*/ 68174 w 3885310"/>
              <a:gd name="connsiteY6" fmla="*/ 681744 h 681744"/>
              <a:gd name="connsiteX7" fmla="*/ 0 w 3885310"/>
              <a:gd name="connsiteY7" fmla="*/ 613570 h 681744"/>
              <a:gd name="connsiteX8" fmla="*/ 0 w 3885310"/>
              <a:gd name="connsiteY8" fmla="*/ 68174 h 6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85310" h="681744">
                <a:moveTo>
                  <a:pt x="0" y="68174"/>
                </a:moveTo>
                <a:cubicBezTo>
                  <a:pt x="0" y="30523"/>
                  <a:pt x="30523" y="0"/>
                  <a:pt x="68174" y="0"/>
                </a:cubicBezTo>
                <a:lnTo>
                  <a:pt x="3817136" y="0"/>
                </a:lnTo>
                <a:cubicBezTo>
                  <a:pt x="3854787" y="0"/>
                  <a:pt x="3885310" y="30523"/>
                  <a:pt x="3885310" y="68174"/>
                </a:cubicBezTo>
                <a:lnTo>
                  <a:pt x="3885310" y="613570"/>
                </a:lnTo>
                <a:cubicBezTo>
                  <a:pt x="3885310" y="651221"/>
                  <a:pt x="3854787" y="681744"/>
                  <a:pt x="3817136" y="681744"/>
                </a:cubicBezTo>
                <a:lnTo>
                  <a:pt x="68174" y="681744"/>
                </a:lnTo>
                <a:cubicBezTo>
                  <a:pt x="30523" y="681744"/>
                  <a:pt x="0" y="651221"/>
                  <a:pt x="0" y="613570"/>
                </a:cubicBezTo>
                <a:lnTo>
                  <a:pt x="0" y="6817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3308" tIns="73308" rIns="73308" bIns="7330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48064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45870" y="2780931"/>
            <a:ext cx="718239" cy="936102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8064" y="3933056"/>
            <a:ext cx="718239" cy="936104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5870" y="5157193"/>
            <a:ext cx="718239" cy="932556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9388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9388" y="2780931"/>
            <a:ext cx="726710" cy="936102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9388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9388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142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142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142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142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04896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04896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04896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04896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92650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2650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292650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2650" y="5157192"/>
            <a:ext cx="726710" cy="918149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1781" y="2780929"/>
            <a:ext cx="4914848" cy="86409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систематически занимающихся физической культурой и спортом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81072" y="3933056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9797" y="5157192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занимающихся в спортивных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254" y="178461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991" y="692696"/>
            <a:ext cx="2284266" cy="1895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165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9602" y="679082"/>
            <a:ext cx="4276374" cy="26779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жителей республики, включая защищенность от преступных и противоправных действий,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населения по вопросам гражданской обороны, защиты от чрезвычайных ситуаций природного и техногенного характера и террористических акций;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базе муниципальных образований комплексной информационной системы, обеспечивающей прогнозирование, мониторинг, предупреждение и ликвидацию возможных угроз, а также контроль устранения последствий чрезвычайных ситуаций и правонарушений.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5845950"/>
              </p:ext>
            </p:extLst>
          </p:nvPr>
        </p:nvGraphicFramePr>
        <p:xfrm>
          <a:off x="157475" y="3789295"/>
          <a:ext cx="4054485" cy="283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554" y="348126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4384144" y="2421017"/>
            <a:ext cx="4626450" cy="43191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подпрограмм,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4384144" y="3339116"/>
            <a:ext cx="2636128" cy="115212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территорий от чрезвычайных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пожарной безопасности и безопасности населения на водных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402976" y="4565656"/>
            <a:ext cx="2613604" cy="46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экстремистской деятельности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4402976" y="5102529"/>
            <a:ext cx="2613604" cy="55508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(развитие) аппаратно-программного комплекса «Безопасный город»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406998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230,9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74040" y="4565656"/>
            <a:ext cx="576000" cy="49247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65466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60,4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74040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14412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60,4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06998" y="4565656"/>
            <a:ext cx="576000" cy="49247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384143" y="2912311"/>
            <a:ext cx="2629155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774040" y="2912311"/>
            <a:ext cx="55885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414412" y="2912311"/>
            <a:ext cx="56018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130701" y="4565656"/>
            <a:ext cx="576000" cy="489735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113313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60,3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130701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313,7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130701" y="2912311"/>
            <a:ext cx="575999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48" y="814951"/>
            <a:ext cx="1528788" cy="1462774"/>
          </a:xfrm>
          <a:prstGeom prst="rect">
            <a:avLst/>
          </a:prstGeom>
        </p:spPr>
      </p:pic>
      <p:sp>
        <p:nvSpPr>
          <p:cNvPr id="48" name="Полилиния 47"/>
          <p:cNvSpPr/>
          <p:nvPr/>
        </p:nvSpPr>
        <p:spPr>
          <a:xfrm>
            <a:off x="4419714" y="5724441"/>
            <a:ext cx="2593584" cy="58487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774040" y="5085184"/>
            <a:ext cx="576000" cy="58977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06998" y="5088954"/>
            <a:ext cx="576000" cy="5822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130701" y="5095271"/>
            <a:ext cx="576000" cy="56959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14951"/>
            <a:ext cx="1639564" cy="145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799426"/>
            <a:ext cx="1405928" cy="1475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32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19597" y="3900312"/>
            <a:ext cx="4950000" cy="5418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чрезвычайных ситуаций природного и техногенного характера, пожаров, происшествий на водных объектах,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9097" y="4725144"/>
            <a:ext cx="4950000" cy="5981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погибшего при ЧС природного и техногенного характера,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пожарах, происшествиях на водных объектах,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19597" y="5593602"/>
            <a:ext cx="4950000" cy="7157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проживающего на территориях муниципальных образований, в которых развернута система – 112, в общей численности населения Чувашской Республики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787" y="1961237"/>
            <a:ext cx="217795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9097" y="2812348"/>
            <a:ext cx="4950000" cy="7606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оповещения населения об опасностях, возникающих при чрезвычайных ситуаций,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5526" y="1240981"/>
            <a:ext cx="3903032" cy="592866"/>
          </a:xfrm>
          <a:custGeom>
            <a:avLst/>
            <a:gdLst>
              <a:gd name="connsiteX0" fmla="*/ 0 w 3903032"/>
              <a:gd name="connsiteY0" fmla="*/ 59287 h 592866"/>
              <a:gd name="connsiteX1" fmla="*/ 59287 w 3903032"/>
              <a:gd name="connsiteY1" fmla="*/ 0 h 592866"/>
              <a:gd name="connsiteX2" fmla="*/ 3843745 w 3903032"/>
              <a:gd name="connsiteY2" fmla="*/ 0 h 592866"/>
              <a:gd name="connsiteX3" fmla="*/ 3903032 w 3903032"/>
              <a:gd name="connsiteY3" fmla="*/ 59287 h 592866"/>
              <a:gd name="connsiteX4" fmla="*/ 3903032 w 3903032"/>
              <a:gd name="connsiteY4" fmla="*/ 533579 h 592866"/>
              <a:gd name="connsiteX5" fmla="*/ 3843745 w 3903032"/>
              <a:gd name="connsiteY5" fmla="*/ 592866 h 592866"/>
              <a:gd name="connsiteX6" fmla="*/ 59287 w 3903032"/>
              <a:gd name="connsiteY6" fmla="*/ 592866 h 592866"/>
              <a:gd name="connsiteX7" fmla="*/ 0 w 3903032"/>
              <a:gd name="connsiteY7" fmla="*/ 533579 h 592866"/>
              <a:gd name="connsiteX8" fmla="*/ 0 w 390303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3843745" y="0"/>
                </a:lnTo>
                <a:cubicBezTo>
                  <a:pt x="3876488" y="0"/>
                  <a:pt x="3903032" y="26544"/>
                  <a:pt x="3903032" y="59287"/>
                </a:cubicBezTo>
                <a:lnTo>
                  <a:pt x="3903032" y="533579"/>
                </a:lnTo>
                <a:cubicBezTo>
                  <a:pt x="3903032" y="566322"/>
                  <a:pt x="3876488" y="592866"/>
                  <a:pt x="384374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94015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4015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4015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2 975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8575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53759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131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2131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131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2 950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2841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3957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0750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0750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50750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14974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750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30710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0710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830710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7106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07106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45425"/>
            <a:ext cx="2576948" cy="169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sp>
        <p:nvSpPr>
          <p:cNvPr id="34" name="Полилиния 33"/>
          <p:cNvSpPr/>
          <p:nvPr/>
        </p:nvSpPr>
        <p:spPr>
          <a:xfrm>
            <a:off x="513552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138575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138575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1630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30708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138575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82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8796" y="6600103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92696"/>
            <a:ext cx="4536505" cy="26562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результативности противодействия преступности, охраны общественного порядка, обеспечения общественной безопасности;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взаимодействия органов исполнительной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правоохранительных, контролирующих органов, органов местного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объединений, участвующих в профилактике безнадзорности и правонарушений несовершеннолетних, семейного неблагополучия, а также действенный контроль за процессами, происходящими в подростковой среде, снижение уровня преступности, в том числе в отношении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предложения и спроса на наркотические средства и психотропные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843" y="3440694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0431264"/>
              </p:ext>
            </p:extLst>
          </p:nvPr>
        </p:nvGraphicFramePr>
        <p:xfrm>
          <a:off x="175379" y="3797457"/>
          <a:ext cx="4252605" cy="280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737963" y="2204864"/>
            <a:ext cx="4198743" cy="435104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716016" y="2702303"/>
            <a:ext cx="2589023" cy="402193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716016" y="3196034"/>
            <a:ext cx="2596351" cy="309894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719864" y="3584913"/>
            <a:ext cx="2591220" cy="1023972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незаконного потребления наркотических средств и психотропных веществ, наркомании в Чувашской Республике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728205" y="4668753"/>
            <a:ext cx="2580094" cy="86515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детской беспризорности,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безнадзорности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правонарушений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727400" y="5593776"/>
            <a:ext cx="2581167" cy="515338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7418638" y="2708085"/>
            <a:ext cx="494370" cy="396411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418637" y="3198620"/>
            <a:ext cx="494370" cy="267473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418637" y="3584913"/>
            <a:ext cx="494370" cy="1029297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406058" y="4684442"/>
            <a:ext cx="519528" cy="84428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406058" y="5593875"/>
            <a:ext cx="519528" cy="51312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962378" y="2708085"/>
            <a:ext cx="450126" cy="396411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959391" y="3194351"/>
            <a:ext cx="448762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968033" y="3584913"/>
            <a:ext cx="457464" cy="102929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977658" y="5593875"/>
            <a:ext cx="412228" cy="513123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962378" y="4684442"/>
            <a:ext cx="442788" cy="844284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086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25" y="766942"/>
            <a:ext cx="1211519" cy="129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3" y="766942"/>
            <a:ext cx="1297340" cy="127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134" y="764704"/>
            <a:ext cx="1346228" cy="1263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sp>
        <p:nvSpPr>
          <p:cNvPr id="38" name="Полилиния 37"/>
          <p:cNvSpPr/>
          <p:nvPr/>
        </p:nvSpPr>
        <p:spPr>
          <a:xfrm>
            <a:off x="8455974" y="2715046"/>
            <a:ext cx="480732" cy="396411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71959" y="3194351"/>
            <a:ext cx="448762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455974" y="3584913"/>
            <a:ext cx="480732" cy="102929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60357" y="4684442"/>
            <a:ext cx="471967" cy="844284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71959" y="5593875"/>
            <a:ext cx="448762" cy="513123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33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55" y="980728"/>
            <a:ext cx="2664377" cy="1900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5148144" y="1395879"/>
            <a:ext cx="3899703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5871745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871745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097347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88413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70759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70759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670759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67091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456160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56160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56160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45770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3532" y="3391457"/>
            <a:ext cx="4900516" cy="720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преступлений, совершенных на улицах, в общем числе зарегистрированных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3532" y="4251227"/>
            <a:ext cx="4900516" cy="7056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Распространенность преступлений в сфере незаконного оборота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 на 100 тыс. населения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3532" y="5135822"/>
            <a:ext cx="4900516" cy="7414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несовершеннолетних, совершивших преступления, в расчете на 1 тыс. несовершеннолетних в возрасте от 14 до 18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891" y="2130902"/>
            <a:ext cx="2213861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8244488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88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44488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44488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097347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871745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09734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097347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6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692697"/>
            <a:ext cx="6341492" cy="18722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развитие минерально-сырьевой базы;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недр;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Республики;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лесами, 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леса;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мира;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вод;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сооружений;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среды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070" y="278092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086277"/>
              </p:ext>
            </p:extLst>
          </p:nvPr>
        </p:nvGraphicFramePr>
        <p:xfrm>
          <a:off x="75964" y="3329017"/>
          <a:ext cx="4268464" cy="33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3330" y="764704"/>
            <a:ext cx="2412711" cy="174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лилиния 3"/>
          <p:cNvSpPr/>
          <p:nvPr/>
        </p:nvSpPr>
        <p:spPr>
          <a:xfrm>
            <a:off x="4572000" y="2616267"/>
            <a:ext cx="4524640" cy="236669"/>
          </a:xfrm>
          <a:custGeom>
            <a:avLst/>
            <a:gdLst>
              <a:gd name="connsiteX0" fmla="*/ 0 w 4573005"/>
              <a:gd name="connsiteY0" fmla="*/ 33226 h 332263"/>
              <a:gd name="connsiteX1" fmla="*/ 33226 w 4573005"/>
              <a:gd name="connsiteY1" fmla="*/ 0 h 332263"/>
              <a:gd name="connsiteX2" fmla="*/ 4539779 w 4573005"/>
              <a:gd name="connsiteY2" fmla="*/ 0 h 332263"/>
              <a:gd name="connsiteX3" fmla="*/ 4573005 w 4573005"/>
              <a:gd name="connsiteY3" fmla="*/ 33226 h 332263"/>
              <a:gd name="connsiteX4" fmla="*/ 4573005 w 4573005"/>
              <a:gd name="connsiteY4" fmla="*/ 299037 h 332263"/>
              <a:gd name="connsiteX5" fmla="*/ 4539779 w 4573005"/>
              <a:gd name="connsiteY5" fmla="*/ 332263 h 332263"/>
              <a:gd name="connsiteX6" fmla="*/ 33226 w 4573005"/>
              <a:gd name="connsiteY6" fmla="*/ 332263 h 332263"/>
              <a:gd name="connsiteX7" fmla="*/ 0 w 4573005"/>
              <a:gd name="connsiteY7" fmla="*/ 299037 h 332263"/>
              <a:gd name="connsiteX8" fmla="*/ 0 w 457300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300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4539779" y="0"/>
                </a:lnTo>
                <a:cubicBezTo>
                  <a:pt x="4558129" y="0"/>
                  <a:pt x="4573005" y="14876"/>
                  <a:pt x="4573005" y="33226"/>
                </a:cubicBezTo>
                <a:lnTo>
                  <a:pt x="4573005" y="299037"/>
                </a:lnTo>
                <a:cubicBezTo>
                  <a:pt x="4573005" y="317387"/>
                  <a:pt x="4558129" y="332263"/>
                  <a:pt x="453977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82" tIns="66882" rIns="66882" bIns="66882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4572000" y="2924945"/>
            <a:ext cx="2446397" cy="28282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52" tIns="55452" rIns="55452" bIns="5545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572000" y="3284984"/>
            <a:ext cx="2446396" cy="31600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минерально-сырьевых ресурсов и оценка их состояния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2000" y="3649172"/>
            <a:ext cx="2446395" cy="360039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экологической безопасности на территории Чувашской Республики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6833" y="4077112"/>
            <a:ext cx="2446396" cy="360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Биологическое разнообразие Чувашской Республики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572000" y="4506373"/>
            <a:ext cx="2446395" cy="36278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водохозяйственного комплекса Чувашской Республики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572000" y="4941200"/>
            <a:ext cx="2446396" cy="288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лесного хозяйства в Чувашской Республике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4569582" y="5265204"/>
            <a:ext cx="2451229" cy="432048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с отходами, в том числе с твердыми коммунальными отходами, на территории Чувашской Республики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4572000" y="5733256"/>
            <a:ext cx="2451229" cy="371349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реконструкция (модернизация) очистных сооружений централизованных систем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водоотведения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140578" y="2924946"/>
            <a:ext cx="576000" cy="282828"/>
          </a:xfrm>
          <a:custGeom>
            <a:avLst/>
            <a:gdLst>
              <a:gd name="connsiteX0" fmla="*/ 0 w 696083"/>
              <a:gd name="connsiteY0" fmla="*/ 36390 h 363898"/>
              <a:gd name="connsiteX1" fmla="*/ 36390 w 696083"/>
              <a:gd name="connsiteY1" fmla="*/ 0 h 363898"/>
              <a:gd name="connsiteX2" fmla="*/ 659693 w 696083"/>
              <a:gd name="connsiteY2" fmla="*/ 0 h 363898"/>
              <a:gd name="connsiteX3" fmla="*/ 696083 w 696083"/>
              <a:gd name="connsiteY3" fmla="*/ 36390 h 363898"/>
              <a:gd name="connsiteX4" fmla="*/ 696083 w 696083"/>
              <a:gd name="connsiteY4" fmla="*/ 327508 h 363898"/>
              <a:gd name="connsiteX5" fmla="*/ 659693 w 696083"/>
              <a:gd name="connsiteY5" fmla="*/ 363898 h 363898"/>
              <a:gd name="connsiteX6" fmla="*/ 36390 w 696083"/>
              <a:gd name="connsiteY6" fmla="*/ 363898 h 363898"/>
              <a:gd name="connsiteX7" fmla="*/ 0 w 696083"/>
              <a:gd name="connsiteY7" fmla="*/ 327508 h 363898"/>
              <a:gd name="connsiteX8" fmla="*/ 0 w 696083"/>
              <a:gd name="connsiteY8" fmla="*/ 36390 h 36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3" h="363898">
                <a:moveTo>
                  <a:pt x="0" y="36390"/>
                </a:moveTo>
                <a:cubicBezTo>
                  <a:pt x="0" y="16292"/>
                  <a:pt x="16292" y="0"/>
                  <a:pt x="36390" y="0"/>
                </a:cubicBezTo>
                <a:lnTo>
                  <a:pt x="659693" y="0"/>
                </a:lnTo>
                <a:cubicBezTo>
                  <a:pt x="679791" y="0"/>
                  <a:pt x="696083" y="16292"/>
                  <a:pt x="696083" y="36390"/>
                </a:cubicBezTo>
                <a:lnTo>
                  <a:pt x="696083" y="327508"/>
                </a:lnTo>
                <a:cubicBezTo>
                  <a:pt x="696083" y="347606"/>
                  <a:pt x="679791" y="363898"/>
                  <a:pt x="659693" y="363898"/>
                </a:cubicBezTo>
                <a:lnTo>
                  <a:pt x="36390" y="363898"/>
                </a:lnTo>
                <a:cubicBezTo>
                  <a:pt x="16292" y="363898"/>
                  <a:pt x="0" y="347606"/>
                  <a:pt x="0" y="327508"/>
                </a:cubicBezTo>
                <a:lnTo>
                  <a:pt x="0" y="363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378" tIns="56378" rIns="56378" bIns="5637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140578" y="3645024"/>
            <a:ext cx="576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145411" y="4077113"/>
            <a:ext cx="576000" cy="311980"/>
          </a:xfrm>
          <a:custGeom>
            <a:avLst/>
            <a:gdLst>
              <a:gd name="connsiteX0" fmla="*/ 0 w 696072"/>
              <a:gd name="connsiteY0" fmla="*/ 36161 h 361608"/>
              <a:gd name="connsiteX1" fmla="*/ 36161 w 696072"/>
              <a:gd name="connsiteY1" fmla="*/ 0 h 361608"/>
              <a:gd name="connsiteX2" fmla="*/ 659911 w 696072"/>
              <a:gd name="connsiteY2" fmla="*/ 0 h 361608"/>
              <a:gd name="connsiteX3" fmla="*/ 696072 w 696072"/>
              <a:gd name="connsiteY3" fmla="*/ 36161 h 361608"/>
              <a:gd name="connsiteX4" fmla="*/ 696072 w 696072"/>
              <a:gd name="connsiteY4" fmla="*/ 325447 h 361608"/>
              <a:gd name="connsiteX5" fmla="*/ 659911 w 696072"/>
              <a:gd name="connsiteY5" fmla="*/ 361608 h 361608"/>
              <a:gd name="connsiteX6" fmla="*/ 36161 w 696072"/>
              <a:gd name="connsiteY6" fmla="*/ 361608 h 361608"/>
              <a:gd name="connsiteX7" fmla="*/ 0 w 696072"/>
              <a:gd name="connsiteY7" fmla="*/ 325447 h 361608"/>
              <a:gd name="connsiteX8" fmla="*/ 0 w 696072"/>
              <a:gd name="connsiteY8" fmla="*/ 36161 h 36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2" h="361608">
                <a:moveTo>
                  <a:pt x="0" y="36161"/>
                </a:moveTo>
                <a:cubicBezTo>
                  <a:pt x="0" y="16190"/>
                  <a:pt x="16190" y="0"/>
                  <a:pt x="36161" y="0"/>
                </a:cubicBezTo>
                <a:lnTo>
                  <a:pt x="659911" y="0"/>
                </a:lnTo>
                <a:cubicBezTo>
                  <a:pt x="679882" y="0"/>
                  <a:pt x="696072" y="16190"/>
                  <a:pt x="696072" y="36161"/>
                </a:cubicBezTo>
                <a:lnTo>
                  <a:pt x="696072" y="325447"/>
                </a:lnTo>
                <a:cubicBezTo>
                  <a:pt x="696072" y="345418"/>
                  <a:pt x="679882" y="361608"/>
                  <a:pt x="659911" y="361608"/>
                </a:cubicBezTo>
                <a:lnTo>
                  <a:pt x="36161" y="361608"/>
                </a:lnTo>
                <a:cubicBezTo>
                  <a:pt x="16190" y="361608"/>
                  <a:pt x="0" y="345418"/>
                  <a:pt x="0" y="325447"/>
                </a:cubicBezTo>
                <a:lnTo>
                  <a:pt x="0" y="361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140578" y="4506373"/>
            <a:ext cx="576000" cy="323999"/>
          </a:xfrm>
          <a:custGeom>
            <a:avLst/>
            <a:gdLst>
              <a:gd name="connsiteX0" fmla="*/ 0 w 696079"/>
              <a:gd name="connsiteY0" fmla="*/ 33905 h 339054"/>
              <a:gd name="connsiteX1" fmla="*/ 33905 w 696079"/>
              <a:gd name="connsiteY1" fmla="*/ 0 h 339054"/>
              <a:gd name="connsiteX2" fmla="*/ 662174 w 696079"/>
              <a:gd name="connsiteY2" fmla="*/ 0 h 339054"/>
              <a:gd name="connsiteX3" fmla="*/ 696079 w 696079"/>
              <a:gd name="connsiteY3" fmla="*/ 33905 h 339054"/>
              <a:gd name="connsiteX4" fmla="*/ 696079 w 696079"/>
              <a:gd name="connsiteY4" fmla="*/ 305149 h 339054"/>
              <a:gd name="connsiteX5" fmla="*/ 662174 w 696079"/>
              <a:gd name="connsiteY5" fmla="*/ 339054 h 339054"/>
              <a:gd name="connsiteX6" fmla="*/ 33905 w 696079"/>
              <a:gd name="connsiteY6" fmla="*/ 339054 h 339054"/>
              <a:gd name="connsiteX7" fmla="*/ 0 w 696079"/>
              <a:gd name="connsiteY7" fmla="*/ 305149 h 339054"/>
              <a:gd name="connsiteX8" fmla="*/ 0 w 696079"/>
              <a:gd name="connsiteY8" fmla="*/ 33905 h 33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9" h="339054">
                <a:moveTo>
                  <a:pt x="0" y="33905"/>
                </a:moveTo>
                <a:cubicBezTo>
                  <a:pt x="0" y="15180"/>
                  <a:pt x="15180" y="0"/>
                  <a:pt x="33905" y="0"/>
                </a:cubicBezTo>
                <a:lnTo>
                  <a:pt x="662174" y="0"/>
                </a:lnTo>
                <a:cubicBezTo>
                  <a:pt x="680899" y="0"/>
                  <a:pt x="696079" y="15180"/>
                  <a:pt x="696079" y="33905"/>
                </a:cubicBezTo>
                <a:lnTo>
                  <a:pt x="696079" y="305149"/>
                </a:lnTo>
                <a:cubicBezTo>
                  <a:pt x="696079" y="323874"/>
                  <a:pt x="680899" y="339054"/>
                  <a:pt x="662174" y="339054"/>
                </a:cubicBezTo>
                <a:lnTo>
                  <a:pt x="33905" y="339054"/>
                </a:lnTo>
                <a:cubicBezTo>
                  <a:pt x="15180" y="339054"/>
                  <a:pt x="0" y="323874"/>
                  <a:pt x="0" y="305149"/>
                </a:cubicBezTo>
                <a:lnTo>
                  <a:pt x="0" y="339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1" tIns="59461" rIns="59461" bIns="5946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140578" y="4941200"/>
            <a:ext cx="576000" cy="242980"/>
          </a:xfrm>
          <a:custGeom>
            <a:avLst/>
            <a:gdLst>
              <a:gd name="connsiteX0" fmla="*/ 0 w 696082"/>
              <a:gd name="connsiteY0" fmla="*/ 28800 h 287999"/>
              <a:gd name="connsiteX1" fmla="*/ 28800 w 696082"/>
              <a:gd name="connsiteY1" fmla="*/ 0 h 287999"/>
              <a:gd name="connsiteX2" fmla="*/ 667282 w 696082"/>
              <a:gd name="connsiteY2" fmla="*/ 0 h 287999"/>
              <a:gd name="connsiteX3" fmla="*/ 696082 w 696082"/>
              <a:gd name="connsiteY3" fmla="*/ 28800 h 287999"/>
              <a:gd name="connsiteX4" fmla="*/ 696082 w 696082"/>
              <a:gd name="connsiteY4" fmla="*/ 259199 h 287999"/>
              <a:gd name="connsiteX5" fmla="*/ 667282 w 696082"/>
              <a:gd name="connsiteY5" fmla="*/ 287999 h 287999"/>
              <a:gd name="connsiteX6" fmla="*/ 28800 w 696082"/>
              <a:gd name="connsiteY6" fmla="*/ 287999 h 287999"/>
              <a:gd name="connsiteX7" fmla="*/ 0 w 696082"/>
              <a:gd name="connsiteY7" fmla="*/ 259199 h 287999"/>
              <a:gd name="connsiteX8" fmla="*/ 0 w 696082"/>
              <a:gd name="connsiteY8" fmla="*/ 28800 h 28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2" h="287999">
                <a:moveTo>
                  <a:pt x="0" y="28800"/>
                </a:moveTo>
                <a:cubicBezTo>
                  <a:pt x="0" y="12894"/>
                  <a:pt x="12894" y="0"/>
                  <a:pt x="28800" y="0"/>
                </a:cubicBezTo>
                <a:lnTo>
                  <a:pt x="667282" y="0"/>
                </a:lnTo>
                <a:cubicBezTo>
                  <a:pt x="683188" y="0"/>
                  <a:pt x="696082" y="12894"/>
                  <a:pt x="696082" y="28800"/>
                </a:cubicBezTo>
                <a:lnTo>
                  <a:pt x="696082" y="259199"/>
                </a:lnTo>
                <a:cubicBezTo>
                  <a:pt x="696082" y="275105"/>
                  <a:pt x="683188" y="287999"/>
                  <a:pt x="667282" y="287999"/>
                </a:cubicBezTo>
                <a:lnTo>
                  <a:pt x="28800" y="287999"/>
                </a:lnTo>
                <a:cubicBezTo>
                  <a:pt x="12894" y="287999"/>
                  <a:pt x="0" y="275105"/>
                  <a:pt x="0" y="259199"/>
                </a:cubicBezTo>
                <a:lnTo>
                  <a:pt x="0" y="288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965" tIns="57965" rIns="57965" bIns="5796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212,5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140578" y="5301208"/>
            <a:ext cx="576000" cy="360039"/>
          </a:xfrm>
          <a:custGeom>
            <a:avLst/>
            <a:gdLst>
              <a:gd name="connsiteX0" fmla="*/ 0 w 680710"/>
              <a:gd name="connsiteY0" fmla="*/ 31324 h 313238"/>
              <a:gd name="connsiteX1" fmla="*/ 31324 w 680710"/>
              <a:gd name="connsiteY1" fmla="*/ 0 h 313238"/>
              <a:gd name="connsiteX2" fmla="*/ 649386 w 680710"/>
              <a:gd name="connsiteY2" fmla="*/ 0 h 313238"/>
              <a:gd name="connsiteX3" fmla="*/ 680710 w 680710"/>
              <a:gd name="connsiteY3" fmla="*/ 31324 h 313238"/>
              <a:gd name="connsiteX4" fmla="*/ 680710 w 680710"/>
              <a:gd name="connsiteY4" fmla="*/ 281914 h 313238"/>
              <a:gd name="connsiteX5" fmla="*/ 649386 w 680710"/>
              <a:gd name="connsiteY5" fmla="*/ 313238 h 313238"/>
              <a:gd name="connsiteX6" fmla="*/ 31324 w 680710"/>
              <a:gd name="connsiteY6" fmla="*/ 313238 h 313238"/>
              <a:gd name="connsiteX7" fmla="*/ 0 w 680710"/>
              <a:gd name="connsiteY7" fmla="*/ 281914 h 313238"/>
              <a:gd name="connsiteX8" fmla="*/ 0 w 680710"/>
              <a:gd name="connsiteY8" fmla="*/ 31324 h 3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10" h="313238">
                <a:moveTo>
                  <a:pt x="0" y="31324"/>
                </a:moveTo>
                <a:cubicBezTo>
                  <a:pt x="0" y="14024"/>
                  <a:pt x="14024" y="0"/>
                  <a:pt x="31324" y="0"/>
                </a:cubicBezTo>
                <a:lnTo>
                  <a:pt x="649386" y="0"/>
                </a:lnTo>
                <a:cubicBezTo>
                  <a:pt x="666686" y="0"/>
                  <a:pt x="680710" y="14024"/>
                  <a:pt x="680710" y="31324"/>
                </a:cubicBezTo>
                <a:lnTo>
                  <a:pt x="680710" y="281914"/>
                </a:lnTo>
                <a:cubicBezTo>
                  <a:pt x="680710" y="299214"/>
                  <a:pt x="666686" y="313238"/>
                  <a:pt x="649386" y="313238"/>
                </a:cubicBezTo>
                <a:lnTo>
                  <a:pt x="31324" y="313238"/>
                </a:lnTo>
                <a:cubicBezTo>
                  <a:pt x="14024" y="313238"/>
                  <a:pt x="0" y="299214"/>
                  <a:pt x="0" y="281914"/>
                </a:cubicBezTo>
                <a:lnTo>
                  <a:pt x="0" y="3132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704" tIns="58704" rIns="58704" bIns="58704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140578" y="5787282"/>
            <a:ext cx="576000" cy="306014"/>
          </a:xfrm>
          <a:custGeom>
            <a:avLst/>
            <a:gdLst>
              <a:gd name="connsiteX0" fmla="*/ 0 w 667361"/>
              <a:gd name="connsiteY0" fmla="*/ 30552 h 305516"/>
              <a:gd name="connsiteX1" fmla="*/ 30552 w 667361"/>
              <a:gd name="connsiteY1" fmla="*/ 0 h 305516"/>
              <a:gd name="connsiteX2" fmla="*/ 636809 w 667361"/>
              <a:gd name="connsiteY2" fmla="*/ 0 h 305516"/>
              <a:gd name="connsiteX3" fmla="*/ 667361 w 667361"/>
              <a:gd name="connsiteY3" fmla="*/ 30552 h 305516"/>
              <a:gd name="connsiteX4" fmla="*/ 667361 w 667361"/>
              <a:gd name="connsiteY4" fmla="*/ 274964 h 305516"/>
              <a:gd name="connsiteX5" fmla="*/ 636809 w 667361"/>
              <a:gd name="connsiteY5" fmla="*/ 305516 h 305516"/>
              <a:gd name="connsiteX6" fmla="*/ 30552 w 667361"/>
              <a:gd name="connsiteY6" fmla="*/ 305516 h 305516"/>
              <a:gd name="connsiteX7" fmla="*/ 0 w 667361"/>
              <a:gd name="connsiteY7" fmla="*/ 274964 h 305516"/>
              <a:gd name="connsiteX8" fmla="*/ 0 w 667361"/>
              <a:gd name="connsiteY8" fmla="*/ 30552 h 30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7361" h="305516">
                <a:moveTo>
                  <a:pt x="0" y="30552"/>
                </a:moveTo>
                <a:cubicBezTo>
                  <a:pt x="0" y="13679"/>
                  <a:pt x="13679" y="0"/>
                  <a:pt x="30552" y="0"/>
                </a:cubicBezTo>
                <a:lnTo>
                  <a:pt x="636809" y="0"/>
                </a:lnTo>
                <a:cubicBezTo>
                  <a:pt x="653682" y="0"/>
                  <a:pt x="667361" y="13679"/>
                  <a:pt x="667361" y="30552"/>
                </a:cubicBezTo>
                <a:lnTo>
                  <a:pt x="667361" y="274964"/>
                </a:lnTo>
                <a:cubicBezTo>
                  <a:pt x="667361" y="291837"/>
                  <a:pt x="653682" y="305516"/>
                  <a:pt x="636809" y="305516"/>
                </a:cubicBezTo>
                <a:lnTo>
                  <a:pt x="30552" y="305516"/>
                </a:lnTo>
                <a:cubicBezTo>
                  <a:pt x="13679" y="305516"/>
                  <a:pt x="0" y="291837"/>
                  <a:pt x="0" y="274964"/>
                </a:cubicBezTo>
                <a:lnTo>
                  <a:pt x="0" y="3055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78" tIns="58478" rIns="58478" bIns="5847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362,9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140578" y="6169705"/>
            <a:ext cx="576000" cy="247600"/>
          </a:xfrm>
          <a:custGeom>
            <a:avLst/>
            <a:gdLst>
              <a:gd name="connsiteX0" fmla="*/ 0 w 732444"/>
              <a:gd name="connsiteY0" fmla="*/ 34962 h 349617"/>
              <a:gd name="connsiteX1" fmla="*/ 34962 w 732444"/>
              <a:gd name="connsiteY1" fmla="*/ 0 h 349617"/>
              <a:gd name="connsiteX2" fmla="*/ 697482 w 732444"/>
              <a:gd name="connsiteY2" fmla="*/ 0 h 349617"/>
              <a:gd name="connsiteX3" fmla="*/ 732444 w 732444"/>
              <a:gd name="connsiteY3" fmla="*/ 34962 h 349617"/>
              <a:gd name="connsiteX4" fmla="*/ 732444 w 732444"/>
              <a:gd name="connsiteY4" fmla="*/ 314655 h 349617"/>
              <a:gd name="connsiteX5" fmla="*/ 697482 w 732444"/>
              <a:gd name="connsiteY5" fmla="*/ 349617 h 349617"/>
              <a:gd name="connsiteX6" fmla="*/ 34962 w 732444"/>
              <a:gd name="connsiteY6" fmla="*/ 349617 h 349617"/>
              <a:gd name="connsiteX7" fmla="*/ 0 w 732444"/>
              <a:gd name="connsiteY7" fmla="*/ 314655 h 349617"/>
              <a:gd name="connsiteX8" fmla="*/ 0 w 732444"/>
              <a:gd name="connsiteY8" fmla="*/ 34962 h 34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444" h="349617">
                <a:moveTo>
                  <a:pt x="0" y="34962"/>
                </a:moveTo>
                <a:cubicBezTo>
                  <a:pt x="0" y="15653"/>
                  <a:pt x="15653" y="0"/>
                  <a:pt x="34962" y="0"/>
                </a:cubicBezTo>
                <a:lnTo>
                  <a:pt x="697482" y="0"/>
                </a:lnTo>
                <a:cubicBezTo>
                  <a:pt x="716791" y="0"/>
                  <a:pt x="732444" y="15653"/>
                  <a:pt x="732444" y="34962"/>
                </a:cubicBezTo>
                <a:lnTo>
                  <a:pt x="732444" y="314655"/>
                </a:lnTo>
                <a:cubicBezTo>
                  <a:pt x="732444" y="333964"/>
                  <a:pt x="716791" y="349617"/>
                  <a:pt x="697482" y="349617"/>
                </a:cubicBezTo>
                <a:lnTo>
                  <a:pt x="34962" y="349617"/>
                </a:lnTo>
                <a:cubicBezTo>
                  <a:pt x="15653" y="349617"/>
                  <a:pt x="0" y="333964"/>
                  <a:pt x="0" y="314655"/>
                </a:cubicBezTo>
                <a:lnTo>
                  <a:pt x="0" y="349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70" tIns="59770" rIns="59770" bIns="59770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484934" y="2924946"/>
            <a:ext cx="540000" cy="282826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484934" y="3649172"/>
            <a:ext cx="540000" cy="296025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489767" y="4077113"/>
            <a:ext cx="540000" cy="31198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484934" y="4510003"/>
            <a:ext cx="540000" cy="324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44,1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8484934" y="4941200"/>
            <a:ext cx="540000" cy="24298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57,5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8461588" y="5301209"/>
            <a:ext cx="540000" cy="360038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84934" y="5787281"/>
            <a:ext cx="540000" cy="306013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484934" y="6169704"/>
            <a:ext cx="540000" cy="247601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25344"/>
            <a:ext cx="725989" cy="20778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олилиния 40"/>
          <p:cNvSpPr/>
          <p:nvPr/>
        </p:nvSpPr>
        <p:spPr>
          <a:xfrm>
            <a:off x="7852137" y="2924945"/>
            <a:ext cx="540000" cy="282829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852137" y="3649171"/>
            <a:ext cx="540000" cy="325431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856970" y="4077113"/>
            <a:ext cx="540000" cy="311982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852137" y="4506373"/>
            <a:ext cx="540000" cy="32763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852137" y="4941200"/>
            <a:ext cx="540000" cy="24298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852137" y="5301208"/>
            <a:ext cx="540000" cy="360039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852137" y="5787281"/>
            <a:ext cx="540000" cy="306015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852137" y="6169704"/>
            <a:ext cx="540000" cy="247601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572001" y="6165304"/>
            <a:ext cx="2446394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140578" y="3284984"/>
            <a:ext cx="576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84934" y="3284984"/>
            <a:ext cx="540000" cy="300172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52137" y="3284984"/>
            <a:ext cx="540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86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24127" y="890340"/>
            <a:ext cx="3903032" cy="549475"/>
          </a:xfrm>
          <a:custGeom>
            <a:avLst/>
            <a:gdLst>
              <a:gd name="connsiteX0" fmla="*/ 0 w 3903032"/>
              <a:gd name="connsiteY0" fmla="*/ 38477 h 384765"/>
              <a:gd name="connsiteX1" fmla="*/ 38477 w 3903032"/>
              <a:gd name="connsiteY1" fmla="*/ 0 h 384765"/>
              <a:gd name="connsiteX2" fmla="*/ 3864556 w 3903032"/>
              <a:gd name="connsiteY2" fmla="*/ 0 h 384765"/>
              <a:gd name="connsiteX3" fmla="*/ 3903033 w 3903032"/>
              <a:gd name="connsiteY3" fmla="*/ 38477 h 384765"/>
              <a:gd name="connsiteX4" fmla="*/ 3903032 w 3903032"/>
              <a:gd name="connsiteY4" fmla="*/ 346289 h 384765"/>
              <a:gd name="connsiteX5" fmla="*/ 3864555 w 3903032"/>
              <a:gd name="connsiteY5" fmla="*/ 384766 h 384765"/>
              <a:gd name="connsiteX6" fmla="*/ 38477 w 3903032"/>
              <a:gd name="connsiteY6" fmla="*/ 384765 h 384765"/>
              <a:gd name="connsiteX7" fmla="*/ 0 w 3903032"/>
              <a:gd name="connsiteY7" fmla="*/ 346288 h 384765"/>
              <a:gd name="connsiteX8" fmla="*/ 0 w 390303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3864556" y="0"/>
                </a:lnTo>
                <a:cubicBezTo>
                  <a:pt x="3885806" y="0"/>
                  <a:pt x="3903033" y="17227"/>
                  <a:pt x="3903033" y="38477"/>
                </a:cubicBezTo>
                <a:cubicBezTo>
                  <a:pt x="3903033" y="141081"/>
                  <a:pt x="3903032" y="243685"/>
                  <a:pt x="3903032" y="346289"/>
                </a:cubicBezTo>
                <a:cubicBezTo>
                  <a:pt x="3903032" y="367539"/>
                  <a:pt x="3885805" y="384766"/>
                  <a:pt x="386455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2412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2412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24127" y="264184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24127" y="307881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24127" y="351579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124127" y="395276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124127" y="43897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138857" y="482672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124127" y="526369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	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138857" y="5700670"/>
            <a:ext cx="716721" cy="518666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1702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1702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91702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1702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91702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1702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1702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1702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1702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91702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0991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0991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0868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09917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09917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09917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09917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09917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709917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709917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0281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0281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281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0281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0281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0281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0281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" name="Полилиния 1023"/>
          <p:cNvSpPr/>
          <p:nvPr/>
        </p:nvSpPr>
        <p:spPr>
          <a:xfrm>
            <a:off x="750281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" name="Полилиния 1024"/>
          <p:cNvSpPr/>
          <p:nvPr/>
        </p:nvSpPr>
        <p:spPr>
          <a:xfrm>
            <a:off x="750281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" name="Полилиния 1025"/>
          <p:cNvSpPr/>
          <p:nvPr/>
        </p:nvSpPr>
        <p:spPr>
          <a:xfrm>
            <a:off x="750281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Полилиния 1027"/>
          <p:cNvSpPr/>
          <p:nvPr/>
        </p:nvSpPr>
        <p:spPr>
          <a:xfrm>
            <a:off x="829570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Полилиния 1030"/>
          <p:cNvSpPr/>
          <p:nvPr/>
        </p:nvSpPr>
        <p:spPr>
          <a:xfrm>
            <a:off x="829570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2" name="Полилиния 1031"/>
          <p:cNvSpPr/>
          <p:nvPr/>
        </p:nvSpPr>
        <p:spPr>
          <a:xfrm>
            <a:off x="8295707" y="26398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3" name="Полилиния 1032"/>
          <p:cNvSpPr/>
          <p:nvPr/>
        </p:nvSpPr>
        <p:spPr>
          <a:xfrm>
            <a:off x="8295707" y="30749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" name="Полилиния 1033"/>
          <p:cNvSpPr/>
          <p:nvPr/>
        </p:nvSpPr>
        <p:spPr>
          <a:xfrm>
            <a:off x="8295707" y="35099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Полилиния 1034"/>
          <p:cNvSpPr/>
          <p:nvPr/>
        </p:nvSpPr>
        <p:spPr>
          <a:xfrm>
            <a:off x="8295707" y="39449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6" name="Полилиния 1035"/>
          <p:cNvSpPr/>
          <p:nvPr/>
        </p:nvSpPr>
        <p:spPr>
          <a:xfrm>
            <a:off x="8295707" y="43799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7" name="Полилиния 1036"/>
          <p:cNvSpPr/>
          <p:nvPr/>
        </p:nvSpPr>
        <p:spPr>
          <a:xfrm>
            <a:off x="8295707" y="48150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8" name="Полилиния 1037"/>
          <p:cNvSpPr/>
          <p:nvPr/>
        </p:nvSpPr>
        <p:spPr>
          <a:xfrm>
            <a:off x="8295707" y="52500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9" name="Полилиния 1038"/>
          <p:cNvSpPr/>
          <p:nvPr/>
        </p:nvSpPr>
        <p:spPr>
          <a:xfrm>
            <a:off x="8295707" y="5685066"/>
            <a:ext cx="731452" cy="53427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9461" y="3053466"/>
            <a:ext cx="4932000" cy="35545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мощности оборудования, обеспечивающего экологически безопасное обращение с отходами,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9461" y="4367361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атмосферу веществ, отходящих от стационарных источников, по отношению к 2017 году,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650" y="105137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018" y="768333"/>
            <a:ext cx="2327076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79461" y="2204864"/>
            <a:ext cx="4932000" cy="365644"/>
          </a:xfrm>
          <a:prstGeom prst="roundRect">
            <a:avLst>
              <a:gd name="adj" fmla="val 2336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обезвреженных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утилизированных отходов производства и потребления в общем объеме образовавшихся отходов I - IV классов опасности,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9461" y="2649987"/>
            <a:ext cx="4932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ликвидированных объектов накопленного вреда окружающей среде, 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9461" y="3927882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уловленных и обезвреженных загрязняющих атмосферу веществ в общем количестве отходящих от стационарных источников загрязняющих веществ, %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9461" y="4806840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населения, охваченного услугой по обращению с твердыми коммунальными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отходами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9461" y="5246319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площади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лесоразведения к площади вырубленных и погибших лесных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насаждений, 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9461" y="5685798"/>
            <a:ext cx="4932000" cy="5335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Республики, %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63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9461" y="3488403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объем добычи общераспространенных полезных ископаемых,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куб. м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68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42728"/>
            <a:ext cx="4320480" cy="2380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комплекса в рамках вступления России в ВТО;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24" y="3194807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620688"/>
            <a:ext cx="3753955" cy="13402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495099" y="1988840"/>
            <a:ext cx="4487275" cy="288032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484105" y="2690814"/>
            <a:ext cx="2664000" cy="3231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и технологическая модернизация, инновационное развитие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484105" y="3911163"/>
            <a:ext cx="2664000" cy="2827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отраслей агропромышленного комплекса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84105" y="6311205"/>
            <a:ext cx="2664000" cy="2952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460292" y="3089177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460292" y="3909559"/>
            <a:ext cx="540000" cy="281905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1366,5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60292" y="5338764"/>
            <a:ext cx="540000" cy="5071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484105" y="3489446"/>
            <a:ext cx="2664000" cy="34598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мелиорации земель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сельскохозяйственного назначения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4484105" y="4269622"/>
            <a:ext cx="2664000" cy="46800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деятельности 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агропромышленном комплексе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484105" y="4813356"/>
            <a:ext cx="2664000" cy="45370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общих условий функционирования отраслей агропромышленного комплекса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474480" y="3488376"/>
            <a:ext cx="511624" cy="34598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42374" y="4267121"/>
            <a:ext cx="540000" cy="46800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60292" y="4809863"/>
            <a:ext cx="540000" cy="453702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484105" y="3089713"/>
            <a:ext cx="2664000" cy="32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ветеринарии в Чувашской Республике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60292" y="2690814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2400" y="649713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243983" y="2313748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449838" y="2313748"/>
            <a:ext cx="540000" cy="32316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226045" y="2690814"/>
            <a:ext cx="540000" cy="32316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226045" y="3087355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322,0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26045" y="3484731"/>
            <a:ext cx="540000" cy="34598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226045" y="4259372"/>
            <a:ext cx="540000" cy="46800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127,3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7226045" y="3904091"/>
            <a:ext cx="540000" cy="28190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1547,6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226045" y="4800749"/>
            <a:ext cx="540000" cy="46828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226045" y="5342411"/>
            <a:ext cx="540000" cy="50714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4471402" y="2305125"/>
            <a:ext cx="2683176" cy="32316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66" name="Полилиния 65"/>
          <p:cNvSpPr/>
          <p:nvPr/>
        </p:nvSpPr>
        <p:spPr>
          <a:xfrm>
            <a:off x="7848930" y="2313748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838454" y="2690814"/>
            <a:ext cx="540000" cy="32316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838454" y="3089178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38454" y="3488377"/>
            <a:ext cx="540000" cy="34598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838454" y="4266664"/>
            <a:ext cx="540000" cy="46800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38454" y="3909560"/>
            <a:ext cx="540000" cy="28190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1365,6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838454" y="4809864"/>
            <a:ext cx="540000" cy="45370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838454" y="5338765"/>
            <a:ext cx="540000" cy="50714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484105" y="5342791"/>
            <a:ext cx="2664000" cy="5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продукции агропром. комплекса, создание системы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оддержки фермеров и развитие сельской кооперации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838454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118,6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26045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60292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118,6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5" name="Диаграмма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23837"/>
              </p:ext>
            </p:extLst>
          </p:nvPr>
        </p:nvGraphicFramePr>
        <p:xfrm>
          <a:off x="241224" y="3553813"/>
          <a:ext cx="4032448" cy="2910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0" name="Полилиния 59"/>
          <p:cNvSpPr/>
          <p:nvPr/>
        </p:nvSpPr>
        <p:spPr>
          <a:xfrm>
            <a:off x="8460292" y="5921110"/>
            <a:ext cx="540000" cy="31489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36296" y="5922414"/>
            <a:ext cx="540000" cy="31489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838454" y="5921111"/>
            <a:ext cx="540000" cy="31489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4484105" y="5922524"/>
            <a:ext cx="2664000" cy="31294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системы поддержки фермеров и развитие сельской кооперации</a:t>
            </a:r>
          </a:p>
        </p:txBody>
      </p:sp>
    </p:spTree>
    <p:extLst>
      <p:ext uri="{BB962C8B-B14F-4D97-AF65-F5344CB8AC3E}">
        <p14:creationId xmlns:p14="http://schemas.microsoft.com/office/powerpoint/2010/main" val="315823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39826" y="1052736"/>
            <a:ext cx="3903032" cy="551113"/>
          </a:xfrm>
          <a:custGeom>
            <a:avLst/>
            <a:gdLst>
              <a:gd name="connsiteX0" fmla="*/ 0 w 3903032"/>
              <a:gd name="connsiteY0" fmla="*/ 42817 h 428165"/>
              <a:gd name="connsiteX1" fmla="*/ 42817 w 3903032"/>
              <a:gd name="connsiteY1" fmla="*/ 0 h 428165"/>
              <a:gd name="connsiteX2" fmla="*/ 3860216 w 3903032"/>
              <a:gd name="connsiteY2" fmla="*/ 0 h 428165"/>
              <a:gd name="connsiteX3" fmla="*/ 3903033 w 3903032"/>
              <a:gd name="connsiteY3" fmla="*/ 42817 h 428165"/>
              <a:gd name="connsiteX4" fmla="*/ 3903032 w 3903032"/>
              <a:gd name="connsiteY4" fmla="*/ 385349 h 428165"/>
              <a:gd name="connsiteX5" fmla="*/ 3860215 w 3903032"/>
              <a:gd name="connsiteY5" fmla="*/ 428166 h 428165"/>
              <a:gd name="connsiteX6" fmla="*/ 42817 w 3903032"/>
              <a:gd name="connsiteY6" fmla="*/ 428165 h 428165"/>
              <a:gd name="connsiteX7" fmla="*/ 0 w 3903032"/>
              <a:gd name="connsiteY7" fmla="*/ 385348 h 428165"/>
              <a:gd name="connsiteX8" fmla="*/ 0 w 390303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3860216" y="0"/>
                </a:lnTo>
                <a:cubicBezTo>
                  <a:pt x="3883863" y="0"/>
                  <a:pt x="3903033" y="19170"/>
                  <a:pt x="3903033" y="42817"/>
                </a:cubicBezTo>
                <a:cubicBezTo>
                  <a:pt x="3903033" y="156994"/>
                  <a:pt x="3903032" y="271172"/>
                  <a:pt x="3903032" y="385349"/>
                </a:cubicBezTo>
                <a:cubicBezTo>
                  <a:pt x="3903032" y="408996"/>
                  <a:pt x="3883862" y="428166"/>
                  <a:pt x="386021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33044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3044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3044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3044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3044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26 773,9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3044" y="4149081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133044" y="4653137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133044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133044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16 500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44149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35413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35413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35413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35413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19 271,0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40010" y="4149081"/>
            <a:ext cx="731452" cy="40001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5940010" y="4653137"/>
            <a:ext cx="731452" cy="35104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40010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40010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16 184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2659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26595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726595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26595" y="327890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6595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22 713,8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26595" y="4149080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6726595" y="4653137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6595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26595" y="5661249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16 750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2985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29855" y="24026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29855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29855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29855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23 195,1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29855" y="4149080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7529855" y="4653138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29855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29855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17 336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38297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41216" y="2412690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338297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38297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39643" y="3740832"/>
            <a:ext cx="728760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23 330,0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38297" y="4149081"/>
            <a:ext cx="731452" cy="40001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71" name="Полилиния 70"/>
          <p:cNvSpPr/>
          <p:nvPr/>
        </p:nvSpPr>
        <p:spPr>
          <a:xfrm>
            <a:off x="8338297" y="4653138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338297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</a:p>
        </p:txBody>
      </p:sp>
      <p:sp>
        <p:nvSpPr>
          <p:cNvPr id="73" name="Полилиния 72"/>
          <p:cNvSpPr/>
          <p:nvPr/>
        </p:nvSpPr>
        <p:spPr>
          <a:xfrm>
            <a:off x="8338297" y="5661249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17 943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7410" y="235818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продукции сельского хозяйства на душу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тыс.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7410" y="280869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сельского хозяйства в хозяйствах всех категорий (в сопоставимых ценах),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7410" y="325920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сельскохозяйственных организаций (с учетом субсидий),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248" y="3740832"/>
            <a:ext cx="4953335" cy="3362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сельского хозяйства (без субъектов малого предпринимательства)руб.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7410" y="4149080"/>
            <a:ext cx="4928565" cy="4000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производительности труда,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080" y="4653136"/>
            <a:ext cx="4928565" cy="35104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высокопроизводительных рабочих мест,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677" y="1462709"/>
            <a:ext cx="2473107" cy="49595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7410" y="5157192"/>
            <a:ext cx="4928565" cy="3753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затрат на приобретение энергоресурсов в структуре затрат на основное производство продукции сельского хозяйства,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7410" y="5661248"/>
            <a:ext cx="4928565" cy="3600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Располагаемые ресурсы домашних хозяйств (в среднем на 1 члена домашнего хозяйства в месяц) в сельской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местности,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02604"/>
            <a:ext cx="2316183" cy="1201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5940010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40010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5940010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940010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940010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22 224,9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6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92696"/>
            <a:ext cx="5760641" cy="203138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жизни и уровня благосостояния сельского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Республики.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535608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032783"/>
              </p:ext>
            </p:extLst>
          </p:nvPr>
        </p:nvGraphicFramePr>
        <p:xfrm>
          <a:off x="65516" y="29969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7947" y="2960705"/>
            <a:ext cx="4878183" cy="32096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10687" y="3732022"/>
            <a:ext cx="2837577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обеспечения доступным и комфортным жильем сельского населения</a:t>
            </a:r>
            <a:endPara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20272" y="3717096"/>
            <a:ext cx="626518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36,5</a:t>
            </a: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10325" y="3732022"/>
            <a:ext cx="595588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0543" y="3732022"/>
            <a:ext cx="595588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7947" y="4365104"/>
            <a:ext cx="2817091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развитие инфраструктуры на сельских территориях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20272" y="4365104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890,3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07396" y="4365104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703,5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94684" y="4365104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478,8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03619" y="3354937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45858" y="3354937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11565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86022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Сектор финансирования\Льготы\_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592" y="835021"/>
            <a:ext cx="3022498" cy="1889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03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0318" y="3328500"/>
            <a:ext cx="5210021" cy="31652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среднемесячных располагаемых ресурсов сельского и городского домохозяйств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90" y="5029495"/>
            <a:ext cx="5210020" cy="85921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 в эксплуатацию автомобильных дорог общего пользования с твердым покрытием, ведущих от сети автомобильных дорог общего пользования к общественно значимым объектам населенных пунктов, расположенных на сельских территориях, объектам производства и переработки продукции, км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55934" y="4183191"/>
            <a:ext cx="5204405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семей, улучшивших жилищные условия, в общем числе семей, состоявших на учете в качестве нуждающихся в жилых помещениях и имеющих право на государственную поддержку в форме социальных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944311"/>
            <a:ext cx="5204405" cy="467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проектов, ед.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3728857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(приобретения) жилья для граждан, проживающих на сельских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территориях, кв. 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250891" y="2830504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5157193"/>
            <a:ext cx="648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6250893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2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865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6970971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73602" y="5157193"/>
            <a:ext cx="648000" cy="720000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4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0971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96583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831734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91051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96583" y="5157194"/>
            <a:ext cx="648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3857064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508105" y="5157193"/>
            <a:ext cx="648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508104" y="4293097"/>
            <a:ext cx="648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08105" y="5948731"/>
            <a:ext cx="648000" cy="4674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2 551,4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16663" y="5948732"/>
            <a:ext cx="612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6663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831734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411131" y="4293097"/>
            <a:ext cx="612000" cy="79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5157194"/>
            <a:ext cx="612000" cy="72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3857064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2 300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2050" y="2826085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826085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Сектор финансирования\Льготы\36492663f8efb06aff410ea48ab8c9b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39" y="782602"/>
            <a:ext cx="2880656" cy="1917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67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498" y="860239"/>
            <a:ext cx="2854649" cy="2136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764705"/>
            <a:ext cx="5360324" cy="22322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в Чувашской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пространства с учетом потребностей общества в получении качественных и достоверных сведений на основе масштабного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распространения информационно-телекоммуникационных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устойчивой и безопасной информационно-телекоммуникационной инфраструктуры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передачи, обработки и хранения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данных, доступной для организаций и домохозяйств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728" y="314096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2166" y="6453336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644008" y="3284984"/>
            <a:ext cx="4292699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93633" y="3781560"/>
            <a:ext cx="2251730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693198" y="4159800"/>
            <a:ext cx="2269607" cy="454495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информационных технологий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692817" y="4655917"/>
            <a:ext cx="2285308" cy="303998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692702" y="5048458"/>
            <a:ext cx="2290027" cy="34024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безопасность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693096" y="5848941"/>
            <a:ext cx="2273837" cy="423854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7701067" y="3780533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701066" y="4159963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266,2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01066" y="4650755"/>
            <a:ext cx="590354" cy="32569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294,1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701069" y="5049961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714590" y="5823318"/>
            <a:ext cx="590354" cy="422032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36009" y="3780533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36009" y="4154438"/>
            <a:ext cx="590354" cy="456447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113,9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336009" y="4650755"/>
            <a:ext cx="590354" cy="325695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36009" y="5823317"/>
            <a:ext cx="590354" cy="422032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36009" y="5049961"/>
            <a:ext cx="590354" cy="338741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41646" y="3780533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41646" y="4159963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232,1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41646" y="4650755"/>
            <a:ext cx="590354" cy="32569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041646" y="5049961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041646" y="5823318"/>
            <a:ext cx="590354" cy="422032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704560" y="5428294"/>
            <a:ext cx="2290027" cy="34024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Массовые коммуникации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041646" y="5416269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167,7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18352" y="5428883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36009" y="5428883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4" name="Диаграмма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2484588"/>
              </p:ext>
            </p:extLst>
          </p:nvPr>
        </p:nvGraphicFramePr>
        <p:xfrm>
          <a:off x="285212" y="3522665"/>
          <a:ext cx="4158388" cy="310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2950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2" y="2636912"/>
            <a:ext cx="2315675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65632" y="4527493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066" y="5414514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6500" y="4524842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46500" y="5422495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949" y="4524842"/>
            <a:ext cx="5579171" cy="8176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437250"/>
            <a:ext cx="5570947" cy="61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использующих механизм получения государственных и муниципальных услуг в электронной форме,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63688" y="3573018"/>
            <a:ext cx="2592288" cy="68936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69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279" y="908065"/>
            <a:ext cx="1565079" cy="1543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" name="Picture 2" descr="https://digitalpadm.com/wp-content/uploads/2018/01/banner-digit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2" y="749927"/>
            <a:ext cx="5528632" cy="23265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6457769" y="3573017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425198" y="4535475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425198" y="5422495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784764" y="4527492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792646" y="5414514"/>
            <a:ext cx="579554" cy="619981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812830" y="357301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711369" y="3573016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06066" y="4527494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46500" y="357301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065632" y="5422495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9061" y="357301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33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280" y="764704"/>
            <a:ext cx="5386716" cy="15121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системного повышения качества и комфорта городской среды на всей территории Чувашской Республики путем реализации в период 2018 -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комплекса мероприятий по благоустройству территорий муниципальных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76118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39953" y="3032956"/>
            <a:ext cx="4775505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109572" y="3642698"/>
            <a:ext cx="2550660" cy="467619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6806728" y="3658161"/>
            <a:ext cx="648072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9087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09572" y="4221088"/>
            <a:ext cx="2550660" cy="108012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и общественных территорий муниципальных образований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842728" y="4334492"/>
            <a:ext cx="612072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517,9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1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118" y="862000"/>
            <a:ext cx="2525338" cy="1856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олилиния 32"/>
          <p:cNvSpPr/>
          <p:nvPr/>
        </p:nvSpPr>
        <p:spPr>
          <a:xfrm>
            <a:off x="7576029" y="4320598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387,8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74763" y="3658160"/>
            <a:ext cx="586017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олилиния 36"/>
          <p:cNvSpPr/>
          <p:nvPr/>
        </p:nvSpPr>
        <p:spPr>
          <a:xfrm>
            <a:off x="8239350" y="3664082"/>
            <a:ext cx="612000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239350" y="4323032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3969981"/>
              </p:ext>
            </p:extLst>
          </p:nvPr>
        </p:nvGraphicFramePr>
        <p:xfrm>
          <a:off x="85600" y="3285837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7383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36712"/>
            <a:ext cx="3837705" cy="684000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748019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4801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48019" y="3501426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7529277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927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42343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8996" y="2564944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благоустроенных общественных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7425" y="3429000"/>
            <a:ext cx="4742605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баллов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1773493"/>
            <a:ext cx="2694136" cy="55833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5930411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74801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52927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7425" y="3897096"/>
            <a:ext cx="4760399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городов с благоприятной городской средой от общего количества городов (индекс качества городской среды выше 50%)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67569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38174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08527" y="4365104"/>
            <a:ext cx="4760399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проектов - победителей Всероссийского конкурса лучших проектов создания комфортной городской среды в малых городах и исторических поселениях, ед.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Picture 2" descr="C:\Users\i.smirnov\Documents\Бюджет для граждан\Фото\1\536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892" y="836712"/>
            <a:ext cx="2260091" cy="1506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олилиния 42"/>
          <p:cNvSpPr/>
          <p:nvPr/>
        </p:nvSpPr>
        <p:spPr>
          <a:xfrm>
            <a:off x="593030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930309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208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593030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593920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22363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16416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16416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16416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164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25551" y="4941208"/>
            <a:ext cx="4752273" cy="504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среды</a:t>
            </a:r>
          </a:p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среднего индекса качества городской среды по отношению к 2019 году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593920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748019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42343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1641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125550" y="5517280"/>
            <a:ext cx="4734477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финансового участия граждан, организаций в выполнении мероприятий по благоустройству дворовых территорий,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126132" y="6021288"/>
            <a:ext cx="4760398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значение индекса качества городской среды по Чувашской Республике, %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593030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674801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927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16416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930309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6748019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529277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16416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  <p:sp>
        <p:nvSpPr>
          <p:cNvPr id="54" name="Полилиния 53"/>
          <p:cNvSpPr/>
          <p:nvPr/>
        </p:nvSpPr>
        <p:spPr>
          <a:xfrm>
            <a:off x="5111094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509353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093537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</a:t>
            </a:r>
          </a:p>
        </p:txBody>
      </p:sp>
      <p:sp>
        <p:nvSpPr>
          <p:cNvPr id="72" name="Полилиния 71"/>
          <p:cNvSpPr/>
          <p:nvPr/>
        </p:nvSpPr>
        <p:spPr>
          <a:xfrm>
            <a:off x="509353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73" name="Полилиния 72"/>
          <p:cNvSpPr/>
          <p:nvPr/>
        </p:nvSpPr>
        <p:spPr>
          <a:xfrm>
            <a:off x="5093537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5093537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509353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5093537" y="602133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17425" y="2996992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74801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52927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3030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316416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09353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04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836712"/>
            <a:ext cx="5386716" cy="129614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развития промышленности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бизнеса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46497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93706" y="2886020"/>
            <a:ext cx="4688404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83968" y="3315074"/>
            <a:ext cx="2698943" cy="462827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283968" y="4719927"/>
            <a:ext cx="2698943" cy="49255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20272" y="3309416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33965" y="3933056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108,7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7033965" y="4731431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54024" y="3315074"/>
            <a:ext cx="612000" cy="468485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873777"/>
              </p:ext>
            </p:extLst>
          </p:nvPr>
        </p:nvGraphicFramePr>
        <p:xfrm>
          <a:off x="215056" y="3061627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87148" y="3315074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83968" y="3933055"/>
            <a:ext cx="2698943" cy="714863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Инновационное развитие промышленности 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7683825" y="3933955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0970" y="3933055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15,8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683825" y="4736648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40970" y="4736647"/>
            <a:ext cx="612000" cy="487335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74" y="620688"/>
            <a:ext cx="3024336" cy="2265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83968" y="5269616"/>
            <a:ext cx="2698943" cy="60765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Энергосбережение в 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33965" y="528112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9,6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7670593" y="5286337"/>
            <a:ext cx="634277" cy="5909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40970" y="5286337"/>
            <a:ext cx="612000" cy="5909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283968" y="5917689"/>
            <a:ext cx="2698943" cy="60765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7035356" y="5929194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26,6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7676943" y="592344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27,8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340970" y="592344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27,8</a:t>
            </a:r>
          </a:p>
        </p:txBody>
      </p:sp>
    </p:spTree>
    <p:extLst>
      <p:ext uri="{BB962C8B-B14F-4D97-AF65-F5344CB8AC3E}">
        <p14:creationId xmlns:p14="http://schemas.microsoft.com/office/powerpoint/2010/main" val="177303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105589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927052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46344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8399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37691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9038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1093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16520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832" y="3568976"/>
            <a:ext cx="4903478" cy="5615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обрабатывающих производств,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2378907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73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75" y="1357879"/>
            <a:ext cx="2279984" cy="1756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37" y="931128"/>
            <a:ext cx="2832574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5946344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737691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9038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16520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0467" y="4265591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организаций, осуществлявших технологические инновации, в общем числе обследованных организаций, 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9463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492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29038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31947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30467" y="4948432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количества организаций, внедривших международные стандарты качества (современные технологии управления), по отношению к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126659" y="2363368"/>
            <a:ext cx="730800" cy="777600"/>
          </a:xfrm>
          <a:custGeom>
            <a:avLst/>
            <a:gdLst>
              <a:gd name="connsiteX0" fmla="*/ 0 w 1612017"/>
              <a:gd name="connsiteY0" fmla="*/ 91715 h 917152"/>
              <a:gd name="connsiteX1" fmla="*/ 91715 w 1612017"/>
              <a:gd name="connsiteY1" fmla="*/ 0 h 917152"/>
              <a:gd name="connsiteX2" fmla="*/ 1520302 w 1612017"/>
              <a:gd name="connsiteY2" fmla="*/ 0 h 917152"/>
              <a:gd name="connsiteX3" fmla="*/ 1612017 w 1612017"/>
              <a:gd name="connsiteY3" fmla="*/ 91715 h 917152"/>
              <a:gd name="connsiteX4" fmla="*/ 1612017 w 1612017"/>
              <a:gd name="connsiteY4" fmla="*/ 825437 h 917152"/>
              <a:gd name="connsiteX5" fmla="*/ 1520302 w 1612017"/>
              <a:gd name="connsiteY5" fmla="*/ 917152 h 917152"/>
              <a:gd name="connsiteX6" fmla="*/ 91715 w 1612017"/>
              <a:gd name="connsiteY6" fmla="*/ 917152 h 917152"/>
              <a:gd name="connsiteX7" fmla="*/ 0 w 1612017"/>
              <a:gd name="connsiteY7" fmla="*/ 825437 h 917152"/>
              <a:gd name="connsiteX8" fmla="*/ 0 w 1612017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2017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1520302" y="0"/>
                </a:lnTo>
                <a:cubicBezTo>
                  <a:pt x="1570955" y="0"/>
                  <a:pt x="1612017" y="41062"/>
                  <a:pt x="1612017" y="91715"/>
                </a:cubicBezTo>
                <a:lnTo>
                  <a:pt x="1612017" y="825437"/>
                </a:lnTo>
                <a:cubicBezTo>
                  <a:pt x="1612017" y="876090"/>
                  <a:pt x="1570955" y="917152"/>
                  <a:pt x="1520302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120868" y="3568976"/>
            <a:ext cx="730800" cy="568800"/>
          </a:xfrm>
          <a:custGeom>
            <a:avLst/>
            <a:gdLst>
              <a:gd name="connsiteX0" fmla="*/ 0 w 1605729"/>
              <a:gd name="connsiteY0" fmla="*/ 46558 h 465583"/>
              <a:gd name="connsiteX1" fmla="*/ 46558 w 1605729"/>
              <a:gd name="connsiteY1" fmla="*/ 0 h 465583"/>
              <a:gd name="connsiteX2" fmla="*/ 1559171 w 1605729"/>
              <a:gd name="connsiteY2" fmla="*/ 0 h 465583"/>
              <a:gd name="connsiteX3" fmla="*/ 1605729 w 1605729"/>
              <a:gd name="connsiteY3" fmla="*/ 46558 h 465583"/>
              <a:gd name="connsiteX4" fmla="*/ 1605729 w 1605729"/>
              <a:gd name="connsiteY4" fmla="*/ 419025 h 465583"/>
              <a:gd name="connsiteX5" fmla="*/ 1559171 w 1605729"/>
              <a:gd name="connsiteY5" fmla="*/ 465583 h 465583"/>
              <a:gd name="connsiteX6" fmla="*/ 46558 w 1605729"/>
              <a:gd name="connsiteY6" fmla="*/ 465583 h 465583"/>
              <a:gd name="connsiteX7" fmla="*/ 0 w 1605729"/>
              <a:gd name="connsiteY7" fmla="*/ 419025 h 465583"/>
              <a:gd name="connsiteX8" fmla="*/ 0 w 1605729"/>
              <a:gd name="connsiteY8" fmla="*/ 46558 h 46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729" h="465583">
                <a:moveTo>
                  <a:pt x="0" y="46558"/>
                </a:moveTo>
                <a:cubicBezTo>
                  <a:pt x="0" y="20845"/>
                  <a:pt x="20845" y="0"/>
                  <a:pt x="46558" y="0"/>
                </a:cubicBezTo>
                <a:lnTo>
                  <a:pt x="1559171" y="0"/>
                </a:lnTo>
                <a:cubicBezTo>
                  <a:pt x="1584884" y="0"/>
                  <a:pt x="1605729" y="20845"/>
                  <a:pt x="1605729" y="46558"/>
                </a:cubicBezTo>
                <a:lnTo>
                  <a:pt x="1605729" y="419025"/>
                </a:lnTo>
                <a:cubicBezTo>
                  <a:pt x="1605729" y="444738"/>
                  <a:pt x="1584884" y="465583"/>
                  <a:pt x="1559171" y="465583"/>
                </a:cubicBezTo>
                <a:lnTo>
                  <a:pt x="46558" y="465583"/>
                </a:lnTo>
                <a:cubicBezTo>
                  <a:pt x="20845" y="465583"/>
                  <a:pt x="0" y="444738"/>
                  <a:pt x="0" y="419025"/>
                </a:cubicBezTo>
                <a:lnTo>
                  <a:pt x="0" y="46558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546" tIns="55546" rIns="55546" bIns="5554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120868" y="4266688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120868" y="4948432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11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390405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759495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8545"/>
            <a:ext cx="5432332" cy="19223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государственным имуществом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состава и структуры государственного имущества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экономики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28" y="2996952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020063"/>
              </p:ext>
            </p:extLst>
          </p:nvPr>
        </p:nvGraphicFramePr>
        <p:xfrm>
          <a:off x="245437" y="3320117"/>
          <a:ext cx="3750499" cy="32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513069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601217" y="3501008"/>
            <a:ext cx="4364707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01217" y="3997584"/>
            <a:ext cx="2373363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601217" y="4375824"/>
            <a:ext cx="2390805" cy="454495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государственным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 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601217" y="4871940"/>
            <a:ext cx="2406125" cy="608566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государственного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730284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730283" y="4375987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30283" y="4866779"/>
            <a:ext cx="590354" cy="541719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65226" y="3996557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65226" y="4370462"/>
            <a:ext cx="590354" cy="456447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65226" y="4866779"/>
            <a:ext cx="590354" cy="541719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70863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70863" y="4375987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70863" y="4866779"/>
            <a:ext cx="590354" cy="541719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28" name="Picture 4" descr="https://media2.24aul.ru/imgs/5b1a9eff63d0d4ff2c73ad20/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36" y="810747"/>
            <a:ext cx="3420300" cy="2017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02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3" y="878377"/>
            <a:ext cx="2700232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7025209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25209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025209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025209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06817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06817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06817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817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88424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88424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88424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88424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174" y="2919296"/>
            <a:ext cx="5282915" cy="5068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государственного имущества Чувашской Республики,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вовлеченного </a:t>
            </a:r>
            <a:b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хозяйственный оборот,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006249"/>
            <a:ext cx="5306201" cy="137507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площади земельных участков, находящихся в государственной собственности Чувашской Республики, предоставленных в постоянное (бессрочное) пользование, безвозмездное пользование, аренду и переданных в собственность, в общей площади земельных участков, находящихся в государственной собственности Чувашской Республики (за исключением земельных участков, изъятых из оборота и ограниченных в обороте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190909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7</a:t>
            </a:r>
            <a:r>
              <a:rPr lang="ru-RU" dirty="0" smtClean="0">
                <a:solidFill>
                  <a:prstClr val="black"/>
                </a:solidFill>
              </a:rPr>
              <a:t>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1173" y="3567367"/>
            <a:ext cx="5282915" cy="13332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суммы дивидендов (чистой прибыли) по пакетам акций (долям) хозяйственных обществ, при-надлежащим Чувашской Республике, фактически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поступившей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республиканский бюджет Чувашской Республики, к сумме дивидендов (чистой прибыли), подлежащей перечислению в республиканский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соответствии с решениями собраний акционеров (участников) в отчетном году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atameken.kz/ru/imagecache/news/crop_zemlya_1519295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52662"/>
            <a:ext cx="2463363" cy="1408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олилиния 35"/>
          <p:cNvSpPr/>
          <p:nvPr/>
        </p:nvSpPr>
        <p:spPr>
          <a:xfrm>
            <a:off x="6343601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343601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343601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343601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661993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661993" y="2927768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661993" y="379870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661993" y="5329102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525344"/>
            <a:ext cx="1006489" cy="29784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76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579" y="764704"/>
            <a:ext cx="5958589" cy="18722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автомобильном транспорте базовых условий, обеспечивающих доступ к результатам космической деятельности, и их эффективное использование на базе информационно-навигационной системы в Чувашской 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транспорте</a:t>
            </a:r>
          </a:p>
          <a:p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0332175"/>
              </p:ext>
            </p:extLst>
          </p:nvPr>
        </p:nvGraphicFramePr>
        <p:xfrm>
          <a:off x="147780" y="3134595"/>
          <a:ext cx="4158388" cy="310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80" y="275612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3" y="1052736"/>
            <a:ext cx="2376265" cy="158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4427983" y="2760489"/>
            <a:ext cx="4501247" cy="360000"/>
          </a:xfrm>
          <a:custGeom>
            <a:avLst/>
            <a:gdLst>
              <a:gd name="connsiteX0" fmla="*/ 0 w 4939456"/>
              <a:gd name="connsiteY0" fmla="*/ 47494 h 474939"/>
              <a:gd name="connsiteX1" fmla="*/ 47494 w 4939456"/>
              <a:gd name="connsiteY1" fmla="*/ 0 h 474939"/>
              <a:gd name="connsiteX2" fmla="*/ 4891962 w 4939456"/>
              <a:gd name="connsiteY2" fmla="*/ 0 h 474939"/>
              <a:gd name="connsiteX3" fmla="*/ 4939456 w 4939456"/>
              <a:gd name="connsiteY3" fmla="*/ 47494 h 474939"/>
              <a:gd name="connsiteX4" fmla="*/ 4939456 w 4939456"/>
              <a:gd name="connsiteY4" fmla="*/ 427445 h 474939"/>
              <a:gd name="connsiteX5" fmla="*/ 4891962 w 4939456"/>
              <a:gd name="connsiteY5" fmla="*/ 474939 h 474939"/>
              <a:gd name="connsiteX6" fmla="*/ 47494 w 4939456"/>
              <a:gd name="connsiteY6" fmla="*/ 474939 h 474939"/>
              <a:gd name="connsiteX7" fmla="*/ 0 w 4939456"/>
              <a:gd name="connsiteY7" fmla="*/ 427445 h 474939"/>
              <a:gd name="connsiteX8" fmla="*/ 0 w 493945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945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4891962" y="0"/>
                </a:lnTo>
                <a:cubicBezTo>
                  <a:pt x="4918192" y="0"/>
                  <a:pt x="4939456" y="21264"/>
                  <a:pt x="4939456" y="47494"/>
                </a:cubicBezTo>
                <a:lnTo>
                  <a:pt x="4939456" y="427445"/>
                </a:lnTo>
                <a:cubicBezTo>
                  <a:pt x="4939456" y="453675"/>
                  <a:pt x="4918192" y="474939"/>
                  <a:pt x="489196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680" tIns="78680" rIns="78680" bIns="7868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7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427982" y="3170830"/>
            <a:ext cx="2304257" cy="330178"/>
          </a:xfrm>
          <a:custGeom>
            <a:avLst/>
            <a:gdLst>
              <a:gd name="connsiteX0" fmla="*/ 0 w 2842959"/>
              <a:gd name="connsiteY0" fmla="*/ 33018 h 330178"/>
              <a:gd name="connsiteX1" fmla="*/ 33018 w 2842959"/>
              <a:gd name="connsiteY1" fmla="*/ 0 h 330178"/>
              <a:gd name="connsiteX2" fmla="*/ 2809941 w 2842959"/>
              <a:gd name="connsiteY2" fmla="*/ 0 h 330178"/>
              <a:gd name="connsiteX3" fmla="*/ 2842959 w 2842959"/>
              <a:gd name="connsiteY3" fmla="*/ 33018 h 330178"/>
              <a:gd name="connsiteX4" fmla="*/ 2842959 w 2842959"/>
              <a:gd name="connsiteY4" fmla="*/ 297160 h 330178"/>
              <a:gd name="connsiteX5" fmla="*/ 2809941 w 2842959"/>
              <a:gd name="connsiteY5" fmla="*/ 330178 h 330178"/>
              <a:gd name="connsiteX6" fmla="*/ 33018 w 2842959"/>
              <a:gd name="connsiteY6" fmla="*/ 330178 h 330178"/>
              <a:gd name="connsiteX7" fmla="*/ 0 w 2842959"/>
              <a:gd name="connsiteY7" fmla="*/ 297160 h 330178"/>
              <a:gd name="connsiteX8" fmla="*/ 0 w 2842959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2809941" y="0"/>
                </a:lnTo>
                <a:cubicBezTo>
                  <a:pt x="2828176" y="0"/>
                  <a:pt x="2842959" y="14783"/>
                  <a:pt x="2842959" y="33018"/>
                </a:cubicBezTo>
                <a:lnTo>
                  <a:pt x="2842959" y="297160"/>
                </a:lnTo>
                <a:cubicBezTo>
                  <a:pt x="2842959" y="315395"/>
                  <a:pt x="2828176" y="330178"/>
                  <a:pt x="2809941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427983" y="3573016"/>
            <a:ext cx="2304257" cy="576064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Безопасные и качественные автомобильные дороги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427984" y="4221088"/>
            <a:ext cx="2304256" cy="432048"/>
          </a:xfrm>
          <a:custGeom>
            <a:avLst/>
            <a:gdLst>
              <a:gd name="connsiteX0" fmla="*/ 0 w 2809821"/>
              <a:gd name="connsiteY0" fmla="*/ 47494 h 474939"/>
              <a:gd name="connsiteX1" fmla="*/ 47494 w 2809821"/>
              <a:gd name="connsiteY1" fmla="*/ 0 h 474939"/>
              <a:gd name="connsiteX2" fmla="*/ 2762327 w 2809821"/>
              <a:gd name="connsiteY2" fmla="*/ 0 h 474939"/>
              <a:gd name="connsiteX3" fmla="*/ 2809821 w 2809821"/>
              <a:gd name="connsiteY3" fmla="*/ 47494 h 474939"/>
              <a:gd name="connsiteX4" fmla="*/ 2809821 w 2809821"/>
              <a:gd name="connsiteY4" fmla="*/ 427445 h 474939"/>
              <a:gd name="connsiteX5" fmla="*/ 2762327 w 2809821"/>
              <a:gd name="connsiteY5" fmla="*/ 474939 h 474939"/>
              <a:gd name="connsiteX6" fmla="*/ 47494 w 2809821"/>
              <a:gd name="connsiteY6" fmla="*/ 474939 h 474939"/>
              <a:gd name="connsiteX7" fmla="*/ 0 w 2809821"/>
              <a:gd name="connsiteY7" fmla="*/ 427445 h 474939"/>
              <a:gd name="connsiteX8" fmla="*/ 0 w 280982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982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62327" y="0"/>
                </a:lnTo>
                <a:cubicBezTo>
                  <a:pt x="2788557" y="0"/>
                  <a:pt x="2809821" y="21264"/>
                  <a:pt x="2809821" y="47494"/>
                </a:cubicBezTo>
                <a:lnTo>
                  <a:pt x="2809821" y="427445"/>
                </a:lnTo>
                <a:cubicBezTo>
                  <a:pt x="2809821" y="453675"/>
                  <a:pt x="2788557" y="474939"/>
                  <a:pt x="276232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Пассажирский транспорт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27984" y="4725144"/>
            <a:ext cx="2304256" cy="504056"/>
          </a:xfrm>
          <a:custGeom>
            <a:avLst/>
            <a:gdLst>
              <a:gd name="connsiteX0" fmla="*/ 0 w 2766238"/>
              <a:gd name="connsiteY0" fmla="*/ 27367 h 273669"/>
              <a:gd name="connsiteX1" fmla="*/ 27367 w 2766238"/>
              <a:gd name="connsiteY1" fmla="*/ 0 h 273669"/>
              <a:gd name="connsiteX2" fmla="*/ 2738871 w 2766238"/>
              <a:gd name="connsiteY2" fmla="*/ 0 h 273669"/>
              <a:gd name="connsiteX3" fmla="*/ 2766238 w 2766238"/>
              <a:gd name="connsiteY3" fmla="*/ 27367 h 273669"/>
              <a:gd name="connsiteX4" fmla="*/ 2766238 w 2766238"/>
              <a:gd name="connsiteY4" fmla="*/ 246302 h 273669"/>
              <a:gd name="connsiteX5" fmla="*/ 2738871 w 2766238"/>
              <a:gd name="connsiteY5" fmla="*/ 273669 h 273669"/>
              <a:gd name="connsiteX6" fmla="*/ 27367 w 2766238"/>
              <a:gd name="connsiteY6" fmla="*/ 273669 h 273669"/>
              <a:gd name="connsiteX7" fmla="*/ 0 w 2766238"/>
              <a:gd name="connsiteY7" fmla="*/ 246302 h 273669"/>
              <a:gd name="connsiteX8" fmla="*/ 0 w 276623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2738871" y="0"/>
                </a:lnTo>
                <a:cubicBezTo>
                  <a:pt x="2753985" y="0"/>
                  <a:pt x="2766238" y="12253"/>
                  <a:pt x="2766238" y="27367"/>
                </a:cubicBezTo>
                <a:lnTo>
                  <a:pt x="2766238" y="246302"/>
                </a:lnTo>
                <a:cubicBezTo>
                  <a:pt x="2766238" y="261416"/>
                  <a:pt x="2753985" y="273669"/>
                  <a:pt x="273887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35" tIns="53735" rIns="53735" bIns="537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дорожного движения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427984" y="5324998"/>
            <a:ext cx="2304256" cy="624282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использования природного газа в качестве моторного топлива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86819" y="3170830"/>
            <a:ext cx="648000" cy="330178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86818" y="3573016"/>
            <a:ext cx="665501" cy="576064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273,5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04248" y="4221088"/>
            <a:ext cx="648000" cy="43204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804248" y="4725144"/>
            <a:ext cx="648000" cy="504056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86820" y="5325210"/>
            <a:ext cx="648000" cy="624070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253994" y="3170830"/>
            <a:ext cx="710494" cy="330178"/>
          </a:xfrm>
          <a:custGeom>
            <a:avLst/>
            <a:gdLst>
              <a:gd name="connsiteX0" fmla="*/ 0 w 687626"/>
              <a:gd name="connsiteY0" fmla="*/ 33018 h 330178"/>
              <a:gd name="connsiteX1" fmla="*/ 33018 w 687626"/>
              <a:gd name="connsiteY1" fmla="*/ 0 h 330178"/>
              <a:gd name="connsiteX2" fmla="*/ 654608 w 687626"/>
              <a:gd name="connsiteY2" fmla="*/ 0 h 330178"/>
              <a:gd name="connsiteX3" fmla="*/ 687626 w 687626"/>
              <a:gd name="connsiteY3" fmla="*/ 33018 h 330178"/>
              <a:gd name="connsiteX4" fmla="*/ 687626 w 687626"/>
              <a:gd name="connsiteY4" fmla="*/ 297160 h 330178"/>
              <a:gd name="connsiteX5" fmla="*/ 654608 w 687626"/>
              <a:gd name="connsiteY5" fmla="*/ 330178 h 330178"/>
              <a:gd name="connsiteX6" fmla="*/ 33018 w 687626"/>
              <a:gd name="connsiteY6" fmla="*/ 330178 h 330178"/>
              <a:gd name="connsiteX7" fmla="*/ 0 w 687626"/>
              <a:gd name="connsiteY7" fmla="*/ 297160 h 330178"/>
              <a:gd name="connsiteX8" fmla="*/ 0 w 687626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654608" y="0"/>
                </a:lnTo>
                <a:cubicBezTo>
                  <a:pt x="672843" y="0"/>
                  <a:pt x="687626" y="14783"/>
                  <a:pt x="687626" y="33018"/>
                </a:cubicBezTo>
                <a:lnTo>
                  <a:pt x="687626" y="297160"/>
                </a:lnTo>
                <a:cubicBezTo>
                  <a:pt x="687626" y="315395"/>
                  <a:pt x="672843" y="330178"/>
                  <a:pt x="654608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253994" y="3573016"/>
            <a:ext cx="710494" cy="576064"/>
          </a:xfrm>
          <a:custGeom>
            <a:avLst/>
            <a:gdLst>
              <a:gd name="connsiteX0" fmla="*/ 0 w 684944"/>
              <a:gd name="connsiteY0" fmla="*/ 28445 h 284446"/>
              <a:gd name="connsiteX1" fmla="*/ 28445 w 684944"/>
              <a:gd name="connsiteY1" fmla="*/ 0 h 284446"/>
              <a:gd name="connsiteX2" fmla="*/ 656499 w 684944"/>
              <a:gd name="connsiteY2" fmla="*/ 0 h 284446"/>
              <a:gd name="connsiteX3" fmla="*/ 684944 w 684944"/>
              <a:gd name="connsiteY3" fmla="*/ 28445 h 284446"/>
              <a:gd name="connsiteX4" fmla="*/ 684944 w 684944"/>
              <a:gd name="connsiteY4" fmla="*/ 256001 h 284446"/>
              <a:gd name="connsiteX5" fmla="*/ 656499 w 684944"/>
              <a:gd name="connsiteY5" fmla="*/ 284446 h 284446"/>
              <a:gd name="connsiteX6" fmla="*/ 28445 w 684944"/>
              <a:gd name="connsiteY6" fmla="*/ 284446 h 284446"/>
              <a:gd name="connsiteX7" fmla="*/ 0 w 684944"/>
              <a:gd name="connsiteY7" fmla="*/ 256001 h 284446"/>
              <a:gd name="connsiteX8" fmla="*/ 0 w 684944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4944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656499" y="0"/>
                </a:lnTo>
                <a:cubicBezTo>
                  <a:pt x="672209" y="0"/>
                  <a:pt x="684944" y="12735"/>
                  <a:pt x="684944" y="28445"/>
                </a:cubicBezTo>
                <a:lnTo>
                  <a:pt x="684944" y="256001"/>
                </a:lnTo>
                <a:cubicBezTo>
                  <a:pt x="684944" y="271711"/>
                  <a:pt x="672209" y="284446"/>
                  <a:pt x="656499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5 024,8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244408" y="4221088"/>
            <a:ext cx="720080" cy="504056"/>
          </a:xfrm>
          <a:custGeom>
            <a:avLst/>
            <a:gdLst>
              <a:gd name="connsiteX0" fmla="*/ 0 w 679611"/>
              <a:gd name="connsiteY0" fmla="*/ 47494 h 474939"/>
              <a:gd name="connsiteX1" fmla="*/ 47494 w 679611"/>
              <a:gd name="connsiteY1" fmla="*/ 0 h 474939"/>
              <a:gd name="connsiteX2" fmla="*/ 632117 w 679611"/>
              <a:gd name="connsiteY2" fmla="*/ 0 h 474939"/>
              <a:gd name="connsiteX3" fmla="*/ 679611 w 679611"/>
              <a:gd name="connsiteY3" fmla="*/ 47494 h 474939"/>
              <a:gd name="connsiteX4" fmla="*/ 679611 w 679611"/>
              <a:gd name="connsiteY4" fmla="*/ 427445 h 474939"/>
              <a:gd name="connsiteX5" fmla="*/ 632117 w 679611"/>
              <a:gd name="connsiteY5" fmla="*/ 474939 h 474939"/>
              <a:gd name="connsiteX6" fmla="*/ 47494 w 679611"/>
              <a:gd name="connsiteY6" fmla="*/ 474939 h 474939"/>
              <a:gd name="connsiteX7" fmla="*/ 0 w 679611"/>
              <a:gd name="connsiteY7" fmla="*/ 427445 h 474939"/>
              <a:gd name="connsiteX8" fmla="*/ 0 w 67961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961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2117" y="0"/>
                </a:lnTo>
                <a:cubicBezTo>
                  <a:pt x="658347" y="0"/>
                  <a:pt x="679611" y="21264"/>
                  <a:pt x="679611" y="47494"/>
                </a:cubicBezTo>
                <a:lnTo>
                  <a:pt x="679611" y="427445"/>
                </a:lnTo>
                <a:cubicBezTo>
                  <a:pt x="679611" y="453675"/>
                  <a:pt x="658347" y="474939"/>
                  <a:pt x="63211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08" y="4725144"/>
            <a:ext cx="720080" cy="504056"/>
          </a:xfrm>
          <a:custGeom>
            <a:avLst/>
            <a:gdLst>
              <a:gd name="connsiteX0" fmla="*/ 0 w 688848"/>
              <a:gd name="connsiteY0" fmla="*/ 27367 h 273669"/>
              <a:gd name="connsiteX1" fmla="*/ 27367 w 688848"/>
              <a:gd name="connsiteY1" fmla="*/ 0 h 273669"/>
              <a:gd name="connsiteX2" fmla="*/ 661481 w 688848"/>
              <a:gd name="connsiteY2" fmla="*/ 0 h 273669"/>
              <a:gd name="connsiteX3" fmla="*/ 688848 w 688848"/>
              <a:gd name="connsiteY3" fmla="*/ 27367 h 273669"/>
              <a:gd name="connsiteX4" fmla="*/ 688848 w 688848"/>
              <a:gd name="connsiteY4" fmla="*/ 246302 h 273669"/>
              <a:gd name="connsiteX5" fmla="*/ 661481 w 688848"/>
              <a:gd name="connsiteY5" fmla="*/ 273669 h 273669"/>
              <a:gd name="connsiteX6" fmla="*/ 27367 w 688848"/>
              <a:gd name="connsiteY6" fmla="*/ 273669 h 273669"/>
              <a:gd name="connsiteX7" fmla="*/ 0 w 688848"/>
              <a:gd name="connsiteY7" fmla="*/ 246302 h 273669"/>
              <a:gd name="connsiteX8" fmla="*/ 0 w 68884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4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661481" y="0"/>
                </a:lnTo>
                <a:cubicBezTo>
                  <a:pt x="676595" y="0"/>
                  <a:pt x="688848" y="12253"/>
                  <a:pt x="688848" y="27367"/>
                </a:cubicBezTo>
                <a:lnTo>
                  <a:pt x="688848" y="246302"/>
                </a:lnTo>
                <a:cubicBezTo>
                  <a:pt x="688848" y="261416"/>
                  <a:pt x="676595" y="273669"/>
                  <a:pt x="66148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253994" y="5324998"/>
            <a:ext cx="710493" cy="624282"/>
          </a:xfrm>
          <a:custGeom>
            <a:avLst/>
            <a:gdLst>
              <a:gd name="connsiteX0" fmla="*/ 0 w 678181"/>
              <a:gd name="connsiteY0" fmla="*/ 47494 h 474939"/>
              <a:gd name="connsiteX1" fmla="*/ 47494 w 678181"/>
              <a:gd name="connsiteY1" fmla="*/ 0 h 474939"/>
              <a:gd name="connsiteX2" fmla="*/ 630687 w 678181"/>
              <a:gd name="connsiteY2" fmla="*/ 0 h 474939"/>
              <a:gd name="connsiteX3" fmla="*/ 678181 w 678181"/>
              <a:gd name="connsiteY3" fmla="*/ 47494 h 474939"/>
              <a:gd name="connsiteX4" fmla="*/ 678181 w 678181"/>
              <a:gd name="connsiteY4" fmla="*/ 427445 h 474939"/>
              <a:gd name="connsiteX5" fmla="*/ 630687 w 678181"/>
              <a:gd name="connsiteY5" fmla="*/ 474939 h 474939"/>
              <a:gd name="connsiteX6" fmla="*/ 47494 w 678181"/>
              <a:gd name="connsiteY6" fmla="*/ 474939 h 474939"/>
              <a:gd name="connsiteX7" fmla="*/ 0 w 678181"/>
              <a:gd name="connsiteY7" fmla="*/ 427445 h 474939"/>
              <a:gd name="connsiteX8" fmla="*/ 0 w 67818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18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0687" y="0"/>
                </a:lnTo>
                <a:cubicBezTo>
                  <a:pt x="656917" y="0"/>
                  <a:pt x="678181" y="21264"/>
                  <a:pt x="678181" y="47494"/>
                </a:cubicBezTo>
                <a:lnTo>
                  <a:pt x="678181" y="427445"/>
                </a:lnTo>
                <a:cubicBezTo>
                  <a:pt x="678181" y="453675"/>
                  <a:pt x="656917" y="474939"/>
                  <a:pt x="63068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881" y="726602"/>
            <a:ext cx="2587470" cy="1724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7512944" y="3170830"/>
            <a:ext cx="648000" cy="330178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2944" y="3573016"/>
            <a:ext cx="659456" cy="576064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6 463,6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24328" y="4221088"/>
            <a:ext cx="648000" cy="43204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24328" y="4725144"/>
            <a:ext cx="648000" cy="504056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12945" y="5324998"/>
            <a:ext cx="648000" cy="624282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16,6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427982" y="6021289"/>
            <a:ext cx="2304257" cy="50405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6804248" y="6021288"/>
            <a:ext cx="648072" cy="50405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24328" y="6021288"/>
            <a:ext cx="648000" cy="50405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244408" y="6021288"/>
            <a:ext cx="720080" cy="504056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9232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2204864"/>
            <a:ext cx="4968552" cy="5436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км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4" y="2837976"/>
            <a:ext cx="4968552" cy="5683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находящихся в нормативном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3501008"/>
            <a:ext cx="4968552" cy="69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протяженности автомобильных дорог общего пользования регионального,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межмуниципального 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значения на территории Чувашской Республики, соответствующих нормативным требованиям, в их общей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протяженности, %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504" y="4293096"/>
            <a:ext cx="4968552" cy="6336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значения, в отношении которых проведены работы по капитальному ремонту или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ремонту,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013176"/>
            <a:ext cx="4968552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перевезенных транспортом общего пользования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пассажиров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тыс.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7504" y="5641195"/>
            <a:ext cx="49685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парка транспортных средств, работающих на компримированном природном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газе, ед. 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980728"/>
            <a:ext cx="2336446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37511" y="6492875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77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7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92696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148064" y="692696"/>
            <a:ext cx="3940523" cy="801809"/>
          </a:xfrm>
          <a:prstGeom prst="roundRect">
            <a:avLst>
              <a:gd name="adj" fmla="val 1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28" name="Скругленный прямоугольник 4"/>
          <p:cNvSpPr/>
          <p:nvPr/>
        </p:nvSpPr>
        <p:spPr>
          <a:xfrm>
            <a:off x="5148064" y="692696"/>
            <a:ext cx="3893555" cy="7548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45" name="Скругленный прямоугольник 6"/>
          <p:cNvSpPr/>
          <p:nvPr/>
        </p:nvSpPr>
        <p:spPr>
          <a:xfrm>
            <a:off x="5906019" y="1680500"/>
            <a:ext cx="772579" cy="33958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6" name="Скругленный прямоугольник 4"/>
          <p:cNvSpPr/>
          <p:nvPr/>
        </p:nvSpPr>
        <p:spPr>
          <a:xfrm>
            <a:off x="5102577" y="2259238"/>
            <a:ext cx="715724" cy="3889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98" name="Скругленный прямоугольник 297"/>
          <p:cNvSpPr/>
          <p:nvPr/>
        </p:nvSpPr>
        <p:spPr>
          <a:xfrm>
            <a:off x="5148064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" name="Скругленный прямоугольник 295"/>
          <p:cNvSpPr/>
          <p:nvPr/>
        </p:nvSpPr>
        <p:spPr>
          <a:xfrm>
            <a:off x="5940152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12 369,9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4" name="Скругленный прямоугольник 293"/>
          <p:cNvSpPr/>
          <p:nvPr/>
        </p:nvSpPr>
        <p:spPr>
          <a:xfrm>
            <a:off x="8316416" y="2219369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12 401,4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Скругленный прямоугольник 291"/>
          <p:cNvSpPr/>
          <p:nvPr/>
        </p:nvSpPr>
        <p:spPr>
          <a:xfrm>
            <a:off x="6732240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374,1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7524328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377,9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5148064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4 212,5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5940152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4 384,0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" name="Скругленный прямоугольник 308"/>
          <p:cNvSpPr/>
          <p:nvPr/>
        </p:nvSpPr>
        <p:spPr>
          <a:xfrm>
            <a:off x="8316416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4 725,5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" name="Скругленный прямоугольник 306"/>
          <p:cNvSpPr/>
          <p:nvPr/>
        </p:nvSpPr>
        <p:spPr>
          <a:xfrm>
            <a:off x="6732240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4 498,6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Скругленный прямоугольник 304"/>
          <p:cNvSpPr/>
          <p:nvPr/>
        </p:nvSpPr>
        <p:spPr>
          <a:xfrm>
            <a:off x="7524328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4 614,4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Скругленный прямоугольник 327"/>
          <p:cNvSpPr/>
          <p:nvPr/>
        </p:nvSpPr>
        <p:spPr>
          <a:xfrm>
            <a:off x="5148064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Скругленный прямоугольник 325"/>
          <p:cNvSpPr/>
          <p:nvPr/>
        </p:nvSpPr>
        <p:spPr>
          <a:xfrm>
            <a:off x="5940152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8316416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6732240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7524328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3" name="Скругленный прямоугольник 342"/>
          <p:cNvSpPr/>
          <p:nvPr/>
        </p:nvSpPr>
        <p:spPr>
          <a:xfrm>
            <a:off x="5148064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1" name="Скругленный прямоугольник 340"/>
          <p:cNvSpPr/>
          <p:nvPr/>
        </p:nvSpPr>
        <p:spPr>
          <a:xfrm>
            <a:off x="5940152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9" name="Скругленный прямоугольник 338"/>
          <p:cNvSpPr/>
          <p:nvPr/>
        </p:nvSpPr>
        <p:spPr>
          <a:xfrm>
            <a:off x="8316416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" name="Скругленный прямоугольник 336"/>
          <p:cNvSpPr/>
          <p:nvPr/>
        </p:nvSpPr>
        <p:spPr>
          <a:xfrm>
            <a:off x="6732240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" name="Скругленный прямоугольник 334"/>
          <p:cNvSpPr/>
          <p:nvPr/>
        </p:nvSpPr>
        <p:spPr>
          <a:xfrm>
            <a:off x="7524328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5148064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152 360,9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6" name="Скругленный прямоугольник 355"/>
          <p:cNvSpPr/>
          <p:nvPr/>
        </p:nvSpPr>
        <p:spPr>
          <a:xfrm>
            <a:off x="5940152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127 993,2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Скругленный прямоугольник 353"/>
          <p:cNvSpPr/>
          <p:nvPr/>
        </p:nvSpPr>
        <p:spPr>
          <a:xfrm>
            <a:off x="8316416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132 006,2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Скругленный прямоугольник 351"/>
          <p:cNvSpPr/>
          <p:nvPr/>
        </p:nvSpPr>
        <p:spPr>
          <a:xfrm>
            <a:off x="6732240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128 997,6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0" name="Скругленный прямоугольник 349"/>
          <p:cNvSpPr/>
          <p:nvPr/>
        </p:nvSpPr>
        <p:spPr>
          <a:xfrm>
            <a:off x="7524328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130 201,4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3" name="Скругленный прямоугольник 372"/>
          <p:cNvSpPr/>
          <p:nvPr/>
        </p:nvSpPr>
        <p:spPr>
          <a:xfrm>
            <a:off x="5137673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1" name="Скругленный прямоугольник 370"/>
          <p:cNvSpPr/>
          <p:nvPr/>
        </p:nvSpPr>
        <p:spPr>
          <a:xfrm>
            <a:off x="5929761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9" name="Скругленный прямоугольник 368"/>
          <p:cNvSpPr/>
          <p:nvPr/>
        </p:nvSpPr>
        <p:spPr>
          <a:xfrm>
            <a:off x="8316416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7" name="Скругленный прямоугольник 366"/>
          <p:cNvSpPr/>
          <p:nvPr/>
        </p:nvSpPr>
        <p:spPr>
          <a:xfrm>
            <a:off x="6721849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5" name="Скругленный прямоугольник 364"/>
          <p:cNvSpPr/>
          <p:nvPr/>
        </p:nvSpPr>
        <p:spPr>
          <a:xfrm>
            <a:off x="7513937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8" name="Скругленный прямоугольник 417"/>
          <p:cNvSpPr/>
          <p:nvPr/>
        </p:nvSpPr>
        <p:spPr>
          <a:xfrm>
            <a:off x="5148064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6" name="Скругленный прямоугольник 415"/>
          <p:cNvSpPr/>
          <p:nvPr/>
        </p:nvSpPr>
        <p:spPr>
          <a:xfrm>
            <a:off x="5940152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4" name="Скругленный прямоугольник 413"/>
          <p:cNvSpPr/>
          <p:nvPr/>
        </p:nvSpPr>
        <p:spPr>
          <a:xfrm>
            <a:off x="8316416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Скругленный прямоугольник 411"/>
          <p:cNvSpPr/>
          <p:nvPr/>
        </p:nvSpPr>
        <p:spPr>
          <a:xfrm>
            <a:off x="6732240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" name="Скругленный прямоугольник 409"/>
          <p:cNvSpPr/>
          <p:nvPr/>
        </p:nvSpPr>
        <p:spPr>
          <a:xfrm>
            <a:off x="7524328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35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4023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64704"/>
            <a:ext cx="5386716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сбалансированного экономического развития и конкурентоспособности экономики Чувашской Республики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30" y="225817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11961" y="1916832"/>
            <a:ext cx="4824536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11961" y="2279742"/>
            <a:ext cx="2765396" cy="319033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211961" y="3229698"/>
            <a:ext cx="2765396" cy="63135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субъектов малого и среднего предпринимательства в Чувашской Республике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211961" y="3933056"/>
            <a:ext cx="2765396" cy="393071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развитию внешнеэкономической деятельности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211961" y="4381501"/>
            <a:ext cx="2765396" cy="63167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потребительского рынка и системы защиты прав потребителей в Чувашской Республике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211961" y="5072529"/>
            <a:ext cx="2765396" cy="588719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предоставления государственных и муниципальных услуг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61905" y="2284774"/>
            <a:ext cx="612000" cy="308968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61905" y="2636913"/>
            <a:ext cx="612000" cy="520777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61905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1 550,7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61905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61905" y="4392937"/>
            <a:ext cx="612000" cy="62023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061905" y="5713880"/>
            <a:ext cx="612000" cy="31647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2 704,2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21482" y="2284774"/>
            <a:ext cx="612000" cy="308968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604629"/>
              </p:ext>
            </p:extLst>
          </p:nvPr>
        </p:nvGraphicFramePr>
        <p:xfrm>
          <a:off x="121388" y="2823073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234" y="668226"/>
            <a:ext cx="3217532" cy="1248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740352" y="2284774"/>
            <a:ext cx="612000" cy="308968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61905" y="5075643"/>
            <a:ext cx="612000" cy="58560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275,4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11961" y="2636912"/>
            <a:ext cx="2765395" cy="52077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стратегического управления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7740352" y="2637811"/>
            <a:ext cx="612000" cy="5198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8421482" y="2636911"/>
            <a:ext cx="612000" cy="5207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40352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369,9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8421482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14,8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211961" y="5713880"/>
            <a:ext cx="2765396" cy="30740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климат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740352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8421482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7740352" y="4392936"/>
            <a:ext cx="612000" cy="62024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21482" y="4398297"/>
            <a:ext cx="612000" cy="61487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40352" y="5091202"/>
            <a:ext cx="612000" cy="57004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258,0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21482" y="5091201"/>
            <a:ext cx="612000" cy="570046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258,0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740352" y="5713880"/>
            <a:ext cx="612000" cy="30671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1 419,6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21482" y="5714570"/>
            <a:ext cx="612000" cy="30671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73,6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4211961" y="6096657"/>
            <a:ext cx="2765396" cy="413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061905" y="6096657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40352" y="6101509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104,4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21482" y="6101509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104,4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064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87214" y="4419564"/>
            <a:ext cx="4673523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экспорта в валовом региональном продукте,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7920" y="5589312"/>
            <a:ext cx="4662112" cy="64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населения, %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8" y="2295210"/>
            <a:ext cx="2810210" cy="504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938" y="863547"/>
            <a:ext cx="1989958" cy="13864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255" y="573664"/>
            <a:ext cx="2726736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076136" y="1556792"/>
            <a:ext cx="3888352" cy="792088"/>
          </a:xfrm>
          <a:custGeom>
            <a:avLst/>
            <a:gdLst>
              <a:gd name="connsiteX0" fmla="*/ 0 w 4317011"/>
              <a:gd name="connsiteY0" fmla="*/ 110465 h 1104651"/>
              <a:gd name="connsiteX1" fmla="*/ 110465 w 4317011"/>
              <a:gd name="connsiteY1" fmla="*/ 0 h 1104651"/>
              <a:gd name="connsiteX2" fmla="*/ 4206546 w 4317011"/>
              <a:gd name="connsiteY2" fmla="*/ 0 h 1104651"/>
              <a:gd name="connsiteX3" fmla="*/ 4317011 w 4317011"/>
              <a:gd name="connsiteY3" fmla="*/ 110465 h 1104651"/>
              <a:gd name="connsiteX4" fmla="*/ 4317011 w 4317011"/>
              <a:gd name="connsiteY4" fmla="*/ 994186 h 1104651"/>
              <a:gd name="connsiteX5" fmla="*/ 4206546 w 4317011"/>
              <a:gd name="connsiteY5" fmla="*/ 1104651 h 1104651"/>
              <a:gd name="connsiteX6" fmla="*/ 110465 w 4317011"/>
              <a:gd name="connsiteY6" fmla="*/ 1104651 h 1104651"/>
              <a:gd name="connsiteX7" fmla="*/ 0 w 4317011"/>
              <a:gd name="connsiteY7" fmla="*/ 994186 h 1104651"/>
              <a:gd name="connsiteX8" fmla="*/ 0 w 4317011"/>
              <a:gd name="connsiteY8" fmla="*/ 110465 h 110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7011" h="1104651">
                <a:moveTo>
                  <a:pt x="0" y="110465"/>
                </a:moveTo>
                <a:cubicBezTo>
                  <a:pt x="0" y="49457"/>
                  <a:pt x="49457" y="0"/>
                  <a:pt x="110465" y="0"/>
                </a:cubicBezTo>
                <a:lnTo>
                  <a:pt x="4206546" y="0"/>
                </a:lnTo>
                <a:cubicBezTo>
                  <a:pt x="4267554" y="0"/>
                  <a:pt x="4317011" y="49457"/>
                  <a:pt x="4317011" y="110465"/>
                </a:cubicBezTo>
                <a:lnTo>
                  <a:pt x="4317011" y="994186"/>
                </a:lnTo>
                <a:cubicBezTo>
                  <a:pt x="4317011" y="1055194"/>
                  <a:pt x="4267554" y="1104651"/>
                  <a:pt x="4206546" y="1104651"/>
                </a:cubicBezTo>
                <a:lnTo>
                  <a:pt x="110465" y="1104651"/>
                </a:lnTo>
                <a:cubicBezTo>
                  <a:pt x="49457" y="1104651"/>
                  <a:pt x="0" y="1055194"/>
                  <a:pt x="0" y="994186"/>
                </a:cubicBezTo>
                <a:lnTo>
                  <a:pt x="0" y="11046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5694" tIns="85694" rIns="85694" bIns="8569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868224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3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886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5868224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868224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868224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35 468,8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60312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57181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6660312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660312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660312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660312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37 957,6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25311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49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452400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452400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452400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452400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40 684,2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244488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244488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244488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244488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355,8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244488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44488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44 936,6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5577" y="3104960"/>
            <a:ext cx="4660161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региональный продукт на душу населения, тыс. рублей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9749" y="3771581"/>
            <a:ext cx="4660161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объема инвестиций в основной капитал к валовому региональному продукту,%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2005" y="5042357"/>
            <a:ext cx="4647100" cy="42416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одного работника, рублей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5868224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288,8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076136" y="2564904"/>
            <a:ext cx="720000" cy="468000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5076136" y="4365588"/>
            <a:ext cx="720000" cy="54000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5076136" y="5589312"/>
            <a:ext cx="720000" cy="64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5076136" y="3137222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291,0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076136" y="3753581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5076136" y="4984439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34 945,0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22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337" y="988664"/>
            <a:ext cx="5571791" cy="14401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лучшение жилищных условий граждан в Чувашской Республике путем увеличения объемов ввода жилья и стимулирования спроса на жилье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9299864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559" y="698698"/>
            <a:ext cx="3289082" cy="2139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20209" y="283831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008396"/>
              </p:ext>
            </p:extLst>
          </p:nvPr>
        </p:nvGraphicFramePr>
        <p:xfrm>
          <a:off x="43458" y="3116525"/>
          <a:ext cx="3872921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80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«Обеспечение граждан в Чувашской Республике доступным и комфортным 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8902" y="3104616"/>
            <a:ext cx="4826369" cy="39303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18902" y="4038144"/>
            <a:ext cx="2685345" cy="51265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строительства жилья в Чувашской Республике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118904" y="5539893"/>
            <a:ext cx="2685344" cy="54000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 Чувашской Республики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8902" y="4618452"/>
            <a:ext cx="2685345" cy="82251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18904" y="3566891"/>
            <a:ext cx="2685344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948264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3 513,6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948264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36151" y="4618451"/>
            <a:ext cx="606142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30293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2 221,3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36151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30293" y="5547892"/>
            <a:ext cx="612000" cy="54540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948264" y="4618451"/>
            <a:ext cx="612000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422,3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948265" y="5547892"/>
            <a:ext cx="612000" cy="5454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39129" y="4618451"/>
            <a:ext cx="606142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120,8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33271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919,3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339129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33271" y="5547892"/>
            <a:ext cx="612000" cy="54540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32816" y="1052736"/>
            <a:ext cx="3373076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6080" y="2701757"/>
            <a:ext cx="5004000" cy="4015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жилищного строительства в год,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080" y="3644129"/>
            <a:ext cx="5004000" cy="3535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молодых семей, улучшивших жилищные условия, семей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6080" y="4097140"/>
            <a:ext cx="5004000" cy="397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выданных ипотечных жилищных кредитов, млн. рублей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080" y="1844824"/>
            <a:ext cx="2261408" cy="56262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0050" y="764704"/>
            <a:ext cx="2842030" cy="1853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26080" y="4536273"/>
            <a:ext cx="498428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квадратных метров, расселенного аварийного жилищного фонда,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таковым до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тыс. кв. 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граждан в Чувашской Республике доступным и комфортным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6080" y="5059882"/>
            <a:ext cx="4984281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детей-сирот и детей, оставшихся без попечения родителей, лиц из их числа, обеспеченных жилыми помещениями,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6080" y="5912949"/>
            <a:ext cx="4984282" cy="6115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ремонта жилых помещений, собственниками которых являются дети-сироты и дети, оставшиеся без попечения родителей, а также лица из их числа (в возрасте от 14 до 23 лет),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26080" y="3192155"/>
            <a:ext cx="5004000" cy="3627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арендного жилья,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296173" y="2132857"/>
            <a:ext cx="715987" cy="4391593"/>
            <a:chOff x="5532816" y="2132856"/>
            <a:chExt cx="715987" cy="4391593"/>
          </a:xfrm>
        </p:grpSpPr>
        <p:sp>
          <p:nvSpPr>
            <p:cNvPr id="27" name="Полилиния 26"/>
            <p:cNvSpPr/>
            <p:nvPr/>
          </p:nvSpPr>
          <p:spPr>
            <a:xfrm>
              <a:off x="5532816" y="2132856"/>
              <a:ext cx="715987" cy="503161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EF397"/>
                </a:gs>
                <a:gs pos="50000">
                  <a:srgbClr val="D5F6C0"/>
                </a:gs>
                <a:gs pos="100000">
                  <a:srgbClr val="EAFAE0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2021</a:t>
              </a:r>
            </a:p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факт</a:t>
              </a:r>
              <a:endPara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5532816" y="2718960"/>
              <a:ext cx="715987" cy="3805489"/>
              <a:chOff x="5532816" y="2718960"/>
              <a:chExt cx="715987" cy="3805489"/>
            </a:xfrm>
          </p:grpSpPr>
          <p:sp>
            <p:nvSpPr>
              <p:cNvPr id="57" name="Полилиния 56"/>
              <p:cNvSpPr/>
              <p:nvPr/>
            </p:nvSpPr>
            <p:spPr>
              <a:xfrm>
                <a:off x="5532816" y="5059883"/>
                <a:ext cx="71598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EF397"/>
                  </a:gs>
                  <a:gs pos="50000">
                    <a:srgbClr val="D5F6C0"/>
                  </a:gs>
                  <a:gs pos="100000">
                    <a:srgbClr val="EAFAE0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13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291</a:t>
                </a:r>
                <a:endPara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" name="Группа 2"/>
              <p:cNvGrpSpPr/>
              <p:nvPr/>
            </p:nvGrpSpPr>
            <p:grpSpPr>
              <a:xfrm>
                <a:off x="5532816" y="2718960"/>
                <a:ext cx="715987" cy="3805489"/>
                <a:chOff x="5532816" y="2718960"/>
                <a:chExt cx="715987" cy="3805489"/>
              </a:xfrm>
            </p:grpSpPr>
            <p:sp>
              <p:nvSpPr>
                <p:cNvPr id="28" name="Полилиния 27"/>
                <p:cNvSpPr/>
                <p:nvPr/>
              </p:nvSpPr>
              <p:spPr>
                <a:xfrm>
                  <a:off x="5532816" y="2718960"/>
                  <a:ext cx="715987" cy="384347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716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Полилиния 30"/>
                <p:cNvSpPr/>
                <p:nvPr/>
              </p:nvSpPr>
              <p:spPr>
                <a:xfrm>
                  <a:off x="5532816" y="3644129"/>
                  <a:ext cx="715987" cy="379772"/>
                </a:xfrm>
                <a:custGeom>
                  <a:avLst/>
                  <a:gdLst>
                    <a:gd name="connsiteX0" fmla="*/ 0 w 473035"/>
                    <a:gd name="connsiteY0" fmla="*/ 47304 h 479881"/>
                    <a:gd name="connsiteX1" fmla="*/ 47304 w 473035"/>
                    <a:gd name="connsiteY1" fmla="*/ 0 h 479881"/>
                    <a:gd name="connsiteX2" fmla="*/ 425732 w 473035"/>
                    <a:gd name="connsiteY2" fmla="*/ 0 h 479881"/>
                    <a:gd name="connsiteX3" fmla="*/ 473036 w 473035"/>
                    <a:gd name="connsiteY3" fmla="*/ 47304 h 479881"/>
                    <a:gd name="connsiteX4" fmla="*/ 473035 w 473035"/>
                    <a:gd name="connsiteY4" fmla="*/ 432578 h 479881"/>
                    <a:gd name="connsiteX5" fmla="*/ 425731 w 473035"/>
                    <a:gd name="connsiteY5" fmla="*/ 479882 h 479881"/>
                    <a:gd name="connsiteX6" fmla="*/ 47304 w 473035"/>
                    <a:gd name="connsiteY6" fmla="*/ 479881 h 479881"/>
                    <a:gd name="connsiteX7" fmla="*/ 0 w 473035"/>
                    <a:gd name="connsiteY7" fmla="*/ 432577 h 479881"/>
                    <a:gd name="connsiteX8" fmla="*/ 0 w 473035"/>
                    <a:gd name="connsiteY8" fmla="*/ 47304 h 479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3035" h="479881">
                      <a:moveTo>
                        <a:pt x="0" y="47304"/>
                      </a:moveTo>
                      <a:cubicBezTo>
                        <a:pt x="0" y="21179"/>
                        <a:pt x="21179" y="0"/>
                        <a:pt x="47304" y="0"/>
                      </a:cubicBezTo>
                      <a:lnTo>
                        <a:pt x="425732" y="0"/>
                      </a:lnTo>
                      <a:cubicBezTo>
                        <a:pt x="451857" y="0"/>
                        <a:pt x="473036" y="21179"/>
                        <a:pt x="473036" y="47304"/>
                      </a:cubicBezTo>
                      <a:cubicBezTo>
                        <a:pt x="473036" y="175729"/>
                        <a:pt x="473035" y="304153"/>
                        <a:pt x="473035" y="432578"/>
                      </a:cubicBezTo>
                      <a:cubicBezTo>
                        <a:pt x="473035" y="458703"/>
                        <a:pt x="451856" y="479882"/>
                        <a:pt x="425731" y="479882"/>
                      </a:cubicBezTo>
                      <a:lnTo>
                        <a:pt x="47304" y="479881"/>
                      </a:lnTo>
                      <a:cubicBezTo>
                        <a:pt x="21179" y="479881"/>
                        <a:pt x="0" y="458702"/>
                        <a:pt x="0" y="432577"/>
                      </a:cubicBezTo>
                      <a:lnTo>
                        <a:pt x="0" y="4730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662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2" name="Полилиния 91"/>
                <p:cNvSpPr/>
                <p:nvPr/>
              </p:nvSpPr>
              <p:spPr>
                <a:xfrm>
                  <a:off x="5532816" y="4097139"/>
                  <a:ext cx="715987" cy="397711"/>
                </a:xfrm>
                <a:custGeom>
                  <a:avLst/>
                  <a:gdLst>
                    <a:gd name="connsiteX0" fmla="*/ 0 w 444361"/>
                    <a:gd name="connsiteY0" fmla="*/ 44398 h 443984"/>
                    <a:gd name="connsiteX1" fmla="*/ 44398 w 444361"/>
                    <a:gd name="connsiteY1" fmla="*/ 0 h 443984"/>
                    <a:gd name="connsiteX2" fmla="*/ 399963 w 444361"/>
                    <a:gd name="connsiteY2" fmla="*/ 0 h 443984"/>
                    <a:gd name="connsiteX3" fmla="*/ 444361 w 444361"/>
                    <a:gd name="connsiteY3" fmla="*/ 44398 h 443984"/>
                    <a:gd name="connsiteX4" fmla="*/ 444361 w 444361"/>
                    <a:gd name="connsiteY4" fmla="*/ 399586 h 443984"/>
                    <a:gd name="connsiteX5" fmla="*/ 399963 w 444361"/>
                    <a:gd name="connsiteY5" fmla="*/ 443984 h 443984"/>
                    <a:gd name="connsiteX6" fmla="*/ 44398 w 444361"/>
                    <a:gd name="connsiteY6" fmla="*/ 443984 h 443984"/>
                    <a:gd name="connsiteX7" fmla="*/ 0 w 444361"/>
                    <a:gd name="connsiteY7" fmla="*/ 399586 h 443984"/>
                    <a:gd name="connsiteX8" fmla="*/ 0 w 444361"/>
                    <a:gd name="connsiteY8" fmla="*/ 44398 h 443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443984">
                      <a:moveTo>
                        <a:pt x="0" y="44398"/>
                      </a:moveTo>
                      <a:cubicBezTo>
                        <a:pt x="0" y="19878"/>
                        <a:pt x="19878" y="0"/>
                        <a:pt x="44398" y="0"/>
                      </a:cubicBezTo>
                      <a:lnTo>
                        <a:pt x="399963" y="0"/>
                      </a:lnTo>
                      <a:cubicBezTo>
                        <a:pt x="424483" y="0"/>
                        <a:pt x="444361" y="19878"/>
                        <a:pt x="444361" y="44398"/>
                      </a:cubicBezTo>
                      <a:lnTo>
                        <a:pt x="444361" y="399586"/>
                      </a:lnTo>
                      <a:cubicBezTo>
                        <a:pt x="444361" y="424106"/>
                        <a:pt x="424483" y="443984"/>
                        <a:pt x="399963" y="443984"/>
                      </a:cubicBezTo>
                      <a:lnTo>
                        <a:pt x="44398" y="443984"/>
                      </a:lnTo>
                      <a:cubicBezTo>
                        <a:pt x="19878" y="443984"/>
                        <a:pt x="0" y="424106"/>
                        <a:pt x="0" y="399586"/>
                      </a:cubicBezTo>
                      <a:lnTo>
                        <a:pt x="0" y="4439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1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45 493,0</a:t>
                  </a:r>
                  <a:endParaRPr lang="ru-RU" sz="11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2" name="Полилиния 131"/>
                <p:cNvSpPr/>
                <p:nvPr/>
              </p:nvSpPr>
              <p:spPr>
                <a:xfrm>
                  <a:off x="5532816" y="4581127"/>
                  <a:ext cx="715987" cy="387193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4,92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Полилиния 61"/>
                <p:cNvSpPr/>
                <p:nvPr/>
              </p:nvSpPr>
              <p:spPr>
                <a:xfrm>
                  <a:off x="5532816" y="5912949"/>
                  <a:ext cx="715987" cy="611500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Полилиния 53"/>
                <p:cNvSpPr/>
                <p:nvPr/>
              </p:nvSpPr>
              <p:spPr>
                <a:xfrm>
                  <a:off x="5532816" y="3192154"/>
                  <a:ext cx="715987" cy="362729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0,0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9" name="Группа 8"/>
          <p:cNvGrpSpPr/>
          <p:nvPr/>
        </p:nvGrpSpPr>
        <p:grpSpPr>
          <a:xfrm>
            <a:off x="6084168" y="2132858"/>
            <a:ext cx="648073" cy="4390631"/>
            <a:chOff x="6429254" y="2133818"/>
            <a:chExt cx="648073" cy="4390631"/>
          </a:xfrm>
        </p:grpSpPr>
        <p:sp>
          <p:nvSpPr>
            <p:cNvPr id="63" name="Полилиния 62"/>
            <p:cNvSpPr/>
            <p:nvPr/>
          </p:nvSpPr>
          <p:spPr>
            <a:xfrm>
              <a:off x="6429520" y="5912949"/>
              <a:ext cx="647806" cy="611500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BF8E6"/>
                </a:gs>
                <a:gs pos="50000">
                  <a:srgbClr val="D4FAEE"/>
                </a:gs>
                <a:gs pos="100000">
                  <a:srgbClr val="E9FCF6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6429254" y="2133818"/>
              <a:ext cx="648073" cy="3718153"/>
              <a:chOff x="6429254" y="2133818"/>
              <a:chExt cx="648073" cy="3718153"/>
            </a:xfrm>
          </p:grpSpPr>
          <p:sp>
            <p:nvSpPr>
              <p:cNvPr id="38" name="Полилиния 37"/>
              <p:cNvSpPr/>
              <p:nvPr/>
            </p:nvSpPr>
            <p:spPr>
              <a:xfrm>
                <a:off x="6429520" y="2133818"/>
                <a:ext cx="647806" cy="509882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2022 план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Полилиния 38"/>
              <p:cNvSpPr/>
              <p:nvPr/>
            </p:nvSpPr>
            <p:spPr>
              <a:xfrm>
                <a:off x="6429521" y="2718960"/>
                <a:ext cx="647806" cy="384347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716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>
                <a:off x="6429521" y="3644129"/>
                <a:ext cx="647806" cy="379772"/>
              </a:xfrm>
              <a:custGeom>
                <a:avLst/>
                <a:gdLst>
                  <a:gd name="connsiteX0" fmla="*/ 0 w 473035"/>
                  <a:gd name="connsiteY0" fmla="*/ 47304 h 500150"/>
                  <a:gd name="connsiteX1" fmla="*/ 47304 w 473035"/>
                  <a:gd name="connsiteY1" fmla="*/ 0 h 500150"/>
                  <a:gd name="connsiteX2" fmla="*/ 425732 w 473035"/>
                  <a:gd name="connsiteY2" fmla="*/ 0 h 500150"/>
                  <a:gd name="connsiteX3" fmla="*/ 473036 w 473035"/>
                  <a:gd name="connsiteY3" fmla="*/ 47304 h 500150"/>
                  <a:gd name="connsiteX4" fmla="*/ 473035 w 473035"/>
                  <a:gd name="connsiteY4" fmla="*/ 452847 h 500150"/>
                  <a:gd name="connsiteX5" fmla="*/ 425731 w 473035"/>
                  <a:gd name="connsiteY5" fmla="*/ 500151 h 500150"/>
                  <a:gd name="connsiteX6" fmla="*/ 47304 w 473035"/>
                  <a:gd name="connsiteY6" fmla="*/ 500150 h 500150"/>
                  <a:gd name="connsiteX7" fmla="*/ 0 w 473035"/>
                  <a:gd name="connsiteY7" fmla="*/ 452846 h 500150"/>
                  <a:gd name="connsiteX8" fmla="*/ 0 w 473035"/>
                  <a:gd name="connsiteY8" fmla="*/ 47304 h 5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500150">
                    <a:moveTo>
                      <a:pt x="0" y="47304"/>
                    </a:moveTo>
                    <a:cubicBezTo>
                      <a:pt x="0" y="21179"/>
                      <a:pt x="21179" y="0"/>
                      <a:pt x="47304" y="0"/>
                    </a:cubicBezTo>
                    <a:lnTo>
                      <a:pt x="425732" y="0"/>
                    </a:lnTo>
                    <a:cubicBezTo>
                      <a:pt x="451857" y="0"/>
                      <a:pt x="473036" y="21179"/>
                      <a:pt x="473036" y="47304"/>
                    </a:cubicBezTo>
                    <a:cubicBezTo>
                      <a:pt x="473036" y="182485"/>
                      <a:pt x="473035" y="317666"/>
                      <a:pt x="473035" y="452847"/>
                    </a:cubicBezTo>
                    <a:cubicBezTo>
                      <a:pt x="473035" y="478972"/>
                      <a:pt x="451856" y="500151"/>
                      <a:pt x="425731" y="500151"/>
                    </a:cubicBezTo>
                    <a:lnTo>
                      <a:pt x="47304" y="500150"/>
                    </a:lnTo>
                    <a:cubicBezTo>
                      <a:pt x="21179" y="500150"/>
                      <a:pt x="0" y="478971"/>
                      <a:pt x="0" y="452846"/>
                    </a:cubicBezTo>
                    <a:lnTo>
                      <a:pt x="0" y="47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765" tIns="55765" rIns="55765" bIns="5576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473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>
                <a:off x="6429254" y="4097139"/>
                <a:ext cx="648073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29 450,0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>
                <a:off x="6429520" y="4581127"/>
                <a:ext cx="647806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>
                <a:off x="6429520" y="5059882"/>
                <a:ext cx="647807" cy="792089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301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>
                <a:off x="6429254" y="3176804"/>
                <a:ext cx="648073" cy="378079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6" name="Группа 15"/>
          <p:cNvGrpSpPr/>
          <p:nvPr/>
        </p:nvGrpSpPr>
        <p:grpSpPr>
          <a:xfrm>
            <a:off x="7592605" y="2132857"/>
            <a:ext cx="648073" cy="4390631"/>
            <a:chOff x="8153938" y="2126135"/>
            <a:chExt cx="648073" cy="4398314"/>
          </a:xfrm>
        </p:grpSpPr>
        <p:sp>
          <p:nvSpPr>
            <p:cNvPr id="47" name="Полилиния 46"/>
            <p:cNvSpPr/>
            <p:nvPr/>
          </p:nvSpPr>
          <p:spPr>
            <a:xfrm>
              <a:off x="8153939" y="2126135"/>
              <a:ext cx="648071" cy="517563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2024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Полилиния 51"/>
            <p:cNvSpPr/>
            <p:nvPr/>
          </p:nvSpPr>
          <p:spPr>
            <a:xfrm>
              <a:off x="8153939" y="2718960"/>
              <a:ext cx="648072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783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8153939" y="3644129"/>
              <a:ext cx="648072" cy="2207842"/>
              <a:chOff x="8153939" y="3644129"/>
              <a:chExt cx="648072" cy="2207842"/>
            </a:xfrm>
          </p:grpSpPr>
          <p:sp>
            <p:nvSpPr>
              <p:cNvPr id="51" name="Полилиния 50"/>
              <p:cNvSpPr/>
              <p:nvPr/>
            </p:nvSpPr>
            <p:spPr>
              <a:xfrm>
                <a:off x="8158517" y="3644129"/>
                <a:ext cx="643493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472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Полилиния 54"/>
              <p:cNvSpPr/>
              <p:nvPr/>
            </p:nvSpPr>
            <p:spPr>
              <a:xfrm>
                <a:off x="8153939" y="4581127"/>
                <a:ext cx="648071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>
                <a:off x="8158517" y="4097139"/>
                <a:ext cx="643494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29 550,0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>
                <a:off x="8153939" y="5059883"/>
                <a:ext cx="648071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67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7" name="Полилиния 66"/>
            <p:cNvSpPr/>
            <p:nvPr/>
          </p:nvSpPr>
          <p:spPr>
            <a:xfrm>
              <a:off x="8158516" y="5912950"/>
              <a:ext cx="643495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Полилиния 65"/>
            <p:cNvSpPr/>
            <p:nvPr/>
          </p:nvSpPr>
          <p:spPr>
            <a:xfrm>
              <a:off x="8153938" y="3176805"/>
              <a:ext cx="648073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6850294" y="2132857"/>
            <a:ext cx="674037" cy="4398314"/>
            <a:chOff x="7290265" y="2126136"/>
            <a:chExt cx="674037" cy="4398314"/>
          </a:xfrm>
        </p:grpSpPr>
        <p:sp>
          <p:nvSpPr>
            <p:cNvPr id="59" name="Полилиния 58"/>
            <p:cNvSpPr/>
            <p:nvPr/>
          </p:nvSpPr>
          <p:spPr>
            <a:xfrm>
              <a:off x="7290265" y="5059882"/>
              <a:ext cx="674036" cy="79208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70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7290265" y="2126136"/>
              <a:ext cx="674037" cy="4398314"/>
              <a:chOff x="7290265" y="2126136"/>
              <a:chExt cx="674037" cy="4398314"/>
            </a:xfrm>
          </p:grpSpPr>
          <p:sp>
            <p:nvSpPr>
              <p:cNvPr id="45" name="Полилиния 44"/>
              <p:cNvSpPr/>
              <p:nvPr/>
            </p:nvSpPr>
            <p:spPr>
              <a:xfrm>
                <a:off x="7293614" y="2126136"/>
                <a:ext cx="670685" cy="509881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2023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>
                <a:off x="7290265" y="2718960"/>
                <a:ext cx="674034" cy="384347"/>
              </a:xfrm>
              <a:custGeom>
                <a:avLst/>
                <a:gdLst>
                  <a:gd name="connsiteX0" fmla="*/ 0 w 499638"/>
                  <a:gd name="connsiteY0" fmla="*/ 42909 h 429089"/>
                  <a:gd name="connsiteX1" fmla="*/ 42909 w 499638"/>
                  <a:gd name="connsiteY1" fmla="*/ 0 h 429089"/>
                  <a:gd name="connsiteX2" fmla="*/ 456729 w 499638"/>
                  <a:gd name="connsiteY2" fmla="*/ 0 h 429089"/>
                  <a:gd name="connsiteX3" fmla="*/ 499638 w 499638"/>
                  <a:gd name="connsiteY3" fmla="*/ 42909 h 429089"/>
                  <a:gd name="connsiteX4" fmla="*/ 499638 w 499638"/>
                  <a:gd name="connsiteY4" fmla="*/ 386180 h 429089"/>
                  <a:gd name="connsiteX5" fmla="*/ 456729 w 499638"/>
                  <a:gd name="connsiteY5" fmla="*/ 429089 h 429089"/>
                  <a:gd name="connsiteX6" fmla="*/ 42909 w 499638"/>
                  <a:gd name="connsiteY6" fmla="*/ 429089 h 429089"/>
                  <a:gd name="connsiteX7" fmla="*/ 0 w 499638"/>
                  <a:gd name="connsiteY7" fmla="*/ 386180 h 429089"/>
                  <a:gd name="connsiteX8" fmla="*/ 0 w 499638"/>
                  <a:gd name="connsiteY8" fmla="*/ 42909 h 429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9">
                    <a:moveTo>
                      <a:pt x="0" y="42909"/>
                    </a:moveTo>
                    <a:cubicBezTo>
                      <a:pt x="0" y="19211"/>
                      <a:pt x="19211" y="0"/>
                      <a:pt x="42909" y="0"/>
                    </a:cubicBezTo>
                    <a:lnTo>
                      <a:pt x="456729" y="0"/>
                    </a:lnTo>
                    <a:cubicBezTo>
                      <a:pt x="480427" y="0"/>
                      <a:pt x="499638" y="19211"/>
                      <a:pt x="499638" y="42909"/>
                    </a:cubicBezTo>
                    <a:lnTo>
                      <a:pt x="499638" y="386180"/>
                    </a:lnTo>
                    <a:cubicBezTo>
                      <a:pt x="499638" y="409878"/>
                      <a:pt x="480427" y="429089"/>
                      <a:pt x="456729" y="429089"/>
                    </a:cubicBezTo>
                    <a:lnTo>
                      <a:pt x="42909" y="429089"/>
                    </a:lnTo>
                    <a:cubicBezTo>
                      <a:pt x="19211" y="429089"/>
                      <a:pt x="0" y="409878"/>
                      <a:pt x="0" y="386180"/>
                    </a:cubicBezTo>
                    <a:lnTo>
                      <a:pt x="0" y="429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8" tIns="54478" rIns="54478" bIns="54478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730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Полилиния 47"/>
              <p:cNvSpPr/>
              <p:nvPr/>
            </p:nvSpPr>
            <p:spPr>
              <a:xfrm>
                <a:off x="7293614" y="3644129"/>
                <a:ext cx="670685" cy="375636"/>
              </a:xfrm>
              <a:custGeom>
                <a:avLst/>
                <a:gdLst>
                  <a:gd name="connsiteX0" fmla="*/ 0 w 488058"/>
                  <a:gd name="connsiteY0" fmla="*/ 48806 h 547530"/>
                  <a:gd name="connsiteX1" fmla="*/ 48806 w 488058"/>
                  <a:gd name="connsiteY1" fmla="*/ 0 h 547530"/>
                  <a:gd name="connsiteX2" fmla="*/ 439252 w 488058"/>
                  <a:gd name="connsiteY2" fmla="*/ 0 h 547530"/>
                  <a:gd name="connsiteX3" fmla="*/ 488058 w 488058"/>
                  <a:gd name="connsiteY3" fmla="*/ 48806 h 547530"/>
                  <a:gd name="connsiteX4" fmla="*/ 488058 w 488058"/>
                  <a:gd name="connsiteY4" fmla="*/ 498724 h 547530"/>
                  <a:gd name="connsiteX5" fmla="*/ 439252 w 488058"/>
                  <a:gd name="connsiteY5" fmla="*/ 547530 h 547530"/>
                  <a:gd name="connsiteX6" fmla="*/ 48806 w 488058"/>
                  <a:gd name="connsiteY6" fmla="*/ 547530 h 547530"/>
                  <a:gd name="connsiteX7" fmla="*/ 0 w 488058"/>
                  <a:gd name="connsiteY7" fmla="*/ 498724 h 547530"/>
                  <a:gd name="connsiteX8" fmla="*/ 0 w 488058"/>
                  <a:gd name="connsiteY8" fmla="*/ 48806 h 54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8058" h="547530">
                    <a:moveTo>
                      <a:pt x="0" y="48806"/>
                    </a:moveTo>
                    <a:cubicBezTo>
                      <a:pt x="0" y="21851"/>
                      <a:pt x="21851" y="0"/>
                      <a:pt x="48806" y="0"/>
                    </a:cubicBezTo>
                    <a:lnTo>
                      <a:pt x="439252" y="0"/>
                    </a:lnTo>
                    <a:cubicBezTo>
                      <a:pt x="466207" y="0"/>
                      <a:pt x="488058" y="21851"/>
                      <a:pt x="488058" y="48806"/>
                    </a:cubicBezTo>
                    <a:lnTo>
                      <a:pt x="488058" y="498724"/>
                    </a:lnTo>
                    <a:cubicBezTo>
                      <a:pt x="488058" y="525679"/>
                      <a:pt x="466207" y="547530"/>
                      <a:pt x="439252" y="547530"/>
                    </a:cubicBezTo>
                    <a:lnTo>
                      <a:pt x="48806" y="547530"/>
                    </a:lnTo>
                    <a:cubicBezTo>
                      <a:pt x="21851" y="547530"/>
                      <a:pt x="0" y="525679"/>
                      <a:pt x="0" y="498724"/>
                    </a:cubicBezTo>
                    <a:lnTo>
                      <a:pt x="0" y="4880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6205" tIns="56205" rIns="56205" bIns="5620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474</a:t>
                </a:r>
              </a:p>
            </p:txBody>
          </p:sp>
          <p:sp>
            <p:nvSpPr>
              <p:cNvPr id="50" name="Полилиния 49"/>
              <p:cNvSpPr/>
              <p:nvPr/>
            </p:nvSpPr>
            <p:spPr>
              <a:xfrm>
                <a:off x="7290265" y="4097139"/>
                <a:ext cx="674035" cy="390123"/>
              </a:xfrm>
              <a:custGeom>
                <a:avLst/>
                <a:gdLst>
                  <a:gd name="connsiteX0" fmla="*/ 0 w 473035"/>
                  <a:gd name="connsiteY0" fmla="*/ 37807 h 378068"/>
                  <a:gd name="connsiteX1" fmla="*/ 37807 w 473035"/>
                  <a:gd name="connsiteY1" fmla="*/ 0 h 378068"/>
                  <a:gd name="connsiteX2" fmla="*/ 435228 w 473035"/>
                  <a:gd name="connsiteY2" fmla="*/ 0 h 378068"/>
                  <a:gd name="connsiteX3" fmla="*/ 473035 w 473035"/>
                  <a:gd name="connsiteY3" fmla="*/ 37807 h 378068"/>
                  <a:gd name="connsiteX4" fmla="*/ 473035 w 473035"/>
                  <a:gd name="connsiteY4" fmla="*/ 340261 h 378068"/>
                  <a:gd name="connsiteX5" fmla="*/ 435228 w 473035"/>
                  <a:gd name="connsiteY5" fmla="*/ 378068 h 378068"/>
                  <a:gd name="connsiteX6" fmla="*/ 37807 w 473035"/>
                  <a:gd name="connsiteY6" fmla="*/ 378068 h 378068"/>
                  <a:gd name="connsiteX7" fmla="*/ 0 w 473035"/>
                  <a:gd name="connsiteY7" fmla="*/ 340261 h 378068"/>
                  <a:gd name="connsiteX8" fmla="*/ 0 w 473035"/>
                  <a:gd name="connsiteY8" fmla="*/ 37807 h 378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378068">
                    <a:moveTo>
                      <a:pt x="0" y="37807"/>
                    </a:moveTo>
                    <a:cubicBezTo>
                      <a:pt x="0" y="16927"/>
                      <a:pt x="16927" y="0"/>
                      <a:pt x="37807" y="0"/>
                    </a:cubicBezTo>
                    <a:lnTo>
                      <a:pt x="435228" y="0"/>
                    </a:lnTo>
                    <a:cubicBezTo>
                      <a:pt x="456108" y="0"/>
                      <a:pt x="473035" y="16927"/>
                      <a:pt x="473035" y="37807"/>
                    </a:cubicBezTo>
                    <a:lnTo>
                      <a:pt x="473035" y="340261"/>
                    </a:lnTo>
                    <a:cubicBezTo>
                      <a:pt x="473035" y="361141"/>
                      <a:pt x="456108" y="378068"/>
                      <a:pt x="435228" y="378068"/>
                    </a:cubicBezTo>
                    <a:lnTo>
                      <a:pt x="37807" y="378068"/>
                    </a:lnTo>
                    <a:cubicBezTo>
                      <a:pt x="16927" y="378068"/>
                      <a:pt x="0" y="361141"/>
                      <a:pt x="0" y="340261"/>
                    </a:cubicBezTo>
                    <a:lnTo>
                      <a:pt x="0" y="3780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2983" tIns="52983" rIns="52983" bIns="52983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29 500,0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>
                <a:off x="7293614" y="4581127"/>
                <a:ext cx="670685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>
                <a:off x="7290266" y="5912950"/>
                <a:ext cx="674036" cy="611500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>
                <a:off x="7293614" y="3191907"/>
                <a:ext cx="670686" cy="362975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9" name="Группа 68"/>
          <p:cNvGrpSpPr/>
          <p:nvPr/>
        </p:nvGrpSpPr>
        <p:grpSpPr>
          <a:xfrm>
            <a:off x="8345079" y="2132858"/>
            <a:ext cx="691420" cy="4398313"/>
            <a:chOff x="8153939" y="2126136"/>
            <a:chExt cx="691420" cy="4398313"/>
          </a:xfrm>
        </p:grpSpPr>
        <p:sp>
          <p:nvSpPr>
            <p:cNvPr id="70" name="Полилиния 69"/>
            <p:cNvSpPr/>
            <p:nvPr/>
          </p:nvSpPr>
          <p:spPr>
            <a:xfrm>
              <a:off x="8153939" y="2126136"/>
              <a:ext cx="691417" cy="509882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2025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Полилиния 70"/>
            <p:cNvSpPr/>
            <p:nvPr/>
          </p:nvSpPr>
          <p:spPr>
            <a:xfrm>
              <a:off x="8153939" y="2718960"/>
              <a:ext cx="691418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857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8153939" y="3644129"/>
              <a:ext cx="691419" cy="2207842"/>
              <a:chOff x="8153939" y="3644129"/>
              <a:chExt cx="691419" cy="2207842"/>
            </a:xfrm>
          </p:grpSpPr>
          <p:sp>
            <p:nvSpPr>
              <p:cNvPr id="75" name="Полилиния 74"/>
              <p:cNvSpPr/>
              <p:nvPr/>
            </p:nvSpPr>
            <p:spPr>
              <a:xfrm>
                <a:off x="8158518" y="3644129"/>
                <a:ext cx="686840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335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Полилиния 75"/>
              <p:cNvSpPr/>
              <p:nvPr/>
            </p:nvSpPr>
            <p:spPr>
              <a:xfrm>
                <a:off x="8153939" y="4581127"/>
                <a:ext cx="691417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>
                <a:off x="8158517" y="4097139"/>
                <a:ext cx="686841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29 600,0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>
                <a:off x="8153939" y="5059883"/>
                <a:ext cx="69141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3" name="Полилиния 72"/>
            <p:cNvSpPr/>
            <p:nvPr/>
          </p:nvSpPr>
          <p:spPr>
            <a:xfrm>
              <a:off x="8158517" y="5912950"/>
              <a:ext cx="686842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Полилиния 73"/>
            <p:cNvSpPr/>
            <p:nvPr/>
          </p:nvSpPr>
          <p:spPr>
            <a:xfrm>
              <a:off x="8153939" y="3176805"/>
              <a:ext cx="691418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895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139" y="692696"/>
            <a:ext cx="6152412" cy="203138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Чувашской Республики питьевой водой, соответствующей требованиям безопасности и безвредности, установленным санитарно-эпидемиологическими правилами, в объеме, достаточном для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жизнедеятельности;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приведения коммунальной инфраструктуры в соответствие со стандартами качества, обеспечивающими комфортные и безопасные условия проживания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функционирования газотранспортной системы населенных пунктов Чувашской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8140161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1473916"/>
              </p:ext>
            </p:extLst>
          </p:nvPr>
        </p:nvGraphicFramePr>
        <p:xfrm>
          <a:off x="65516" y="3140968"/>
          <a:ext cx="3860722" cy="312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7947" y="2960705"/>
            <a:ext cx="4878183" cy="32096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pic>
        <p:nvPicPr>
          <p:cNvPr id="4" name="Picture 2" descr="T:\Госдолг\Катя\05.12.14_batarei_-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046" y="692696"/>
            <a:ext cx="2918948" cy="2068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олилиния 25"/>
          <p:cNvSpPr/>
          <p:nvPr/>
        </p:nvSpPr>
        <p:spPr>
          <a:xfrm>
            <a:off x="4110687" y="3732022"/>
            <a:ext cx="2837577" cy="5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коммунальной инфраструктуры на территории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40002" y="3732022"/>
            <a:ext cx="62651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26085" y="3732022"/>
            <a:ext cx="59558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0543" y="3732022"/>
            <a:ext cx="59558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157,3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111429" y="5805304"/>
            <a:ext cx="2817092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Газификация</a:t>
            </a:r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030677" y="5805304"/>
            <a:ext cx="61513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96384" y="5805304"/>
            <a:ext cx="601446" cy="360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70842" y="5805304"/>
            <a:ext cx="601446" cy="360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7947" y="4293096"/>
            <a:ext cx="2817091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систем коммунальной инфраструктуры и объектов, используемых для очистки сточных вод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37195" y="4293096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122,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02901" y="4293098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77359" y="4293099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03619" y="3354937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45858" y="3354937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11565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86022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4109611" y="4941256"/>
            <a:ext cx="2817093" cy="79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реконструкция (модернизация) объектов питьевого водоснабжения и водоподготовки с учетом оценки качества и безопасности питьевой воды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7028859" y="4941256"/>
            <a:ext cx="615135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725</a:t>
            </a: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694566" y="4941256"/>
            <a:ext cx="601447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69024" y="4941256"/>
            <a:ext cx="601447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73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качеством жилищно-коммунальных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31890" y="3328499"/>
            <a:ext cx="5204405" cy="4584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обеспеченного качественной питьевой водой из систем централизованного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водоснабжения,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88" y="4311578"/>
            <a:ext cx="5204407" cy="5643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объема сточных вод, пропущенных через очистные сооружения, в общем объеме сточных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31890" y="5451922"/>
            <a:ext cx="5204405" cy="4433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внутрипоселковых газопроводов, километров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944311"/>
            <a:ext cx="5204405" cy="467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азоснабжение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жилых домов в населенных пунктах природным газом 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31890" y="4931686"/>
            <a:ext cx="5204405" cy="4302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многоквартирных домов, в которых проведен капитальный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3844746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газификации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250891" y="2830504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4311579"/>
            <a:ext cx="648000" cy="56437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6250893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2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6250891" y="4931688"/>
            <a:ext cx="648000" cy="4336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6970971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82,6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73602" y="4311580"/>
            <a:ext cx="648000" cy="56436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4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973602" y="4931689"/>
            <a:ext cx="648000" cy="43364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3602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96583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831734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91051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96583" y="4311580"/>
            <a:ext cx="648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91051" y="4933397"/>
            <a:ext cx="648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3857064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Госдолг\Катя\artkl_14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48"/>
          <a:stretch/>
        </p:blipFill>
        <p:spPr bwMode="auto">
          <a:xfrm>
            <a:off x="2371580" y="692696"/>
            <a:ext cx="3076401" cy="2133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Полилиния 58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80,1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508105" y="4311579"/>
            <a:ext cx="648000" cy="56437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508104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9,06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08105" y="5948731"/>
            <a:ext cx="648000" cy="4674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1 150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5508105" y="4933396"/>
            <a:ext cx="648000" cy="43023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16663" y="5948732"/>
            <a:ext cx="612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6663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831734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411131" y="5451923"/>
            <a:ext cx="612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4311580"/>
            <a:ext cx="612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8411131" y="4933397"/>
            <a:ext cx="612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3857064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2050" y="2826085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826085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8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085" y="892280"/>
            <a:ext cx="6075847" cy="16561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устойчивого развития территорий Чувашской Республики посредством реализации документов территориального планирования;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ресурсосберегающих, экономически эффективных и экологически безопасных производств строительных материалов и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конструкций.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3357049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39990" y="2915309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640783"/>
              </p:ext>
            </p:extLst>
          </p:nvPr>
        </p:nvGraphicFramePr>
        <p:xfrm>
          <a:off x="94916" y="3265716"/>
          <a:ext cx="4089351" cy="2977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строительного комплекса и архитектуры»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96117" y="3242508"/>
            <a:ext cx="4802178" cy="39303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96117" y="4269642"/>
            <a:ext cx="2233930" cy="50474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Градостроительная деятельность в Чувашской Республике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84267" y="4946159"/>
            <a:ext cx="2240399" cy="4990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административных барьеров в строительстве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464063" y="4272485"/>
            <a:ext cx="715084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96117" y="3673366"/>
            <a:ext cx="2233933" cy="471447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8316417" y="3673366"/>
            <a:ext cx="698674" cy="461437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6588224" y="4272486"/>
            <a:ext cx="767739" cy="50190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464063" y="3689029"/>
            <a:ext cx="745736" cy="479846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588224" y="4941236"/>
            <a:ext cx="767739" cy="49407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Госдолг\Катя\img-1465367898-9156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0" r="8566"/>
          <a:stretch/>
        </p:blipFill>
        <p:spPr bwMode="auto">
          <a:xfrm>
            <a:off x="6327941" y="698700"/>
            <a:ext cx="2791891" cy="2043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6588224" y="3673366"/>
            <a:ext cx="767739" cy="4855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16417" y="4269641"/>
            <a:ext cx="681878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464063" y="4941237"/>
            <a:ext cx="715084" cy="49906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16418" y="4930567"/>
            <a:ext cx="681878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86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317450" y="1246395"/>
            <a:ext cx="3743281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8529" y="2780928"/>
            <a:ext cx="5091544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индекса производства строительных материалов (к уровню прошлого года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8530" y="3258928"/>
            <a:ext cx="5091544" cy="4010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проведенных мероприятий, направленных на повышение качества архитектурной деятельности,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8528" y="4439552"/>
            <a:ext cx="5091546" cy="47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услуг по выдаче разрешения на строительство, предоставленных в электронном виде, в общем количестве предоставленных услуг,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139215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7248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строительного комплекса и архитектуры»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8528" y="5519671"/>
            <a:ext cx="5091547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объема выпуска продукции промышленности строительных материалов и индустриального домостроения, % к показателям 2016 года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8530" y="6023728"/>
            <a:ext cx="5091546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республиканского рынка строительными материалами собственного производства, % к показателям 2016 года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T:\Госдолг\Катя\administrativnij_kompleks_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92695"/>
            <a:ext cx="3049706" cy="2097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Скругленный прямоугольник 89"/>
          <p:cNvSpPr/>
          <p:nvPr/>
        </p:nvSpPr>
        <p:spPr>
          <a:xfrm>
            <a:off x="128529" y="4971990"/>
            <a:ext cx="5091546" cy="4782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износа основных фондов организаций отрасли, % к показателям 2016 года,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8528" y="3763484"/>
            <a:ext cx="5091546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проведения государственной экспертизы проектной документации объектов капстроительства и результатов инженерных изысканий для жилых объектов, дней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317450" y="2204864"/>
            <a:ext cx="666000" cy="51134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317450" y="2781939"/>
            <a:ext cx="666000" cy="422267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317450" y="3271701"/>
            <a:ext cx="666000" cy="401054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317450" y="4427274"/>
            <a:ext cx="666000" cy="4934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5317450" y="5526628"/>
            <a:ext cx="666000" cy="4254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5317450" y="6026549"/>
            <a:ext cx="666000" cy="44992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5317450" y="4990808"/>
            <a:ext cx="666000" cy="47161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317450" y="3756844"/>
            <a:ext cx="666000" cy="58069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31" name="Полилиния 130"/>
          <p:cNvSpPr/>
          <p:nvPr/>
        </p:nvSpPr>
        <p:spPr>
          <a:xfrm>
            <a:off x="6852936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852936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52936" y="2786855"/>
            <a:ext cx="666000" cy="412434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852936" y="3271534"/>
            <a:ext cx="666000" cy="401388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852936" y="4436237"/>
            <a:ext cx="666000" cy="475540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852936" y="6023729"/>
            <a:ext cx="666000" cy="4527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852936" y="4987910"/>
            <a:ext cx="666000" cy="47740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852937" y="3759161"/>
            <a:ext cx="666000" cy="57606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20679" y="6023728"/>
            <a:ext cx="666000" cy="45274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20679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20679" y="3268220"/>
            <a:ext cx="666000" cy="408016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20679" y="2781939"/>
            <a:ext cx="666000" cy="4222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20679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20679" y="4437055"/>
            <a:ext cx="666000" cy="473905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20679" y="4990808"/>
            <a:ext cx="666000" cy="47161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20680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6085193" y="2204864"/>
            <a:ext cx="666000" cy="51134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6085193" y="2786855"/>
            <a:ext cx="666000" cy="412435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6085193" y="3268221"/>
            <a:ext cx="666000" cy="408015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6085193" y="4430588"/>
            <a:ext cx="666000" cy="4868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6085193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6085193" y="6033177"/>
            <a:ext cx="666000" cy="4433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085193" y="4990808"/>
            <a:ext cx="666000" cy="47161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6085194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88424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8388424" y="3268220"/>
            <a:ext cx="666000" cy="408016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88424" y="2781939"/>
            <a:ext cx="666000" cy="4222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88424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88424" y="4437055"/>
            <a:ext cx="666000" cy="473905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88424" y="4990808"/>
            <a:ext cx="666000" cy="47161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88424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388424" y="6023728"/>
            <a:ext cx="666000" cy="45274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74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86</a:t>
            </a:fld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845" y="692696"/>
            <a:ext cx="5904656" cy="58882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28184" y="5257616"/>
            <a:ext cx="2693556" cy="1123712"/>
          </a:xfrm>
          <a:prstGeom prst="wedgeRoundRectCallout">
            <a:avLst>
              <a:gd name="adj1" fmla="val -67141"/>
              <a:gd name="adj2" fmla="val -8057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уровне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8239" y="3710049"/>
            <a:ext cx="4739825" cy="51103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880496"/>
              </p:ext>
            </p:extLst>
          </p:nvPr>
        </p:nvGraphicFramePr>
        <p:xfrm>
          <a:off x="107505" y="4252078"/>
          <a:ext cx="5616623" cy="2417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217"/>
                <a:gridCol w="928401"/>
                <a:gridCol w="928401"/>
                <a:gridCol w="915802"/>
                <a:gridCol w="915802"/>
              </a:tblGrid>
              <a:tr h="329998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высоким качеством управления региональными финансами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3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0999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  <a:p>
                      <a:pPr algn="ctr"/>
                      <a:r>
                        <a:rPr lang="ru-RU" sz="11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34646" y="3284984"/>
            <a:ext cx="2693556" cy="1123712"/>
          </a:xfrm>
          <a:prstGeom prst="wedgeRoundRectCallout">
            <a:avLst>
              <a:gd name="adj1" fmla="val -61915"/>
              <a:gd name="adj2" fmla="val -16249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2021 года Чувашская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лидирующей группе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с очень высоким уровнем открытости бюджетных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17012"/>
              </p:ext>
            </p:extLst>
          </p:nvPr>
        </p:nvGraphicFramePr>
        <p:xfrm>
          <a:off x="107504" y="1412776"/>
          <a:ext cx="5760641" cy="2208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40"/>
                <a:gridCol w="1004398"/>
                <a:gridCol w="1335863"/>
                <a:gridCol w="1260140"/>
              </a:tblGrid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 очень высоким уровнем открытости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высоким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со средним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низким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очень низким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26" name="Picture 2" descr="C:\Users\i.smirnov\Documents\Бюджет для граждан\Фото\ra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900" y="764704"/>
            <a:ext cx="275910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56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716016" y="2422571"/>
            <a:ext cx="4320480" cy="10064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целенаправленная работа по повышению финансовой грамотности молодежи, в том числе в рамках образовательных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программ, факультативов, различных просветительских мероприятий (семинаров, лекций, мастер-классов, деловых игр, круглых столов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приглашением экспертов из кредитных и прочих организаций.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5199549"/>
            <a:ext cx="4464496" cy="11601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внимание уделяется размещению информации по финансовой грамотности в СМИ. В печатных, радио-, теле- и интернет изданиях на постоянной основе публикуются материалы, направленные на  углубление знаний населения в области финансов, формирование ответственного подхода к принятию финансовых решений, а также закрепление навыков противостояния мошенническим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действиям.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1041418"/>
            <a:ext cx="4464496" cy="101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обучение педагогов, методистов,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тьюторов,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волонтеров, сотрудников центров социального обслуживания населения, центров занятости  и других организаций в области финансовой грамотности. 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 пул амбассадоров финансовой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716016" y="3834198"/>
            <a:ext cx="4320480" cy="1034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Реализуются мероприятия по финансовому просвещению взрослого населения, в том числе «на рабочих местах» в организациях.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Отдельное внимание уделяется работе с людьми пенсионного возраста и социально незащищенными гражданами на базе библиотек,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занятости и социальной защиты.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2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87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762960"/>
            <a:ext cx="45719" cy="605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2123728" y="1176039"/>
            <a:ext cx="1944216" cy="5315027"/>
          </a:xfrm>
          <a:prstGeom prst="arc">
            <a:avLst>
              <a:gd name="adj1" fmla="val 16199999"/>
              <a:gd name="adj2" fmla="val 53912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0"/>
          <a:stretch/>
        </p:blipFill>
        <p:spPr>
          <a:xfrm>
            <a:off x="3039617" y="2217596"/>
            <a:ext cx="1676399" cy="1355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26" y="3767619"/>
            <a:ext cx="1649598" cy="1245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chrio.cap.ru/Content2020/photo/202003/05/Albom372168/dsc0886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t="2117" b="1"/>
          <a:stretch/>
        </p:blipFill>
        <p:spPr bwMode="auto">
          <a:xfrm>
            <a:off x="2987824" y="928164"/>
            <a:ext cx="1584176" cy="12046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ÐÐ Ð¤ÐÐÐÐÐ¡ÐÐÐÐ ÐÐ ÐÐÐÐ¢ÐÐÐ¡Ð¢Ð - 19 Ð¤ÐµÐ²ÑÐ°Ð»Ñ 2019 - ÑÐºÐ¾Ð»ÑÐ½ÑÐ¹ ÑÐ°Ð¹Ñ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6399"/>
          <a:stretch/>
        </p:blipFill>
        <p:spPr bwMode="auto">
          <a:xfrm>
            <a:off x="3019806" y="5199549"/>
            <a:ext cx="1480186" cy="10839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8" t="54383" r="66257" b="34850"/>
          <a:stretch/>
        </p:blipFill>
        <p:spPr bwMode="auto">
          <a:xfrm>
            <a:off x="539552" y="3933056"/>
            <a:ext cx="1872208" cy="1350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4" t="14722" r="35237" b="5125"/>
          <a:stretch/>
        </p:blipFill>
        <p:spPr bwMode="auto">
          <a:xfrm>
            <a:off x="395536" y="692696"/>
            <a:ext cx="2088232" cy="20272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179512" y="2660115"/>
            <a:ext cx="2520281" cy="11740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2021 года 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республиканских проекта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финансовой грамотности признаны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лучшими 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федеральный Каталог лучших региональных практик – 2021 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79513" y="5074344"/>
            <a:ext cx="2520280" cy="15230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передач «Финтеллект»,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вышедший в эфир Национального телевидения Чувашии, - победитель Всероссийской премии «ФинЗОЖ эксперт» в номинации «Лучший медиапроект (цикл материалов, постоянная рубрика/спецпроект) в СМИ».</a:t>
            </a:r>
          </a:p>
        </p:txBody>
      </p:sp>
    </p:spTree>
    <p:extLst>
      <p:ext uri="{BB962C8B-B14F-4D97-AF65-F5344CB8AC3E}">
        <p14:creationId xmlns:p14="http://schemas.microsoft.com/office/powerpoint/2010/main" val="24426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88</a:t>
            </a:fld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800290"/>
            <a:ext cx="5760640" cy="1815882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81 от 16.11.2021 «О регулировании бюджетных правоотношений в Чувашской Республике»)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2831615"/>
            <a:ext cx="5780522" cy="523220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595066"/>
            <a:ext cx="5760640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finance@cap.ru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56-52-00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854303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3619807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283161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4558536"/>
            <a:ext cx="5760640" cy="178510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принципов инициативного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 с целью вовлечения  населения муниципальных образований в бюджетный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предусматривается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 конкурсной основе субсидий из республиканского бюджета Чувашской Республики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и бюджетам городских округов на реализацию проектов развития общественной инфраструктуры, основанных на местных инициативах</a:t>
            </a:r>
            <a:endParaRPr lang="en-US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51520" y="4583277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1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89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5304690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56-52-00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,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56-52-12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srgbClr val="3333FF"/>
                </a:solidFill>
                <a:cs typeface="+mn-cs"/>
              </a:rPr>
              <a:t>http</a:t>
            </a:r>
            <a:r>
              <a:rPr lang="en-US" sz="1300" dirty="0">
                <a:solidFill>
                  <a:srgbClr val="3333FF"/>
                </a:solidFill>
                <a:cs typeface="+mn-cs"/>
              </a:rPr>
              <a:t>://minfin.cap.ru</a:t>
            </a:r>
            <a:r>
              <a:rPr lang="en-US" sz="1300" dirty="0" smtClean="0">
                <a:solidFill>
                  <a:srgbClr val="3333FF"/>
                </a:solidFill>
                <a:cs typeface="+mn-cs"/>
              </a:rPr>
              <a:t>/</a:t>
            </a:r>
            <a:endParaRPr lang="ru-RU" sz="1300" dirty="0" smtClean="0">
              <a:solidFill>
                <a:srgbClr val="3333FF"/>
              </a:solidFill>
              <a:cs typeface="+mn-cs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cs typeface="+mn-cs"/>
              </a:rPr>
              <a:t>E-Mail</a:t>
            </a:r>
            <a:r>
              <a:rPr lang="en-US" sz="1300" dirty="0">
                <a:solidFill>
                  <a:prstClr val="black"/>
                </a:solidFill>
                <a:cs typeface="+mn-cs"/>
              </a:rPr>
              <a:t>: </a:t>
            </a:r>
            <a:r>
              <a:rPr lang="en-US" sz="1300" u="sng" dirty="0" smtClean="0">
                <a:solidFill>
                  <a:prstClr val="black"/>
                </a:solidFill>
              </a:rPr>
              <a:t>finmail@cap.ru</a:t>
            </a:r>
            <a:endParaRPr lang="ru-RU" sz="1300" u="sng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9756" y="980728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417171" y="11221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17171" y="534153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17171" y="2060848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856" y="1846352"/>
            <a:ext cx="7792084" cy="31668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граждан:</a:t>
            </a:r>
            <a:endParaRPr lang="ru-RU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М.Г. Ноздряков –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Председателя Кабинета Министров Чувашской Республики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министр финансов Чувашской Республики</a:t>
            </a:r>
            <a:endParaRPr lang="ru-RU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первая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часов</a:t>
            </a:r>
          </a:p>
          <a:p>
            <a:pPr algn="just"/>
            <a:endParaRPr lang="ru-RU" sz="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О.В. Метелева – 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министра финансов Чувашской Республики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.В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третий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И.Н. Смирнов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5. Т.К. Щербаткина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последняя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13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37127" y="5656790"/>
            <a:ext cx="22284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https://vk.com/id516657844</a:t>
            </a:r>
            <a:endParaRPr lang="ru-RU" sz="1300" dirty="0">
              <a:solidFill>
                <a:srgbClr val="3333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24884" r="25426" b="21090"/>
          <a:stretch/>
        </p:blipFill>
        <p:spPr bwMode="auto">
          <a:xfrm>
            <a:off x="5292080" y="5589240"/>
            <a:ext cx="383515" cy="4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T:\Сектор финансирования\Льготы\2\color-odnoklassniki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76" y="6100685"/>
            <a:ext cx="683322" cy="51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837127" y="6182794"/>
            <a:ext cx="286854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https://ok.ru/group/60503534076116</a:t>
            </a:r>
            <a:endParaRPr lang="ru-RU" sz="13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14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16081</TotalTime>
  <Words>13681</Words>
  <Application>Microsoft Office PowerPoint</Application>
  <PresentationFormat>Экран (4:3)</PresentationFormat>
  <Paragraphs>3833</Paragraphs>
  <Slides>89</Slides>
  <Notes>68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89</vt:i4>
      </vt:variant>
    </vt:vector>
  </HeadingPairs>
  <TitlesOfParts>
    <vt:vector size="90" baseType="lpstr">
      <vt:lpstr>Воздушный поток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3616</cp:revision>
  <cp:lastPrinted>2020-11-13T06:58:19Z</cp:lastPrinted>
  <dcterms:created xsi:type="dcterms:W3CDTF">2011-09-23T06:24:52Z</dcterms:created>
  <dcterms:modified xsi:type="dcterms:W3CDTF">2022-11-10T06:15:37Z</dcterms:modified>
</cp:coreProperties>
</file>